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62" r:id="rId4"/>
    <p:sldId id="263" r:id="rId5"/>
    <p:sldId id="346" r:id="rId6"/>
    <p:sldId id="347" r:id="rId7"/>
    <p:sldId id="332" r:id="rId8"/>
    <p:sldId id="353" r:id="rId9"/>
    <p:sldId id="348" r:id="rId10"/>
    <p:sldId id="333" r:id="rId11"/>
    <p:sldId id="354" r:id="rId12"/>
    <p:sldId id="355" r:id="rId13"/>
    <p:sldId id="334" r:id="rId14"/>
    <p:sldId id="336" r:id="rId15"/>
    <p:sldId id="338" r:id="rId16"/>
    <p:sldId id="351" r:id="rId17"/>
    <p:sldId id="357" r:id="rId18"/>
    <p:sldId id="358" r:id="rId19"/>
    <p:sldId id="349" r:id="rId20"/>
    <p:sldId id="340" r:id="rId21"/>
    <p:sldId id="350" r:id="rId22"/>
    <p:sldId id="291" r:id="rId23"/>
    <p:sldId id="307" r:id="rId24"/>
    <p:sldId id="345" r:id="rId25"/>
    <p:sldId id="360" r:id="rId26"/>
    <p:sldId id="359" r:id="rId27"/>
    <p:sldId id="318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5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  <a:srgbClr val="FF00FF"/>
    <a:srgbClr val="66FFFF"/>
    <a:srgbClr val="FF66FF"/>
    <a:srgbClr val="FF33CC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4" autoAdjust="0"/>
    <p:restoredTop sz="94660"/>
  </p:normalViewPr>
  <p:slideViewPr>
    <p:cSldViewPr snapToGrid="0" showGuides="1">
      <p:cViewPr>
        <p:scale>
          <a:sx n="82" d="100"/>
          <a:sy n="82" d="100"/>
        </p:scale>
        <p:origin x="870" y="234"/>
      </p:cViewPr>
      <p:guideLst>
        <p:guide orient="horz" pos="2160"/>
        <p:guide pos="285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141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A26676-6AD3-4DF5-8090-232B19D74CC3}" type="datetimeFigureOut">
              <a:rPr lang="en-GB" smtClean="0"/>
              <a:pPr/>
              <a:t>08/05/2018</a:t>
            </a:fld>
            <a:endParaRPr lang="en-GB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5C3AFF-B8D5-4B6C-9985-10781F09B908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05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CB3155B-2460-41D4-BCB7-E9E8D36B6F92}" type="slidenum">
              <a:rPr lang="it-IT" altLang="en-US"/>
              <a:pPr eaLnBrk="1" hangingPunct="1"/>
              <a:t>25</a:t>
            </a:fld>
            <a:endParaRPr lang="it-IT" altLang="en-US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3812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DD01737-685C-4908-AFAC-1BC5625CBA02}" type="slidenum">
              <a:rPr lang="it-IT" altLang="en-US"/>
              <a:pPr eaLnBrk="1" hangingPunct="1"/>
              <a:t>26</a:t>
            </a:fld>
            <a:endParaRPr lang="it-IT" altLang="en-US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883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9CAD-3FE2-4B4F-888F-2C0EA1D245CB}" type="datetimeFigureOut">
              <a:rPr lang="en-GB" smtClean="0"/>
              <a:pPr/>
              <a:t>08/05/2018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D1E9-3CC8-432C-BC47-BAEB7E235B81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877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9CAD-3FE2-4B4F-888F-2C0EA1D245CB}" type="datetimeFigureOut">
              <a:rPr lang="en-GB" smtClean="0"/>
              <a:pPr/>
              <a:t>08/05/2018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D1E9-3CC8-432C-BC47-BAEB7E235B81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890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9CAD-3FE2-4B4F-888F-2C0EA1D245CB}" type="datetimeFigureOut">
              <a:rPr lang="en-GB" smtClean="0"/>
              <a:pPr/>
              <a:t>08/05/2018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D1E9-3CC8-432C-BC47-BAEB7E235B81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30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9CAD-3FE2-4B4F-888F-2C0EA1D245CB}" type="datetimeFigureOut">
              <a:rPr lang="en-GB" smtClean="0"/>
              <a:pPr/>
              <a:t>08/05/2018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D1E9-3CC8-432C-BC47-BAEB7E235B81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814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9CAD-3FE2-4B4F-888F-2C0EA1D245CB}" type="datetimeFigureOut">
              <a:rPr lang="en-GB" smtClean="0"/>
              <a:pPr/>
              <a:t>08/05/2018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D1E9-3CC8-432C-BC47-BAEB7E235B81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693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9CAD-3FE2-4B4F-888F-2C0EA1D245CB}" type="datetimeFigureOut">
              <a:rPr lang="en-GB" smtClean="0"/>
              <a:pPr/>
              <a:t>08/05/2018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D1E9-3CC8-432C-BC47-BAEB7E235B81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553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9CAD-3FE2-4B4F-888F-2C0EA1D245CB}" type="datetimeFigureOut">
              <a:rPr lang="en-GB" smtClean="0"/>
              <a:pPr/>
              <a:t>08/05/2018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D1E9-3CC8-432C-BC47-BAEB7E235B81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726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9CAD-3FE2-4B4F-888F-2C0EA1D245CB}" type="datetimeFigureOut">
              <a:rPr lang="en-GB" smtClean="0"/>
              <a:pPr/>
              <a:t>08/05/2018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D1E9-3CC8-432C-BC47-BAEB7E235B81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49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9CAD-3FE2-4B4F-888F-2C0EA1D245CB}" type="datetimeFigureOut">
              <a:rPr lang="en-GB" smtClean="0"/>
              <a:pPr/>
              <a:t>08/05/2018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D1E9-3CC8-432C-BC47-BAEB7E235B81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014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9CAD-3FE2-4B4F-888F-2C0EA1D245CB}" type="datetimeFigureOut">
              <a:rPr lang="en-GB" smtClean="0"/>
              <a:pPr/>
              <a:t>08/05/2018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D1E9-3CC8-432C-BC47-BAEB7E235B81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535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9CAD-3FE2-4B4F-888F-2C0EA1D245CB}" type="datetimeFigureOut">
              <a:rPr lang="en-GB" smtClean="0"/>
              <a:pPr/>
              <a:t>08/05/2018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D1E9-3CC8-432C-BC47-BAEB7E235B81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594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39CAD-3FE2-4B4F-888F-2C0EA1D245CB}" type="datetimeFigureOut">
              <a:rPr lang="en-GB" smtClean="0"/>
              <a:pPr/>
              <a:t>08/05/2018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DD1E9-3CC8-432C-BC47-BAEB7E235B81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228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npodichimica.files.wordpress.com/2013/04/grafico.pn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oleObject" Target="../embeddings/oleObject1.bin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6.wmf"/><Relationship Id="rId9" Type="http://schemas.openxmlformats.org/officeDocument/2006/relationships/image" Target="../media/image8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unpodichimica.files.wordpress.com/2013/04/urto-produttivo-5.jpg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224006" y="2005318"/>
            <a:ext cx="65165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6600" dirty="0">
                <a:solidFill>
                  <a:srgbClr val="0000FF"/>
                </a:solidFill>
                <a:latin typeface="Comic Sans MS" panose="030F0702030302020204" pitchFamily="66" charset="0"/>
              </a:rPr>
              <a:t>Cinetica chimica</a:t>
            </a:r>
            <a:endParaRPr lang="en-GB" sz="66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6" name="Connettore 1 5"/>
          <p:cNvCxnSpPr/>
          <p:nvPr/>
        </p:nvCxnSpPr>
        <p:spPr>
          <a:xfrm flipV="1">
            <a:off x="772886" y="1395719"/>
            <a:ext cx="6466114" cy="43543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1 6"/>
          <p:cNvCxnSpPr/>
          <p:nvPr/>
        </p:nvCxnSpPr>
        <p:spPr>
          <a:xfrm flipV="1">
            <a:off x="1382486" y="1559004"/>
            <a:ext cx="6466114" cy="43543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1 7"/>
          <p:cNvCxnSpPr/>
          <p:nvPr/>
        </p:nvCxnSpPr>
        <p:spPr>
          <a:xfrm flipV="1">
            <a:off x="2024743" y="3429001"/>
            <a:ext cx="6466114" cy="43543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1 8"/>
          <p:cNvCxnSpPr/>
          <p:nvPr/>
        </p:nvCxnSpPr>
        <p:spPr>
          <a:xfrm flipV="1">
            <a:off x="2634343" y="3592286"/>
            <a:ext cx="6466114" cy="43543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5958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asellaDiTesto 1"/>
          <p:cNvSpPr txBox="1">
            <a:spLocks noChangeArrowheads="1"/>
          </p:cNvSpPr>
          <p:nvPr/>
        </p:nvSpPr>
        <p:spPr bwMode="auto">
          <a:xfrm>
            <a:off x="2514600" y="1524002"/>
            <a:ext cx="400462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it-IT" altLang="it-IT"/>
              <a:t>2 SO</a:t>
            </a:r>
            <a:r>
              <a:rPr lang="it-IT" altLang="it-IT" baseline="-25000"/>
              <a:t>2</a:t>
            </a:r>
            <a:r>
              <a:rPr lang="it-IT" altLang="it-IT"/>
              <a:t> (g) + O</a:t>
            </a:r>
            <a:r>
              <a:rPr lang="it-IT" altLang="it-IT" baseline="-25000"/>
              <a:t>2</a:t>
            </a:r>
            <a:r>
              <a:rPr lang="it-IT" altLang="it-IT"/>
              <a:t> (g)  = 2 SO</a:t>
            </a:r>
            <a:r>
              <a:rPr lang="it-IT" altLang="it-IT" baseline="-25000"/>
              <a:t>3</a:t>
            </a:r>
            <a:r>
              <a:rPr lang="it-IT" altLang="it-IT"/>
              <a:t> (g)</a:t>
            </a:r>
          </a:p>
          <a:p>
            <a:endParaRPr lang="it-IT" altLang="it-IT"/>
          </a:p>
          <a:p>
            <a:r>
              <a:rPr lang="it-IT" altLang="it-IT"/>
              <a:t>N</a:t>
            </a:r>
            <a:r>
              <a:rPr lang="it-IT" altLang="it-IT" baseline="-25000"/>
              <a:t>2</a:t>
            </a:r>
            <a:r>
              <a:rPr lang="it-IT" altLang="it-IT"/>
              <a:t> (g) + O</a:t>
            </a:r>
            <a:r>
              <a:rPr lang="it-IT" altLang="it-IT" baseline="-25000"/>
              <a:t>2</a:t>
            </a:r>
            <a:r>
              <a:rPr lang="it-IT" altLang="it-IT"/>
              <a:t>(g)  =  2 NO (g) </a:t>
            </a:r>
          </a:p>
        </p:txBody>
      </p:sp>
      <p:sp>
        <p:nvSpPr>
          <p:cNvPr id="14339" name="CasellaDiTesto 2"/>
          <p:cNvSpPr txBox="1">
            <a:spLocks noChangeArrowheads="1"/>
          </p:cNvSpPr>
          <p:nvPr/>
        </p:nvSpPr>
        <p:spPr bwMode="auto">
          <a:xfrm>
            <a:off x="2133600" y="304800"/>
            <a:ext cx="47815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it-IT" altLang="it-IT" sz="4400" dirty="0">
                <a:solidFill>
                  <a:srgbClr val="0000FF"/>
                </a:solidFill>
                <a:latin typeface="Comic Sans MS" panose="030F0702030302020204" pitchFamily="66" charset="0"/>
              </a:rPr>
              <a:t>Equilibrio chimico</a:t>
            </a:r>
          </a:p>
        </p:txBody>
      </p:sp>
      <p:sp>
        <p:nvSpPr>
          <p:cNvPr id="14340" name="CasellaDiTesto 3"/>
          <p:cNvSpPr txBox="1">
            <a:spLocks noChangeArrowheads="1"/>
          </p:cNvSpPr>
          <p:nvPr/>
        </p:nvSpPr>
        <p:spPr bwMode="auto">
          <a:xfrm>
            <a:off x="413018" y="3010350"/>
            <a:ext cx="8273142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it-IT" altLang="it-IT" dirty="0" smtClean="0">
                <a:latin typeface="Arial" pitchFamily="34" charset="0"/>
                <a:cs typeface="Arial" pitchFamily="34" charset="0"/>
              </a:rPr>
              <a:t>La prima reazione non avviene a temperatura ambiente, ma solo a più alte temperature o in presenza di un catalizzatore.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it-IT" altLang="it-IT" dirty="0" smtClean="0">
                <a:latin typeface="Arial" pitchFamily="34" charset="0"/>
                <a:cs typeface="Arial" pitchFamily="34" charset="0"/>
              </a:rPr>
              <a:t>Analogamente la reazione tra ossigeno ed azoto non avviene se non somministrando energia oppure a temperature molto elevate </a:t>
            </a:r>
            <a:endParaRPr lang="it-IT" altLang="it-IT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001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1600200" y="0"/>
            <a:ext cx="7543800" cy="1371600"/>
          </a:xfrm>
        </p:spPr>
        <p:txBody>
          <a:bodyPr/>
          <a:lstStyle/>
          <a:p>
            <a:r>
              <a:rPr lang="it-IT" altLang="it-IT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Velocità di reazione</a:t>
            </a:r>
          </a:p>
        </p:txBody>
      </p:sp>
      <p:pic>
        <p:nvPicPr>
          <p:cNvPr id="19459" name="Picture 28" descr="grafic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53" y="2782644"/>
            <a:ext cx="4487863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CasellaDiTesto 21"/>
          <p:cNvSpPr txBox="1">
            <a:spLocks noChangeArrowheads="1"/>
          </p:cNvSpPr>
          <p:nvPr/>
        </p:nvSpPr>
        <p:spPr bwMode="auto">
          <a:xfrm>
            <a:off x="5029200" y="2900755"/>
            <a:ext cx="41148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it-IT" altLang="it-IT" sz="2800" dirty="0">
                <a:latin typeface="Times New Roman" pitchFamily="18" charset="0"/>
                <a:cs typeface="Times New Roman" pitchFamily="18" charset="0"/>
              </a:rPr>
              <a:t>Per velocità di reazione si intende la variazione dell’ammontare di sostanza nell’unità di tempo </a:t>
            </a:r>
          </a:p>
        </p:txBody>
      </p:sp>
      <p:grpSp>
        <p:nvGrpSpPr>
          <p:cNvPr id="19461" name="Gruppo 24"/>
          <p:cNvGrpSpPr>
            <a:grpSpLocks/>
          </p:cNvGrpSpPr>
          <p:nvPr/>
        </p:nvGrpSpPr>
        <p:grpSpPr bwMode="auto">
          <a:xfrm>
            <a:off x="3102684" y="1133154"/>
            <a:ext cx="2762488" cy="835504"/>
            <a:chOff x="3429000" y="1447800"/>
            <a:chExt cx="2762488" cy="835548"/>
          </a:xfrm>
        </p:grpSpPr>
        <p:grpSp>
          <p:nvGrpSpPr>
            <p:cNvPr id="19474" name="Gruppo 22"/>
            <p:cNvGrpSpPr>
              <a:grpSpLocks/>
            </p:cNvGrpSpPr>
            <p:nvPr/>
          </p:nvGrpSpPr>
          <p:grpSpPr bwMode="auto">
            <a:xfrm>
              <a:off x="3429000" y="1600200"/>
              <a:ext cx="2762488" cy="646369"/>
              <a:chOff x="2285999" y="2057400"/>
              <a:chExt cx="2762964" cy="646587"/>
            </a:xfrm>
          </p:grpSpPr>
          <p:sp>
            <p:nvSpPr>
              <p:cNvPr id="19477" name="Rettangolo 2"/>
              <p:cNvSpPr>
                <a:spLocks noChangeArrowheads="1"/>
              </p:cNvSpPr>
              <p:nvPr/>
            </p:nvSpPr>
            <p:spPr bwMode="auto">
              <a:xfrm>
                <a:off x="2286000" y="2057400"/>
                <a:ext cx="2762965" cy="6465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9pPr>
              </a:lstStyle>
              <a:p>
                <a:r>
                  <a:rPr lang="en-US" altLang="it-IT" sz="3600" dirty="0"/>
                  <a:t>A  </a:t>
                </a:r>
                <a:r>
                  <a:rPr lang="en-US" altLang="it-IT" sz="3600" dirty="0" smtClean="0"/>
                  <a:t>               </a:t>
                </a:r>
                <a:r>
                  <a:rPr lang="en-US" altLang="it-IT" sz="3600" dirty="0"/>
                  <a:t>B</a:t>
                </a:r>
              </a:p>
            </p:txBody>
          </p:sp>
          <p:grpSp>
            <p:nvGrpSpPr>
              <p:cNvPr id="19478" name="Gruppo 14"/>
              <p:cNvGrpSpPr>
                <a:grpSpLocks/>
              </p:cNvGrpSpPr>
              <p:nvPr/>
            </p:nvGrpSpPr>
            <p:grpSpPr bwMode="auto">
              <a:xfrm>
                <a:off x="3276600" y="2286000"/>
                <a:ext cx="609600" cy="152399"/>
                <a:chOff x="4572000" y="4114800"/>
                <a:chExt cx="609600" cy="152399"/>
              </a:xfrm>
            </p:grpSpPr>
            <p:cxnSp>
              <p:nvCxnSpPr>
                <p:cNvPr id="19479" name="Connettore 2 11"/>
                <p:cNvCxnSpPr>
                  <a:cxnSpLocks noChangeShapeType="1"/>
                </p:cNvCxnSpPr>
                <p:nvPr/>
              </p:nvCxnSpPr>
              <p:spPr bwMode="auto">
                <a:xfrm>
                  <a:off x="4572000" y="4114800"/>
                  <a:ext cx="609600" cy="1588"/>
                </a:xfrm>
                <a:prstGeom prst="straightConnector1">
                  <a:avLst/>
                </a:prstGeom>
                <a:noFill/>
                <a:ln w="19050" algn="ctr">
                  <a:solidFill>
                    <a:schemeClr val="tx1"/>
                  </a:solidFill>
                  <a:round/>
                  <a:headEnd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9480" name="Connettore 2 13"/>
                <p:cNvCxnSpPr>
                  <a:cxnSpLocks noChangeShapeType="1"/>
                </p:cNvCxnSpPr>
                <p:nvPr/>
              </p:nvCxnSpPr>
              <p:spPr bwMode="auto">
                <a:xfrm rot="10800000">
                  <a:off x="4572000" y="4265611"/>
                  <a:ext cx="609600" cy="1588"/>
                </a:xfrm>
                <a:prstGeom prst="straightConnector1">
                  <a:avLst/>
                </a:prstGeom>
                <a:noFill/>
                <a:ln w="19050" algn="ctr">
                  <a:solidFill>
                    <a:schemeClr val="tx1"/>
                  </a:solidFill>
                  <a:round/>
                  <a:headEnd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  <p:sp>
          <p:nvSpPr>
            <p:cNvPr id="19475" name="CasellaDiTesto 22"/>
            <p:cNvSpPr txBox="1">
              <a:spLocks noChangeArrowheads="1"/>
            </p:cNvSpPr>
            <p:nvPr/>
          </p:nvSpPr>
          <p:spPr bwMode="auto">
            <a:xfrm>
              <a:off x="4495800" y="1447800"/>
              <a:ext cx="40748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r>
                <a:rPr lang="it-IT" altLang="it-IT" sz="2000"/>
                <a:t>v</a:t>
              </a:r>
              <a:r>
                <a:rPr lang="it-IT" altLang="it-IT" sz="2000" baseline="-25000"/>
                <a:t>d</a:t>
              </a:r>
            </a:p>
          </p:txBody>
        </p:sp>
        <p:sp>
          <p:nvSpPr>
            <p:cNvPr id="19476" name="CasellaDiTesto 23"/>
            <p:cNvSpPr txBox="1">
              <a:spLocks noChangeArrowheads="1"/>
            </p:cNvSpPr>
            <p:nvPr/>
          </p:nvSpPr>
          <p:spPr bwMode="auto">
            <a:xfrm>
              <a:off x="4495800" y="1883214"/>
              <a:ext cx="360996" cy="400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r>
                <a:rPr lang="it-IT" altLang="it-IT" sz="2000" dirty="0" smtClean="0"/>
                <a:t>v</a:t>
              </a:r>
              <a:r>
                <a:rPr lang="it-IT" altLang="it-IT" sz="2000" baseline="-25000" dirty="0" smtClean="0"/>
                <a:t>i</a:t>
              </a:r>
              <a:endParaRPr lang="it-IT" altLang="it-IT" sz="2000" baseline="-25000" dirty="0"/>
            </a:p>
          </p:txBody>
        </p:sp>
      </p:grpSp>
      <p:grpSp>
        <p:nvGrpSpPr>
          <p:cNvPr id="19462" name="Gruppo 28"/>
          <p:cNvGrpSpPr>
            <a:grpSpLocks/>
          </p:cNvGrpSpPr>
          <p:nvPr/>
        </p:nvGrpSpPr>
        <p:grpSpPr bwMode="auto">
          <a:xfrm>
            <a:off x="5130541" y="5100800"/>
            <a:ext cx="3736409" cy="842800"/>
            <a:chOff x="794657" y="3653135"/>
            <a:chExt cx="3736409" cy="842502"/>
          </a:xfrm>
        </p:grpSpPr>
        <p:sp>
          <p:nvSpPr>
            <p:cNvPr id="19469" name="CasellaDiTesto 16"/>
            <p:cNvSpPr txBox="1">
              <a:spLocks noChangeArrowheads="1"/>
            </p:cNvSpPr>
            <p:nvPr/>
          </p:nvSpPr>
          <p:spPr bwMode="auto">
            <a:xfrm>
              <a:off x="794657" y="3712036"/>
              <a:ext cx="2866041" cy="461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r>
                <a:rPr lang="it-IT" altLang="it-IT" dirty="0">
                  <a:latin typeface="Times New Roman" pitchFamily="18" charset="0"/>
                  <a:cs typeface="Times New Roman" pitchFamily="18" charset="0"/>
                </a:rPr>
                <a:t>Velocità diretta     </a:t>
              </a:r>
              <a:r>
                <a:rPr lang="it-IT" altLang="it-IT" dirty="0" err="1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it-IT" altLang="it-IT" baseline="-25000" dirty="0" err="1">
                  <a:latin typeface="Times New Roman" pitchFamily="18" charset="0"/>
                  <a:cs typeface="Times New Roman" pitchFamily="18" charset="0"/>
                </a:rPr>
                <a:t>d</a:t>
              </a:r>
              <a:r>
                <a:rPr lang="it-IT" altLang="it-IT" dirty="0">
                  <a:latin typeface="Times New Roman" pitchFamily="18" charset="0"/>
                  <a:cs typeface="Times New Roman" pitchFamily="18" charset="0"/>
                </a:rPr>
                <a:t>=</a:t>
              </a:r>
            </a:p>
          </p:txBody>
        </p:sp>
        <p:grpSp>
          <p:nvGrpSpPr>
            <p:cNvPr id="19470" name="Gruppo 21"/>
            <p:cNvGrpSpPr>
              <a:grpSpLocks/>
            </p:cNvGrpSpPr>
            <p:nvPr/>
          </p:nvGrpSpPr>
          <p:grpSpPr bwMode="auto">
            <a:xfrm>
              <a:off x="3661917" y="3653135"/>
              <a:ext cx="869149" cy="842502"/>
              <a:chOff x="5486400" y="4419600"/>
              <a:chExt cx="869149" cy="842502"/>
            </a:xfrm>
          </p:grpSpPr>
          <p:cxnSp>
            <p:nvCxnSpPr>
              <p:cNvPr id="19471" name="Connettore 1 18"/>
              <p:cNvCxnSpPr>
                <a:cxnSpLocks noChangeShapeType="1"/>
              </p:cNvCxnSpPr>
              <p:nvPr/>
            </p:nvCxnSpPr>
            <p:spPr bwMode="auto">
              <a:xfrm>
                <a:off x="5715000" y="4876800"/>
                <a:ext cx="533400" cy="1588"/>
              </a:xfrm>
              <a:prstGeom prst="line">
                <a:avLst/>
              </a:prstGeom>
              <a:noFill/>
              <a:ln w="12700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9472" name="CasellaDiTesto 19"/>
              <p:cNvSpPr txBox="1">
                <a:spLocks noChangeArrowheads="1"/>
              </p:cNvSpPr>
              <p:nvPr/>
            </p:nvSpPr>
            <p:spPr bwMode="auto">
              <a:xfrm>
                <a:off x="5791200" y="4800600"/>
                <a:ext cx="423514" cy="4615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9pPr>
              </a:lstStyle>
              <a:p>
                <a:r>
                  <a:rPr lang="it-IT" altLang="it-IT">
                    <a:latin typeface="Times New Roman" pitchFamily="18" charset="0"/>
                    <a:cs typeface="Times New Roman" pitchFamily="18" charset="0"/>
                  </a:rPr>
                  <a:t>dt</a:t>
                </a:r>
              </a:p>
            </p:txBody>
          </p:sp>
          <p:sp>
            <p:nvSpPr>
              <p:cNvPr id="19473" name="CasellaDiTesto 20"/>
              <p:cNvSpPr txBox="1">
                <a:spLocks noChangeArrowheads="1"/>
              </p:cNvSpPr>
              <p:nvPr/>
            </p:nvSpPr>
            <p:spPr bwMode="auto">
              <a:xfrm>
                <a:off x="5486400" y="4419600"/>
                <a:ext cx="869149" cy="4615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9pPr>
              </a:lstStyle>
              <a:p>
                <a:r>
                  <a:rPr lang="it-IT" altLang="it-IT" dirty="0">
                    <a:latin typeface="Times New Roman" pitchFamily="18" charset="0"/>
                    <a:cs typeface="Times New Roman" pitchFamily="18" charset="0"/>
                  </a:rPr>
                  <a:t>-d[A]</a:t>
                </a:r>
              </a:p>
            </p:txBody>
          </p:sp>
        </p:grpSp>
      </p:grpSp>
      <p:grpSp>
        <p:nvGrpSpPr>
          <p:cNvPr id="19463" name="Gruppo 29"/>
          <p:cNvGrpSpPr>
            <a:grpSpLocks/>
          </p:cNvGrpSpPr>
          <p:nvPr/>
        </p:nvGrpSpPr>
        <p:grpSpPr bwMode="auto">
          <a:xfrm>
            <a:off x="5141429" y="6015200"/>
            <a:ext cx="4002571" cy="842800"/>
            <a:chOff x="957943" y="4643735"/>
            <a:chExt cx="4002585" cy="842502"/>
          </a:xfrm>
        </p:grpSpPr>
        <p:sp>
          <p:nvSpPr>
            <p:cNvPr id="19464" name="CasellaDiTesto 23"/>
            <p:cNvSpPr txBox="1">
              <a:spLocks noChangeArrowheads="1"/>
            </p:cNvSpPr>
            <p:nvPr/>
          </p:nvSpPr>
          <p:spPr bwMode="auto">
            <a:xfrm>
              <a:off x="957943" y="4735283"/>
              <a:ext cx="4002585" cy="461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r>
                <a:rPr lang="it-IT" altLang="it-IT" dirty="0">
                  <a:latin typeface="Times New Roman" pitchFamily="18" charset="0"/>
                  <a:cs typeface="Times New Roman" pitchFamily="18" charset="0"/>
                </a:rPr>
                <a:t>Velocità inversa    v</a:t>
              </a:r>
              <a:r>
                <a:rPr lang="it-IT" altLang="it-IT" baseline="-25000" dirty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it-IT" altLang="it-IT" dirty="0">
                  <a:latin typeface="Times New Roman" pitchFamily="18" charset="0"/>
                  <a:cs typeface="Times New Roman" pitchFamily="18" charset="0"/>
                </a:rPr>
                <a:t>=               </a:t>
              </a:r>
            </a:p>
          </p:txBody>
        </p:sp>
        <p:grpSp>
          <p:nvGrpSpPr>
            <p:cNvPr id="19465" name="Gruppo 24"/>
            <p:cNvGrpSpPr>
              <a:grpSpLocks/>
            </p:cNvGrpSpPr>
            <p:nvPr/>
          </p:nvGrpSpPr>
          <p:grpSpPr bwMode="auto">
            <a:xfrm>
              <a:off x="3814317" y="4643735"/>
              <a:ext cx="939684" cy="842502"/>
              <a:chOff x="5486400" y="4419600"/>
              <a:chExt cx="939684" cy="842502"/>
            </a:xfrm>
          </p:grpSpPr>
          <p:cxnSp>
            <p:nvCxnSpPr>
              <p:cNvPr id="19466" name="Connettore 1 25"/>
              <p:cNvCxnSpPr>
                <a:cxnSpLocks noChangeShapeType="1"/>
              </p:cNvCxnSpPr>
              <p:nvPr/>
            </p:nvCxnSpPr>
            <p:spPr bwMode="auto">
              <a:xfrm>
                <a:off x="5715000" y="4876800"/>
                <a:ext cx="533400" cy="1588"/>
              </a:xfrm>
              <a:prstGeom prst="line">
                <a:avLst/>
              </a:prstGeom>
              <a:noFill/>
              <a:ln w="12700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9467" name="CasellaDiTesto 26"/>
              <p:cNvSpPr txBox="1">
                <a:spLocks noChangeArrowheads="1"/>
              </p:cNvSpPr>
              <p:nvPr/>
            </p:nvSpPr>
            <p:spPr bwMode="auto">
              <a:xfrm>
                <a:off x="5791200" y="4800600"/>
                <a:ext cx="423515" cy="4615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9pPr>
              </a:lstStyle>
              <a:p>
                <a:r>
                  <a:rPr lang="it-IT" altLang="it-IT">
                    <a:latin typeface="Times New Roman" pitchFamily="18" charset="0"/>
                    <a:cs typeface="Times New Roman" pitchFamily="18" charset="0"/>
                  </a:rPr>
                  <a:t>dt</a:t>
                </a:r>
              </a:p>
            </p:txBody>
          </p:sp>
          <p:sp>
            <p:nvSpPr>
              <p:cNvPr id="19468" name="CasellaDiTesto 27"/>
              <p:cNvSpPr txBox="1">
                <a:spLocks noChangeArrowheads="1"/>
              </p:cNvSpPr>
              <p:nvPr/>
            </p:nvSpPr>
            <p:spPr bwMode="auto">
              <a:xfrm>
                <a:off x="5486400" y="4419600"/>
                <a:ext cx="939684" cy="4615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9pPr>
              </a:lstStyle>
              <a:p>
                <a:r>
                  <a:rPr lang="it-IT" altLang="it-IT">
                    <a:latin typeface="Times New Roman" pitchFamily="18" charset="0"/>
                    <a:cs typeface="Times New Roman" pitchFamily="18" charset="0"/>
                  </a:rPr>
                  <a:t>+d[A]</a:t>
                </a:r>
              </a:p>
            </p:txBody>
          </p:sp>
        </p:grpSp>
      </p:grpSp>
      <p:cxnSp>
        <p:nvCxnSpPr>
          <p:cNvPr id="3" name="Connettore 1 2"/>
          <p:cNvCxnSpPr/>
          <p:nvPr/>
        </p:nvCxnSpPr>
        <p:spPr>
          <a:xfrm>
            <a:off x="8151700" y="5525479"/>
            <a:ext cx="67170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1 26"/>
          <p:cNvCxnSpPr/>
          <p:nvPr/>
        </p:nvCxnSpPr>
        <p:spPr>
          <a:xfrm>
            <a:off x="8213804" y="6450790"/>
            <a:ext cx="67170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asellaDiTesto 27"/>
          <p:cNvSpPr txBox="1"/>
          <p:nvPr/>
        </p:nvSpPr>
        <p:spPr>
          <a:xfrm>
            <a:off x="2753967" y="2130012"/>
            <a:ext cx="45752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it-IT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2400" baseline="-25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(g)              4 NO</a:t>
            </a:r>
            <a:r>
              <a:rPr lang="it-IT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(g) +O</a:t>
            </a:r>
            <a:r>
              <a:rPr lang="it-IT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(g)</a:t>
            </a:r>
            <a:endParaRPr lang="it-IT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9" name="Connettore 2 11"/>
          <p:cNvCxnSpPr>
            <a:cxnSpLocks noChangeShapeType="1"/>
          </p:cNvCxnSpPr>
          <p:nvPr/>
        </p:nvCxnSpPr>
        <p:spPr bwMode="auto">
          <a:xfrm>
            <a:off x="4159453" y="2301158"/>
            <a:ext cx="609495" cy="1587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" name="Connettore 2 13"/>
          <p:cNvCxnSpPr>
            <a:cxnSpLocks noChangeShapeType="1"/>
          </p:cNvCxnSpPr>
          <p:nvPr/>
        </p:nvCxnSpPr>
        <p:spPr bwMode="auto">
          <a:xfrm rot="10800000">
            <a:off x="4159453" y="2451911"/>
            <a:ext cx="609495" cy="1587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068935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uppo 28"/>
          <p:cNvGrpSpPr>
            <a:grpSpLocks/>
          </p:cNvGrpSpPr>
          <p:nvPr/>
        </p:nvGrpSpPr>
        <p:grpSpPr bwMode="auto">
          <a:xfrm>
            <a:off x="304802" y="2743200"/>
            <a:ext cx="5046125" cy="842800"/>
            <a:chOff x="609600" y="3653135"/>
            <a:chExt cx="5046618" cy="842502"/>
          </a:xfrm>
        </p:grpSpPr>
        <p:sp>
          <p:nvSpPr>
            <p:cNvPr id="20505" name="CasellaDiTesto 16"/>
            <p:cNvSpPr txBox="1">
              <a:spLocks noChangeArrowheads="1"/>
            </p:cNvSpPr>
            <p:nvPr/>
          </p:nvSpPr>
          <p:spPr bwMode="auto">
            <a:xfrm>
              <a:off x="609600" y="3733800"/>
              <a:ext cx="5046618" cy="461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r>
                <a:rPr lang="it-IT" altLang="it-IT" dirty="0">
                  <a:latin typeface="Times New Roman" pitchFamily="18" charset="0"/>
                  <a:cs typeface="Times New Roman" pitchFamily="18" charset="0"/>
                </a:rPr>
                <a:t>Velocità diretta     </a:t>
              </a:r>
              <a:r>
                <a:rPr lang="it-IT" altLang="it-IT" dirty="0" err="1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it-IT" altLang="it-IT" baseline="-25000" dirty="0" err="1">
                  <a:latin typeface="Times New Roman" pitchFamily="18" charset="0"/>
                  <a:cs typeface="Times New Roman" pitchFamily="18" charset="0"/>
                </a:rPr>
                <a:t>d</a:t>
              </a:r>
              <a:r>
                <a:rPr lang="it-IT" altLang="it-IT" dirty="0">
                  <a:latin typeface="Times New Roman" pitchFamily="18" charset="0"/>
                  <a:cs typeface="Times New Roman" pitchFamily="18" charset="0"/>
                </a:rPr>
                <a:t>=              = </a:t>
              </a:r>
              <a:r>
                <a:rPr lang="it-IT" altLang="it-IT" dirty="0" err="1">
                  <a:latin typeface="Times New Roman" pitchFamily="18" charset="0"/>
                  <a:cs typeface="Times New Roman" pitchFamily="18" charset="0"/>
                </a:rPr>
                <a:t>k</a:t>
              </a:r>
              <a:r>
                <a:rPr lang="it-IT" altLang="it-IT" baseline="-25000" dirty="0" err="1">
                  <a:latin typeface="Times New Roman" pitchFamily="18" charset="0"/>
                  <a:cs typeface="Times New Roman" pitchFamily="18" charset="0"/>
                </a:rPr>
                <a:t>d</a:t>
              </a:r>
              <a:r>
                <a:rPr lang="it-IT" altLang="it-IT" dirty="0">
                  <a:latin typeface="Times New Roman" pitchFamily="18" charset="0"/>
                  <a:cs typeface="Times New Roman" pitchFamily="18" charset="0"/>
                </a:rPr>
                <a:t> [A]</a:t>
              </a:r>
              <a:r>
                <a:rPr lang="it-IT" altLang="it-IT" baseline="30000" dirty="0">
                  <a:latin typeface="Times New Roman" pitchFamily="18" charset="0"/>
                  <a:cs typeface="Times New Roman" pitchFamily="18" charset="0"/>
                </a:rPr>
                <a:t>a</a:t>
              </a:r>
              <a:endParaRPr lang="it-IT" altLang="it-IT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0506" name="Gruppo 21"/>
            <p:cNvGrpSpPr>
              <a:grpSpLocks/>
            </p:cNvGrpSpPr>
            <p:nvPr/>
          </p:nvGrpSpPr>
          <p:grpSpPr bwMode="auto">
            <a:xfrm>
              <a:off x="3661917" y="3653135"/>
              <a:ext cx="869233" cy="842502"/>
              <a:chOff x="5486400" y="4419600"/>
              <a:chExt cx="869233" cy="842502"/>
            </a:xfrm>
          </p:grpSpPr>
          <p:cxnSp>
            <p:nvCxnSpPr>
              <p:cNvPr id="20507" name="Connettore 1 18"/>
              <p:cNvCxnSpPr>
                <a:cxnSpLocks noChangeShapeType="1"/>
              </p:cNvCxnSpPr>
              <p:nvPr/>
            </p:nvCxnSpPr>
            <p:spPr bwMode="auto">
              <a:xfrm>
                <a:off x="5715000" y="4876800"/>
                <a:ext cx="533400" cy="1588"/>
              </a:xfrm>
              <a:prstGeom prst="line">
                <a:avLst/>
              </a:prstGeom>
              <a:noFill/>
              <a:ln w="12700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0508" name="CasellaDiTesto 19"/>
              <p:cNvSpPr txBox="1">
                <a:spLocks noChangeArrowheads="1"/>
              </p:cNvSpPr>
              <p:nvPr/>
            </p:nvSpPr>
            <p:spPr bwMode="auto">
              <a:xfrm>
                <a:off x="5791200" y="4800600"/>
                <a:ext cx="423555" cy="4615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9pPr>
              </a:lstStyle>
              <a:p>
                <a:r>
                  <a:rPr lang="it-IT" altLang="it-IT">
                    <a:latin typeface="Times New Roman" pitchFamily="18" charset="0"/>
                    <a:cs typeface="Times New Roman" pitchFamily="18" charset="0"/>
                  </a:rPr>
                  <a:t>dt</a:t>
                </a:r>
              </a:p>
            </p:txBody>
          </p:sp>
          <p:sp>
            <p:nvSpPr>
              <p:cNvPr id="20509" name="CasellaDiTesto 20"/>
              <p:cNvSpPr txBox="1">
                <a:spLocks noChangeArrowheads="1"/>
              </p:cNvSpPr>
              <p:nvPr/>
            </p:nvSpPr>
            <p:spPr bwMode="auto">
              <a:xfrm>
                <a:off x="5486400" y="4419600"/>
                <a:ext cx="869233" cy="4615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9pPr>
              </a:lstStyle>
              <a:p>
                <a:r>
                  <a:rPr lang="it-IT" altLang="it-IT">
                    <a:latin typeface="Times New Roman" pitchFamily="18" charset="0"/>
                    <a:cs typeface="Times New Roman" pitchFamily="18" charset="0"/>
                  </a:rPr>
                  <a:t>-d[A]</a:t>
                </a:r>
              </a:p>
            </p:txBody>
          </p:sp>
        </p:grpSp>
      </p:grpSp>
      <p:grpSp>
        <p:nvGrpSpPr>
          <p:cNvPr id="20483" name="Gruppo 29"/>
          <p:cNvGrpSpPr>
            <a:grpSpLocks/>
          </p:cNvGrpSpPr>
          <p:nvPr/>
        </p:nvGrpSpPr>
        <p:grpSpPr bwMode="auto">
          <a:xfrm>
            <a:off x="304802" y="3657600"/>
            <a:ext cx="5111849" cy="842800"/>
            <a:chOff x="762000" y="4643735"/>
            <a:chExt cx="5112508" cy="842502"/>
          </a:xfrm>
        </p:grpSpPr>
        <p:sp>
          <p:nvSpPr>
            <p:cNvPr id="20500" name="CasellaDiTesto 23"/>
            <p:cNvSpPr txBox="1">
              <a:spLocks noChangeArrowheads="1"/>
            </p:cNvSpPr>
            <p:nvPr/>
          </p:nvSpPr>
          <p:spPr bwMode="auto">
            <a:xfrm>
              <a:off x="762000" y="4724400"/>
              <a:ext cx="5112508" cy="461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r>
                <a:rPr lang="it-IT" altLang="it-IT">
                  <a:latin typeface="Times New Roman" pitchFamily="18" charset="0"/>
                  <a:cs typeface="Times New Roman" pitchFamily="18" charset="0"/>
                </a:rPr>
                <a:t>Velocità indiretta    v</a:t>
              </a:r>
              <a:r>
                <a:rPr lang="it-IT" altLang="it-IT" baseline="-2500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it-IT" altLang="it-IT">
                  <a:latin typeface="Times New Roman" pitchFamily="18" charset="0"/>
                  <a:cs typeface="Times New Roman" pitchFamily="18" charset="0"/>
                </a:rPr>
                <a:t>=               = k</a:t>
              </a:r>
              <a:r>
                <a:rPr lang="it-IT" altLang="it-IT" baseline="-2500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it-IT" altLang="it-IT">
                  <a:latin typeface="Times New Roman" pitchFamily="18" charset="0"/>
                  <a:cs typeface="Times New Roman" pitchFamily="18" charset="0"/>
                </a:rPr>
                <a:t>[B]</a:t>
              </a:r>
              <a:r>
                <a:rPr lang="it-IT" altLang="it-IT" baseline="30000">
                  <a:latin typeface="Times New Roman" pitchFamily="18" charset="0"/>
                  <a:cs typeface="Times New Roman" pitchFamily="18" charset="0"/>
                </a:rPr>
                <a:t>b</a:t>
              </a:r>
              <a:endParaRPr lang="it-IT" altLang="it-IT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0501" name="Gruppo 24"/>
            <p:cNvGrpSpPr>
              <a:grpSpLocks/>
            </p:cNvGrpSpPr>
            <p:nvPr/>
          </p:nvGrpSpPr>
          <p:grpSpPr bwMode="auto">
            <a:xfrm>
              <a:off x="3814317" y="4643735"/>
              <a:ext cx="939802" cy="842502"/>
              <a:chOff x="5486400" y="4419600"/>
              <a:chExt cx="939802" cy="842502"/>
            </a:xfrm>
          </p:grpSpPr>
          <p:cxnSp>
            <p:nvCxnSpPr>
              <p:cNvPr id="20502" name="Connettore 1 25"/>
              <p:cNvCxnSpPr>
                <a:cxnSpLocks noChangeShapeType="1"/>
              </p:cNvCxnSpPr>
              <p:nvPr/>
            </p:nvCxnSpPr>
            <p:spPr bwMode="auto">
              <a:xfrm>
                <a:off x="5715000" y="4876800"/>
                <a:ext cx="533400" cy="1588"/>
              </a:xfrm>
              <a:prstGeom prst="line">
                <a:avLst/>
              </a:prstGeom>
              <a:noFill/>
              <a:ln w="12700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0503" name="CasellaDiTesto 26"/>
              <p:cNvSpPr txBox="1">
                <a:spLocks noChangeArrowheads="1"/>
              </p:cNvSpPr>
              <p:nvPr/>
            </p:nvSpPr>
            <p:spPr bwMode="auto">
              <a:xfrm>
                <a:off x="5791200" y="4800600"/>
                <a:ext cx="423568" cy="4615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9pPr>
              </a:lstStyle>
              <a:p>
                <a:r>
                  <a:rPr lang="it-IT" altLang="it-IT">
                    <a:latin typeface="Times New Roman" pitchFamily="18" charset="0"/>
                    <a:cs typeface="Times New Roman" pitchFamily="18" charset="0"/>
                  </a:rPr>
                  <a:t>dt</a:t>
                </a:r>
              </a:p>
            </p:txBody>
          </p:sp>
          <p:sp>
            <p:nvSpPr>
              <p:cNvPr id="20504" name="CasellaDiTesto 27"/>
              <p:cNvSpPr txBox="1">
                <a:spLocks noChangeArrowheads="1"/>
              </p:cNvSpPr>
              <p:nvPr/>
            </p:nvSpPr>
            <p:spPr bwMode="auto">
              <a:xfrm>
                <a:off x="5486400" y="4419600"/>
                <a:ext cx="939802" cy="4615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9pPr>
              </a:lstStyle>
              <a:p>
                <a:r>
                  <a:rPr lang="it-IT" altLang="it-IT">
                    <a:latin typeface="Times New Roman" pitchFamily="18" charset="0"/>
                    <a:cs typeface="Times New Roman" pitchFamily="18" charset="0"/>
                  </a:rPr>
                  <a:t>+d[A]</a:t>
                </a:r>
              </a:p>
            </p:txBody>
          </p:sp>
        </p:grpSp>
      </p:grpSp>
      <p:sp>
        <p:nvSpPr>
          <p:cNvPr id="20484" name="CasellaDiTesto 30"/>
          <p:cNvSpPr txBox="1">
            <a:spLocks noChangeArrowheads="1"/>
          </p:cNvSpPr>
          <p:nvPr/>
        </p:nvSpPr>
        <p:spPr bwMode="auto">
          <a:xfrm>
            <a:off x="228600" y="4648200"/>
            <a:ext cx="86106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Una reazione si dice all’equilibrio quando la velocità della reazione diretta è uguale alla velocità della reazione indiretta</a:t>
            </a:r>
          </a:p>
          <a:p>
            <a:endParaRPr lang="it-IT" altLang="it-IT" dirty="0">
              <a:latin typeface="Times New Roman" pitchFamily="18" charset="0"/>
              <a:cs typeface="Times New Roman" pitchFamily="18" charset="0"/>
            </a:endParaRPr>
          </a:p>
          <a:p>
            <a:r>
              <a:rPr lang="it-IT" altLang="it-IT" dirty="0" err="1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altLang="it-IT" baseline="-25000" dirty="0" err="1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it-IT" altLang="it-IT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=v</a:t>
            </a:r>
            <a:r>
              <a:rPr lang="it-IT" altLang="it-IT" baseline="-250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it-IT" altLang="it-IT" dirty="0" err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altLang="it-IT" baseline="-25000" dirty="0" err="1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[A]</a:t>
            </a:r>
            <a:r>
              <a:rPr lang="it-IT" altLang="it-IT" baseline="30000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altLang="it-IT" dirty="0" err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altLang="it-IT" baseline="-250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 [B]</a:t>
            </a:r>
            <a:r>
              <a:rPr lang="it-IT" altLang="it-IT" baseline="300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                          </a:t>
            </a:r>
          </a:p>
          <a:p>
            <a:endParaRPr lang="it-IT" altLang="it-IT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495" name="Connettore 1 32"/>
          <p:cNvCxnSpPr>
            <a:cxnSpLocks noChangeShapeType="1"/>
          </p:cNvCxnSpPr>
          <p:nvPr/>
        </p:nvCxnSpPr>
        <p:spPr bwMode="auto">
          <a:xfrm>
            <a:off x="5867473" y="6022901"/>
            <a:ext cx="457225" cy="1589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6" name="CasellaDiTesto 33"/>
          <p:cNvSpPr txBox="1">
            <a:spLocks noChangeArrowheads="1"/>
          </p:cNvSpPr>
          <p:nvPr/>
        </p:nvSpPr>
        <p:spPr bwMode="auto">
          <a:xfrm>
            <a:off x="5791269" y="6020023"/>
            <a:ext cx="15055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it-IT" altLang="it-IT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it-IT" altLang="it-IT" baseline="-2500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it-IT" altLang="it-IT">
                <a:latin typeface="Times New Roman" pitchFamily="18" charset="0"/>
                <a:cs typeface="Times New Roman" pitchFamily="18" charset="0"/>
              </a:rPr>
              <a:t>      [A]</a:t>
            </a:r>
            <a:r>
              <a:rPr lang="it-IT" altLang="it-IT" baseline="30000"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cxnSp>
        <p:nvCxnSpPr>
          <p:cNvPr id="20497" name="Connettore 1 34"/>
          <p:cNvCxnSpPr>
            <a:cxnSpLocks noChangeShapeType="1"/>
          </p:cNvCxnSpPr>
          <p:nvPr/>
        </p:nvCxnSpPr>
        <p:spPr bwMode="auto">
          <a:xfrm>
            <a:off x="6705719" y="6022901"/>
            <a:ext cx="457225" cy="1589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8" name="CasellaDiTesto 35"/>
          <p:cNvSpPr txBox="1">
            <a:spLocks noChangeArrowheads="1"/>
          </p:cNvSpPr>
          <p:nvPr/>
        </p:nvSpPr>
        <p:spPr bwMode="auto">
          <a:xfrm>
            <a:off x="4572002" y="5795779"/>
            <a:ext cx="2667146" cy="461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altLang="it-IT" dirty="0" err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altLang="it-IT" baseline="-25000" dirty="0" err="1">
                <a:latin typeface="Times New Roman" pitchFamily="18" charset="0"/>
                <a:cs typeface="Times New Roman" pitchFamily="18" charset="0"/>
              </a:rPr>
              <a:t>eq</a:t>
            </a:r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altLang="it-IT" dirty="0" smtClean="0">
                <a:latin typeface="Times New Roman" pitchFamily="18" charset="0"/>
                <a:cs typeface="Times New Roman" pitchFamily="18" charset="0"/>
              </a:rPr>
              <a:t> =             </a:t>
            </a:r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=  </a:t>
            </a:r>
          </a:p>
        </p:txBody>
      </p:sp>
      <p:sp>
        <p:nvSpPr>
          <p:cNvPr id="20499" name="CasellaDiTesto 37"/>
          <p:cNvSpPr txBox="1">
            <a:spLocks noChangeArrowheads="1"/>
          </p:cNvSpPr>
          <p:nvPr/>
        </p:nvSpPr>
        <p:spPr bwMode="auto">
          <a:xfrm>
            <a:off x="5791269" y="5562600"/>
            <a:ext cx="14847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it-IT" altLang="it-IT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altLang="it-IT" baseline="-2500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it-IT" altLang="it-IT">
                <a:latin typeface="Times New Roman" pitchFamily="18" charset="0"/>
                <a:cs typeface="Times New Roman" pitchFamily="18" charset="0"/>
              </a:rPr>
              <a:t>      [B]</a:t>
            </a:r>
            <a:r>
              <a:rPr lang="it-IT" altLang="it-IT" baseline="30000">
                <a:latin typeface="Times New Roman" pitchFamily="18" charset="0"/>
                <a:cs typeface="Times New Roman" pitchFamily="18" charset="0"/>
              </a:rPr>
              <a:t>b</a:t>
            </a:r>
          </a:p>
        </p:txBody>
      </p:sp>
      <p:sp>
        <p:nvSpPr>
          <p:cNvPr id="21" name="Rectangle 4"/>
          <p:cNvSpPr txBox="1">
            <a:spLocks noChangeArrowheads="1"/>
          </p:cNvSpPr>
          <p:nvPr/>
        </p:nvSpPr>
        <p:spPr bwMode="auto">
          <a:xfrm>
            <a:off x="838200" y="0"/>
            <a:ext cx="7543800" cy="1371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 anchor="ctr"/>
          <a:lstStyle/>
          <a:p>
            <a:pPr algn="ctr">
              <a:defRPr/>
            </a:pPr>
            <a:r>
              <a:rPr lang="it-IT" sz="4400" kern="0" dirty="0">
                <a:solidFill>
                  <a:srgbClr val="0000FF"/>
                </a:solidFill>
                <a:latin typeface="Comic Sans MS" pitchFamily="66" charset="0"/>
                <a:ea typeface="+mj-ea"/>
                <a:cs typeface="+mj-cs"/>
              </a:rPr>
              <a:t>Reazione all’equilibrio</a:t>
            </a:r>
          </a:p>
        </p:txBody>
      </p:sp>
      <p:grpSp>
        <p:nvGrpSpPr>
          <p:cNvPr id="20487" name="Gruppo 24"/>
          <p:cNvGrpSpPr>
            <a:grpSpLocks/>
          </p:cNvGrpSpPr>
          <p:nvPr/>
        </p:nvGrpSpPr>
        <p:grpSpPr bwMode="auto">
          <a:xfrm>
            <a:off x="3200400" y="1428750"/>
            <a:ext cx="3198504" cy="1009674"/>
            <a:chOff x="3429000" y="1447800"/>
            <a:chExt cx="3199158" cy="1009734"/>
          </a:xfrm>
        </p:grpSpPr>
        <p:grpSp>
          <p:nvGrpSpPr>
            <p:cNvPr id="20488" name="Gruppo 22"/>
            <p:cNvGrpSpPr>
              <a:grpSpLocks/>
            </p:cNvGrpSpPr>
            <p:nvPr/>
          </p:nvGrpSpPr>
          <p:grpSpPr bwMode="auto">
            <a:xfrm>
              <a:off x="3429000" y="1600200"/>
              <a:ext cx="3199158" cy="646369"/>
              <a:chOff x="2286000" y="2057400"/>
              <a:chExt cx="3199710" cy="646587"/>
            </a:xfrm>
          </p:grpSpPr>
          <p:sp>
            <p:nvSpPr>
              <p:cNvPr id="20491" name="Rettangolo 2"/>
              <p:cNvSpPr>
                <a:spLocks noChangeArrowheads="1"/>
              </p:cNvSpPr>
              <p:nvPr/>
            </p:nvSpPr>
            <p:spPr bwMode="auto">
              <a:xfrm>
                <a:off x="2286000" y="2057400"/>
                <a:ext cx="3199710" cy="6465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</a:defRPr>
                </a:lvl9pPr>
              </a:lstStyle>
              <a:p>
                <a:r>
                  <a:rPr lang="en-US" altLang="it-IT" sz="3600" dirty="0" err="1">
                    <a:latin typeface="Times New Roman" pitchFamily="18" charset="0"/>
                    <a:cs typeface="Times New Roman" pitchFamily="18" charset="0"/>
                  </a:rPr>
                  <a:t>aA</a:t>
                </a:r>
                <a:r>
                  <a:rPr lang="en-US" altLang="it-IT" sz="3600" dirty="0">
                    <a:latin typeface="Times New Roman" pitchFamily="18" charset="0"/>
                    <a:cs typeface="Times New Roman" pitchFamily="18" charset="0"/>
                  </a:rPr>
                  <a:t>                 </a:t>
                </a:r>
                <a:r>
                  <a:rPr lang="en-US" altLang="it-IT" sz="3600" dirty="0" err="1">
                    <a:latin typeface="Times New Roman" pitchFamily="18" charset="0"/>
                    <a:cs typeface="Times New Roman" pitchFamily="18" charset="0"/>
                  </a:rPr>
                  <a:t>bB</a:t>
                </a:r>
                <a:endParaRPr lang="en-US" altLang="it-IT" sz="36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20492" name="Gruppo 14"/>
              <p:cNvGrpSpPr>
                <a:grpSpLocks/>
              </p:cNvGrpSpPr>
              <p:nvPr/>
            </p:nvGrpSpPr>
            <p:grpSpPr bwMode="auto">
              <a:xfrm>
                <a:off x="3276600" y="2286000"/>
                <a:ext cx="609600" cy="152399"/>
                <a:chOff x="4572000" y="4114800"/>
                <a:chExt cx="609600" cy="152399"/>
              </a:xfrm>
            </p:grpSpPr>
            <p:cxnSp>
              <p:nvCxnSpPr>
                <p:cNvPr id="20493" name="Connettore 2 11"/>
                <p:cNvCxnSpPr>
                  <a:cxnSpLocks noChangeShapeType="1"/>
                </p:cNvCxnSpPr>
                <p:nvPr/>
              </p:nvCxnSpPr>
              <p:spPr bwMode="auto">
                <a:xfrm>
                  <a:off x="4572000" y="4114800"/>
                  <a:ext cx="609600" cy="1588"/>
                </a:xfrm>
                <a:prstGeom prst="straightConnector1">
                  <a:avLst/>
                </a:prstGeom>
                <a:noFill/>
                <a:ln w="19050" algn="ctr">
                  <a:solidFill>
                    <a:schemeClr val="tx1"/>
                  </a:solidFill>
                  <a:round/>
                  <a:headEnd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0494" name="Connettore 2 13"/>
                <p:cNvCxnSpPr>
                  <a:cxnSpLocks noChangeShapeType="1"/>
                </p:cNvCxnSpPr>
                <p:nvPr/>
              </p:nvCxnSpPr>
              <p:spPr bwMode="auto">
                <a:xfrm rot="10800000">
                  <a:off x="4572000" y="4265611"/>
                  <a:ext cx="609600" cy="1588"/>
                </a:xfrm>
                <a:prstGeom prst="straightConnector1">
                  <a:avLst/>
                </a:prstGeom>
                <a:noFill/>
                <a:ln w="19050" algn="ctr">
                  <a:solidFill>
                    <a:schemeClr val="tx1"/>
                  </a:solidFill>
                  <a:round/>
                  <a:headEnd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  <p:sp>
          <p:nvSpPr>
            <p:cNvPr id="20489" name="CasellaDiTesto 26"/>
            <p:cNvSpPr txBox="1">
              <a:spLocks noChangeArrowheads="1"/>
            </p:cNvSpPr>
            <p:nvPr/>
          </p:nvSpPr>
          <p:spPr bwMode="auto">
            <a:xfrm>
              <a:off x="4495800" y="1447800"/>
              <a:ext cx="40748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r>
                <a:rPr lang="it-IT" altLang="it-IT" sz="200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it-IT" altLang="it-IT" sz="2000" baseline="-25000">
                  <a:latin typeface="Times New Roman" pitchFamily="18" charset="0"/>
                  <a:cs typeface="Times New Roman" pitchFamily="18" charset="0"/>
                </a:rPr>
                <a:t>d</a:t>
              </a:r>
            </a:p>
          </p:txBody>
        </p:sp>
        <p:sp>
          <p:nvSpPr>
            <p:cNvPr id="20490" name="CasellaDiTesto 27"/>
            <p:cNvSpPr txBox="1">
              <a:spLocks noChangeArrowheads="1"/>
            </p:cNvSpPr>
            <p:nvPr/>
          </p:nvSpPr>
          <p:spPr bwMode="auto">
            <a:xfrm>
              <a:off x="4495800" y="2057400"/>
              <a:ext cx="361070" cy="400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r>
                <a:rPr lang="it-IT" altLang="it-IT" sz="200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it-IT" altLang="it-IT" sz="2000" baseline="-25000">
                  <a:latin typeface="Times New Roman" pitchFamily="18" charset="0"/>
                  <a:cs typeface="Times New Roman" pitchFamily="18" charset="0"/>
                </a:rPr>
                <a:t>i</a:t>
              </a:r>
            </a:p>
          </p:txBody>
        </p:sp>
      </p:grpSp>
      <p:cxnSp>
        <p:nvCxnSpPr>
          <p:cNvPr id="29" name="Connettore 1 28"/>
          <p:cNvCxnSpPr/>
          <p:nvPr/>
        </p:nvCxnSpPr>
        <p:spPr>
          <a:xfrm>
            <a:off x="3472123" y="3201827"/>
            <a:ext cx="67170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ttore 1 29"/>
          <p:cNvCxnSpPr/>
          <p:nvPr/>
        </p:nvCxnSpPr>
        <p:spPr>
          <a:xfrm>
            <a:off x="3515155" y="4116228"/>
            <a:ext cx="67170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437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velocitÃ  reazione m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629" y="3306020"/>
            <a:ext cx="3619778" cy="2873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81126" y="30135"/>
            <a:ext cx="8470589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Per </a:t>
            </a:r>
            <a:r>
              <a:rPr kumimoji="0" lang="en-US" alt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una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generica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reazione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del </a:t>
            </a:r>
            <a:r>
              <a:rPr kumimoji="0" lang="en-US" alt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tipo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4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en-US" altLang="en-US" sz="2400" dirty="0" err="1" smtClean="0">
                <a:latin typeface="Times New Roman" pitchFamily="18" charset="0"/>
                <a:cs typeface="Times New Roman" pitchFamily="18" charset="0"/>
              </a:rPr>
              <a:t>aA</a:t>
            </a:r>
            <a:r>
              <a:rPr lang="en-US" altLang="en-US" sz="2400" dirty="0" smtClean="0">
                <a:latin typeface="Times New Roman" pitchFamily="18" charset="0"/>
                <a:cs typeface="Times New Roman" pitchFamily="18" charset="0"/>
              </a:rPr>
              <a:t> +</a:t>
            </a:r>
            <a:r>
              <a:rPr lang="en-US" altLang="en-US" sz="2400" dirty="0" err="1" smtClean="0"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en-US" altLang="en-US" sz="2400" dirty="0" smtClean="0">
                <a:latin typeface="Times New Roman" pitchFamily="18" charset="0"/>
                <a:cs typeface="Times New Roman" pitchFamily="18" charset="0"/>
              </a:rPr>
              <a:t> 	  </a:t>
            </a:r>
            <a:r>
              <a:rPr lang="en-US" altLang="en-US" sz="2400" dirty="0" err="1" smtClean="0">
                <a:latin typeface="Times New Roman" pitchFamily="18" charset="0"/>
                <a:cs typeface="Times New Roman" pitchFamily="18" charset="0"/>
              </a:rPr>
              <a:t>cC</a:t>
            </a:r>
            <a:r>
              <a:rPr lang="en-US" altLang="en-US" sz="2400" dirty="0" smtClean="0">
                <a:latin typeface="Times New Roman" pitchFamily="18" charset="0"/>
                <a:cs typeface="Times New Roman" pitchFamily="18" charset="0"/>
              </a:rPr>
              <a:t> +</a:t>
            </a:r>
            <a:r>
              <a:rPr lang="en-US" altLang="en-US" sz="2400" dirty="0" err="1" smtClean="0">
                <a:latin typeface="Times New Roman" pitchFamily="18" charset="0"/>
                <a:cs typeface="Times New Roman" pitchFamily="18" charset="0"/>
              </a:rPr>
              <a:t>dD</a:t>
            </a:r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endParaRPr kumimoji="0" lang="en-US" altLang="en-US" sz="9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la </a:t>
            </a:r>
            <a:r>
              <a:rPr kumimoji="0" lang="en-US" alt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velocità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di </a:t>
            </a:r>
            <a:r>
              <a:rPr kumimoji="0" lang="en-US" alt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reazione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può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essere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espressa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dalla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seguente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relazione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9" descr="velocitÃ  istantanea di una reazione chimi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131" y="3386053"/>
            <a:ext cx="3582583" cy="2770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uppo 4"/>
          <p:cNvGrpSpPr/>
          <p:nvPr/>
        </p:nvGrpSpPr>
        <p:grpSpPr>
          <a:xfrm>
            <a:off x="1891376" y="2270929"/>
            <a:ext cx="5509858" cy="689058"/>
            <a:chOff x="1891376" y="2270929"/>
            <a:chExt cx="5509858" cy="689058"/>
          </a:xfrm>
        </p:grpSpPr>
        <p:sp>
          <p:nvSpPr>
            <p:cNvPr id="6" name="CasellaDiTesto 5"/>
            <p:cNvSpPr txBox="1"/>
            <p:nvPr/>
          </p:nvSpPr>
          <p:spPr>
            <a:xfrm>
              <a:off x="2333628" y="2270929"/>
              <a:ext cx="50676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-1 x </a:t>
              </a:r>
              <a:r>
                <a:rPr lang="el-GR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Δ</a:t>
              </a:r>
              <a:r>
                <a:rPr lang="it-IT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[A]      -1 x </a:t>
              </a:r>
              <a:r>
                <a:rPr lang="el-GR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Δ</a:t>
              </a:r>
              <a:r>
                <a:rPr lang="it-IT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 [B]     1 x </a:t>
              </a:r>
              <a:r>
                <a:rPr lang="el-GR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Δ</a:t>
              </a:r>
              <a:r>
                <a:rPr lang="it-IT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 [C]    1 x </a:t>
              </a:r>
              <a:r>
                <a:rPr lang="el-GR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Δ</a:t>
              </a:r>
              <a:r>
                <a:rPr lang="it-IT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 [D] </a:t>
              </a:r>
              <a:endParaRPr lang="en-GB" sz="2000" dirty="0">
                <a:latin typeface="Times" panose="02020603050405020304" pitchFamily="18" charset="0"/>
                <a:cs typeface="Times" panose="02020603050405020304" pitchFamily="18" charset="0"/>
              </a:endParaRPr>
            </a:p>
          </p:txBody>
        </p:sp>
        <p:cxnSp>
          <p:nvCxnSpPr>
            <p:cNvPr id="7" name="Connettore 1 6"/>
            <p:cNvCxnSpPr/>
            <p:nvPr/>
          </p:nvCxnSpPr>
          <p:spPr>
            <a:xfrm>
              <a:off x="2441332" y="2620165"/>
              <a:ext cx="23799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CasellaDiTesto 7"/>
            <p:cNvSpPr txBox="1"/>
            <p:nvPr/>
          </p:nvSpPr>
          <p:spPr>
            <a:xfrm>
              <a:off x="2411089" y="2559877"/>
              <a:ext cx="90467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a      </a:t>
              </a:r>
              <a:r>
                <a:rPr lang="el-GR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Δ</a:t>
              </a:r>
              <a:r>
                <a:rPr lang="it-IT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t</a:t>
              </a:r>
              <a:endParaRPr lang="en-GB" sz="2000" dirty="0">
                <a:latin typeface="Times" panose="02020603050405020304" pitchFamily="18" charset="0"/>
                <a:cs typeface="Times" panose="02020603050405020304" pitchFamily="18" charset="0"/>
              </a:endParaRPr>
            </a:p>
          </p:txBody>
        </p:sp>
        <p:cxnSp>
          <p:nvCxnSpPr>
            <p:cNvPr id="9" name="Connettore 1 8"/>
            <p:cNvCxnSpPr/>
            <p:nvPr/>
          </p:nvCxnSpPr>
          <p:spPr>
            <a:xfrm>
              <a:off x="2863362" y="2620165"/>
              <a:ext cx="59659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ttore 1 9"/>
            <p:cNvCxnSpPr/>
            <p:nvPr/>
          </p:nvCxnSpPr>
          <p:spPr>
            <a:xfrm>
              <a:off x="3755412" y="2620165"/>
              <a:ext cx="23799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CasellaDiTesto 10"/>
            <p:cNvSpPr txBox="1"/>
            <p:nvPr/>
          </p:nvSpPr>
          <p:spPr>
            <a:xfrm>
              <a:off x="3725169" y="2559877"/>
              <a:ext cx="91909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000" dirty="0">
                  <a:latin typeface="Times" panose="02020603050405020304" pitchFamily="18" charset="0"/>
                  <a:cs typeface="Times" panose="02020603050405020304" pitchFamily="18" charset="0"/>
                </a:rPr>
                <a:t>b</a:t>
              </a:r>
              <a:r>
                <a:rPr lang="it-IT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      </a:t>
              </a:r>
              <a:r>
                <a:rPr lang="el-GR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Δ</a:t>
              </a:r>
              <a:r>
                <a:rPr lang="it-IT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t</a:t>
              </a:r>
              <a:endParaRPr lang="en-GB" sz="2000" dirty="0">
                <a:latin typeface="Times" panose="02020603050405020304" pitchFamily="18" charset="0"/>
                <a:cs typeface="Times" panose="02020603050405020304" pitchFamily="18" charset="0"/>
              </a:endParaRPr>
            </a:p>
          </p:txBody>
        </p:sp>
        <p:cxnSp>
          <p:nvCxnSpPr>
            <p:cNvPr id="12" name="Connettore 1 11"/>
            <p:cNvCxnSpPr/>
            <p:nvPr/>
          </p:nvCxnSpPr>
          <p:spPr>
            <a:xfrm>
              <a:off x="4177442" y="2620165"/>
              <a:ext cx="59659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ttore 1 12"/>
            <p:cNvCxnSpPr/>
            <p:nvPr/>
          </p:nvCxnSpPr>
          <p:spPr>
            <a:xfrm>
              <a:off x="5008412" y="2620165"/>
              <a:ext cx="23799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CasellaDiTesto 13"/>
            <p:cNvSpPr txBox="1"/>
            <p:nvPr/>
          </p:nvSpPr>
          <p:spPr>
            <a:xfrm>
              <a:off x="4978169" y="2559877"/>
              <a:ext cx="90467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000" dirty="0">
                  <a:latin typeface="Times" panose="02020603050405020304" pitchFamily="18" charset="0"/>
                  <a:cs typeface="Times" panose="02020603050405020304" pitchFamily="18" charset="0"/>
                </a:rPr>
                <a:t>c</a:t>
              </a:r>
              <a:r>
                <a:rPr lang="it-IT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      </a:t>
              </a:r>
              <a:r>
                <a:rPr lang="el-GR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Δ</a:t>
              </a:r>
              <a:r>
                <a:rPr lang="it-IT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t</a:t>
              </a:r>
              <a:endParaRPr lang="en-GB" sz="2000" dirty="0">
                <a:latin typeface="Times" panose="02020603050405020304" pitchFamily="18" charset="0"/>
                <a:cs typeface="Times" panose="02020603050405020304" pitchFamily="18" charset="0"/>
              </a:endParaRPr>
            </a:p>
          </p:txBody>
        </p:sp>
        <p:cxnSp>
          <p:nvCxnSpPr>
            <p:cNvPr id="15" name="Connettore 1 14"/>
            <p:cNvCxnSpPr/>
            <p:nvPr/>
          </p:nvCxnSpPr>
          <p:spPr>
            <a:xfrm>
              <a:off x="5430442" y="2620165"/>
              <a:ext cx="59659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6261290" y="2620165"/>
              <a:ext cx="23799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CasellaDiTesto 16"/>
            <p:cNvSpPr txBox="1"/>
            <p:nvPr/>
          </p:nvSpPr>
          <p:spPr>
            <a:xfrm>
              <a:off x="6231047" y="2559877"/>
              <a:ext cx="91909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000" dirty="0">
                  <a:latin typeface="Times" panose="02020603050405020304" pitchFamily="18" charset="0"/>
                  <a:cs typeface="Times" panose="02020603050405020304" pitchFamily="18" charset="0"/>
                </a:rPr>
                <a:t>d</a:t>
              </a:r>
              <a:r>
                <a:rPr lang="it-IT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      </a:t>
              </a:r>
              <a:r>
                <a:rPr lang="el-GR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Δ</a:t>
              </a:r>
              <a:r>
                <a:rPr lang="it-IT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t</a:t>
              </a:r>
              <a:endParaRPr lang="en-GB" sz="2000" dirty="0">
                <a:latin typeface="Times" panose="02020603050405020304" pitchFamily="18" charset="0"/>
                <a:cs typeface="Times" panose="02020603050405020304" pitchFamily="18" charset="0"/>
              </a:endParaRPr>
            </a:p>
          </p:txBody>
        </p:sp>
        <p:cxnSp>
          <p:nvCxnSpPr>
            <p:cNvPr id="18" name="Connettore 1 17"/>
            <p:cNvCxnSpPr/>
            <p:nvPr/>
          </p:nvCxnSpPr>
          <p:spPr>
            <a:xfrm>
              <a:off x="6683320" y="2620165"/>
              <a:ext cx="59659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CasellaDiTesto 18"/>
            <p:cNvSpPr txBox="1"/>
            <p:nvPr/>
          </p:nvSpPr>
          <p:spPr>
            <a:xfrm>
              <a:off x="1891376" y="2420110"/>
              <a:ext cx="447109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000" dirty="0" smtClean="0">
                  <a:latin typeface="Times" panose="02020603050405020304" pitchFamily="18" charset="0"/>
                  <a:cs typeface="Times" panose="02020603050405020304" pitchFamily="18" charset="0"/>
                </a:rPr>
                <a:t>v =	          =		  =	       =</a:t>
              </a:r>
              <a:endParaRPr lang="en-GB" sz="2000" dirty="0">
                <a:latin typeface="Times" panose="02020603050405020304" pitchFamily="18" charset="0"/>
                <a:cs typeface="Times" panose="02020603050405020304" pitchFamily="18" charset="0"/>
              </a:endParaRPr>
            </a:p>
          </p:txBody>
        </p:sp>
      </p:grpSp>
      <p:cxnSp>
        <p:nvCxnSpPr>
          <p:cNvPr id="20" name="Connettore 2 11"/>
          <p:cNvCxnSpPr>
            <a:cxnSpLocks noChangeShapeType="1"/>
          </p:cNvCxnSpPr>
          <p:nvPr/>
        </p:nvCxnSpPr>
        <p:spPr bwMode="auto">
          <a:xfrm>
            <a:off x="4932057" y="996614"/>
            <a:ext cx="609370" cy="1587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Connettore 2 13"/>
          <p:cNvCxnSpPr>
            <a:cxnSpLocks noChangeShapeType="1"/>
          </p:cNvCxnSpPr>
          <p:nvPr/>
        </p:nvCxnSpPr>
        <p:spPr bwMode="auto">
          <a:xfrm rot="10800000">
            <a:off x="4932057" y="1147366"/>
            <a:ext cx="609370" cy="1587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" name="CasellaDiTesto 26"/>
          <p:cNvSpPr txBox="1">
            <a:spLocks noChangeArrowheads="1"/>
          </p:cNvSpPr>
          <p:nvPr/>
        </p:nvSpPr>
        <p:spPr bwMode="auto">
          <a:xfrm>
            <a:off x="5008412" y="615714"/>
            <a:ext cx="407401" cy="400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it-IT" altLang="it-IT" sz="2000"/>
              <a:t>v</a:t>
            </a:r>
            <a:r>
              <a:rPr lang="it-IT" altLang="it-IT" sz="2000" baseline="-25000"/>
              <a:t>d</a:t>
            </a:r>
          </a:p>
        </p:txBody>
      </p:sp>
      <p:sp>
        <p:nvSpPr>
          <p:cNvPr id="23" name="CasellaDiTesto 27"/>
          <p:cNvSpPr txBox="1">
            <a:spLocks noChangeArrowheads="1"/>
          </p:cNvSpPr>
          <p:nvPr/>
        </p:nvSpPr>
        <p:spPr bwMode="auto">
          <a:xfrm>
            <a:off x="5041865" y="1158372"/>
            <a:ext cx="36099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it-IT" altLang="it-IT" sz="2000" dirty="0"/>
              <a:t>v</a:t>
            </a:r>
            <a:r>
              <a:rPr lang="it-IT" altLang="it-IT" sz="2000" baseline="-25000" dirty="0"/>
              <a:t>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CasellaDiTesto 6"/>
          <p:cNvSpPr txBox="1">
            <a:spLocks noChangeArrowheads="1"/>
          </p:cNvSpPr>
          <p:nvPr/>
        </p:nvSpPr>
        <p:spPr bwMode="auto">
          <a:xfrm>
            <a:off x="348343" y="359228"/>
            <a:ext cx="8284028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it-IT" altLang="it-IT" sz="3200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Fattori che influenzano la velocità di reazione</a:t>
            </a:r>
            <a:r>
              <a:rPr lang="it-IT" altLang="it-IT" sz="3200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it-IT" altLang="it-IT" sz="32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</a:pPr>
            <a:r>
              <a:rPr lang="it-IT" altLang="it-IT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Natura dei reagenti ( tipo di legame chimico);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 Concentrazione dei reagenti;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 Temperatura;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 Presenza di un catalizzatore (enzimi); 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 Irraggiamento con radiazioni elettromagnetiche;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it-IT" altLang="it-IT" dirty="0">
                <a:latin typeface="Times New Roman" pitchFamily="18" charset="0"/>
                <a:cs typeface="Times New Roman" pitchFamily="18" charset="0"/>
              </a:rPr>
              <a:t> agitazione della miscela (equilibri tra fasi non omogenee)</a:t>
            </a:r>
          </a:p>
          <a:p>
            <a:endParaRPr lang="it-IT" altLang="it-IT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07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190955"/>
            <a:ext cx="78867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it-IT" altLang="en-US" sz="40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Legge cinetica della reazione e ordine di reazione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8729" y="1516518"/>
            <a:ext cx="8850085" cy="4351338"/>
          </a:xfrm>
        </p:spPr>
        <p:txBody>
          <a:bodyPr>
            <a:noAutofit/>
          </a:bodyPr>
          <a:lstStyle/>
          <a:p>
            <a:pPr marL="0" eaLnBrk="1" hangingPunct="1">
              <a:lnSpc>
                <a:spcPct val="90000"/>
              </a:lnSpc>
              <a:buFontTx/>
              <a:buNone/>
            </a:pPr>
            <a:r>
              <a:rPr lang="it-IT" altLang="en-US" sz="2400" dirty="0" smtClean="0">
                <a:latin typeface="Times New Roman" pitchFamily="18" charset="0"/>
                <a:cs typeface="Times New Roman" pitchFamily="18" charset="0"/>
              </a:rPr>
              <a:t>A temperatura costante, la velocità di una reazione dipende dalla concentrazione dei reagenti. La relazione che lega la velocità di reazione alla concentrazione dei reagenti costituisce </a:t>
            </a:r>
          </a:p>
          <a:p>
            <a:pPr marL="0" eaLnBrk="1" hangingPunct="1">
              <a:lnSpc>
                <a:spcPct val="90000"/>
              </a:lnSpc>
              <a:buFontTx/>
              <a:buNone/>
            </a:pPr>
            <a:r>
              <a:rPr lang="it-IT" altLang="en-US" sz="2400" dirty="0" smtClean="0">
                <a:latin typeface="Times New Roman" pitchFamily="18" charset="0"/>
                <a:cs typeface="Times New Roman" pitchFamily="18" charset="0"/>
              </a:rPr>
              <a:t>l’ </a:t>
            </a:r>
            <a:r>
              <a:rPr lang="it-IT" alt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“ESPRESSIONE DELLA LEGGE CINETICA”</a:t>
            </a:r>
            <a:r>
              <a:rPr lang="it-IT" alt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it-IT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altLang="en-US" sz="2400" dirty="0" err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altLang="en-US" sz="2400" baseline="-25000" dirty="0" err="1" smtClean="0">
                <a:latin typeface="Times New Roman" pitchFamily="18" charset="0"/>
                <a:cs typeface="Times New Roman" pitchFamily="18" charset="0"/>
              </a:rPr>
              <a:t>reazione</a:t>
            </a:r>
            <a:r>
              <a:rPr lang="it-IT" altLang="en-US" sz="24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it-IT" alt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altLang="en-US" sz="2400" dirty="0" smtClean="0">
                <a:latin typeface="Times New Roman" pitchFamily="18" charset="0"/>
                <a:cs typeface="Times New Roman" pitchFamily="18" charset="0"/>
              </a:rPr>
              <a:t> [A]</a:t>
            </a:r>
            <a:r>
              <a:rPr lang="it-IT" altLang="en-US" sz="2400" baseline="300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it-IT" altLang="en-US" sz="2400" dirty="0" smtClean="0">
                <a:latin typeface="Times New Roman" pitchFamily="18" charset="0"/>
                <a:cs typeface="Times New Roman" pitchFamily="18" charset="0"/>
              </a:rPr>
              <a:t>[B]</a:t>
            </a:r>
            <a:r>
              <a:rPr lang="it-IT" altLang="en-US" sz="2400" baseline="300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it-IT" alt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it-IT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altLang="en-US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 = costante cinetica della reazione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altLang="en-US" sz="2200" dirty="0" smtClean="0">
                <a:latin typeface="Times New Roman" pitchFamily="18" charset="0"/>
                <a:cs typeface="Times New Roman" pitchFamily="18" charset="0"/>
              </a:rPr>
              <a:t>x ed y: sono numeri interi piccoli, nulli, frazionari o negativi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altLang="en-US" sz="2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x = ordine della reazione rispetto al componente A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altLang="en-US" sz="22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y = ordine della reazione rispetto al componente B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altLang="en-US" sz="2200" dirty="0" err="1" smtClean="0">
                <a:latin typeface="Times New Roman" pitchFamily="18" charset="0"/>
                <a:cs typeface="Times New Roman" pitchFamily="18" charset="0"/>
              </a:rPr>
              <a:t>x+y</a:t>
            </a:r>
            <a:r>
              <a:rPr lang="it-IT" altLang="en-US" sz="2200" dirty="0" smtClean="0">
                <a:latin typeface="Times New Roman" pitchFamily="18" charset="0"/>
                <a:cs typeface="Times New Roman" pitchFamily="18" charset="0"/>
              </a:rPr>
              <a:t> = ordine complessivo della reazione</a:t>
            </a:r>
          </a:p>
        </p:txBody>
      </p:sp>
    </p:spTree>
    <p:extLst>
      <p:ext uri="{BB962C8B-B14F-4D97-AF65-F5344CB8AC3E}">
        <p14:creationId xmlns:p14="http://schemas.microsoft.com/office/powerpoint/2010/main" val="361520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ChangeArrowheads="1"/>
          </p:cNvSpPr>
          <p:nvPr/>
        </p:nvSpPr>
        <p:spPr bwMode="auto">
          <a:xfrm>
            <a:off x="293702" y="650070"/>
            <a:ext cx="8229600" cy="2185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it-IT" altLang="en-US" sz="2000" b="0" dirty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Se </a:t>
            </a:r>
            <a:r>
              <a:rPr lang="it-IT" altLang="en-US" sz="2000" dirty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v</a:t>
            </a:r>
            <a:r>
              <a:rPr lang="it-IT" altLang="en-US" sz="2000" b="0" dirty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 aumenta proporzionalmente al crescere di </a:t>
            </a:r>
            <a:r>
              <a:rPr lang="it-IT" altLang="en-US" sz="2000" b="0" dirty="0" smtClean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[C] </a:t>
            </a:r>
            <a:r>
              <a:rPr lang="it-IT" altLang="en-US" sz="2000" b="0" dirty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si dice che la </a:t>
            </a:r>
            <a:r>
              <a:rPr lang="it-IT" altLang="en-US" sz="2000" dirty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reazione</a:t>
            </a:r>
            <a:r>
              <a:rPr lang="it-IT" altLang="en-US" sz="2000" b="0" dirty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 è del </a:t>
            </a:r>
            <a:r>
              <a:rPr lang="it-IT" altLang="en-US" sz="2000" dirty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primo ordine rispetto a </a:t>
            </a:r>
            <a:r>
              <a:rPr lang="it-IT" altLang="en-US" sz="2000" dirty="0" smtClean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C</a:t>
            </a:r>
            <a:r>
              <a:rPr lang="it-IT" altLang="en-US" sz="2000" b="0" dirty="0" smtClean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; </a:t>
            </a:r>
            <a:r>
              <a:rPr lang="it-IT" altLang="en-US" sz="2000" b="0" dirty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la </a:t>
            </a:r>
            <a:r>
              <a:rPr lang="it-IT" altLang="en-US" sz="2000" i="1" dirty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k</a:t>
            </a:r>
            <a:r>
              <a:rPr lang="it-IT" altLang="en-US" sz="2000" b="0" dirty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 di velocità è del I° ordine ed è data dalla pendenza della retta </a:t>
            </a:r>
          </a:p>
          <a:p>
            <a:pPr eaLnBrk="1" hangingPunct="1">
              <a:lnSpc>
                <a:spcPct val="160000"/>
              </a:lnSpc>
            </a:pPr>
            <a:r>
              <a:rPr lang="it-IT" altLang="en-US" sz="2000" dirty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v = </a:t>
            </a:r>
            <a:r>
              <a:rPr lang="it-IT" altLang="en-US" sz="2000" i="1" dirty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k</a:t>
            </a:r>
            <a:r>
              <a:rPr lang="it-IT" altLang="en-US" sz="2000" dirty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it-IT" altLang="en-US" sz="2000" dirty="0" smtClean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[C]</a:t>
            </a:r>
            <a:r>
              <a:rPr lang="it-IT" altLang="en-US" sz="2000" baseline="30000" dirty="0" smtClean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1</a:t>
            </a:r>
            <a:r>
              <a:rPr lang="it-IT" altLang="en-US" sz="2000" dirty="0" smtClean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  </a:t>
            </a:r>
            <a:r>
              <a:rPr lang="it-IT" altLang="en-US" sz="2000" b="0" dirty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(l’esponente in genere si </a:t>
            </a:r>
            <a:r>
              <a:rPr lang="it-IT" altLang="en-US" sz="2000" b="0" dirty="0" smtClean="0">
                <a:solidFill>
                  <a:srgbClr val="00008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omette)       L</a:t>
            </a:r>
            <a:r>
              <a:rPr lang="it-IT" altLang="en-US" sz="2000" b="0" dirty="0" smtClean="0">
                <a:solidFill>
                  <a:srgbClr val="000099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a </a:t>
            </a:r>
            <a:r>
              <a:rPr lang="it-IT" altLang="en-US" sz="2000" b="0" i="1" dirty="0">
                <a:solidFill>
                  <a:srgbClr val="000099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k</a:t>
            </a:r>
            <a:r>
              <a:rPr lang="it-IT" altLang="en-US" sz="2000" b="0" dirty="0">
                <a:solidFill>
                  <a:srgbClr val="000099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 ha le dimensioni di </a:t>
            </a:r>
            <a:r>
              <a:rPr lang="it-IT" altLang="en-US" sz="2000" dirty="0">
                <a:solidFill>
                  <a:srgbClr val="000099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sec</a:t>
            </a:r>
            <a:r>
              <a:rPr lang="it-IT" altLang="en-US" sz="2000" baseline="30000" dirty="0">
                <a:solidFill>
                  <a:srgbClr val="000099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-1</a:t>
            </a:r>
            <a:endParaRPr lang="it-IT" altLang="en-US" sz="2000" dirty="0">
              <a:solidFill>
                <a:schemeClr val="tx1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>
              <a:lnSpc>
                <a:spcPct val="160000"/>
              </a:lnSpc>
            </a:pPr>
            <a:endParaRPr lang="it-IT" altLang="en-US" sz="2000" dirty="0">
              <a:solidFill>
                <a:schemeClr val="tx1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02403" name="Rectangle 3"/>
          <p:cNvSpPr>
            <a:spLocks noChangeArrowheads="1"/>
          </p:cNvSpPr>
          <p:nvPr/>
        </p:nvSpPr>
        <p:spPr bwMode="auto">
          <a:xfrm>
            <a:off x="4031597" y="3922655"/>
            <a:ext cx="4862286" cy="245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it-IT" altLang="en-US" b="0" dirty="0">
                <a:solidFill>
                  <a:srgbClr val="CC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i punti rossi rappresentano dati ottenuti </a:t>
            </a:r>
            <a:r>
              <a:rPr lang="it-IT" altLang="en-US" dirty="0">
                <a:solidFill>
                  <a:srgbClr val="CC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sperimentalmente</a:t>
            </a:r>
            <a:r>
              <a:rPr lang="it-IT" altLang="en-US" b="0" dirty="0">
                <a:solidFill>
                  <a:srgbClr val="CC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, misurando la velocità a concentrazioni diverse di X; la K è data dalla pendenza della retta che si ottiene ottimizzando (generalmente col metodo dei minimi quadrati) la retta individuata dai punti sperimentali; i punti non giacciono tutti esattamente sulla retta dato che sono soggetti a errori sperimentali.</a:t>
            </a:r>
          </a:p>
        </p:txBody>
      </p:sp>
      <p:grpSp>
        <p:nvGrpSpPr>
          <p:cNvPr id="102404" name="Group 4"/>
          <p:cNvGrpSpPr>
            <a:grpSpLocks/>
          </p:cNvGrpSpPr>
          <p:nvPr/>
        </p:nvGrpSpPr>
        <p:grpSpPr bwMode="auto">
          <a:xfrm>
            <a:off x="235646" y="3922655"/>
            <a:ext cx="3436470" cy="2782943"/>
            <a:chOff x="197" y="1197"/>
            <a:chExt cx="2378" cy="2364"/>
          </a:xfrm>
        </p:grpSpPr>
        <p:pic>
          <p:nvPicPr>
            <p:cNvPr id="102405" name="Picture 5" descr="andamento velocità/concentrazione e variazione di concentrazione/concentrazion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4657"/>
            <a:stretch>
              <a:fillRect/>
            </a:stretch>
          </p:blipFill>
          <p:spPr bwMode="auto">
            <a:xfrm>
              <a:off x="197" y="1197"/>
              <a:ext cx="2378" cy="23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2406" name="Rectangle 6"/>
            <p:cNvSpPr>
              <a:spLocks noChangeArrowheads="1"/>
            </p:cNvSpPr>
            <p:nvPr/>
          </p:nvSpPr>
          <p:spPr bwMode="auto">
            <a:xfrm>
              <a:off x="1865" y="2505"/>
              <a:ext cx="247" cy="265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102407" name="Text Box 7"/>
          <p:cNvSpPr txBox="1">
            <a:spLocks noChangeArrowheads="1"/>
          </p:cNvSpPr>
          <p:nvPr/>
        </p:nvSpPr>
        <p:spPr bwMode="auto">
          <a:xfrm>
            <a:off x="2086383" y="130175"/>
            <a:ext cx="4971234" cy="5847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Cinetiche di primo ordine</a:t>
            </a:r>
          </a:p>
        </p:txBody>
      </p:sp>
      <p:grpSp>
        <p:nvGrpSpPr>
          <p:cNvPr id="3" name="Gruppo 2"/>
          <p:cNvGrpSpPr/>
          <p:nvPr/>
        </p:nvGrpSpPr>
        <p:grpSpPr>
          <a:xfrm>
            <a:off x="250116" y="2618519"/>
            <a:ext cx="8643767" cy="1248597"/>
            <a:chOff x="457200" y="779497"/>
            <a:chExt cx="8643767" cy="1248597"/>
          </a:xfrm>
        </p:grpSpPr>
        <p:pic>
          <p:nvPicPr>
            <p:cNvPr id="9" name="Picture 8"/>
            <p:cNvPicPr>
              <a:picLocks noChangeAspect="1" noChangeArrowheads="1"/>
            </p:cNvPicPr>
            <p:nvPr/>
          </p:nvPicPr>
          <p:blipFill>
            <a:blip r:embed="rId3">
              <a:lum bright="-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803850"/>
              <a:ext cx="3962400" cy="6715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chemeClr val="tx1"/>
                    </a:outerShdw>
                  </a:effectLst>
                </a14:hiddenEffects>
              </a:ext>
            </a:extLst>
          </p:spPr>
        </p:pic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4679574" y="779497"/>
              <a:ext cx="4421393" cy="10130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1842" dir="2700000" algn="ctr" rotWithShape="0">
                      <a:schemeClr val="tx1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>
              <a:spAutoFit/>
            </a:bodyPr>
            <a:lstStyle/>
            <a:p>
              <a:r>
                <a:rPr lang="en-GB" altLang="en-US" sz="2000" dirty="0">
                  <a:solidFill>
                    <a:schemeClr val="tx1"/>
                  </a:solidFill>
                </a:rPr>
                <a:t>è di </a:t>
              </a:r>
              <a:r>
                <a:rPr lang="en-GB" altLang="en-US" sz="2000" dirty="0">
                  <a:solidFill>
                    <a:schemeClr val="tx2"/>
                  </a:solidFill>
                </a:rPr>
                <a:t>1° </a:t>
              </a:r>
              <a:r>
                <a:rPr lang="en-GB" altLang="en-US" sz="2000" dirty="0" err="1">
                  <a:solidFill>
                    <a:schemeClr val="tx2"/>
                  </a:solidFill>
                </a:rPr>
                <a:t>ordine</a:t>
              </a:r>
              <a:r>
                <a:rPr lang="en-GB" altLang="en-US" sz="2000" dirty="0">
                  <a:solidFill>
                    <a:schemeClr val="tx1"/>
                  </a:solidFill>
                </a:rPr>
                <a:t>  </a:t>
              </a:r>
              <a:r>
                <a:rPr lang="en-GB" altLang="en-US" sz="2000" dirty="0" err="1">
                  <a:solidFill>
                    <a:schemeClr val="tx1"/>
                  </a:solidFill>
                </a:rPr>
                <a:t>perché</a:t>
              </a:r>
              <a:r>
                <a:rPr lang="en-GB" altLang="en-US" sz="2000" dirty="0">
                  <a:solidFill>
                    <a:schemeClr val="tx1"/>
                  </a:solidFill>
                </a:rPr>
                <a:t> </a:t>
              </a:r>
              <a:r>
                <a:rPr lang="en-GB" altLang="en-US" sz="2000" u="sng" dirty="0" err="1">
                  <a:solidFill>
                    <a:schemeClr val="accent2"/>
                  </a:solidFill>
                </a:rPr>
                <a:t>sperimentalmente</a:t>
              </a:r>
              <a:r>
                <a:rPr lang="en-GB" altLang="en-US" sz="2000" u="sng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</a:t>
              </a:r>
              <a:r>
                <a:rPr lang="en-GB" altLang="en-US" sz="2000" dirty="0" err="1">
                  <a:solidFill>
                    <a:schemeClr val="tx1"/>
                  </a:solidFill>
                </a:rPr>
                <a:t>si</a:t>
              </a:r>
              <a:r>
                <a:rPr lang="en-GB" altLang="en-US" sz="2000" dirty="0">
                  <a:solidFill>
                    <a:schemeClr val="tx1"/>
                  </a:solidFill>
                </a:rPr>
                <a:t> </a:t>
              </a:r>
              <a:r>
                <a:rPr lang="en-GB" altLang="en-US" sz="2000" dirty="0" err="1">
                  <a:solidFill>
                    <a:schemeClr val="tx1"/>
                  </a:solidFill>
                </a:rPr>
                <a:t>trova</a:t>
              </a:r>
              <a:r>
                <a:rPr lang="en-GB" altLang="en-US" sz="2000" dirty="0">
                  <a:solidFill>
                    <a:schemeClr val="tx1"/>
                  </a:solidFill>
                </a:rPr>
                <a:t> </a:t>
              </a:r>
              <a:r>
                <a:rPr lang="en-GB" altLang="en-US" sz="2000" dirty="0" err="1">
                  <a:solidFill>
                    <a:schemeClr val="tx1"/>
                  </a:solidFill>
                </a:rPr>
                <a:t>che</a:t>
              </a:r>
              <a:r>
                <a:rPr lang="en-GB" altLang="en-US" sz="2000" dirty="0">
                  <a:solidFill>
                    <a:schemeClr val="tx1"/>
                  </a:solidFill>
                </a:rPr>
                <a:t> </a:t>
              </a:r>
              <a:r>
                <a:rPr lang="en-GB" altLang="en-US" sz="2000" dirty="0" smtClean="0">
                  <a:solidFill>
                    <a:schemeClr val="tx1"/>
                  </a:solidFill>
                </a:rPr>
                <a:t>la </a:t>
              </a:r>
              <a:r>
                <a:rPr lang="en-GB" altLang="en-US" sz="2000" dirty="0" err="1" smtClean="0">
                  <a:solidFill>
                    <a:schemeClr val="tx1"/>
                  </a:solidFill>
                </a:rPr>
                <a:t>velocità</a:t>
              </a:r>
              <a:r>
                <a:rPr lang="en-GB" altLang="en-US" sz="2000" dirty="0" smtClean="0">
                  <a:solidFill>
                    <a:schemeClr val="tx1"/>
                  </a:solidFill>
                </a:rPr>
                <a:t> </a:t>
              </a:r>
              <a:r>
                <a:rPr lang="en-GB" altLang="en-US" sz="2000" dirty="0" err="1" smtClean="0">
                  <a:solidFill>
                    <a:schemeClr val="tx1"/>
                  </a:solidFill>
                </a:rPr>
                <a:t>dipende</a:t>
              </a:r>
              <a:r>
                <a:rPr lang="en-GB" altLang="en-US" sz="2000" dirty="0" smtClean="0">
                  <a:solidFill>
                    <a:schemeClr val="tx1"/>
                  </a:solidFill>
                </a:rPr>
                <a:t> solo </a:t>
              </a:r>
              <a:r>
                <a:rPr lang="en-GB" altLang="en-US" sz="2000" dirty="0" err="1" smtClean="0">
                  <a:solidFill>
                    <a:schemeClr val="tx1"/>
                  </a:solidFill>
                </a:rPr>
                <a:t>dalla</a:t>
              </a:r>
              <a:r>
                <a:rPr lang="en-GB" altLang="en-US" sz="2000" dirty="0" smtClean="0">
                  <a:solidFill>
                    <a:schemeClr val="tx1"/>
                  </a:solidFill>
                </a:rPr>
                <a:t> [</a:t>
              </a:r>
              <a:r>
                <a:rPr lang="en-GB" altLang="en-US" sz="2000" dirty="0" err="1" smtClean="0">
                  <a:solidFill>
                    <a:schemeClr val="tx1"/>
                  </a:solidFill>
                </a:rPr>
                <a:t>reagente</a:t>
              </a:r>
              <a:r>
                <a:rPr lang="en-GB" altLang="en-US" sz="2000" dirty="0" smtClean="0">
                  <a:solidFill>
                    <a:schemeClr val="tx1"/>
                  </a:solidFill>
                </a:rPr>
                <a:t>]</a:t>
              </a:r>
              <a:endParaRPr lang="en-GB" altLang="en-US" sz="2000" dirty="0">
                <a:solidFill>
                  <a:schemeClr val="tx1"/>
                </a:solidFill>
              </a:endParaRPr>
            </a:p>
          </p:txBody>
        </p:sp>
        <p:sp>
          <p:nvSpPr>
            <p:cNvPr id="2" name="Rettangolo 1"/>
            <p:cNvSpPr/>
            <p:nvPr/>
          </p:nvSpPr>
          <p:spPr>
            <a:xfrm>
              <a:off x="486228" y="1566429"/>
              <a:ext cx="190308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 smtClean="0">
                  <a:solidFill>
                    <a:srgbClr val="0000FF"/>
                  </a:solidFill>
                  <a:latin typeface="Comic Sans MS" panose="030F0702030302020204" pitchFamily="66" charset="0"/>
                </a:rPr>
                <a:t>v </a:t>
              </a:r>
              <a:r>
                <a:rPr lang="en-GB" sz="2400" dirty="0">
                  <a:solidFill>
                    <a:srgbClr val="0000FF"/>
                  </a:solidFill>
                  <a:latin typeface="Comic Sans MS" panose="030F0702030302020204" pitchFamily="66" charset="0"/>
                </a:rPr>
                <a:t>= k [N</a:t>
              </a:r>
              <a:r>
                <a:rPr lang="en-GB" sz="2400" baseline="-25000" dirty="0">
                  <a:solidFill>
                    <a:srgbClr val="0000FF"/>
                  </a:solidFill>
                  <a:latin typeface="Comic Sans MS" panose="030F0702030302020204" pitchFamily="66" charset="0"/>
                </a:rPr>
                <a:t>2</a:t>
              </a:r>
              <a:r>
                <a:rPr lang="en-GB" sz="2400" dirty="0">
                  <a:solidFill>
                    <a:srgbClr val="0000FF"/>
                  </a:solidFill>
                  <a:latin typeface="Comic Sans MS" panose="030F0702030302020204" pitchFamily="66" charset="0"/>
                </a:rPr>
                <a:t>O</a:t>
              </a:r>
              <a:r>
                <a:rPr lang="en-GB" sz="2400" baseline="-25000" dirty="0">
                  <a:solidFill>
                    <a:srgbClr val="0000FF"/>
                  </a:solidFill>
                  <a:latin typeface="Comic Sans MS" panose="030F0702030302020204" pitchFamily="66" charset="0"/>
                </a:rPr>
                <a:t>5</a:t>
              </a:r>
              <a:r>
                <a:rPr lang="en-GB" sz="2400" dirty="0">
                  <a:solidFill>
                    <a:srgbClr val="0000FF"/>
                  </a:solidFill>
                  <a:latin typeface="Comic Sans MS" panose="030F0702030302020204" pitchFamily="66" charset="0"/>
                </a:rPr>
                <a:t>]</a:t>
              </a:r>
              <a:endParaRPr lang="en-GB" sz="2400" dirty="0">
                <a:solidFill>
                  <a:srgbClr val="0000FF"/>
                </a:solidFill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8486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685800" y="-16797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Ordine di reazione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011219" y="2011680"/>
            <a:ext cx="67425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3 NO (g)                  N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O (g) + NO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(g)         v = k [NO]</a:t>
            </a:r>
            <a:r>
              <a:rPr lang="it-IT" sz="2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endParaRPr lang="it-IT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Connettore 2 11"/>
          <p:cNvCxnSpPr>
            <a:cxnSpLocks noChangeShapeType="1"/>
          </p:cNvCxnSpPr>
          <p:nvPr/>
        </p:nvCxnSpPr>
        <p:spPr bwMode="auto">
          <a:xfrm>
            <a:off x="2286524" y="2153895"/>
            <a:ext cx="609370" cy="1587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Connettore 2 13"/>
          <p:cNvCxnSpPr>
            <a:cxnSpLocks noChangeShapeType="1"/>
          </p:cNvCxnSpPr>
          <p:nvPr/>
        </p:nvCxnSpPr>
        <p:spPr bwMode="auto">
          <a:xfrm rot="10800000">
            <a:off x="2286524" y="2304647"/>
            <a:ext cx="609370" cy="1587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" name="Connettore 2 11"/>
          <p:cNvCxnSpPr>
            <a:cxnSpLocks noChangeShapeType="1"/>
          </p:cNvCxnSpPr>
          <p:nvPr/>
        </p:nvCxnSpPr>
        <p:spPr bwMode="auto">
          <a:xfrm>
            <a:off x="2490918" y="2874657"/>
            <a:ext cx="609370" cy="1587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" name="Connettore 2 13"/>
          <p:cNvCxnSpPr>
            <a:cxnSpLocks noChangeShapeType="1"/>
          </p:cNvCxnSpPr>
          <p:nvPr/>
        </p:nvCxnSpPr>
        <p:spPr bwMode="auto">
          <a:xfrm rot="10800000">
            <a:off x="2490918" y="3025409"/>
            <a:ext cx="609370" cy="1587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Connettore 2 11"/>
          <p:cNvCxnSpPr>
            <a:cxnSpLocks noChangeShapeType="1"/>
          </p:cNvCxnSpPr>
          <p:nvPr/>
        </p:nvCxnSpPr>
        <p:spPr bwMode="auto">
          <a:xfrm>
            <a:off x="2340311" y="3584662"/>
            <a:ext cx="609370" cy="1587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Connettore 2 13"/>
          <p:cNvCxnSpPr>
            <a:cxnSpLocks noChangeShapeType="1"/>
          </p:cNvCxnSpPr>
          <p:nvPr/>
        </p:nvCxnSpPr>
        <p:spPr bwMode="auto">
          <a:xfrm rot="10800000">
            <a:off x="2340311" y="3735414"/>
            <a:ext cx="609370" cy="1587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Connettore 2 11"/>
          <p:cNvCxnSpPr>
            <a:cxnSpLocks noChangeShapeType="1"/>
          </p:cNvCxnSpPr>
          <p:nvPr/>
        </p:nvCxnSpPr>
        <p:spPr bwMode="auto">
          <a:xfrm>
            <a:off x="3351531" y="4402242"/>
            <a:ext cx="609370" cy="1587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Connettore 2 13"/>
          <p:cNvCxnSpPr>
            <a:cxnSpLocks noChangeShapeType="1"/>
          </p:cNvCxnSpPr>
          <p:nvPr/>
        </p:nvCxnSpPr>
        <p:spPr bwMode="auto">
          <a:xfrm rot="10800000">
            <a:off x="3351531" y="4552994"/>
            <a:ext cx="609370" cy="1587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CasellaDiTesto 13"/>
          <p:cNvSpPr txBox="1"/>
          <p:nvPr/>
        </p:nvSpPr>
        <p:spPr>
          <a:xfrm>
            <a:off x="496644" y="2734228"/>
            <a:ext cx="75007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2NO (g) + F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(g) 		2NO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F(g)                    v = k [F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][NO]            </a:t>
            </a:r>
            <a:endParaRPr lang="it-IT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905446" y="3444239"/>
            <a:ext cx="69621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3 NO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(g)                  NO (g) + O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(g)              v = k [NO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sz="2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endParaRPr lang="it-IT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507403" y="4240306"/>
            <a:ext cx="84978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aq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) + 3I</a:t>
            </a:r>
            <a:r>
              <a:rPr lang="it-IT" sz="20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aq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) +2H</a:t>
            </a:r>
            <a:r>
              <a:rPr lang="it-IT" sz="20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            2H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O (g) + I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sz="2000" baseline="30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(g)         v = k [I</a:t>
            </a:r>
            <a:r>
              <a:rPr lang="it-IT" sz="20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] [H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]             </a:t>
            </a:r>
            <a:endParaRPr lang="it-IT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645458" y="925157"/>
            <a:ext cx="77707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Tutte le reazioni riportate di seguito sono del secondo 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ordine:</a:t>
            </a:r>
            <a:endParaRPr lang="it-IT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olo 1"/>
          <p:cNvSpPr>
            <a:spLocks noGrp="1"/>
          </p:cNvSpPr>
          <p:nvPr>
            <p:ph type="title"/>
          </p:nvPr>
        </p:nvSpPr>
        <p:spPr>
          <a:xfrm>
            <a:off x="685800" y="-16797"/>
            <a:ext cx="77724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it-IT" altLang="en-US" sz="40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Ordine di reazione</a:t>
            </a:r>
          </a:p>
        </p:txBody>
      </p:sp>
      <p:sp>
        <p:nvSpPr>
          <p:cNvPr id="7171" name="Segnaposto contenuto 2"/>
          <p:cNvSpPr>
            <a:spLocks noGrp="1"/>
          </p:cNvSpPr>
          <p:nvPr>
            <p:ph idx="1"/>
          </p:nvPr>
        </p:nvSpPr>
        <p:spPr>
          <a:xfrm>
            <a:off x="685800" y="1143000"/>
            <a:ext cx="8458200" cy="4114800"/>
          </a:xfrm>
        </p:spPr>
        <p:txBody>
          <a:bodyPr>
            <a:noAutofit/>
          </a:bodyPr>
          <a:lstStyle/>
          <a:p>
            <a:pPr eaLnBrk="1" hangingPunct="1">
              <a:buFont typeface="Wingdings" pitchFamily="2" charset="2"/>
              <a:buChar char="ü"/>
            </a:pP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 Reazione di ordine 0 		v = k 	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 Reazione del 1° ordine 	v = k[A] </a:t>
            </a:r>
          </a:p>
          <a:p>
            <a:pPr>
              <a:buNone/>
            </a:pPr>
            <a:endParaRPr lang="it-IT" alt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 Reazione del 2° ordine 	v = k[A]</a:t>
            </a:r>
            <a:r>
              <a:rPr lang="it-IT" altLang="en-US" baseline="30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it-IT" altLang="en-US" baseline="30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altLang="en-US" baseline="30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oppure </a:t>
            </a:r>
          </a:p>
          <a:p>
            <a:pPr>
              <a:buNone/>
            </a:pP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						v = k[A][B] </a:t>
            </a:r>
          </a:p>
          <a:p>
            <a:pPr>
              <a:lnSpc>
                <a:spcPct val="110000"/>
              </a:lnSpc>
              <a:buNone/>
            </a:pPr>
            <a:endParaRPr lang="it-IT" alt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  <a:buFont typeface="Wingdings" pitchFamily="2" charset="2"/>
              <a:buChar char="ü"/>
            </a:pP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 Reazione del 3° ordine 	v = k[A]</a:t>
            </a:r>
            <a:r>
              <a:rPr lang="it-IT" altLang="en-US" baseline="300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it-IT" altLang="en-US" baseline="30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altLang="en-US" baseline="30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oppure    </a:t>
            </a:r>
          </a:p>
          <a:p>
            <a:pPr>
              <a:lnSpc>
                <a:spcPct val="110000"/>
              </a:lnSpc>
              <a:buNone/>
            </a:pP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						v = k[A]</a:t>
            </a:r>
            <a:r>
              <a:rPr lang="it-IT" altLang="en-US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[B] 	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						v = k[A][B]</a:t>
            </a:r>
            <a:r>
              <a:rPr lang="it-IT" altLang="en-US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 							v = k[A][B][C] 	</a:t>
            </a:r>
          </a:p>
          <a:p>
            <a:pPr marL="0" indent="0" eaLnBrk="1" hangingPunct="1">
              <a:buNone/>
            </a:pP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eaLnBrk="1" hangingPunct="1"/>
            <a:endParaRPr lang="it-IT" altLang="en-U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38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/>
          <p:cNvSpPr txBox="1">
            <a:spLocks noChangeArrowheads="1"/>
          </p:cNvSpPr>
          <p:nvPr/>
        </p:nvSpPr>
        <p:spPr bwMode="auto">
          <a:xfrm>
            <a:off x="1883243" y="111454"/>
            <a:ext cx="5428089" cy="5847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Cinetiche di secondo ordine</a:t>
            </a:r>
          </a:p>
        </p:txBody>
      </p:sp>
      <p:sp>
        <p:nvSpPr>
          <p:cNvPr id="108547" name="Text Box 3"/>
          <p:cNvSpPr txBox="1">
            <a:spLocks noChangeArrowheads="1"/>
          </p:cNvSpPr>
          <p:nvPr/>
        </p:nvSpPr>
        <p:spPr bwMode="auto">
          <a:xfrm>
            <a:off x="39436" y="3516868"/>
            <a:ext cx="14157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28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II</a:t>
            </a:r>
            <a:r>
              <a:rPr lang="it-IT" altLang="en-US" sz="2800" b="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 caso</a:t>
            </a:r>
            <a:endParaRPr lang="it-IT" altLang="en-US" sz="2800" b="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08548" name="Oval 4"/>
          <p:cNvSpPr>
            <a:spLocks noChangeArrowheads="1"/>
          </p:cNvSpPr>
          <p:nvPr/>
        </p:nvSpPr>
        <p:spPr bwMode="auto">
          <a:xfrm>
            <a:off x="1110557" y="2033811"/>
            <a:ext cx="674688" cy="674688"/>
          </a:xfrm>
          <a:prstGeom prst="ellipse">
            <a:avLst/>
          </a:prstGeom>
          <a:gradFill rotWithShape="0">
            <a:gsLst>
              <a:gs pos="0">
                <a:srgbClr val="008000">
                  <a:gamma/>
                  <a:tint val="18039"/>
                  <a:invGamma/>
                </a:srgbClr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it-IT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108549" name="Oval 5"/>
          <p:cNvSpPr>
            <a:spLocks noChangeArrowheads="1"/>
          </p:cNvSpPr>
          <p:nvPr/>
        </p:nvSpPr>
        <p:spPr bwMode="auto">
          <a:xfrm>
            <a:off x="2678339" y="4483100"/>
            <a:ext cx="674688" cy="674688"/>
          </a:xfrm>
          <a:prstGeom prst="ellipse">
            <a:avLst/>
          </a:prstGeom>
          <a:gradFill rotWithShape="0">
            <a:gsLst>
              <a:gs pos="0">
                <a:srgbClr val="FF0000">
                  <a:gamma/>
                  <a:tint val="18039"/>
                  <a:invGamma/>
                </a:srgbClr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it-IT" alt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108550" name="Oval 6"/>
          <p:cNvSpPr>
            <a:spLocks noChangeArrowheads="1"/>
          </p:cNvSpPr>
          <p:nvPr/>
        </p:nvSpPr>
        <p:spPr bwMode="auto">
          <a:xfrm>
            <a:off x="2764732" y="2033811"/>
            <a:ext cx="674688" cy="674688"/>
          </a:xfrm>
          <a:prstGeom prst="ellipse">
            <a:avLst/>
          </a:prstGeom>
          <a:gradFill rotWithShape="0">
            <a:gsLst>
              <a:gs pos="0">
                <a:srgbClr val="008000">
                  <a:gamma/>
                  <a:tint val="18039"/>
                  <a:invGamma/>
                </a:srgbClr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it-IT" alt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108551" name="Oval 7"/>
          <p:cNvSpPr>
            <a:spLocks noChangeArrowheads="1"/>
          </p:cNvSpPr>
          <p:nvPr/>
        </p:nvSpPr>
        <p:spPr bwMode="auto">
          <a:xfrm>
            <a:off x="1025752" y="4481513"/>
            <a:ext cx="674687" cy="674687"/>
          </a:xfrm>
          <a:prstGeom prst="ellipse">
            <a:avLst/>
          </a:prstGeom>
          <a:gradFill rotWithShape="0">
            <a:gsLst>
              <a:gs pos="0">
                <a:srgbClr val="008000">
                  <a:gamma/>
                  <a:tint val="18039"/>
                  <a:invGamma/>
                </a:srgbClr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it-IT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108552" name="Text Box 8"/>
          <p:cNvSpPr txBox="1">
            <a:spLocks noChangeArrowheads="1"/>
          </p:cNvSpPr>
          <p:nvPr/>
        </p:nvSpPr>
        <p:spPr bwMode="auto">
          <a:xfrm>
            <a:off x="2037367" y="4548188"/>
            <a:ext cx="3818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3200" b="0" dirty="0">
                <a:solidFill>
                  <a:schemeClr val="tx1"/>
                </a:solidFill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108553" name="Text Box 9"/>
          <p:cNvSpPr txBox="1">
            <a:spLocks noChangeArrowheads="1"/>
          </p:cNvSpPr>
          <p:nvPr/>
        </p:nvSpPr>
        <p:spPr bwMode="auto">
          <a:xfrm>
            <a:off x="2104709" y="2110011"/>
            <a:ext cx="3818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3200" b="0">
                <a:solidFill>
                  <a:schemeClr val="tx1"/>
                </a:solidFill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108554" name="Line 10"/>
          <p:cNvSpPr>
            <a:spLocks noChangeShapeType="1"/>
          </p:cNvSpPr>
          <p:nvPr/>
        </p:nvSpPr>
        <p:spPr bwMode="auto">
          <a:xfrm>
            <a:off x="3931545" y="2359249"/>
            <a:ext cx="804487" cy="658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08556" name="Text Box 12"/>
          <p:cNvSpPr txBox="1">
            <a:spLocks noChangeArrowheads="1"/>
          </p:cNvSpPr>
          <p:nvPr/>
        </p:nvSpPr>
        <p:spPr bwMode="auto">
          <a:xfrm>
            <a:off x="5221741" y="4613838"/>
            <a:ext cx="1622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2000" b="0" dirty="0">
                <a:solidFill>
                  <a:schemeClr val="tx1"/>
                </a:solidFill>
                <a:latin typeface="Comic Sans MS" panose="030F0702030302020204" pitchFamily="66" charset="0"/>
              </a:rPr>
              <a:t>PRODOTTO</a:t>
            </a:r>
          </a:p>
        </p:txBody>
      </p:sp>
      <p:sp>
        <p:nvSpPr>
          <p:cNvPr id="108557" name="Text Box 13"/>
          <p:cNvSpPr txBox="1">
            <a:spLocks noChangeArrowheads="1"/>
          </p:cNvSpPr>
          <p:nvPr/>
        </p:nvSpPr>
        <p:spPr bwMode="auto">
          <a:xfrm>
            <a:off x="5108336" y="2189446"/>
            <a:ext cx="1622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2000" b="0" dirty="0">
                <a:solidFill>
                  <a:schemeClr val="tx1"/>
                </a:solidFill>
                <a:latin typeface="Comic Sans MS" panose="030F0702030302020204" pitchFamily="66" charset="0"/>
              </a:rPr>
              <a:t>PRODOTTO</a:t>
            </a: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113255" y="1054651"/>
            <a:ext cx="122020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it-IT" altLang="en-US" sz="2800" b="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caso</a:t>
            </a:r>
            <a:endParaRPr lang="it-IT" altLang="en-US" sz="2800" b="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Line 10"/>
          <p:cNvSpPr>
            <a:spLocks noChangeShapeType="1"/>
          </p:cNvSpPr>
          <p:nvPr/>
        </p:nvSpPr>
        <p:spPr bwMode="auto">
          <a:xfrm>
            <a:off x="4019925" y="4812276"/>
            <a:ext cx="804487" cy="658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5221741" y="5103935"/>
            <a:ext cx="21141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it-IT" altLang="en-US" sz="2400" dirty="0" smtClean="0">
                <a:solidFill>
                  <a:srgbClr val="0000FF"/>
                </a:solidFill>
                <a:latin typeface="Comic Sans MS" panose="030F0702030302020204" pitchFamily="66" charset="0"/>
                <a:cs typeface="Times New Roman" pitchFamily="18" charset="0"/>
              </a:rPr>
              <a:t>v </a:t>
            </a:r>
            <a:r>
              <a:rPr lang="it-IT" altLang="en-US" sz="240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itchFamily="18" charset="0"/>
              </a:rPr>
              <a:t>= k[A][B] </a:t>
            </a:r>
          </a:p>
        </p:txBody>
      </p:sp>
      <p:sp>
        <p:nvSpPr>
          <p:cNvPr id="4" name="Rettangolo 3"/>
          <p:cNvSpPr/>
          <p:nvPr/>
        </p:nvSpPr>
        <p:spPr>
          <a:xfrm>
            <a:off x="5194442" y="2689116"/>
            <a:ext cx="16642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en-US" sz="2400" dirty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v = k[A]</a:t>
            </a:r>
            <a:r>
              <a:rPr lang="it-IT" altLang="en-US" sz="2400" baseline="30000" dirty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2    </a:t>
            </a:r>
            <a:endParaRPr lang="it-IT" altLang="en-US" sz="2400" dirty="0">
              <a:solidFill>
                <a:srgbClr val="FF0000"/>
              </a:solidFill>
              <a:latin typeface="Comic Sans MS" panose="030F0702030302020204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92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822331" y="111454"/>
            <a:ext cx="5549917" cy="64633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3600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Cinetiche di </a:t>
            </a:r>
            <a:r>
              <a:rPr lang="it-IT" altLang="en-US" sz="36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terzo </a:t>
            </a:r>
            <a:r>
              <a:rPr lang="it-IT" altLang="en-US" sz="3600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ordine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56205" y="2605748"/>
            <a:ext cx="14157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28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II</a:t>
            </a:r>
            <a:r>
              <a:rPr lang="it-IT" altLang="en-US" sz="2800" b="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 caso</a:t>
            </a:r>
            <a:endParaRPr lang="it-IT" altLang="en-US" sz="2800" b="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Oval 4"/>
          <p:cNvSpPr>
            <a:spLocks noChangeArrowheads="1"/>
          </p:cNvSpPr>
          <p:nvPr/>
        </p:nvSpPr>
        <p:spPr bwMode="auto">
          <a:xfrm>
            <a:off x="1998895" y="1208632"/>
            <a:ext cx="674688" cy="674688"/>
          </a:xfrm>
          <a:prstGeom prst="ellipse">
            <a:avLst/>
          </a:prstGeom>
          <a:gradFill rotWithShape="0">
            <a:gsLst>
              <a:gs pos="0">
                <a:srgbClr val="008000">
                  <a:gamma/>
                  <a:tint val="18039"/>
                  <a:invGamma/>
                </a:srgbClr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it-IT" alt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A</a:t>
            </a:r>
            <a:endParaRPr lang="it-IT" altLang="en-US" sz="2000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auto">
          <a:xfrm>
            <a:off x="3418517" y="3916161"/>
            <a:ext cx="674688" cy="674688"/>
          </a:xfrm>
          <a:prstGeom prst="ellipse">
            <a:avLst/>
          </a:prstGeom>
          <a:gradFill rotWithShape="0">
            <a:gsLst>
              <a:gs pos="0">
                <a:srgbClr val="FF0000">
                  <a:gamma/>
                  <a:tint val="18039"/>
                  <a:invGamma/>
                </a:srgbClr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it-IT" alt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6" name="Oval 6"/>
          <p:cNvSpPr>
            <a:spLocks noChangeArrowheads="1"/>
          </p:cNvSpPr>
          <p:nvPr/>
        </p:nvSpPr>
        <p:spPr bwMode="auto">
          <a:xfrm>
            <a:off x="3327617" y="1237660"/>
            <a:ext cx="674688" cy="674688"/>
          </a:xfrm>
          <a:prstGeom prst="ellipse">
            <a:avLst/>
          </a:prstGeom>
          <a:gradFill rotWithShape="0">
            <a:gsLst>
              <a:gs pos="0">
                <a:srgbClr val="008000">
                  <a:gamma/>
                  <a:tint val="18039"/>
                  <a:invGamma/>
                </a:srgbClr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it-IT" alt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7" name="Oval 7"/>
          <p:cNvSpPr>
            <a:spLocks noChangeArrowheads="1"/>
          </p:cNvSpPr>
          <p:nvPr/>
        </p:nvSpPr>
        <p:spPr bwMode="auto">
          <a:xfrm>
            <a:off x="2031606" y="3881343"/>
            <a:ext cx="674687" cy="674687"/>
          </a:xfrm>
          <a:prstGeom prst="ellipse">
            <a:avLst/>
          </a:prstGeom>
          <a:gradFill rotWithShape="0">
            <a:gsLst>
              <a:gs pos="0">
                <a:srgbClr val="008000">
                  <a:gamma/>
                  <a:tint val="18039"/>
                  <a:invGamma/>
                </a:srgbClr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it-IT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883563" y="3948018"/>
            <a:ext cx="3818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3200" b="0" dirty="0">
                <a:solidFill>
                  <a:schemeClr val="tx1"/>
                </a:solidFill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2769193" y="1284832"/>
            <a:ext cx="3818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3200" b="0" dirty="0">
                <a:solidFill>
                  <a:schemeClr val="tx1"/>
                </a:solidFill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5655569" y="1534070"/>
            <a:ext cx="804487" cy="658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6888081" y="4079598"/>
            <a:ext cx="1622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2000" b="0" dirty="0">
                <a:solidFill>
                  <a:schemeClr val="tx1"/>
                </a:solidFill>
                <a:latin typeface="Comic Sans MS" panose="030F0702030302020204" pitchFamily="66" charset="0"/>
              </a:rPr>
              <a:t>PRODOTTO</a:t>
            </a: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6716247" y="1364267"/>
            <a:ext cx="1622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2000" b="0" dirty="0">
                <a:solidFill>
                  <a:schemeClr val="tx1"/>
                </a:solidFill>
                <a:latin typeface="Comic Sans MS" panose="030F0702030302020204" pitchFamily="66" charset="0"/>
              </a:rPr>
              <a:t>PRODOTTO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13255" y="1230496"/>
            <a:ext cx="122020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it-IT" altLang="en-US" sz="2800" b="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caso</a:t>
            </a:r>
            <a:endParaRPr lang="it-IT" altLang="en-US" sz="2800" b="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Line 10"/>
          <p:cNvSpPr>
            <a:spLocks noChangeShapeType="1"/>
          </p:cNvSpPr>
          <p:nvPr/>
        </p:nvSpPr>
        <p:spPr bwMode="auto">
          <a:xfrm>
            <a:off x="5686265" y="4278036"/>
            <a:ext cx="804487" cy="658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5" name="Rettangolo 14"/>
          <p:cNvSpPr/>
          <p:nvPr/>
        </p:nvSpPr>
        <p:spPr>
          <a:xfrm>
            <a:off x="6888081" y="4346958"/>
            <a:ext cx="21141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it-IT" altLang="en-US" sz="2400" dirty="0" smtClean="0">
                <a:solidFill>
                  <a:srgbClr val="FF00FF"/>
                </a:solidFill>
                <a:latin typeface="Comic Sans MS" panose="030F0702030302020204" pitchFamily="66" charset="0"/>
                <a:cs typeface="Times New Roman" pitchFamily="18" charset="0"/>
              </a:rPr>
              <a:t>v </a:t>
            </a:r>
            <a:r>
              <a:rPr lang="it-IT" altLang="en-US" sz="2400" dirty="0">
                <a:solidFill>
                  <a:srgbClr val="FF00FF"/>
                </a:solidFill>
                <a:latin typeface="Comic Sans MS" panose="030F0702030302020204" pitchFamily="66" charset="0"/>
                <a:cs typeface="Times New Roman" pitchFamily="18" charset="0"/>
              </a:rPr>
              <a:t>= k[A][</a:t>
            </a:r>
            <a:r>
              <a:rPr lang="it-IT" altLang="en-US" sz="2400" dirty="0" smtClean="0">
                <a:solidFill>
                  <a:srgbClr val="FF00FF"/>
                </a:solidFill>
                <a:latin typeface="Comic Sans MS" panose="030F0702030302020204" pitchFamily="66" charset="0"/>
                <a:cs typeface="Times New Roman" pitchFamily="18" charset="0"/>
              </a:rPr>
              <a:t>B]</a:t>
            </a:r>
            <a:r>
              <a:rPr lang="it-IT" altLang="en-US" sz="2400" baseline="30000" dirty="0" smtClean="0">
                <a:solidFill>
                  <a:srgbClr val="FF00FF"/>
                </a:solidFill>
                <a:latin typeface="Comic Sans MS" panose="030F0702030302020204" pitchFamily="66" charset="0"/>
                <a:cs typeface="Times New Roman" pitchFamily="18" charset="0"/>
              </a:rPr>
              <a:t>2</a:t>
            </a:r>
            <a:r>
              <a:rPr lang="it-IT" altLang="en-US" sz="2400" dirty="0" smtClean="0">
                <a:solidFill>
                  <a:srgbClr val="FF00FF"/>
                </a:solidFill>
                <a:latin typeface="Comic Sans MS" panose="030F0702030302020204" pitchFamily="66" charset="0"/>
                <a:cs typeface="Times New Roman" pitchFamily="18" charset="0"/>
              </a:rPr>
              <a:t> </a:t>
            </a:r>
            <a:endParaRPr lang="it-IT" altLang="en-US" sz="2400" dirty="0">
              <a:solidFill>
                <a:srgbClr val="FF00FF"/>
              </a:solidFill>
              <a:latin typeface="Comic Sans MS" panose="030F0702030302020204" pitchFamily="66" charset="0"/>
              <a:cs typeface="Times New Roman" pitchFamily="18" charset="0"/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6772094" y="3043654"/>
            <a:ext cx="19688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altLang="en-US" sz="240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itchFamily="18" charset="0"/>
              </a:rPr>
              <a:t>v = </a:t>
            </a:r>
            <a:r>
              <a:rPr lang="it-IT" altLang="en-US" sz="2400" dirty="0" smtClean="0">
                <a:solidFill>
                  <a:srgbClr val="0000FF"/>
                </a:solidFill>
                <a:latin typeface="Comic Sans MS" panose="030F0702030302020204" pitchFamily="66" charset="0"/>
                <a:cs typeface="Times New Roman" pitchFamily="18" charset="0"/>
              </a:rPr>
              <a:t>k[A]</a:t>
            </a:r>
            <a:r>
              <a:rPr lang="it-IT" altLang="en-US" sz="2400" baseline="30000" dirty="0" smtClean="0">
                <a:solidFill>
                  <a:srgbClr val="0000FF"/>
                </a:solidFill>
                <a:latin typeface="Comic Sans MS" panose="030F0702030302020204" pitchFamily="66" charset="0"/>
                <a:cs typeface="Times New Roman" pitchFamily="18" charset="0"/>
              </a:rPr>
              <a:t>2</a:t>
            </a:r>
            <a:r>
              <a:rPr lang="it-IT" altLang="en-US" sz="2400" dirty="0" smtClean="0">
                <a:solidFill>
                  <a:srgbClr val="0000FF"/>
                </a:solidFill>
                <a:latin typeface="Comic Sans MS" panose="030F0702030302020204" pitchFamily="66" charset="0"/>
                <a:cs typeface="Times New Roman" pitchFamily="18" charset="0"/>
              </a:rPr>
              <a:t>[B]</a:t>
            </a:r>
            <a:r>
              <a:rPr lang="it-IT" altLang="en-US" sz="2400" baseline="30000" dirty="0" smtClean="0">
                <a:solidFill>
                  <a:srgbClr val="0000FF"/>
                </a:solidFill>
                <a:latin typeface="Comic Sans MS" panose="030F0702030302020204" pitchFamily="66" charset="0"/>
                <a:cs typeface="Times New Roman" pitchFamily="18" charset="0"/>
              </a:rPr>
              <a:t> </a:t>
            </a:r>
            <a:endParaRPr lang="it-IT" altLang="en-US" sz="2400" dirty="0">
              <a:solidFill>
                <a:srgbClr val="0000FF"/>
              </a:solidFill>
              <a:latin typeface="Comic Sans MS" panose="030F0702030302020204" pitchFamily="66" charset="0"/>
              <a:cs typeface="Times New Roman" pitchFamily="18" charset="0"/>
            </a:endParaRPr>
          </a:p>
        </p:txBody>
      </p:sp>
      <p:sp>
        <p:nvSpPr>
          <p:cNvPr id="17" name="Oval 6"/>
          <p:cNvSpPr>
            <a:spLocks noChangeArrowheads="1"/>
          </p:cNvSpPr>
          <p:nvPr/>
        </p:nvSpPr>
        <p:spPr bwMode="auto">
          <a:xfrm>
            <a:off x="4713731" y="1237660"/>
            <a:ext cx="674688" cy="674688"/>
          </a:xfrm>
          <a:prstGeom prst="ellipse">
            <a:avLst/>
          </a:prstGeom>
          <a:gradFill rotWithShape="0">
            <a:gsLst>
              <a:gs pos="0">
                <a:srgbClr val="008000">
                  <a:gamma/>
                  <a:tint val="18039"/>
                  <a:invGamma/>
                </a:srgbClr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it-IT" alt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4169823" y="1284832"/>
            <a:ext cx="3818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3200" b="0" dirty="0">
                <a:solidFill>
                  <a:schemeClr val="tx1"/>
                </a:solidFill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19" name="Oval 5"/>
          <p:cNvSpPr>
            <a:spLocks noChangeArrowheads="1"/>
          </p:cNvSpPr>
          <p:nvPr/>
        </p:nvSpPr>
        <p:spPr bwMode="auto">
          <a:xfrm>
            <a:off x="4757646" y="3912849"/>
            <a:ext cx="674688" cy="674688"/>
          </a:xfrm>
          <a:prstGeom prst="ellipse">
            <a:avLst/>
          </a:prstGeom>
          <a:gradFill rotWithShape="0">
            <a:gsLst>
              <a:gs pos="0">
                <a:srgbClr val="FF0000">
                  <a:gamma/>
                  <a:tint val="18039"/>
                  <a:invGamma/>
                </a:srgbClr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it-IT" alt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4222692" y="3968152"/>
            <a:ext cx="3818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3200" b="0" dirty="0">
                <a:solidFill>
                  <a:schemeClr val="tx1"/>
                </a:solidFill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21" name="Oval 4"/>
          <p:cNvSpPr>
            <a:spLocks noChangeArrowheads="1"/>
          </p:cNvSpPr>
          <p:nvPr/>
        </p:nvSpPr>
        <p:spPr bwMode="auto">
          <a:xfrm>
            <a:off x="2015893" y="2617261"/>
            <a:ext cx="674688" cy="674688"/>
          </a:xfrm>
          <a:prstGeom prst="ellipse">
            <a:avLst/>
          </a:prstGeom>
          <a:gradFill rotWithShape="0">
            <a:gsLst>
              <a:gs pos="0">
                <a:srgbClr val="008000">
                  <a:gamma/>
                  <a:tint val="18039"/>
                  <a:invGamma/>
                </a:srgbClr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it-IT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22" name="Oval 6"/>
          <p:cNvSpPr>
            <a:spLocks noChangeArrowheads="1"/>
          </p:cNvSpPr>
          <p:nvPr/>
        </p:nvSpPr>
        <p:spPr bwMode="auto">
          <a:xfrm>
            <a:off x="3379784" y="2611120"/>
            <a:ext cx="674688" cy="674688"/>
          </a:xfrm>
          <a:prstGeom prst="ellipse">
            <a:avLst/>
          </a:prstGeom>
          <a:gradFill rotWithShape="0">
            <a:gsLst>
              <a:gs pos="0">
                <a:srgbClr val="008000">
                  <a:gamma/>
                  <a:tint val="18039"/>
                  <a:invGamma/>
                </a:srgbClr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it-IT" alt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23" name="Text Box 9"/>
          <p:cNvSpPr txBox="1">
            <a:spLocks noChangeArrowheads="1"/>
          </p:cNvSpPr>
          <p:nvPr/>
        </p:nvSpPr>
        <p:spPr bwMode="auto">
          <a:xfrm>
            <a:off x="2821360" y="2658292"/>
            <a:ext cx="3818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3200" b="0" dirty="0">
                <a:solidFill>
                  <a:schemeClr val="tx1"/>
                </a:solidFill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24" name="Oval 5"/>
          <p:cNvSpPr>
            <a:spLocks noChangeArrowheads="1"/>
          </p:cNvSpPr>
          <p:nvPr/>
        </p:nvSpPr>
        <p:spPr bwMode="auto">
          <a:xfrm>
            <a:off x="4882786" y="2611120"/>
            <a:ext cx="674688" cy="674688"/>
          </a:xfrm>
          <a:prstGeom prst="ellipse">
            <a:avLst/>
          </a:prstGeom>
          <a:gradFill rotWithShape="0">
            <a:gsLst>
              <a:gs pos="0">
                <a:srgbClr val="FF0000">
                  <a:gamma/>
                  <a:tint val="18039"/>
                  <a:invGamma/>
                </a:srgbClr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it-IT" alt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25" name="Text Box 8"/>
          <p:cNvSpPr txBox="1">
            <a:spLocks noChangeArrowheads="1"/>
          </p:cNvSpPr>
          <p:nvPr/>
        </p:nvSpPr>
        <p:spPr bwMode="auto">
          <a:xfrm>
            <a:off x="4347832" y="2642977"/>
            <a:ext cx="3818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3200" b="0" dirty="0">
                <a:solidFill>
                  <a:schemeClr val="tx1"/>
                </a:solidFill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28" name="Line 10"/>
          <p:cNvSpPr>
            <a:spLocks noChangeShapeType="1"/>
          </p:cNvSpPr>
          <p:nvPr/>
        </p:nvSpPr>
        <p:spPr bwMode="auto">
          <a:xfrm>
            <a:off x="5884841" y="2907712"/>
            <a:ext cx="804487" cy="658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29" name="Text Box 13"/>
          <p:cNvSpPr txBox="1">
            <a:spLocks noChangeArrowheads="1"/>
          </p:cNvSpPr>
          <p:nvPr/>
        </p:nvSpPr>
        <p:spPr bwMode="auto">
          <a:xfrm>
            <a:off x="6945519" y="2749632"/>
            <a:ext cx="1622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2000" b="0" dirty="0">
                <a:solidFill>
                  <a:schemeClr val="tx1"/>
                </a:solidFill>
                <a:latin typeface="Comic Sans MS" panose="030F0702030302020204" pitchFamily="66" charset="0"/>
              </a:rPr>
              <a:t>PRODOTTO</a:t>
            </a:r>
          </a:p>
        </p:txBody>
      </p:sp>
      <p:sp>
        <p:nvSpPr>
          <p:cNvPr id="30" name="Rettangolo 29"/>
          <p:cNvSpPr/>
          <p:nvPr/>
        </p:nvSpPr>
        <p:spPr>
          <a:xfrm>
            <a:off x="6811099" y="1694633"/>
            <a:ext cx="14924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altLang="en-US" sz="2400" dirty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v = </a:t>
            </a:r>
            <a:r>
              <a:rPr lang="it-IT" altLang="en-US" sz="2400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k[A]</a:t>
            </a:r>
            <a:r>
              <a:rPr lang="it-IT" altLang="en-US" sz="2400" baseline="30000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3    </a:t>
            </a:r>
            <a:endParaRPr lang="it-IT" altLang="en-US" sz="2400" dirty="0">
              <a:solidFill>
                <a:srgbClr val="FF0000"/>
              </a:solidFill>
              <a:latin typeface="Comic Sans MS" panose="030F0702030302020204" pitchFamily="66" charset="0"/>
              <a:cs typeface="Times New Roman" pitchFamily="18" charset="0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1873" y="3915840"/>
            <a:ext cx="161134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2800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III</a:t>
            </a:r>
            <a:r>
              <a:rPr lang="it-IT" altLang="en-US" sz="2800" b="0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caso</a:t>
            </a:r>
            <a:endParaRPr lang="it-IT" altLang="en-US" sz="2800" b="0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156556" y="5498559"/>
            <a:ext cx="14542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2800" dirty="0" smtClean="0">
                <a:solidFill>
                  <a:srgbClr val="008000"/>
                </a:solidFill>
                <a:latin typeface="Comic Sans MS" panose="030F0702030302020204" pitchFamily="66" charset="0"/>
              </a:rPr>
              <a:t>IV</a:t>
            </a:r>
            <a:r>
              <a:rPr lang="it-IT" altLang="en-US" sz="2800" b="0" dirty="0" smtClean="0">
                <a:solidFill>
                  <a:srgbClr val="008000"/>
                </a:solidFill>
                <a:latin typeface="Comic Sans MS" panose="030F0702030302020204" pitchFamily="66" charset="0"/>
              </a:rPr>
              <a:t> caso</a:t>
            </a:r>
            <a:endParaRPr lang="it-IT" altLang="en-US" sz="2800" b="0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Oval 5"/>
          <p:cNvSpPr>
            <a:spLocks noChangeArrowheads="1"/>
          </p:cNvSpPr>
          <p:nvPr/>
        </p:nvSpPr>
        <p:spPr bwMode="auto">
          <a:xfrm>
            <a:off x="3418517" y="5464284"/>
            <a:ext cx="674688" cy="674688"/>
          </a:xfrm>
          <a:prstGeom prst="ellipse">
            <a:avLst/>
          </a:prstGeom>
          <a:gradFill rotWithShape="0">
            <a:gsLst>
              <a:gs pos="0">
                <a:srgbClr val="FF0000">
                  <a:gamma/>
                  <a:tint val="18039"/>
                  <a:invGamma/>
                </a:srgbClr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it-IT" alt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34" name="Oval 7"/>
          <p:cNvSpPr>
            <a:spLocks noChangeArrowheads="1"/>
          </p:cNvSpPr>
          <p:nvPr/>
        </p:nvSpPr>
        <p:spPr bwMode="auto">
          <a:xfrm>
            <a:off x="2031606" y="5429466"/>
            <a:ext cx="674687" cy="674687"/>
          </a:xfrm>
          <a:prstGeom prst="ellipse">
            <a:avLst/>
          </a:prstGeom>
          <a:gradFill rotWithShape="0">
            <a:gsLst>
              <a:gs pos="0">
                <a:srgbClr val="008000">
                  <a:gamma/>
                  <a:tint val="18039"/>
                  <a:invGamma/>
                </a:srgbClr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it-IT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35" name="Text Box 8"/>
          <p:cNvSpPr txBox="1">
            <a:spLocks noChangeArrowheads="1"/>
          </p:cNvSpPr>
          <p:nvPr/>
        </p:nvSpPr>
        <p:spPr bwMode="auto">
          <a:xfrm>
            <a:off x="2883563" y="5496141"/>
            <a:ext cx="3818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3200" b="0" dirty="0">
                <a:solidFill>
                  <a:schemeClr val="tx1"/>
                </a:solidFill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36" name="Text Box 12"/>
          <p:cNvSpPr txBox="1">
            <a:spLocks noChangeArrowheads="1"/>
          </p:cNvSpPr>
          <p:nvPr/>
        </p:nvSpPr>
        <p:spPr bwMode="auto">
          <a:xfrm>
            <a:off x="6794297" y="5627721"/>
            <a:ext cx="1622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2000" b="0" dirty="0">
                <a:solidFill>
                  <a:schemeClr val="tx1"/>
                </a:solidFill>
                <a:latin typeface="Comic Sans MS" panose="030F0702030302020204" pitchFamily="66" charset="0"/>
              </a:rPr>
              <a:t>PRODOTTO</a:t>
            </a:r>
          </a:p>
        </p:txBody>
      </p:sp>
      <p:sp>
        <p:nvSpPr>
          <p:cNvPr id="37" name="Line 10"/>
          <p:cNvSpPr>
            <a:spLocks noChangeShapeType="1"/>
          </p:cNvSpPr>
          <p:nvPr/>
        </p:nvSpPr>
        <p:spPr bwMode="auto">
          <a:xfrm>
            <a:off x="5709711" y="5802713"/>
            <a:ext cx="804487" cy="658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8" name="Rettangolo 37"/>
          <p:cNvSpPr/>
          <p:nvPr/>
        </p:nvSpPr>
        <p:spPr>
          <a:xfrm>
            <a:off x="6389955" y="5951754"/>
            <a:ext cx="23848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it-IT" altLang="en-US" sz="2400" dirty="0" smtClean="0">
                <a:solidFill>
                  <a:srgbClr val="008000"/>
                </a:solidFill>
                <a:latin typeface="Comic Sans MS" panose="030F0702030302020204" pitchFamily="66" charset="0"/>
                <a:cs typeface="Times New Roman" pitchFamily="18" charset="0"/>
              </a:rPr>
              <a:t>v </a:t>
            </a:r>
            <a:r>
              <a:rPr lang="it-IT" altLang="en-US" sz="2400" dirty="0">
                <a:solidFill>
                  <a:srgbClr val="008000"/>
                </a:solidFill>
                <a:latin typeface="Comic Sans MS" panose="030F0702030302020204" pitchFamily="66" charset="0"/>
                <a:cs typeface="Times New Roman" pitchFamily="18" charset="0"/>
              </a:rPr>
              <a:t>= k[A][</a:t>
            </a:r>
            <a:r>
              <a:rPr lang="it-IT" altLang="en-US" sz="2400" dirty="0" smtClean="0">
                <a:solidFill>
                  <a:srgbClr val="008000"/>
                </a:solidFill>
                <a:latin typeface="Comic Sans MS" panose="030F0702030302020204" pitchFamily="66" charset="0"/>
                <a:cs typeface="Times New Roman" pitchFamily="18" charset="0"/>
              </a:rPr>
              <a:t>B][C] </a:t>
            </a:r>
            <a:endParaRPr lang="it-IT" altLang="en-US" sz="2400" dirty="0">
              <a:solidFill>
                <a:srgbClr val="008000"/>
              </a:solidFill>
              <a:latin typeface="Comic Sans MS" panose="030F0702030302020204" pitchFamily="66" charset="0"/>
              <a:cs typeface="Times New Roman" pitchFamily="18" charset="0"/>
            </a:endParaRPr>
          </a:p>
        </p:txBody>
      </p:sp>
      <p:sp>
        <p:nvSpPr>
          <p:cNvPr id="39" name="Oval 5"/>
          <p:cNvSpPr>
            <a:spLocks noChangeArrowheads="1"/>
          </p:cNvSpPr>
          <p:nvPr/>
        </p:nvSpPr>
        <p:spPr bwMode="auto">
          <a:xfrm>
            <a:off x="4757646" y="5472695"/>
            <a:ext cx="674688" cy="674688"/>
          </a:xfrm>
          <a:prstGeom prst="ellipse">
            <a:avLst/>
          </a:prstGeom>
          <a:gradFill flip="none" rotWithShape="1">
            <a:gsLst>
              <a:gs pos="0">
                <a:srgbClr val="66FFFF">
                  <a:shade val="30000"/>
                  <a:satMod val="115000"/>
                </a:srgbClr>
              </a:gs>
              <a:gs pos="50000">
                <a:srgbClr val="66FFFF">
                  <a:shade val="67500"/>
                  <a:satMod val="115000"/>
                </a:srgbClr>
              </a:gs>
              <a:gs pos="100000">
                <a:srgbClr val="66FF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eaLnBrk="1" hangingPunct="1"/>
            <a:r>
              <a:rPr lang="it-IT" altLang="en-US" sz="2000" dirty="0">
                <a:latin typeface="Comic Sans MS" panose="030F0702030302020204" pitchFamily="66" charset="0"/>
              </a:rPr>
              <a:t>C</a:t>
            </a:r>
            <a:endParaRPr lang="it-IT" altLang="en-US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0" name="Text Box 8"/>
          <p:cNvSpPr txBox="1">
            <a:spLocks noChangeArrowheads="1"/>
          </p:cNvSpPr>
          <p:nvPr/>
        </p:nvSpPr>
        <p:spPr bwMode="auto">
          <a:xfrm>
            <a:off x="4222692" y="5527998"/>
            <a:ext cx="3818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it-IT" altLang="en-US" sz="3200" b="0" dirty="0">
                <a:solidFill>
                  <a:schemeClr val="tx1"/>
                </a:solidFill>
                <a:latin typeface="Comic Sans MS" panose="030F0702030302020204" pitchFamily="66" charset="0"/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86271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47649" y="55304"/>
            <a:ext cx="8689521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it-IT" altLang="en-US" sz="3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Ordine di </a:t>
            </a:r>
            <a:r>
              <a:rPr lang="it-IT" altLang="en-US" sz="3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reazione e meccanismo di reazione</a:t>
            </a:r>
            <a:endParaRPr lang="it-IT" altLang="en-US" sz="3200" dirty="0" smtClean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2450" y="1253331"/>
            <a:ext cx="7886700" cy="4351338"/>
          </a:xfrm>
        </p:spPr>
        <p:txBody>
          <a:bodyPr>
            <a:normAutofit/>
          </a:bodyPr>
          <a:lstStyle/>
          <a:p>
            <a:pPr marL="0" eaLnBrk="1" hangingPunct="1">
              <a:buFontTx/>
              <a:buNone/>
            </a:pP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In generale le costanti x e y </a:t>
            </a:r>
            <a:r>
              <a:rPr lang="it-IT" altLang="en-US" u="sng" dirty="0" smtClean="0">
                <a:latin typeface="Times New Roman" pitchFamily="18" charset="0"/>
                <a:cs typeface="Times New Roman" pitchFamily="18" charset="0"/>
              </a:rPr>
              <a:t>non</a:t>
            </a: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 coincidono con i coefficienti stechiometrici</a:t>
            </a: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eaLnBrk="1" hangingPunct="1">
              <a:buFontTx/>
              <a:buNone/>
            </a:pPr>
            <a:endParaRPr lang="it-IT" altLang="en-US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it-IT" altLang="en-US" dirty="0" smtClean="0">
                <a:latin typeface="Times New Roman" pitchFamily="18" charset="0"/>
                <a:cs typeface="Times New Roman" pitchFamily="18" charset="0"/>
              </a:rPr>
              <a:t>			</a:t>
            </a:r>
            <a:endParaRPr lang="it-IT" altLang="en-US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it-IT" altLang="en-US" sz="26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altLang="en-US" sz="2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altLang="en-US" sz="2600" dirty="0" smtClean="0">
                <a:latin typeface="Times New Roman" pitchFamily="18" charset="0"/>
                <a:cs typeface="Times New Roman" pitchFamily="18" charset="0"/>
              </a:rPr>
              <a:t>+ Br</a:t>
            </a:r>
            <a:r>
              <a:rPr lang="it-IT" altLang="en-US" sz="2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altLang="en-US" sz="26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 </a:t>
            </a:r>
            <a:r>
              <a:rPr lang="it-IT" altLang="en-US" sz="26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2HBr      </a:t>
            </a:r>
            <a:r>
              <a:rPr lang="it-IT" altLang="en-US" sz="2600" dirty="0" err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altLang="en-US" sz="2600" baseline="-25000" dirty="0" err="1" smtClean="0">
                <a:latin typeface="Times New Roman" pitchFamily="18" charset="0"/>
                <a:cs typeface="Times New Roman" pitchFamily="18" charset="0"/>
              </a:rPr>
              <a:t>reazione</a:t>
            </a:r>
            <a:r>
              <a:rPr lang="it-IT" alt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altLang="en-US" sz="2600" dirty="0" smtClean="0">
                <a:latin typeface="Times New Roman" pitchFamily="18" charset="0"/>
                <a:cs typeface="Times New Roman" pitchFamily="18" charset="0"/>
              </a:rPr>
              <a:t>= k [H</a:t>
            </a:r>
            <a:r>
              <a:rPr lang="it-IT" altLang="en-US" sz="2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sz="2600" dirty="0" smtClean="0">
                <a:latin typeface="Times New Roman" pitchFamily="18" charset="0"/>
                <a:cs typeface="Times New Roman" pitchFamily="18" charset="0"/>
              </a:rPr>
              <a:t>][</a:t>
            </a:r>
            <a:r>
              <a:rPr lang="it-IT" altLang="en-US" sz="2600" dirty="0" smtClean="0">
                <a:latin typeface="Times New Roman" pitchFamily="18" charset="0"/>
                <a:cs typeface="Times New Roman" pitchFamily="18" charset="0"/>
              </a:rPr>
              <a:t>Br</a:t>
            </a:r>
            <a:r>
              <a:rPr lang="it-IT" altLang="en-US" sz="2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sz="26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altLang="en-US" sz="2600" baseline="30000" dirty="0" smtClean="0">
                <a:latin typeface="Times New Roman" pitchFamily="18" charset="0"/>
                <a:cs typeface="Times New Roman" pitchFamily="18" charset="0"/>
              </a:rPr>
              <a:t>1/2       </a:t>
            </a:r>
            <a:r>
              <a:rPr lang="it-IT" altLang="en-US" sz="2600" dirty="0" smtClean="0">
                <a:latin typeface="Times New Roman" pitchFamily="18" charset="0"/>
                <a:cs typeface="Times New Roman" pitchFamily="18" charset="0"/>
              </a:rPr>
              <a:t>ordine </a:t>
            </a:r>
            <a:r>
              <a:rPr lang="it-IT" altLang="en-US" sz="2600" dirty="0" smtClean="0">
                <a:latin typeface="Times New Roman" pitchFamily="18" charset="0"/>
                <a:cs typeface="Times New Roman" pitchFamily="18" charset="0"/>
              </a:rPr>
              <a:t>3/2</a:t>
            </a:r>
          </a:p>
        </p:txBody>
      </p:sp>
      <p:sp>
        <p:nvSpPr>
          <p:cNvPr id="4" name="Rettangolo 3"/>
          <p:cNvSpPr/>
          <p:nvPr/>
        </p:nvSpPr>
        <p:spPr>
          <a:xfrm>
            <a:off x="631371" y="2426069"/>
            <a:ext cx="7903029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r>
              <a:rPr lang="it-IT" alt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altLang="en-US" sz="2600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it-IT" altLang="en-US" sz="2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altLang="en-US" sz="2600" baseline="-25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sz="2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alt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 </a:t>
            </a:r>
            <a:r>
              <a:rPr lang="it-IT" altLang="en-US" sz="2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2HI         </a:t>
            </a:r>
            <a:r>
              <a:rPr lang="it-IT" altLang="en-US" sz="26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it-IT" altLang="en-US" sz="2600" baseline="-250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reazione</a:t>
            </a:r>
            <a:r>
              <a:rPr lang="it-IT" altLang="en-US" sz="2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alt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= k [H</a:t>
            </a:r>
            <a:r>
              <a:rPr lang="it-IT" altLang="en-US" sz="2600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sz="2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][I</a:t>
            </a:r>
            <a:r>
              <a:rPr lang="it-IT" altLang="en-US" sz="2600" baseline="-25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sz="2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it-IT" altLang="en-US" sz="2600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it-IT" alt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ordine </a:t>
            </a:r>
            <a:r>
              <a:rPr lang="it-IT" altLang="en-US" sz="2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it-IT" altLang="en-US" sz="2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52450" y="4034125"/>
            <a:ext cx="7886700" cy="26157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buFontTx/>
              <a:buNone/>
            </a:pPr>
            <a:r>
              <a:rPr lang="it-IT" altLang="en-US" sz="2400" dirty="0" smtClean="0">
                <a:latin typeface="Times New Roman" pitchFamily="18" charset="0"/>
                <a:cs typeface="Times New Roman" pitchFamily="18" charset="0"/>
              </a:rPr>
              <a:t>L’ordine di reazione dipende dal meccanismo di reazione! Ovvero bisogna capire a livello molecolare </a:t>
            </a:r>
            <a:r>
              <a:rPr lang="it-IT" altLang="en-US" sz="2400" dirty="0">
                <a:latin typeface="Times New Roman" pitchFamily="18" charset="0"/>
                <a:cs typeface="Times New Roman" pitchFamily="18" charset="0"/>
              </a:rPr>
              <a:t>il modo dettagliato </a:t>
            </a:r>
            <a:r>
              <a:rPr lang="it-IT" altLang="en-US" sz="2400" dirty="0" smtClean="0">
                <a:latin typeface="Times New Roman" pitchFamily="18" charset="0"/>
                <a:cs typeface="Times New Roman" pitchFamily="18" charset="0"/>
              </a:rPr>
              <a:t>con cui i reagenti si combinano per dare i prodotti. Il meccanismo di reazione determina la velocità di reazione.</a:t>
            </a:r>
          </a:p>
          <a:p>
            <a:pPr marL="0">
              <a:buFontTx/>
              <a:buNone/>
            </a:pPr>
            <a:r>
              <a:rPr lang="it-IT" alt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 generale una reazione avviene attraverso uno o più passaggi intermedi detti </a:t>
            </a:r>
            <a:r>
              <a:rPr lang="it-IT" alt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processi elementari</a:t>
            </a:r>
            <a:r>
              <a:rPr lang="it-IT" alt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che ne descrivono il meccanismo.</a:t>
            </a:r>
            <a:endParaRPr lang="it-IT" altLang="en-US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86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>
          <a:xfrm>
            <a:off x="615303" y="2782957"/>
            <a:ext cx="5328164" cy="377687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-147333"/>
            <a:ext cx="78867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it-IT" altLang="en-US" sz="40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I processi elementari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8649" y="1061952"/>
            <a:ext cx="9221029" cy="4351338"/>
          </a:xfrm>
        </p:spPr>
        <p:txBody>
          <a:bodyPr>
            <a:noAutofit/>
          </a:bodyPr>
          <a:lstStyle/>
          <a:p>
            <a:pPr eaLnBrk="1" hangingPunct="1">
              <a:buFontTx/>
              <a:buNone/>
            </a:pP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				</a:t>
            </a:r>
            <a:r>
              <a:rPr lang="it-IT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H</a:t>
            </a:r>
            <a:r>
              <a:rPr lang="it-IT" altLang="en-US" sz="2400" baseline="-25000" dirty="0" smtClean="0">
                <a:latin typeface="Times" panose="02020603050405020304" pitchFamily="18" charset="0"/>
                <a:cs typeface="Times" panose="02020603050405020304" pitchFamily="18" charset="0"/>
              </a:rPr>
              <a:t>2</a:t>
            </a:r>
            <a:r>
              <a:rPr lang="it-IT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 + Br</a:t>
            </a:r>
            <a:r>
              <a:rPr lang="it-IT" altLang="en-US" sz="2400" baseline="-25000" dirty="0" smtClean="0">
                <a:latin typeface="Times" panose="02020603050405020304" pitchFamily="18" charset="0"/>
                <a:cs typeface="Times" panose="02020603050405020304" pitchFamily="18" charset="0"/>
              </a:rPr>
              <a:t>2</a:t>
            </a:r>
            <a:r>
              <a:rPr lang="it-IT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it-IT" altLang="en-US" sz="24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 2HBr</a:t>
            </a:r>
          </a:p>
          <a:p>
            <a:pPr marL="0" eaLnBrk="1" hangingPunct="1">
              <a:buFontTx/>
              <a:buNone/>
            </a:pP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Questa reazione avviene attraverso una serie di processi elementari:</a:t>
            </a:r>
          </a:p>
          <a:p>
            <a:pPr eaLnBrk="1" hangingPunct="1">
              <a:buFontTx/>
              <a:buNone/>
            </a:pPr>
            <a:endParaRPr lang="it-IT" altLang="en-US" sz="2200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>
              <a:buNone/>
            </a:pP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Br</a:t>
            </a:r>
            <a:r>
              <a:rPr lang="it-IT" altLang="en-US" sz="2200" baseline="-25000" dirty="0" smtClean="0">
                <a:latin typeface="Times" panose="02020603050405020304" pitchFamily="18" charset="0"/>
                <a:cs typeface="Times" panose="02020603050405020304" pitchFamily="18" charset="0"/>
              </a:rPr>
              <a:t>2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 2Br</a:t>
            </a:r>
            <a:r>
              <a:rPr lang="it-IT" altLang="en-US" sz="16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			Formazione </a:t>
            </a:r>
            <a:r>
              <a:rPr lang="it-IT" altLang="en-US" sz="22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di radicale (veloce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)</a:t>
            </a:r>
          </a:p>
          <a:p>
            <a:pPr>
              <a:buNone/>
            </a:pP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Br</a:t>
            </a:r>
            <a:r>
              <a:rPr lang="it-IT" altLang="en-US" sz="16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+ H</a:t>
            </a:r>
            <a:r>
              <a:rPr lang="it-IT" altLang="en-US" sz="2200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 </a:t>
            </a:r>
            <a:r>
              <a:rPr lang="it-IT" altLang="en-US" sz="2200" dirty="0" err="1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HBr</a:t>
            </a:r>
            <a:r>
              <a:rPr lang="it-IT" altLang="en-US" sz="22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+ 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H</a:t>
            </a:r>
            <a:r>
              <a:rPr lang="it-IT" altLang="en-US" sz="16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		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Stadio 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lento</a:t>
            </a:r>
          </a:p>
          <a:p>
            <a:pPr>
              <a:buNone/>
            </a:pP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H</a:t>
            </a:r>
            <a:r>
              <a:rPr lang="it-IT" altLang="en-US" sz="16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sz="22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+ Br</a:t>
            </a:r>
            <a:r>
              <a:rPr lang="it-IT" altLang="en-US" sz="2200" baseline="-25000" dirty="0" smtClean="0">
                <a:latin typeface="Times" panose="02020603050405020304" pitchFamily="18" charset="0"/>
                <a:cs typeface="Times" panose="02020603050405020304" pitchFamily="18" charset="0"/>
              </a:rPr>
              <a:t>2 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 </a:t>
            </a:r>
            <a:r>
              <a:rPr lang="it-IT" altLang="en-US" sz="2200" dirty="0" err="1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HBr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+ Br</a:t>
            </a:r>
            <a:r>
              <a:rPr lang="it-IT" altLang="en-US" sz="16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		</a:t>
            </a:r>
            <a:r>
              <a:rPr lang="it-IT" altLang="en-US" sz="22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P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ropagazione </a:t>
            </a:r>
            <a:r>
              <a:rPr lang="it-IT" altLang="en-US" sz="22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della catena (veloce)</a:t>
            </a:r>
          </a:p>
          <a:p>
            <a:pPr>
              <a:buNone/>
            </a:pP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2Br</a:t>
            </a:r>
            <a:r>
              <a:rPr lang="it-IT" altLang="en-US" sz="16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 Br</a:t>
            </a:r>
            <a:r>
              <a:rPr lang="it-IT" altLang="en-US" sz="2200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			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Reazione </a:t>
            </a:r>
            <a:r>
              <a:rPr lang="it-IT" altLang="en-US" sz="2200" dirty="0">
                <a:latin typeface="Times" panose="02020603050405020304" pitchFamily="18" charset="0"/>
                <a:cs typeface="Times" panose="02020603050405020304" pitchFamily="18" charset="0"/>
              </a:rPr>
              <a:t>di terminazione delle </a:t>
            </a:r>
            <a:r>
              <a:rPr lang="it-IT" altLang="en-US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catena (veloce</a:t>
            </a:r>
            <a:r>
              <a:rPr lang="it-IT" altLang="en-US" sz="2200" dirty="0">
                <a:latin typeface="Times" panose="02020603050405020304" pitchFamily="18" charset="0"/>
                <a:cs typeface="Times" panose="02020603050405020304" pitchFamily="18" charset="0"/>
              </a:rPr>
              <a:t>)</a:t>
            </a:r>
          </a:p>
          <a:p>
            <a:pPr>
              <a:buNone/>
            </a:pPr>
            <a:endParaRPr lang="it-IT" altLang="en-US" sz="2200" baseline="-25000" dirty="0" smtClean="0">
              <a:latin typeface="Times" panose="02020603050405020304" pitchFamily="18" charset="0"/>
              <a:cs typeface="Times" panose="02020603050405020304" pitchFamily="18" charset="0"/>
              <a:sym typeface="Wingdings 3" panose="05040102010807070707" pitchFamily="18" charset="2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623585" y="5523942"/>
            <a:ext cx="36011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altLang="en-US" sz="2800" dirty="0" err="1" smtClean="0">
                <a:solidFill>
                  <a:srgbClr val="FF00FF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v</a:t>
            </a:r>
            <a:r>
              <a:rPr lang="it-IT" altLang="en-US" sz="2800" baseline="-25000" dirty="0" err="1" smtClean="0">
                <a:solidFill>
                  <a:srgbClr val="FF00FF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reazione</a:t>
            </a:r>
            <a:r>
              <a:rPr lang="it-IT" altLang="en-US" sz="2800" dirty="0" smtClean="0">
                <a:solidFill>
                  <a:srgbClr val="FF00FF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 = k [H</a:t>
            </a:r>
            <a:r>
              <a:rPr lang="it-IT" altLang="en-US" sz="2800" baseline="-25000" dirty="0" smtClean="0">
                <a:solidFill>
                  <a:srgbClr val="FF00FF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2</a:t>
            </a:r>
            <a:r>
              <a:rPr lang="it-IT" altLang="en-US" sz="2800" dirty="0" smtClean="0">
                <a:solidFill>
                  <a:srgbClr val="FF00FF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][Br</a:t>
            </a:r>
            <a:r>
              <a:rPr lang="it-IT" altLang="en-US" sz="2800" baseline="-25000" dirty="0" smtClean="0">
                <a:solidFill>
                  <a:srgbClr val="FF00FF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2</a:t>
            </a:r>
            <a:r>
              <a:rPr lang="it-IT" altLang="en-US" sz="2800" dirty="0" smtClean="0">
                <a:solidFill>
                  <a:srgbClr val="FF00FF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]</a:t>
            </a:r>
            <a:r>
              <a:rPr lang="it-IT" altLang="en-US" sz="2800" baseline="30000" dirty="0" smtClean="0">
                <a:solidFill>
                  <a:srgbClr val="FF00FF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1/2</a:t>
            </a:r>
          </a:p>
          <a:p>
            <a:endParaRPr lang="en-GB" sz="2800" dirty="0">
              <a:solidFill>
                <a:srgbClr val="FF00FF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grpSp>
        <p:nvGrpSpPr>
          <p:cNvPr id="25" name="Gruppo 24"/>
          <p:cNvGrpSpPr/>
          <p:nvPr/>
        </p:nvGrpSpPr>
        <p:grpSpPr>
          <a:xfrm>
            <a:off x="261291" y="4138805"/>
            <a:ext cx="8310288" cy="671439"/>
            <a:chOff x="261291" y="4138805"/>
            <a:chExt cx="8310288" cy="671439"/>
          </a:xfrm>
        </p:grpSpPr>
        <p:cxnSp>
          <p:nvCxnSpPr>
            <p:cNvPr id="4" name="Connettore 1 3"/>
            <p:cNvCxnSpPr/>
            <p:nvPr/>
          </p:nvCxnSpPr>
          <p:spPr>
            <a:xfrm flipV="1">
              <a:off x="320656" y="4138805"/>
              <a:ext cx="4396193" cy="515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uppo 12"/>
            <p:cNvGrpSpPr/>
            <p:nvPr/>
          </p:nvGrpSpPr>
          <p:grpSpPr>
            <a:xfrm>
              <a:off x="261291" y="4379357"/>
              <a:ext cx="8310288" cy="430887"/>
              <a:chOff x="2919399" y="6324887"/>
              <a:chExt cx="8310288" cy="430887"/>
            </a:xfrm>
          </p:grpSpPr>
          <p:sp>
            <p:nvSpPr>
              <p:cNvPr id="9" name="CasellaDiTesto 8"/>
              <p:cNvSpPr txBox="1"/>
              <p:nvPr/>
            </p:nvSpPr>
            <p:spPr>
              <a:xfrm>
                <a:off x="2919399" y="6324887"/>
                <a:ext cx="8310288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altLang="en-US" sz="2200" dirty="0" smtClean="0">
                    <a:latin typeface="Times" panose="02020603050405020304" pitchFamily="18" charset="0"/>
                    <a:cs typeface="Times" panose="02020603050405020304" pitchFamily="18" charset="0"/>
                  </a:rPr>
                  <a:t>Br</a:t>
                </a:r>
                <a:r>
                  <a:rPr lang="it-IT" altLang="en-US" sz="2200" baseline="-25000" dirty="0" smtClean="0">
                    <a:latin typeface="Times" panose="02020603050405020304" pitchFamily="18" charset="0"/>
                    <a:cs typeface="Times" panose="02020603050405020304" pitchFamily="18" charset="0"/>
                  </a:rPr>
                  <a:t>2</a:t>
                </a:r>
                <a:r>
                  <a:rPr lang="it-IT" altLang="en-US" sz="22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 </a:t>
                </a:r>
                <a:r>
                  <a:rPr lang="it-IT" altLang="en-US" sz="2200" dirty="0" smtClean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+ Br</a:t>
                </a:r>
                <a:r>
                  <a:rPr lang="it-IT" altLang="en-US" sz="16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•</a:t>
                </a:r>
                <a:r>
                  <a:rPr lang="it-IT" altLang="en-US" sz="22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 + </a:t>
                </a:r>
                <a:r>
                  <a:rPr lang="it-IT" altLang="en-US" sz="2200" dirty="0" smtClean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H</a:t>
                </a:r>
                <a:r>
                  <a:rPr lang="it-IT" altLang="en-US" sz="2200" baseline="-25000" dirty="0" smtClean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2 </a:t>
                </a:r>
                <a:r>
                  <a:rPr lang="it-IT" altLang="en-US" sz="2200" dirty="0" smtClean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+ H</a:t>
                </a:r>
                <a:r>
                  <a:rPr lang="it-IT" altLang="en-US" sz="16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•</a:t>
                </a:r>
                <a:r>
                  <a:rPr lang="it-IT" altLang="en-US" sz="22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 + Br</a:t>
                </a:r>
                <a:r>
                  <a:rPr lang="it-IT" altLang="en-US" sz="2200" baseline="-25000" dirty="0">
                    <a:latin typeface="Times" panose="02020603050405020304" pitchFamily="18" charset="0"/>
                    <a:cs typeface="Times" panose="02020603050405020304" pitchFamily="18" charset="0"/>
                  </a:rPr>
                  <a:t>2 </a:t>
                </a:r>
                <a:r>
                  <a:rPr lang="it-IT" altLang="en-US" sz="22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+</a:t>
                </a:r>
                <a:r>
                  <a:rPr lang="it-IT" altLang="en-US" sz="2200" baseline="-25000" dirty="0" smtClean="0">
                    <a:latin typeface="Times" panose="02020603050405020304" pitchFamily="18" charset="0"/>
                    <a:cs typeface="Times" panose="02020603050405020304" pitchFamily="18" charset="0"/>
                  </a:rPr>
                  <a:t> </a:t>
                </a:r>
                <a:r>
                  <a:rPr lang="it-IT" altLang="en-US" sz="2200" dirty="0" smtClean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2Br </a:t>
                </a:r>
                <a:r>
                  <a:rPr lang="it-IT" altLang="en-US" sz="16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•</a:t>
                </a:r>
                <a:r>
                  <a:rPr lang="it-IT" altLang="en-US" sz="22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 </a:t>
                </a:r>
                <a:r>
                  <a:rPr lang="it-IT" altLang="en-US" sz="2200" dirty="0" smtClean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</a:t>
                </a:r>
                <a:r>
                  <a:rPr lang="it-IT" altLang="en-US" sz="22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2Br</a:t>
                </a:r>
                <a:r>
                  <a:rPr lang="it-IT" altLang="en-US" sz="16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•</a:t>
                </a:r>
                <a:r>
                  <a:rPr lang="it-IT" altLang="en-US" sz="22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 </a:t>
                </a:r>
                <a:r>
                  <a:rPr lang="it-IT" altLang="en-US" sz="2200" dirty="0" smtClean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 </a:t>
                </a:r>
                <a:r>
                  <a:rPr lang="it-IT" altLang="en-US" sz="22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+</a:t>
                </a:r>
                <a:r>
                  <a:rPr lang="it-IT" altLang="en-US" sz="2200" dirty="0" err="1" smtClean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HBr</a:t>
                </a:r>
                <a:r>
                  <a:rPr lang="it-IT" altLang="en-US" sz="2200" dirty="0" smtClean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 </a:t>
                </a:r>
                <a:r>
                  <a:rPr lang="it-IT" altLang="en-US" sz="22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+  H</a:t>
                </a:r>
                <a:r>
                  <a:rPr lang="it-IT" altLang="en-US" sz="16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•</a:t>
                </a:r>
                <a:r>
                  <a:rPr lang="it-IT" altLang="en-US" sz="22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 +</a:t>
                </a:r>
                <a:r>
                  <a:rPr lang="it-IT" altLang="en-US" sz="2200" dirty="0" smtClean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Br</a:t>
                </a:r>
                <a:r>
                  <a:rPr lang="it-IT" altLang="en-US" sz="16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•</a:t>
                </a:r>
                <a:r>
                  <a:rPr lang="it-IT" altLang="en-US" sz="22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 </a:t>
                </a:r>
                <a:r>
                  <a:rPr lang="it-IT" altLang="en-US" sz="2200" dirty="0" smtClean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+ </a:t>
                </a:r>
                <a:r>
                  <a:rPr lang="it-IT" altLang="en-US" sz="2200" dirty="0" err="1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HBr</a:t>
                </a:r>
                <a:r>
                  <a:rPr lang="it-IT" altLang="en-US" sz="22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 </a:t>
                </a:r>
                <a:r>
                  <a:rPr lang="it-IT" altLang="en-US" sz="2200" dirty="0" smtClean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+ </a:t>
                </a:r>
                <a:r>
                  <a:rPr lang="it-IT" altLang="en-US" sz="22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Br</a:t>
                </a:r>
                <a:r>
                  <a:rPr lang="it-IT" altLang="en-US" sz="2200" baseline="-25000" dirty="0">
                    <a:latin typeface="Times" panose="02020603050405020304" pitchFamily="18" charset="0"/>
                    <a:cs typeface="Times" panose="02020603050405020304" pitchFamily="18" charset="0"/>
                    <a:sym typeface="Wingdings 3" panose="05040102010807070707" pitchFamily="18" charset="2"/>
                  </a:rPr>
                  <a:t>2 </a:t>
                </a:r>
                <a:endParaRPr lang="en-GB" sz="2200" dirty="0"/>
              </a:p>
            </p:txBody>
          </p:sp>
          <p:cxnSp>
            <p:nvCxnSpPr>
              <p:cNvPr id="14" name="Connettore 1 13"/>
              <p:cNvCxnSpPr/>
              <p:nvPr/>
            </p:nvCxnSpPr>
            <p:spPr>
              <a:xfrm flipH="1">
                <a:off x="10618418" y="6373487"/>
                <a:ext cx="314738" cy="320732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Connettore 1 15"/>
              <p:cNvCxnSpPr/>
              <p:nvPr/>
            </p:nvCxnSpPr>
            <p:spPr>
              <a:xfrm flipH="1">
                <a:off x="3654660" y="6392774"/>
                <a:ext cx="314738" cy="320732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Connettore 1 16"/>
              <p:cNvCxnSpPr/>
              <p:nvPr/>
            </p:nvCxnSpPr>
            <p:spPr>
              <a:xfrm flipH="1">
                <a:off x="9163877" y="6373487"/>
                <a:ext cx="314738" cy="320732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Connettore 1 17"/>
              <p:cNvCxnSpPr/>
              <p:nvPr/>
            </p:nvCxnSpPr>
            <p:spPr>
              <a:xfrm flipH="1">
                <a:off x="8601575" y="6379766"/>
                <a:ext cx="314738" cy="320732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Connettore 1 18"/>
              <p:cNvCxnSpPr/>
              <p:nvPr/>
            </p:nvCxnSpPr>
            <p:spPr>
              <a:xfrm flipH="1">
                <a:off x="6149527" y="6373487"/>
                <a:ext cx="314738" cy="320732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Connettore 1 19"/>
              <p:cNvCxnSpPr/>
              <p:nvPr/>
            </p:nvCxnSpPr>
            <p:spPr>
              <a:xfrm flipH="1">
                <a:off x="5459658" y="6382835"/>
                <a:ext cx="314738" cy="320732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Connettore 1 20"/>
              <p:cNvCxnSpPr/>
              <p:nvPr/>
            </p:nvCxnSpPr>
            <p:spPr>
              <a:xfrm flipH="1">
                <a:off x="7060219" y="6388202"/>
                <a:ext cx="314738" cy="320732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Connettore 1 21"/>
              <p:cNvCxnSpPr/>
              <p:nvPr/>
            </p:nvCxnSpPr>
            <p:spPr>
              <a:xfrm flipH="1">
                <a:off x="4899287" y="6349187"/>
                <a:ext cx="314738" cy="320732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764524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80008" y="63902"/>
            <a:ext cx="8999444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it-IT" altLang="en-US" sz="3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Velocità della reazione diretta e inversa e </a:t>
            </a:r>
            <a:r>
              <a:rPr lang="it-IT" altLang="en-US" sz="3200" dirty="0" err="1" smtClean="0">
                <a:solidFill>
                  <a:srgbClr val="0000FF"/>
                </a:solidFill>
                <a:latin typeface="Comic Sans MS" panose="030F0702030302020204" pitchFamily="66" charset="0"/>
              </a:rPr>
              <a:t>K</a:t>
            </a:r>
            <a:r>
              <a:rPr lang="it-IT" altLang="en-US" sz="3200" baseline="-25000" dirty="0" err="1" smtClean="0">
                <a:solidFill>
                  <a:srgbClr val="0000FF"/>
                </a:solidFill>
                <a:latin typeface="Comic Sans MS" panose="030F0702030302020204" pitchFamily="66" charset="0"/>
              </a:rPr>
              <a:t>eq</a:t>
            </a:r>
            <a:endParaRPr lang="it-IT" altLang="en-US" sz="3200" baseline="-25000" dirty="0" smtClean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4861" y="1083342"/>
            <a:ext cx="8350477" cy="4351338"/>
          </a:xfrm>
        </p:spPr>
        <p:txBody>
          <a:bodyPr>
            <a:noAutofit/>
          </a:bodyPr>
          <a:lstStyle/>
          <a:p>
            <a:pPr marL="0" eaLnBrk="1" hangingPunct="1">
              <a:lnSpc>
                <a:spcPct val="90000"/>
              </a:lnSpc>
              <a:buFontTx/>
              <a:buNone/>
            </a:pP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</a:rPr>
              <a:t>Se una reazione avviene in un singolo processo elementare, l’equilibrio è raggiunto quando la velocità della reazione diretta è uguale a quella della reazione inversa.</a:t>
            </a:r>
          </a:p>
          <a:p>
            <a:pPr marL="0" eaLnBrk="1" hangingPunct="1">
              <a:lnSpc>
                <a:spcPct val="90000"/>
              </a:lnSpc>
              <a:buFontTx/>
              <a:buNone/>
            </a:pPr>
            <a:endParaRPr lang="it-IT" alt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it-IT" altLang="en-US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</a:rPr>
              <a:t> + CO 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 NO + CO</a:t>
            </a:r>
            <a:r>
              <a:rPr lang="it-IT" altLang="en-US" sz="2000" baseline="-25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2          </a:t>
            </a:r>
          </a:p>
          <a:p>
            <a:pPr>
              <a:buNone/>
            </a:pPr>
            <a:r>
              <a:rPr lang="it-IT" altLang="en-US" sz="2000" dirty="0" err="1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vd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 = k</a:t>
            </a:r>
            <a:r>
              <a:rPr lang="it-IT" altLang="en-US" sz="2000" baseline="-25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1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 [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it-IT" altLang="en-US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][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]          vi = k</a:t>
            </a:r>
            <a:r>
              <a:rPr lang="it-IT" altLang="en-US" sz="2000" baseline="-25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-1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[NO][CO</a:t>
            </a:r>
            <a:r>
              <a:rPr lang="it-IT" altLang="en-US" sz="2000" baseline="-25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2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]  </a:t>
            </a:r>
          </a:p>
          <a:p>
            <a:pPr>
              <a:buNone/>
            </a:pPr>
            <a:endParaRPr lang="it-IT" altLang="en-US" sz="2000" dirty="0" smtClean="0">
              <a:latin typeface="Times New Roman" pitchFamily="18" charset="0"/>
              <a:cs typeface="Times New Roman" pitchFamily="18" charset="0"/>
              <a:sym typeface="Wingdings 3" panose="05040102010807070707" pitchFamily="18" charset="2"/>
            </a:endParaRPr>
          </a:p>
          <a:p>
            <a:pPr>
              <a:buNone/>
            </a:pP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All’equilibrio:      </a:t>
            </a:r>
            <a:r>
              <a:rPr lang="it-IT" altLang="en-US" sz="2000" dirty="0" err="1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vd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 </a:t>
            </a:r>
            <a:r>
              <a:rPr lang="it-IT" altLang="en-US" sz="2000" dirty="0" err="1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=vi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 </a:t>
            </a:r>
          </a:p>
          <a:p>
            <a:pPr>
              <a:buNone/>
            </a:pPr>
            <a:endParaRPr lang="it-IT" altLang="en-US" sz="2000" dirty="0" smtClean="0">
              <a:latin typeface="Times New Roman" pitchFamily="18" charset="0"/>
              <a:cs typeface="Times New Roman" pitchFamily="18" charset="0"/>
              <a:sym typeface="Wingdings 3" panose="05040102010807070707" pitchFamily="18" charset="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k</a:t>
            </a:r>
            <a:r>
              <a:rPr lang="it-IT" altLang="en-US" sz="2000" baseline="-25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1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 [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it-IT" altLang="en-US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][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] = k</a:t>
            </a:r>
            <a:r>
              <a:rPr lang="it-IT" altLang="en-US" sz="2000" baseline="-25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-1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[NO][CO</a:t>
            </a:r>
            <a:r>
              <a:rPr lang="it-IT" altLang="en-US" sz="2000" baseline="-25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2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]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k</a:t>
            </a:r>
            <a:r>
              <a:rPr lang="it-IT" altLang="en-US" sz="2000" baseline="-25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1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/ k</a:t>
            </a:r>
            <a:r>
              <a:rPr lang="it-IT" altLang="en-US" sz="2000" baseline="-25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-1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 = [NO][CO</a:t>
            </a:r>
            <a:r>
              <a:rPr lang="it-IT" altLang="en-US" sz="2000" baseline="-25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2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]/ [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it-IT" altLang="en-US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][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]= </a:t>
            </a:r>
            <a:r>
              <a:rPr lang="it-IT" altLang="en-US" sz="2000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altLang="en-US" sz="2000" baseline="-25000" dirty="0" err="1" smtClean="0">
                <a:latin typeface="Times New Roman" pitchFamily="18" charset="0"/>
                <a:cs typeface="Times New Roman" pitchFamily="18" charset="0"/>
              </a:rPr>
              <a:t>eq</a:t>
            </a:r>
            <a:endParaRPr lang="it-IT" altLang="en-US" sz="2000" dirty="0" smtClean="0">
              <a:latin typeface="Times New Roman" pitchFamily="18" charset="0"/>
              <a:cs typeface="Times New Roman" pitchFamily="18" charset="0"/>
              <a:sym typeface="Wingdings 3" panose="05040102010807070707" pitchFamily="18" charset="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it-IT" altLang="en-US" sz="2000" dirty="0" smtClean="0">
              <a:latin typeface="Times New Roman" pitchFamily="18" charset="0"/>
              <a:cs typeface="Times New Roman" pitchFamily="18" charset="0"/>
              <a:sym typeface="Wingdings 3" panose="05040102010807070707" pitchFamily="18" charset="2"/>
            </a:endParaRPr>
          </a:p>
          <a:p>
            <a:pPr marL="0" eaLnBrk="1" hangingPunct="1">
              <a:lnSpc>
                <a:spcPct val="90000"/>
              </a:lnSpc>
              <a:buFontTx/>
              <a:buNone/>
            </a:pPr>
            <a:r>
              <a:rPr lang="it-IT" altLang="en-US" sz="2000" dirty="0" smtClean="0"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In generale, per reazioni che avvengono attraverso più processi elementari, i singoli processi devono essere all’equilibrio e quindi: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altLang="en-US" sz="2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altLang="en-US" sz="2000" baseline="-25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eq</a:t>
            </a:r>
            <a:r>
              <a:rPr lang="it-IT" altLang="en-US" sz="2000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alt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 (k</a:t>
            </a:r>
            <a:r>
              <a:rPr lang="it-IT" altLang="en-US" sz="2000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alt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it-IT" altLang="en-US" sz="2000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it-IT" altLang="en-US" sz="2000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t-IT" alt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…)/ (k</a:t>
            </a:r>
            <a:r>
              <a:rPr lang="it-IT" altLang="en-US" sz="2000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-1</a:t>
            </a:r>
            <a:r>
              <a:rPr lang="it-IT" alt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it-IT" altLang="en-US" sz="2000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-2</a:t>
            </a:r>
            <a:r>
              <a:rPr lang="it-IT" alt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it-IT" altLang="en-US" sz="2000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-3</a:t>
            </a:r>
            <a:r>
              <a:rPr lang="it-IT" alt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…)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it-IT" altLang="en-US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5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49695" y="19878"/>
            <a:ext cx="2236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u="sng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Esempio:</a:t>
            </a:r>
          </a:p>
          <a:p>
            <a:endParaRPr lang="en-GB" sz="2800" u="sng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298173" y="843677"/>
            <a:ext cx="808051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STADIO 1)        Br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</a:rPr>
              <a:t>2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 2Br</a:t>
            </a:r>
            <a:r>
              <a:rPr lang="it-IT" altLang="en-US" sz="12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		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     </a:t>
            </a:r>
            <a:r>
              <a:rPr lang="it-IT" altLang="en-US" dirty="0" err="1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v</a:t>
            </a:r>
            <a:r>
              <a:rPr lang="it-IT" altLang="en-US" baseline="-25000" dirty="0" err="1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d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= k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1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[Br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               v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i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=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-1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[Br</a:t>
            </a:r>
            <a:r>
              <a:rPr lang="it-IT" altLang="en-US" sz="16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</a:t>
            </a:r>
            <a:r>
              <a:rPr lang="it-IT" altLang="en-US" baseline="30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	</a:t>
            </a:r>
            <a:endParaRPr lang="it-IT" altLang="en-US" dirty="0" smtClean="0">
              <a:latin typeface="Times" panose="02020603050405020304" pitchFamily="18" charset="0"/>
              <a:cs typeface="Times" panose="02020603050405020304" pitchFamily="18" charset="0"/>
              <a:sym typeface="Wingdings 3" panose="05040102010807070707" pitchFamily="18" charset="2"/>
            </a:endParaRPr>
          </a:p>
          <a:p>
            <a:pPr>
              <a:buNone/>
            </a:pPr>
            <a:endParaRPr lang="it-IT" altLang="en-US" dirty="0" smtClean="0">
              <a:latin typeface="Times" panose="02020603050405020304" pitchFamily="18" charset="0"/>
              <a:cs typeface="Times" panose="02020603050405020304" pitchFamily="18" charset="0"/>
              <a:sym typeface="Wingdings 3" panose="05040102010807070707" pitchFamily="18" charset="2"/>
            </a:endParaRPr>
          </a:p>
          <a:p>
            <a:pPr>
              <a:buNone/>
            </a:pP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</a:rPr>
              <a:t>STADIO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2)       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Br</a:t>
            </a:r>
            <a:r>
              <a:rPr lang="it-IT" altLang="en-US" sz="12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+ H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 </a:t>
            </a:r>
            <a:r>
              <a:rPr lang="it-IT" altLang="en-US" dirty="0" err="1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HBr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+ H</a:t>
            </a:r>
            <a:r>
              <a:rPr lang="it-IT" altLang="en-US" sz="12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	       </a:t>
            </a:r>
            <a:r>
              <a:rPr lang="it-IT" altLang="en-US" dirty="0" err="1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v</a:t>
            </a:r>
            <a:r>
              <a:rPr lang="it-IT" altLang="en-US" baseline="-25000" dirty="0" err="1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d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=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[Br</a:t>
            </a:r>
            <a:r>
              <a:rPr lang="it-IT" altLang="en-US" sz="16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][H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        v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i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=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-2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</a:t>
            </a:r>
            <a:r>
              <a:rPr lang="it-IT" altLang="en-US" dirty="0" err="1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HBr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][H</a:t>
            </a:r>
            <a:r>
              <a:rPr lang="it-IT" altLang="en-US" sz="16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		</a:t>
            </a:r>
            <a:endParaRPr lang="it-IT" altLang="en-US" dirty="0" smtClean="0">
              <a:latin typeface="Times" panose="02020603050405020304" pitchFamily="18" charset="0"/>
              <a:cs typeface="Times" panose="02020603050405020304" pitchFamily="18" charset="0"/>
              <a:sym typeface="Wingdings 3" panose="05040102010807070707" pitchFamily="18" charset="2"/>
            </a:endParaRPr>
          </a:p>
          <a:p>
            <a:pPr>
              <a:buNone/>
            </a:pP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</a:rPr>
              <a:t>STADIO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3)       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H</a:t>
            </a:r>
            <a:r>
              <a:rPr lang="it-IT" altLang="en-US" sz="12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+ Br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</a:rPr>
              <a:t>2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 </a:t>
            </a:r>
            <a:r>
              <a:rPr lang="it-IT" altLang="en-US" dirty="0" err="1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HBr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+ Br</a:t>
            </a:r>
            <a:r>
              <a:rPr lang="it-IT" altLang="en-US" sz="12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	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     </a:t>
            </a:r>
            <a:r>
              <a:rPr lang="it-IT" altLang="en-US" dirty="0" err="1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v</a:t>
            </a:r>
            <a:r>
              <a:rPr lang="it-IT" altLang="en-US" baseline="-25000" dirty="0" err="1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d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=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3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[Br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H</a:t>
            </a:r>
            <a:r>
              <a:rPr lang="it-IT" altLang="en-US" sz="16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    v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i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=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-3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</a:t>
            </a:r>
            <a:r>
              <a:rPr lang="it-IT" altLang="en-US" dirty="0" err="1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HBr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][Br</a:t>
            </a:r>
            <a:r>
              <a:rPr lang="it-IT" altLang="en-US" sz="16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	</a:t>
            </a:r>
            <a:endParaRPr lang="it-IT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>
              <a:buNone/>
            </a:pP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STADIO 4)    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2Br</a:t>
            </a:r>
            <a:r>
              <a:rPr lang="it-IT" altLang="en-US" sz="12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 Br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		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     </a:t>
            </a:r>
            <a:r>
              <a:rPr lang="it-IT" altLang="en-US" dirty="0" err="1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v</a:t>
            </a:r>
            <a:r>
              <a:rPr lang="it-IT" altLang="en-US" baseline="-25000" dirty="0" err="1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d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=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4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[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Br</a:t>
            </a:r>
            <a:r>
              <a:rPr lang="it-IT" altLang="en-US" sz="16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</a:t>
            </a:r>
            <a:r>
              <a:rPr lang="it-IT" altLang="en-US" baseline="30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           v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i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=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-4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[Br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 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	</a:t>
            </a:r>
            <a:endParaRPr lang="it-IT" altLang="en-US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308930" y="3002670"/>
            <a:ext cx="3230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All’equilibrio:    </a:t>
            </a:r>
            <a:r>
              <a:rPr lang="it-IT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v</a:t>
            </a:r>
            <a:r>
              <a:rPr lang="it-IT" sz="2400" baseline="-250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d</a:t>
            </a:r>
            <a:r>
              <a:rPr lang="it-IT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= v</a:t>
            </a:r>
            <a:r>
              <a:rPr lang="it-IT" sz="2400" baseline="-250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endParaRPr lang="en-GB" sz="2400" baseline="-25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594575" y="3785639"/>
            <a:ext cx="284404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1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[Br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= 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-1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[Br</a:t>
            </a:r>
            <a:r>
              <a:rPr lang="it-IT" altLang="en-US" sz="16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</a:t>
            </a:r>
            <a:r>
              <a:rPr lang="it-IT" altLang="en-US" baseline="30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</a:p>
          <a:p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[Br</a:t>
            </a:r>
            <a:r>
              <a:rPr lang="it-IT" altLang="en-US" sz="16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][H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 =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-2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</a:t>
            </a:r>
            <a:r>
              <a:rPr lang="it-IT" altLang="en-US" dirty="0" err="1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HBr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][H</a:t>
            </a:r>
            <a:r>
              <a:rPr lang="it-IT" altLang="en-US" sz="16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</a:t>
            </a:r>
          </a:p>
          <a:p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3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[Br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 [H</a:t>
            </a:r>
            <a:r>
              <a:rPr lang="it-IT" altLang="en-US" sz="16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=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-3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</a:t>
            </a:r>
            <a:r>
              <a:rPr lang="it-IT" altLang="en-US" dirty="0" err="1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HBr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][Br</a:t>
            </a:r>
            <a:r>
              <a:rPr lang="it-IT" altLang="en-US" sz="16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</a:t>
            </a:r>
          </a:p>
          <a:p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4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[Br</a:t>
            </a:r>
            <a:r>
              <a:rPr lang="it-IT" altLang="en-US" sz="16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</a:t>
            </a:r>
            <a:r>
              <a:rPr lang="it-IT" altLang="en-US" baseline="30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=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-4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[Br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4372748" y="3937179"/>
            <a:ext cx="40318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 smtClean="0">
                <a:solidFill>
                  <a:srgbClr val="0000FF"/>
                </a:solidFill>
                <a:latin typeface="Comic Sans MS" panose="030F0702030302020204" pitchFamily="66" charset="0"/>
                <a:cs typeface="Times" panose="02020603050405020304" pitchFamily="18" charset="0"/>
              </a:rPr>
              <a:t>Moltiplicando membro a membro</a:t>
            </a:r>
            <a:endParaRPr lang="en-GB" sz="2000" dirty="0">
              <a:solidFill>
                <a:srgbClr val="0000FF"/>
              </a:solidFill>
              <a:latin typeface="Comic Sans MS" panose="030F0702030302020204" pitchFamily="66" charset="0"/>
              <a:cs typeface="Times" panose="02020603050405020304" pitchFamily="18" charset="0"/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298172" y="5176396"/>
            <a:ext cx="85675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1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3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4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Br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[Br</a:t>
            </a:r>
            <a:r>
              <a:rPr lang="it-IT" altLang="en-US" sz="16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][H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[Br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 [H</a:t>
            </a:r>
            <a:r>
              <a:rPr lang="it-IT" altLang="en-US" sz="16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[Br</a:t>
            </a:r>
            <a:r>
              <a:rPr lang="it-IT" altLang="en-US" sz="16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</a:t>
            </a:r>
            <a:r>
              <a:rPr lang="it-IT" altLang="en-US" baseline="30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 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=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-1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-2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-3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-4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Br</a:t>
            </a:r>
            <a:r>
              <a:rPr lang="it-IT" altLang="en-US" sz="16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</a:t>
            </a:r>
            <a:r>
              <a:rPr lang="it-IT" altLang="en-US" baseline="30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</a:t>
            </a:r>
            <a:r>
              <a:rPr lang="it-IT" altLang="en-US" dirty="0" err="1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HBr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][H</a:t>
            </a:r>
            <a:r>
              <a:rPr lang="it-IT" altLang="en-US" sz="16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][</a:t>
            </a:r>
            <a:r>
              <a:rPr lang="it-IT" altLang="en-US" dirty="0" err="1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HBr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][Br</a:t>
            </a:r>
            <a:r>
              <a:rPr lang="it-IT" altLang="en-US" sz="16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•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][Br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 </a:t>
            </a:r>
            <a:endParaRPr lang="en-GB" dirty="0"/>
          </a:p>
        </p:txBody>
      </p:sp>
      <p:grpSp>
        <p:nvGrpSpPr>
          <p:cNvPr id="20" name="Gruppo 19"/>
          <p:cNvGrpSpPr/>
          <p:nvPr/>
        </p:nvGrpSpPr>
        <p:grpSpPr>
          <a:xfrm>
            <a:off x="1349347" y="5179274"/>
            <a:ext cx="7186709" cy="369666"/>
            <a:chOff x="1349347" y="5480490"/>
            <a:chExt cx="7186709" cy="369666"/>
          </a:xfrm>
        </p:grpSpPr>
        <p:cxnSp>
          <p:nvCxnSpPr>
            <p:cNvPr id="12" name="Connettore 1 11"/>
            <p:cNvCxnSpPr/>
            <p:nvPr/>
          </p:nvCxnSpPr>
          <p:spPr>
            <a:xfrm flipH="1">
              <a:off x="1349347" y="5529424"/>
              <a:ext cx="314738" cy="320732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ttore 1 12"/>
            <p:cNvCxnSpPr/>
            <p:nvPr/>
          </p:nvCxnSpPr>
          <p:spPr>
            <a:xfrm flipH="1">
              <a:off x="8221318" y="5516892"/>
              <a:ext cx="314738" cy="320732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ttore 1 13"/>
            <p:cNvCxnSpPr/>
            <p:nvPr/>
          </p:nvCxnSpPr>
          <p:spPr>
            <a:xfrm flipH="1">
              <a:off x="1913281" y="5527450"/>
              <a:ext cx="314738" cy="320732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ttore 1 14"/>
            <p:cNvCxnSpPr/>
            <p:nvPr/>
          </p:nvCxnSpPr>
          <p:spPr>
            <a:xfrm flipH="1">
              <a:off x="3843128" y="5501912"/>
              <a:ext cx="314738" cy="320732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 flipH="1">
              <a:off x="3281254" y="5501912"/>
              <a:ext cx="314738" cy="320732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 flipH="1">
              <a:off x="5792541" y="5480490"/>
              <a:ext cx="314738" cy="320732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ttore 1 17"/>
            <p:cNvCxnSpPr/>
            <p:nvPr/>
          </p:nvCxnSpPr>
          <p:spPr>
            <a:xfrm flipH="1">
              <a:off x="6695976" y="5521744"/>
              <a:ext cx="314738" cy="320732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nettore 1 18"/>
            <p:cNvCxnSpPr/>
            <p:nvPr/>
          </p:nvCxnSpPr>
          <p:spPr>
            <a:xfrm flipH="1">
              <a:off x="7741954" y="5510927"/>
              <a:ext cx="314738" cy="320732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ttangolo 20"/>
          <p:cNvSpPr/>
          <p:nvPr/>
        </p:nvSpPr>
        <p:spPr>
          <a:xfrm>
            <a:off x="487018" y="5841885"/>
            <a:ext cx="85675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1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3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4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[H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[Br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2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 = k</a:t>
            </a:r>
            <a:r>
              <a:rPr lang="it-IT" altLang="en-US" baseline="-25000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-1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-2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-3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k</a:t>
            </a:r>
            <a:r>
              <a:rPr lang="it-IT" altLang="en-US" baseline="-25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-4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[</a:t>
            </a:r>
            <a:r>
              <a:rPr lang="it-IT" altLang="en-US" dirty="0" err="1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HBr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]</a:t>
            </a:r>
            <a:r>
              <a:rPr lang="it-IT" altLang="en-US" baseline="30000" dirty="0"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 2</a:t>
            </a:r>
          </a:p>
          <a:p>
            <a:endParaRPr lang="en-GB" dirty="0"/>
          </a:p>
        </p:txBody>
      </p:sp>
      <p:grpSp>
        <p:nvGrpSpPr>
          <p:cNvPr id="28" name="Gruppo 27"/>
          <p:cNvGrpSpPr/>
          <p:nvPr/>
        </p:nvGrpSpPr>
        <p:grpSpPr>
          <a:xfrm>
            <a:off x="5162580" y="5801621"/>
            <a:ext cx="3566913" cy="696725"/>
            <a:chOff x="5657433" y="5780105"/>
            <a:chExt cx="3566913" cy="696725"/>
          </a:xfrm>
        </p:grpSpPr>
        <p:sp>
          <p:nvSpPr>
            <p:cNvPr id="22" name="CasellaDiTesto 21"/>
            <p:cNvSpPr txBox="1"/>
            <p:nvPr/>
          </p:nvSpPr>
          <p:spPr>
            <a:xfrm>
              <a:off x="5657433" y="6107498"/>
              <a:ext cx="25955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altLang="en-US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[H</a:t>
              </a:r>
              <a:r>
                <a:rPr lang="it-IT" altLang="en-US" baseline="-25000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2</a:t>
              </a:r>
              <a:r>
                <a:rPr lang="it-IT" altLang="en-US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] [Br</a:t>
              </a:r>
              <a:r>
                <a:rPr lang="it-IT" altLang="en-US" baseline="-25000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2</a:t>
              </a:r>
              <a:r>
                <a:rPr lang="it-IT" altLang="en-US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]       k</a:t>
              </a:r>
              <a:r>
                <a:rPr lang="it-IT" altLang="en-US" baseline="-25000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-1</a:t>
              </a:r>
              <a:r>
                <a:rPr lang="it-IT" altLang="en-US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k</a:t>
              </a:r>
              <a:r>
                <a:rPr lang="it-IT" altLang="en-US" baseline="-25000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-2 </a:t>
              </a:r>
              <a:r>
                <a:rPr lang="it-IT" altLang="en-US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k</a:t>
              </a:r>
              <a:r>
                <a:rPr lang="it-IT" altLang="en-US" baseline="-25000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-3 </a:t>
              </a:r>
              <a:r>
                <a:rPr lang="it-IT" altLang="en-US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k</a:t>
              </a:r>
              <a:r>
                <a:rPr lang="it-IT" altLang="en-US" baseline="-25000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-4 </a:t>
              </a:r>
              <a:endParaRPr lang="en-GB" dirty="0">
                <a:latin typeface="Times" panose="02020603050405020304" pitchFamily="18" charset="0"/>
                <a:cs typeface="Times" panose="02020603050405020304" pitchFamily="18" charset="0"/>
              </a:endParaRPr>
            </a:p>
          </p:txBody>
        </p:sp>
        <p:sp>
          <p:nvSpPr>
            <p:cNvPr id="23" name="Rettangolo 22"/>
            <p:cNvSpPr/>
            <p:nvPr/>
          </p:nvSpPr>
          <p:spPr>
            <a:xfrm>
              <a:off x="5785584" y="5780105"/>
              <a:ext cx="343876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altLang="en-US" dirty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[</a:t>
              </a:r>
              <a:r>
                <a:rPr lang="it-IT" altLang="en-US" dirty="0" err="1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HBr</a:t>
              </a:r>
              <a:r>
                <a:rPr lang="it-IT" altLang="en-US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]</a:t>
              </a:r>
              <a:r>
                <a:rPr lang="it-IT" altLang="en-US" baseline="30000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2      </a:t>
              </a:r>
              <a:r>
                <a:rPr lang="it-IT" altLang="en-US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=    k</a:t>
              </a:r>
              <a:r>
                <a:rPr lang="it-IT" altLang="en-US" baseline="-25000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1</a:t>
              </a:r>
              <a:r>
                <a:rPr lang="it-IT" altLang="en-US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k</a:t>
              </a:r>
              <a:r>
                <a:rPr lang="it-IT" altLang="en-US" baseline="-25000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2 </a:t>
              </a:r>
              <a:r>
                <a:rPr lang="it-IT" altLang="en-US" dirty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k</a:t>
              </a:r>
              <a:r>
                <a:rPr lang="it-IT" altLang="en-US" baseline="-25000" dirty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3</a:t>
              </a:r>
              <a:r>
                <a:rPr lang="it-IT" altLang="en-US" dirty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 </a:t>
              </a:r>
              <a:r>
                <a:rPr lang="it-IT" altLang="en-US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k</a:t>
              </a:r>
              <a:r>
                <a:rPr lang="it-IT" altLang="en-US" baseline="-25000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4 </a:t>
              </a:r>
              <a:r>
                <a:rPr lang="it-IT" altLang="en-US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    =    </a:t>
              </a:r>
              <a:r>
                <a:rPr lang="it-IT" altLang="en-US" dirty="0" err="1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Keq</a:t>
              </a:r>
              <a:r>
                <a:rPr lang="it-IT" altLang="en-US" baseline="30000" dirty="0" smtClean="0">
                  <a:latin typeface="Times" panose="02020603050405020304" pitchFamily="18" charset="0"/>
                  <a:cs typeface="Times" panose="02020603050405020304" pitchFamily="18" charset="0"/>
                  <a:sym typeface="Wingdings 3" panose="05040102010807070707" pitchFamily="18" charset="2"/>
                </a:rPr>
                <a:t> </a:t>
              </a:r>
              <a:endParaRPr lang="en-GB" dirty="0"/>
            </a:p>
          </p:txBody>
        </p:sp>
        <p:cxnSp>
          <p:nvCxnSpPr>
            <p:cNvPr id="25" name="Connettore 1 24"/>
            <p:cNvCxnSpPr/>
            <p:nvPr/>
          </p:nvCxnSpPr>
          <p:spPr>
            <a:xfrm>
              <a:off x="5750703" y="6129014"/>
              <a:ext cx="912999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ttore 1 25"/>
            <p:cNvCxnSpPr/>
            <p:nvPr/>
          </p:nvCxnSpPr>
          <p:spPr>
            <a:xfrm>
              <a:off x="6871987" y="6149437"/>
              <a:ext cx="122773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80750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11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74077" y="-23445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it-IT" altLang="en-US" sz="36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Effetto </a:t>
            </a:r>
            <a:r>
              <a:rPr lang="it-IT" altLang="en-US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dalla temperatura</a:t>
            </a:r>
          </a:p>
        </p:txBody>
      </p:sp>
      <p:sp>
        <p:nvSpPr>
          <p:cNvPr id="2" name="Rettangolo 1"/>
          <p:cNvSpPr/>
          <p:nvPr/>
        </p:nvSpPr>
        <p:spPr>
          <a:xfrm>
            <a:off x="351690" y="823081"/>
            <a:ext cx="86868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en-US" sz="2400" dirty="0">
                <a:latin typeface="Times" panose="02020603050405020304" pitchFamily="18" charset="0"/>
                <a:cs typeface="Times" panose="02020603050405020304" pitchFamily="18" charset="0"/>
              </a:rPr>
              <a:t>La velocità delle reazioni aumenta sempre con la temperatura. Basti pensare  alle </a:t>
            </a:r>
            <a:r>
              <a:rPr lang="it-IT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costanti di equilibrio delle reazioni chimiche. Esse </a:t>
            </a:r>
            <a:r>
              <a:rPr lang="it-IT" altLang="en-US" sz="2400" dirty="0">
                <a:latin typeface="Times" panose="02020603050405020304" pitchFamily="18" charset="0"/>
                <a:cs typeface="Times" panose="02020603050405020304" pitchFamily="18" charset="0"/>
              </a:rPr>
              <a:t>a</a:t>
            </a:r>
            <a:r>
              <a:rPr lang="it-IT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umentano </a:t>
            </a:r>
            <a:r>
              <a:rPr lang="it-IT" altLang="en-US" sz="2400" dirty="0">
                <a:latin typeface="Times" panose="02020603050405020304" pitchFamily="18" charset="0"/>
                <a:cs typeface="Times" panose="02020603050405020304" pitchFamily="18" charset="0"/>
              </a:rPr>
              <a:t>sempre all’aumentare della </a:t>
            </a:r>
            <a:r>
              <a:rPr lang="it-IT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temperatura. Empiricamente, per reazioni che avvengono a temperatura ambiente, la velocità raddoppia per ogni aumento di temperatura pari a 10°C</a:t>
            </a:r>
            <a:endParaRPr lang="it-IT" altLang="en-US" sz="2400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8048775"/>
              </p:ext>
            </p:extLst>
          </p:nvPr>
        </p:nvGraphicFramePr>
        <p:xfrm>
          <a:off x="2584939" y="3999524"/>
          <a:ext cx="3950676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2246"/>
                <a:gridCol w="209843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err="1" smtClean="0">
                          <a:solidFill>
                            <a:schemeClr val="tx1"/>
                          </a:solidFill>
                          <a:latin typeface="Symbol" panose="05050102010706020507" pitchFamily="18" charset="2"/>
                        </a:rPr>
                        <a:t>q</a:t>
                      </a:r>
                      <a:r>
                        <a:rPr lang="it-IT" dirty="0" err="1" smtClean="0">
                          <a:solidFill>
                            <a:schemeClr val="tx1"/>
                          </a:solidFill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c</a:t>
                      </a:r>
                      <a:r>
                        <a:rPr lang="it-IT" dirty="0" smtClean="0">
                          <a:solidFill>
                            <a:schemeClr val="tx1"/>
                          </a:solidFill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/ °C </a:t>
                      </a:r>
                      <a:endParaRPr lang="en-GB" dirty="0">
                        <a:solidFill>
                          <a:schemeClr val="tx1"/>
                        </a:solidFill>
                        <a:latin typeface="Symbol" panose="05050102010706020507" pitchFamily="18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chemeClr val="tx1"/>
                          </a:solidFill>
                        </a:rPr>
                        <a:t>K/sec</a:t>
                      </a:r>
                      <a:r>
                        <a:rPr lang="it-IT" baseline="30000" dirty="0" smtClean="0">
                          <a:solidFill>
                            <a:schemeClr val="tx1"/>
                          </a:solidFill>
                        </a:rPr>
                        <a:t>-1</a:t>
                      </a:r>
                      <a:endParaRPr lang="en-GB" baseline="30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dirty="0" smtClean="0">
                          <a:solidFill>
                            <a:schemeClr val="tx1"/>
                          </a:solidFill>
                        </a:rPr>
                        <a:t>7,87*10</a:t>
                      </a:r>
                      <a:r>
                        <a:rPr lang="it-IT" sz="1800" b="1" kern="1200" baseline="30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-7</a:t>
                      </a:r>
                      <a:endParaRPr lang="en-GB" sz="1800" b="1" kern="1200" baseline="30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dirty="0" smtClean="0">
                          <a:solidFill>
                            <a:schemeClr val="tx1"/>
                          </a:solidFill>
                        </a:rPr>
                        <a:t>3,46*10</a:t>
                      </a:r>
                      <a:r>
                        <a:rPr lang="it-IT" sz="1800" b="1" kern="1200" baseline="30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-5</a:t>
                      </a:r>
                      <a:endParaRPr lang="en-GB" sz="1800" b="1" kern="1200" baseline="30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dirty="0" smtClean="0">
                          <a:solidFill>
                            <a:schemeClr val="tx1"/>
                          </a:solidFill>
                        </a:rPr>
                        <a:t>1,35*10</a:t>
                      </a:r>
                      <a:r>
                        <a:rPr lang="it-IT" sz="1800" b="1" kern="1200" baseline="30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-4</a:t>
                      </a:r>
                      <a:endParaRPr lang="en-GB" sz="1800" b="1" kern="1200" baseline="30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dirty="0" smtClean="0">
                          <a:solidFill>
                            <a:schemeClr val="tx1"/>
                          </a:solidFill>
                        </a:rPr>
                        <a:t>4,98*10</a:t>
                      </a:r>
                      <a:r>
                        <a:rPr lang="it-IT" sz="1800" b="1" kern="1200" baseline="30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-4</a:t>
                      </a:r>
                      <a:endParaRPr lang="en-GB" sz="1800" b="1" kern="1200" baseline="30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dirty="0" smtClean="0">
                          <a:solidFill>
                            <a:schemeClr val="tx1"/>
                          </a:solidFill>
                        </a:rPr>
                        <a:t>1,5*10</a:t>
                      </a:r>
                      <a:r>
                        <a:rPr lang="it-IT" sz="1800" b="1" kern="1200" baseline="30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-3</a:t>
                      </a:r>
                      <a:endParaRPr lang="en-GB" sz="1800" b="1" kern="1200" baseline="30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dirty="0" smtClean="0">
                          <a:solidFill>
                            <a:schemeClr val="tx1"/>
                          </a:solidFill>
                        </a:rPr>
                        <a:t>4,87*10</a:t>
                      </a:r>
                      <a:r>
                        <a:rPr lang="it-IT" sz="1800" b="1" kern="1200" baseline="30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-2</a:t>
                      </a:r>
                      <a:endParaRPr lang="en-GB" sz="1800" b="1" kern="1200" baseline="30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2" name="Picture 8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939" y="3272842"/>
            <a:ext cx="3962400" cy="6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tx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095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304800" y="914400"/>
            <a:ext cx="8382000" cy="25146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folHlin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buFontTx/>
              <a:buNone/>
            </a:pPr>
            <a:endParaRPr lang="en-US" altLang="en-US" sz="4000" b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buFontTx/>
              <a:buNone/>
            </a:pPr>
            <a:endParaRPr lang="en-US" altLang="en-US" sz="4000" b="0">
              <a:solidFill>
                <a:srgbClr val="00279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9113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3353995"/>
              </p:ext>
            </p:extLst>
          </p:nvPr>
        </p:nvGraphicFramePr>
        <p:xfrm>
          <a:off x="1125410" y="1821501"/>
          <a:ext cx="2672040" cy="6843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5" name="Equation" r:id="rId3" imgW="787058" imgH="203112" progId="Equation.3">
                  <p:embed/>
                </p:oleObj>
              </mc:Choice>
              <mc:Fallback>
                <p:oleObj name="Equation" r:id="rId3" imgW="787058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5410" y="1821501"/>
                        <a:ext cx="2672040" cy="68430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1525588" y="112749"/>
            <a:ext cx="60198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320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Equazione</a:t>
            </a:r>
            <a:r>
              <a:rPr lang="en-US" altLang="en-US" sz="3200" dirty="0">
                <a:solidFill>
                  <a:srgbClr val="0000FF"/>
                </a:solidFill>
                <a:latin typeface="Comic Sans MS" panose="030F0702030302020204" pitchFamily="66" charset="0"/>
              </a:rPr>
              <a:t> di </a:t>
            </a:r>
            <a:r>
              <a:rPr lang="en-US" altLang="en-US" sz="3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Arrhenius</a:t>
            </a:r>
            <a:endParaRPr lang="en-US" altLang="en-US" sz="3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9114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5576186"/>
              </p:ext>
            </p:extLst>
          </p:nvPr>
        </p:nvGraphicFramePr>
        <p:xfrm>
          <a:off x="4888108" y="1604626"/>
          <a:ext cx="3411415" cy="11557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6" name="Equation" r:id="rId5" imgW="1269449" imgH="431613" progId="Equation.3">
                  <p:embed/>
                </p:oleObj>
              </mc:Choice>
              <mc:Fallback>
                <p:oleObj name="Equation" r:id="rId5" imgW="1269449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8108" y="1604626"/>
                        <a:ext cx="3411415" cy="11557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142" name="AutoShape 6"/>
          <p:cNvSpPr>
            <a:spLocks noChangeArrowheads="1"/>
          </p:cNvSpPr>
          <p:nvPr/>
        </p:nvSpPr>
        <p:spPr bwMode="auto">
          <a:xfrm>
            <a:off x="3914678" y="2049352"/>
            <a:ext cx="762000" cy="228600"/>
          </a:xfrm>
          <a:prstGeom prst="rightArrow">
            <a:avLst>
              <a:gd name="adj1" fmla="val 50000"/>
              <a:gd name="adj2" fmla="val 83333"/>
            </a:avLst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9114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562" y="3084607"/>
            <a:ext cx="3987189" cy="3718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1144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4432077"/>
              </p:ext>
            </p:extLst>
          </p:nvPr>
        </p:nvGraphicFramePr>
        <p:xfrm>
          <a:off x="143759" y="6004930"/>
          <a:ext cx="1984123" cy="7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7" name="Equation" r:id="rId8" imgW="1091726" imgH="393529" progId="Equation.3">
                  <p:embed/>
                </p:oleObj>
              </mc:Choice>
              <mc:Fallback>
                <p:oleObj name="Equation" r:id="rId8" imgW="1091726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759" y="6004930"/>
                        <a:ext cx="1984123" cy="7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145" name="Text Box 9"/>
          <p:cNvSpPr txBox="1">
            <a:spLocks noChangeArrowheads="1"/>
          </p:cNvSpPr>
          <p:nvPr/>
        </p:nvSpPr>
        <p:spPr bwMode="auto">
          <a:xfrm>
            <a:off x="170570" y="5612941"/>
            <a:ext cx="193312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000" i="1" dirty="0" err="1">
                <a:solidFill>
                  <a:schemeClr val="tx1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intercetta</a:t>
            </a:r>
            <a:r>
              <a:rPr lang="en-US" altLang="en-US" sz="2000" i="1" dirty="0">
                <a:solidFill>
                  <a:schemeClr val="tx1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 = ln A</a:t>
            </a:r>
          </a:p>
        </p:txBody>
      </p:sp>
      <p:sp>
        <p:nvSpPr>
          <p:cNvPr id="3" name="Rettangolo 2"/>
          <p:cNvSpPr/>
          <p:nvPr/>
        </p:nvSpPr>
        <p:spPr>
          <a:xfrm>
            <a:off x="132308" y="794211"/>
            <a:ext cx="8660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en-US" sz="2000" dirty="0" smtClean="0">
                <a:latin typeface="Times" panose="02020603050405020304" pitchFamily="18" charset="0"/>
                <a:cs typeface="Times" panose="02020603050405020304" pitchFamily="18" charset="0"/>
              </a:rPr>
              <a:t>L’equazione di </a:t>
            </a:r>
            <a:r>
              <a:rPr lang="it-IT" altLang="en-US" sz="20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Arrenius</a:t>
            </a:r>
            <a:r>
              <a:rPr lang="it-IT" altLang="en-US" sz="2000" dirty="0" smtClean="0">
                <a:latin typeface="Times" panose="02020603050405020304" pitchFamily="18" charset="0"/>
                <a:cs typeface="Times" panose="02020603050405020304" pitchFamily="18" charset="0"/>
              </a:rPr>
              <a:t> è un’equazione di tipo esponenziale che esprime </a:t>
            </a:r>
            <a:r>
              <a:rPr lang="it-IT" altLang="en-US" sz="2000" dirty="0">
                <a:latin typeface="Times" panose="02020603050405020304" pitchFamily="18" charset="0"/>
                <a:cs typeface="Times" panose="02020603050405020304" pitchFamily="18" charset="0"/>
              </a:rPr>
              <a:t>la dipendenza di k dalla </a:t>
            </a:r>
            <a:r>
              <a:rPr lang="it-IT" altLang="en-US" sz="2000" dirty="0" smtClean="0">
                <a:latin typeface="Times" panose="02020603050405020304" pitchFamily="18" charset="0"/>
                <a:cs typeface="Times" panose="02020603050405020304" pitchFamily="18" charset="0"/>
              </a:rPr>
              <a:t>temperatura</a:t>
            </a:r>
            <a:endParaRPr lang="it-IT" altLang="en-US" sz="2000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185913" y="2921168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altLang="en-US" sz="2000" dirty="0">
                <a:latin typeface="Times" panose="02020603050405020304" pitchFamily="18" charset="0"/>
                <a:cs typeface="Times" panose="02020603050405020304" pitchFamily="18" charset="0"/>
              </a:rPr>
              <a:t>R  </a:t>
            </a:r>
            <a:r>
              <a:rPr lang="it-IT" altLang="en-US" sz="2000" dirty="0" smtClean="0">
                <a:latin typeface="Times" panose="02020603050405020304" pitchFamily="18" charset="0"/>
                <a:cs typeface="Times" panose="02020603050405020304" pitchFamily="18" charset="0"/>
              </a:rPr>
              <a:t>= costante </a:t>
            </a:r>
            <a:r>
              <a:rPr lang="it-IT" altLang="en-US" sz="2000" dirty="0">
                <a:latin typeface="Times" panose="02020603050405020304" pitchFamily="18" charset="0"/>
                <a:cs typeface="Times" panose="02020603050405020304" pitchFamily="18" charset="0"/>
              </a:rPr>
              <a:t>dei gas</a:t>
            </a:r>
          </a:p>
          <a:p>
            <a:r>
              <a:rPr lang="it-IT" altLang="en-US" sz="2000" dirty="0">
                <a:latin typeface="Times" panose="02020603050405020304" pitchFamily="18" charset="0"/>
                <a:cs typeface="Times" panose="02020603050405020304" pitchFamily="18" charset="0"/>
              </a:rPr>
              <a:t>T  </a:t>
            </a:r>
            <a:r>
              <a:rPr lang="it-IT" altLang="en-US" sz="2000" dirty="0" smtClean="0">
                <a:latin typeface="Times" panose="02020603050405020304" pitchFamily="18" charset="0"/>
                <a:cs typeface="Times" panose="02020603050405020304" pitchFamily="18" charset="0"/>
              </a:rPr>
              <a:t>= temperatura assoluta</a:t>
            </a:r>
          </a:p>
          <a:p>
            <a:r>
              <a:rPr lang="it-IT" altLang="en-US" sz="2000" dirty="0">
                <a:latin typeface="Times" panose="02020603050405020304" pitchFamily="18" charset="0"/>
                <a:cs typeface="Times" panose="02020603050405020304" pitchFamily="18" charset="0"/>
              </a:rPr>
              <a:t>E</a:t>
            </a:r>
            <a:r>
              <a:rPr lang="it-IT" altLang="en-US" sz="2000" baseline="-25000" dirty="0">
                <a:latin typeface="Times" panose="02020603050405020304" pitchFamily="18" charset="0"/>
                <a:cs typeface="Times" panose="02020603050405020304" pitchFamily="18" charset="0"/>
              </a:rPr>
              <a:t>a</a:t>
            </a:r>
            <a:r>
              <a:rPr lang="it-IT" altLang="en-US" sz="2000" dirty="0" smtClean="0">
                <a:latin typeface="Times" panose="02020603050405020304" pitchFamily="18" charset="0"/>
                <a:cs typeface="Times" panose="02020603050405020304" pitchFamily="18" charset="0"/>
              </a:rPr>
              <a:t>  = energia </a:t>
            </a:r>
            <a:r>
              <a:rPr lang="it-IT" altLang="en-US" sz="2000" dirty="0">
                <a:latin typeface="Times" panose="02020603050405020304" pitchFamily="18" charset="0"/>
                <a:cs typeface="Times" panose="02020603050405020304" pitchFamily="18" charset="0"/>
              </a:rPr>
              <a:t>di attivazione</a:t>
            </a:r>
          </a:p>
          <a:p>
            <a:r>
              <a:rPr lang="it-IT" altLang="en-US" sz="2000" dirty="0">
                <a:latin typeface="Times" panose="02020603050405020304" pitchFamily="18" charset="0"/>
                <a:cs typeface="Times" panose="02020603050405020304" pitchFamily="18" charset="0"/>
              </a:rPr>
              <a:t>A </a:t>
            </a:r>
            <a:r>
              <a:rPr lang="it-IT" altLang="en-US" sz="2000" dirty="0" smtClean="0">
                <a:latin typeface="Times" panose="02020603050405020304" pitchFamily="18" charset="0"/>
                <a:cs typeface="Times" panose="02020603050405020304" pitchFamily="18" charset="0"/>
              </a:rPr>
              <a:t>= fattore </a:t>
            </a:r>
            <a:r>
              <a:rPr lang="it-IT" altLang="en-US" sz="2000" dirty="0">
                <a:latin typeface="Times" panose="02020603050405020304" pitchFamily="18" charset="0"/>
                <a:cs typeface="Times" panose="02020603050405020304" pitchFamily="18" charset="0"/>
              </a:rPr>
              <a:t>di </a:t>
            </a:r>
            <a:r>
              <a:rPr lang="it-IT" altLang="en-US" sz="2000" dirty="0" smtClean="0">
                <a:latin typeface="Times" panose="02020603050405020304" pitchFamily="18" charset="0"/>
                <a:cs typeface="Times" panose="02020603050405020304" pitchFamily="18" charset="0"/>
              </a:rPr>
              <a:t>frequenza        </a:t>
            </a:r>
          </a:p>
          <a:p>
            <a:endParaRPr lang="it-IT" altLang="en-US" sz="2000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5" name="Parentesi graffa chiusa 4"/>
          <p:cNvSpPr/>
          <p:nvPr/>
        </p:nvSpPr>
        <p:spPr>
          <a:xfrm>
            <a:off x="3156856" y="3687322"/>
            <a:ext cx="174171" cy="581906"/>
          </a:xfrm>
          <a:prstGeom prst="rightBrace">
            <a:avLst>
              <a:gd name="adj1" fmla="val 30425"/>
              <a:gd name="adj2" fmla="val 46946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ttangolo 5"/>
          <p:cNvSpPr/>
          <p:nvPr/>
        </p:nvSpPr>
        <p:spPr>
          <a:xfrm>
            <a:off x="3498263" y="3617426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</a:rPr>
              <a:t>costanti </a:t>
            </a:r>
            <a:endParaRPr lang="it-IT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empiriche</a:t>
            </a:r>
            <a:endParaRPr lang="it-IT" altLang="en-US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132308" y="4931441"/>
            <a:ext cx="37273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 smtClean="0">
                <a:latin typeface="Times" panose="02020603050405020304" pitchFamily="18" charset="0"/>
                <a:cs typeface="Times" panose="02020603050405020304" pitchFamily="18" charset="0"/>
              </a:rPr>
              <a:t>Riportando in grafico: </a:t>
            </a:r>
            <a:r>
              <a:rPr lang="it-IT" sz="20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lnK</a:t>
            </a:r>
            <a:r>
              <a:rPr lang="it-IT" sz="2000" dirty="0" smtClean="0">
                <a:latin typeface="Times" panose="02020603050405020304" pitchFamily="18" charset="0"/>
                <a:cs typeface="Times" panose="02020603050405020304" pitchFamily="18" charset="0"/>
              </a:rPr>
              <a:t> =f(1/T)</a:t>
            </a:r>
          </a:p>
          <a:p>
            <a:r>
              <a:rPr lang="it-IT" sz="2000" dirty="0" smtClean="0">
                <a:latin typeface="Times" panose="02020603050405020304" pitchFamily="18" charset="0"/>
                <a:cs typeface="Times" panose="02020603050405020304" pitchFamily="18" charset="0"/>
              </a:rPr>
              <a:t>dove:</a:t>
            </a:r>
            <a:endParaRPr lang="en-GB" sz="2000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3862340" y="5011901"/>
            <a:ext cx="1266919" cy="286531"/>
          </a:xfrm>
          <a:prstGeom prst="rightArrow">
            <a:avLst>
              <a:gd name="adj1" fmla="val 50000"/>
              <a:gd name="adj2" fmla="val 83333"/>
            </a:avLst>
          </a:prstGeom>
          <a:solidFill>
            <a:srgbClr val="0000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84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6" descr="urto produttivo-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82" y="1339683"/>
            <a:ext cx="4972594" cy="3198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432082" y="-285538"/>
            <a:ext cx="8382000" cy="1371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 anchor="ctr"/>
          <a:lstStyle/>
          <a:p>
            <a:pPr algn="ctr">
              <a:defRPr/>
            </a:pPr>
            <a:r>
              <a:rPr lang="it-IT" sz="3200" kern="0" dirty="0">
                <a:solidFill>
                  <a:srgbClr val="0000FF"/>
                </a:solidFill>
                <a:latin typeface="Comic Sans MS" pitchFamily="66" charset="0"/>
                <a:ea typeface="+mj-ea"/>
                <a:cs typeface="+mj-cs"/>
              </a:rPr>
              <a:t>Velocità di </a:t>
            </a:r>
            <a:r>
              <a:rPr lang="it-IT" sz="3200" kern="0" dirty="0" smtClean="0">
                <a:solidFill>
                  <a:srgbClr val="0000FF"/>
                </a:solidFill>
                <a:latin typeface="Comic Sans MS" pitchFamily="66" charset="0"/>
                <a:ea typeface="+mj-ea"/>
                <a:cs typeface="+mj-cs"/>
              </a:rPr>
              <a:t>reazione –Teoria delle collisioni</a:t>
            </a:r>
            <a:endParaRPr lang="it-IT" sz="3200" kern="0" dirty="0">
              <a:solidFill>
                <a:srgbClr val="0000FF"/>
              </a:solidFill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16388" name="Rettangolo 8"/>
          <p:cNvSpPr>
            <a:spLocks noChangeArrowheads="1"/>
          </p:cNvSpPr>
          <p:nvPr/>
        </p:nvSpPr>
        <p:spPr bwMode="auto">
          <a:xfrm>
            <a:off x="152400" y="5128078"/>
            <a:ext cx="8752114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en-US" altLang="it-IT" sz="2000" dirty="0" err="1">
                <a:cs typeface="Times" panose="02020603050405020304" pitchFamily="18" charset="0"/>
              </a:rPr>
              <a:t>L’arrangiamento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intermedio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degli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atomi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può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richiedere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un’energia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elevata</a:t>
            </a:r>
            <a:r>
              <a:rPr lang="en-US" altLang="it-IT" sz="2000" dirty="0">
                <a:cs typeface="Times" panose="02020603050405020304" pitchFamily="18" charset="0"/>
              </a:rPr>
              <a:t>; se è </a:t>
            </a:r>
            <a:r>
              <a:rPr lang="en-US" altLang="it-IT" sz="2000" dirty="0" err="1">
                <a:cs typeface="Times" panose="02020603050405020304" pitchFamily="18" charset="0"/>
              </a:rPr>
              <a:t>così</a:t>
            </a:r>
            <a:r>
              <a:rPr lang="en-US" altLang="it-IT" sz="2000" dirty="0">
                <a:cs typeface="Times" panose="02020603050405020304" pitchFamily="18" charset="0"/>
              </a:rPr>
              <a:t> la </a:t>
            </a:r>
            <a:r>
              <a:rPr lang="en-US" altLang="it-IT" sz="2000" dirty="0" err="1">
                <a:cs typeface="Times" panose="02020603050405020304" pitchFamily="18" charset="0"/>
              </a:rPr>
              <a:t>reazione</a:t>
            </a:r>
            <a:r>
              <a:rPr lang="en-US" altLang="it-IT" sz="2000" dirty="0">
                <a:cs typeface="Times" panose="02020603050405020304" pitchFamily="18" charset="0"/>
              </a:rPr>
              <a:t> è </a:t>
            </a:r>
            <a:r>
              <a:rPr lang="en-US" altLang="it-IT" sz="2000" dirty="0" err="1">
                <a:cs typeface="Times" panose="02020603050405020304" pitchFamily="18" charset="0"/>
              </a:rPr>
              <a:t>lenta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perchè</a:t>
            </a:r>
            <a:r>
              <a:rPr lang="en-US" altLang="it-IT" sz="2000" dirty="0">
                <a:cs typeface="Times" panose="02020603050405020304" pitchFamily="18" charset="0"/>
              </a:rPr>
              <a:t> non </a:t>
            </a:r>
            <a:r>
              <a:rPr lang="en-US" altLang="it-IT" sz="2000" dirty="0" err="1">
                <a:cs typeface="Times" panose="02020603050405020304" pitchFamily="18" charset="0"/>
              </a:rPr>
              <a:t>tutte</a:t>
            </a:r>
            <a:r>
              <a:rPr lang="en-US" altLang="it-IT" sz="2000" dirty="0">
                <a:cs typeface="Times" panose="02020603050405020304" pitchFamily="18" charset="0"/>
              </a:rPr>
              <a:t> le </a:t>
            </a:r>
            <a:r>
              <a:rPr lang="en-US" altLang="it-IT" sz="2000" dirty="0" err="1">
                <a:cs typeface="Times" panose="02020603050405020304" pitchFamily="18" charset="0"/>
              </a:rPr>
              <a:t>molecole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riusciranno</a:t>
            </a:r>
            <a:r>
              <a:rPr lang="en-US" altLang="it-IT" sz="2000" dirty="0">
                <a:cs typeface="Times" panose="02020603050405020304" pitchFamily="18" charset="0"/>
              </a:rPr>
              <a:t> a </a:t>
            </a:r>
            <a:r>
              <a:rPr lang="en-US" altLang="it-IT" sz="2000" dirty="0" err="1">
                <a:cs typeface="Times" panose="02020603050405020304" pitchFamily="18" charset="0"/>
              </a:rPr>
              <a:t>scontrarsi</a:t>
            </a:r>
            <a:r>
              <a:rPr lang="en-US" altLang="it-IT" sz="2000" dirty="0">
                <a:cs typeface="Times" panose="02020603050405020304" pitchFamily="18" charset="0"/>
              </a:rPr>
              <a:t> con </a:t>
            </a:r>
            <a:r>
              <a:rPr lang="en-US" altLang="it-IT" sz="2000" dirty="0" err="1">
                <a:cs typeface="Times" panose="02020603050405020304" pitchFamily="18" charset="0"/>
              </a:rPr>
              <a:t>energia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sufficiente</a:t>
            </a:r>
            <a:r>
              <a:rPr lang="en-US" altLang="it-IT" sz="2000" dirty="0">
                <a:cs typeface="Times" panose="02020603050405020304" pitchFamily="18" charset="0"/>
              </a:rPr>
              <a:t> a </a:t>
            </a:r>
            <a:r>
              <a:rPr lang="en-US" altLang="it-IT" sz="2000" dirty="0" err="1">
                <a:cs typeface="Times" panose="02020603050405020304" pitchFamily="18" charset="0"/>
              </a:rPr>
              <a:t>garantire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il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riarrangiamento</a:t>
            </a:r>
            <a:r>
              <a:rPr lang="en-US" altLang="it-IT" sz="2000" dirty="0">
                <a:cs typeface="Times" panose="02020603050405020304" pitchFamily="18" charset="0"/>
              </a:rPr>
              <a:t>. Si </a:t>
            </a:r>
            <a:r>
              <a:rPr lang="en-US" altLang="it-IT" sz="2000" dirty="0" err="1">
                <a:cs typeface="Times" panose="02020603050405020304" pitchFamily="18" charset="0"/>
              </a:rPr>
              <a:t>urteranno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insomma</a:t>
            </a:r>
            <a:r>
              <a:rPr lang="en-US" altLang="it-IT" sz="2000" dirty="0">
                <a:cs typeface="Times" panose="02020603050405020304" pitchFamily="18" charset="0"/>
              </a:rPr>
              <a:t>, ma  </a:t>
            </a:r>
            <a:r>
              <a:rPr lang="en-US" altLang="it-IT" sz="2000" dirty="0" err="1">
                <a:cs typeface="Times" panose="02020603050405020304" pitchFamily="18" charset="0"/>
              </a:rPr>
              <a:t>pochi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saranno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gli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i="1" dirty="0" err="1">
                <a:cs typeface="Times" panose="02020603050405020304" pitchFamily="18" charset="0"/>
              </a:rPr>
              <a:t>urti</a:t>
            </a:r>
            <a:r>
              <a:rPr lang="en-US" altLang="it-IT" sz="2000" i="1" dirty="0">
                <a:cs typeface="Times" panose="02020603050405020304" pitchFamily="18" charset="0"/>
              </a:rPr>
              <a:t> </a:t>
            </a:r>
            <a:r>
              <a:rPr lang="en-US" altLang="it-IT" sz="2000" i="1" dirty="0" err="1">
                <a:cs typeface="Times" panose="02020603050405020304" pitchFamily="18" charset="0"/>
              </a:rPr>
              <a:t>efficaci</a:t>
            </a:r>
            <a:r>
              <a:rPr lang="en-US" altLang="it-IT" sz="2000" i="1" dirty="0" smtClean="0">
                <a:cs typeface="Times" panose="02020603050405020304" pitchFamily="18" charset="0"/>
              </a:rPr>
              <a:t>. </a:t>
            </a:r>
            <a:r>
              <a:rPr lang="en-US" altLang="it-IT" sz="2000" dirty="0" err="1" smtClean="0">
                <a:cs typeface="Times" panose="02020603050405020304" pitchFamily="18" charset="0"/>
              </a:rPr>
              <a:t>Alcuni</a:t>
            </a:r>
            <a:r>
              <a:rPr lang="en-US" altLang="it-IT" sz="2000" dirty="0" smtClean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urti</a:t>
            </a:r>
            <a:r>
              <a:rPr lang="en-US" altLang="it-IT" sz="2000" dirty="0">
                <a:cs typeface="Times" panose="02020603050405020304" pitchFamily="18" charset="0"/>
              </a:rPr>
              <a:t> </a:t>
            </a:r>
            <a:r>
              <a:rPr lang="en-US" altLang="it-IT" sz="2000" dirty="0" err="1">
                <a:cs typeface="Times" panose="02020603050405020304" pitchFamily="18" charset="0"/>
              </a:rPr>
              <a:t>sono</a:t>
            </a:r>
            <a:r>
              <a:rPr lang="en-US" altLang="it-IT" sz="2000" dirty="0">
                <a:cs typeface="Times" panose="02020603050405020304" pitchFamily="18" charset="0"/>
              </a:rPr>
              <a:t> solo </a:t>
            </a:r>
            <a:r>
              <a:rPr lang="en-US" altLang="it-IT" sz="2000" dirty="0" err="1">
                <a:cs typeface="Times" panose="02020603050405020304" pitchFamily="18" charset="0"/>
              </a:rPr>
              <a:t>elastici</a:t>
            </a:r>
            <a:r>
              <a:rPr lang="en-US" altLang="it-IT" sz="2000" dirty="0">
                <a:cs typeface="Times" panose="02020603050405020304" pitchFamily="18" charset="0"/>
              </a:rPr>
              <a:t>, ma non </a:t>
            </a:r>
            <a:r>
              <a:rPr lang="en-US" altLang="it-IT" sz="2000" dirty="0" err="1">
                <a:cs typeface="Times" panose="02020603050405020304" pitchFamily="18" charset="0"/>
              </a:rPr>
              <a:t>efficaci</a:t>
            </a:r>
            <a:endParaRPr lang="en-US" altLang="it-IT" sz="2000" dirty="0">
              <a:cs typeface="Times" panose="02020603050405020304" pitchFamily="18" charset="0"/>
            </a:endParaRPr>
          </a:p>
          <a:p>
            <a:endParaRPr lang="it-IT" altLang="it-IT" sz="2000" dirty="0">
              <a:cs typeface="Times" panose="02020603050405020304" pitchFamily="18" charset="0"/>
            </a:endParaRPr>
          </a:p>
        </p:txBody>
      </p:sp>
      <p:sp>
        <p:nvSpPr>
          <p:cNvPr id="16389" name="Rettangolo 9"/>
          <p:cNvSpPr>
            <a:spLocks noChangeArrowheads="1"/>
          </p:cNvSpPr>
          <p:nvPr/>
        </p:nvSpPr>
        <p:spPr bwMode="auto">
          <a:xfrm>
            <a:off x="5791201" y="1447801"/>
            <a:ext cx="3189514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en-US" alt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Due </a:t>
            </a:r>
            <a:r>
              <a:rPr lang="en-US" altLang="it-IT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molecole</a:t>
            </a:r>
            <a:r>
              <a:rPr lang="en-US" alt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it-IT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reagenti</a:t>
            </a:r>
            <a:r>
              <a:rPr lang="en-US" alt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t-IT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devono</a:t>
            </a:r>
            <a:r>
              <a:rPr lang="en-US" alt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t-IT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scontrarsi</a:t>
            </a:r>
            <a:r>
              <a:rPr lang="en-US" alt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US" altLang="it-IT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riarrangiare</a:t>
            </a:r>
            <a:r>
              <a:rPr lang="en-US" alt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t-IT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t-IT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loro</a:t>
            </a:r>
            <a:r>
              <a:rPr lang="en-US" alt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t-IT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atomi</a:t>
            </a:r>
            <a:r>
              <a:rPr lang="en-US" alt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 per </a:t>
            </a:r>
            <a:r>
              <a:rPr lang="en-US" altLang="it-IT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poter</a:t>
            </a:r>
            <a:r>
              <a:rPr lang="en-US" alt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t-IT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formare</a:t>
            </a:r>
            <a:r>
              <a:rPr lang="en-US" alt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 le </a:t>
            </a:r>
            <a:r>
              <a:rPr lang="en-US" altLang="it-IT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molecole</a:t>
            </a:r>
            <a:r>
              <a:rPr lang="en-US" alt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t-IT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prodotto</a:t>
            </a:r>
            <a:r>
              <a:rPr lang="en-US" alt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69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-75939"/>
            <a:ext cx="78867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it-IT" altLang="en-US" sz="40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L’energia di attivazione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9558" y="1253331"/>
            <a:ext cx="7886700" cy="435133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altLang="en-US" b="1" u="sng" dirty="0" smtClean="0"/>
              <a:t>Modello teorico: teoria delle collisioni</a:t>
            </a:r>
          </a:p>
          <a:p>
            <a:pPr marL="0" eaLnBrk="1" hangingPunct="1">
              <a:lnSpc>
                <a:spcPct val="90000"/>
              </a:lnSpc>
              <a:buFontTx/>
              <a:buNone/>
            </a:pPr>
            <a:r>
              <a:rPr lang="it-IT" altLang="en-US" b="1" dirty="0" smtClean="0"/>
              <a:t>Per poter reagire due particelle devono collidere tra </a:t>
            </a:r>
            <a:r>
              <a:rPr lang="it-IT" altLang="en-US" b="1" dirty="0" smtClean="0"/>
              <a:t>loro. Si </a:t>
            </a:r>
            <a:r>
              <a:rPr lang="it-IT" altLang="en-US" b="1" dirty="0" smtClean="0"/>
              <a:t>avrà reazione solo se le particelle collidenti </a:t>
            </a:r>
            <a:r>
              <a:rPr lang="it-IT" altLang="en-US" b="1" dirty="0" smtClean="0"/>
              <a:t>possiedono: </a:t>
            </a:r>
          </a:p>
          <a:p>
            <a:pPr indent="-457200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it-IT" altLang="en-US" b="1" dirty="0" smtClean="0"/>
              <a:t>una </a:t>
            </a:r>
            <a:r>
              <a:rPr lang="it-IT" altLang="en-US" b="1" dirty="0" smtClean="0"/>
              <a:t>energia maggiore di un valore minimo detto </a:t>
            </a:r>
            <a:r>
              <a:rPr lang="it-IT" altLang="en-US" b="1" u="sng" dirty="0" smtClean="0"/>
              <a:t>energia di </a:t>
            </a:r>
            <a:r>
              <a:rPr lang="it-IT" altLang="en-US" b="1" u="sng" dirty="0" smtClean="0"/>
              <a:t>attivazione</a:t>
            </a:r>
            <a:r>
              <a:rPr lang="it-IT" altLang="en-US" b="1" dirty="0" smtClean="0"/>
              <a:t>. In </a:t>
            </a:r>
            <a:r>
              <a:rPr lang="it-IT" altLang="en-US" b="1" dirty="0" smtClean="0"/>
              <a:t>questo caso si parla di </a:t>
            </a:r>
            <a:r>
              <a:rPr lang="it-IT" altLang="en-US" b="1" u="sng" dirty="0" smtClean="0"/>
              <a:t>urto efficace</a:t>
            </a:r>
            <a:r>
              <a:rPr lang="it-IT" altLang="en-US" b="1" dirty="0" smtClean="0"/>
              <a:t>.</a:t>
            </a:r>
          </a:p>
          <a:p>
            <a:pPr indent="-457200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it-IT" altLang="en-US" b="1" dirty="0"/>
              <a:t> </a:t>
            </a:r>
            <a:r>
              <a:rPr lang="it-IT" altLang="en-US" b="1" dirty="0" smtClean="0"/>
              <a:t>Se le particelle che collidono possiedono la giusta orientazione </a:t>
            </a:r>
            <a:endParaRPr lang="it-IT" alt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2255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593" y="949569"/>
            <a:ext cx="5054301" cy="4118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6" descr="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93" y="1899138"/>
            <a:ext cx="2533650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CasellaDiTesto 4"/>
          <p:cNvSpPr txBox="1">
            <a:spLocks noChangeArrowheads="1"/>
          </p:cNvSpPr>
          <p:nvPr/>
        </p:nvSpPr>
        <p:spPr bwMode="auto">
          <a:xfrm>
            <a:off x="358777" y="228600"/>
            <a:ext cx="86328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it-IT" altLang="it-IT" sz="3200" dirty="0">
                <a:solidFill>
                  <a:srgbClr val="0000FF"/>
                </a:solidFill>
                <a:latin typeface="Comic Sans MS" panose="030F0702030302020204" pitchFamily="66" charset="0"/>
              </a:rPr>
              <a:t>Complesso attivato ed energia di attivazione</a:t>
            </a:r>
          </a:p>
        </p:txBody>
      </p:sp>
      <p:sp>
        <p:nvSpPr>
          <p:cNvPr id="2" name="Rettangolo 1"/>
          <p:cNvSpPr/>
          <p:nvPr/>
        </p:nvSpPr>
        <p:spPr>
          <a:xfrm>
            <a:off x="3974743" y="5205293"/>
            <a:ext cx="4572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90000"/>
              </a:lnSpc>
              <a:buFontTx/>
              <a:buNone/>
            </a:pP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Ea = Energia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</a:rPr>
              <a:t>di 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Attivazione, ovvero 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</a:rPr>
              <a:t>la </a:t>
            </a:r>
            <a:r>
              <a:rPr lang="it-IT" altLang="en-US" b="1" dirty="0">
                <a:latin typeface="Times" panose="02020603050405020304" pitchFamily="18" charset="0"/>
                <a:cs typeface="Times" panose="02020603050405020304" pitchFamily="18" charset="0"/>
              </a:rPr>
              <a:t>barriera energetica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</a:rPr>
              <a:t> che si deve superare affinché si formi il </a:t>
            </a:r>
            <a:r>
              <a:rPr lang="it-IT" altLang="en-US" b="1" dirty="0">
                <a:latin typeface="Times" panose="02020603050405020304" pitchFamily="18" charset="0"/>
                <a:cs typeface="Times" panose="02020603050405020304" pitchFamily="18" charset="0"/>
              </a:rPr>
              <a:t>complesso attivato</a:t>
            </a:r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</a:rPr>
              <a:t> e la reazione possa procedere verso la formazione dei prodotti.</a:t>
            </a:r>
            <a:endParaRPr lang="it-IT" altLang="en-US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880751" y="1125136"/>
            <a:ext cx="20265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it-IT" altLang="en-US" sz="2400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+ I</a:t>
            </a:r>
            <a:r>
              <a:rPr lang="it-IT" altLang="en-US" sz="2400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alt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alt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sym typeface="Wingdings 3" panose="05040102010807070707" pitchFamily="18" charset="2"/>
              </a:rPr>
              <a:t> 2HI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09115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9287" y="1084385"/>
            <a:ext cx="8096127" cy="4114800"/>
          </a:xfrm>
        </p:spPr>
        <p:txBody>
          <a:bodyPr/>
          <a:lstStyle/>
          <a:p>
            <a:pPr marL="0" algn="just">
              <a:lnSpc>
                <a:spcPct val="90000"/>
              </a:lnSpc>
              <a:buFontTx/>
              <a:buNone/>
            </a:pPr>
            <a:r>
              <a:rPr lang="it-IT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Il valore dell’energia di attivazione </a:t>
            </a:r>
            <a:r>
              <a:rPr lang="it-IT" altLang="en-US" sz="2400" b="1" dirty="0" smtClean="0">
                <a:latin typeface="Times" panose="02020603050405020304" pitchFamily="18" charset="0"/>
                <a:cs typeface="Times" panose="02020603050405020304" pitchFamily="18" charset="0"/>
              </a:rPr>
              <a:t>determina </a:t>
            </a:r>
            <a:r>
              <a:rPr lang="it-IT" altLang="en-US" sz="2400" b="1" dirty="0">
                <a:latin typeface="Times" panose="02020603050405020304" pitchFamily="18" charset="0"/>
                <a:cs typeface="Times" panose="02020603050405020304" pitchFamily="18" charset="0"/>
              </a:rPr>
              <a:t>la </a:t>
            </a:r>
            <a:r>
              <a:rPr lang="it-IT" altLang="en-US" sz="2400" b="1" dirty="0" smtClean="0">
                <a:latin typeface="Times" panose="02020603050405020304" pitchFamily="18" charset="0"/>
                <a:cs typeface="Times" panose="02020603050405020304" pitchFamily="18" charset="0"/>
              </a:rPr>
              <a:t>costante </a:t>
            </a:r>
            <a:r>
              <a:rPr lang="it-IT" altLang="en-US" sz="2400" b="1" dirty="0">
                <a:latin typeface="Times" panose="02020603050405020304" pitchFamily="18" charset="0"/>
                <a:cs typeface="Times" panose="02020603050405020304" pitchFamily="18" charset="0"/>
              </a:rPr>
              <a:t>di </a:t>
            </a:r>
            <a:r>
              <a:rPr lang="it-IT" altLang="en-US" sz="2400" b="1" dirty="0" smtClean="0">
                <a:latin typeface="Times" panose="02020603050405020304" pitchFamily="18" charset="0"/>
                <a:cs typeface="Times" panose="02020603050405020304" pitchFamily="18" charset="0"/>
              </a:rPr>
              <a:t>velocità di una reazione chimica</a:t>
            </a:r>
            <a:r>
              <a:rPr lang="it-IT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. A temperatura costante, maggiore </a:t>
            </a:r>
            <a:r>
              <a:rPr lang="it-IT" altLang="en-US" sz="2400" dirty="0">
                <a:latin typeface="Times" panose="02020603050405020304" pitchFamily="18" charset="0"/>
                <a:cs typeface="Times" panose="02020603050405020304" pitchFamily="18" charset="0"/>
              </a:rPr>
              <a:t>è l’Energia di Attivazione, minore sarà la costante di </a:t>
            </a:r>
            <a:r>
              <a:rPr lang="it-IT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velocità.</a:t>
            </a:r>
            <a:endParaRPr lang="it-IT" altLang="en-US" sz="24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90000"/>
              </a:lnSpc>
              <a:buFontTx/>
              <a:buNone/>
            </a:pPr>
            <a:endParaRPr lang="it-IT" altLang="en-US" sz="1200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90000"/>
              </a:lnSpc>
              <a:buFontTx/>
              <a:buNone/>
            </a:pPr>
            <a:r>
              <a:rPr lang="it-IT" altLang="en-US" sz="4000" dirty="0">
                <a:latin typeface="Times" panose="02020603050405020304" pitchFamily="18" charset="0"/>
                <a:cs typeface="Times" panose="02020603050405020304" pitchFamily="18" charset="0"/>
              </a:rPr>
              <a:t>				k = </a:t>
            </a:r>
            <a:r>
              <a:rPr lang="it-IT" altLang="en-US" sz="4000" dirty="0" err="1">
                <a:latin typeface="Times" panose="02020603050405020304" pitchFamily="18" charset="0"/>
                <a:cs typeface="Times" panose="02020603050405020304" pitchFamily="18" charset="0"/>
              </a:rPr>
              <a:t>Ae</a:t>
            </a:r>
            <a:r>
              <a:rPr lang="it-IT" altLang="en-US" sz="4000" baseline="30000" dirty="0">
                <a:latin typeface="Times" panose="02020603050405020304" pitchFamily="18" charset="0"/>
                <a:cs typeface="Times" panose="02020603050405020304" pitchFamily="18" charset="0"/>
              </a:rPr>
              <a:t>-Ea/RT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668217" y="164123"/>
            <a:ext cx="776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Energia di attivazione e costante di equilibrio</a:t>
            </a:r>
            <a:endParaRPr lang="en-GB" sz="28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81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36882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it-IT" altLang="en-US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La </a:t>
            </a:r>
            <a:r>
              <a:rPr lang="it-IT" altLang="en-US" sz="36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catalisi e i catalizzatori</a:t>
            </a:r>
            <a:endParaRPr lang="it-IT" altLang="en-US" sz="36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Freccia a destra 1"/>
          <p:cNvSpPr/>
          <p:nvPr/>
        </p:nvSpPr>
        <p:spPr>
          <a:xfrm rot="5400000">
            <a:off x="4218108" y="2400504"/>
            <a:ext cx="621325" cy="43375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asellaDiTesto 2"/>
          <p:cNvSpPr txBox="1"/>
          <p:nvPr/>
        </p:nvSpPr>
        <p:spPr>
          <a:xfrm>
            <a:off x="480645" y="1019178"/>
            <a:ext cx="82061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altLang="en-US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Un catalizzatore </a:t>
            </a:r>
            <a:r>
              <a:rPr lang="it-IT" altLang="en-US" sz="2800" dirty="0">
                <a:latin typeface="Times" panose="02020603050405020304" pitchFamily="18" charset="0"/>
                <a:cs typeface="Times" panose="02020603050405020304" pitchFamily="18" charset="0"/>
              </a:rPr>
              <a:t>è una sostanza che causa un aumento della velocità di una reazione </a:t>
            </a:r>
            <a:r>
              <a:rPr lang="it-IT" altLang="en-US" sz="2800" b="1" dirty="0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senza venire consumata dalla reazione</a:t>
            </a:r>
            <a:endParaRPr lang="en-GB" sz="2800" dirty="0"/>
          </a:p>
        </p:txBody>
      </p:sp>
      <p:sp>
        <p:nvSpPr>
          <p:cNvPr id="4" name="Rettangolo 3"/>
          <p:cNvSpPr/>
          <p:nvPr/>
        </p:nvSpPr>
        <p:spPr>
          <a:xfrm>
            <a:off x="1711572" y="3132202"/>
            <a:ext cx="583809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altLang="en-US" sz="2800" dirty="0">
                <a:solidFill>
                  <a:srgbClr val="0000FF"/>
                </a:solidFill>
                <a:latin typeface="Comic Sans MS" panose="030F0702030302020204" pitchFamily="66" charset="0"/>
                <a:cs typeface="Times" panose="02020603050405020304" pitchFamily="18" charset="0"/>
              </a:rPr>
              <a:t>catalizzatori influiscono sul meccanismo di </a:t>
            </a:r>
            <a:r>
              <a:rPr lang="it-IT" altLang="en-US" sz="2800" dirty="0" smtClean="0">
                <a:solidFill>
                  <a:srgbClr val="0000FF"/>
                </a:solidFill>
                <a:latin typeface="Comic Sans MS" panose="030F0702030302020204" pitchFamily="66" charset="0"/>
                <a:cs typeface="Times" panose="02020603050405020304" pitchFamily="18" charset="0"/>
              </a:rPr>
              <a:t>reazione senza alterare la stechiometria</a:t>
            </a:r>
            <a:endParaRPr lang="en-GB" sz="2800" dirty="0"/>
          </a:p>
        </p:txBody>
      </p:sp>
      <p:sp>
        <p:nvSpPr>
          <p:cNvPr id="6" name="Freccia circolare a destra 5"/>
          <p:cNvSpPr/>
          <p:nvPr/>
        </p:nvSpPr>
        <p:spPr>
          <a:xfrm>
            <a:off x="750277" y="4084745"/>
            <a:ext cx="726830" cy="1406769"/>
          </a:xfrm>
          <a:prstGeom prst="curvedRightArrow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1814878" y="5245226"/>
            <a:ext cx="58615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en-US" sz="2800" dirty="0" smtClean="0">
                <a:solidFill>
                  <a:srgbClr val="0000FF"/>
                </a:solidFill>
                <a:latin typeface="Comic Sans MS" panose="030F0702030302020204" pitchFamily="66" charset="0"/>
                <a:cs typeface="Times" panose="02020603050405020304" pitchFamily="18" charset="0"/>
              </a:rPr>
              <a:t>Abbassano l’energia richiesta per raggiungere il complesso attivato o stato di transizione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2066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305" y="1090249"/>
            <a:ext cx="5191125" cy="423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CasellaDiTesto 2"/>
          <p:cNvSpPr txBox="1">
            <a:spLocks noChangeArrowheads="1"/>
          </p:cNvSpPr>
          <p:nvPr/>
        </p:nvSpPr>
        <p:spPr bwMode="auto">
          <a:xfrm>
            <a:off x="922136" y="228602"/>
            <a:ext cx="723146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/>
            <a:r>
              <a:rPr lang="it-IT" altLang="it-IT" sz="3200" dirty="0">
                <a:solidFill>
                  <a:srgbClr val="0000FF"/>
                </a:solidFill>
                <a:latin typeface="Comic Sans MS" panose="030F0702030302020204" pitchFamily="66" charset="0"/>
              </a:rPr>
              <a:t>Energia di attivazione in presenza di </a:t>
            </a:r>
          </a:p>
          <a:p>
            <a:pPr algn="ctr"/>
            <a:r>
              <a:rPr lang="it-IT" altLang="it-IT" sz="3200" dirty="0">
                <a:solidFill>
                  <a:srgbClr val="0000FF"/>
                </a:solidFill>
                <a:latin typeface="Comic Sans MS" panose="030F0702030302020204" pitchFamily="66" charset="0"/>
              </a:rPr>
              <a:t>un </a:t>
            </a:r>
            <a:r>
              <a:rPr lang="it-IT" altLang="it-IT" sz="3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catalizzatore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38125" y="5567146"/>
            <a:ext cx="89058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it-IT" altLang="en-US" sz="2000" dirty="0" smtClean="0">
                <a:latin typeface="Times" panose="02020603050405020304" pitchFamily="18" charset="0"/>
                <a:cs typeface="Times" panose="02020603050405020304" pitchFamily="18" charset="0"/>
              </a:rPr>
              <a:t>In maniera più dettagliata, i catalizzatori variano le velocità di reazione generando nuovi percorsi tra i reagenti ed i prodotti</a:t>
            </a:r>
            <a:endParaRPr lang="it-IT" altLang="en-US" sz="2000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116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350226" y="269753"/>
            <a:ext cx="8254511" cy="3016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en-US" sz="2000" dirty="0">
                <a:latin typeface="Times" panose="02020603050405020304" pitchFamily="18" charset="0"/>
                <a:cs typeface="Times" panose="02020603050405020304" pitchFamily="18" charset="0"/>
              </a:rPr>
              <a:t>I catalizzatori possono essere divisi in due </a:t>
            </a:r>
            <a:r>
              <a:rPr lang="it-IT" altLang="en-US" sz="2000" dirty="0" smtClean="0">
                <a:latin typeface="Times" panose="02020603050405020304" pitchFamily="18" charset="0"/>
                <a:cs typeface="Times" panose="02020603050405020304" pitchFamily="18" charset="0"/>
              </a:rPr>
              <a:t>gruppi:</a:t>
            </a:r>
          </a:p>
          <a:p>
            <a:pPr eaLnBrk="1" hangingPunct="1"/>
            <a:endParaRPr lang="it-IT" altLang="en-US" sz="2000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it-IT" altLang="en-US" sz="2000" b="1" dirty="0" smtClean="0">
                <a:latin typeface="Times" panose="02020603050405020304" pitchFamily="18" charset="0"/>
                <a:cs typeface="Times" panose="02020603050405020304" pitchFamily="18" charset="0"/>
              </a:rPr>
              <a:t>catalizzatori </a:t>
            </a:r>
            <a:r>
              <a:rPr lang="it-IT" altLang="en-US" sz="2000" b="1" dirty="0">
                <a:latin typeface="Times" panose="02020603050405020304" pitchFamily="18" charset="0"/>
                <a:cs typeface="Times" panose="02020603050405020304" pitchFamily="18" charset="0"/>
              </a:rPr>
              <a:t>omogenei</a:t>
            </a:r>
            <a:r>
              <a:rPr lang="it-IT" altLang="en-US" sz="2000" dirty="0">
                <a:latin typeface="Times" panose="02020603050405020304" pitchFamily="18" charset="0"/>
                <a:cs typeface="Times" panose="02020603050405020304" pitchFamily="18" charset="0"/>
              </a:rPr>
              <a:t>, che si trovano nella stessa fase dei </a:t>
            </a:r>
            <a:r>
              <a:rPr lang="it-IT" altLang="en-US" sz="2000" dirty="0" smtClean="0">
                <a:latin typeface="Times" panose="02020603050405020304" pitchFamily="18" charset="0"/>
                <a:cs typeface="Times" panose="02020603050405020304" pitchFamily="18" charset="0"/>
              </a:rPr>
              <a:t>reagenti</a:t>
            </a: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it-IT" altLang="en-US" sz="2000" b="1" dirty="0" smtClean="0">
                <a:latin typeface="Times" panose="02020603050405020304" pitchFamily="18" charset="0"/>
                <a:cs typeface="Times" panose="02020603050405020304" pitchFamily="18" charset="0"/>
              </a:rPr>
              <a:t>catalizzatori </a:t>
            </a:r>
            <a:r>
              <a:rPr lang="it-IT" altLang="en-US" sz="2000" b="1" dirty="0">
                <a:latin typeface="Times" panose="02020603050405020304" pitchFamily="18" charset="0"/>
                <a:cs typeface="Times" panose="02020603050405020304" pitchFamily="18" charset="0"/>
              </a:rPr>
              <a:t>eterogenei</a:t>
            </a:r>
            <a:r>
              <a:rPr lang="it-IT" altLang="en-US" sz="2000" dirty="0">
                <a:latin typeface="Times" panose="02020603050405020304" pitchFamily="18" charset="0"/>
                <a:cs typeface="Times" panose="02020603050405020304" pitchFamily="18" charset="0"/>
              </a:rPr>
              <a:t>, che esistono in una fase separata </a:t>
            </a:r>
          </a:p>
          <a:p>
            <a:pPr eaLnBrk="1" hangingPunct="1"/>
            <a:endParaRPr lang="it-IT" altLang="en-US" sz="2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eaLnBrk="1" hangingPunct="1"/>
            <a:r>
              <a:rPr lang="it-IT" altLang="en-US" dirty="0">
                <a:latin typeface="Times" panose="02020603050405020304" pitchFamily="18" charset="0"/>
                <a:cs typeface="Times" panose="02020603050405020304" pitchFamily="18" charset="0"/>
              </a:rPr>
              <a:t>Un catalizzatore eterogeneo è generalmente un solido che funziona promuovendo la reazione sulla sua superficie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. La presenza di una superficie permette l’ancoraggio dei reagenti ed il loro corretto orientamento. I metalli di transizione (</a:t>
            </a:r>
            <a:r>
              <a:rPr lang="it-IT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Pt</a:t>
            </a:r>
            <a:r>
              <a:rPr lang="it-IT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, Pd, Fe, Ni), avendo orbitali d vuoti, possono accettare elettroni dai reagenti per formare intermedi di reazione. </a:t>
            </a:r>
            <a:endParaRPr lang="it-IT" altLang="en-US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pic>
        <p:nvPicPr>
          <p:cNvPr id="45061" name="Picture 5" descr="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79" y="3429000"/>
            <a:ext cx="8360018" cy="2462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457200" y="5405671"/>
            <a:ext cx="2364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latin typeface="Times" panose="02020603050405020304" pitchFamily="18" charset="0"/>
                <a:cs typeface="Times" panose="02020603050405020304" pitchFamily="18" charset="0"/>
              </a:rPr>
              <a:t>Catalizzatore: </a:t>
            </a:r>
            <a:r>
              <a:rPr lang="it-IT" dirty="0" err="1" smtClean="0">
                <a:latin typeface="Times" panose="02020603050405020304" pitchFamily="18" charset="0"/>
                <a:cs typeface="Times" panose="02020603050405020304" pitchFamily="18" charset="0"/>
              </a:rPr>
              <a:t>Pt</a:t>
            </a:r>
            <a:r>
              <a:rPr lang="it-IT" dirty="0" smtClean="0">
                <a:latin typeface="Times" panose="02020603050405020304" pitchFamily="18" charset="0"/>
                <a:cs typeface="Times" panose="02020603050405020304" pitchFamily="18" charset="0"/>
              </a:rPr>
              <a:t>, NiO</a:t>
            </a:r>
            <a:r>
              <a:rPr lang="it-IT" baseline="-25000" dirty="0" smtClean="0">
                <a:latin typeface="Times" panose="02020603050405020304" pitchFamily="18" charset="0"/>
                <a:cs typeface="Times" panose="02020603050405020304" pitchFamily="18" charset="0"/>
              </a:rPr>
              <a:t>2</a:t>
            </a:r>
            <a:r>
              <a:rPr lang="it-IT" dirty="0" smtClean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endParaRPr lang="en-GB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1556649" y="6447692"/>
            <a:ext cx="5841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latin typeface="Times" panose="02020603050405020304" pitchFamily="18" charset="0"/>
                <a:cs typeface="Times" panose="02020603050405020304" pitchFamily="18" charset="0"/>
              </a:rPr>
              <a:t>2NO +2O</a:t>
            </a:r>
            <a:r>
              <a:rPr lang="it-IT" baseline="-25000" dirty="0" smtClean="0">
                <a:latin typeface="Times" panose="02020603050405020304" pitchFamily="18" charset="0"/>
                <a:cs typeface="Times" panose="02020603050405020304" pitchFamily="18" charset="0"/>
              </a:rPr>
              <a:t>2</a:t>
            </a:r>
            <a:r>
              <a:rPr lang="it-IT" dirty="0" smtClean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it-IT" altLang="en-US" dirty="0" smtClean="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</a:t>
            </a:r>
            <a:r>
              <a:rPr lang="it-IT" dirty="0" smtClean="0">
                <a:latin typeface="Times" panose="02020603050405020304" pitchFamily="18" charset="0"/>
                <a:cs typeface="Times" panose="02020603050405020304" pitchFamily="18" charset="0"/>
              </a:rPr>
              <a:t>  2NO</a:t>
            </a:r>
            <a:r>
              <a:rPr lang="it-IT" baseline="-25000" dirty="0">
                <a:latin typeface="Times" panose="02020603050405020304" pitchFamily="18" charset="0"/>
                <a:cs typeface="Times" panose="02020603050405020304" pitchFamily="18" charset="0"/>
              </a:rPr>
              <a:t>2</a:t>
            </a:r>
            <a:r>
              <a:rPr lang="it-IT" dirty="0" smtClean="0">
                <a:latin typeface="Times" panose="02020603050405020304" pitchFamily="18" charset="0"/>
                <a:cs typeface="Times" panose="02020603050405020304" pitchFamily="18" charset="0"/>
              </a:rPr>
              <a:t>		NO</a:t>
            </a:r>
            <a:r>
              <a:rPr lang="it-IT" baseline="-25000" dirty="0">
                <a:latin typeface="Times" panose="02020603050405020304" pitchFamily="18" charset="0"/>
                <a:cs typeface="Times" panose="02020603050405020304" pitchFamily="18" charset="0"/>
              </a:rPr>
              <a:t>2</a:t>
            </a:r>
            <a:r>
              <a:rPr lang="it-IT" dirty="0" smtClean="0">
                <a:latin typeface="Times" panose="02020603050405020304" pitchFamily="18" charset="0"/>
                <a:cs typeface="Times" panose="02020603050405020304" pitchFamily="18" charset="0"/>
              </a:rPr>
              <a:t>+ H</a:t>
            </a:r>
            <a:r>
              <a:rPr lang="it-IT" baseline="-25000" dirty="0">
                <a:latin typeface="Times" panose="02020603050405020304" pitchFamily="18" charset="0"/>
                <a:cs typeface="Times" panose="02020603050405020304" pitchFamily="18" charset="0"/>
              </a:rPr>
              <a:t>2</a:t>
            </a:r>
            <a:r>
              <a:rPr lang="it-IT" dirty="0" smtClean="0">
                <a:latin typeface="Times" panose="02020603050405020304" pitchFamily="18" charset="0"/>
                <a:cs typeface="Times" panose="02020603050405020304" pitchFamily="18" charset="0"/>
              </a:rPr>
              <a:t>O </a:t>
            </a:r>
            <a:r>
              <a:rPr lang="it-IT" altLang="en-US" dirty="0" smtClean="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  <a:sym typeface="Wingdings 3" panose="05040102010807070707" pitchFamily="18" charset="2"/>
              </a:rPr>
              <a:t></a:t>
            </a:r>
            <a:r>
              <a:rPr lang="it-IT" dirty="0" smtClean="0">
                <a:latin typeface="Times" panose="02020603050405020304" pitchFamily="18" charset="0"/>
                <a:cs typeface="Times" panose="02020603050405020304" pitchFamily="18" charset="0"/>
              </a:rPr>
              <a:t>  HNO</a:t>
            </a:r>
            <a:r>
              <a:rPr lang="it-IT" baseline="-25000" dirty="0">
                <a:latin typeface="Times" panose="02020603050405020304" pitchFamily="18" charset="0"/>
                <a:cs typeface="Times" panose="02020603050405020304" pitchFamily="18" charset="0"/>
              </a:rPr>
              <a:t>3</a:t>
            </a:r>
            <a:endParaRPr lang="en-GB" baseline="-25000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750277" y="6072554"/>
            <a:ext cx="7174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latin typeface="Times" panose="02020603050405020304" pitchFamily="18" charset="0"/>
                <a:cs typeface="Times" panose="02020603050405020304" pitchFamily="18" charset="0"/>
              </a:rPr>
              <a:t>La sottrazione di NO da parte del catalizzatore evita la formazione di HNO</a:t>
            </a:r>
            <a:r>
              <a:rPr lang="it-IT" baseline="-25000" dirty="0" smtClean="0">
                <a:latin typeface="Times" panose="02020603050405020304" pitchFamily="18" charset="0"/>
                <a:cs typeface="Times" panose="02020603050405020304" pitchFamily="18" charset="0"/>
              </a:rPr>
              <a:t>3</a:t>
            </a:r>
            <a:endParaRPr lang="en-GB" baseline="-25000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94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433754" y="984861"/>
            <a:ext cx="8314959" cy="535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it-IT" altLang="en-US" sz="2400" b="1" dirty="0" smtClean="0">
                <a:latin typeface="Times" panose="02020603050405020304" pitchFamily="18" charset="0"/>
                <a:cs typeface="Times" panose="02020603050405020304" pitchFamily="18" charset="0"/>
              </a:rPr>
              <a:t>2N</a:t>
            </a:r>
            <a:r>
              <a:rPr lang="it-IT" altLang="en-US" sz="2400" b="1" baseline="-25000" dirty="0" smtClean="0">
                <a:latin typeface="Times" panose="02020603050405020304" pitchFamily="18" charset="0"/>
                <a:cs typeface="Times" panose="02020603050405020304" pitchFamily="18" charset="0"/>
              </a:rPr>
              <a:t>2</a:t>
            </a:r>
            <a:r>
              <a:rPr lang="it-IT" altLang="en-US" sz="2400" b="1" dirty="0" smtClean="0">
                <a:latin typeface="Times" panose="02020603050405020304" pitchFamily="18" charset="0"/>
                <a:cs typeface="Times" panose="02020603050405020304" pitchFamily="18" charset="0"/>
              </a:rPr>
              <a:t> +3H</a:t>
            </a:r>
            <a:r>
              <a:rPr lang="it-IT" altLang="en-US" sz="2400" b="1" baseline="-25000" dirty="0">
                <a:latin typeface="Times" panose="02020603050405020304" pitchFamily="18" charset="0"/>
                <a:cs typeface="Times" panose="02020603050405020304" pitchFamily="18" charset="0"/>
              </a:rPr>
              <a:t>2</a:t>
            </a:r>
            <a:r>
              <a:rPr lang="it-IT" altLang="en-US" sz="2400" b="1" dirty="0" smtClean="0">
                <a:latin typeface="Times" panose="02020603050405020304" pitchFamily="18" charset="0"/>
                <a:cs typeface="Times" panose="02020603050405020304" pitchFamily="18" charset="0"/>
              </a:rPr>
              <a:t>              2NH</a:t>
            </a:r>
            <a:r>
              <a:rPr lang="it-IT" altLang="en-US" sz="2400" b="1" baseline="-25000" dirty="0" smtClean="0">
                <a:latin typeface="Times" panose="02020603050405020304" pitchFamily="18" charset="0"/>
                <a:cs typeface="Times" panose="02020603050405020304" pitchFamily="18" charset="0"/>
              </a:rPr>
              <a:t>3</a:t>
            </a:r>
            <a:endParaRPr lang="it-IT" altLang="en-US" sz="2400" b="1" baseline="-25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eaLnBrk="1" hangingPunct="1"/>
            <a:endParaRPr lang="it-IT" altLang="en-US" sz="2000" dirty="0">
              <a:latin typeface="Verdana" panose="020B0604030504040204" pitchFamily="34" charset="0"/>
            </a:endParaRPr>
          </a:p>
          <a:p>
            <a:pPr eaLnBrk="1" hangingPunct="1"/>
            <a:endParaRPr lang="it-IT" altLang="en-US" dirty="0">
              <a:latin typeface="Verdana" panose="020B0604030504040204" pitchFamily="34" charset="0"/>
            </a:endParaRPr>
          </a:p>
          <a:p>
            <a:pPr eaLnBrk="1" hangingPunct="1"/>
            <a:endParaRPr lang="it-IT" altLang="en-US" dirty="0">
              <a:latin typeface="Verdana" panose="020B0604030504040204" pitchFamily="34" charset="0"/>
            </a:endParaRPr>
          </a:p>
          <a:p>
            <a:pPr eaLnBrk="1" hangingPunct="1"/>
            <a:endParaRPr lang="it-IT" altLang="en-US" dirty="0">
              <a:latin typeface="Verdana" panose="020B0604030504040204" pitchFamily="34" charset="0"/>
            </a:endParaRPr>
          </a:p>
          <a:p>
            <a:pPr eaLnBrk="1" hangingPunct="1"/>
            <a:endParaRPr lang="it-IT" altLang="en-US" dirty="0">
              <a:latin typeface="Verdana" panose="020B0604030504040204" pitchFamily="34" charset="0"/>
            </a:endParaRPr>
          </a:p>
          <a:p>
            <a:pPr eaLnBrk="1" hangingPunct="1"/>
            <a:endParaRPr lang="it-IT" altLang="en-US" dirty="0">
              <a:latin typeface="Verdana" panose="020B0604030504040204" pitchFamily="34" charset="0"/>
            </a:endParaRPr>
          </a:p>
          <a:p>
            <a:pPr eaLnBrk="1" hangingPunct="1"/>
            <a:endParaRPr lang="it-IT" altLang="en-US" dirty="0">
              <a:latin typeface="Verdana" panose="020B0604030504040204" pitchFamily="34" charset="0"/>
            </a:endParaRPr>
          </a:p>
          <a:p>
            <a:pPr eaLnBrk="1" hangingPunct="1"/>
            <a:endParaRPr lang="it-IT" altLang="en-US" dirty="0">
              <a:latin typeface="Verdana" panose="020B0604030504040204" pitchFamily="34" charset="0"/>
            </a:endParaRPr>
          </a:p>
          <a:p>
            <a:pPr eaLnBrk="1" hangingPunct="1"/>
            <a:endParaRPr lang="it-IT" altLang="en-US" dirty="0">
              <a:latin typeface="Verdana" panose="020B0604030504040204" pitchFamily="34" charset="0"/>
            </a:endParaRPr>
          </a:p>
          <a:p>
            <a:pPr eaLnBrk="1" hangingPunct="1"/>
            <a:endParaRPr lang="it-IT" altLang="en-US" dirty="0">
              <a:latin typeface="Verdana" panose="020B0604030504040204" pitchFamily="34" charset="0"/>
            </a:endParaRPr>
          </a:p>
          <a:p>
            <a:pPr eaLnBrk="1" hangingPunct="1"/>
            <a:endParaRPr lang="it-IT" altLang="en-US" sz="1600" dirty="0">
              <a:latin typeface="Verdana" panose="020B0604030504040204" pitchFamily="34" charset="0"/>
            </a:endParaRPr>
          </a:p>
          <a:p>
            <a:pPr eaLnBrk="1" hangingPunct="1"/>
            <a:endParaRPr lang="it-IT" altLang="en-US" sz="1600" dirty="0">
              <a:latin typeface="Verdana" panose="020B0604030504040204" pitchFamily="34" charset="0"/>
            </a:endParaRPr>
          </a:p>
          <a:p>
            <a:pPr eaLnBrk="1" hangingPunct="1"/>
            <a:endParaRPr lang="it-IT" altLang="en-US" sz="1600" dirty="0">
              <a:latin typeface="Verdana" panose="020B0604030504040204" pitchFamily="34" charset="0"/>
            </a:endParaRPr>
          </a:p>
          <a:p>
            <a:pPr eaLnBrk="1" hangingPunct="1"/>
            <a:endParaRPr lang="it-IT" altLang="en-US" sz="1600" dirty="0">
              <a:latin typeface="Verdana" panose="020B0604030504040204" pitchFamily="34" charset="0"/>
            </a:endParaRPr>
          </a:p>
          <a:p>
            <a:pPr eaLnBrk="1" hangingPunct="1"/>
            <a:endParaRPr lang="it-IT" altLang="en-US" sz="1600" dirty="0" smtClean="0">
              <a:latin typeface="Verdana" panose="020B0604030504040204" pitchFamily="34" charset="0"/>
            </a:endParaRPr>
          </a:p>
          <a:p>
            <a:pPr eaLnBrk="1" hangingPunct="1"/>
            <a:endParaRPr lang="it-IT" altLang="en-US" sz="1600" dirty="0">
              <a:latin typeface="Verdana" panose="020B0604030504040204" pitchFamily="34" charset="0"/>
            </a:endParaRPr>
          </a:p>
          <a:p>
            <a:pPr eaLnBrk="1" hangingPunct="1"/>
            <a:r>
              <a:rPr lang="it-IT" altLang="en-US" sz="2000" dirty="0" smtClean="0">
                <a:latin typeface="Times" panose="02020603050405020304" pitchFamily="18" charset="0"/>
                <a:cs typeface="Times" panose="02020603050405020304" pitchFamily="18" charset="0"/>
              </a:rPr>
              <a:t>Formazione </a:t>
            </a:r>
            <a:r>
              <a:rPr lang="it-IT" altLang="en-US" sz="2000" dirty="0">
                <a:latin typeface="Times" panose="02020603050405020304" pitchFamily="18" charset="0"/>
                <a:cs typeface="Times" panose="02020603050405020304" pitchFamily="18" charset="0"/>
              </a:rPr>
              <a:t>catalizzata di molecole di ammoniaca da azoto e idrogeno sulla superficie di un catalizzatore.</a:t>
            </a:r>
          </a:p>
        </p:txBody>
      </p:sp>
      <p:pic>
        <p:nvPicPr>
          <p:cNvPr id="4608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54" y="1559293"/>
            <a:ext cx="8574252" cy="380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74621" y="77271"/>
            <a:ext cx="89947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altLang="en-US" sz="3200" dirty="0">
                <a:solidFill>
                  <a:srgbClr val="0000FF"/>
                </a:solidFill>
                <a:latin typeface="Comic Sans MS" panose="030F0702030302020204" pitchFamily="66" charset="0"/>
              </a:rPr>
              <a:t>Il processo </a:t>
            </a:r>
            <a:r>
              <a:rPr lang="it-IT" altLang="en-US" sz="3200" dirty="0" err="1" smtClean="0">
                <a:solidFill>
                  <a:srgbClr val="0000FF"/>
                </a:solidFill>
                <a:latin typeface="Comic Sans MS" panose="030F0702030302020204" pitchFamily="66" charset="0"/>
              </a:rPr>
              <a:t>Haber</a:t>
            </a:r>
            <a:r>
              <a:rPr lang="it-IT" altLang="en-US" sz="3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 – sintesi industriale di NH</a:t>
            </a:r>
            <a:r>
              <a:rPr lang="it-IT" altLang="en-US" sz="3200" baseline="-250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3</a:t>
            </a:r>
            <a:r>
              <a:rPr lang="it-IT" altLang="en-US" sz="3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endParaRPr lang="en-GB" sz="3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4" name="Connettore 2 3"/>
          <p:cNvCxnSpPr/>
          <p:nvPr/>
        </p:nvCxnSpPr>
        <p:spPr>
          <a:xfrm>
            <a:off x="4572000" y="1236477"/>
            <a:ext cx="597877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044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-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69" y="1510180"/>
            <a:ext cx="3086100" cy="4505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029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004" y="1463509"/>
            <a:ext cx="3086100" cy="4505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0292" name="Text Box 4"/>
          <p:cNvSpPr txBox="1">
            <a:spLocks noChangeArrowheads="1"/>
          </p:cNvSpPr>
          <p:nvPr/>
        </p:nvSpPr>
        <p:spPr bwMode="auto">
          <a:xfrm>
            <a:off x="602457" y="1022817"/>
            <a:ext cx="2174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1800" b="0">
                <a:solidFill>
                  <a:schemeClr val="tx1"/>
                </a:solidFill>
                <a:latin typeface="Verdana" panose="020B0604030504040204" pitchFamily="34" charset="0"/>
              </a:rPr>
              <a:t>Sito attivo vuoto </a:t>
            </a:r>
          </a:p>
          <a:p>
            <a:pPr algn="ctr"/>
            <a:r>
              <a:rPr lang="en-US" altLang="en-US" sz="1800" b="0">
                <a:solidFill>
                  <a:schemeClr val="tx1"/>
                </a:solidFill>
                <a:latin typeface="Verdana" panose="020B0604030504040204" pitchFamily="34" charset="0"/>
              </a:rPr>
              <a:t>dell’enzima</a:t>
            </a:r>
          </a:p>
        </p:txBody>
      </p:sp>
      <p:sp>
        <p:nvSpPr>
          <p:cNvPr id="140293" name="Text Box 5"/>
          <p:cNvSpPr txBox="1">
            <a:spLocks noChangeArrowheads="1"/>
          </p:cNvSpPr>
          <p:nvPr/>
        </p:nvSpPr>
        <p:spPr bwMode="auto">
          <a:xfrm>
            <a:off x="4876067" y="874176"/>
            <a:ext cx="19542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1800" dirty="0" err="1">
                <a:solidFill>
                  <a:srgbClr val="008000"/>
                </a:solidFill>
                <a:latin typeface="Verdana" panose="020B0604030504040204" pitchFamily="34" charset="0"/>
              </a:rPr>
              <a:t>Substrato</a:t>
            </a:r>
            <a:r>
              <a:rPr lang="en-US" altLang="en-US" sz="1800" dirty="0">
                <a:solidFill>
                  <a:srgbClr val="008000"/>
                </a:solidFill>
                <a:latin typeface="Verdana" panose="020B0604030504040204" pitchFamily="34" charset="0"/>
              </a:rPr>
              <a:t> </a:t>
            </a:r>
          </a:p>
          <a:p>
            <a:pPr algn="ctr"/>
            <a:r>
              <a:rPr lang="en-US" altLang="en-US" sz="1800" dirty="0" err="1">
                <a:solidFill>
                  <a:srgbClr val="008000"/>
                </a:solidFill>
                <a:latin typeface="Verdana" panose="020B0604030504040204" pitchFamily="34" charset="0"/>
              </a:rPr>
              <a:t>nel</a:t>
            </a:r>
            <a:r>
              <a:rPr lang="en-US" altLang="en-US" sz="1800" dirty="0">
                <a:solidFill>
                  <a:srgbClr val="008000"/>
                </a:solidFill>
                <a:latin typeface="Verdana" panose="020B0604030504040204" pitchFamily="34" charset="0"/>
              </a:rPr>
              <a:t> </a:t>
            </a:r>
            <a:r>
              <a:rPr lang="en-US" altLang="en-US" sz="1800" dirty="0" err="1">
                <a:solidFill>
                  <a:srgbClr val="008000"/>
                </a:solidFill>
                <a:latin typeface="Verdana" panose="020B0604030504040204" pitchFamily="34" charset="0"/>
              </a:rPr>
              <a:t>sito</a:t>
            </a:r>
            <a:r>
              <a:rPr lang="en-US" altLang="en-US" sz="1800" dirty="0">
                <a:solidFill>
                  <a:srgbClr val="008000"/>
                </a:solidFill>
                <a:latin typeface="Verdana" panose="020B0604030504040204" pitchFamily="34" charset="0"/>
              </a:rPr>
              <a:t> </a:t>
            </a:r>
            <a:r>
              <a:rPr lang="en-US" altLang="en-US" sz="1800" dirty="0" err="1">
                <a:solidFill>
                  <a:srgbClr val="008000"/>
                </a:solidFill>
                <a:latin typeface="Verdana" panose="020B0604030504040204" pitchFamily="34" charset="0"/>
              </a:rPr>
              <a:t>attivo</a:t>
            </a:r>
            <a:endParaRPr lang="en-US" altLang="en-US" sz="1800" b="0" dirty="0">
              <a:solidFill>
                <a:srgbClr val="008000"/>
              </a:solidFill>
              <a:latin typeface="Verdana" panose="020B0604030504040204" pitchFamily="34" charset="0"/>
            </a:endParaRPr>
          </a:p>
        </p:txBody>
      </p:sp>
      <p:sp>
        <p:nvSpPr>
          <p:cNvPr id="140294" name="Freeform 6"/>
          <p:cNvSpPr>
            <a:spLocks/>
          </p:cNvSpPr>
          <p:nvPr/>
        </p:nvSpPr>
        <p:spPr bwMode="auto">
          <a:xfrm>
            <a:off x="1048544" y="1727667"/>
            <a:ext cx="504825" cy="1517650"/>
          </a:xfrm>
          <a:custGeom>
            <a:avLst/>
            <a:gdLst>
              <a:gd name="T0" fmla="*/ 234 w 630"/>
              <a:gd name="T1" fmla="*/ 0 h 708"/>
              <a:gd name="T2" fmla="*/ 66 w 630"/>
              <a:gd name="T3" fmla="*/ 408 h 708"/>
              <a:gd name="T4" fmla="*/ 630 w 630"/>
              <a:gd name="T5" fmla="*/ 708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30" h="708">
                <a:moveTo>
                  <a:pt x="234" y="0"/>
                </a:moveTo>
                <a:cubicBezTo>
                  <a:pt x="117" y="145"/>
                  <a:pt x="0" y="290"/>
                  <a:pt x="66" y="408"/>
                </a:cubicBezTo>
                <a:cubicBezTo>
                  <a:pt x="132" y="526"/>
                  <a:pt x="381" y="617"/>
                  <a:pt x="630" y="70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40295" name="Freeform 7"/>
          <p:cNvSpPr>
            <a:spLocks/>
          </p:cNvSpPr>
          <p:nvPr/>
        </p:nvSpPr>
        <p:spPr bwMode="auto">
          <a:xfrm>
            <a:off x="5408673" y="1537167"/>
            <a:ext cx="444500" cy="1708150"/>
          </a:xfrm>
          <a:custGeom>
            <a:avLst/>
            <a:gdLst>
              <a:gd name="T0" fmla="*/ 208 w 448"/>
              <a:gd name="T1" fmla="*/ 0 h 636"/>
              <a:gd name="T2" fmla="*/ 40 w 448"/>
              <a:gd name="T3" fmla="*/ 408 h 636"/>
              <a:gd name="T4" fmla="*/ 448 w 448"/>
              <a:gd name="T5" fmla="*/ 636 h 6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8" h="636">
                <a:moveTo>
                  <a:pt x="208" y="0"/>
                </a:moveTo>
                <a:cubicBezTo>
                  <a:pt x="91" y="145"/>
                  <a:pt x="0" y="302"/>
                  <a:pt x="40" y="408"/>
                </a:cubicBezTo>
                <a:cubicBezTo>
                  <a:pt x="80" y="514"/>
                  <a:pt x="363" y="588"/>
                  <a:pt x="448" y="636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40296" name="Text Box 8"/>
          <p:cNvSpPr txBox="1">
            <a:spLocks noChangeArrowheads="1"/>
          </p:cNvSpPr>
          <p:nvPr/>
        </p:nvSpPr>
        <p:spPr bwMode="auto">
          <a:xfrm>
            <a:off x="288925" y="5898496"/>
            <a:ext cx="840105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it-IT" altLang="en-US" sz="2000" b="0" dirty="0">
                <a:solidFill>
                  <a:schemeClr val="tx1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La straordinaria complementarietà del sito attivo di un enzima al suo substrato lo rende un catalizzatore estremamente efficiente e specifico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3446" y="33755"/>
            <a:ext cx="4454525" cy="711200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it-IT" altLang="en-US" sz="2000" b="1" dirty="0">
                <a:solidFill>
                  <a:srgbClr val="9900CC"/>
                </a:solidFill>
                <a:latin typeface="Century Gothic" panose="020B0502020202020204" pitchFamily="34" charset="0"/>
              </a:rPr>
              <a:t>Gli enzimi sono catalizzatori biologici estremamente efficienti</a:t>
            </a:r>
          </a:p>
        </p:txBody>
      </p:sp>
    </p:spTree>
    <p:extLst>
      <p:ext uri="{BB962C8B-B14F-4D97-AF65-F5344CB8AC3E}">
        <p14:creationId xmlns:p14="http://schemas.microsoft.com/office/powerpoint/2010/main" val="98291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585</TotalTime>
  <Words>1661</Words>
  <Application>Microsoft Office PowerPoint</Application>
  <PresentationFormat>Presentazione su schermo (4:3)</PresentationFormat>
  <Paragraphs>271</Paragraphs>
  <Slides>27</Slides>
  <Notes>2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11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27</vt:i4>
      </vt:variant>
    </vt:vector>
  </HeadingPairs>
  <TitlesOfParts>
    <vt:vector size="40" baseType="lpstr">
      <vt:lpstr>Arial</vt:lpstr>
      <vt:lpstr>Calibri</vt:lpstr>
      <vt:lpstr>Calibri Light</vt:lpstr>
      <vt:lpstr>Century Gothic</vt:lpstr>
      <vt:lpstr>Comic Sans MS</vt:lpstr>
      <vt:lpstr>Symbol</vt:lpstr>
      <vt:lpstr>Times</vt:lpstr>
      <vt:lpstr>Times New Roman</vt:lpstr>
      <vt:lpstr>Verdana</vt:lpstr>
      <vt:lpstr>Wingdings</vt:lpstr>
      <vt:lpstr>Wingdings 3</vt:lpstr>
      <vt:lpstr>Tema di Office</vt:lpstr>
      <vt:lpstr>Equation</vt:lpstr>
      <vt:lpstr>Presentazione standard di PowerPoint</vt:lpstr>
      <vt:lpstr>Presentazione standard di PowerPoint</vt:lpstr>
      <vt:lpstr>Velocità di reazione</vt:lpstr>
      <vt:lpstr>Presentazione standard di PowerPoint</vt:lpstr>
      <vt:lpstr>Presentazione standard di PowerPoint</vt:lpstr>
      <vt:lpstr>Presentazione standard di PowerPoint</vt:lpstr>
      <vt:lpstr>Legge cinetica della reazione e ordine di reazione</vt:lpstr>
      <vt:lpstr>Presentazione standard di PowerPoint</vt:lpstr>
      <vt:lpstr>Presentazione standard di PowerPoint</vt:lpstr>
      <vt:lpstr>Ordine di reazione</vt:lpstr>
      <vt:lpstr>Presentazione standard di PowerPoint</vt:lpstr>
      <vt:lpstr>Presentazione standard di PowerPoint</vt:lpstr>
      <vt:lpstr>Ordine di reazione e meccanismo di reazione</vt:lpstr>
      <vt:lpstr>I processi elementari</vt:lpstr>
      <vt:lpstr>Velocità della reazione diretta e inversa e Keq</vt:lpstr>
      <vt:lpstr>Presentazione standard di PowerPoint</vt:lpstr>
      <vt:lpstr>Effetto dalla temperatura</vt:lpstr>
      <vt:lpstr>Presentazione standard di PowerPoint</vt:lpstr>
      <vt:lpstr>Presentazione standard di PowerPoint</vt:lpstr>
      <vt:lpstr>L’energia di attivazione</vt:lpstr>
      <vt:lpstr>Presentazione standard di PowerPoint</vt:lpstr>
      <vt:lpstr>Presentazione standard di PowerPoint</vt:lpstr>
      <vt:lpstr>La catalisi e i catalizzatori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UniNa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Antonella</dc:creator>
  <cp:lastModifiedBy>Antonella</cp:lastModifiedBy>
  <cp:revision>38</cp:revision>
  <dcterms:created xsi:type="dcterms:W3CDTF">2018-05-02T13:25:43Z</dcterms:created>
  <dcterms:modified xsi:type="dcterms:W3CDTF">2018-05-08T14:53:28Z</dcterms:modified>
</cp:coreProperties>
</file>