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8"/>
  </p:notesMasterIdLst>
  <p:sldIdLst>
    <p:sldId id="259" r:id="rId2"/>
    <p:sldId id="256" r:id="rId3"/>
    <p:sldId id="260" r:id="rId4"/>
    <p:sldId id="257" r:id="rId5"/>
    <p:sldId id="258" r:id="rId6"/>
    <p:sldId id="261" r:id="rId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549241-F120-464B-8DC1-0AE02A24D3AA}" type="datetimeFigureOut">
              <a:rPr lang="it-IT" smtClean="0"/>
              <a:pPr/>
              <a:t>30/04/2020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CE9952-17DD-4E06-91A8-3BFA8547197B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130389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CE9952-17DD-4E06-91A8-3BFA8547197B}" type="slidenum">
              <a:rPr lang="it-IT" smtClean="0"/>
              <a:pPr/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690211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CE9952-17DD-4E06-91A8-3BFA8547197B}" type="slidenum">
              <a:rPr lang="it-IT" smtClean="0"/>
              <a:pPr/>
              <a:t>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010680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CAE5F-E3FA-4197-8DD6-D29A986B9A00}" type="datetimeFigureOut">
              <a:rPr lang="it-IT" smtClean="0"/>
              <a:pPr/>
              <a:t>30/04/2020</a:t>
            </a:fld>
            <a:endParaRPr lang="it-IT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E51A9-0086-4F5A-ACFB-6313859FFDC6}" type="slidenum">
              <a:rPr lang="it-IT" smtClean="0"/>
              <a:pPr/>
              <a:t>‹N›</a:t>
            </a:fld>
            <a:endParaRPr lang="it-IT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CAE5F-E3FA-4197-8DD6-D29A986B9A00}" type="datetimeFigureOut">
              <a:rPr lang="it-IT" smtClean="0"/>
              <a:pPr/>
              <a:t>30/04/2020</a:t>
            </a:fld>
            <a:endParaRPr lang="it-IT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E51A9-0086-4F5A-ACFB-6313859FFDC6}" type="slidenum">
              <a:rPr lang="it-IT" smtClean="0"/>
              <a:pPr/>
              <a:t>‹N›</a:t>
            </a:fld>
            <a:endParaRPr lang="it-IT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CAE5F-E3FA-4197-8DD6-D29A986B9A00}" type="datetimeFigureOut">
              <a:rPr lang="it-IT" smtClean="0"/>
              <a:pPr/>
              <a:t>30/04/2020</a:t>
            </a:fld>
            <a:endParaRPr lang="it-IT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E51A9-0086-4F5A-ACFB-6313859FFDC6}" type="slidenum">
              <a:rPr lang="it-IT" smtClean="0"/>
              <a:pPr/>
              <a:t>‹N›</a:t>
            </a:fld>
            <a:endParaRPr lang="it-IT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CAE5F-E3FA-4197-8DD6-D29A986B9A00}" type="datetimeFigureOut">
              <a:rPr lang="it-IT" smtClean="0"/>
              <a:pPr/>
              <a:t>30/04/2020</a:t>
            </a:fld>
            <a:endParaRPr lang="it-IT" dirty="0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E51A9-0086-4F5A-ACFB-6313859FFDC6}" type="slidenum">
              <a:rPr lang="it-IT" smtClean="0"/>
              <a:pPr/>
              <a:t>‹N›</a:t>
            </a:fld>
            <a:endParaRPr lang="it-IT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CAE5F-E3FA-4197-8DD6-D29A986B9A00}" type="datetimeFigureOut">
              <a:rPr lang="it-IT" smtClean="0"/>
              <a:pPr/>
              <a:t>30/04/2020</a:t>
            </a:fld>
            <a:endParaRPr lang="it-IT" dirty="0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E51A9-0086-4F5A-ACFB-6313859FFDC6}" type="slidenum">
              <a:rPr lang="it-IT" smtClean="0"/>
              <a:pPr/>
              <a:t>‹N›</a:t>
            </a:fld>
            <a:endParaRPr lang="it-IT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CAE5F-E3FA-4197-8DD6-D29A986B9A00}" type="datetimeFigureOut">
              <a:rPr lang="it-IT" smtClean="0"/>
              <a:pPr/>
              <a:t>30/04/2020</a:t>
            </a:fld>
            <a:endParaRPr lang="it-IT" dirty="0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E51A9-0086-4F5A-ACFB-6313859FFDC6}" type="slidenum">
              <a:rPr lang="it-IT" smtClean="0"/>
              <a:pPr/>
              <a:t>‹N›</a:t>
            </a:fld>
            <a:endParaRPr lang="it-IT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CAE5F-E3FA-4197-8DD6-D29A986B9A00}" type="datetimeFigureOut">
              <a:rPr lang="it-IT" smtClean="0"/>
              <a:pPr/>
              <a:t>30/04/2020</a:t>
            </a:fld>
            <a:endParaRPr lang="it-IT" dirty="0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E51A9-0086-4F5A-ACFB-6313859FFDC6}" type="slidenum">
              <a:rPr lang="it-IT" smtClean="0"/>
              <a:pPr/>
              <a:t>‹N›</a:t>
            </a:fld>
            <a:endParaRPr lang="it-IT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CAE5F-E3FA-4197-8DD6-D29A986B9A00}" type="datetimeFigureOut">
              <a:rPr lang="it-IT" smtClean="0"/>
              <a:pPr/>
              <a:t>30/04/2020</a:t>
            </a:fld>
            <a:endParaRPr lang="it-IT" dirty="0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E51A9-0086-4F5A-ACFB-6313859FFDC6}" type="slidenum">
              <a:rPr lang="it-IT" smtClean="0"/>
              <a:pPr/>
              <a:t>‹N›</a:t>
            </a:fld>
            <a:endParaRPr lang="it-IT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CAE5F-E3FA-4197-8DD6-D29A986B9A00}" type="datetimeFigureOut">
              <a:rPr lang="it-IT" smtClean="0"/>
              <a:pPr/>
              <a:t>30/04/2020</a:t>
            </a:fld>
            <a:endParaRPr lang="it-IT" dirty="0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E51A9-0086-4F5A-ACFB-6313859FFDC6}" type="slidenum">
              <a:rPr lang="it-IT" smtClean="0"/>
              <a:pPr/>
              <a:t>‹N›</a:t>
            </a:fld>
            <a:endParaRPr lang="it-IT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CAE5F-E3FA-4197-8DD6-D29A986B9A00}" type="datetimeFigureOut">
              <a:rPr lang="it-IT" smtClean="0"/>
              <a:pPr/>
              <a:t>30/04/2020</a:t>
            </a:fld>
            <a:endParaRPr lang="it-IT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E51A9-0086-4F5A-ACFB-6313859FFDC6}" type="slidenum">
              <a:rPr lang="it-IT" smtClean="0"/>
              <a:pPr/>
              <a:t>‹N›</a:t>
            </a:fld>
            <a:endParaRPr lang="it-IT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CAE5F-E3FA-4197-8DD6-D29A986B9A00}" type="datetimeFigureOut">
              <a:rPr lang="it-IT" smtClean="0"/>
              <a:pPr/>
              <a:t>30/04/2020</a:t>
            </a:fld>
            <a:endParaRPr lang="it-IT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4E51A9-0086-4F5A-ACFB-6313859FFDC6}" type="slidenum">
              <a:rPr lang="it-IT" smtClean="0"/>
              <a:pPr/>
              <a:t>‹N›</a:t>
            </a:fld>
            <a:endParaRPr lang="it-IT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7CAE5F-E3FA-4197-8DD6-D29A986B9A00}" type="datetimeFigureOut">
              <a:rPr lang="it-IT" smtClean="0"/>
              <a:pPr/>
              <a:t>30/04/2020</a:t>
            </a:fld>
            <a:endParaRPr lang="it-IT" dirty="0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 dirty="0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4E51A9-0086-4F5A-ACFB-6313859FFDC6}" type="slidenum">
              <a:rPr lang="it-IT" smtClean="0"/>
              <a:pPr/>
              <a:t>‹N›</a:t>
            </a:fld>
            <a:endParaRPr lang="it-IT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 descr="darwin_mendel_divid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9752" y="1556792"/>
            <a:ext cx="4402956" cy="4997355"/>
          </a:xfrm>
          <a:prstGeom prst="rect">
            <a:avLst/>
          </a:prstGeom>
        </p:spPr>
      </p:pic>
      <p:sp>
        <p:nvSpPr>
          <p:cNvPr id="5" name="Rettangolo 4"/>
          <p:cNvSpPr/>
          <p:nvPr/>
        </p:nvSpPr>
        <p:spPr>
          <a:xfrm>
            <a:off x="323528" y="140439"/>
            <a:ext cx="83529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3600" dirty="0" smtClean="0">
                <a:solidFill>
                  <a:srgbClr val="FFFF00"/>
                </a:solidFill>
              </a:rPr>
              <a:t>La SELEZIONE NATURALE e</a:t>
            </a:r>
          </a:p>
          <a:p>
            <a:pPr algn="ctr"/>
            <a:r>
              <a:rPr lang="it-IT" sz="3600" dirty="0" smtClean="0">
                <a:solidFill>
                  <a:srgbClr val="FFFF00"/>
                </a:solidFill>
              </a:rPr>
              <a:t>la SEPARAZIONE </a:t>
            </a:r>
            <a:r>
              <a:rPr lang="it-IT" sz="3600" dirty="0">
                <a:solidFill>
                  <a:srgbClr val="FFFF00"/>
                </a:solidFill>
              </a:rPr>
              <a:t>dei </a:t>
            </a:r>
            <a:r>
              <a:rPr lang="it-IT" sz="3600" dirty="0" smtClean="0">
                <a:solidFill>
                  <a:srgbClr val="FFFF00"/>
                </a:solidFill>
              </a:rPr>
              <a:t>CARATTERI EREDITARI</a:t>
            </a:r>
            <a:endParaRPr lang="it-IT" sz="36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107504" y="72008"/>
            <a:ext cx="8964488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it-IT" sz="2000" b="1" dirty="0" err="1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CdL</a:t>
            </a:r>
            <a:r>
              <a:rPr lang="it-IT" sz="20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 Medicina Veterinaria</a:t>
            </a:r>
            <a:endParaRPr lang="it-IT" sz="2000" b="1" dirty="0" smtClean="0">
              <a:solidFill>
                <a:schemeClr val="bg1"/>
              </a:solidFill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400" b="1" dirty="0" smtClean="0">
                <a:solidFill>
                  <a:srgbClr val="FFFF00"/>
                </a:solidFill>
                <a:ea typeface="Times New Roman" pitchFamily="18" charset="0"/>
                <a:cs typeface="Times New Roman" pitchFamily="18" charset="0"/>
              </a:rPr>
              <a:t>Zootecnica Generale e Miglioramento </a:t>
            </a:r>
            <a:r>
              <a:rPr lang="it-IT" sz="2400" b="1" dirty="0" smtClean="0">
                <a:solidFill>
                  <a:srgbClr val="FFFF00"/>
                </a:solidFill>
                <a:ea typeface="Times New Roman" pitchFamily="18" charset="0"/>
                <a:cs typeface="Times New Roman" pitchFamily="18" charset="0"/>
              </a:rPr>
              <a:t>Genetic0 - </a:t>
            </a:r>
            <a:r>
              <a:rPr lang="it-IT" sz="20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CFU </a:t>
            </a:r>
            <a:r>
              <a:rPr lang="it-IT" sz="20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3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it-IT" sz="800" b="1" dirty="0" smtClean="0">
              <a:solidFill>
                <a:schemeClr val="bg1"/>
              </a:solidFill>
              <a:ea typeface="Times New Roman" pitchFamily="18" charset="0"/>
              <a:cs typeface="Times New Roman" pitchFamily="18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000" b="1" cap="all" dirty="0" smtClean="0">
                <a:solidFill>
                  <a:srgbClr val="FFFF00"/>
                </a:solidFill>
                <a:ea typeface="Times New Roman" pitchFamily="18" charset="0"/>
                <a:cs typeface="Times New Roman" pitchFamily="18" charset="0"/>
              </a:rPr>
              <a:t>Selezione</a:t>
            </a:r>
            <a:r>
              <a:rPr lang="it-IT" sz="2000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: teoria e pratica della selezione; </a:t>
            </a:r>
            <a:r>
              <a:rPr lang="it-IT" sz="2000" dirty="0" err="1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selezione</a:t>
            </a:r>
            <a:r>
              <a:rPr lang="it-IT" sz="2000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 naturale, funzionale e genotipica.</a:t>
            </a:r>
            <a:endParaRPr lang="it-IT" sz="2000" dirty="0" smtClean="0">
              <a:solidFill>
                <a:schemeClr val="bg1"/>
              </a:solidFill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000" b="1" cap="all" dirty="0" smtClean="0">
                <a:solidFill>
                  <a:srgbClr val="FFFF00"/>
                </a:solidFill>
                <a:ea typeface="Times New Roman" pitchFamily="18" charset="0"/>
                <a:cs typeface="Times New Roman" pitchFamily="18" charset="0"/>
              </a:rPr>
              <a:t>Mutazioni</a:t>
            </a:r>
            <a:r>
              <a:rPr lang="it-IT" sz="2000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: dominanti e recessive, loro frequenza, classificazione e cause che le determinano.</a:t>
            </a:r>
            <a:endParaRPr lang="it-IT" sz="2000" dirty="0" smtClean="0">
              <a:solidFill>
                <a:schemeClr val="bg1"/>
              </a:solidFill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000" b="1" cap="all" dirty="0" smtClean="0">
                <a:solidFill>
                  <a:srgbClr val="FFFF00"/>
                </a:solidFill>
                <a:ea typeface="Times New Roman" pitchFamily="18" charset="0"/>
                <a:cs typeface="Times New Roman" pitchFamily="18" charset="0"/>
              </a:rPr>
              <a:t>Somiglianza tra individui</a:t>
            </a:r>
            <a:r>
              <a:rPr lang="it-IT" sz="2000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: rapporti di parentela, coefficienti di consanguineità e di parentela.</a:t>
            </a:r>
            <a:endParaRPr lang="it-IT" sz="2000" dirty="0" smtClean="0">
              <a:solidFill>
                <a:schemeClr val="bg1"/>
              </a:solidFill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000" b="1" dirty="0" smtClean="0">
                <a:solidFill>
                  <a:srgbClr val="FFFF00"/>
                </a:solidFill>
                <a:ea typeface="Times New Roman" pitchFamily="18" charset="0"/>
                <a:cs typeface="Times New Roman" pitchFamily="18" charset="0"/>
              </a:rPr>
              <a:t>Organizzazione sistema allevatoriale in Italia</a:t>
            </a:r>
            <a:r>
              <a:rPr lang="it-IT" sz="20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: </a:t>
            </a:r>
            <a:r>
              <a:rPr lang="it-IT" sz="2000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Libri Genealogici e Registri Anagrafici.</a:t>
            </a:r>
            <a:endParaRPr lang="it-IT" sz="2000" dirty="0" smtClean="0">
              <a:solidFill>
                <a:schemeClr val="bg1"/>
              </a:solidFill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000" b="1" cap="all" dirty="0" smtClean="0">
                <a:solidFill>
                  <a:srgbClr val="FFFF00"/>
                </a:solidFill>
                <a:ea typeface="Times New Roman" pitchFamily="18" charset="0"/>
                <a:cs typeface="Times New Roman" pitchFamily="18" charset="0"/>
              </a:rPr>
              <a:t>Metodi di riproduzione</a:t>
            </a:r>
            <a:r>
              <a:rPr lang="it-IT" sz="2000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: consanguineità ed incrocio; meticciamento; incrocio interspecifico. Genetica dei caratteri quantitativi: modello genetico di base; variabilità continua; effetto additivo dei geni; la variabilità genetica ed ambientale; variabilità fenotipica; ereditabilità; ripetibilità. Valutazione geno-morfo-funzionale delle principali specie di interesse zootecnico. </a:t>
            </a:r>
            <a:endParaRPr lang="it-IT" sz="2000" dirty="0" smtClean="0">
              <a:solidFill>
                <a:schemeClr val="bg1"/>
              </a:solidFill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000" b="1" cap="all" dirty="0" smtClean="0">
                <a:solidFill>
                  <a:srgbClr val="FFFF00"/>
                </a:solidFill>
                <a:ea typeface="Times New Roman" pitchFamily="18" charset="0"/>
                <a:cs typeface="Times New Roman" pitchFamily="18" charset="0"/>
              </a:rPr>
              <a:t>Stima del valore genetico individuale</a:t>
            </a:r>
            <a:r>
              <a:rPr lang="it-IT" sz="2000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: performance test, indice pedigree, sib test, progeny test, combined test, animal model. Stima del progresso genetico, risposta attesa e osservata. Effetti indiretti della selezione. Operatività della selezione zootecnica in Italia. </a:t>
            </a:r>
            <a:endParaRPr lang="it-IT" sz="2000" dirty="0" smtClean="0">
              <a:solidFill>
                <a:schemeClr val="bg1"/>
              </a:solidFill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000" b="1" dirty="0" smtClean="0">
                <a:solidFill>
                  <a:srgbClr val="FFFF00"/>
                </a:solidFill>
                <a:ea typeface="Times New Roman" pitchFamily="18" charset="0"/>
                <a:cs typeface="Times New Roman" pitchFamily="18" charset="0"/>
              </a:rPr>
              <a:t>SEMINARI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000" b="1" dirty="0" smtClean="0">
                <a:solidFill>
                  <a:srgbClr val="FFFF00"/>
                </a:solidFill>
                <a:ea typeface="Times New Roman" pitchFamily="18" charset="0"/>
                <a:cs typeface="Times New Roman" pitchFamily="18" charset="0"/>
              </a:rPr>
              <a:t>- Genomica e Malattie ereditarie.</a:t>
            </a:r>
            <a:r>
              <a:rPr lang="it-IT" sz="20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 </a:t>
            </a:r>
            <a:endParaRPr lang="it-IT" sz="2000" b="1" dirty="0" smtClean="0">
              <a:solidFill>
                <a:schemeClr val="bg1"/>
              </a:solidFill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000" b="1" dirty="0" smtClean="0">
                <a:solidFill>
                  <a:srgbClr val="FFFF00"/>
                </a:solidFill>
                <a:ea typeface="Times New Roman" pitchFamily="18" charset="0"/>
                <a:cs typeface="Times New Roman" pitchFamily="18" charset="0"/>
              </a:rPr>
              <a:t>- Citogenetica animale</a:t>
            </a:r>
            <a:r>
              <a:rPr lang="it-IT" sz="2000" dirty="0" smtClean="0">
                <a:solidFill>
                  <a:srgbClr val="FFFF00"/>
                </a:solidFill>
                <a:ea typeface="Times New Roman" pitchFamily="18" charset="0"/>
                <a:cs typeface="Times New Roman" pitchFamily="18" charset="0"/>
              </a:rPr>
              <a:t>. </a:t>
            </a:r>
            <a:endParaRPr lang="it-IT" sz="2000" dirty="0" smtClean="0">
              <a:solidFill>
                <a:srgbClr val="FFFF00"/>
              </a:solidFill>
              <a:ea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395536" y="728112"/>
            <a:ext cx="8496944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000" b="1" dirty="0" smtClean="0">
                <a:solidFill>
                  <a:srgbClr val="FFFF00"/>
                </a:solidFill>
                <a:ea typeface="Times New Roman" pitchFamily="18" charset="0"/>
                <a:cs typeface="Times New Roman" pitchFamily="18" charset="0"/>
              </a:rPr>
              <a:t>LIBRI DI TESTO CONSIGLIATI</a:t>
            </a:r>
            <a:endParaRPr lang="it-IT" sz="2000" dirty="0" smtClean="0">
              <a:solidFill>
                <a:srgbClr val="FFFF00"/>
              </a:solidFill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it-IT" sz="800" dirty="0" smtClean="0">
              <a:solidFill>
                <a:schemeClr val="bg1"/>
              </a:solidFill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000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G. PAGNACCO, </a:t>
            </a:r>
            <a:r>
              <a:rPr lang="it-IT" sz="2000" i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Genetica animale applicata</a:t>
            </a:r>
            <a:r>
              <a:rPr lang="it-IT" sz="2000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, Editore CEA, 2004.</a:t>
            </a:r>
            <a:endParaRPr lang="it-IT" sz="2000" dirty="0" smtClean="0">
              <a:solidFill>
                <a:schemeClr val="bg1"/>
              </a:solidFill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000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Appunti delle lezioni.</a:t>
            </a:r>
            <a:endParaRPr lang="it-IT" sz="2000" dirty="0" smtClean="0">
              <a:solidFill>
                <a:schemeClr val="bg1"/>
              </a:solidFill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it-IT" sz="2000" b="1" dirty="0" smtClean="0">
              <a:solidFill>
                <a:schemeClr val="bg1"/>
              </a:solidFill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000" b="1" dirty="0" smtClean="0">
                <a:solidFill>
                  <a:srgbClr val="FFFF00"/>
                </a:solidFill>
                <a:ea typeface="Times New Roman" pitchFamily="18" charset="0"/>
                <a:cs typeface="Times New Roman" pitchFamily="18" charset="0"/>
              </a:rPr>
              <a:t>METODI DIDATTICI </a:t>
            </a:r>
            <a:endParaRPr lang="it-IT" sz="2000" dirty="0" smtClean="0">
              <a:solidFill>
                <a:srgbClr val="FFFF00"/>
              </a:solidFill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it-IT" sz="800" dirty="0" smtClean="0">
              <a:solidFill>
                <a:schemeClr val="bg1"/>
              </a:solidFill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000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Lezioni frontali, seminari, esercitazioni.</a:t>
            </a:r>
            <a:endParaRPr lang="it-IT" sz="2000" dirty="0" smtClean="0">
              <a:solidFill>
                <a:schemeClr val="bg1"/>
              </a:solidFill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it-IT" sz="2000" b="1" dirty="0" smtClean="0">
              <a:solidFill>
                <a:schemeClr val="bg1"/>
              </a:solidFill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000" b="1" dirty="0" smtClean="0">
                <a:solidFill>
                  <a:srgbClr val="FFFF00"/>
                </a:solidFill>
                <a:ea typeface="Times New Roman" pitchFamily="18" charset="0"/>
                <a:cs typeface="Times New Roman" pitchFamily="18" charset="0"/>
              </a:rPr>
              <a:t>MODALITÀ DI VALUTAZIONE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it-IT" sz="800" dirty="0" smtClean="0">
              <a:solidFill>
                <a:schemeClr val="bg1"/>
              </a:solidFill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000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Prova orale.</a:t>
            </a:r>
            <a:endParaRPr lang="it-IT" sz="2000" dirty="0" smtClean="0">
              <a:solidFill>
                <a:schemeClr val="bg1"/>
              </a:solidFill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it-IT" sz="2000" dirty="0" smtClean="0">
              <a:solidFill>
                <a:schemeClr val="bg1"/>
              </a:solidFill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000" b="1" cap="all" dirty="0" smtClean="0">
                <a:solidFill>
                  <a:srgbClr val="FFFF00"/>
                </a:solidFill>
                <a:ea typeface="Times New Roman" pitchFamily="18" charset="0"/>
                <a:cs typeface="Times New Roman" pitchFamily="18" charset="0"/>
              </a:rPr>
              <a:t>Esercitazioni pratiche in laboratorio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it-IT" sz="800" b="1" cap="all" dirty="0" smtClean="0">
              <a:solidFill>
                <a:schemeClr val="bg1"/>
              </a:solidFill>
              <a:ea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000" b="1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Citogenetica e Genetica:</a:t>
            </a:r>
            <a:endParaRPr lang="it-IT" sz="2000" b="1" dirty="0" smtClean="0">
              <a:solidFill>
                <a:schemeClr val="bg1"/>
              </a:solidFill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000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a) Colture cellulari ed allestimento vetrini.</a:t>
            </a:r>
            <a:endParaRPr lang="it-IT" sz="2000" dirty="0" smtClean="0">
              <a:solidFill>
                <a:schemeClr val="bg1"/>
              </a:solidFill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000" dirty="0" smtClean="0">
                <a:solidFill>
                  <a:schemeClr val="bg1"/>
                </a:solidFill>
                <a:ea typeface="Times New Roman" pitchFamily="18" charset="0"/>
                <a:cs typeface="Times New Roman" pitchFamily="18" charset="0"/>
              </a:rPr>
              <a:t>b) Costruzione Cariotipo e diagnosi di anomalie.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it-IT" sz="2000" dirty="0" smtClean="0">
              <a:solidFill>
                <a:schemeClr val="bg1"/>
              </a:solidFill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it-IT" sz="2000" dirty="0" smtClean="0">
                <a:solidFill>
                  <a:srgbClr val="FFFF00"/>
                </a:solidFill>
                <a:cs typeface="Times New Roman" pitchFamily="18" charset="0"/>
              </a:rPr>
              <a:t>Per info: </a:t>
            </a:r>
            <a:r>
              <a:rPr lang="it-IT" sz="2000" b="1" dirty="0" smtClean="0">
                <a:solidFill>
                  <a:srgbClr val="FFFF00"/>
                </a:solidFill>
                <a:cs typeface="Times New Roman" pitchFamily="18" charset="0"/>
              </a:rPr>
              <a:t>genenvet@unina.it</a:t>
            </a:r>
            <a:endParaRPr lang="it-IT" sz="2000" b="1" dirty="0" smtClean="0">
              <a:solidFill>
                <a:srgbClr val="FFFF00"/>
              </a:solidFill>
              <a:cs typeface="Arial" pitchFamily="34" charset="0"/>
            </a:endParaRPr>
          </a:p>
        </p:txBody>
      </p:sp>
      <p:pic>
        <p:nvPicPr>
          <p:cNvPr id="3" name="Immagine 2" descr="logo laboratori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20272" y="4797152"/>
            <a:ext cx="1872208" cy="18722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 descr="fed 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2" y="44624"/>
            <a:ext cx="6228184" cy="3282421"/>
          </a:xfrm>
          <a:prstGeom prst="rect">
            <a:avLst/>
          </a:prstGeom>
        </p:spPr>
      </p:pic>
      <p:pic>
        <p:nvPicPr>
          <p:cNvPr id="3" name="Immagine 2" descr="fed 0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19672" y="3429000"/>
            <a:ext cx="6228184" cy="33207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 descr="fed 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59257" y="116632"/>
            <a:ext cx="6281095" cy="3240360"/>
          </a:xfrm>
          <a:prstGeom prst="rect">
            <a:avLst/>
          </a:prstGeom>
        </p:spPr>
      </p:pic>
      <p:pic>
        <p:nvPicPr>
          <p:cNvPr id="3" name="Immagine 2" descr="fed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58841" y="3501008"/>
            <a:ext cx="6281511" cy="3258000"/>
          </a:xfrm>
          <a:prstGeom prst="rect">
            <a:avLst/>
          </a:prstGeom>
        </p:spPr>
      </p:pic>
      <p:sp>
        <p:nvSpPr>
          <p:cNvPr id="4" name="Rettangolo 3"/>
          <p:cNvSpPr/>
          <p:nvPr/>
        </p:nvSpPr>
        <p:spPr>
          <a:xfrm>
            <a:off x="4076544" y="3244334"/>
            <a:ext cx="9909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dirty="0" smtClean="0"/>
              <a:t>PERETTI 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 descr="12593820_1102217349808623_4886597482165100931_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44238" y="2636912"/>
            <a:ext cx="4148242" cy="1769484"/>
          </a:xfrm>
          <a:prstGeom prst="rect">
            <a:avLst/>
          </a:prstGeom>
        </p:spPr>
      </p:pic>
      <p:sp>
        <p:nvSpPr>
          <p:cNvPr id="5" name="Rettangolo 4"/>
          <p:cNvSpPr/>
          <p:nvPr/>
        </p:nvSpPr>
        <p:spPr>
          <a:xfrm>
            <a:off x="107504" y="3068960"/>
            <a:ext cx="44644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dirty="0" err="1" smtClean="0">
                <a:solidFill>
                  <a:schemeClr val="bg1"/>
                </a:solidFill>
              </a:rPr>
              <a:t>Biomonitoraggio</a:t>
            </a:r>
            <a:r>
              <a:rPr lang="it-IT" dirty="0" smtClean="0">
                <a:solidFill>
                  <a:schemeClr val="bg1"/>
                </a:solidFill>
              </a:rPr>
              <a:t> </a:t>
            </a:r>
            <a:r>
              <a:rPr lang="it-IT" dirty="0" err="1" smtClean="0">
                <a:solidFill>
                  <a:schemeClr val="bg1"/>
                </a:solidFill>
              </a:rPr>
              <a:t>mutagenetico</a:t>
            </a:r>
            <a:r>
              <a:rPr lang="it-IT" dirty="0" smtClean="0">
                <a:solidFill>
                  <a:schemeClr val="bg1"/>
                </a:solidFill>
              </a:rPr>
              <a:t>: test </a:t>
            </a:r>
            <a:r>
              <a:rPr lang="it-IT" dirty="0" err="1" smtClean="0">
                <a:solidFill>
                  <a:schemeClr val="bg1"/>
                </a:solidFill>
              </a:rPr>
              <a:t>Halomax</a:t>
            </a:r>
            <a:endParaRPr lang="it-IT" dirty="0" smtClean="0">
              <a:solidFill>
                <a:schemeClr val="bg1"/>
              </a:solidFill>
            </a:endParaRPr>
          </a:p>
          <a:p>
            <a:pPr algn="just"/>
            <a:r>
              <a:rPr lang="it-IT" dirty="0" smtClean="0">
                <a:solidFill>
                  <a:schemeClr val="bg1"/>
                </a:solidFill>
              </a:rPr>
              <a:t>sul </a:t>
            </a:r>
            <a:r>
              <a:rPr lang="it-IT" dirty="0" smtClean="0">
                <a:solidFill>
                  <a:srgbClr val="FFFF00"/>
                </a:solidFill>
              </a:rPr>
              <a:t>Cavallo</a:t>
            </a:r>
            <a:r>
              <a:rPr lang="it-IT" dirty="0" smtClean="0">
                <a:solidFill>
                  <a:schemeClr val="bg1"/>
                </a:solidFill>
              </a:rPr>
              <a:t>. Le frecce indicano gli spermatozoi con DNA frammentato.</a:t>
            </a:r>
            <a:endParaRPr lang="it-IT" dirty="0">
              <a:solidFill>
                <a:schemeClr val="bg1"/>
              </a:solidFill>
            </a:endParaRPr>
          </a:p>
        </p:txBody>
      </p:sp>
      <p:sp>
        <p:nvSpPr>
          <p:cNvPr id="6" name="Rettangolo 5"/>
          <p:cNvSpPr/>
          <p:nvPr/>
        </p:nvSpPr>
        <p:spPr>
          <a:xfrm>
            <a:off x="4499992" y="476672"/>
            <a:ext cx="446449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dirty="0" smtClean="0">
                <a:solidFill>
                  <a:schemeClr val="bg1"/>
                </a:solidFill>
              </a:rPr>
              <a:t>Il cane domestico (</a:t>
            </a:r>
            <a:r>
              <a:rPr lang="it-IT" i="1" dirty="0" err="1" smtClean="0">
                <a:solidFill>
                  <a:schemeClr val="bg1"/>
                </a:solidFill>
              </a:rPr>
              <a:t>canis</a:t>
            </a:r>
            <a:r>
              <a:rPr lang="it-IT" i="1" dirty="0" smtClean="0">
                <a:solidFill>
                  <a:schemeClr val="bg1"/>
                </a:solidFill>
              </a:rPr>
              <a:t> </a:t>
            </a:r>
            <a:r>
              <a:rPr lang="it-IT" i="1" dirty="0" err="1" smtClean="0">
                <a:solidFill>
                  <a:schemeClr val="bg1"/>
                </a:solidFill>
              </a:rPr>
              <a:t>familiaris</a:t>
            </a:r>
            <a:r>
              <a:rPr lang="it-IT" dirty="0" smtClean="0">
                <a:solidFill>
                  <a:schemeClr val="bg1"/>
                </a:solidFill>
              </a:rPr>
              <a:t>) ha 78 cromosomi (2n=78). 76 autosomi </a:t>
            </a:r>
            <a:r>
              <a:rPr lang="it-IT" dirty="0" err="1" smtClean="0">
                <a:solidFill>
                  <a:schemeClr val="bg1"/>
                </a:solidFill>
              </a:rPr>
              <a:t>acrocentrici</a:t>
            </a:r>
            <a:r>
              <a:rPr lang="it-IT" dirty="0" smtClean="0">
                <a:solidFill>
                  <a:schemeClr val="bg1"/>
                </a:solidFill>
              </a:rPr>
              <a:t> + 2 cromosomi sessuali (cromosoma X grande e </a:t>
            </a:r>
            <a:r>
              <a:rPr lang="it-IT" dirty="0" err="1" smtClean="0">
                <a:solidFill>
                  <a:schemeClr val="bg1"/>
                </a:solidFill>
              </a:rPr>
              <a:t>submetacentrico</a:t>
            </a:r>
            <a:r>
              <a:rPr lang="it-IT" dirty="0" smtClean="0">
                <a:solidFill>
                  <a:schemeClr val="bg1"/>
                </a:solidFill>
              </a:rPr>
              <a:t> e cromosoma Y piccolo e metacentrico).</a:t>
            </a:r>
          </a:p>
          <a:p>
            <a:pPr algn="just"/>
            <a:r>
              <a:rPr lang="it-IT" dirty="0" smtClean="0">
                <a:solidFill>
                  <a:schemeClr val="bg1"/>
                </a:solidFill>
              </a:rPr>
              <a:t>In foto il cariotipo di un </a:t>
            </a:r>
            <a:r>
              <a:rPr lang="it-IT" dirty="0" smtClean="0">
                <a:solidFill>
                  <a:srgbClr val="FFFF00"/>
                </a:solidFill>
              </a:rPr>
              <a:t>Mastino Napoletano</a:t>
            </a:r>
            <a:r>
              <a:rPr lang="it-IT" dirty="0" smtClean="0">
                <a:solidFill>
                  <a:schemeClr val="bg1"/>
                </a:solidFill>
              </a:rPr>
              <a:t>.</a:t>
            </a:r>
            <a:endParaRPr lang="it-IT" dirty="0">
              <a:solidFill>
                <a:schemeClr val="bg1"/>
              </a:solidFill>
            </a:endParaRPr>
          </a:p>
        </p:txBody>
      </p:sp>
      <p:pic>
        <p:nvPicPr>
          <p:cNvPr id="7" name="Immagine 6" descr="12615335_10207243614402039_6832371296025331167_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1" y="188640"/>
            <a:ext cx="4176465" cy="2377424"/>
          </a:xfrm>
          <a:prstGeom prst="rect">
            <a:avLst/>
          </a:prstGeom>
        </p:spPr>
      </p:pic>
      <p:sp>
        <p:nvSpPr>
          <p:cNvPr id="8" name="Rettangolo 7"/>
          <p:cNvSpPr/>
          <p:nvPr/>
        </p:nvSpPr>
        <p:spPr>
          <a:xfrm>
            <a:off x="4572000" y="5374957"/>
            <a:ext cx="41764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it-IT" dirty="0" smtClean="0">
                <a:solidFill>
                  <a:schemeClr val="bg1"/>
                </a:solidFill>
              </a:rPr>
              <a:t>Studio della frequenza dell’allele della PSE nel </a:t>
            </a:r>
            <a:r>
              <a:rPr lang="it-IT" dirty="0" smtClean="0">
                <a:solidFill>
                  <a:srgbClr val="FFFF00"/>
                </a:solidFill>
              </a:rPr>
              <a:t>Suino Casertano</a:t>
            </a:r>
            <a:r>
              <a:rPr lang="it-IT" dirty="0" smtClean="0">
                <a:solidFill>
                  <a:schemeClr val="bg1"/>
                </a:solidFill>
              </a:rPr>
              <a:t>. </a:t>
            </a:r>
            <a:endParaRPr lang="it-IT" dirty="0">
              <a:solidFill>
                <a:schemeClr val="bg1"/>
              </a:solidFill>
            </a:endParaRPr>
          </a:p>
        </p:txBody>
      </p:sp>
      <p:pic>
        <p:nvPicPr>
          <p:cNvPr id="9" name="Immagine 8" descr="476371_380008925362806_1147559026_o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51520" y="4437112"/>
            <a:ext cx="4032448" cy="225916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325</Words>
  <Application>Microsoft Office PowerPoint</Application>
  <PresentationFormat>Presentazione su schermo (4:3)</PresentationFormat>
  <Paragraphs>42</Paragraphs>
  <Slides>6</Slides>
  <Notes>2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10" baseType="lpstr">
      <vt:lpstr>Arial</vt:lpstr>
      <vt:lpstr>Calibri</vt:lpstr>
      <vt:lpstr>Times New Roman</vt:lpstr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PERETTI</dc:creator>
  <cp:lastModifiedBy>Microsoft</cp:lastModifiedBy>
  <cp:revision>15</cp:revision>
  <dcterms:created xsi:type="dcterms:W3CDTF">2015-03-10T08:35:00Z</dcterms:created>
  <dcterms:modified xsi:type="dcterms:W3CDTF">2020-04-30T07:34:06Z</dcterms:modified>
</cp:coreProperties>
</file>