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3" r:id="rId2"/>
    <p:sldId id="269" r:id="rId3"/>
    <p:sldId id="270" r:id="rId4"/>
    <p:sldId id="271" r:id="rId5"/>
    <p:sldId id="272" r:id="rId6"/>
    <p:sldId id="256" r:id="rId7"/>
    <p:sldId id="257" r:id="rId8"/>
    <p:sldId id="258" r:id="rId9"/>
    <p:sldId id="267" r:id="rId10"/>
    <p:sldId id="266" r:id="rId11"/>
    <p:sldId id="268" r:id="rId12"/>
    <p:sldId id="259" r:id="rId13"/>
    <p:sldId id="260" r:id="rId14"/>
    <p:sldId id="261" r:id="rId15"/>
    <p:sldId id="262" r:id="rId16"/>
    <p:sldId id="263" r:id="rId17"/>
    <p:sldId id="264" r:id="rId1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796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3A3956-4B45-4B17-B12F-C79D93FFF6E5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C0F20D-C98E-431A-A129-9BFAC23A293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6844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4719"/>
            <a:ext cx="2971800" cy="45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D73D907-C079-4684-AD0D-50125F56AF82}" type="slidenum">
              <a:rPr lang="en-US" altLang="it-IT"/>
              <a:pPr/>
              <a:t>7</a:t>
            </a:fld>
            <a:endParaRPr lang="en-US" altLang="it-IT"/>
          </a:p>
        </p:txBody>
      </p:sp>
      <p:sp>
        <p:nvSpPr>
          <p:cNvPr id="176131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96988" y="800100"/>
            <a:ext cx="4264025" cy="3198813"/>
          </a:xfrm>
          <a:ln/>
        </p:spPr>
      </p:sp>
      <p:sp>
        <p:nvSpPr>
          <p:cNvPr id="176132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96988" y="800100"/>
            <a:ext cx="4264025" cy="3198813"/>
          </a:xfrm>
          <a:ln/>
        </p:spPr>
      </p:sp>
      <p:sp>
        <p:nvSpPr>
          <p:cNvPr id="177155" name="Segnaposto note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177156" name="Segnaposto numero diapositiva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84613" y="8684719"/>
            <a:ext cx="2971800" cy="45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87EAF29-41A1-4A24-A5A2-FCE2090D49CB}" type="slidenum">
              <a:rPr lang="it-IT" altLang="it-IT"/>
              <a:pPr/>
              <a:t>8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96988" y="800100"/>
            <a:ext cx="4264025" cy="3198813"/>
          </a:xfrm>
          <a:ln/>
        </p:spPr>
      </p:sp>
      <p:sp>
        <p:nvSpPr>
          <p:cNvPr id="178179" name="Segnaposto note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178180" name="Segnaposto numero diapositiva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84613" y="8684719"/>
            <a:ext cx="2971800" cy="45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B27748A-4DD7-44A1-8CDC-31FBD4236BBB}" type="slidenum">
              <a:rPr lang="it-IT" altLang="it-IT"/>
              <a:pPr/>
              <a:t>13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96988" y="800100"/>
            <a:ext cx="4264025" cy="3198813"/>
          </a:xfrm>
          <a:ln/>
        </p:spPr>
      </p:sp>
      <p:sp>
        <p:nvSpPr>
          <p:cNvPr id="179203" name="Segnaposto note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179204" name="Segnaposto numero diapositiva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84613" y="8684719"/>
            <a:ext cx="2971800" cy="45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EDE035A-A0DB-49C6-94A1-442BBF5BE8C4}" type="slidenum">
              <a:rPr lang="it-IT" altLang="it-IT"/>
              <a:pPr/>
              <a:t>16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Segnaposto immagin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96988" y="800100"/>
            <a:ext cx="4264025" cy="3198813"/>
          </a:xfrm>
          <a:ln/>
        </p:spPr>
      </p:sp>
      <p:sp>
        <p:nvSpPr>
          <p:cNvPr id="180227" name="Segnaposto note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180228" name="Segnaposto numero diapositiva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84613" y="8684719"/>
            <a:ext cx="2971800" cy="45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B8C5733-4885-4525-9779-B29EEDB67E22}" type="slidenum">
              <a:rPr lang="it-IT" altLang="it-IT"/>
              <a:pPr/>
              <a:t>17</a:t>
            </a:fld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E11CE-21E3-4B99-9037-5038C0E0B56C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0BE43-E339-4C17-A3A0-2F21C15942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5093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E11CE-21E3-4B99-9037-5038C0E0B56C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0BE43-E339-4C17-A3A0-2F21C15942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6121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E11CE-21E3-4B99-9037-5038C0E0B56C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0BE43-E339-4C17-A3A0-2F21C15942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76268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E11CE-21E3-4B99-9037-5038C0E0B56C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0BE43-E339-4C17-A3A0-2F21C15942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2920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E11CE-21E3-4B99-9037-5038C0E0B56C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0BE43-E339-4C17-A3A0-2F21C15942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6117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E11CE-21E3-4B99-9037-5038C0E0B56C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0BE43-E339-4C17-A3A0-2F21C15942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108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E11CE-21E3-4B99-9037-5038C0E0B56C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0BE43-E339-4C17-A3A0-2F21C15942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4425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E11CE-21E3-4B99-9037-5038C0E0B56C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0BE43-E339-4C17-A3A0-2F21C15942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2430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E11CE-21E3-4B99-9037-5038C0E0B56C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0BE43-E339-4C17-A3A0-2F21C15942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4083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E11CE-21E3-4B99-9037-5038C0E0B56C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0BE43-E339-4C17-A3A0-2F21C15942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61810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E11CE-21E3-4B99-9037-5038C0E0B56C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00BE43-E339-4C17-A3A0-2F21C15942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6325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E11CE-21E3-4B99-9037-5038C0E0B56C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0BE43-E339-4C17-A3A0-2F21C159425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437892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betournay.wikispaces.com/The+Immune+System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nature.com/ncb/journal/v9/n10/fig_tab/ncb1007-1102_F1.html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475656" y="2276872"/>
            <a:ext cx="554510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9600" b="1" dirty="0" smtClean="0">
                <a:solidFill>
                  <a:srgbClr val="FFFF00"/>
                </a:solidFill>
                <a:latin typeface="AR BLANCA" panose="02000000000000000000" pitchFamily="2" charset="0"/>
              </a:rPr>
              <a:t>Buongiorno</a:t>
            </a:r>
            <a:endParaRPr lang="it-IT" sz="9600" b="1" dirty="0">
              <a:solidFill>
                <a:srgbClr val="FFFF00"/>
              </a:solidFill>
              <a:latin typeface="AR BLANCA" panose="02000000000000000000" pitchFamily="2" charset="0"/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539552" y="4149080"/>
            <a:ext cx="82809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dirty="0" smtClean="0">
                <a:solidFill>
                  <a:srgbClr val="FFFF00"/>
                </a:solidFill>
              </a:rPr>
              <a:t>…e oggi  per voi una buona notizia! </a:t>
            </a:r>
          </a:p>
          <a:p>
            <a:pPr algn="ctr"/>
            <a:r>
              <a:rPr lang="it-IT" sz="4400" dirty="0" smtClean="0">
                <a:solidFill>
                  <a:srgbClr val="FFFF00"/>
                </a:solidFill>
              </a:rPr>
              <a:t>(penso…)</a:t>
            </a:r>
            <a:endParaRPr lang="it-IT" sz="4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472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79512" y="1861980"/>
            <a:ext cx="3305835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it-IT" sz="4000" dirty="0" smtClean="0"/>
          </a:p>
          <a:p>
            <a:r>
              <a:rPr lang="it-IT" dirty="0" smtClean="0"/>
              <a:t>Questa area di Golgi è il punto in cui le proteine sono raggruppate e spedite ognuna nella propria precisa destinazione grazie al loro collocamento in uno dei tre differenti tipi di vescicole, che dipendono dal composto usato dal Golgi per "marcare" le proteine. </a:t>
            </a:r>
          </a:p>
        </p:txBody>
      </p:sp>
      <p:pic>
        <p:nvPicPr>
          <p:cNvPr id="3" name="Picture 3" descr="13_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06" r="38039" b="8254"/>
          <a:stretch/>
        </p:blipFill>
        <p:spPr bwMode="auto">
          <a:xfrm>
            <a:off x="4067943" y="1124744"/>
            <a:ext cx="4972251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tangolo 3"/>
          <p:cNvSpPr/>
          <p:nvPr/>
        </p:nvSpPr>
        <p:spPr>
          <a:xfrm>
            <a:off x="324947" y="404664"/>
            <a:ext cx="5325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600" i="1" dirty="0"/>
              <a:t>trans-Golgi network</a:t>
            </a:r>
            <a:r>
              <a:rPr lang="it-IT" sz="3600" dirty="0"/>
              <a:t> (TGN). </a:t>
            </a:r>
          </a:p>
        </p:txBody>
      </p:sp>
      <p:cxnSp>
        <p:nvCxnSpPr>
          <p:cNvPr id="6" name="Connettore 2 5"/>
          <p:cNvCxnSpPr/>
          <p:nvPr/>
        </p:nvCxnSpPr>
        <p:spPr>
          <a:xfrm>
            <a:off x="2555776" y="4905164"/>
            <a:ext cx="1512167" cy="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768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611560" y="1556792"/>
            <a:ext cx="76328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 smtClean="0"/>
              <a:t>I </a:t>
            </a:r>
            <a:r>
              <a:rPr lang="it-IT" sz="2400" dirty="0"/>
              <a:t>tre tipi di vescicole sono: </a:t>
            </a:r>
          </a:p>
          <a:p>
            <a:r>
              <a:rPr lang="it-IT" sz="2400" dirty="0"/>
              <a:t>♦ </a:t>
            </a:r>
            <a:r>
              <a:rPr lang="it-IT" sz="2400" b="1" dirty="0"/>
              <a:t>Vescicole </a:t>
            </a:r>
            <a:r>
              <a:rPr lang="it-IT" sz="2400" b="1" dirty="0" err="1"/>
              <a:t>esocitotiche</a:t>
            </a:r>
            <a:r>
              <a:rPr lang="it-IT" sz="2400" dirty="0"/>
              <a:t>. </a:t>
            </a:r>
            <a:endParaRPr lang="it-IT" sz="2400" dirty="0" smtClean="0"/>
          </a:p>
          <a:p>
            <a:r>
              <a:rPr lang="it-IT" sz="2400" dirty="0" smtClean="0"/>
              <a:t>Sono </a:t>
            </a:r>
            <a:r>
              <a:rPr lang="it-IT" sz="2400" dirty="0"/>
              <a:t>vescicole che contengono proteine destinate per il rilascio extracellulare. Dopo il confezionamento, le vescicole gemmano immediatamente verso la membrana plasmatica, si fondono con essa e rilasciano il contenuto nello spazio extracellulare in un processo noto come secrezione costitutiva. Esempio: </a:t>
            </a:r>
            <a:r>
              <a:rPr lang="it-IT" sz="2400" i="1" dirty="0"/>
              <a:t>Anticorpo rilasciato dall'attivazione delle Plasmacellule B.</a:t>
            </a:r>
            <a:r>
              <a:rPr lang="it-IT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54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539552" y="1268760"/>
            <a:ext cx="76328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 smtClean="0"/>
              <a:t>♦ </a:t>
            </a:r>
            <a:r>
              <a:rPr lang="it-IT" sz="2400" b="1" dirty="0"/>
              <a:t>Vescicole secretorie</a:t>
            </a:r>
            <a:r>
              <a:rPr lang="it-IT" sz="2400" dirty="0"/>
              <a:t>. Sono anch'esse vescicole che contengono proteine destinate al rilascio extracellulare. Dopo il confezionamento, le vescicole gemmano e sono immagazzinate nella cellula fino a quando non viene dato un segnale per la loro liberazione. Quando l'appropriato segnale viene ricevuto, esse si muovono verso la membrana e vi si fondono per rilasciare il loro contenuto. Questo processo è noto come secrezione regolata. Esempio: </a:t>
            </a:r>
            <a:r>
              <a:rPr lang="it-IT" sz="2400" i="1" dirty="0"/>
              <a:t>Neurotrasmettitore rilasciato dai neuroni</a:t>
            </a:r>
            <a:r>
              <a:rPr lang="it-IT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8594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755576" y="1196752"/>
            <a:ext cx="76328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dirty="0" smtClean="0"/>
              <a:t>♦ </a:t>
            </a:r>
            <a:r>
              <a:rPr lang="it-IT" sz="2800" b="1" dirty="0"/>
              <a:t>Vescicole </a:t>
            </a:r>
            <a:r>
              <a:rPr lang="it-IT" sz="2800" b="1" dirty="0" err="1"/>
              <a:t>lisosomali</a:t>
            </a:r>
            <a:r>
              <a:rPr lang="it-IT" sz="2800" dirty="0"/>
              <a:t>. Sono vescicole che contengono proteine destinate al lisosoma, organulo di degradazione contenente molte idrolasi acide. Queste proteine includono sia gli </a:t>
            </a:r>
            <a:r>
              <a:rPr lang="it-IT" sz="2800" dirty="0" smtClean="0"/>
              <a:t>enzimi</a:t>
            </a:r>
            <a:r>
              <a:rPr lang="it-IT" sz="2800" dirty="0"/>
              <a:t> </a:t>
            </a:r>
            <a:r>
              <a:rPr lang="it-IT" sz="2800" dirty="0" smtClean="0"/>
              <a:t>digestivi </a:t>
            </a:r>
            <a:r>
              <a:rPr lang="it-IT" sz="2800" dirty="0"/>
              <a:t>sia le proteine di membrana. Tutte le proteine destinate al lisosoma sono marcate con una </a:t>
            </a:r>
            <a:r>
              <a:rPr lang="it-IT" sz="2800" dirty="0" err="1"/>
              <a:t>glicosilazione</a:t>
            </a:r>
            <a:r>
              <a:rPr lang="it-IT" sz="2800" dirty="0"/>
              <a:t> di mannosio-6-fosfato. Esempio: </a:t>
            </a:r>
            <a:r>
              <a:rPr lang="it-IT" sz="2800" i="1" dirty="0"/>
              <a:t>Proteasi digestive destinate ai lisosomi.</a:t>
            </a:r>
            <a:r>
              <a:rPr lang="it-IT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123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/>
              <a:t>Lisosomi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71392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CasellaDiTesto 2"/>
          <p:cNvSpPr txBox="1">
            <a:spLocks noChangeArrowheads="1"/>
          </p:cNvSpPr>
          <p:nvPr/>
        </p:nvSpPr>
        <p:spPr bwMode="auto">
          <a:xfrm>
            <a:off x="1176338" y="474663"/>
            <a:ext cx="7867650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/>
            <a:r>
              <a:rPr lang="it-IT" altLang="it-IT">
                <a:latin typeface="Calibri" pitchFamily="34" charset="0"/>
              </a:rPr>
              <a:t>Svolgono la funzione di “sistema digestivo” della cellula, degradando sia materiale trasportato dall’esterno della cellula, che componenti cellulari non più utili.</a:t>
            </a:r>
          </a:p>
        </p:txBody>
      </p:sp>
      <p:sp>
        <p:nvSpPr>
          <p:cNvPr id="130051" name="CasellaDiTesto 1"/>
          <p:cNvSpPr txBox="1">
            <a:spLocks noChangeArrowheads="1"/>
          </p:cNvSpPr>
          <p:nvPr/>
        </p:nvSpPr>
        <p:spPr bwMode="auto">
          <a:xfrm>
            <a:off x="312738" y="250825"/>
            <a:ext cx="3143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it-IT" altLang="it-IT" sz="3600"/>
              <a:t>Lisosomi</a:t>
            </a:r>
          </a:p>
        </p:txBody>
      </p:sp>
      <p:sp>
        <p:nvSpPr>
          <p:cNvPr id="130052" name="Rettangolo 2"/>
          <p:cNvSpPr>
            <a:spLocks noChangeArrowheads="1"/>
          </p:cNvSpPr>
          <p:nvPr/>
        </p:nvSpPr>
        <p:spPr bwMode="auto">
          <a:xfrm>
            <a:off x="1176338" y="1690688"/>
            <a:ext cx="7454900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/>
            <a:r>
              <a:rPr lang="it-IT" altLang="it-IT">
                <a:latin typeface="Calibri" pitchFamily="34" charset="0"/>
              </a:rPr>
              <a:t>Tutti gli enzimi dei lisosomi sono idrolasi acide, attive al pH acido dei lisosomi (circa 5.0) ,ma non al pH neutro del citoplasma (7,2).</a:t>
            </a:r>
          </a:p>
          <a:p>
            <a:pPr algn="just"/>
            <a:r>
              <a:rPr lang="it-IT" altLang="it-IT">
                <a:latin typeface="Calibri" pitchFamily="34" charset="0"/>
              </a:rPr>
              <a:t>Questo meccanismo protegge la cellula dalla eventuale rottura della membrana del lisosoma.</a:t>
            </a:r>
          </a:p>
          <a:p>
            <a:pPr algn="just"/>
            <a:r>
              <a:rPr lang="it-IT" altLang="it-IT">
                <a:latin typeface="Calibri" pitchFamily="34" charset="0"/>
              </a:rPr>
              <a:t>Infatti le idrolasi rilasciate sarebbero inattive al pH neutro del citosol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890588" y="4730750"/>
            <a:ext cx="50006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IDROLASI ACIDE:</a:t>
            </a:r>
          </a:p>
        </p:txBody>
      </p:sp>
      <p:sp>
        <p:nvSpPr>
          <p:cNvPr id="130054" name="CasellaDiTesto 4"/>
          <p:cNvSpPr txBox="1">
            <a:spLocks noChangeArrowheads="1"/>
          </p:cNvSpPr>
          <p:nvPr/>
        </p:nvSpPr>
        <p:spPr bwMode="auto">
          <a:xfrm>
            <a:off x="1046163" y="5230813"/>
            <a:ext cx="77152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it-IT" altLang="it-IT">
                <a:latin typeface="Calibri" pitchFamily="34" charset="0"/>
              </a:rPr>
              <a:t>Nucleasi, Proteasi, Glicosidasi, Lipasi, Fosfatasi, Solfolipasi</a:t>
            </a:r>
          </a:p>
          <a:p>
            <a:r>
              <a:rPr lang="it-IT" altLang="it-IT">
                <a:latin typeface="Calibri" pitchFamily="34" charset="0"/>
              </a:rPr>
              <a:t>Fosfolipasi</a:t>
            </a:r>
          </a:p>
        </p:txBody>
      </p:sp>
    </p:spTree>
    <p:extLst>
      <p:ext uri="{BB962C8B-B14F-4D97-AF65-F5344CB8AC3E}">
        <p14:creationId xmlns:p14="http://schemas.microsoft.com/office/powerpoint/2010/main" val="44587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e 2"/>
          <p:cNvSpPr/>
          <p:nvPr/>
        </p:nvSpPr>
        <p:spPr>
          <a:xfrm>
            <a:off x="5715000" y="428625"/>
            <a:ext cx="2857500" cy="271462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4" name="Ovale 3"/>
          <p:cNvSpPr/>
          <p:nvPr/>
        </p:nvSpPr>
        <p:spPr>
          <a:xfrm>
            <a:off x="5857875" y="571500"/>
            <a:ext cx="2571750" cy="2428875"/>
          </a:xfrm>
          <a:prstGeom prst="ellipse">
            <a:avLst/>
          </a:prstGeom>
          <a:solidFill>
            <a:srgbClr val="FFF1C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5" name="Freccia in su 4"/>
          <p:cNvSpPr/>
          <p:nvPr/>
        </p:nvSpPr>
        <p:spPr>
          <a:xfrm>
            <a:off x="7072313" y="2643188"/>
            <a:ext cx="214312" cy="2000250"/>
          </a:xfrm>
          <a:prstGeom prst="upArrow">
            <a:avLst/>
          </a:prstGeom>
          <a:solidFill>
            <a:schemeClr val="tx1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6" name="Freccia circolare in giù 5"/>
          <p:cNvSpPr/>
          <p:nvPr/>
        </p:nvSpPr>
        <p:spPr>
          <a:xfrm>
            <a:off x="6572250" y="3571875"/>
            <a:ext cx="1357313" cy="357188"/>
          </a:xfrm>
          <a:prstGeom prst="curvedDownArrow">
            <a:avLst/>
          </a:prstGeom>
          <a:solidFill>
            <a:schemeClr val="tx1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>
              <a:solidFill>
                <a:schemeClr val="tx1"/>
              </a:solidFill>
            </a:endParaRPr>
          </a:p>
        </p:txBody>
      </p:sp>
      <p:sp>
        <p:nvSpPr>
          <p:cNvPr id="8" name="Ovale 7"/>
          <p:cNvSpPr/>
          <p:nvPr/>
        </p:nvSpPr>
        <p:spPr>
          <a:xfrm>
            <a:off x="7643813" y="4000500"/>
            <a:ext cx="642937" cy="357188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9" name="Ovale 8"/>
          <p:cNvSpPr/>
          <p:nvPr/>
        </p:nvSpPr>
        <p:spPr>
          <a:xfrm>
            <a:off x="6026150" y="4000500"/>
            <a:ext cx="142875" cy="1428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0" name="Ovale 9"/>
          <p:cNvSpPr/>
          <p:nvPr/>
        </p:nvSpPr>
        <p:spPr>
          <a:xfrm>
            <a:off x="5883275" y="4000500"/>
            <a:ext cx="142875" cy="1428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1" name="Ovale 10"/>
          <p:cNvSpPr/>
          <p:nvPr/>
        </p:nvSpPr>
        <p:spPr>
          <a:xfrm>
            <a:off x="5740400" y="4000500"/>
            <a:ext cx="142875" cy="1428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2" name="Ovale 11"/>
          <p:cNvSpPr/>
          <p:nvPr/>
        </p:nvSpPr>
        <p:spPr>
          <a:xfrm flipH="1" flipV="1">
            <a:off x="7500938" y="4000500"/>
            <a:ext cx="142875" cy="1428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3" name="Ovale 12"/>
          <p:cNvSpPr/>
          <p:nvPr/>
        </p:nvSpPr>
        <p:spPr>
          <a:xfrm>
            <a:off x="7358063" y="4000500"/>
            <a:ext cx="142875" cy="14287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5" name="Rettangolo 14"/>
          <p:cNvSpPr/>
          <p:nvPr/>
        </p:nvSpPr>
        <p:spPr>
          <a:xfrm>
            <a:off x="6929438" y="2857500"/>
            <a:ext cx="71437" cy="42862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6" name="Rettangolo 15"/>
          <p:cNvSpPr/>
          <p:nvPr/>
        </p:nvSpPr>
        <p:spPr>
          <a:xfrm>
            <a:off x="7358063" y="2857500"/>
            <a:ext cx="71437" cy="42862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7" name="Ovale 16"/>
          <p:cNvSpPr/>
          <p:nvPr/>
        </p:nvSpPr>
        <p:spPr>
          <a:xfrm>
            <a:off x="6240463" y="4000500"/>
            <a:ext cx="642937" cy="357188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600" dirty="0"/>
          </a:p>
        </p:txBody>
      </p:sp>
      <p:sp>
        <p:nvSpPr>
          <p:cNvPr id="131087" name="CasellaDiTesto 17"/>
          <p:cNvSpPr txBox="1">
            <a:spLocks noChangeArrowheads="1"/>
          </p:cNvSpPr>
          <p:nvPr/>
        </p:nvSpPr>
        <p:spPr bwMode="auto">
          <a:xfrm>
            <a:off x="6286500" y="4000500"/>
            <a:ext cx="785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it-IT" altLang="it-IT" b="1">
                <a:solidFill>
                  <a:srgbClr val="FFFF00"/>
                </a:solidFill>
                <a:latin typeface="Calibri" pitchFamily="34" charset="0"/>
              </a:rPr>
              <a:t>ATP</a:t>
            </a:r>
          </a:p>
        </p:txBody>
      </p:sp>
      <p:sp>
        <p:nvSpPr>
          <p:cNvPr id="131088" name="CasellaDiTesto 19"/>
          <p:cNvSpPr txBox="1">
            <a:spLocks noChangeArrowheads="1"/>
          </p:cNvSpPr>
          <p:nvPr/>
        </p:nvSpPr>
        <p:spPr bwMode="auto">
          <a:xfrm>
            <a:off x="7643813" y="4000500"/>
            <a:ext cx="714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it-IT" altLang="it-IT" b="1">
                <a:latin typeface="Calibri" pitchFamily="34" charset="0"/>
              </a:rPr>
              <a:t>ADP</a:t>
            </a:r>
          </a:p>
        </p:txBody>
      </p:sp>
      <p:sp>
        <p:nvSpPr>
          <p:cNvPr id="21" name="Ovale 20"/>
          <p:cNvSpPr/>
          <p:nvPr/>
        </p:nvSpPr>
        <p:spPr>
          <a:xfrm>
            <a:off x="6929438" y="4786313"/>
            <a:ext cx="500062" cy="50006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050" b="1" dirty="0">
              <a:solidFill>
                <a:srgbClr val="FF0000"/>
              </a:solidFill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6858000" y="5572125"/>
            <a:ext cx="10715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000" b="1" dirty="0">
                <a:solidFill>
                  <a:schemeClr val="tx1">
                    <a:lumMod val="10000"/>
                  </a:schemeClr>
                </a:solidFill>
                <a:latin typeface="+mn-lt"/>
              </a:rPr>
              <a:t>pH 7</a:t>
            </a:r>
          </a:p>
        </p:txBody>
      </p:sp>
      <p:sp>
        <p:nvSpPr>
          <p:cNvPr id="26" name="CasellaDiTesto 25"/>
          <p:cNvSpPr txBox="1"/>
          <p:nvPr/>
        </p:nvSpPr>
        <p:spPr>
          <a:xfrm>
            <a:off x="6715125" y="1643063"/>
            <a:ext cx="785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000" b="1" dirty="0">
                <a:solidFill>
                  <a:schemeClr val="tx1">
                    <a:lumMod val="10000"/>
                  </a:schemeClr>
                </a:solidFill>
                <a:latin typeface="+mn-lt"/>
              </a:rPr>
              <a:t>pH 5</a:t>
            </a:r>
          </a:p>
        </p:txBody>
      </p:sp>
      <p:sp>
        <p:nvSpPr>
          <p:cNvPr id="27" name="Ovale 26"/>
          <p:cNvSpPr/>
          <p:nvPr/>
        </p:nvSpPr>
        <p:spPr>
          <a:xfrm>
            <a:off x="6858000" y="2071688"/>
            <a:ext cx="642938" cy="500062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000" b="1" dirty="0" err="1">
                <a:solidFill>
                  <a:srgbClr val="FF0000"/>
                </a:solidFill>
              </a:rPr>
              <a:t>H</a:t>
            </a:r>
            <a:r>
              <a:rPr lang="it-IT" sz="2000" b="1" baseline="30000" dirty="0" err="1">
                <a:solidFill>
                  <a:srgbClr val="FF0000"/>
                </a:solidFill>
              </a:rPr>
              <a:t>+</a:t>
            </a:r>
            <a:endParaRPr lang="it-IT" sz="2000" b="1" baseline="30000" dirty="0">
              <a:solidFill>
                <a:srgbClr val="FF0000"/>
              </a:solidFill>
            </a:endParaRPr>
          </a:p>
        </p:txBody>
      </p:sp>
      <p:cxnSp>
        <p:nvCxnSpPr>
          <p:cNvPr id="29" name="Connettore 1 28"/>
          <p:cNvCxnSpPr/>
          <p:nvPr/>
        </p:nvCxnSpPr>
        <p:spPr>
          <a:xfrm>
            <a:off x="5286375" y="1143000"/>
            <a:ext cx="500063" cy="2143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094" name="CasellaDiTesto 30"/>
          <p:cNvSpPr txBox="1">
            <a:spLocks noChangeArrowheads="1"/>
          </p:cNvSpPr>
          <p:nvPr/>
        </p:nvSpPr>
        <p:spPr bwMode="auto">
          <a:xfrm>
            <a:off x="4500563" y="785813"/>
            <a:ext cx="12858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it-IT" altLang="it-IT" sz="1600" b="1">
                <a:solidFill>
                  <a:schemeClr val="tx2"/>
                </a:solidFill>
                <a:latin typeface="Calibri" pitchFamily="34" charset="0"/>
              </a:rPr>
              <a:t>LISOSOMA</a:t>
            </a:r>
          </a:p>
        </p:txBody>
      </p:sp>
      <p:sp>
        <p:nvSpPr>
          <p:cNvPr id="131095" name="CasellaDiTesto 31"/>
          <p:cNvSpPr txBox="1">
            <a:spLocks noChangeArrowheads="1"/>
          </p:cNvSpPr>
          <p:nvPr/>
        </p:nvSpPr>
        <p:spPr bwMode="auto">
          <a:xfrm>
            <a:off x="5643563" y="3286125"/>
            <a:ext cx="10001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it-IT" altLang="it-IT" sz="1600" b="1">
                <a:solidFill>
                  <a:schemeClr val="tx2"/>
                </a:solidFill>
                <a:latin typeface="Calibri" pitchFamily="34" charset="0"/>
              </a:rPr>
              <a:t>CITOSOL</a:t>
            </a:r>
          </a:p>
        </p:txBody>
      </p:sp>
      <p:sp>
        <p:nvSpPr>
          <p:cNvPr id="33" name="Ovale 32"/>
          <p:cNvSpPr/>
          <p:nvPr/>
        </p:nvSpPr>
        <p:spPr>
          <a:xfrm>
            <a:off x="6500813" y="928688"/>
            <a:ext cx="142875" cy="142875"/>
          </a:xfrm>
          <a:prstGeom prst="ellipse">
            <a:avLst/>
          </a:prstGeom>
          <a:solidFill>
            <a:srgbClr val="FFC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34" name="Ovale 33"/>
          <p:cNvSpPr/>
          <p:nvPr/>
        </p:nvSpPr>
        <p:spPr>
          <a:xfrm>
            <a:off x="6215063" y="1357313"/>
            <a:ext cx="142875" cy="142875"/>
          </a:xfrm>
          <a:prstGeom prst="ellipse">
            <a:avLst/>
          </a:prstGeom>
          <a:solidFill>
            <a:srgbClr val="FFC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35" name="Ovale 34"/>
          <p:cNvSpPr/>
          <p:nvPr/>
        </p:nvSpPr>
        <p:spPr>
          <a:xfrm>
            <a:off x="7072313" y="1143000"/>
            <a:ext cx="142875" cy="142875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36" name="Ovale 35"/>
          <p:cNvSpPr/>
          <p:nvPr/>
        </p:nvSpPr>
        <p:spPr>
          <a:xfrm>
            <a:off x="6715125" y="1428750"/>
            <a:ext cx="142875" cy="142875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37" name="Ovale 36"/>
          <p:cNvSpPr/>
          <p:nvPr/>
        </p:nvSpPr>
        <p:spPr>
          <a:xfrm>
            <a:off x="7500938" y="857250"/>
            <a:ext cx="142875" cy="142875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38" name="Ovale 37"/>
          <p:cNvSpPr/>
          <p:nvPr/>
        </p:nvSpPr>
        <p:spPr>
          <a:xfrm>
            <a:off x="7572375" y="1357313"/>
            <a:ext cx="142875" cy="142875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39" name="Ovale 38"/>
          <p:cNvSpPr/>
          <p:nvPr/>
        </p:nvSpPr>
        <p:spPr>
          <a:xfrm>
            <a:off x="7858125" y="1714500"/>
            <a:ext cx="142875" cy="142875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40" name="Ovale 39"/>
          <p:cNvSpPr/>
          <p:nvPr/>
        </p:nvSpPr>
        <p:spPr>
          <a:xfrm>
            <a:off x="6357938" y="1928813"/>
            <a:ext cx="142875" cy="142875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41" name="Ovale 40"/>
          <p:cNvSpPr/>
          <p:nvPr/>
        </p:nvSpPr>
        <p:spPr>
          <a:xfrm>
            <a:off x="7500938" y="1857375"/>
            <a:ext cx="142875" cy="142875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31105" name="CasellaDiTesto 41"/>
          <p:cNvSpPr txBox="1">
            <a:spLocks noChangeArrowheads="1"/>
          </p:cNvSpPr>
          <p:nvPr/>
        </p:nvSpPr>
        <p:spPr bwMode="auto">
          <a:xfrm>
            <a:off x="142875" y="666750"/>
            <a:ext cx="4214813" cy="526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it-IT" altLang="it-IT">
                <a:latin typeface="Calibri" pitchFamily="34" charset="0"/>
              </a:rPr>
              <a:t>Per mantenere acido il ph al loro interno i lisosomi devono attivamente concentrare ioni H</a:t>
            </a:r>
            <a:r>
              <a:rPr lang="it-IT" altLang="it-IT" b="1" baseline="30000">
                <a:latin typeface="Calibri" pitchFamily="34" charset="0"/>
              </a:rPr>
              <a:t>+</a:t>
            </a:r>
            <a:r>
              <a:rPr lang="it-IT" altLang="it-IT">
                <a:latin typeface="Calibri" pitchFamily="34" charset="0"/>
              </a:rPr>
              <a:t>. Ciò è assicurato dalla presenza nella membrana di una pompa protonica, che trasporta attivamente protoni dal citosol  nei lisosomi. L’attività di questa pompa richiede consumo di energia che è fornita da idrolisi di ATP per mantenere nei lisosomi una concentrazione di H</a:t>
            </a:r>
            <a:r>
              <a:rPr lang="it-IT" altLang="it-IT" b="1" baseline="30000">
                <a:latin typeface="Calibri" pitchFamily="34" charset="0"/>
              </a:rPr>
              <a:t>+</a:t>
            </a:r>
            <a:r>
              <a:rPr lang="it-IT" altLang="it-IT">
                <a:latin typeface="Calibri" pitchFamily="34" charset="0"/>
              </a:rPr>
              <a:t> circa 100 volte più alta rispetto al citosol</a:t>
            </a:r>
          </a:p>
        </p:txBody>
      </p:sp>
      <p:sp>
        <p:nvSpPr>
          <p:cNvPr id="131106" name="Rettangolo 42"/>
          <p:cNvSpPr>
            <a:spLocks noChangeArrowheads="1"/>
          </p:cNvSpPr>
          <p:nvPr/>
        </p:nvSpPr>
        <p:spPr bwMode="auto">
          <a:xfrm>
            <a:off x="6929438" y="4857750"/>
            <a:ext cx="571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it-IT" altLang="it-IT" sz="2000" b="1">
                <a:solidFill>
                  <a:srgbClr val="FF0000"/>
                </a:solidFill>
                <a:latin typeface="Calibri" pitchFamily="34" charset="0"/>
              </a:rPr>
              <a:t>H</a:t>
            </a:r>
            <a:r>
              <a:rPr lang="it-IT" altLang="it-IT" sz="2000" b="1" baseline="30000">
                <a:solidFill>
                  <a:srgbClr val="FF0000"/>
                </a:solidFill>
                <a:latin typeface="Calibri" pitchFamily="34" charset="0"/>
              </a:rPr>
              <a:t>+</a:t>
            </a:r>
          </a:p>
        </p:txBody>
      </p:sp>
      <p:sp>
        <p:nvSpPr>
          <p:cNvPr id="44" name="CasellaDiTesto 43"/>
          <p:cNvSpPr txBox="1"/>
          <p:nvPr/>
        </p:nvSpPr>
        <p:spPr>
          <a:xfrm>
            <a:off x="6429375" y="1143000"/>
            <a:ext cx="1643063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6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Idrolasi  acide</a:t>
            </a:r>
          </a:p>
        </p:txBody>
      </p:sp>
    </p:spTree>
    <p:extLst>
      <p:ext uri="{BB962C8B-B14F-4D97-AF65-F5344CB8AC3E}">
        <p14:creationId xmlns:p14="http://schemas.microsoft.com/office/powerpoint/2010/main" val="349540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ecture 11 Vesicular Trafficking: Lysosomes; - ppt video onlin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93" y="-9939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448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mun.ca/biology/desmid/brian/BIOL2060/BIOL2060-12/12_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32441"/>
            <a:ext cx="6264696" cy="6605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748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1619672" y="1700808"/>
            <a:ext cx="60486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it-IT" sz="2800" dirty="0"/>
              <a:t>Alcune proteine sono trasportate nel lisosoma direttamente con l’uso di un segnale </a:t>
            </a:r>
            <a:r>
              <a:rPr lang="it-IT" altLang="it-IT" sz="2800" dirty="0" err="1"/>
              <a:t>lisosomale</a:t>
            </a:r>
            <a:r>
              <a:rPr lang="it-IT" altLang="it-IT" sz="2800" dirty="0"/>
              <a:t>: KFERQ (</a:t>
            </a:r>
            <a:r>
              <a:rPr lang="it-IT" altLang="it-IT" sz="2800" dirty="0" err="1"/>
              <a:t>Lys</a:t>
            </a:r>
            <a:r>
              <a:rPr lang="it-IT" altLang="it-IT" sz="2800" dirty="0"/>
              <a:t>, </a:t>
            </a:r>
            <a:r>
              <a:rPr lang="it-IT" altLang="it-IT" sz="2800" dirty="0" err="1"/>
              <a:t>Phe</a:t>
            </a:r>
            <a:r>
              <a:rPr lang="it-IT" altLang="it-IT" sz="2800" dirty="0"/>
              <a:t>, </a:t>
            </a:r>
            <a:r>
              <a:rPr lang="it-IT" altLang="it-IT" sz="2800" dirty="0" err="1"/>
              <a:t>Glut</a:t>
            </a:r>
            <a:r>
              <a:rPr lang="it-IT" altLang="it-IT" sz="2800" dirty="0"/>
              <a:t>, </a:t>
            </a:r>
            <a:r>
              <a:rPr lang="it-IT" altLang="it-IT" sz="2800" dirty="0" err="1"/>
              <a:t>Arg</a:t>
            </a:r>
            <a:r>
              <a:rPr lang="it-IT" altLang="it-IT" sz="2800" dirty="0"/>
              <a:t>, glutammina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1557432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ChangeArrowheads="1"/>
          </p:cNvSpPr>
          <p:nvPr/>
        </p:nvSpPr>
        <p:spPr bwMode="auto">
          <a:xfrm>
            <a:off x="533400" y="685800"/>
            <a:ext cx="7848600" cy="440120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buSzTx/>
              <a:buFontTx/>
              <a:buNone/>
              <a:defRPr/>
            </a:pPr>
            <a:r>
              <a:rPr lang="it-IT" altLang="it-IT" sz="2000" dirty="0" smtClean="0">
                <a:latin typeface="+mn-lt"/>
              </a:rPr>
              <a:t>Nei </a:t>
            </a:r>
            <a:r>
              <a:rPr lang="it-IT" altLang="it-IT" sz="2000" dirty="0" smtClean="0">
                <a:solidFill>
                  <a:srgbClr val="FF0000"/>
                </a:solidFill>
                <a:latin typeface="+mn-lt"/>
              </a:rPr>
              <a:t>lisosomi</a:t>
            </a:r>
            <a:r>
              <a:rPr lang="it-IT" altLang="it-IT" sz="2000" dirty="0" smtClean="0">
                <a:latin typeface="+mn-lt"/>
              </a:rPr>
              <a:t> convergono le sostanze che devono essere digerite ad opera delle </a:t>
            </a:r>
            <a:r>
              <a:rPr lang="it-IT" altLang="it-IT" sz="2000" dirty="0" smtClean="0">
                <a:solidFill>
                  <a:srgbClr val="FF0000"/>
                </a:solidFill>
                <a:latin typeface="+mn-lt"/>
              </a:rPr>
              <a:t>idrolasi </a:t>
            </a:r>
            <a:r>
              <a:rPr lang="it-IT" altLang="it-IT" sz="2000" dirty="0" err="1" smtClean="0">
                <a:solidFill>
                  <a:srgbClr val="FF0000"/>
                </a:solidFill>
                <a:latin typeface="+mn-lt"/>
              </a:rPr>
              <a:t>lisosomali</a:t>
            </a:r>
            <a:endParaRPr lang="it-IT" altLang="it-IT" sz="2000" dirty="0" smtClean="0">
              <a:latin typeface="+mn-lt"/>
            </a:endParaRPr>
          </a:p>
          <a:p>
            <a:pPr>
              <a:spcBef>
                <a:spcPct val="50000"/>
              </a:spcBef>
              <a:buSzTx/>
              <a:buFontTx/>
              <a:buNone/>
              <a:defRPr/>
            </a:pPr>
            <a:endParaRPr lang="it-IT" altLang="it-IT" sz="2000" dirty="0" smtClean="0">
              <a:latin typeface="+mn-lt"/>
            </a:endParaRPr>
          </a:p>
          <a:p>
            <a:pPr>
              <a:spcBef>
                <a:spcPct val="50000"/>
              </a:spcBef>
              <a:buSzTx/>
              <a:buFontTx/>
              <a:buNone/>
              <a:defRPr/>
            </a:pPr>
            <a:r>
              <a:rPr lang="it-IT" altLang="it-IT" sz="2000" dirty="0" smtClean="0">
                <a:latin typeface="+mn-lt"/>
              </a:rPr>
              <a:t>Vie per arrivare al lisosoma:</a:t>
            </a:r>
          </a:p>
          <a:p>
            <a:pPr>
              <a:spcBef>
                <a:spcPct val="50000"/>
              </a:spcBef>
              <a:buSzTx/>
              <a:buFontTx/>
              <a:buNone/>
              <a:defRPr/>
            </a:pPr>
            <a:r>
              <a:rPr lang="it-IT" altLang="it-IT" sz="2000" dirty="0" smtClean="0">
                <a:latin typeface="+mn-lt"/>
              </a:rPr>
              <a:t>Autofagia (ER si trasforma in lisosoma)</a:t>
            </a:r>
          </a:p>
          <a:p>
            <a:pPr>
              <a:spcBef>
                <a:spcPct val="50000"/>
              </a:spcBef>
              <a:buSzTx/>
              <a:buFontTx/>
              <a:buNone/>
              <a:defRPr/>
            </a:pPr>
            <a:r>
              <a:rPr lang="it-IT" altLang="it-IT" sz="2000" dirty="0" smtClean="0">
                <a:latin typeface="+mn-lt"/>
              </a:rPr>
              <a:t>Fagocitosi</a:t>
            </a:r>
          </a:p>
          <a:p>
            <a:pPr>
              <a:spcBef>
                <a:spcPct val="50000"/>
              </a:spcBef>
              <a:buSzTx/>
              <a:buFontTx/>
              <a:buNone/>
              <a:defRPr/>
            </a:pPr>
            <a:r>
              <a:rPr lang="it-IT" altLang="it-IT" sz="2000" dirty="0" err="1" smtClean="0">
                <a:latin typeface="+mn-lt"/>
              </a:rPr>
              <a:t>Endosoma</a:t>
            </a:r>
            <a:r>
              <a:rPr lang="it-IT" altLang="it-IT" sz="2000" dirty="0" smtClean="0">
                <a:latin typeface="+mn-lt"/>
              </a:rPr>
              <a:t>  precoci e tardivi  </a:t>
            </a:r>
          </a:p>
          <a:p>
            <a:pPr>
              <a:spcBef>
                <a:spcPct val="50000"/>
              </a:spcBef>
              <a:buSzTx/>
              <a:buFontTx/>
              <a:buNone/>
              <a:defRPr/>
            </a:pPr>
            <a:endParaRPr lang="it-IT" altLang="it-IT" sz="2000" dirty="0" smtClean="0">
              <a:latin typeface="+mn-lt"/>
            </a:endParaRPr>
          </a:p>
          <a:p>
            <a:pPr>
              <a:spcBef>
                <a:spcPct val="50000"/>
              </a:spcBef>
              <a:buSzTx/>
              <a:buFontTx/>
              <a:buNone/>
              <a:defRPr/>
            </a:pPr>
            <a:r>
              <a:rPr lang="it-IT" altLang="it-IT" sz="2000" dirty="0" smtClean="0">
                <a:latin typeface="+mn-lt"/>
              </a:rPr>
              <a:t>)</a:t>
            </a:r>
          </a:p>
          <a:p>
            <a:pPr>
              <a:spcBef>
                <a:spcPct val="50000"/>
              </a:spcBef>
              <a:buSzTx/>
              <a:buFontTx/>
              <a:buNone/>
              <a:defRPr/>
            </a:pPr>
            <a:endParaRPr lang="it-IT" altLang="it-IT" sz="20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2719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ttangolo 4"/>
          <p:cNvSpPr>
            <a:spLocks noChangeArrowheads="1"/>
          </p:cNvSpPr>
          <p:nvPr/>
        </p:nvSpPr>
        <p:spPr bwMode="auto">
          <a:xfrm>
            <a:off x="474663" y="817563"/>
            <a:ext cx="3749675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it-IT" altLang="it-IT" sz="1800">
              <a:latin typeface="Calibri" pitchFamily="34" charset="0"/>
            </a:endParaRPr>
          </a:p>
          <a:p>
            <a:r>
              <a:rPr lang="it-IT" altLang="it-IT" sz="1800">
                <a:latin typeface="Calibri" pitchFamily="34" charset="0"/>
              </a:rPr>
              <a:t>Cellule specializzate nella degradazione di particelle di grandi dimensioni e di microrganismi (es. macrofagi), fagocitano al loro interno queste particelle formando un </a:t>
            </a:r>
            <a:r>
              <a:rPr lang="it-IT" altLang="it-IT" sz="1800" u="sng">
                <a:solidFill>
                  <a:srgbClr val="FFC000"/>
                </a:solidFill>
                <a:latin typeface="Calibri" pitchFamily="34" charset="0"/>
              </a:rPr>
              <a:t>FAGOSOMA</a:t>
            </a:r>
            <a:r>
              <a:rPr lang="it-IT" altLang="it-IT" sz="1800">
                <a:latin typeface="Calibri" pitchFamily="34" charset="0"/>
              </a:rPr>
              <a:t>, il quale si fonde con un lisosoma assicurando la digestione del contenuto. I lisosomi derivati da questo processo prendono il nome di</a:t>
            </a:r>
            <a:r>
              <a:rPr lang="it-IT" altLang="it-IT" sz="1800">
                <a:solidFill>
                  <a:srgbClr val="FFC000"/>
                </a:solidFill>
                <a:latin typeface="Calibri" pitchFamily="34" charset="0"/>
              </a:rPr>
              <a:t> FAGOLISOSOMI </a:t>
            </a:r>
            <a:r>
              <a:rPr lang="it-IT" altLang="it-IT" sz="1800">
                <a:latin typeface="Calibri" pitchFamily="34" charset="0"/>
              </a:rPr>
              <a:t>e possono essere di varie forme e dimensioni, in base al tipo di materiale fagocitato. Le sostanze indigeribili permangono nei lisosomi quali</a:t>
            </a:r>
            <a:r>
              <a:rPr lang="it-IT" altLang="it-IT" sz="1800" i="1">
                <a:latin typeface="Calibri" pitchFamily="34" charset="0"/>
              </a:rPr>
              <a:t> corpi residui</a:t>
            </a:r>
            <a:r>
              <a:rPr lang="it-IT" altLang="it-IT" sz="1800">
                <a:latin typeface="Calibri" pitchFamily="34" charset="0"/>
              </a:rPr>
              <a:t>.</a:t>
            </a:r>
          </a:p>
        </p:txBody>
      </p:sp>
      <p:sp>
        <p:nvSpPr>
          <p:cNvPr id="9" name="Rettangolo 8"/>
          <p:cNvSpPr/>
          <p:nvPr/>
        </p:nvSpPr>
        <p:spPr>
          <a:xfrm>
            <a:off x="3241799" y="103314"/>
            <a:ext cx="13096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lt"/>
              </a:rPr>
              <a:t>FAGOCITOSI</a:t>
            </a:r>
            <a:endParaRPr lang="it-IT" dirty="0">
              <a:latin typeface="+mn-lt"/>
            </a:endParaRPr>
          </a:p>
        </p:txBody>
      </p:sp>
      <p:pic>
        <p:nvPicPr>
          <p:cNvPr id="133124" name="Picture 2" descr="http://betournay.wikispaces.com/file/view/phagocytosis.PNG/336624816/414x565/phagocytosis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913" y="942975"/>
            <a:ext cx="3424237" cy="467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093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ttangolo 6"/>
          <p:cNvSpPr>
            <a:spLocks noChangeArrowheads="1"/>
          </p:cNvSpPr>
          <p:nvPr/>
        </p:nvSpPr>
        <p:spPr bwMode="auto">
          <a:xfrm>
            <a:off x="295275" y="1684338"/>
            <a:ext cx="3035300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it-IT" altLang="it-IT" sz="1800">
              <a:latin typeface="Calibri" pitchFamily="34" charset="0"/>
            </a:endParaRPr>
          </a:p>
          <a:p>
            <a:r>
              <a:rPr lang="it-IT" altLang="it-IT" sz="1800">
                <a:latin typeface="Calibri" pitchFamily="34" charset="0"/>
              </a:rPr>
              <a:t>Rappresenta la via degradativa degli organuli  cellulari. Essi vengono inglobati in membrane derivanti dal RE e la vescicola così formata ( </a:t>
            </a:r>
            <a:r>
              <a:rPr lang="it-IT" altLang="it-IT" sz="1800">
                <a:solidFill>
                  <a:srgbClr val="FFC000"/>
                </a:solidFill>
                <a:latin typeface="Calibri" pitchFamily="34" charset="0"/>
              </a:rPr>
              <a:t>AUTOFAGOSOMA</a:t>
            </a:r>
            <a:r>
              <a:rPr lang="it-IT" altLang="it-IT" sz="1800">
                <a:latin typeface="Calibri" pitchFamily="34" charset="0"/>
              </a:rPr>
              <a:t>), si fonde con un lisosoma , degradando il proprio contenuto</a:t>
            </a:r>
          </a:p>
        </p:txBody>
      </p:sp>
      <p:sp>
        <p:nvSpPr>
          <p:cNvPr id="3" name="Rettangolo 2"/>
          <p:cNvSpPr/>
          <p:nvPr/>
        </p:nvSpPr>
        <p:spPr>
          <a:xfrm>
            <a:off x="3677980" y="154841"/>
            <a:ext cx="12804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n-lt"/>
              </a:rPr>
              <a:t>AUTOFAGIA</a:t>
            </a:r>
            <a:endParaRPr lang="it-IT" dirty="0">
              <a:latin typeface="+mn-lt"/>
            </a:endParaRPr>
          </a:p>
        </p:txBody>
      </p:sp>
      <p:pic>
        <p:nvPicPr>
          <p:cNvPr id="134148" name="Picture 4" descr="http://www.nature.com/ncb/journal/v9/n10/images/ncb1007-1102-f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338" y="1222375"/>
            <a:ext cx="5387975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092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WordArt 2"/>
          <p:cNvSpPr>
            <a:spLocks noChangeArrowheads="1" noChangeShapeType="1" noTextEdit="1"/>
          </p:cNvSpPr>
          <p:nvPr/>
        </p:nvSpPr>
        <p:spPr bwMode="auto">
          <a:xfrm>
            <a:off x="381000" y="304800"/>
            <a:ext cx="8382000" cy="635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3600" kern="1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mic Sans MS"/>
              </a:rPr>
              <a:t>MALATTIE LISOSOMIALI DA ACCUMULO</a:t>
            </a:r>
          </a:p>
        </p:txBody>
      </p:sp>
      <p:sp>
        <p:nvSpPr>
          <p:cNvPr id="39939" name="AutoShape 3"/>
          <p:cNvSpPr>
            <a:spLocks noChangeArrowheads="1"/>
          </p:cNvSpPr>
          <p:nvPr/>
        </p:nvSpPr>
        <p:spPr bwMode="auto">
          <a:xfrm>
            <a:off x="4191000" y="1066800"/>
            <a:ext cx="485775" cy="685800"/>
          </a:xfrm>
          <a:prstGeom prst="downArrow">
            <a:avLst>
              <a:gd name="adj1" fmla="val 50000"/>
              <a:gd name="adj2" fmla="val 35294"/>
            </a:avLst>
          </a:prstGeom>
          <a:gradFill rotWithShape="0">
            <a:gsLst>
              <a:gs pos="0">
                <a:srgbClr val="FF00FF"/>
              </a:gs>
              <a:gs pos="100000">
                <a:srgbClr val="0000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it-IT" altLang="it-IT"/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228600" y="1905000"/>
            <a:ext cx="89154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t-IT" sz="2000" dirty="0">
                <a:solidFill>
                  <a:schemeClr val="tx1">
                    <a:lumMod val="95000"/>
                  </a:schemeClr>
                </a:solidFill>
                <a:latin typeface="Comic Sans MS" pitchFamily="66" charset="0"/>
              </a:rPr>
              <a:t>Gravi malattie genetiche causate dal difetto di enzimi che hanno il compito di degradare diverse molecole all’interno della cellula. I composti non degradati si accumulano nei lisosomi e ne alterano la funzione. </a:t>
            </a:r>
          </a:p>
        </p:txBody>
      </p:sp>
      <p:sp>
        <p:nvSpPr>
          <p:cNvPr id="39941" name="WordArt 5"/>
          <p:cNvSpPr>
            <a:spLocks noChangeArrowheads="1" noChangeShapeType="1" noTextEdit="1"/>
          </p:cNvSpPr>
          <p:nvPr/>
        </p:nvSpPr>
        <p:spPr bwMode="auto">
          <a:xfrm>
            <a:off x="3048000" y="3352800"/>
            <a:ext cx="2959100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kern="1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mic Sans MS"/>
              </a:rPr>
              <a:t>CLASSIFICAZIONE</a:t>
            </a:r>
          </a:p>
        </p:txBody>
      </p:sp>
      <p:sp>
        <p:nvSpPr>
          <p:cNvPr id="39942" name="Line 6"/>
          <p:cNvSpPr>
            <a:spLocks noChangeShapeType="1"/>
          </p:cNvSpPr>
          <p:nvPr/>
        </p:nvSpPr>
        <p:spPr bwMode="auto">
          <a:xfrm flipH="1">
            <a:off x="2667000" y="4038600"/>
            <a:ext cx="838200" cy="609600"/>
          </a:xfrm>
          <a:prstGeom prst="line">
            <a:avLst/>
          </a:prstGeom>
          <a:noFill/>
          <a:ln w="76200">
            <a:pattFill prst="wdDnDiag">
              <a:fgClr>
                <a:srgbClr val="FF00FF"/>
              </a:fgClr>
              <a:bgClr>
                <a:srgbClr val="0000FF"/>
              </a:bgClr>
            </a:patt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9943" name="Line 7"/>
          <p:cNvSpPr>
            <a:spLocks noChangeShapeType="1"/>
          </p:cNvSpPr>
          <p:nvPr/>
        </p:nvSpPr>
        <p:spPr bwMode="auto">
          <a:xfrm>
            <a:off x="4419600" y="3962400"/>
            <a:ext cx="0" cy="1066800"/>
          </a:xfrm>
          <a:prstGeom prst="line">
            <a:avLst/>
          </a:prstGeom>
          <a:noFill/>
          <a:ln w="76200">
            <a:pattFill prst="wdDnDiag">
              <a:fgClr>
                <a:srgbClr val="FF00FF"/>
              </a:fgClr>
              <a:bgClr>
                <a:srgbClr val="0000FF"/>
              </a:bgClr>
            </a:patt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9944" name="Line 8"/>
          <p:cNvSpPr>
            <a:spLocks noChangeShapeType="1"/>
          </p:cNvSpPr>
          <p:nvPr/>
        </p:nvSpPr>
        <p:spPr bwMode="auto">
          <a:xfrm>
            <a:off x="5638800" y="3962400"/>
            <a:ext cx="609600" cy="685800"/>
          </a:xfrm>
          <a:prstGeom prst="line">
            <a:avLst/>
          </a:prstGeom>
          <a:noFill/>
          <a:ln w="76200">
            <a:pattFill prst="wdUpDiag">
              <a:fgClr>
                <a:srgbClr val="FF00FF"/>
              </a:fgClr>
              <a:bgClr>
                <a:srgbClr val="0000FF"/>
              </a:bgClr>
            </a:patt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228600" y="4800600"/>
            <a:ext cx="3067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800" b="1" dirty="0">
                <a:solidFill>
                  <a:schemeClr val="tx1">
                    <a:lumMod val="95000"/>
                  </a:schemeClr>
                </a:solidFill>
                <a:latin typeface="Times" pitchFamily="64" charset="0"/>
              </a:rPr>
              <a:t>MUCOPOLISACCARIDOSI</a:t>
            </a:r>
          </a:p>
          <a:p>
            <a:pPr>
              <a:defRPr/>
            </a:pPr>
            <a:endParaRPr lang="it-IT" sz="1800" b="1" dirty="0">
              <a:solidFill>
                <a:srgbClr val="0000FF"/>
              </a:solidFill>
              <a:latin typeface="Times" pitchFamily="64" charset="0"/>
            </a:endParaRP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3429000" y="5105400"/>
            <a:ext cx="2089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800" b="1" dirty="0">
                <a:solidFill>
                  <a:schemeClr val="tx1">
                    <a:lumMod val="95000"/>
                  </a:schemeClr>
                </a:solidFill>
                <a:latin typeface="Times" pitchFamily="64" charset="0"/>
              </a:rPr>
              <a:t>SFINGOLIPIDOSI</a:t>
            </a:r>
          </a:p>
        </p:txBody>
      </p:sp>
      <p:sp>
        <p:nvSpPr>
          <p:cNvPr id="39947" name="Text Box 11"/>
          <p:cNvSpPr txBox="1">
            <a:spLocks noChangeArrowheads="1"/>
          </p:cNvSpPr>
          <p:nvPr/>
        </p:nvSpPr>
        <p:spPr bwMode="auto">
          <a:xfrm>
            <a:off x="5867400" y="4800600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800" b="1" dirty="0">
                <a:solidFill>
                  <a:schemeClr val="tx1">
                    <a:lumMod val="95000"/>
                  </a:schemeClr>
                </a:solidFill>
                <a:latin typeface="Times" pitchFamily="64" charset="0"/>
              </a:rPr>
              <a:t>OLIGOSACCARIDOSI</a:t>
            </a:r>
          </a:p>
        </p:txBody>
      </p:sp>
      <p:sp>
        <p:nvSpPr>
          <p:cNvPr id="39948" name="Text Box 12"/>
          <p:cNvSpPr txBox="1">
            <a:spLocks noChangeArrowheads="1"/>
          </p:cNvSpPr>
          <p:nvPr/>
        </p:nvSpPr>
        <p:spPr bwMode="auto">
          <a:xfrm>
            <a:off x="0" y="5638800"/>
            <a:ext cx="9144000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it-IT" sz="2000">
                <a:solidFill>
                  <a:schemeClr val="tx1">
                    <a:lumMod val="95000"/>
                  </a:schemeClr>
                </a:solidFill>
                <a:latin typeface="Comic Sans MS" pitchFamily="66" charset="0"/>
              </a:rPr>
              <a:t>  Hanno un decorso progressivo che porta al deterioramento delle funzioni</a:t>
            </a:r>
          </a:p>
          <a:p>
            <a:pPr>
              <a:defRPr/>
            </a:pPr>
            <a:r>
              <a:rPr lang="it-IT" sz="2000">
                <a:solidFill>
                  <a:schemeClr val="tx1">
                    <a:lumMod val="95000"/>
                  </a:schemeClr>
                </a:solidFill>
                <a:latin typeface="Comic Sans MS" pitchFamily="66" charset="0"/>
              </a:rPr>
              <a:t>  vitali. Molte di esse sono letali</a:t>
            </a:r>
            <a:r>
              <a:rPr lang="it-IT">
                <a:solidFill>
                  <a:schemeClr val="tx1">
                    <a:lumMod val="95000"/>
                  </a:schemeClr>
                </a:solidFill>
                <a:latin typeface="Comic Sans MS" pitchFamily="66" charset="0"/>
              </a:rPr>
              <a:t>. </a:t>
            </a:r>
            <a:r>
              <a:rPr lang="it-IT" sz="1800" b="1">
                <a:solidFill>
                  <a:schemeClr val="tx1">
                    <a:lumMod val="95000"/>
                  </a:schemeClr>
                </a:solidFill>
                <a:latin typeface="Comic Sans MS" pitchFamily="66" charset="0"/>
              </a:rPr>
              <a:t>Ereditate come m.autosomiche recessive, si</a:t>
            </a:r>
          </a:p>
          <a:p>
            <a:pPr>
              <a:defRPr/>
            </a:pPr>
            <a:r>
              <a:rPr lang="it-IT" sz="1800" b="1">
                <a:solidFill>
                  <a:schemeClr val="tx1">
                    <a:lumMod val="95000"/>
                  </a:schemeClr>
                </a:solidFill>
                <a:latin typeface="Comic Sans MS" pitchFamily="66" charset="0"/>
              </a:rPr>
              <a:t>  presentano con una frequenza di 1/5000 nati vivi.</a:t>
            </a:r>
          </a:p>
        </p:txBody>
      </p:sp>
      <p:sp>
        <p:nvSpPr>
          <p:cNvPr id="39949" name="Rectangle 13"/>
          <p:cNvSpPr>
            <a:spLocks noChangeArrowheads="1"/>
          </p:cNvSpPr>
          <p:nvPr/>
        </p:nvSpPr>
        <p:spPr bwMode="auto">
          <a:xfrm>
            <a:off x="228600" y="4724400"/>
            <a:ext cx="3048000" cy="45720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39950" name="Rectangle 14"/>
          <p:cNvSpPr>
            <a:spLocks noChangeArrowheads="1"/>
          </p:cNvSpPr>
          <p:nvPr/>
        </p:nvSpPr>
        <p:spPr bwMode="auto">
          <a:xfrm>
            <a:off x="3429000" y="5029200"/>
            <a:ext cx="2057400" cy="45720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it-IT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39951" name="Rectangle 15"/>
          <p:cNvSpPr>
            <a:spLocks noChangeArrowheads="1"/>
          </p:cNvSpPr>
          <p:nvPr/>
        </p:nvSpPr>
        <p:spPr bwMode="auto">
          <a:xfrm>
            <a:off x="5867400" y="4724400"/>
            <a:ext cx="2590800" cy="457200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46610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99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nimBg="1"/>
      <p:bldP spid="39939" grpId="0" animBg="1"/>
      <p:bldP spid="39940" grpId="0" autoUpdateAnimBg="0"/>
      <p:bldP spid="39941" grpId="0" animBg="1"/>
      <p:bldP spid="39942" grpId="0" animBg="1"/>
      <p:bldP spid="39943" grpId="0" animBg="1"/>
      <p:bldP spid="39944" grpId="0" animBg="1"/>
      <p:bldP spid="39945" grpId="0" autoUpdateAnimBg="0"/>
      <p:bldP spid="39946" grpId="0" autoUpdateAnimBg="0"/>
      <p:bldP spid="39947" grpId="0" autoUpdateAnimBg="0"/>
      <p:bldP spid="39948" grpId="0" autoUpdateAnimBg="0"/>
      <p:bldP spid="39949" grpId="0" animBg="1"/>
      <p:bldP spid="39950" grpId="0" animBg="1"/>
      <p:bldP spid="3995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997025" y="1022556"/>
            <a:ext cx="4929222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800" b="1" dirty="0">
                <a:ln w="18000">
                  <a:solidFill>
                    <a:schemeClr val="accent2"/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</a:rPr>
              <a:t>MALATTIA </a:t>
            </a:r>
            <a:r>
              <a:rPr lang="it-IT" sz="2800" b="1" dirty="0" err="1">
                <a:ln w="18000">
                  <a:solidFill>
                    <a:schemeClr val="accent2"/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</a:rPr>
              <a:t>DI</a:t>
            </a:r>
            <a:r>
              <a:rPr lang="it-IT" sz="2800" b="1" dirty="0">
                <a:ln w="18000">
                  <a:solidFill>
                    <a:schemeClr val="accent2"/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</a:rPr>
              <a:t> FABRY</a:t>
            </a:r>
          </a:p>
        </p:txBody>
      </p:sp>
      <p:sp>
        <p:nvSpPr>
          <p:cNvPr id="136195" name="CasellaDiTesto 3"/>
          <p:cNvSpPr txBox="1">
            <a:spLocks noChangeArrowheads="1"/>
          </p:cNvSpPr>
          <p:nvPr/>
        </p:nvSpPr>
        <p:spPr bwMode="auto">
          <a:xfrm>
            <a:off x="541338" y="1871663"/>
            <a:ext cx="821531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it-IT" altLang="it-IT">
                <a:latin typeface="Calibri" pitchFamily="34" charset="0"/>
              </a:rPr>
              <a:t>La malattia di Fabry, nota anche come malattia di Anderson-Fabry, è una malattia ereditaria multisistemica del metabolismo degli sfingolipidi. E’ una patologia legata al cromosoma X, causata da mutazioni a carico del gene codificante per l’enzima </a:t>
            </a:r>
            <a:r>
              <a:rPr lang="it-IT" altLang="it-IT" b="1">
                <a:latin typeface="Calibri" pitchFamily="34" charset="0"/>
              </a:rPr>
              <a:t>alfa-galattosidasi A </a:t>
            </a:r>
            <a:r>
              <a:rPr lang="it-IT" altLang="it-IT">
                <a:latin typeface="Calibri" pitchFamily="34" charset="0"/>
              </a:rPr>
              <a:t> che alterano o aboliscono l'attività enzimatica. </a:t>
            </a:r>
          </a:p>
        </p:txBody>
      </p:sp>
    </p:spTree>
    <p:extLst>
      <p:ext uri="{BB962C8B-B14F-4D97-AF65-F5344CB8AC3E}">
        <p14:creationId xmlns:p14="http://schemas.microsoft.com/office/powerpoint/2010/main" val="294851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071670" y="98826"/>
            <a:ext cx="4929222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800" b="1" dirty="0">
                <a:ln w="18000">
                  <a:solidFill>
                    <a:schemeClr val="accent2"/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</a:rPr>
              <a:t>MALATTIA </a:t>
            </a:r>
            <a:r>
              <a:rPr lang="it-IT" sz="2800" b="1" dirty="0" err="1">
                <a:ln w="18000">
                  <a:solidFill>
                    <a:schemeClr val="accent2"/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</a:rPr>
              <a:t>DI</a:t>
            </a:r>
            <a:r>
              <a:rPr lang="it-IT" sz="2800" b="1" dirty="0">
                <a:ln w="18000">
                  <a:solidFill>
                    <a:schemeClr val="accent2"/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+mn-lt"/>
              </a:rPr>
              <a:t> HURLER</a:t>
            </a:r>
          </a:p>
        </p:txBody>
      </p:sp>
      <p:sp>
        <p:nvSpPr>
          <p:cNvPr id="137219" name="Rettangolo 2"/>
          <p:cNvSpPr>
            <a:spLocks noChangeArrowheads="1"/>
          </p:cNvSpPr>
          <p:nvPr/>
        </p:nvSpPr>
        <p:spPr bwMode="auto">
          <a:xfrm>
            <a:off x="534988" y="622300"/>
            <a:ext cx="80010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/>
            <a:r>
              <a:rPr lang="it-IT" altLang="it-IT"/>
              <a:t>La sindrome è dovuta a mutazioni del gene IDUA che esitano nella totale assenza dell'enzima alfa L-iduronidasi e nell'accumulo nei lisosomi di dermatan solfato ed eparan solfato. La trasmissione è autosomica recessiva.</a:t>
            </a:r>
            <a:endParaRPr lang="it-IT" altLang="it-IT">
              <a:latin typeface="Calibri" pitchFamily="34" charset="0"/>
            </a:endParaRPr>
          </a:p>
          <a:p>
            <a:pPr algn="just"/>
            <a:r>
              <a:rPr lang="it-IT" altLang="it-IT">
                <a:latin typeface="Calibri" pitchFamily="34" charset="0"/>
              </a:rPr>
              <a:t>L'incidenza della malattia risulta un caso su 100.000 persone</a:t>
            </a:r>
          </a:p>
          <a:p>
            <a:pPr algn="just"/>
            <a:endParaRPr lang="it-IT" altLang="it-IT">
              <a:latin typeface="Calibri" pitchFamily="34" charset="0"/>
            </a:endParaRPr>
          </a:p>
          <a:p>
            <a:pPr algn="just"/>
            <a:endParaRPr lang="it-IT" altLang="it-IT">
              <a:latin typeface="Calibri" pitchFamily="34" charset="0"/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534988" y="2887663"/>
            <a:ext cx="7978775" cy="31702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altLang="it-IT" sz="32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I-</a:t>
            </a:r>
            <a:r>
              <a:rPr lang="it-IT" altLang="it-IT" sz="3200" b="1" dirty="0" err="1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</a:t>
            </a:r>
            <a:r>
              <a:rPr lang="it-IT" altLang="it-IT" sz="32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altLang="it-IT" sz="3200" b="1" dirty="0" err="1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disease</a:t>
            </a:r>
            <a:endParaRPr lang="it-IT" altLang="it-IT" sz="32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Bef>
                <a:spcPct val="50000"/>
              </a:spcBef>
              <a:defRPr/>
            </a:pPr>
            <a:r>
              <a:rPr lang="it-IT" altLang="it-IT" dirty="0"/>
              <a:t>I substrati delle idrolasi si accumulano non digeriti nel lisosomi, per cui si formano inclusioni nelle cellule.</a:t>
            </a:r>
          </a:p>
          <a:p>
            <a:pPr>
              <a:spcBef>
                <a:spcPct val="50000"/>
              </a:spcBef>
              <a:defRPr/>
            </a:pPr>
            <a:r>
              <a:rPr lang="it-IT" altLang="it-IT" dirty="0"/>
              <a:t>Le idrolasi alterate sfuggono ai lisosomi, sono secrete dalla via di default e si accumulano nel sangue: il difetto è dovuto alla mancanza o al difetto di una </a:t>
            </a:r>
            <a:r>
              <a:rPr lang="it-IT" altLang="it-IT" dirty="0" err="1"/>
              <a:t>fosfotransferasi</a:t>
            </a:r>
            <a:r>
              <a:rPr lang="it-IT" altLang="it-IT" dirty="0"/>
              <a:t> </a:t>
            </a:r>
            <a:r>
              <a:rPr lang="it-IT" altLang="it-IT" dirty="0" err="1"/>
              <a:t>GlcNAc</a:t>
            </a:r>
            <a:r>
              <a:rPr lang="it-IT" altLang="it-IT" dirty="0"/>
              <a:t>. Le idrolasi sono secrete. </a:t>
            </a:r>
          </a:p>
        </p:txBody>
      </p:sp>
    </p:spTree>
    <p:extLst>
      <p:ext uri="{BB962C8B-B14F-4D97-AF65-F5344CB8AC3E}">
        <p14:creationId xmlns:p14="http://schemas.microsoft.com/office/powerpoint/2010/main" val="111292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855</Words>
  <Application>Microsoft Office PowerPoint</Application>
  <PresentationFormat>Presentazione su schermo (4:3)</PresentationFormat>
  <Paragraphs>67</Paragraphs>
  <Slides>17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18" baseType="lpstr"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Lisosomi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Lisosomi</dc:title>
  <dc:creator>User</dc:creator>
  <cp:lastModifiedBy>User</cp:lastModifiedBy>
  <cp:revision>7</cp:revision>
  <dcterms:created xsi:type="dcterms:W3CDTF">2019-04-13T16:55:14Z</dcterms:created>
  <dcterms:modified xsi:type="dcterms:W3CDTF">2020-04-29T07:01:32Z</dcterms:modified>
</cp:coreProperties>
</file>