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3"/>
  </p:notesMasterIdLst>
  <p:sldIdLst>
    <p:sldId id="256" r:id="rId2"/>
    <p:sldId id="277" r:id="rId3"/>
    <p:sldId id="278" r:id="rId4"/>
    <p:sldId id="279" r:id="rId5"/>
    <p:sldId id="280" r:id="rId6"/>
    <p:sldId id="281" r:id="rId7"/>
    <p:sldId id="282" r:id="rId8"/>
    <p:sldId id="283" r:id="rId9"/>
    <p:sldId id="284" r:id="rId10"/>
    <p:sldId id="285" r:id="rId11"/>
    <p:sldId id="286"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690"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2" d="100"/>
          <a:sy n="82" d="100"/>
        </p:scale>
        <p:origin x="-201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19C1F8AB-203D-4DA0-8996-36ADBB401B63}" type="datetimeFigureOut">
              <a:rPr lang="it-IT"/>
              <a:pPr>
                <a:defRPr/>
              </a:pPr>
              <a:t>26/05/2020</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it-IT" noProof="0"/>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noProof="0" smtClean="0"/>
              <a:t>Fare clic per modificare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endParaRPr lang="it-IT" noProof="0"/>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7FBACBFF-16CB-4441-BAAC-1DCF34E2C3A3}" type="slidenum">
              <a:rPr lang="it-IT"/>
              <a:pPr>
                <a:defRPr/>
              </a:pPr>
              <a:t>‹N›</a:t>
            </a:fld>
            <a:endParaRPr lang="it-I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638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7D4FC0E-E0C9-48AF-83F2-55C10B7491D0}" type="slidenum">
              <a:rPr lang="it-IT" smtClean="0"/>
              <a:pPr fontAlgn="base">
                <a:spcBef>
                  <a:spcPct val="0"/>
                </a:spcBef>
                <a:spcAft>
                  <a:spcPct val="0"/>
                </a:spcAft>
                <a:defRPr/>
              </a:pPr>
              <a:t>2</a:t>
            </a:fld>
            <a:endParaRPr lang="it-IT"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638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7D4FC0E-E0C9-48AF-83F2-55C10B7491D0}" type="slidenum">
              <a:rPr lang="it-IT" smtClean="0"/>
              <a:pPr fontAlgn="base">
                <a:spcBef>
                  <a:spcPct val="0"/>
                </a:spcBef>
                <a:spcAft>
                  <a:spcPct val="0"/>
                </a:spcAft>
                <a:defRPr/>
              </a:pPr>
              <a:t>3</a:t>
            </a:fld>
            <a:endParaRPr lang="it-IT"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638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7D4FC0E-E0C9-48AF-83F2-55C10B7491D0}" type="slidenum">
              <a:rPr lang="it-IT" smtClean="0"/>
              <a:pPr fontAlgn="base">
                <a:spcBef>
                  <a:spcPct val="0"/>
                </a:spcBef>
                <a:spcAft>
                  <a:spcPct val="0"/>
                </a:spcAft>
                <a:defRPr/>
              </a:pPr>
              <a:t>4</a:t>
            </a:fld>
            <a:endParaRPr lang="it-IT"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638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7D4FC0E-E0C9-48AF-83F2-55C10B7491D0}" type="slidenum">
              <a:rPr lang="it-IT" smtClean="0"/>
              <a:pPr fontAlgn="base">
                <a:spcBef>
                  <a:spcPct val="0"/>
                </a:spcBef>
                <a:spcAft>
                  <a:spcPct val="0"/>
                </a:spcAft>
                <a:defRPr/>
              </a:pPr>
              <a:t>5</a:t>
            </a:fld>
            <a:endParaRPr lang="it-IT"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638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7D4FC0E-E0C9-48AF-83F2-55C10B7491D0}" type="slidenum">
              <a:rPr lang="it-IT" smtClean="0"/>
              <a:pPr fontAlgn="base">
                <a:spcBef>
                  <a:spcPct val="0"/>
                </a:spcBef>
                <a:spcAft>
                  <a:spcPct val="0"/>
                </a:spcAft>
                <a:defRPr/>
              </a:pPr>
              <a:t>6</a:t>
            </a:fld>
            <a:endParaRPr lang="it-IT"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638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7D4FC0E-E0C9-48AF-83F2-55C10B7491D0}" type="slidenum">
              <a:rPr lang="it-IT" smtClean="0"/>
              <a:pPr fontAlgn="base">
                <a:spcBef>
                  <a:spcPct val="0"/>
                </a:spcBef>
                <a:spcAft>
                  <a:spcPct val="0"/>
                </a:spcAft>
                <a:defRPr/>
              </a:pPr>
              <a:t>7</a:t>
            </a:fld>
            <a:endParaRPr lang="it-IT"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638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7D4FC0E-E0C9-48AF-83F2-55C10B7491D0}" type="slidenum">
              <a:rPr lang="it-IT" smtClean="0"/>
              <a:pPr fontAlgn="base">
                <a:spcBef>
                  <a:spcPct val="0"/>
                </a:spcBef>
                <a:spcAft>
                  <a:spcPct val="0"/>
                </a:spcAft>
                <a:defRPr/>
              </a:pPr>
              <a:t>8</a:t>
            </a:fld>
            <a:endParaRPr lang="it-IT"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638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7D4FC0E-E0C9-48AF-83F2-55C10B7491D0}" type="slidenum">
              <a:rPr lang="it-IT" smtClean="0"/>
              <a:pPr fontAlgn="base">
                <a:spcBef>
                  <a:spcPct val="0"/>
                </a:spcBef>
                <a:spcAft>
                  <a:spcPct val="0"/>
                </a:spcAft>
                <a:defRPr/>
              </a:pPr>
              <a:t>9</a:t>
            </a:fld>
            <a:endParaRPr lang="it-IT"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638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7D4FC0E-E0C9-48AF-83F2-55C10B7491D0}" type="slidenum">
              <a:rPr lang="it-IT" smtClean="0"/>
              <a:pPr fontAlgn="base">
                <a:spcBef>
                  <a:spcPct val="0"/>
                </a:spcBef>
                <a:spcAft>
                  <a:spcPct val="0"/>
                </a:spcAft>
                <a:defRPr/>
              </a:pPr>
              <a:t>10</a:t>
            </a:fld>
            <a:endParaRPr lang="it-IT"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638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7D4FC0E-E0C9-48AF-83F2-55C10B7491D0}" type="slidenum">
              <a:rPr lang="it-IT" smtClean="0"/>
              <a:pPr fontAlgn="base">
                <a:spcBef>
                  <a:spcPct val="0"/>
                </a:spcBef>
                <a:spcAft>
                  <a:spcPct val="0"/>
                </a:spcAft>
                <a:defRPr/>
              </a:pPr>
              <a:t>11</a:t>
            </a:fld>
            <a:endParaRPr lang="it-IT"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it-IT" smtClean="0"/>
              <a:t>Fare clic per modificare lo stile del titolo</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pPr>
              <a:defRPr/>
            </a:pPr>
            <a:fld id="{0EEEDC72-EC2E-4579-BCB8-EF1A69A33644}" type="datetimeFigureOut">
              <a:rPr lang="it-IT" smtClean="0"/>
              <a:pPr>
                <a:defRPr/>
              </a:pPr>
              <a:t>26/05/2020</a:t>
            </a:fld>
            <a:endParaRPr lang="it-IT"/>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pPr>
              <a:defRPr/>
            </a:pPr>
            <a:endParaRPr lang="it-IT"/>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38307019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it-IT" smtClean="0"/>
              <a:t>Fare clic per modificare lo stile del titolo</a:t>
            </a:r>
            <a:endParaRPr lang="en-US" dirty="0"/>
          </a:p>
        </p:txBody>
      </p:sp>
      <p:sp>
        <p:nvSpPr>
          <p:cNvPr id="3" name="Content Placeholder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616993E9-CEF0-47B7-AEA6-AFACC79966BA}" type="datetimeFigureOut">
              <a:rPr lang="en-US" dirty="0"/>
              <a:t>5/26/2020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‹N›</a:t>
            </a:fld>
            <a:endParaRPr lang="en-US" dirty="0"/>
          </a:p>
        </p:txBody>
      </p:sp>
    </p:spTree>
    <p:extLst>
      <p:ext uri="{BB962C8B-B14F-4D97-AF65-F5344CB8AC3E}">
        <p14:creationId xmlns:p14="http://schemas.microsoft.com/office/powerpoint/2010/main" val="2282574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5" name="Footer Placeholder 4"/>
          <p:cNvSpPr>
            <a:spLocks noGrp="1"/>
          </p:cNvSpPr>
          <p:nvPr>
            <p:ph type="ftr" sz="quarter" idx="11"/>
          </p:nvPr>
        </p:nvSpPr>
        <p:spPr/>
        <p:txBody>
          <a:bodyPr/>
          <a:lstStyle/>
          <a:p>
            <a:pPr>
              <a:defRPr/>
            </a:pPr>
            <a:endParaRPr lang="it-IT"/>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2012381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it-IT" smtClean="0"/>
              <a:t>Fare clic per modificare lo stile del titolo</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6" name="Footer Placeholder 5"/>
          <p:cNvSpPr>
            <a:spLocks noGrp="1"/>
          </p:cNvSpPr>
          <p:nvPr>
            <p:ph type="ftr" sz="quarter" idx="11"/>
          </p:nvPr>
        </p:nvSpPr>
        <p:spPr/>
        <p:txBody>
          <a:bodyPr/>
          <a:lstStyle/>
          <a:p>
            <a:pPr>
              <a:defRPr/>
            </a:pPr>
            <a:endParaRPr lang="it-IT"/>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664136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8" name="Footer Placeholder 7"/>
          <p:cNvSpPr>
            <a:spLocks noGrp="1"/>
          </p:cNvSpPr>
          <p:nvPr>
            <p:ph type="ftr" sz="quarter" idx="11"/>
          </p:nvPr>
        </p:nvSpPr>
        <p:spPr/>
        <p:txBody>
          <a:bodyPr/>
          <a:lstStyle/>
          <a:p>
            <a:pPr>
              <a:defRPr/>
            </a:pPr>
            <a:endParaRPr lang="it-IT"/>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2230681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Date Placeholder 2"/>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4" name="Footer Placeholder 3"/>
          <p:cNvSpPr>
            <a:spLocks noGrp="1"/>
          </p:cNvSpPr>
          <p:nvPr>
            <p:ph type="ftr" sz="quarter" idx="11"/>
          </p:nvPr>
        </p:nvSpPr>
        <p:spPr/>
        <p:txBody>
          <a:bodyPr/>
          <a:lstStyle/>
          <a:p>
            <a:pPr>
              <a:defRPr/>
            </a:pPr>
            <a:endParaRPr lang="it-IT"/>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2129396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3" name="Footer Placeholder 2"/>
          <p:cNvSpPr>
            <a:spLocks noGrp="1"/>
          </p:cNvSpPr>
          <p:nvPr>
            <p:ph type="ftr" sz="quarter" idx="11"/>
          </p:nvPr>
        </p:nvSpPr>
        <p:spPr/>
        <p:txBody>
          <a:bodyPr/>
          <a:lstStyle/>
          <a:p>
            <a:pPr>
              <a:defRPr/>
            </a:pPr>
            <a:endParaRPr lang="it-IT"/>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1455477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it-IT" smtClean="0"/>
              <a:t>Fare clic per modificare lo stile del titolo</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6" name="Footer Placeholder 5"/>
          <p:cNvSpPr>
            <a:spLocks noGrp="1"/>
          </p:cNvSpPr>
          <p:nvPr>
            <p:ph type="ftr" sz="quarter" idx="11"/>
          </p:nvPr>
        </p:nvSpPr>
        <p:spPr/>
        <p:txBody>
          <a:bodyPr/>
          <a:lstStyle/>
          <a:p>
            <a:pPr>
              <a:defRPr/>
            </a:pPr>
            <a:endParaRPr lang="it-IT"/>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788487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it-IT" smtClean="0"/>
              <a:t>Fare clic per modificare lo stile del titolo</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6" name="Footer Placeholder 5"/>
          <p:cNvSpPr>
            <a:spLocks noGrp="1"/>
          </p:cNvSpPr>
          <p:nvPr>
            <p:ph type="ftr" sz="quarter" idx="11"/>
          </p:nvPr>
        </p:nvSpPr>
        <p:spPr/>
        <p:txBody>
          <a:bodyPr/>
          <a:lstStyle/>
          <a:p>
            <a:pPr>
              <a:defRPr/>
            </a:pPr>
            <a:endParaRPr lang="it-IT"/>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2671300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it-IT" smtClean="0"/>
              <a:t>Fare clic per modificare lo stile del titolo</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6" name="Footer Placeholder 5"/>
          <p:cNvSpPr>
            <a:spLocks noGrp="1"/>
          </p:cNvSpPr>
          <p:nvPr>
            <p:ph type="ftr" sz="quarter" idx="11"/>
          </p:nvPr>
        </p:nvSpPr>
        <p:spPr/>
        <p:txBody>
          <a:bodyPr/>
          <a:lstStyle/>
          <a:p>
            <a:pPr>
              <a:defRPr/>
            </a:pPr>
            <a:endParaRPr lang="it-IT"/>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466935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it-IT" smtClean="0"/>
              <a:t>Fare clic per modificare lo stile del titolo</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5" name="Footer Placeholder 4"/>
          <p:cNvSpPr>
            <a:spLocks noGrp="1"/>
          </p:cNvSpPr>
          <p:nvPr>
            <p:ph type="ftr" sz="quarter" idx="11"/>
          </p:nvPr>
        </p:nvSpPr>
        <p:spPr/>
        <p:txBody>
          <a:bodyPr/>
          <a:lstStyle/>
          <a:p>
            <a:pPr>
              <a:defRPr/>
            </a:pPr>
            <a:endParaRPr lang="it-IT"/>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22821245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it-IT" smtClean="0"/>
              <a:t>Fare clic per modificare lo stile del titolo</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5" name="Footer Placeholder 4"/>
          <p:cNvSpPr>
            <a:spLocks noGrp="1"/>
          </p:cNvSpPr>
          <p:nvPr>
            <p:ph type="ftr" sz="quarter" idx="11"/>
          </p:nvPr>
        </p:nvSpPr>
        <p:spPr/>
        <p:txBody>
          <a:bodyPr/>
          <a:lstStyle/>
          <a:p>
            <a:pPr>
              <a:defRPr/>
            </a:pPr>
            <a:endParaRPr lang="it-IT"/>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937810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5" name="Footer Placeholder 4"/>
          <p:cNvSpPr>
            <a:spLocks noGrp="1"/>
          </p:cNvSpPr>
          <p:nvPr>
            <p:ph type="ftr" sz="quarter" idx="11"/>
          </p:nvPr>
        </p:nvSpPr>
        <p:spPr/>
        <p:txBody>
          <a:bodyPr/>
          <a:lstStyle/>
          <a:p>
            <a:pPr>
              <a:defRPr/>
            </a:pPr>
            <a:endParaRPr lang="it-IT"/>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7917566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8" name="Footer Placeholder 7"/>
          <p:cNvSpPr>
            <a:spLocks noGrp="1"/>
          </p:cNvSpPr>
          <p:nvPr>
            <p:ph type="ftr" sz="quarter" idx="11"/>
          </p:nvPr>
        </p:nvSpPr>
        <p:spPr/>
        <p:txBody>
          <a:bodyPr/>
          <a:lstStyle/>
          <a:p>
            <a:pPr>
              <a:defRPr/>
            </a:pPr>
            <a:endParaRPr lang="it-IT"/>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34772978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 immagine">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8" name="Footer Placeholder 7"/>
          <p:cNvSpPr>
            <a:spLocks noGrp="1"/>
          </p:cNvSpPr>
          <p:nvPr>
            <p:ph type="ftr" sz="quarter" idx="11"/>
          </p:nvPr>
        </p:nvSpPr>
        <p:spPr/>
        <p:txBody>
          <a:bodyPr/>
          <a:lstStyle/>
          <a:p>
            <a:pPr>
              <a:defRPr/>
            </a:pPr>
            <a:endParaRPr lang="it-IT"/>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42603638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p:txBody>
          <a:bodyPr vert="eaVert" anchor="t" anchorCtr="0"/>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a:xfrm>
            <a:off x="7621301" y="6387910"/>
            <a:ext cx="990599" cy="228659"/>
          </a:xfrm>
        </p:spPr>
        <p:txBody>
          <a:bodyPr/>
          <a:lstStyle/>
          <a:p>
            <a:pPr>
              <a:defRPr/>
            </a:pPr>
            <a:fld id="{0EEEDC72-EC2E-4579-BCB8-EF1A69A33644}" type="datetimeFigureOut">
              <a:rPr lang="it-IT" smtClean="0"/>
              <a:pPr>
                <a:defRPr/>
              </a:pPr>
              <a:t>26/05/2020</a:t>
            </a:fld>
            <a:endParaRPr lang="it-IT"/>
          </a:p>
        </p:txBody>
      </p:sp>
      <p:sp>
        <p:nvSpPr>
          <p:cNvPr id="5" name="Footer Placeholder 4"/>
          <p:cNvSpPr>
            <a:spLocks noGrp="1"/>
          </p:cNvSpPr>
          <p:nvPr>
            <p:ph type="ftr" sz="quarter" idx="11"/>
          </p:nvPr>
        </p:nvSpPr>
        <p:spPr>
          <a:xfrm>
            <a:off x="516133" y="6387910"/>
            <a:ext cx="3859795" cy="228660"/>
          </a:xfrm>
        </p:spPr>
        <p:txBody>
          <a:bodyPr/>
          <a:lstStyle/>
          <a:p>
            <a:pPr>
              <a:defRPr/>
            </a:pPr>
            <a:endParaRPr lang="it-IT"/>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25345329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pPr>
              <a:defRPr/>
            </a:pPr>
            <a:fld id="{0EEEDC72-EC2E-4579-BCB8-EF1A69A33644}" type="datetimeFigureOut">
              <a:rPr lang="it-IT" smtClean="0"/>
              <a:pPr>
                <a:defRPr/>
              </a:pPr>
              <a:t>26/05/2020</a:t>
            </a:fld>
            <a:endParaRPr lang="it-IT"/>
          </a:p>
        </p:txBody>
      </p:sp>
      <p:sp>
        <p:nvSpPr>
          <p:cNvPr id="5" name="Footer Placeholder 4"/>
          <p:cNvSpPr>
            <a:spLocks noGrp="1"/>
          </p:cNvSpPr>
          <p:nvPr>
            <p:ph type="ftr" sz="quarter" idx="11"/>
          </p:nvPr>
        </p:nvSpPr>
        <p:spPr>
          <a:xfrm>
            <a:off x="538546" y="6365498"/>
            <a:ext cx="3859795" cy="228660"/>
          </a:xfrm>
        </p:spPr>
        <p:txBody>
          <a:bodyPr/>
          <a:lstStyle/>
          <a:p>
            <a:pPr>
              <a:defRPr/>
            </a:pPr>
            <a:endParaRPr lang="it-IT"/>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3076624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Diapositiva titolo">
    <p:spTree>
      <p:nvGrpSpPr>
        <p:cNvPr id="1" name=""/>
        <p:cNvGrpSpPr/>
        <p:nvPr/>
      </p:nvGrpSpPr>
      <p:grpSpPr>
        <a:xfrm>
          <a:off x="0" y="0"/>
          <a:ext cx="0" cy="0"/>
          <a:chOff x="0" y="0"/>
          <a:chExt cx="0" cy="0"/>
        </a:xfrm>
      </p:grpSpPr>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pPr>
              <a:defRPr/>
            </a:pPr>
            <a:fld id="{3DEFE7FC-0F91-4249-975E-776ACFBFF65E}" type="datetimeFigureOut">
              <a:rPr lang="it-IT"/>
              <a:pPr>
                <a:defRPr/>
              </a:pPr>
              <a:t>26/05/2020</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0C366E7F-CE5E-4D56-84E7-3D197FC463EA}" type="slidenum">
              <a:rPr lang="it-IT"/>
              <a:pPr>
                <a:defRPr/>
              </a:pPr>
              <a:t>‹N›</a:t>
            </a:fld>
            <a:endParaRPr lang="it-IT"/>
          </a:p>
        </p:txBody>
      </p:sp>
    </p:spTree>
    <p:extLst>
      <p:ext uri="{BB962C8B-B14F-4D97-AF65-F5344CB8AC3E}">
        <p14:creationId xmlns:p14="http://schemas.microsoft.com/office/powerpoint/2010/main" val="12835115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Layout personalizzato">
    <p:spTree>
      <p:nvGrpSpPr>
        <p:cNvPr id="1" name=""/>
        <p:cNvGrpSpPr/>
        <p:nvPr/>
      </p:nvGrpSpPr>
      <p:grpSpPr>
        <a:xfrm>
          <a:off x="0" y="0"/>
          <a:ext cx="0" cy="0"/>
          <a:chOff x="0" y="0"/>
          <a:chExt cx="0" cy="0"/>
        </a:xfrm>
      </p:grpSpPr>
      <p:sp>
        <p:nvSpPr>
          <p:cNvPr id="2" name="Titolo 1"/>
          <p:cNvSpPr>
            <a:spLocks noGrp="1"/>
          </p:cNvSpPr>
          <p:nvPr>
            <p:ph type="title"/>
          </p:nvPr>
        </p:nvSpPr>
        <p:spPr>
          <a:xfrm>
            <a:off x="2214546" y="142860"/>
            <a:ext cx="6472254" cy="1143000"/>
          </a:xfrm>
        </p:spPr>
        <p:txBody>
          <a:bodyPr/>
          <a:lstStyle/>
          <a:p>
            <a:r>
              <a:rPr lang="it-IT" dirty="0" smtClean="0"/>
              <a:t>Fare clic per modificare lo stile del titolo</a:t>
            </a:r>
            <a:endParaRPr lang="it-IT" dirty="0"/>
          </a:p>
        </p:txBody>
      </p:sp>
      <p:sp>
        <p:nvSpPr>
          <p:cNvPr id="3" name="Segnaposto piè di pagina 3"/>
          <p:cNvSpPr>
            <a:spLocks noGrp="1"/>
          </p:cNvSpPr>
          <p:nvPr>
            <p:ph type="ftr" sz="quarter" idx="10"/>
          </p:nvPr>
        </p:nvSpPr>
        <p:spPr>
          <a:xfrm>
            <a:off x="357188" y="1785938"/>
            <a:ext cx="8572500" cy="4572000"/>
          </a:xfrm>
        </p:spPr>
        <p:txBody>
          <a:bodyPr/>
          <a:lstStyle>
            <a:lvl1pPr>
              <a:defRPr sz="5000">
                <a:solidFill>
                  <a:schemeClr val="tx1"/>
                </a:solidFill>
                <a:latin typeface="+mj-lt"/>
                <a:cs typeface="Times New Roman" pitchFamily="18" charset="0"/>
              </a:defRPr>
            </a:lvl1pPr>
          </a:lstStyle>
          <a:p>
            <a:pPr>
              <a:defRPr/>
            </a:pPr>
            <a:r>
              <a:rPr lang="it-IT"/>
              <a:t>Contenuto Slide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25">
          <a:fgClr>
            <a:schemeClr val="accent1"/>
          </a:fgClr>
          <a:bgClr>
            <a:schemeClr val="bg1"/>
          </a:bgClr>
        </a:pattFill>
        <a:effectLst/>
      </p:bgPr>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21">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pPr>
              <a:defRPr/>
            </a:pPr>
            <a:fld id="{0EEEDC72-EC2E-4579-BCB8-EF1A69A33644}" type="datetimeFigureOut">
              <a:rPr lang="it-IT" smtClean="0"/>
              <a:pPr>
                <a:defRPr/>
              </a:pPr>
              <a:t>26/05/2020</a:t>
            </a:fld>
            <a:endParaRPr lang="it-IT"/>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pPr>
              <a:defRPr/>
            </a:pPr>
            <a:endParaRPr lang="it-IT"/>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pPr>
              <a:defRPr/>
            </a:pPr>
            <a:fld id="{13B146AD-48F7-4A15-8110-9743F4041793}" type="slidenum">
              <a:rPr lang="it-IT" smtClean="0"/>
              <a:pPr>
                <a:defRPr/>
              </a:pPr>
              <a:t>‹N›</a:t>
            </a:fld>
            <a:endParaRPr lang="it-IT"/>
          </a:p>
        </p:txBody>
      </p:sp>
    </p:spTree>
    <p:extLst>
      <p:ext uri="{BB962C8B-B14F-4D97-AF65-F5344CB8AC3E}">
        <p14:creationId xmlns:p14="http://schemas.microsoft.com/office/powerpoint/2010/main" val="423217116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 id="2147483676" r:id="rId19"/>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olo 1"/>
          <p:cNvSpPr>
            <a:spLocks noGrp="1"/>
          </p:cNvSpPr>
          <p:nvPr>
            <p:ph type="ctrTitle" idx="4294967295"/>
          </p:nvPr>
        </p:nvSpPr>
        <p:spPr>
          <a:xfrm>
            <a:off x="323529" y="2928938"/>
            <a:ext cx="8820472" cy="2286000"/>
          </a:xfrm>
          <a:solidFill>
            <a:schemeClr val="accent6">
              <a:lumMod val="20000"/>
              <a:lumOff val="80000"/>
            </a:schemeClr>
          </a:solidFill>
        </p:spPr>
        <p:txBody>
          <a:bodyPr/>
          <a:lstStyle/>
          <a:p>
            <a:pPr eaLnBrk="1" hangingPunct="1"/>
            <a:r>
              <a:rPr lang="it-IT" smtClean="0">
                <a:solidFill>
                  <a:schemeClr val="accent6">
                    <a:lumMod val="50000"/>
                  </a:schemeClr>
                </a:solidFill>
              </a:rPr>
              <a:t>Lezione </a:t>
            </a:r>
            <a:r>
              <a:rPr lang="it-IT" dirty="0" smtClean="0">
                <a:solidFill>
                  <a:schemeClr val="accent6">
                    <a:lumMod val="50000"/>
                  </a:schemeClr>
                </a:solidFill>
              </a:rPr>
              <a:t>16</a:t>
            </a:r>
            <a:br>
              <a:rPr lang="it-IT" dirty="0" smtClean="0">
                <a:solidFill>
                  <a:schemeClr val="accent6">
                    <a:lumMod val="50000"/>
                  </a:schemeClr>
                </a:solidFill>
              </a:rPr>
            </a:br>
            <a:r>
              <a:rPr lang="it-IT" dirty="0" smtClean="0">
                <a:solidFill>
                  <a:schemeClr val="accent6">
                    <a:lumMod val="50000"/>
                  </a:schemeClr>
                </a:solidFill>
              </a:rPr>
              <a:t>Un modello ecologico di comunicazione</a:t>
            </a:r>
            <a:endParaRPr lang="it-IT" dirty="0" smtClean="0">
              <a:solidFill>
                <a:schemeClr val="accent6">
                  <a:lumMod val="50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magine 15" descr="virus.jpg"/>
          <p:cNvPicPr>
            <a:picLocks noChangeAspect="1"/>
          </p:cNvPicPr>
          <p:nvPr/>
        </p:nvPicPr>
        <p:blipFill>
          <a:blip r:embed="rId3" cstate="print"/>
          <a:stretch>
            <a:fillRect/>
          </a:stretch>
        </p:blipFill>
        <p:spPr>
          <a:xfrm>
            <a:off x="357158" y="5214950"/>
            <a:ext cx="1643074" cy="1479787"/>
          </a:xfrm>
          <a:prstGeom prst="ellipse">
            <a:avLst/>
          </a:prstGeom>
          <a:ln>
            <a:noFill/>
          </a:ln>
          <a:effectLst>
            <a:softEdge rad="112500"/>
          </a:effectLst>
        </p:spPr>
      </p:pic>
      <p:pic>
        <p:nvPicPr>
          <p:cNvPr id="14" name="Immagine 13" descr="cimatti.jpg"/>
          <p:cNvPicPr>
            <a:picLocks noChangeAspect="1"/>
          </p:cNvPicPr>
          <p:nvPr/>
        </p:nvPicPr>
        <p:blipFill>
          <a:blip r:embed="rId4" cstate="print"/>
          <a:stretch>
            <a:fillRect/>
          </a:stretch>
        </p:blipFill>
        <p:spPr>
          <a:xfrm>
            <a:off x="3357554" y="2285992"/>
            <a:ext cx="2619375" cy="1743075"/>
          </a:xfrm>
          <a:prstGeom prst="ellipse">
            <a:avLst/>
          </a:prstGeom>
          <a:ln>
            <a:noFill/>
          </a:ln>
          <a:effectLst>
            <a:softEdge rad="112500"/>
          </a:effectLst>
        </p:spPr>
        <p:style>
          <a:lnRef idx="0">
            <a:schemeClr val="accent2"/>
          </a:lnRef>
          <a:fillRef idx="3">
            <a:schemeClr val="accent2"/>
          </a:fillRef>
          <a:effectRef idx="3">
            <a:schemeClr val="accent2"/>
          </a:effectRef>
          <a:fontRef idx="minor">
            <a:schemeClr val="lt1"/>
          </a:fontRef>
        </p:style>
      </p:pic>
      <p:sp>
        <p:nvSpPr>
          <p:cNvPr id="5122" name="Titolo 3"/>
          <p:cNvSpPr>
            <a:spLocks noGrp="1"/>
          </p:cNvSpPr>
          <p:nvPr>
            <p:ph type="title"/>
          </p:nvPr>
        </p:nvSpPr>
        <p:spPr>
          <a:xfrm>
            <a:off x="1285861" y="554823"/>
            <a:ext cx="6643716" cy="1011237"/>
          </a:xfrm>
        </p:spPr>
        <p:txBody>
          <a:bodyPr/>
          <a:lstStyle/>
          <a:p>
            <a:pPr eaLnBrk="1" hangingPunct="1"/>
            <a:r>
              <a:rPr lang="it-IT" sz="3200" b="1" dirty="0" smtClean="0">
                <a:solidFill>
                  <a:schemeClr val="accent2">
                    <a:lumMod val="75000"/>
                  </a:schemeClr>
                </a:solidFill>
                <a:latin typeface="Times New Roman" pitchFamily="18" charset="0"/>
                <a:cs typeface="Times New Roman" pitchFamily="18" charset="0"/>
              </a:rPr>
              <a:t>COMUNICAZIONE E SEMIOSI</a:t>
            </a:r>
          </a:p>
        </p:txBody>
      </p:sp>
      <p:sp>
        <p:nvSpPr>
          <p:cNvPr id="5" name="CasellaDiTesto 4"/>
          <p:cNvSpPr txBox="1"/>
          <p:nvPr/>
        </p:nvSpPr>
        <p:spPr>
          <a:xfrm>
            <a:off x="357188" y="1690688"/>
            <a:ext cx="8286750" cy="523875"/>
          </a:xfrm>
          <a:prstGeom prst="rect">
            <a:avLst/>
          </a:prstGeom>
          <a:blipFill>
            <a:blip r:embed="rId5"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Vita e semiosi</a:t>
            </a:r>
            <a:endParaRPr lang="it-IT" sz="2800" b="1" cap="small" dirty="0">
              <a:solidFill>
                <a:schemeClr val="accent2"/>
              </a:solidFill>
              <a:latin typeface="Garamond" pitchFamily="18" charset="0"/>
            </a:endParaRPr>
          </a:p>
        </p:txBody>
      </p:sp>
      <p:sp>
        <p:nvSpPr>
          <p:cNvPr id="8" name="Ovale 7"/>
          <p:cNvSpPr/>
          <p:nvPr/>
        </p:nvSpPr>
        <p:spPr>
          <a:xfrm>
            <a:off x="1428728" y="3714752"/>
            <a:ext cx="2071702" cy="18573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Ca</a:t>
            </a:r>
            <a:endParaRPr lang="it-IT" dirty="0"/>
          </a:p>
        </p:txBody>
      </p:sp>
      <p:sp>
        <p:nvSpPr>
          <p:cNvPr id="9" name="Ovale 8"/>
          <p:cNvSpPr/>
          <p:nvPr/>
        </p:nvSpPr>
        <p:spPr>
          <a:xfrm>
            <a:off x="2500298" y="4071942"/>
            <a:ext cx="3429024" cy="228601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CasellaDiTesto 9"/>
          <p:cNvSpPr txBox="1"/>
          <p:nvPr/>
        </p:nvSpPr>
        <p:spPr>
          <a:xfrm>
            <a:off x="1643042" y="4143380"/>
            <a:ext cx="1571636" cy="646331"/>
          </a:xfrm>
          <a:prstGeom prst="rect">
            <a:avLst/>
          </a:prstGeom>
          <a:noFill/>
        </p:spPr>
        <p:txBody>
          <a:bodyPr wrap="square" rtlCol="0">
            <a:spAutoFit/>
          </a:bodyPr>
          <a:lstStyle/>
          <a:p>
            <a:r>
              <a:rPr lang="it-IT" cap="small" dirty="0" smtClean="0">
                <a:solidFill>
                  <a:schemeClr val="accent2"/>
                </a:solidFill>
                <a:latin typeface="+mj-lt"/>
              </a:rPr>
              <a:t>Campo della semiosi</a:t>
            </a:r>
          </a:p>
        </p:txBody>
      </p:sp>
      <p:sp>
        <p:nvSpPr>
          <p:cNvPr id="11" name="CasellaDiTesto 10"/>
          <p:cNvSpPr txBox="1"/>
          <p:nvPr/>
        </p:nvSpPr>
        <p:spPr>
          <a:xfrm>
            <a:off x="3643306" y="5072074"/>
            <a:ext cx="1928826" cy="646331"/>
          </a:xfrm>
          <a:prstGeom prst="rect">
            <a:avLst/>
          </a:prstGeom>
          <a:noFill/>
        </p:spPr>
        <p:txBody>
          <a:bodyPr wrap="square" rtlCol="0">
            <a:spAutoFit/>
          </a:bodyPr>
          <a:lstStyle/>
          <a:p>
            <a:r>
              <a:rPr lang="it-IT" cap="small" dirty="0" smtClean="0">
                <a:solidFill>
                  <a:schemeClr val="accent2"/>
                </a:solidFill>
                <a:latin typeface="+mj-lt"/>
              </a:rPr>
              <a:t>Campo al di qua della semiosi </a:t>
            </a:r>
          </a:p>
        </p:txBody>
      </p:sp>
      <p:sp>
        <p:nvSpPr>
          <p:cNvPr id="12" name="CasellaDiTesto 11"/>
          <p:cNvSpPr txBox="1"/>
          <p:nvPr/>
        </p:nvSpPr>
        <p:spPr>
          <a:xfrm>
            <a:off x="5929322" y="2285992"/>
            <a:ext cx="2857520" cy="4247317"/>
          </a:xfrm>
          <a:prstGeom prst="rect">
            <a:avLst/>
          </a:prstGeom>
          <a:noFill/>
        </p:spPr>
        <p:txBody>
          <a:bodyPr wrap="square" rtlCol="0">
            <a:spAutoFit/>
          </a:bodyPr>
          <a:lstStyle/>
          <a:p>
            <a:r>
              <a:rPr lang="it-IT" dirty="0" smtClean="0">
                <a:solidFill>
                  <a:schemeClr val="accent2"/>
                </a:solidFill>
                <a:latin typeface="Times New Roman" pitchFamily="18" charset="0"/>
                <a:cs typeface="Times New Roman" pitchFamily="18" charset="0"/>
              </a:rPr>
              <a:t>“Un’interazione biologica è sì, anche, un’interazione materiale ma in quanto biologica quella interazione ha un valore che è logicamente diverso dal semplice contatto fra due entità materiali qualsiasi. Il contatto fra A e B significa </a:t>
            </a:r>
            <a:r>
              <a:rPr lang="it-IT" dirty="0" err="1" smtClean="0">
                <a:solidFill>
                  <a:schemeClr val="accent2"/>
                </a:solidFill>
                <a:latin typeface="Times New Roman" pitchFamily="18" charset="0"/>
                <a:cs typeface="Times New Roman" pitchFamily="18" charset="0"/>
              </a:rPr>
              <a:t>sopravviv</a:t>
            </a:r>
            <a:r>
              <a:rPr lang="it-IT" dirty="0" smtClean="0">
                <a:solidFill>
                  <a:schemeClr val="accent2"/>
                </a:solidFill>
                <a:latin typeface="Times New Roman" pitchFamily="18" charset="0"/>
                <a:cs typeface="Times New Roman" pitchFamily="18" charset="0"/>
              </a:rPr>
              <a:t> </a:t>
            </a:r>
            <a:r>
              <a:rPr lang="it-IT" dirty="0" err="1" smtClean="0">
                <a:solidFill>
                  <a:schemeClr val="accent2"/>
                </a:solidFill>
                <a:latin typeface="Times New Roman" pitchFamily="18" charset="0"/>
                <a:cs typeface="Times New Roman" pitchFamily="18" charset="0"/>
              </a:rPr>
              <a:t>enza</a:t>
            </a:r>
            <a:r>
              <a:rPr lang="it-IT" dirty="0" smtClean="0">
                <a:solidFill>
                  <a:schemeClr val="accent2"/>
                </a:solidFill>
                <a:latin typeface="Times New Roman" pitchFamily="18" charset="0"/>
                <a:cs typeface="Times New Roman" pitchFamily="18" charset="0"/>
              </a:rPr>
              <a:t> per a solo perché A già è vivo; è dal punto di vista della vita che B significa qualcosa, per esempio sopravvivenza, per A”</a:t>
            </a:r>
            <a:endParaRPr lang="it-IT" dirty="0">
              <a:solidFill>
                <a:schemeClr val="accent2"/>
              </a:solidFill>
              <a:latin typeface="Times New Roman" pitchFamily="18" charset="0"/>
              <a:cs typeface="Times New Roman" pitchFamily="18" charset="0"/>
            </a:endParaRPr>
          </a:p>
        </p:txBody>
      </p:sp>
      <p:sp>
        <p:nvSpPr>
          <p:cNvPr id="13" name="CasellaDiTesto 12"/>
          <p:cNvSpPr txBox="1"/>
          <p:nvPr/>
        </p:nvSpPr>
        <p:spPr>
          <a:xfrm>
            <a:off x="285720" y="2357430"/>
            <a:ext cx="3183564" cy="369332"/>
          </a:xfrm>
          <a:prstGeom prst="rect">
            <a:avLst/>
          </a:prstGeom>
          <a:noFill/>
        </p:spPr>
        <p:txBody>
          <a:bodyPr wrap="none" rtlCol="0">
            <a:spAutoFit/>
          </a:bodyPr>
          <a:lstStyle/>
          <a:p>
            <a:r>
              <a:rPr lang="it-IT" b="1" dirty="0" smtClean="0">
                <a:solidFill>
                  <a:schemeClr val="accent2"/>
                </a:solidFill>
                <a:latin typeface="Times New Roman" pitchFamily="18" charset="0"/>
                <a:cs typeface="Times New Roman" pitchFamily="18" charset="0"/>
              </a:rPr>
              <a:t>F. </a:t>
            </a:r>
            <a:r>
              <a:rPr lang="it-IT" b="1" dirty="0" err="1" smtClean="0">
                <a:solidFill>
                  <a:schemeClr val="accent2"/>
                </a:solidFill>
                <a:latin typeface="Times New Roman" pitchFamily="18" charset="0"/>
                <a:cs typeface="Times New Roman" pitchFamily="18" charset="0"/>
              </a:rPr>
              <a:t>Cimatti</a:t>
            </a:r>
            <a:r>
              <a:rPr lang="it-IT" b="1" dirty="0" smtClean="0">
                <a:solidFill>
                  <a:schemeClr val="accent2"/>
                </a:solidFill>
                <a:latin typeface="Times New Roman" pitchFamily="18" charset="0"/>
                <a:cs typeface="Times New Roman" pitchFamily="18" charset="0"/>
              </a:rPr>
              <a:t>, </a:t>
            </a:r>
            <a:r>
              <a:rPr lang="it-IT" b="1" i="1" dirty="0" smtClean="0">
                <a:solidFill>
                  <a:schemeClr val="accent2"/>
                </a:solidFill>
                <a:latin typeface="Times New Roman" pitchFamily="18" charset="0"/>
                <a:cs typeface="Times New Roman" pitchFamily="18" charset="0"/>
              </a:rPr>
              <a:t>Mente, segno e vita</a:t>
            </a:r>
            <a:r>
              <a:rPr lang="it-IT" b="1" dirty="0" smtClean="0">
                <a:solidFill>
                  <a:schemeClr val="accent2"/>
                </a:solidFill>
                <a:latin typeface="Times New Roman" pitchFamily="18" charset="0"/>
                <a:cs typeface="Times New Roman" pitchFamily="18" charset="0"/>
              </a:rPr>
              <a:t> </a:t>
            </a:r>
            <a:endParaRPr lang="it-IT" b="1" dirty="0">
              <a:solidFill>
                <a:schemeClr val="accent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olo 3"/>
          <p:cNvSpPr>
            <a:spLocks noGrp="1"/>
          </p:cNvSpPr>
          <p:nvPr>
            <p:ph type="title"/>
          </p:nvPr>
        </p:nvSpPr>
        <p:spPr>
          <a:xfrm>
            <a:off x="2000250" y="274638"/>
            <a:ext cx="6643716" cy="1011237"/>
          </a:xfrm>
        </p:spPr>
        <p:txBody>
          <a:bodyPr/>
          <a:lstStyle/>
          <a:p>
            <a:pPr eaLnBrk="1" hangingPunct="1"/>
            <a:r>
              <a:rPr lang="it-IT" sz="3200" b="1" dirty="0" smtClean="0">
                <a:solidFill>
                  <a:schemeClr val="accent2">
                    <a:lumMod val="75000"/>
                  </a:schemeClr>
                </a:solidFill>
                <a:latin typeface="Times New Roman" pitchFamily="18" charset="0"/>
                <a:cs typeface="Times New Roman" pitchFamily="18" charset="0"/>
              </a:rPr>
              <a:t>COMUNICAZIONE E SEMIOSI</a:t>
            </a:r>
          </a:p>
        </p:txBody>
      </p:sp>
      <p:sp>
        <p:nvSpPr>
          <p:cNvPr id="5" name="CasellaDiTesto 4"/>
          <p:cNvSpPr txBox="1"/>
          <p:nvPr/>
        </p:nvSpPr>
        <p:spPr>
          <a:xfrm>
            <a:off x="357188" y="1690688"/>
            <a:ext cx="8286750" cy="523875"/>
          </a:xfrm>
          <a:prstGeom prst="rect">
            <a:avLst/>
          </a:prstGeom>
          <a:blipFill>
            <a:blip r:embed="rId3"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Universali </a:t>
            </a:r>
            <a:r>
              <a:rPr lang="it-IT" sz="2800" b="1" cap="small" dirty="0" err="1" smtClean="0">
                <a:solidFill>
                  <a:schemeClr val="accent2"/>
                </a:solidFill>
                <a:latin typeface="Garamond" pitchFamily="18" charset="0"/>
              </a:rPr>
              <a:t>zoosemiotici</a:t>
            </a:r>
            <a:endParaRPr lang="it-IT" sz="2800" b="1" cap="small" dirty="0">
              <a:solidFill>
                <a:schemeClr val="accent2"/>
              </a:solidFill>
              <a:latin typeface="Garamond" pitchFamily="18" charset="0"/>
            </a:endParaRPr>
          </a:p>
        </p:txBody>
      </p:sp>
      <p:sp>
        <p:nvSpPr>
          <p:cNvPr id="4" name="CasellaDiTesto 3"/>
          <p:cNvSpPr txBox="1"/>
          <p:nvPr/>
        </p:nvSpPr>
        <p:spPr>
          <a:xfrm>
            <a:off x="428596" y="2643182"/>
            <a:ext cx="6843540" cy="3782061"/>
          </a:xfrm>
          <a:prstGeom prst="rect">
            <a:avLst/>
          </a:prstGeom>
          <a:noFill/>
        </p:spPr>
        <p:txBody>
          <a:bodyPr wrap="none" rtlCol="0">
            <a:spAutoFit/>
          </a:bodyPr>
          <a:lstStyle/>
          <a:p>
            <a:pPr>
              <a:lnSpc>
                <a:spcPct val="150000"/>
              </a:lnSpc>
              <a:buFont typeface="Arial" pitchFamily="34" charset="0"/>
              <a:buChar char="•"/>
            </a:pPr>
            <a:r>
              <a:rPr lang="it-IT" dirty="0" smtClean="0">
                <a:solidFill>
                  <a:schemeClr val="accent2"/>
                </a:solidFill>
                <a:latin typeface="Times New Roman" pitchFamily="18" charset="0"/>
                <a:cs typeface="Times New Roman" pitchFamily="18" charset="0"/>
              </a:rPr>
              <a:t>Doppia implicazione fra mente e semiosi</a:t>
            </a:r>
          </a:p>
          <a:p>
            <a:pPr>
              <a:lnSpc>
                <a:spcPct val="150000"/>
              </a:lnSpc>
              <a:buFont typeface="Arial" pitchFamily="34" charset="0"/>
              <a:buChar char="•"/>
            </a:pPr>
            <a:r>
              <a:rPr lang="it-IT" dirty="0" smtClean="0">
                <a:solidFill>
                  <a:schemeClr val="accent2"/>
                </a:solidFill>
                <a:latin typeface="Times New Roman" pitchFamily="18" charset="0"/>
                <a:cs typeface="Times New Roman" pitchFamily="18" charset="0"/>
              </a:rPr>
              <a:t>Doppia implicazione fra possibilità e semiosi</a:t>
            </a:r>
          </a:p>
          <a:p>
            <a:pPr>
              <a:lnSpc>
                <a:spcPct val="150000"/>
              </a:lnSpc>
              <a:buFont typeface="Arial" pitchFamily="34" charset="0"/>
              <a:buChar char="•"/>
            </a:pPr>
            <a:r>
              <a:rPr lang="it-IT" dirty="0" smtClean="0">
                <a:solidFill>
                  <a:schemeClr val="accent2"/>
                </a:solidFill>
                <a:latin typeface="Times New Roman" pitchFamily="18" charset="0"/>
                <a:cs typeface="Times New Roman" pitchFamily="18" charset="0"/>
              </a:rPr>
              <a:t>Riferimento del segno al reale</a:t>
            </a:r>
          </a:p>
          <a:p>
            <a:pPr>
              <a:lnSpc>
                <a:spcPct val="150000"/>
              </a:lnSpc>
              <a:buFont typeface="Arial" pitchFamily="34" charset="0"/>
              <a:buChar char="•"/>
            </a:pPr>
            <a:r>
              <a:rPr lang="it-IT" dirty="0" smtClean="0">
                <a:solidFill>
                  <a:schemeClr val="accent2"/>
                </a:solidFill>
                <a:latin typeface="Times New Roman" pitchFamily="18" charset="0"/>
                <a:cs typeface="Times New Roman" pitchFamily="18" charset="0"/>
              </a:rPr>
              <a:t>Punto di vista e intenzionalità</a:t>
            </a:r>
          </a:p>
          <a:p>
            <a:pPr>
              <a:lnSpc>
                <a:spcPct val="150000"/>
              </a:lnSpc>
              <a:buFont typeface="Arial" pitchFamily="34" charset="0"/>
              <a:buChar char="•"/>
            </a:pPr>
            <a:r>
              <a:rPr lang="it-IT" dirty="0" smtClean="0">
                <a:solidFill>
                  <a:schemeClr val="accent2"/>
                </a:solidFill>
                <a:latin typeface="Times New Roman" pitchFamily="18" charset="0"/>
                <a:cs typeface="Times New Roman" pitchFamily="18" charset="0"/>
              </a:rPr>
              <a:t>Arbitrarietà delle classificazioni</a:t>
            </a:r>
          </a:p>
          <a:p>
            <a:pPr>
              <a:lnSpc>
                <a:spcPct val="150000"/>
              </a:lnSpc>
              <a:buFont typeface="Arial" pitchFamily="34" charset="0"/>
              <a:buChar char="•"/>
            </a:pPr>
            <a:r>
              <a:rPr lang="it-IT" dirty="0" smtClean="0">
                <a:solidFill>
                  <a:schemeClr val="accent2"/>
                </a:solidFill>
                <a:latin typeface="Times New Roman" pitchFamily="18" charset="0"/>
                <a:cs typeface="Times New Roman" pitchFamily="18" charset="0"/>
              </a:rPr>
              <a:t>Possibilità di mentire</a:t>
            </a:r>
          </a:p>
          <a:p>
            <a:pPr>
              <a:lnSpc>
                <a:spcPct val="150000"/>
              </a:lnSpc>
              <a:buFont typeface="Arial" pitchFamily="34" charset="0"/>
              <a:buChar char="•"/>
            </a:pPr>
            <a:r>
              <a:rPr lang="it-IT" dirty="0" smtClean="0">
                <a:solidFill>
                  <a:schemeClr val="accent2"/>
                </a:solidFill>
                <a:latin typeface="Times New Roman" pitchFamily="18" charset="0"/>
                <a:cs typeface="Times New Roman" pitchFamily="18" charset="0"/>
              </a:rPr>
              <a:t>Proporzionalità fra complessità della situazione e complessità dei segni</a:t>
            </a:r>
          </a:p>
          <a:p>
            <a:pPr>
              <a:lnSpc>
                <a:spcPct val="150000"/>
              </a:lnSpc>
              <a:buFont typeface="Arial" pitchFamily="34" charset="0"/>
              <a:buChar char="•"/>
            </a:pPr>
            <a:r>
              <a:rPr lang="it-IT" dirty="0" smtClean="0">
                <a:solidFill>
                  <a:schemeClr val="accent2"/>
                </a:solidFill>
                <a:latin typeface="Times New Roman" pitchFamily="18" charset="0"/>
                <a:cs typeface="Times New Roman" pitchFamily="18" charset="0"/>
              </a:rPr>
              <a:t>Salienza percettiva e cognitiva</a:t>
            </a:r>
          </a:p>
          <a:p>
            <a:pPr>
              <a:lnSpc>
                <a:spcPct val="150000"/>
              </a:lnSpc>
              <a:buFont typeface="Arial" pitchFamily="34" charset="0"/>
              <a:buChar char="•"/>
            </a:pPr>
            <a:r>
              <a:rPr lang="it-IT" dirty="0" smtClean="0">
                <a:solidFill>
                  <a:schemeClr val="accent2"/>
                </a:solidFill>
                <a:latin typeface="Times New Roman" pitchFamily="18" charset="0"/>
                <a:cs typeface="Times New Roman" pitchFamily="18" charset="0"/>
              </a:rPr>
              <a:t>Relazione con l’ambiente</a:t>
            </a:r>
            <a:endParaRPr lang="it-IT" dirty="0">
              <a:solidFill>
                <a:schemeClr val="accent2"/>
              </a:solidFill>
              <a:latin typeface="Times New Roman" pitchFamily="18" charset="0"/>
              <a:cs typeface="Times New Roman" pitchFamily="18" charset="0"/>
            </a:endParaRPr>
          </a:p>
        </p:txBody>
      </p:sp>
      <p:pic>
        <p:nvPicPr>
          <p:cNvPr id="6" name="Immagine 5" descr="9788883722622g.jpg"/>
          <p:cNvPicPr>
            <a:picLocks noChangeAspect="1"/>
          </p:cNvPicPr>
          <p:nvPr/>
        </p:nvPicPr>
        <p:blipFill>
          <a:blip r:embed="rId4" cstate="print"/>
          <a:stretch>
            <a:fillRect/>
          </a:stretch>
        </p:blipFill>
        <p:spPr>
          <a:xfrm>
            <a:off x="6286512" y="2214554"/>
            <a:ext cx="2857488" cy="3500462"/>
          </a:xfrm>
          <a:prstGeom prst="ellipse">
            <a:avLst/>
          </a:prstGeom>
          <a:ln>
            <a:noFill/>
          </a:ln>
          <a:effectLst>
            <a:softEdge rad="6350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descr="mappa tesoro"/>
          <p:cNvPicPr>
            <a:picLocks noChangeAspect="1"/>
          </p:cNvPicPr>
          <p:nvPr/>
        </p:nvPicPr>
        <p:blipFill>
          <a:blip r:embed="rId3" cstate="print"/>
          <a:stretch>
            <a:fillRect/>
          </a:stretch>
        </p:blipFill>
        <p:spPr>
          <a:xfrm>
            <a:off x="2143108" y="2857496"/>
            <a:ext cx="4143404" cy="1666874"/>
          </a:xfrm>
          <a:prstGeom prst="rect">
            <a:avLst/>
          </a:prstGeom>
        </p:spPr>
      </p:pic>
      <p:sp>
        <p:nvSpPr>
          <p:cNvPr id="5122" name="Titolo 3"/>
          <p:cNvSpPr>
            <a:spLocks noGrp="1"/>
          </p:cNvSpPr>
          <p:nvPr>
            <p:ph type="title"/>
          </p:nvPr>
        </p:nvSpPr>
        <p:spPr>
          <a:xfrm>
            <a:off x="892952" y="548152"/>
            <a:ext cx="6643716" cy="1011237"/>
          </a:xfrm>
        </p:spPr>
        <p:txBody>
          <a:bodyPr/>
          <a:lstStyle/>
          <a:p>
            <a:pPr eaLnBrk="1" hangingPunct="1"/>
            <a:r>
              <a:rPr lang="it-IT" sz="3200" b="1" dirty="0" smtClean="0">
                <a:solidFill>
                  <a:schemeClr val="accent2">
                    <a:lumMod val="75000"/>
                  </a:schemeClr>
                </a:solidFill>
                <a:latin typeface="Times New Roman" pitchFamily="18" charset="0"/>
                <a:cs typeface="Times New Roman" pitchFamily="18" charset="0"/>
              </a:rPr>
              <a:t>COMUNICAZIONE E SEMIOSI</a:t>
            </a:r>
          </a:p>
        </p:txBody>
      </p:sp>
      <p:sp>
        <p:nvSpPr>
          <p:cNvPr id="5" name="CasellaDiTesto 4"/>
          <p:cNvSpPr txBox="1"/>
          <p:nvPr/>
        </p:nvSpPr>
        <p:spPr>
          <a:xfrm>
            <a:off x="357188" y="1690688"/>
            <a:ext cx="8286750" cy="523875"/>
          </a:xfrm>
          <a:prstGeom prst="rect">
            <a:avLst/>
          </a:prstGeom>
          <a:blipFill>
            <a:blip r:embed="rId4"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Lo spazio della semiosi</a:t>
            </a:r>
            <a:endParaRPr lang="it-IT" sz="2800" b="1" cap="small" dirty="0">
              <a:solidFill>
                <a:schemeClr val="accent2"/>
              </a:solidFill>
              <a:latin typeface="Garamond" pitchFamily="18" charset="0"/>
            </a:endParaRPr>
          </a:p>
        </p:txBody>
      </p:sp>
      <p:sp>
        <p:nvSpPr>
          <p:cNvPr id="4" name="CasellaDiTesto 3"/>
          <p:cNvSpPr txBox="1"/>
          <p:nvPr/>
        </p:nvSpPr>
        <p:spPr>
          <a:xfrm>
            <a:off x="357158" y="2143116"/>
            <a:ext cx="8286808" cy="954107"/>
          </a:xfrm>
          <a:prstGeom prst="rect">
            <a:avLst/>
          </a:prstGeom>
          <a:noFill/>
        </p:spPr>
        <p:txBody>
          <a:bodyPr wrap="square" rtlCol="0">
            <a:spAutoFit/>
          </a:bodyPr>
          <a:lstStyle/>
          <a:p>
            <a:pPr algn="just"/>
            <a:r>
              <a:rPr lang="it-IT" sz="1400" dirty="0" smtClean="0">
                <a:solidFill>
                  <a:schemeClr val="accent2"/>
                </a:solidFill>
                <a:latin typeface="Times New Roman" pitchFamily="18" charset="0"/>
                <a:cs typeface="Times New Roman" pitchFamily="18" charset="0"/>
              </a:rPr>
              <a:t>Quando, durante una escursione in montagna, seguiamo un sentiero segnato, ad intervalli di pochi metri troviamo – su un tronco, un masso, un ramo sporgente, ecc. – delle chiazze di colore. Questi segnali servono come punti di riferimento: quando li vediamo sappiamo che ci troviamo sulla strada giusta, quando non li vediamo più significa che ci siamo persi</a:t>
            </a:r>
          </a:p>
        </p:txBody>
      </p:sp>
      <p:sp>
        <p:nvSpPr>
          <p:cNvPr id="6" name="CasellaDiTesto 5"/>
          <p:cNvSpPr txBox="1"/>
          <p:nvPr/>
        </p:nvSpPr>
        <p:spPr>
          <a:xfrm>
            <a:off x="357158" y="4429132"/>
            <a:ext cx="8215370" cy="738664"/>
          </a:xfrm>
          <a:prstGeom prst="rect">
            <a:avLst/>
          </a:prstGeom>
          <a:noFill/>
        </p:spPr>
        <p:txBody>
          <a:bodyPr wrap="square" rtlCol="0">
            <a:spAutoFit/>
          </a:bodyPr>
          <a:lstStyle/>
          <a:p>
            <a:pPr algn="just"/>
            <a:r>
              <a:rPr lang="it-IT" sz="1400" dirty="0" smtClean="0">
                <a:solidFill>
                  <a:schemeClr val="accent2"/>
                </a:solidFill>
                <a:latin typeface="Times New Roman" pitchFamily="18" charset="0"/>
                <a:cs typeface="Times New Roman" pitchFamily="18" charset="0"/>
              </a:rPr>
              <a:t>Immaginiamo ora di seguire una pista non segnata sul terreno ma aiutandoci con una cartina e una bussola. In questo caso i tratti di terreno senza indicazioni sarebbero molto maggiori che nella situazione precedente, e quindi molto maggiori le possibilità di perdersi.</a:t>
            </a:r>
          </a:p>
        </p:txBody>
      </p:sp>
      <p:sp>
        <p:nvSpPr>
          <p:cNvPr id="7" name="CasellaDiTesto 6"/>
          <p:cNvSpPr txBox="1"/>
          <p:nvPr/>
        </p:nvSpPr>
        <p:spPr>
          <a:xfrm>
            <a:off x="357158" y="5214950"/>
            <a:ext cx="8215370" cy="523220"/>
          </a:xfrm>
          <a:prstGeom prst="rect">
            <a:avLst/>
          </a:prstGeom>
          <a:noFill/>
        </p:spPr>
        <p:txBody>
          <a:bodyPr wrap="square" rtlCol="0">
            <a:spAutoFit/>
          </a:bodyPr>
          <a:lstStyle/>
          <a:p>
            <a:pPr algn="just"/>
            <a:r>
              <a:rPr lang="it-IT" sz="1400" dirty="0" smtClean="0">
                <a:solidFill>
                  <a:schemeClr val="accent2"/>
                </a:solidFill>
                <a:latin typeface="Times New Roman" pitchFamily="18" charset="0"/>
                <a:cs typeface="Times New Roman" pitchFamily="18" charset="0"/>
              </a:rPr>
              <a:t>Più lo spazio è povero di punti di riferimento, più sarà facile perdersi in esso</a:t>
            </a:r>
          </a:p>
          <a:p>
            <a:pPr algn="just"/>
            <a:r>
              <a:rPr lang="it-IT" sz="1400" dirty="0" smtClean="0">
                <a:solidFill>
                  <a:schemeClr val="accent2"/>
                </a:solidFill>
                <a:latin typeface="Times New Roman" pitchFamily="18" charset="0"/>
                <a:cs typeface="Times New Roman" pitchFamily="18" charset="0"/>
              </a:rPr>
              <a:t>All’aumentare dei punti di riferimento il cammino diventa progressivamente più lento</a:t>
            </a:r>
          </a:p>
        </p:txBody>
      </p:sp>
      <p:sp>
        <p:nvSpPr>
          <p:cNvPr id="8" name="CasellaDiTesto 7"/>
          <p:cNvSpPr txBox="1"/>
          <p:nvPr/>
        </p:nvSpPr>
        <p:spPr>
          <a:xfrm>
            <a:off x="214282" y="6000768"/>
            <a:ext cx="8929718" cy="307777"/>
          </a:xfrm>
          <a:prstGeom prst="rect">
            <a:avLst/>
          </a:prstGeom>
          <a:noFill/>
        </p:spPr>
        <p:txBody>
          <a:bodyPr wrap="square" rtlCol="0">
            <a:spAutoFit/>
          </a:bodyPr>
          <a:lstStyle/>
          <a:p>
            <a:r>
              <a:rPr lang="it-IT" sz="1400" dirty="0" smtClean="0">
                <a:solidFill>
                  <a:schemeClr val="accent2"/>
                </a:solidFill>
                <a:latin typeface="Times New Roman" pitchFamily="18" charset="0"/>
                <a:cs typeface="Times New Roman" pitchFamily="18" charset="0"/>
                <a:sym typeface="Wingdings 2"/>
              </a:rPr>
              <a:t></a:t>
            </a:r>
            <a:r>
              <a:rPr lang="it-IT" sz="1400" b="1" dirty="0" smtClean="0">
                <a:solidFill>
                  <a:schemeClr val="accent2"/>
                </a:solidFill>
                <a:latin typeface="Times New Roman" pitchFamily="18" charset="0"/>
                <a:cs typeface="Times New Roman" pitchFamily="18" charset="0"/>
              </a:rPr>
              <a:t>La nostra idea è di considerare lo spazio rappresentato sulla cartina come il modello per lo spazio logico mentale</a:t>
            </a:r>
          </a:p>
        </p:txBody>
      </p:sp>
      <p:pic>
        <p:nvPicPr>
          <p:cNvPr id="12" name="Immagine 11" descr="mappa"/>
          <p:cNvPicPr>
            <a:picLocks noChangeAspect="1"/>
          </p:cNvPicPr>
          <p:nvPr/>
        </p:nvPicPr>
        <p:blipFill>
          <a:blip r:embed="rId5" cstate="print"/>
          <a:stretch>
            <a:fillRect/>
          </a:stretch>
        </p:blipFill>
        <p:spPr>
          <a:xfrm>
            <a:off x="7215206" y="4929198"/>
            <a:ext cx="1717635" cy="1143008"/>
          </a:xfrm>
          <a:prstGeom prst="rect">
            <a:avLst/>
          </a:prstGeom>
          <a:effectLst>
            <a:softEdge rad="31750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olo 3"/>
          <p:cNvSpPr>
            <a:spLocks noGrp="1"/>
          </p:cNvSpPr>
          <p:nvPr>
            <p:ph type="title"/>
          </p:nvPr>
        </p:nvSpPr>
        <p:spPr>
          <a:xfrm>
            <a:off x="2000250" y="274638"/>
            <a:ext cx="6643716" cy="1011237"/>
          </a:xfrm>
        </p:spPr>
        <p:txBody>
          <a:bodyPr/>
          <a:lstStyle/>
          <a:p>
            <a:pPr eaLnBrk="1" hangingPunct="1"/>
            <a:r>
              <a:rPr lang="it-IT" sz="3200" b="1" dirty="0" smtClean="0">
                <a:solidFill>
                  <a:schemeClr val="accent2">
                    <a:lumMod val="75000"/>
                  </a:schemeClr>
                </a:solidFill>
                <a:latin typeface="Times New Roman" pitchFamily="18" charset="0"/>
                <a:cs typeface="Times New Roman" pitchFamily="18" charset="0"/>
              </a:rPr>
              <a:t>COMUNICAZIONE E SEMIOSI</a:t>
            </a:r>
          </a:p>
        </p:txBody>
      </p:sp>
      <p:sp>
        <p:nvSpPr>
          <p:cNvPr id="5" name="CasellaDiTesto 4"/>
          <p:cNvSpPr txBox="1"/>
          <p:nvPr/>
        </p:nvSpPr>
        <p:spPr>
          <a:xfrm>
            <a:off x="357188" y="1690688"/>
            <a:ext cx="8286750" cy="523875"/>
          </a:xfrm>
          <a:prstGeom prst="rect">
            <a:avLst/>
          </a:prstGeom>
          <a:blipFill>
            <a:blip r:embed="rId3"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Che cosa significa pensare</a:t>
            </a:r>
            <a:endParaRPr lang="it-IT" sz="2800" b="1" cap="small" dirty="0">
              <a:solidFill>
                <a:schemeClr val="accent2"/>
              </a:solidFill>
              <a:latin typeface="Garamond" pitchFamily="18" charset="0"/>
            </a:endParaRPr>
          </a:p>
        </p:txBody>
      </p:sp>
      <p:pic>
        <p:nvPicPr>
          <p:cNvPr id="4" name="Immagine 3" descr="pensare.jpg"/>
          <p:cNvPicPr>
            <a:picLocks noChangeAspect="1"/>
          </p:cNvPicPr>
          <p:nvPr/>
        </p:nvPicPr>
        <p:blipFill>
          <a:blip r:embed="rId4" cstate="print"/>
          <a:stretch>
            <a:fillRect/>
          </a:stretch>
        </p:blipFill>
        <p:spPr>
          <a:xfrm>
            <a:off x="-214346" y="2214554"/>
            <a:ext cx="2714644" cy="392909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perspectiveContrastingRightFacing"/>
            <a:lightRig rig="threePt" dir="t">
              <a:rot lat="0" lon="0" rev="2700000"/>
            </a:lightRig>
          </a:scene3d>
          <a:sp3d contourW="6350">
            <a:bevelT h="38100"/>
            <a:contourClr>
              <a:srgbClr val="C0C0C0"/>
            </a:contourClr>
          </a:sp3d>
        </p:spPr>
      </p:pic>
      <p:sp>
        <p:nvSpPr>
          <p:cNvPr id="6" name="CasellaDiTesto 5"/>
          <p:cNvSpPr txBox="1"/>
          <p:nvPr/>
        </p:nvSpPr>
        <p:spPr>
          <a:xfrm>
            <a:off x="2285984" y="2285992"/>
            <a:ext cx="6215106" cy="830997"/>
          </a:xfrm>
          <a:prstGeom prst="rect">
            <a:avLst/>
          </a:prstGeom>
          <a:noFill/>
        </p:spPr>
        <p:txBody>
          <a:bodyPr wrap="square" rtlCol="0">
            <a:spAutoFit/>
          </a:bodyPr>
          <a:lstStyle/>
          <a:p>
            <a:r>
              <a:rPr lang="it-IT" sz="1600" dirty="0" smtClean="0">
                <a:solidFill>
                  <a:schemeClr val="accent2"/>
                </a:solidFill>
                <a:latin typeface="Times New Roman" pitchFamily="18" charset="0"/>
                <a:cs typeface="Times New Roman" pitchFamily="18" charset="0"/>
              </a:rPr>
              <a:t>Non dobbiamo chiederci cosa sia il pensiero (ossia la mente), ma semmai: </a:t>
            </a:r>
            <a:r>
              <a:rPr lang="it-IT" sz="1600" i="1" dirty="0" smtClean="0">
                <a:solidFill>
                  <a:schemeClr val="accent2"/>
                </a:solidFill>
                <a:latin typeface="Times New Roman" pitchFamily="18" charset="0"/>
                <a:cs typeface="Times New Roman" pitchFamily="18" charset="0"/>
              </a:rPr>
              <a:t>qual </a:t>
            </a:r>
            <a:r>
              <a:rPr lang="it-IT" sz="1600" dirty="0" smtClean="0">
                <a:solidFill>
                  <a:schemeClr val="accent2"/>
                </a:solidFill>
                <a:latin typeface="Times New Roman" pitchFamily="18" charset="0"/>
                <a:cs typeface="Times New Roman" pitchFamily="18" charset="0"/>
              </a:rPr>
              <a:t>è  (ammesso che ve ne sia una) la caratteristica </a:t>
            </a:r>
            <a:r>
              <a:rPr lang="it-IT" sz="1600" i="1" dirty="0" smtClean="0">
                <a:solidFill>
                  <a:schemeClr val="accent2"/>
                </a:solidFill>
                <a:latin typeface="Times New Roman" pitchFamily="18" charset="0"/>
                <a:cs typeface="Times New Roman" pitchFamily="18" charset="0"/>
              </a:rPr>
              <a:t>logica</a:t>
            </a:r>
            <a:r>
              <a:rPr lang="it-IT" sz="1600" dirty="0" smtClean="0">
                <a:solidFill>
                  <a:schemeClr val="accent2"/>
                </a:solidFill>
                <a:latin typeface="Times New Roman" pitchFamily="18" charset="0"/>
                <a:cs typeface="Times New Roman" pitchFamily="18" charset="0"/>
              </a:rPr>
              <a:t> del pensiero rispetto a ciò che non è pensiero? </a:t>
            </a:r>
            <a:endParaRPr lang="it-IT" sz="1600" dirty="0">
              <a:solidFill>
                <a:schemeClr val="accent2"/>
              </a:solidFill>
              <a:latin typeface="Times New Roman" pitchFamily="18" charset="0"/>
              <a:cs typeface="Times New Roman" pitchFamily="18" charset="0"/>
            </a:endParaRPr>
          </a:p>
        </p:txBody>
      </p:sp>
      <p:sp>
        <p:nvSpPr>
          <p:cNvPr id="7" name="CasellaDiTesto 6"/>
          <p:cNvSpPr txBox="1"/>
          <p:nvPr/>
        </p:nvSpPr>
        <p:spPr>
          <a:xfrm>
            <a:off x="2285984" y="3286124"/>
            <a:ext cx="6072230" cy="830997"/>
          </a:xfrm>
          <a:prstGeom prst="rect">
            <a:avLst/>
          </a:prstGeom>
          <a:noFill/>
        </p:spPr>
        <p:txBody>
          <a:bodyPr wrap="square" rtlCol="0">
            <a:spAutoFit/>
          </a:bodyPr>
          <a:lstStyle/>
          <a:p>
            <a:r>
              <a:rPr lang="it-IT" sz="1600" dirty="0" smtClean="0">
                <a:solidFill>
                  <a:schemeClr val="accent2"/>
                </a:solidFill>
                <a:latin typeface="Times New Roman" pitchFamily="18" charset="0"/>
                <a:cs typeface="Times New Roman" pitchFamily="18" charset="0"/>
              </a:rPr>
              <a:t>Un pensiero P non è un’entità atomica, isolata e autosufficiente, perché P è P se si riferisce a qualcos’altro […]. Un pensiero è sempre pensiero di qualcosa</a:t>
            </a:r>
          </a:p>
        </p:txBody>
      </p:sp>
      <p:cxnSp>
        <p:nvCxnSpPr>
          <p:cNvPr id="9" name="Connettore 2 8"/>
          <p:cNvCxnSpPr/>
          <p:nvPr/>
        </p:nvCxnSpPr>
        <p:spPr>
          <a:xfrm flipV="1">
            <a:off x="3357554" y="5286388"/>
            <a:ext cx="1428760" cy="8572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Connettore 2 10"/>
          <p:cNvCxnSpPr/>
          <p:nvPr/>
        </p:nvCxnSpPr>
        <p:spPr>
          <a:xfrm>
            <a:off x="5286380" y="5286388"/>
            <a:ext cx="1428760" cy="8572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CasellaDiTesto 12"/>
          <p:cNvSpPr txBox="1"/>
          <p:nvPr/>
        </p:nvSpPr>
        <p:spPr>
          <a:xfrm>
            <a:off x="2714612" y="6143644"/>
            <a:ext cx="1561646" cy="338554"/>
          </a:xfrm>
          <a:prstGeom prst="rect">
            <a:avLst/>
          </a:prstGeom>
          <a:noFill/>
        </p:spPr>
        <p:txBody>
          <a:bodyPr wrap="none" rtlCol="0">
            <a:spAutoFit/>
          </a:bodyPr>
          <a:lstStyle/>
          <a:p>
            <a:r>
              <a:rPr lang="it-IT" sz="1600" dirty="0" smtClean="0">
                <a:solidFill>
                  <a:schemeClr val="accent2"/>
                </a:solidFill>
                <a:latin typeface="Times New Roman" pitchFamily="18" charset="0"/>
                <a:cs typeface="Times New Roman" pitchFamily="18" charset="0"/>
              </a:rPr>
              <a:t>Pensiero (segno)</a:t>
            </a:r>
            <a:endParaRPr lang="it-IT" dirty="0"/>
          </a:p>
        </p:txBody>
      </p:sp>
      <p:sp>
        <p:nvSpPr>
          <p:cNvPr id="14" name="CasellaDiTesto 13"/>
          <p:cNvSpPr txBox="1"/>
          <p:nvPr/>
        </p:nvSpPr>
        <p:spPr>
          <a:xfrm>
            <a:off x="6143636" y="6143644"/>
            <a:ext cx="1917513" cy="338554"/>
          </a:xfrm>
          <a:prstGeom prst="rect">
            <a:avLst/>
          </a:prstGeom>
          <a:noFill/>
        </p:spPr>
        <p:txBody>
          <a:bodyPr wrap="none" rtlCol="0">
            <a:spAutoFit/>
          </a:bodyPr>
          <a:lstStyle/>
          <a:p>
            <a:r>
              <a:rPr lang="it-IT" sz="1600" dirty="0" smtClean="0">
                <a:solidFill>
                  <a:schemeClr val="accent2"/>
                </a:solidFill>
                <a:latin typeface="Times New Roman" pitchFamily="18" charset="0"/>
                <a:cs typeface="Times New Roman" pitchFamily="18" charset="0"/>
              </a:rPr>
              <a:t>Oggetto (immediato)</a:t>
            </a:r>
            <a:endParaRPr lang="it-IT" sz="1600" dirty="0"/>
          </a:p>
        </p:txBody>
      </p:sp>
      <p:sp>
        <p:nvSpPr>
          <p:cNvPr id="15" name="CasellaDiTesto 14"/>
          <p:cNvSpPr txBox="1"/>
          <p:nvPr/>
        </p:nvSpPr>
        <p:spPr>
          <a:xfrm>
            <a:off x="4143372" y="4786322"/>
            <a:ext cx="2121093" cy="584775"/>
          </a:xfrm>
          <a:prstGeom prst="rect">
            <a:avLst/>
          </a:prstGeom>
          <a:noFill/>
        </p:spPr>
        <p:txBody>
          <a:bodyPr wrap="none" rtlCol="0">
            <a:spAutoFit/>
          </a:bodyPr>
          <a:lstStyle/>
          <a:p>
            <a:pPr algn="ctr"/>
            <a:r>
              <a:rPr lang="it-IT" sz="1600" dirty="0" smtClean="0">
                <a:solidFill>
                  <a:schemeClr val="accent2"/>
                </a:solidFill>
                <a:latin typeface="Times New Roman" pitchFamily="18" charset="0"/>
                <a:cs typeface="Times New Roman" pitchFamily="18" charset="0"/>
              </a:rPr>
              <a:t>Modo di presentazione </a:t>
            </a:r>
          </a:p>
          <a:p>
            <a:pPr algn="ctr"/>
            <a:r>
              <a:rPr lang="it-IT" sz="1600" dirty="0" smtClean="0">
                <a:solidFill>
                  <a:schemeClr val="accent2"/>
                </a:solidFill>
                <a:latin typeface="Times New Roman" pitchFamily="18" charset="0"/>
                <a:cs typeface="Times New Roman" pitchFamily="18" charset="0"/>
              </a:rPr>
              <a:t>(interpretante)</a:t>
            </a:r>
          </a:p>
        </p:txBody>
      </p:sp>
      <p:sp>
        <p:nvSpPr>
          <p:cNvPr id="16" name="CasellaDiTesto 15"/>
          <p:cNvSpPr txBox="1"/>
          <p:nvPr/>
        </p:nvSpPr>
        <p:spPr>
          <a:xfrm>
            <a:off x="2285984" y="4143380"/>
            <a:ext cx="2773516" cy="338554"/>
          </a:xfrm>
          <a:prstGeom prst="rect">
            <a:avLst/>
          </a:prstGeom>
          <a:noFill/>
        </p:spPr>
        <p:txBody>
          <a:bodyPr wrap="none" rtlCol="0">
            <a:spAutoFit/>
          </a:bodyPr>
          <a:lstStyle/>
          <a:p>
            <a:r>
              <a:rPr lang="it-IT" sz="1600" dirty="0" smtClean="0">
                <a:solidFill>
                  <a:schemeClr val="accent2"/>
                </a:solidFill>
                <a:latin typeface="Times New Roman" pitchFamily="18" charset="0"/>
                <a:cs typeface="Times New Roman" pitchFamily="18" charset="0"/>
              </a:rPr>
              <a:t>Nel cervello non c’è il pensiero</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olo 3"/>
          <p:cNvSpPr>
            <a:spLocks noGrp="1"/>
          </p:cNvSpPr>
          <p:nvPr>
            <p:ph type="title"/>
          </p:nvPr>
        </p:nvSpPr>
        <p:spPr>
          <a:xfrm>
            <a:off x="1321571" y="547689"/>
            <a:ext cx="6643716" cy="1011237"/>
          </a:xfrm>
        </p:spPr>
        <p:txBody>
          <a:bodyPr/>
          <a:lstStyle/>
          <a:p>
            <a:pPr eaLnBrk="1" hangingPunct="1"/>
            <a:r>
              <a:rPr lang="it-IT" sz="3200" b="1" dirty="0" smtClean="0">
                <a:solidFill>
                  <a:schemeClr val="accent2">
                    <a:lumMod val="75000"/>
                  </a:schemeClr>
                </a:solidFill>
                <a:latin typeface="Times New Roman" pitchFamily="18" charset="0"/>
                <a:cs typeface="Times New Roman" pitchFamily="18" charset="0"/>
              </a:rPr>
              <a:t>COMUNICAZIONE E SEMIOSI</a:t>
            </a:r>
          </a:p>
        </p:txBody>
      </p:sp>
      <p:sp>
        <p:nvSpPr>
          <p:cNvPr id="5" name="CasellaDiTesto 4"/>
          <p:cNvSpPr txBox="1"/>
          <p:nvPr/>
        </p:nvSpPr>
        <p:spPr>
          <a:xfrm>
            <a:off x="357188" y="1690688"/>
            <a:ext cx="8286750" cy="523875"/>
          </a:xfrm>
          <a:prstGeom prst="rect">
            <a:avLst/>
          </a:prstGeom>
          <a:blipFill>
            <a:blip r:embed="rId3"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Che cosa significa agire</a:t>
            </a:r>
            <a:endParaRPr lang="it-IT" sz="2800" b="1" cap="small" dirty="0">
              <a:solidFill>
                <a:schemeClr val="accent2"/>
              </a:solidFill>
              <a:latin typeface="Garamond" pitchFamily="18" charset="0"/>
            </a:endParaRPr>
          </a:p>
        </p:txBody>
      </p:sp>
      <p:pic>
        <p:nvPicPr>
          <p:cNvPr id="6" name="Immagine 5" descr="discobolo.jpg"/>
          <p:cNvPicPr>
            <a:picLocks noChangeAspect="1"/>
          </p:cNvPicPr>
          <p:nvPr/>
        </p:nvPicPr>
        <p:blipFill>
          <a:blip r:embed="rId4" cstate="print"/>
          <a:stretch>
            <a:fillRect/>
          </a:stretch>
        </p:blipFill>
        <p:spPr>
          <a:xfrm>
            <a:off x="357158" y="2357430"/>
            <a:ext cx="1928826" cy="3786214"/>
          </a:xfrm>
          <a:prstGeom prst="rect">
            <a:avLst/>
          </a:prstGeom>
          <a:ln>
            <a:noFill/>
          </a:ln>
          <a:effectLst>
            <a:reflection blurRad="6350" stA="50000" endA="300" endPos="38500" dist="508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7" name="CasellaDiTesto 6"/>
          <p:cNvSpPr txBox="1"/>
          <p:nvPr/>
        </p:nvSpPr>
        <p:spPr>
          <a:xfrm>
            <a:off x="2357422" y="4429132"/>
            <a:ext cx="6215106" cy="861774"/>
          </a:xfrm>
          <a:prstGeom prst="rect">
            <a:avLst/>
          </a:prstGeom>
          <a:noFill/>
        </p:spPr>
        <p:txBody>
          <a:bodyPr wrap="square" rtlCol="0">
            <a:spAutoFit/>
          </a:bodyPr>
          <a:lstStyle/>
          <a:p>
            <a:r>
              <a:rPr lang="it-IT" sz="1600" dirty="0" smtClean="0">
                <a:solidFill>
                  <a:schemeClr val="accent2"/>
                </a:solidFill>
                <a:latin typeface="Times New Roman" pitchFamily="18" charset="0"/>
                <a:cs typeface="Times New Roman" pitchFamily="18" charset="0"/>
              </a:rPr>
              <a:t>Una persona è il luogo logico, non empirico in cui si verificano i fenomeni triadici del pensare, dell’agire e della semiosi</a:t>
            </a:r>
          </a:p>
          <a:p>
            <a:endParaRPr lang="it-IT" dirty="0"/>
          </a:p>
        </p:txBody>
      </p:sp>
      <p:sp>
        <p:nvSpPr>
          <p:cNvPr id="8" name="CasellaDiTesto 7"/>
          <p:cNvSpPr txBox="1"/>
          <p:nvPr/>
        </p:nvSpPr>
        <p:spPr>
          <a:xfrm>
            <a:off x="2357422" y="3357562"/>
            <a:ext cx="6286544" cy="830997"/>
          </a:xfrm>
          <a:prstGeom prst="rect">
            <a:avLst/>
          </a:prstGeom>
          <a:noFill/>
        </p:spPr>
        <p:txBody>
          <a:bodyPr wrap="square" rtlCol="0">
            <a:spAutoFit/>
          </a:bodyPr>
          <a:lstStyle/>
          <a:p>
            <a:pPr algn="just"/>
            <a:r>
              <a:rPr lang="it-IT" sz="1600" dirty="0" smtClean="0">
                <a:solidFill>
                  <a:schemeClr val="accent2"/>
                </a:solidFill>
                <a:latin typeface="Times New Roman" pitchFamily="18" charset="0"/>
                <a:cs typeface="Times New Roman" pitchFamily="18" charset="0"/>
              </a:rPr>
              <a:t>La distinzione fra azione e involontaria, fra mero spostamento fisico e azione, fra persona e cosa non è una differenza secondaria; è, in realtà, la differenza fondamentale</a:t>
            </a:r>
          </a:p>
        </p:txBody>
      </p:sp>
      <p:sp>
        <p:nvSpPr>
          <p:cNvPr id="9" name="CasellaDiTesto 8"/>
          <p:cNvSpPr txBox="1"/>
          <p:nvPr/>
        </p:nvSpPr>
        <p:spPr>
          <a:xfrm>
            <a:off x="2357422" y="2285992"/>
            <a:ext cx="6357982" cy="830997"/>
          </a:xfrm>
          <a:prstGeom prst="rect">
            <a:avLst/>
          </a:prstGeom>
          <a:noFill/>
        </p:spPr>
        <p:txBody>
          <a:bodyPr wrap="square" rtlCol="0">
            <a:spAutoFit/>
          </a:bodyPr>
          <a:lstStyle/>
          <a:p>
            <a:pPr algn="just"/>
            <a:r>
              <a:rPr lang="it-IT" sz="1600" dirty="0" smtClean="0">
                <a:solidFill>
                  <a:schemeClr val="accent2"/>
                </a:solidFill>
                <a:latin typeface="Times New Roman" pitchFamily="18" charset="0"/>
                <a:cs typeface="Times New Roman" pitchFamily="18" charset="0"/>
              </a:rPr>
              <a:t>Perché ci sia azione, fra il movimento corporeo e lo scopo si deve dare la mediazione di una norma, secondo la quale l’azione riesce o no, è giusta o no […]. E’ componente essenziale dell’azione la possibilità che non riesca</a:t>
            </a:r>
          </a:p>
        </p:txBody>
      </p:sp>
      <p:cxnSp>
        <p:nvCxnSpPr>
          <p:cNvPr id="10" name="Connettore 2 9"/>
          <p:cNvCxnSpPr/>
          <p:nvPr/>
        </p:nvCxnSpPr>
        <p:spPr>
          <a:xfrm flipV="1">
            <a:off x="3357554" y="5429264"/>
            <a:ext cx="1428760" cy="8572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Connettore 2 10"/>
          <p:cNvCxnSpPr/>
          <p:nvPr/>
        </p:nvCxnSpPr>
        <p:spPr>
          <a:xfrm>
            <a:off x="5500694" y="5429264"/>
            <a:ext cx="1428760" cy="8572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CasellaDiTesto 11"/>
          <p:cNvSpPr txBox="1"/>
          <p:nvPr/>
        </p:nvSpPr>
        <p:spPr>
          <a:xfrm>
            <a:off x="4714876" y="5143512"/>
            <a:ext cx="755335" cy="338554"/>
          </a:xfrm>
          <a:prstGeom prst="rect">
            <a:avLst/>
          </a:prstGeom>
          <a:noFill/>
        </p:spPr>
        <p:txBody>
          <a:bodyPr wrap="none" rtlCol="0">
            <a:spAutoFit/>
          </a:bodyPr>
          <a:lstStyle/>
          <a:p>
            <a:r>
              <a:rPr lang="it-IT" sz="1600" dirty="0" smtClean="0">
                <a:solidFill>
                  <a:schemeClr val="accent2"/>
                </a:solidFill>
                <a:latin typeface="Times New Roman" pitchFamily="18" charset="0"/>
                <a:cs typeface="Times New Roman" pitchFamily="18" charset="0"/>
              </a:rPr>
              <a:t>Norma</a:t>
            </a:r>
          </a:p>
        </p:txBody>
      </p:sp>
      <p:sp>
        <p:nvSpPr>
          <p:cNvPr id="13" name="CasellaDiTesto 12"/>
          <p:cNvSpPr txBox="1"/>
          <p:nvPr/>
        </p:nvSpPr>
        <p:spPr>
          <a:xfrm>
            <a:off x="2786050" y="6215082"/>
            <a:ext cx="1144865" cy="338554"/>
          </a:xfrm>
          <a:prstGeom prst="rect">
            <a:avLst/>
          </a:prstGeom>
          <a:noFill/>
        </p:spPr>
        <p:txBody>
          <a:bodyPr wrap="none" rtlCol="0">
            <a:spAutoFit/>
          </a:bodyPr>
          <a:lstStyle/>
          <a:p>
            <a:r>
              <a:rPr lang="it-IT" sz="1600" dirty="0" smtClean="0">
                <a:solidFill>
                  <a:schemeClr val="accent2"/>
                </a:solidFill>
                <a:latin typeface="Times New Roman" pitchFamily="18" charset="0"/>
                <a:cs typeface="Times New Roman" pitchFamily="18" charset="0"/>
              </a:rPr>
              <a:t>Movimento</a:t>
            </a:r>
          </a:p>
        </p:txBody>
      </p:sp>
      <p:sp>
        <p:nvSpPr>
          <p:cNvPr id="14" name="CasellaDiTesto 13"/>
          <p:cNvSpPr txBox="1"/>
          <p:nvPr/>
        </p:nvSpPr>
        <p:spPr>
          <a:xfrm>
            <a:off x="6572264" y="6215082"/>
            <a:ext cx="697627" cy="338554"/>
          </a:xfrm>
          <a:prstGeom prst="rect">
            <a:avLst/>
          </a:prstGeom>
          <a:noFill/>
        </p:spPr>
        <p:txBody>
          <a:bodyPr wrap="none" rtlCol="0">
            <a:spAutoFit/>
          </a:bodyPr>
          <a:lstStyle/>
          <a:p>
            <a:r>
              <a:rPr lang="it-IT" sz="1600" dirty="0" smtClean="0">
                <a:solidFill>
                  <a:schemeClr val="accent2"/>
                </a:solidFill>
                <a:latin typeface="Times New Roman" pitchFamily="18" charset="0"/>
                <a:cs typeface="Times New Roman" pitchFamily="18" charset="0"/>
              </a:rPr>
              <a:t>Scopo</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olo 3"/>
          <p:cNvSpPr>
            <a:spLocks noGrp="1"/>
          </p:cNvSpPr>
          <p:nvPr>
            <p:ph type="title"/>
          </p:nvPr>
        </p:nvSpPr>
        <p:spPr>
          <a:xfrm>
            <a:off x="1211533" y="641050"/>
            <a:ext cx="6643716" cy="1011237"/>
          </a:xfrm>
        </p:spPr>
        <p:txBody>
          <a:bodyPr/>
          <a:lstStyle/>
          <a:p>
            <a:pPr eaLnBrk="1" hangingPunct="1"/>
            <a:r>
              <a:rPr lang="it-IT" sz="3200" b="1" dirty="0" smtClean="0">
                <a:solidFill>
                  <a:schemeClr val="accent2">
                    <a:lumMod val="75000"/>
                  </a:schemeClr>
                </a:solidFill>
                <a:latin typeface="Times New Roman" pitchFamily="18" charset="0"/>
                <a:cs typeface="Times New Roman" pitchFamily="18" charset="0"/>
              </a:rPr>
              <a:t>COMUNICAZIONE E SEMIOSI</a:t>
            </a:r>
          </a:p>
        </p:txBody>
      </p:sp>
      <p:sp>
        <p:nvSpPr>
          <p:cNvPr id="5" name="CasellaDiTesto 4"/>
          <p:cNvSpPr txBox="1"/>
          <p:nvPr/>
        </p:nvSpPr>
        <p:spPr>
          <a:xfrm>
            <a:off x="357188" y="1690688"/>
            <a:ext cx="8286750" cy="523875"/>
          </a:xfrm>
          <a:prstGeom prst="rect">
            <a:avLst/>
          </a:prstGeom>
          <a:blipFill>
            <a:blip r:embed="rId3" cstate="print"/>
            <a:tile tx="0" ty="0" sx="100000" sy="100000" flip="none" algn="tl"/>
          </a:blipFill>
        </p:spPr>
        <p:txBody>
          <a:bodyPr>
            <a:spAutoFit/>
          </a:bodyPr>
          <a:lstStyle/>
          <a:p>
            <a:pPr algn="ctr">
              <a:defRPr/>
            </a:pPr>
            <a:r>
              <a:rPr lang="it-IT" sz="2800" b="1" cap="small" dirty="0" err="1" smtClean="0">
                <a:solidFill>
                  <a:schemeClr val="accent2"/>
                </a:solidFill>
                <a:latin typeface="Garamond" pitchFamily="18" charset="0"/>
              </a:rPr>
              <a:t>Talking</a:t>
            </a:r>
            <a:r>
              <a:rPr lang="it-IT" sz="2800" b="1" cap="small" dirty="0" smtClean="0">
                <a:solidFill>
                  <a:schemeClr val="accent2"/>
                </a:solidFill>
                <a:latin typeface="Garamond" pitchFamily="18" charset="0"/>
              </a:rPr>
              <a:t> cure</a:t>
            </a:r>
            <a:endParaRPr lang="it-IT" sz="2800" b="1" cap="small" dirty="0">
              <a:solidFill>
                <a:schemeClr val="accent2"/>
              </a:solidFill>
              <a:latin typeface="Garamond" pitchFamily="18" charset="0"/>
            </a:endParaRPr>
          </a:p>
        </p:txBody>
      </p:sp>
      <p:pic>
        <p:nvPicPr>
          <p:cNvPr id="4" name="Immagine 3" descr="psicanalista.jpg"/>
          <p:cNvPicPr>
            <a:picLocks noChangeAspect="1"/>
          </p:cNvPicPr>
          <p:nvPr/>
        </p:nvPicPr>
        <p:blipFill>
          <a:blip r:embed="rId4" cstate="print"/>
          <a:stretch>
            <a:fillRect/>
          </a:stretch>
        </p:blipFill>
        <p:spPr>
          <a:xfrm>
            <a:off x="2571736" y="2500306"/>
            <a:ext cx="3657617" cy="3000396"/>
          </a:xfrm>
          <a:prstGeom prst="rect">
            <a:avLst/>
          </a:prstGeom>
        </p:spPr>
      </p:pic>
      <p:sp>
        <p:nvSpPr>
          <p:cNvPr id="6" name="CasellaDiTesto 5"/>
          <p:cNvSpPr txBox="1"/>
          <p:nvPr/>
        </p:nvSpPr>
        <p:spPr>
          <a:xfrm>
            <a:off x="0" y="2428868"/>
            <a:ext cx="2428892" cy="646331"/>
          </a:xfrm>
          <a:prstGeom prst="rect">
            <a:avLst/>
          </a:prstGeom>
          <a:noFill/>
        </p:spPr>
        <p:txBody>
          <a:bodyPr wrap="square" rtlCol="0">
            <a:spAutoFit/>
          </a:bodyPr>
          <a:lstStyle/>
          <a:p>
            <a:r>
              <a:rPr lang="it-IT" dirty="0" smtClean="0">
                <a:solidFill>
                  <a:schemeClr val="accent2"/>
                </a:solidFill>
                <a:latin typeface="Times New Roman" pitchFamily="18" charset="0"/>
                <a:cs typeface="Times New Roman" pitchFamily="18" charset="0"/>
              </a:rPr>
              <a:t>Non ha un contenuto presupposto</a:t>
            </a:r>
            <a:endParaRPr lang="it-IT" dirty="0">
              <a:solidFill>
                <a:schemeClr val="accent2"/>
              </a:solidFill>
              <a:latin typeface="Times New Roman" pitchFamily="18" charset="0"/>
              <a:cs typeface="Times New Roman" pitchFamily="18" charset="0"/>
            </a:endParaRPr>
          </a:p>
        </p:txBody>
      </p:sp>
      <p:sp>
        <p:nvSpPr>
          <p:cNvPr id="7" name="CasellaDiTesto 6"/>
          <p:cNvSpPr txBox="1"/>
          <p:nvPr/>
        </p:nvSpPr>
        <p:spPr>
          <a:xfrm>
            <a:off x="0" y="3286124"/>
            <a:ext cx="2286016" cy="646331"/>
          </a:xfrm>
          <a:prstGeom prst="rect">
            <a:avLst/>
          </a:prstGeom>
          <a:noFill/>
        </p:spPr>
        <p:txBody>
          <a:bodyPr wrap="square" rtlCol="0">
            <a:spAutoFit/>
          </a:bodyPr>
          <a:lstStyle/>
          <a:p>
            <a:r>
              <a:rPr lang="it-IT" dirty="0" smtClean="0">
                <a:solidFill>
                  <a:schemeClr val="accent2"/>
                </a:solidFill>
                <a:latin typeface="Times New Roman" pitchFamily="18" charset="0"/>
                <a:cs typeface="Times New Roman" pitchFamily="18" charset="0"/>
              </a:rPr>
              <a:t>È intrinsecamente sociale</a:t>
            </a:r>
          </a:p>
        </p:txBody>
      </p:sp>
      <p:sp>
        <p:nvSpPr>
          <p:cNvPr id="8" name="CasellaDiTesto 7"/>
          <p:cNvSpPr txBox="1"/>
          <p:nvPr/>
        </p:nvSpPr>
        <p:spPr>
          <a:xfrm>
            <a:off x="0" y="3929066"/>
            <a:ext cx="2286016" cy="923330"/>
          </a:xfrm>
          <a:prstGeom prst="rect">
            <a:avLst/>
          </a:prstGeom>
          <a:noFill/>
        </p:spPr>
        <p:txBody>
          <a:bodyPr wrap="square" rtlCol="0">
            <a:spAutoFit/>
          </a:bodyPr>
          <a:lstStyle/>
          <a:p>
            <a:r>
              <a:rPr lang="it-IT" dirty="0" smtClean="0">
                <a:solidFill>
                  <a:schemeClr val="accent2"/>
                </a:solidFill>
                <a:latin typeface="Times New Roman" pitchFamily="18" charset="0"/>
                <a:cs typeface="Times New Roman" pitchFamily="18" charset="0"/>
              </a:rPr>
              <a:t>È aperto all’incomprensione e all’errore</a:t>
            </a:r>
          </a:p>
        </p:txBody>
      </p:sp>
      <p:sp>
        <p:nvSpPr>
          <p:cNvPr id="9" name="CasellaDiTesto 8"/>
          <p:cNvSpPr txBox="1"/>
          <p:nvPr/>
        </p:nvSpPr>
        <p:spPr>
          <a:xfrm>
            <a:off x="0" y="4929198"/>
            <a:ext cx="2286016" cy="646331"/>
          </a:xfrm>
          <a:prstGeom prst="rect">
            <a:avLst/>
          </a:prstGeom>
          <a:noFill/>
        </p:spPr>
        <p:txBody>
          <a:bodyPr wrap="square" rtlCol="0">
            <a:spAutoFit/>
          </a:bodyPr>
          <a:lstStyle/>
          <a:p>
            <a:r>
              <a:rPr lang="it-IT" dirty="0" smtClean="0">
                <a:solidFill>
                  <a:schemeClr val="accent2"/>
                </a:solidFill>
                <a:latin typeface="Times New Roman" pitchFamily="18" charset="0"/>
                <a:cs typeface="Times New Roman" pitchFamily="18" charset="0"/>
              </a:rPr>
              <a:t>È fondato sull’abduzione</a:t>
            </a:r>
          </a:p>
        </p:txBody>
      </p:sp>
      <p:sp>
        <p:nvSpPr>
          <p:cNvPr id="10" name="CasellaDiTesto 9"/>
          <p:cNvSpPr txBox="1"/>
          <p:nvPr/>
        </p:nvSpPr>
        <p:spPr>
          <a:xfrm>
            <a:off x="6429388" y="2428868"/>
            <a:ext cx="2714612" cy="3108543"/>
          </a:xfrm>
          <a:prstGeom prst="rect">
            <a:avLst/>
          </a:prstGeom>
          <a:noFill/>
        </p:spPr>
        <p:txBody>
          <a:bodyPr wrap="square" rtlCol="0">
            <a:spAutoFit/>
          </a:bodyPr>
          <a:lstStyle/>
          <a:p>
            <a:r>
              <a:rPr lang="it-IT" sz="1400" dirty="0" smtClean="0">
                <a:solidFill>
                  <a:schemeClr val="accent2"/>
                </a:solidFill>
                <a:latin typeface="Times New Roman" pitchFamily="18" charset="0"/>
                <a:cs typeface="Times New Roman" pitchFamily="18" charset="0"/>
              </a:rPr>
              <a:t>Il paziente non ha la minima idea (cosciente) dell’origine della sua sofferenza. E’ in una situazione di questo tipo che la nozione di codice rivela tutti i suoi limiti, dal momento che il sapere congelato al suo interno non offre alcuna </a:t>
            </a:r>
            <a:r>
              <a:rPr lang="it-IT" sz="1400" dirty="0" err="1" smtClean="0">
                <a:solidFill>
                  <a:schemeClr val="accent2"/>
                </a:solidFill>
                <a:latin typeface="Times New Roman" pitchFamily="18" charset="0"/>
                <a:cs typeface="Times New Roman" pitchFamily="18" charset="0"/>
              </a:rPr>
              <a:t>risporsa</a:t>
            </a:r>
            <a:r>
              <a:rPr lang="it-IT" sz="1400" dirty="0" smtClean="0">
                <a:solidFill>
                  <a:schemeClr val="accent2"/>
                </a:solidFill>
                <a:latin typeface="Times New Roman" pitchFamily="18" charset="0"/>
                <a:cs typeface="Times New Roman" pitchFamily="18" charset="0"/>
              </a:rPr>
              <a:t> espressiva per riferirsi a ciò che non si conosce […]- La situazione analitica è esattamente la situazione in cui non si sa in anticipo di che cosa (ammesso  che qualcosa del genere esista) si è alla ricerca</a:t>
            </a:r>
            <a:endParaRPr lang="it-IT" sz="1400" dirty="0">
              <a:solidFill>
                <a:schemeClr val="accent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magine 6" descr="odissea 2001.jpg"/>
          <p:cNvPicPr>
            <a:picLocks noChangeAspect="1"/>
          </p:cNvPicPr>
          <p:nvPr/>
        </p:nvPicPr>
        <p:blipFill>
          <a:blip r:embed="rId3" cstate="print"/>
          <a:stretch>
            <a:fillRect/>
          </a:stretch>
        </p:blipFill>
        <p:spPr>
          <a:xfrm>
            <a:off x="3357554" y="2143116"/>
            <a:ext cx="2438400" cy="1557342"/>
          </a:xfrm>
          <a:prstGeom prst="rect">
            <a:avLst/>
          </a:prstGeom>
          <a:effectLst>
            <a:softEdge rad="127000"/>
          </a:effectLst>
        </p:spPr>
      </p:pic>
      <p:sp>
        <p:nvSpPr>
          <p:cNvPr id="5122" name="Titolo 3"/>
          <p:cNvSpPr>
            <a:spLocks noGrp="1"/>
          </p:cNvSpPr>
          <p:nvPr>
            <p:ph type="title"/>
          </p:nvPr>
        </p:nvSpPr>
        <p:spPr>
          <a:xfrm>
            <a:off x="1178705" y="539914"/>
            <a:ext cx="6643716" cy="1011237"/>
          </a:xfrm>
        </p:spPr>
        <p:txBody>
          <a:bodyPr/>
          <a:lstStyle/>
          <a:p>
            <a:pPr eaLnBrk="1" hangingPunct="1"/>
            <a:r>
              <a:rPr lang="it-IT" sz="3200" b="1" dirty="0" smtClean="0">
                <a:solidFill>
                  <a:schemeClr val="accent2">
                    <a:lumMod val="75000"/>
                  </a:schemeClr>
                </a:solidFill>
                <a:latin typeface="Times New Roman" pitchFamily="18" charset="0"/>
                <a:cs typeface="Times New Roman" pitchFamily="18" charset="0"/>
              </a:rPr>
              <a:t>COMUNICAZIONE E SEMIOSI</a:t>
            </a:r>
          </a:p>
        </p:txBody>
      </p:sp>
      <p:sp>
        <p:nvSpPr>
          <p:cNvPr id="5" name="CasellaDiTesto 4"/>
          <p:cNvSpPr txBox="1"/>
          <p:nvPr/>
        </p:nvSpPr>
        <p:spPr>
          <a:xfrm>
            <a:off x="357188" y="1690688"/>
            <a:ext cx="8286750" cy="523875"/>
          </a:xfrm>
          <a:prstGeom prst="rect">
            <a:avLst/>
          </a:prstGeom>
          <a:blipFill>
            <a:blip r:embed="rId4"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Al di qua della semiosi</a:t>
            </a:r>
            <a:endParaRPr lang="it-IT" sz="2800" b="1" cap="small" dirty="0">
              <a:solidFill>
                <a:schemeClr val="accent2"/>
              </a:solidFill>
              <a:latin typeface="Garamond" pitchFamily="18" charset="0"/>
            </a:endParaRPr>
          </a:p>
        </p:txBody>
      </p:sp>
      <p:sp>
        <p:nvSpPr>
          <p:cNvPr id="4" name="CasellaDiTesto 3"/>
          <p:cNvSpPr txBox="1"/>
          <p:nvPr/>
        </p:nvSpPr>
        <p:spPr>
          <a:xfrm>
            <a:off x="500034" y="3571876"/>
            <a:ext cx="8393965" cy="954107"/>
          </a:xfrm>
          <a:prstGeom prst="rect">
            <a:avLst/>
          </a:prstGeom>
          <a:noFill/>
        </p:spPr>
        <p:txBody>
          <a:bodyPr wrap="square" rtlCol="0">
            <a:spAutoFit/>
          </a:bodyPr>
          <a:lstStyle/>
          <a:p>
            <a:pPr algn="just"/>
            <a:r>
              <a:rPr lang="it-IT" sz="1400" dirty="0" smtClean="0">
                <a:solidFill>
                  <a:schemeClr val="accent2"/>
                </a:solidFill>
                <a:latin typeface="Times New Roman" pitchFamily="18" charset="0"/>
                <a:cs typeface="Times New Roman" pitchFamily="18" charset="0"/>
              </a:rPr>
              <a:t>Il mondo al di qual della semiosi ha sicuramente preceduto quello della semiosi […]. Ma da un punto di vista logico la relazione si inverte, perché una volta che c’è semiosi ogni oggetto può entrare a far parte del mondo semiotico solo come oggetto semiotico, così come una volta che la vita si dia, ogni entità non vitale entra nel cerchio della vita solo come componente della vita, come entità vitale</a:t>
            </a:r>
            <a:endParaRPr lang="it-IT" sz="1400" dirty="0">
              <a:solidFill>
                <a:schemeClr val="accent2"/>
              </a:solidFill>
              <a:latin typeface="Times New Roman" pitchFamily="18" charset="0"/>
              <a:cs typeface="Times New Roman" pitchFamily="18" charset="0"/>
            </a:endParaRPr>
          </a:p>
        </p:txBody>
      </p:sp>
      <p:pic>
        <p:nvPicPr>
          <p:cNvPr id="6" name="Immagine 5" descr="odissea.jpg"/>
          <p:cNvPicPr>
            <a:picLocks noChangeAspect="1"/>
          </p:cNvPicPr>
          <p:nvPr/>
        </p:nvPicPr>
        <p:blipFill>
          <a:blip r:embed="rId5" cstate="print"/>
          <a:stretch>
            <a:fillRect/>
          </a:stretch>
        </p:blipFill>
        <p:spPr>
          <a:xfrm>
            <a:off x="500034" y="4429132"/>
            <a:ext cx="8215370" cy="2128842"/>
          </a:xfrm>
          <a:prstGeom prst="rect">
            <a:avLst/>
          </a:prstGeom>
          <a:effectLst>
            <a:softEdge rad="12700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descr="PAUL KLEE Neumond.jpg"/>
          <p:cNvPicPr>
            <a:picLocks noChangeAspect="1"/>
          </p:cNvPicPr>
          <p:nvPr/>
        </p:nvPicPr>
        <p:blipFill>
          <a:blip r:embed="rId3" cstate="print"/>
          <a:stretch>
            <a:fillRect/>
          </a:stretch>
        </p:blipFill>
        <p:spPr>
          <a:xfrm>
            <a:off x="0" y="4357694"/>
            <a:ext cx="3214678" cy="2238364"/>
          </a:xfrm>
          <a:prstGeom prst="ellipse">
            <a:avLst/>
          </a:prstGeom>
          <a:ln>
            <a:noFill/>
          </a:ln>
          <a:effectLst>
            <a:softEdge rad="112500"/>
          </a:effectLst>
        </p:spPr>
      </p:pic>
      <p:pic>
        <p:nvPicPr>
          <p:cNvPr id="8" name="Immagine 7" descr="infinito leopardi.jpg"/>
          <p:cNvPicPr>
            <a:picLocks noChangeAspect="1"/>
          </p:cNvPicPr>
          <p:nvPr/>
        </p:nvPicPr>
        <p:blipFill>
          <a:blip r:embed="rId4" cstate="print"/>
          <a:stretch>
            <a:fillRect/>
          </a:stretch>
        </p:blipFill>
        <p:spPr>
          <a:xfrm>
            <a:off x="7391400" y="2214554"/>
            <a:ext cx="1752600" cy="4286280"/>
          </a:xfrm>
          <a:prstGeom prst="rect">
            <a:avLst/>
          </a:prstGeom>
          <a:scene3d>
            <a:camera prst="perspectiveContrastingLeftFacing"/>
            <a:lightRig rig="threePt" dir="t"/>
          </a:scene3d>
        </p:spPr>
      </p:pic>
      <p:sp>
        <p:nvSpPr>
          <p:cNvPr id="5122" name="Titolo 3"/>
          <p:cNvSpPr>
            <a:spLocks noGrp="1"/>
          </p:cNvSpPr>
          <p:nvPr>
            <p:ph type="title"/>
          </p:nvPr>
        </p:nvSpPr>
        <p:spPr>
          <a:xfrm>
            <a:off x="1178705" y="603712"/>
            <a:ext cx="6643716" cy="1011237"/>
          </a:xfrm>
        </p:spPr>
        <p:txBody>
          <a:bodyPr/>
          <a:lstStyle/>
          <a:p>
            <a:pPr eaLnBrk="1" hangingPunct="1"/>
            <a:r>
              <a:rPr lang="it-IT" sz="3200" b="1" dirty="0" smtClean="0">
                <a:solidFill>
                  <a:schemeClr val="accent2">
                    <a:lumMod val="75000"/>
                  </a:schemeClr>
                </a:solidFill>
                <a:latin typeface="Times New Roman" pitchFamily="18" charset="0"/>
                <a:cs typeface="Times New Roman" pitchFamily="18" charset="0"/>
              </a:rPr>
              <a:t>COMUNICAZIONE E SEMIOSI</a:t>
            </a:r>
          </a:p>
        </p:txBody>
      </p:sp>
      <p:sp>
        <p:nvSpPr>
          <p:cNvPr id="5" name="CasellaDiTesto 4"/>
          <p:cNvSpPr txBox="1"/>
          <p:nvPr/>
        </p:nvSpPr>
        <p:spPr>
          <a:xfrm>
            <a:off x="357188" y="1690688"/>
            <a:ext cx="8286750" cy="523875"/>
          </a:xfrm>
          <a:prstGeom prst="rect">
            <a:avLst/>
          </a:prstGeom>
          <a:blipFill>
            <a:blip r:embed="rId5"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Al di là della semiosi (estetica)</a:t>
            </a:r>
            <a:endParaRPr lang="it-IT" sz="2800" b="1" cap="small" dirty="0">
              <a:solidFill>
                <a:schemeClr val="accent2"/>
              </a:solidFill>
              <a:latin typeface="Garamond" pitchFamily="18" charset="0"/>
            </a:endParaRPr>
          </a:p>
        </p:txBody>
      </p:sp>
      <p:sp>
        <p:nvSpPr>
          <p:cNvPr id="4" name="CasellaDiTesto 3"/>
          <p:cNvSpPr txBox="1"/>
          <p:nvPr/>
        </p:nvSpPr>
        <p:spPr>
          <a:xfrm>
            <a:off x="0" y="2571744"/>
            <a:ext cx="4031873" cy="369332"/>
          </a:xfrm>
          <a:prstGeom prst="rect">
            <a:avLst/>
          </a:prstGeom>
          <a:noFill/>
        </p:spPr>
        <p:txBody>
          <a:bodyPr wrap="none" rtlCol="0">
            <a:spAutoFit/>
          </a:bodyPr>
          <a:lstStyle/>
          <a:p>
            <a:r>
              <a:rPr lang="it-IT" dirty="0" smtClean="0">
                <a:solidFill>
                  <a:schemeClr val="accent2"/>
                </a:solidFill>
                <a:latin typeface="Times New Roman" pitchFamily="18" charset="0"/>
                <a:cs typeface="Times New Roman" pitchFamily="18" charset="0"/>
              </a:rPr>
              <a:t>Impossibilità di una definizione ostensiva</a:t>
            </a:r>
          </a:p>
        </p:txBody>
      </p:sp>
      <p:sp>
        <p:nvSpPr>
          <p:cNvPr id="6" name="CasellaDiTesto 5"/>
          <p:cNvSpPr txBox="1"/>
          <p:nvPr/>
        </p:nvSpPr>
        <p:spPr>
          <a:xfrm>
            <a:off x="0" y="3000372"/>
            <a:ext cx="7215206" cy="646331"/>
          </a:xfrm>
          <a:prstGeom prst="rect">
            <a:avLst/>
          </a:prstGeom>
          <a:noFill/>
        </p:spPr>
        <p:txBody>
          <a:bodyPr wrap="square" rtlCol="0">
            <a:spAutoFit/>
          </a:bodyPr>
          <a:lstStyle/>
          <a:p>
            <a:r>
              <a:rPr lang="it-IT" dirty="0" smtClean="0">
                <a:solidFill>
                  <a:schemeClr val="accent2"/>
                </a:solidFill>
                <a:latin typeface="Times New Roman" pitchFamily="18" charset="0"/>
                <a:cs typeface="Times New Roman" pitchFamily="18" charset="0"/>
              </a:rPr>
              <a:t>L’estetica è la scienza dei bordi, la scienza che cerca di trovare parole e quindi azioni per ciò che, dal ‘buio’ fa attrito con le nostre categorie</a:t>
            </a:r>
          </a:p>
        </p:txBody>
      </p:sp>
      <p:sp>
        <p:nvSpPr>
          <p:cNvPr id="7" name="CasellaDiTesto 6"/>
          <p:cNvSpPr txBox="1"/>
          <p:nvPr/>
        </p:nvSpPr>
        <p:spPr>
          <a:xfrm>
            <a:off x="0" y="3714752"/>
            <a:ext cx="8143900" cy="646331"/>
          </a:xfrm>
          <a:prstGeom prst="rect">
            <a:avLst/>
          </a:prstGeom>
          <a:noFill/>
        </p:spPr>
        <p:txBody>
          <a:bodyPr wrap="square" rtlCol="0">
            <a:spAutoFit/>
          </a:bodyPr>
          <a:lstStyle/>
          <a:p>
            <a:r>
              <a:rPr lang="it-IT" dirty="0" smtClean="0">
                <a:solidFill>
                  <a:schemeClr val="accent2"/>
                </a:solidFill>
                <a:latin typeface="Times New Roman" pitchFamily="18" charset="0"/>
                <a:cs typeface="Times New Roman" pitchFamily="18" charset="0"/>
              </a:rPr>
              <a:t>L’uso estetico del linguaggio presuppone una zona di opacità ineliminabile, in cui il linguaggio non solo non arriva, ma che è il linguaggio stesso a generare</a:t>
            </a:r>
            <a:endParaRPr lang="it-IT" dirty="0">
              <a:solidFill>
                <a:schemeClr val="accent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magine 7" descr="one way.jpg"/>
          <p:cNvPicPr>
            <a:picLocks noChangeAspect="1"/>
          </p:cNvPicPr>
          <p:nvPr/>
        </p:nvPicPr>
        <p:blipFill>
          <a:blip r:embed="rId3" cstate="print"/>
          <a:stretch>
            <a:fillRect/>
          </a:stretch>
        </p:blipFill>
        <p:spPr>
          <a:xfrm>
            <a:off x="-1214478" y="2000240"/>
            <a:ext cx="3929074" cy="4572032"/>
          </a:xfrm>
          <a:prstGeom prst="ellipse">
            <a:avLst/>
          </a:prstGeom>
          <a:ln>
            <a:noFill/>
          </a:ln>
          <a:effectLst>
            <a:softEdge rad="112500"/>
          </a:effectLst>
          <a:scene3d>
            <a:camera prst="isometricOffAxis2Right"/>
            <a:lightRig rig="threePt" dir="t"/>
          </a:scene3d>
        </p:spPr>
      </p:pic>
      <p:sp>
        <p:nvSpPr>
          <p:cNvPr id="5122" name="Titolo 3"/>
          <p:cNvSpPr>
            <a:spLocks noGrp="1"/>
          </p:cNvSpPr>
          <p:nvPr>
            <p:ph type="title"/>
          </p:nvPr>
        </p:nvSpPr>
        <p:spPr>
          <a:xfrm>
            <a:off x="1250126" y="489169"/>
            <a:ext cx="6643716" cy="1011237"/>
          </a:xfrm>
        </p:spPr>
        <p:txBody>
          <a:bodyPr/>
          <a:lstStyle/>
          <a:p>
            <a:pPr eaLnBrk="1" hangingPunct="1"/>
            <a:r>
              <a:rPr lang="it-IT" sz="3200" b="1" dirty="0" smtClean="0">
                <a:solidFill>
                  <a:schemeClr val="accent2">
                    <a:lumMod val="75000"/>
                  </a:schemeClr>
                </a:solidFill>
                <a:latin typeface="Times New Roman" pitchFamily="18" charset="0"/>
                <a:cs typeface="Times New Roman" pitchFamily="18" charset="0"/>
              </a:rPr>
              <a:t>COMUNICAZIONE E SEMIOSI</a:t>
            </a:r>
          </a:p>
        </p:txBody>
      </p:sp>
      <p:sp>
        <p:nvSpPr>
          <p:cNvPr id="5" name="CasellaDiTesto 4"/>
          <p:cNvSpPr txBox="1"/>
          <p:nvPr/>
        </p:nvSpPr>
        <p:spPr>
          <a:xfrm>
            <a:off x="357188" y="1690688"/>
            <a:ext cx="8286750" cy="523875"/>
          </a:xfrm>
          <a:prstGeom prst="rect">
            <a:avLst/>
          </a:prstGeom>
          <a:blipFill>
            <a:blip r:embed="rId4"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Al di là della semiosi (religione)</a:t>
            </a:r>
            <a:endParaRPr lang="it-IT" sz="2800" b="1" cap="small" dirty="0">
              <a:solidFill>
                <a:schemeClr val="accent2"/>
              </a:solidFill>
              <a:latin typeface="Garamond" pitchFamily="18" charset="0"/>
            </a:endParaRPr>
          </a:p>
        </p:txBody>
      </p:sp>
      <p:sp>
        <p:nvSpPr>
          <p:cNvPr id="4" name="CasellaDiTesto 3"/>
          <p:cNvSpPr txBox="1"/>
          <p:nvPr/>
        </p:nvSpPr>
        <p:spPr>
          <a:xfrm>
            <a:off x="357158" y="2214554"/>
            <a:ext cx="8286808" cy="646331"/>
          </a:xfrm>
          <a:prstGeom prst="rect">
            <a:avLst/>
          </a:prstGeom>
          <a:noFill/>
        </p:spPr>
        <p:txBody>
          <a:bodyPr wrap="square" rtlCol="0">
            <a:spAutoFit/>
          </a:bodyPr>
          <a:lstStyle/>
          <a:p>
            <a:r>
              <a:rPr lang="it-IT" b="1" dirty="0" smtClean="0">
                <a:solidFill>
                  <a:schemeClr val="accent2"/>
                </a:solidFill>
                <a:latin typeface="Times New Roman" pitchFamily="18" charset="0"/>
                <a:cs typeface="Times New Roman" pitchFamily="18" charset="0"/>
              </a:rPr>
              <a:t>E’ umano quell’animale per il quale il semplice esserci del mondo è fonte di inesauribile stupore</a:t>
            </a:r>
            <a:endParaRPr lang="it-IT" b="1" dirty="0">
              <a:solidFill>
                <a:schemeClr val="accent2"/>
              </a:solidFill>
              <a:latin typeface="Times New Roman" pitchFamily="18" charset="0"/>
              <a:cs typeface="Times New Roman" pitchFamily="18" charset="0"/>
            </a:endParaRPr>
          </a:p>
        </p:txBody>
      </p:sp>
      <p:sp>
        <p:nvSpPr>
          <p:cNvPr id="6" name="CasellaDiTesto 5"/>
          <p:cNvSpPr txBox="1"/>
          <p:nvPr/>
        </p:nvSpPr>
        <p:spPr>
          <a:xfrm>
            <a:off x="357158" y="3429000"/>
            <a:ext cx="8429652" cy="646331"/>
          </a:xfrm>
          <a:prstGeom prst="rect">
            <a:avLst/>
          </a:prstGeom>
          <a:noFill/>
        </p:spPr>
        <p:txBody>
          <a:bodyPr wrap="square" rtlCol="0">
            <a:spAutoFit/>
          </a:bodyPr>
          <a:lstStyle/>
          <a:p>
            <a:r>
              <a:rPr lang="it-IT" b="1" dirty="0" smtClean="0">
                <a:solidFill>
                  <a:schemeClr val="accent2"/>
                </a:solidFill>
                <a:latin typeface="Times New Roman" pitchFamily="18" charset="0"/>
                <a:cs typeface="Times New Roman" pitchFamily="18" charset="0"/>
              </a:rPr>
              <a:t>L’esperienza religiosa è quell’esperienza che con maggiore evidenza vive il paradosso fra conoscenza scientifica e stupore per il fatto stesso del mondo</a:t>
            </a:r>
            <a:endParaRPr lang="it-IT" b="1" dirty="0">
              <a:solidFill>
                <a:schemeClr val="accent2"/>
              </a:solidFill>
              <a:latin typeface="Times New Roman" pitchFamily="18" charset="0"/>
              <a:cs typeface="Times New Roman" pitchFamily="18" charset="0"/>
            </a:endParaRPr>
          </a:p>
        </p:txBody>
      </p:sp>
      <p:pic>
        <p:nvPicPr>
          <p:cNvPr id="7" name="Immagine 6" descr="gino severini.jpg"/>
          <p:cNvPicPr>
            <a:picLocks noChangeAspect="1"/>
          </p:cNvPicPr>
          <p:nvPr/>
        </p:nvPicPr>
        <p:blipFill>
          <a:blip r:embed="rId5" cstate="print"/>
          <a:stretch>
            <a:fillRect/>
          </a:stretch>
        </p:blipFill>
        <p:spPr>
          <a:xfrm>
            <a:off x="3276600" y="5276850"/>
            <a:ext cx="2590800" cy="158115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olo 3"/>
          <p:cNvSpPr>
            <a:spLocks noGrp="1"/>
          </p:cNvSpPr>
          <p:nvPr>
            <p:ph type="title"/>
          </p:nvPr>
        </p:nvSpPr>
        <p:spPr>
          <a:xfrm>
            <a:off x="1259632" y="596098"/>
            <a:ext cx="6643716" cy="1011237"/>
          </a:xfrm>
        </p:spPr>
        <p:txBody>
          <a:bodyPr/>
          <a:lstStyle/>
          <a:p>
            <a:pPr eaLnBrk="1" hangingPunct="1"/>
            <a:r>
              <a:rPr lang="it-IT" sz="3200" b="1" dirty="0" smtClean="0">
                <a:solidFill>
                  <a:schemeClr val="accent2">
                    <a:lumMod val="75000"/>
                  </a:schemeClr>
                </a:solidFill>
                <a:latin typeface="Times New Roman" pitchFamily="18" charset="0"/>
                <a:cs typeface="Times New Roman" pitchFamily="18" charset="0"/>
              </a:rPr>
              <a:t>COMUNICAZIONE E SEMIOSI</a:t>
            </a:r>
          </a:p>
        </p:txBody>
      </p:sp>
      <p:sp>
        <p:nvSpPr>
          <p:cNvPr id="5" name="CasellaDiTesto 4"/>
          <p:cNvSpPr txBox="1"/>
          <p:nvPr/>
        </p:nvSpPr>
        <p:spPr>
          <a:xfrm>
            <a:off x="357188" y="1690688"/>
            <a:ext cx="8286750" cy="523875"/>
          </a:xfrm>
          <a:prstGeom prst="rect">
            <a:avLst/>
          </a:prstGeom>
          <a:blipFill>
            <a:blip r:embed="rId3"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Il problema degli altri</a:t>
            </a:r>
            <a:endParaRPr lang="it-IT" sz="2800" b="1" cap="small" dirty="0">
              <a:solidFill>
                <a:schemeClr val="accent2"/>
              </a:solidFill>
              <a:latin typeface="Garamond" pitchFamily="18" charset="0"/>
            </a:endParaRPr>
          </a:p>
        </p:txBody>
      </p:sp>
      <p:sp>
        <p:nvSpPr>
          <p:cNvPr id="4" name="CasellaDiTesto 3"/>
          <p:cNvSpPr txBox="1"/>
          <p:nvPr/>
        </p:nvSpPr>
        <p:spPr>
          <a:xfrm>
            <a:off x="0" y="2500306"/>
            <a:ext cx="7143800" cy="923330"/>
          </a:xfrm>
          <a:prstGeom prst="rect">
            <a:avLst/>
          </a:prstGeom>
          <a:noFill/>
        </p:spPr>
        <p:txBody>
          <a:bodyPr wrap="square" rtlCol="0">
            <a:spAutoFit/>
          </a:bodyPr>
          <a:lstStyle/>
          <a:p>
            <a:r>
              <a:rPr lang="it-IT" dirty="0" smtClean="0">
                <a:solidFill>
                  <a:schemeClr val="accent2"/>
                </a:solidFill>
                <a:latin typeface="Times New Roman" pitchFamily="18" charset="0"/>
                <a:cs typeface="Times New Roman" pitchFamily="18" charset="0"/>
              </a:rPr>
              <a:t>“Io” è inseparabile dagli altri, “io” porta dentro di sé, come competenza linguistica, come capacità biologica di partecipare ai giochi linguistici, gli altri</a:t>
            </a:r>
          </a:p>
        </p:txBody>
      </p:sp>
      <p:sp>
        <p:nvSpPr>
          <p:cNvPr id="6" name="CasellaDiTesto 5"/>
          <p:cNvSpPr txBox="1"/>
          <p:nvPr/>
        </p:nvSpPr>
        <p:spPr>
          <a:xfrm>
            <a:off x="0" y="4000504"/>
            <a:ext cx="8643966" cy="923330"/>
          </a:xfrm>
          <a:prstGeom prst="rect">
            <a:avLst/>
          </a:prstGeom>
          <a:noFill/>
        </p:spPr>
        <p:txBody>
          <a:bodyPr wrap="square" rtlCol="0">
            <a:spAutoFit/>
          </a:bodyPr>
          <a:lstStyle/>
          <a:p>
            <a:r>
              <a:rPr lang="it-IT" dirty="0" smtClean="0">
                <a:solidFill>
                  <a:schemeClr val="accent2"/>
                </a:solidFill>
                <a:latin typeface="Times New Roman" pitchFamily="18" charset="0"/>
                <a:cs typeface="Times New Roman" pitchFamily="18" charset="0"/>
              </a:rPr>
              <a:t>Oltre il segno, allora, c’è il buio, ma c’è soprattutto l’altro che mi appare come ciò che io stesso sono, perché se “l’uomo è un segno” (</a:t>
            </a:r>
            <a:r>
              <a:rPr lang="it-IT" dirty="0" err="1" smtClean="0">
                <a:solidFill>
                  <a:schemeClr val="accent2"/>
                </a:solidFill>
                <a:latin typeface="Times New Roman" pitchFamily="18" charset="0"/>
                <a:cs typeface="Times New Roman" pitchFamily="18" charset="0"/>
              </a:rPr>
              <a:t>Peirce</a:t>
            </a:r>
            <a:r>
              <a:rPr lang="it-IT" dirty="0" smtClean="0">
                <a:solidFill>
                  <a:schemeClr val="accent2"/>
                </a:solidFill>
                <a:latin typeface="Times New Roman" pitchFamily="18" charset="0"/>
                <a:cs typeface="Times New Roman" pitchFamily="18" charset="0"/>
              </a:rPr>
              <a:t>), allora è un segno solo per un altro, per una comunità di altri, perché il linguaggio è impossibile</a:t>
            </a:r>
          </a:p>
        </p:txBody>
      </p:sp>
      <p:pic>
        <p:nvPicPr>
          <p:cNvPr id="7" name="Immagine 6" descr="Moore Henry - Re e Regina (1952-1953).jpg"/>
          <p:cNvPicPr>
            <a:picLocks noChangeAspect="1"/>
          </p:cNvPicPr>
          <p:nvPr/>
        </p:nvPicPr>
        <p:blipFill>
          <a:blip r:embed="rId4" cstate="print"/>
          <a:stretch>
            <a:fillRect/>
          </a:stretch>
        </p:blipFill>
        <p:spPr>
          <a:xfrm>
            <a:off x="6143636" y="4572008"/>
            <a:ext cx="2405066" cy="2143140"/>
          </a:xfrm>
          <a:prstGeom prst="rect">
            <a:avLst/>
          </a:prstGeom>
          <a:scene3d>
            <a:camera prst="perspectiveHeroicExtremeLeftFacing"/>
            <a:lightRig rig="threePt" dir="t"/>
          </a:scene3d>
          <a:sp3d>
            <a:bevelT w="114300" prst="hardEdge"/>
          </a:sp3d>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la riunioni ione">
  <a:themeElements>
    <a:clrScheme name="Sala riunioni ione">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Sala riunioni ione">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la riunioni ione">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 Boardroom</Template>
  <TotalTime>2398</TotalTime>
  <Words>939</Words>
  <Application>Microsoft Office PowerPoint</Application>
  <PresentationFormat>Presentazione su schermo (4:3)</PresentationFormat>
  <Paragraphs>76</Paragraphs>
  <Slides>11</Slides>
  <Notes>10</Notes>
  <HiddenSlides>0</HiddenSlides>
  <MMClips>0</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11</vt:i4>
      </vt:variant>
    </vt:vector>
  </HeadingPairs>
  <TitlesOfParts>
    <vt:vector size="19" baseType="lpstr">
      <vt:lpstr>Arial</vt:lpstr>
      <vt:lpstr>Calibri</vt:lpstr>
      <vt:lpstr>Century Gothic</vt:lpstr>
      <vt:lpstr>Garamond</vt:lpstr>
      <vt:lpstr>Times New Roman</vt:lpstr>
      <vt:lpstr>Wingdings 2</vt:lpstr>
      <vt:lpstr>Wingdings 3</vt:lpstr>
      <vt:lpstr>Sala riunioni ione</vt:lpstr>
      <vt:lpstr>Lezione 16 Un modello ecologico di comunicazione</vt:lpstr>
      <vt:lpstr>COMUNICAZIONE E SEMIOSI</vt:lpstr>
      <vt:lpstr>COMUNICAZIONE E SEMIOSI</vt:lpstr>
      <vt:lpstr>COMUNICAZIONE E SEMIOSI</vt:lpstr>
      <vt:lpstr>COMUNICAZIONE E SEMIOSI</vt:lpstr>
      <vt:lpstr>COMUNICAZIONE E SEMIOSI</vt:lpstr>
      <vt:lpstr>COMUNICAZIONE E SEMIOSI</vt:lpstr>
      <vt:lpstr>COMUNICAZIONE E SEMIOSI</vt:lpstr>
      <vt:lpstr>COMUNICAZIONE E SEMIOSI</vt:lpstr>
      <vt:lpstr>COMUNICAZIONE E SEMIOSI</vt:lpstr>
      <vt:lpstr>COMUNICAZIONE E SEMIOSI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Carlo</dc:creator>
  <cp:lastModifiedBy>massimo adinolfi</cp:lastModifiedBy>
  <cp:revision>200</cp:revision>
  <dcterms:created xsi:type="dcterms:W3CDTF">2011-01-17T13:32:35Z</dcterms:created>
  <dcterms:modified xsi:type="dcterms:W3CDTF">2020-05-26T10:02:42Z</dcterms:modified>
</cp:coreProperties>
</file>