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13"/>
  </p:notesMasterIdLst>
  <p:sldIdLst>
    <p:sldId id="256" r:id="rId2"/>
    <p:sldId id="261" r:id="rId3"/>
    <p:sldId id="271" r:id="rId4"/>
    <p:sldId id="272" r:id="rId5"/>
    <p:sldId id="273" r:id="rId6"/>
    <p:sldId id="282" r:id="rId7"/>
    <p:sldId id="280" r:id="rId8"/>
    <p:sldId id="274" r:id="rId9"/>
    <p:sldId id="275" r:id="rId10"/>
    <p:sldId id="276" r:id="rId11"/>
    <p:sldId id="277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69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1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9C1F8AB-203D-4DA0-8996-36ADBB401B63}" type="datetimeFigureOut">
              <a:rPr lang="it-IT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FBACBFF-16CB-4441-BAAC-1DCF34E2C3A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D4FC0E-E0C9-48AF-83F2-55C10B7491D0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4193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93E9-CEF0-47B7-AEA6-AFACC79966BA}" type="datetimeFigureOut">
              <a:rPr lang="en-US" smtClean="0"/>
              <a:t>5/26/2020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0477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5154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5233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6354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3805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3222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8004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5074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0032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4692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9311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6473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2147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878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2214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52687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FE7FC-0F91-4249-975E-776ACFBFF65E}" type="datetimeFigureOut">
              <a:rPr lang="it-IT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66E7F-CE5E-4D56-84E7-3D197FC463E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1211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14546" y="142860"/>
            <a:ext cx="6472254" cy="1143000"/>
          </a:xfrm>
        </p:spPr>
        <p:txBody>
          <a:bodyPr/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piè di pagina 3"/>
          <p:cNvSpPr>
            <a:spLocks noGrp="1"/>
          </p:cNvSpPr>
          <p:nvPr>
            <p:ph type="ftr" sz="quarter" idx="10"/>
          </p:nvPr>
        </p:nvSpPr>
        <p:spPr>
          <a:xfrm>
            <a:off x="357188" y="1785938"/>
            <a:ext cx="8572500" cy="4572000"/>
          </a:xfrm>
        </p:spPr>
        <p:txBody>
          <a:bodyPr/>
          <a:lstStyle>
            <a:lvl1pPr>
              <a:defRPr sz="5000">
                <a:solidFill>
                  <a:schemeClr val="tx1"/>
                </a:solidFill>
                <a:latin typeface="+mj-lt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it-IT"/>
              <a:t>Contenuto Slide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1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0EEEDC72-EC2E-4579-BCB8-EF1A69A33644}" type="datetimeFigureOut">
              <a:rPr lang="it-IT" smtClean="0"/>
              <a:pPr>
                <a:defRPr/>
              </a:pPr>
              <a:t>26/05/2020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3B146AD-48F7-4A15-8110-9743F404179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091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  <p:sldLayoutId id="2147483715" r:id="rId18"/>
    <p:sldLayoutId id="2147483676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olo 1"/>
          <p:cNvSpPr>
            <a:spLocks noGrp="1"/>
          </p:cNvSpPr>
          <p:nvPr>
            <p:ph type="ctrTitle" idx="4294967295"/>
          </p:nvPr>
        </p:nvSpPr>
        <p:spPr>
          <a:xfrm>
            <a:off x="2786063" y="2928938"/>
            <a:ext cx="6357937" cy="2286000"/>
          </a:xfrm>
          <a:solidFill>
            <a:srgbClr val="CC0066"/>
          </a:solidFill>
        </p:spPr>
        <p:txBody>
          <a:bodyPr/>
          <a:lstStyle/>
          <a:p>
            <a:pPr eaLnBrk="1" hangingPunct="1"/>
            <a:r>
              <a:rPr lang="it-IT" b="1" i="1" dirty="0" smtClean="0">
                <a:solidFill>
                  <a:schemeClr val="accent6">
                    <a:lumMod val="50000"/>
                  </a:schemeClr>
                </a:solidFill>
              </a:rPr>
              <a:t>L’immagine</a:t>
            </a:r>
            <a:br>
              <a:rPr lang="it-IT" b="1" i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it-IT" b="1" i="1" dirty="0" smtClean="0">
                <a:solidFill>
                  <a:schemeClr val="accent6">
                    <a:lumMod val="50000"/>
                  </a:schemeClr>
                </a:solidFill>
              </a:rPr>
              <a:t>Lezione 13</a:t>
            </a:r>
            <a:endParaRPr lang="it-IT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88" y="1690688"/>
            <a:ext cx="8286750" cy="5238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La civiltà dell’immagine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pic>
        <p:nvPicPr>
          <p:cNvPr id="7" name="Immagine 6" descr="rai_tv_3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4772025"/>
            <a:ext cx="2886075" cy="2085975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pic>
        <p:nvPicPr>
          <p:cNvPr id="12" name="Immagine 11" descr="t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38093" y="4894884"/>
            <a:ext cx="2605907" cy="1963116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sp>
        <p:nvSpPr>
          <p:cNvPr id="13" name="CasellaDiTesto 12"/>
          <p:cNvSpPr txBox="1"/>
          <p:nvPr/>
        </p:nvSpPr>
        <p:spPr>
          <a:xfrm>
            <a:off x="2714613" y="3066180"/>
            <a:ext cx="3571900" cy="36933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Civiltà dell’immagine? </a:t>
            </a:r>
          </a:p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In realtà è una civiltà del cliché, in cui tutti i poteri sono interessati a nasconderci le immagini. </a:t>
            </a:r>
          </a:p>
          <a:p>
            <a:endParaRPr lang="it-IT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Non necessariamente a nasconderci la stessa cosa, ma a nasconderci qualcosa nell’immagine. </a:t>
            </a:r>
          </a:p>
          <a:p>
            <a:endParaRPr lang="it-IT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D’altra parte, contemporaneamente, l’immagine tenta continuamente di bucare il cliché, di uscirne”</a:t>
            </a:r>
          </a:p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(G. </a:t>
            </a:r>
            <a:r>
              <a:rPr lang="it-IT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Deleuze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it-IT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L’immagine-tempo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it-IT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357158" y="221455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Una nozione abusata?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6715140" y="2285992"/>
            <a:ext cx="20717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“Non è del tutto giusto parlare di una civiltà dell'immagine: siamo ancora e più che mai una civiltà della scrittura” </a:t>
            </a:r>
          </a:p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(R. </a:t>
            </a:r>
            <a:r>
              <a:rPr lang="it-IT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Barthes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calvino pericol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785926"/>
            <a:ext cx="8286808" cy="44148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88" y="1690688"/>
            <a:ext cx="8286750" cy="523875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L’immagine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428596" y="2143116"/>
            <a:ext cx="835824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“Quale sarà il futuro dell’immaginazione individuale in quella che si usa chiamare la «civiltà dell’immagine»? Il potere di evocare immagini in assenza continuerà a svilupparsi in un’umanità sempre più inondata dal diluvio delle immagini prefabbricate? Una volta la memoria visiva d’un individuo era limitata al patrimonio delle sue esperienze dirette e a un ridotto repertorio d’immagini riflesse dalla cultura; la possibilità di dar forma a miti personali nasceva dal modo in cui i frammenti di questa memoria si combinavano tra loro in accostamenti inattesi e suggestivi. Oggi siamo bombardati da una tale quantità d’immagini da non saper più distinguere l’esperienza diretta da ciò che abbiamo visto per pochi secondi alla televisione. La memoria è ricoperta da strati di frantumi d’immagini come un deposito di spazzatura, dove è sempre più difficile che una figura tra le tante riesca ad acquistare rilievo.</a:t>
            </a:r>
            <a:b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Se ho incluso la Visibilità nel mio elenco di valori da salvare è per avvertire del pericolo che stiamo correndo di perdere una facoltà umana fondamentale: il potere di mettere a fuoco visioni a occhi chiusi, di far scaturire colori e forme dall’allineamento di caratteri alfabetici neri su una pagina bianca, di pensare per immagini” </a:t>
            </a:r>
          </a:p>
          <a:p>
            <a:pPr algn="r"/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(I. Calvino</a:t>
            </a: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, Lezioni americane</a:t>
            </a:r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t-IT" sz="1400" i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sart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786058"/>
            <a:ext cx="4714876" cy="6858048"/>
          </a:xfrm>
          <a:prstGeom prst="rect">
            <a:avLst/>
          </a:prstGeom>
          <a:effectLst>
            <a:softEdge rad="635000"/>
          </a:effectLst>
          <a:scene3d>
            <a:camera prst="isometricOffAxis1Top"/>
            <a:lightRig rig="threePt" dir="t"/>
          </a:scene3d>
        </p:spPr>
      </p:pic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88" y="1690688"/>
            <a:ext cx="8286750" cy="523875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L’immagine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357158" y="2214554"/>
            <a:ext cx="414340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Guardo questo foglio bianco sul mio tavolo; percepisco la sua forma, il suo colore, la sua posizione […].</a:t>
            </a:r>
          </a:p>
          <a:p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Ma ecco che ora volgo la testa. Non vedo più il foglio di carta. Adesso vedo la tappezzeria grigia del muro. Il foglio non è più presente, non è più </a:t>
            </a: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it-IT" sz="1400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Purtuttavia</a:t>
            </a:r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so che non si è annientato: la sua inerzia lo preserva da ciò. Il foglio ha semplicemente cessato di essere </a:t>
            </a: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per me. </a:t>
            </a:r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E tuttavia eccolo di nuovo. Non ho voltato la testa, il mio sguardo è sempre diretto verso la tappezzeria grigia; niente s’è mosso nella stanza. Eppure il foglio mi appare di nuovo con la sua forma, il suo colore e la sua posizione. […].</a:t>
            </a:r>
          </a:p>
          <a:p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È veramente il foglio </a:t>
            </a: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in persona</a:t>
            </a:r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? Sì e no[…].</a:t>
            </a:r>
          </a:p>
          <a:p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È sì lo stesso foglio, il foglio che è ora sulla mia scrivania, ma esiste in un altro modo […]: non esiste </a:t>
            </a: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di fatto</a:t>
            </a:r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, esiste </a:t>
            </a: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in immagine</a:t>
            </a:r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r>
              <a:rPr lang="it-IT" sz="1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J. P. Sartre, </a:t>
            </a:r>
            <a:r>
              <a:rPr lang="it-IT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L’immaginazione</a:t>
            </a:r>
            <a:endParaRPr lang="it-IT" sz="1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Immagine 5" descr="foglio bianc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14942" y="2428868"/>
            <a:ext cx="3305181" cy="3749525"/>
          </a:xfrm>
          <a:prstGeom prst="rect">
            <a:avLst/>
          </a:prstGeom>
        </p:spPr>
      </p:pic>
      <p:pic>
        <p:nvPicPr>
          <p:cNvPr id="7" name="Immagine 6" descr="tappezzeria grig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6314" y="2428868"/>
            <a:ext cx="4000528" cy="376236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 descr="narci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257424"/>
            <a:ext cx="8286807" cy="3957657"/>
          </a:xfrm>
          <a:prstGeom prst="rect">
            <a:avLst/>
          </a:prstGeom>
        </p:spPr>
      </p:pic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88" y="1690688"/>
            <a:ext cx="8286750" cy="523875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Metafisica dell’immagine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357158" y="2285992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“Tale metafisica consiste nel fare dell’immagine una copia della cosa, esistente essa stessa come una cosa”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57158" y="3071810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“Per il fatto stesso che è immagine, riceve una specie di inferiorità metafisica rispetto alla cosa che rappresenta. In breve, l’immagine è una cosa minore”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57158" y="3929066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L’immagine è un contenuto psichico indipendente, che può servire da supporto al pensiero, ma che ha anche sue leggi proprie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428596" y="4786322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In generale, appena si fa dell’immagine un segno che deve essere compreso, si pone simultaneamente l’immagine fuori del pensiero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bottiglie morand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9" y="2381250"/>
            <a:ext cx="8286808" cy="404814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88" y="1690688"/>
            <a:ext cx="8286750" cy="523875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Immagine e percezione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500034" y="2285992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Se la materia dell’immagine percepita e dell’immagine immaginata è la medesima, come si potranno distinguere?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500034" y="3786190"/>
            <a:ext cx="39263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L’una più vivida, l’altra più affievolita;</a:t>
            </a:r>
          </a:p>
          <a:p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00034" y="4857760"/>
            <a:ext cx="77540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it-IT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Per via di un confronto con altre percezioni, e della congruenza o meno con esse</a:t>
            </a:r>
          </a:p>
          <a:p>
            <a:endParaRPr lang="it-IT" dirty="0"/>
          </a:p>
        </p:txBody>
      </p:sp>
      <p:pic>
        <p:nvPicPr>
          <p:cNvPr id="10" name="Immagine 9" descr="kle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71438"/>
            <a:ext cx="9358346" cy="6643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 descr="kosut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071678"/>
            <a:ext cx="3810000" cy="2643197"/>
          </a:xfrm>
          <a:prstGeom prst="rect">
            <a:avLst/>
          </a:prstGeom>
          <a:scene3d>
            <a:camera prst="perspectiveRelaxed"/>
            <a:lightRig rig="threePt" dir="t"/>
          </a:scene3d>
        </p:spPr>
      </p:pic>
      <p:sp>
        <p:nvSpPr>
          <p:cNvPr id="9" name="Pergamena 1 8"/>
          <p:cNvSpPr/>
          <p:nvPr/>
        </p:nvSpPr>
        <p:spPr>
          <a:xfrm>
            <a:off x="3143240" y="2071678"/>
            <a:ext cx="2857520" cy="2500330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58" y="1500174"/>
            <a:ext cx="8286750" cy="523875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Critica dell’immagine metafisica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3428992" y="2214554"/>
            <a:ext cx="21431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Se si vedessero le immagini, se cioè le si percepisse come cose, non potrebbero essere più distinte dagli oggetti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28596" y="4643446"/>
            <a:ext cx="80724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“O l’uno o l’altro: o è tutta pensiero – e allora si potrà pensare per immagini; oppure è contenuto sensibile, e in questo caso si potrà pensare in occasione di un’immagine. Ma in questo secondo caso l’immagine diviene indipendente dalla coscienza: appare alla coscienza, secondo leggi che le sono proprie, ma non è coscienza. E allora questa immagine […] è del tutto semplicemente una cosa. Pertanto ogni contenuto inerte e opaco trova il suo posto, per la necessità stessa del suo tipo d’esistenza, fra gli oggetti, cioè nel mondo esterno”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88" y="1690688"/>
            <a:ext cx="8286750" cy="5238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Fenomenologia dell’immagine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285720" y="3214686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Le immagini vanno intese come atti e non come contenuti</a:t>
            </a:r>
          </a:p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La struttura essenziale di ogni coscienza è l’intenzionalità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285720" y="4786322"/>
            <a:ext cx="8358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Non ci sono, non potrebbero esserci immagini nella coscienza. Ma l’immagine </a:t>
            </a:r>
            <a:r>
              <a:rPr lang="it-IT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è 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un certo tipo di coscienza. L’immagine è un atto e non una cosa. L’immagine è coscienza di qualche cosa 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285720" y="4071942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Non è a priori possibile che l’immagine, invece di essere un sostegno inerte del pensiero, sia il pensiero stesso sotto una certa forma? 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85720" y="2214554"/>
            <a:ext cx="8286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“Ogni teoria dell’immaginazione deve soddisfare due esigenze: deve tenere conto della discriminazione spontanea che la mente opera fra le sue immagini e le sue percezioni, e deve spiegare la funzione esplicata dall’immagine nelle operazioni del pensiero”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285720" y="5715016"/>
            <a:ext cx="7929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L’immagine cessa di essere un contenuto psichico: non è nella coscienza a titolo di elemento costitutivo; ma nella coscienza di una cosa in immagine, </a:t>
            </a:r>
            <a:r>
              <a:rPr lang="it-IT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Husserl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distinguerà un atto intenzionale e una </a:t>
            </a:r>
            <a:r>
              <a:rPr lang="it-IT" i="1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hyle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che l’atto viene ad animare </a:t>
            </a:r>
          </a:p>
        </p:txBody>
      </p:sp>
      <p:pic>
        <p:nvPicPr>
          <p:cNvPr id="10" name="Immagine 9" descr="cavaliere morte diavol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219324"/>
            <a:ext cx="8429684" cy="44243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28596" y="1500174"/>
            <a:ext cx="8286750" cy="5238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Distruzione dell’immagine fenomenologica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357158" y="2357430"/>
            <a:ext cx="3788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Distruzione</a:t>
            </a:r>
            <a:r>
              <a:rPr lang="it-IT" dirty="0" smtClean="0"/>
              <a:t> 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del</a:t>
            </a:r>
            <a:r>
              <a:rPr lang="it-IT" dirty="0" smtClean="0"/>
              <a:t> 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concetto</a:t>
            </a:r>
            <a:r>
              <a:rPr lang="it-IT" dirty="0" smtClean="0"/>
              <a:t> 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dirty="0" smtClean="0"/>
              <a:t> 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coscienza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57158" y="3071810"/>
            <a:ext cx="5857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Impossibilità di determinare la coscienza di immagine sulla base della sola ‘animazione’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357158" y="4000504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L’ultimo</a:t>
            </a:r>
            <a:r>
              <a:rPr lang="it-IT" dirty="0" smtClean="0"/>
              <a:t> </a:t>
            </a:r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fondamento non è che una petizione di principio: la percezione è percezione e l’immagine è immagine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428597" y="5000636"/>
            <a:ext cx="5643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 tipi di esistenza (in sé/per sé) sono semplicemente presupposti</a:t>
            </a:r>
          </a:p>
        </p:txBody>
      </p:sp>
      <p:pic>
        <p:nvPicPr>
          <p:cNvPr id="11" name="Immagine 10" descr="la_condizione_umana_magritt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5008" y="2143116"/>
            <a:ext cx="3048000" cy="4500594"/>
          </a:xfrm>
          <a:prstGeom prst="rect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pla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2214554"/>
            <a:ext cx="3000396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88" y="1690688"/>
            <a:ext cx="8286750" cy="523875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Storia dell’immagine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357158" y="2571744"/>
            <a:ext cx="6000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“E le cose molteplici diciamo che si vedono e non si concepiscono, le idee invece diciamo che si concepiscono e non si vedono. Ora, con che cosa vediamo le cose che si vedono? Con la vista” </a:t>
            </a:r>
          </a:p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(Platone, </a:t>
            </a:r>
            <a:r>
              <a:rPr lang="it-IT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Repubblica</a:t>
            </a:r>
            <a:r>
              <a:rPr lang="it-IT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, 507b)</a:t>
            </a:r>
            <a:endParaRPr lang="it-IT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3"/>
          <p:cNvSpPr>
            <a:spLocks noGrp="1"/>
          </p:cNvSpPr>
          <p:nvPr>
            <p:ph type="title"/>
          </p:nvPr>
        </p:nvSpPr>
        <p:spPr>
          <a:xfrm>
            <a:off x="2000250" y="274638"/>
            <a:ext cx="6643716" cy="1011237"/>
          </a:xfrm>
        </p:spPr>
        <p:txBody>
          <a:bodyPr/>
          <a:lstStyle/>
          <a:p>
            <a:pPr eaLnBrk="1" hangingPunct="1"/>
            <a:r>
              <a:rPr lang="it-IT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L’IMMAGINE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88" y="1690688"/>
            <a:ext cx="8286750" cy="5238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Logica dell’immagine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428596" y="2500306"/>
            <a:ext cx="5775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Chi ha mai avuto un’immagine completamente determinata?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57158" y="5786454"/>
            <a:ext cx="5907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La determinatezza logica e il luogo logico dell’immagine</a:t>
            </a:r>
          </a:p>
        </p:txBody>
      </p:sp>
      <p:pic>
        <p:nvPicPr>
          <p:cNvPr id="7" name="Immagine 6" descr="wittgenstei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14412" y="500042"/>
            <a:ext cx="10215633" cy="7500990"/>
          </a:xfrm>
          <a:prstGeom prst="rect">
            <a:avLst/>
          </a:prstGeom>
          <a:ln>
            <a:solidFill>
              <a:srgbClr val="CC0066"/>
            </a:solidFill>
          </a:ln>
          <a:effectLst>
            <a:softEdge rad="635000"/>
          </a:effectLst>
          <a:scene3d>
            <a:camera prst="isometricOffAxis2Top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riunioni ione">
  <a:themeElements>
    <a:clrScheme name="Sala riunioni ione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Sala riunioni ione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a riunioni ione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2022</TotalTime>
  <Words>1070</Words>
  <Application>Microsoft Office PowerPoint</Application>
  <PresentationFormat>Presentazione su schermo (4:3)</PresentationFormat>
  <Paragraphs>73</Paragraphs>
  <Slides>11</Slides>
  <Notes>10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8" baseType="lpstr">
      <vt:lpstr>Arial</vt:lpstr>
      <vt:lpstr>Calibri</vt:lpstr>
      <vt:lpstr>Century Gothic</vt:lpstr>
      <vt:lpstr>Garamond</vt:lpstr>
      <vt:lpstr>Times New Roman</vt:lpstr>
      <vt:lpstr>Wingdings 3</vt:lpstr>
      <vt:lpstr>Sala riunioni ione</vt:lpstr>
      <vt:lpstr>L’immagine Lezione 13</vt:lpstr>
      <vt:lpstr>L’IMMAGINE</vt:lpstr>
      <vt:lpstr>L’IMMAGINE</vt:lpstr>
      <vt:lpstr>L’IMMAGINE</vt:lpstr>
      <vt:lpstr>L’IMMAGINE</vt:lpstr>
      <vt:lpstr>L’IMMAGINE</vt:lpstr>
      <vt:lpstr>L’IMMAGINE</vt:lpstr>
      <vt:lpstr>L’IMMAGINE</vt:lpstr>
      <vt:lpstr>L’IMMAGINE</vt:lpstr>
      <vt:lpstr>L’IMMAGINE</vt:lpstr>
      <vt:lpstr>L’IMMAGINE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Carlo</dc:creator>
  <cp:lastModifiedBy>massimo adinolfi</cp:lastModifiedBy>
  <cp:revision>181</cp:revision>
  <dcterms:created xsi:type="dcterms:W3CDTF">2011-01-17T13:32:35Z</dcterms:created>
  <dcterms:modified xsi:type="dcterms:W3CDTF">2020-05-26T09:36:08Z</dcterms:modified>
</cp:coreProperties>
</file>