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9"/>
  </p:notesMasterIdLst>
  <p:sldIdLst>
    <p:sldId id="256" r:id="rId2"/>
    <p:sldId id="299" r:id="rId3"/>
    <p:sldId id="300" r:id="rId4"/>
    <p:sldId id="301" r:id="rId5"/>
    <p:sldId id="302" r:id="rId6"/>
    <p:sldId id="303" r:id="rId7"/>
    <p:sldId id="304" r:id="rId8"/>
    <p:sldId id="259" r:id="rId9"/>
    <p:sldId id="260" r:id="rId10"/>
    <p:sldId id="261" r:id="rId11"/>
    <p:sldId id="305" r:id="rId12"/>
    <p:sldId id="296" r:id="rId13"/>
    <p:sldId id="265" r:id="rId14"/>
    <p:sldId id="276" r:id="rId15"/>
    <p:sldId id="268" r:id="rId16"/>
    <p:sldId id="293" r:id="rId17"/>
    <p:sldId id="270" r:id="rId18"/>
    <p:sldId id="287" r:id="rId19"/>
    <p:sldId id="291" r:id="rId20"/>
    <p:sldId id="306" r:id="rId21"/>
    <p:sldId id="307" r:id="rId22"/>
    <p:sldId id="308" r:id="rId23"/>
    <p:sldId id="297" r:id="rId24"/>
    <p:sldId id="281" r:id="rId25"/>
    <p:sldId id="269" r:id="rId26"/>
    <p:sldId id="272" r:id="rId27"/>
    <p:sldId id="271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437"/>
    <a:srgbClr val="F4F4F4"/>
    <a:srgbClr val="00880B"/>
    <a:srgbClr val="0BDFCB"/>
    <a:srgbClr val="09DFCA"/>
    <a:srgbClr val="FFB01A"/>
    <a:srgbClr val="E50D18"/>
    <a:srgbClr val="FAFF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12" autoAdjust="0"/>
    <p:restoredTop sz="90929"/>
  </p:normalViewPr>
  <p:slideViewPr>
    <p:cSldViewPr>
      <p:cViewPr varScale="1">
        <p:scale>
          <a:sx n="64" d="100"/>
          <a:sy n="64" d="100"/>
        </p:scale>
        <p:origin x="118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6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2DC0E9DE-ADE1-45B3-8392-2B466CF2902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6F95A87B-34E2-4B62-B39E-59C55118211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18B452AA-8269-4DBA-B1D8-2A797E9E5E5C}"/>
              </a:ext>
            </a:extLst>
          </p:cNvPr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DBD5345F-E6B8-4131-85D9-9C776CF6AEF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/>
              <a:t>Click to edit Master text styles</a:t>
            </a:r>
          </a:p>
          <a:p>
            <a:pPr lvl="1"/>
            <a:r>
              <a:rPr lang="it-IT" altLang="it-IT" noProof="0"/>
              <a:t>Second level</a:t>
            </a:r>
          </a:p>
          <a:p>
            <a:pPr lvl="2"/>
            <a:r>
              <a:rPr lang="it-IT" altLang="it-IT" noProof="0"/>
              <a:t>Third level</a:t>
            </a:r>
          </a:p>
          <a:p>
            <a:pPr lvl="3"/>
            <a:r>
              <a:rPr lang="it-IT" altLang="it-IT" noProof="0"/>
              <a:t>Fourth level</a:t>
            </a:r>
          </a:p>
          <a:p>
            <a:pPr lvl="4"/>
            <a:r>
              <a:rPr lang="it-IT" altLang="it-IT" noProof="0"/>
              <a:t>Fifth level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5D8A9EC2-4363-4229-A058-A14B3145D79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7DC05C64-CCEE-47C0-8BDF-F6D5829FDF0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C8CD531-A366-4EC7-B946-1740ED8AD2B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DBE8BDFA-EB50-461D-90C6-AF3543BB541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A978E3E2-7E1F-4FDF-BB42-A39363B80A1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542 h 1906"/>
                <a:gd name="T4" fmla="*/ 5794 w 5740"/>
                <a:gd name="T5" fmla="*/ 1542 h 1906"/>
                <a:gd name="T6" fmla="*/ 5794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grpSp>
          <p:nvGrpSpPr>
            <p:cNvPr id="6" name="Group 4">
              <a:extLst>
                <a:ext uri="{FF2B5EF4-FFF2-40B4-BE49-F238E27FC236}">
                  <a16:creationId xmlns:a16="http://schemas.microsoft.com/office/drawing/2014/main" id="{DFD2B2A9-F836-44C7-84B7-E5FA841C8430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1409"/>
              <a:ext cx="4027" cy="2906"/>
              <a:chOff x="1728" y="1409"/>
              <a:chExt cx="4027" cy="2906"/>
            </a:xfrm>
          </p:grpSpPr>
          <p:sp>
            <p:nvSpPr>
              <p:cNvPr id="7" name="Freeform 5">
                <a:extLst>
                  <a:ext uri="{FF2B5EF4-FFF2-40B4-BE49-F238E27FC236}">
                    <a16:creationId xmlns:a16="http://schemas.microsoft.com/office/drawing/2014/main" id="{D0E65BD4-4325-4A97-A374-BCEE4ACC852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8" name="Freeform 6">
                <a:extLst>
                  <a:ext uri="{FF2B5EF4-FFF2-40B4-BE49-F238E27FC236}">
                    <a16:creationId xmlns:a16="http://schemas.microsoft.com/office/drawing/2014/main" id="{FF709ABA-A9B4-4F04-9AF2-55686EECDDA4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9" name="Freeform 7">
                <a:extLst>
                  <a:ext uri="{FF2B5EF4-FFF2-40B4-BE49-F238E27FC236}">
                    <a16:creationId xmlns:a16="http://schemas.microsoft.com/office/drawing/2014/main" id="{618E6D61-FBE4-4C0F-9B0F-E3648238A4AF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90980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10" name="Freeform 8">
                <a:extLst>
                  <a:ext uri="{FF2B5EF4-FFF2-40B4-BE49-F238E27FC236}">
                    <a16:creationId xmlns:a16="http://schemas.microsoft.com/office/drawing/2014/main" id="{66DFFB27-A737-4C46-9A2F-BBF5636A7BCB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11" name="Freeform 9">
                <a:extLst>
                  <a:ext uri="{FF2B5EF4-FFF2-40B4-BE49-F238E27FC236}">
                    <a16:creationId xmlns:a16="http://schemas.microsoft.com/office/drawing/2014/main" id="{CB6648F2-7BC1-45C3-8757-1841B246E41B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90980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12" name="Freeform 10">
                <a:extLst>
                  <a:ext uri="{FF2B5EF4-FFF2-40B4-BE49-F238E27FC236}">
                    <a16:creationId xmlns:a16="http://schemas.microsoft.com/office/drawing/2014/main" id="{0793266A-FB1F-4C0C-9AF4-E491DAF42959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231" y="1409"/>
                <a:ext cx="2296" cy="1469"/>
              </a:xfrm>
              <a:custGeom>
                <a:avLst/>
                <a:gdLst>
                  <a:gd name="T0" fmla="*/ 982 w 2296"/>
                  <a:gd name="T1" fmla="*/ 1061 h 1469"/>
                  <a:gd name="T2" fmla="*/ 1357 w 2296"/>
                  <a:gd name="T3" fmla="*/ 1012 h 1469"/>
                  <a:gd name="T4" fmla="*/ 1666 w 2296"/>
                  <a:gd name="T5" fmla="*/ 957 h 1469"/>
                  <a:gd name="T6" fmla="*/ 1916 w 2296"/>
                  <a:gd name="T7" fmla="*/ 897 h 1469"/>
                  <a:gd name="T8" fmla="*/ 2100 w 2296"/>
                  <a:gd name="T9" fmla="*/ 832 h 1469"/>
                  <a:gd name="T10" fmla="*/ 2220 w 2296"/>
                  <a:gd name="T11" fmla="*/ 756 h 1469"/>
                  <a:gd name="T12" fmla="*/ 2285 w 2296"/>
                  <a:gd name="T13" fmla="*/ 669 h 1469"/>
                  <a:gd name="T14" fmla="*/ 2290 w 2296"/>
                  <a:gd name="T15" fmla="*/ 560 h 1469"/>
                  <a:gd name="T16" fmla="*/ 2241 w 2296"/>
                  <a:gd name="T17" fmla="*/ 457 h 1469"/>
                  <a:gd name="T18" fmla="*/ 2144 w 2296"/>
                  <a:gd name="T19" fmla="*/ 364 h 1469"/>
                  <a:gd name="T20" fmla="*/ 2008 w 2296"/>
                  <a:gd name="T21" fmla="*/ 277 h 1469"/>
                  <a:gd name="T22" fmla="*/ 1769 w 2296"/>
                  <a:gd name="T23" fmla="*/ 157 h 1469"/>
                  <a:gd name="T24" fmla="*/ 1612 w 2296"/>
                  <a:gd name="T25" fmla="*/ 92 h 1469"/>
                  <a:gd name="T26" fmla="*/ 1476 w 2296"/>
                  <a:gd name="T27" fmla="*/ 43 h 1469"/>
                  <a:gd name="T28" fmla="*/ 1384 w 2296"/>
                  <a:gd name="T29" fmla="*/ 10 h 1469"/>
                  <a:gd name="T30" fmla="*/ 1346 w 2296"/>
                  <a:gd name="T31" fmla="*/ 0 h 1469"/>
                  <a:gd name="T32" fmla="*/ 1655 w 2296"/>
                  <a:gd name="T33" fmla="*/ 119 h 1469"/>
                  <a:gd name="T34" fmla="*/ 1948 w 2296"/>
                  <a:gd name="T35" fmla="*/ 255 h 1469"/>
                  <a:gd name="T36" fmla="*/ 2068 w 2296"/>
                  <a:gd name="T37" fmla="*/ 326 h 1469"/>
                  <a:gd name="T38" fmla="*/ 2171 w 2296"/>
                  <a:gd name="T39" fmla="*/ 402 h 1469"/>
                  <a:gd name="T40" fmla="*/ 2236 w 2296"/>
                  <a:gd name="T41" fmla="*/ 478 h 1469"/>
                  <a:gd name="T42" fmla="*/ 2263 w 2296"/>
                  <a:gd name="T43" fmla="*/ 560 h 1469"/>
                  <a:gd name="T44" fmla="*/ 2241 w 2296"/>
                  <a:gd name="T45" fmla="*/ 636 h 1469"/>
                  <a:gd name="T46" fmla="*/ 2171 w 2296"/>
                  <a:gd name="T47" fmla="*/ 702 h 1469"/>
                  <a:gd name="T48" fmla="*/ 2062 w 2296"/>
                  <a:gd name="T49" fmla="*/ 756 h 1469"/>
                  <a:gd name="T50" fmla="*/ 1921 w 2296"/>
                  <a:gd name="T51" fmla="*/ 800 h 1469"/>
                  <a:gd name="T52" fmla="*/ 1748 w 2296"/>
                  <a:gd name="T53" fmla="*/ 843 h 1469"/>
                  <a:gd name="T54" fmla="*/ 1351 w 2296"/>
                  <a:gd name="T55" fmla="*/ 908 h 1469"/>
                  <a:gd name="T56" fmla="*/ 923 w 2296"/>
                  <a:gd name="T57" fmla="*/ 968 h 1469"/>
                  <a:gd name="T58" fmla="*/ 521 w 2296"/>
                  <a:gd name="T59" fmla="*/ 1028 h 1469"/>
                  <a:gd name="T60" fmla="*/ 353 w 2296"/>
                  <a:gd name="T61" fmla="*/ 1066 h 1469"/>
                  <a:gd name="T62" fmla="*/ 206 w 2296"/>
                  <a:gd name="T63" fmla="*/ 1104 h 1469"/>
                  <a:gd name="T64" fmla="*/ 92 w 2296"/>
                  <a:gd name="T65" fmla="*/ 1148 h 1469"/>
                  <a:gd name="T66" fmla="*/ 22 w 2296"/>
                  <a:gd name="T67" fmla="*/ 1202 h 1469"/>
                  <a:gd name="T68" fmla="*/ 0 w 2296"/>
                  <a:gd name="T69" fmla="*/ 1262 h 1469"/>
                  <a:gd name="T70" fmla="*/ 27 w 2296"/>
                  <a:gd name="T71" fmla="*/ 1327 h 1469"/>
                  <a:gd name="T72" fmla="*/ 98 w 2296"/>
                  <a:gd name="T73" fmla="*/ 1382 h 1469"/>
                  <a:gd name="T74" fmla="*/ 196 w 2296"/>
                  <a:gd name="T75" fmla="*/ 1425 h 1469"/>
                  <a:gd name="T76" fmla="*/ 326 w 2296"/>
                  <a:gd name="T77" fmla="*/ 1469 h 1469"/>
                  <a:gd name="T78" fmla="*/ 217 w 2296"/>
                  <a:gd name="T79" fmla="*/ 1414 h 1469"/>
                  <a:gd name="T80" fmla="*/ 147 w 2296"/>
                  <a:gd name="T81" fmla="*/ 1360 h 1469"/>
                  <a:gd name="T82" fmla="*/ 120 w 2296"/>
                  <a:gd name="T83" fmla="*/ 1306 h 1469"/>
                  <a:gd name="T84" fmla="*/ 141 w 2296"/>
                  <a:gd name="T85" fmla="*/ 1257 h 1469"/>
                  <a:gd name="T86" fmla="*/ 212 w 2296"/>
                  <a:gd name="T87" fmla="*/ 1208 h 1469"/>
                  <a:gd name="T88" fmla="*/ 342 w 2296"/>
                  <a:gd name="T89" fmla="*/ 1164 h 1469"/>
                  <a:gd name="T90" fmla="*/ 527 w 2296"/>
                  <a:gd name="T91" fmla="*/ 1121 h 1469"/>
                  <a:gd name="T92" fmla="*/ 771 w 2296"/>
                  <a:gd name="T93" fmla="*/ 1088 h 1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1469">
                    <a:moveTo>
                      <a:pt x="771" y="1088"/>
                    </a:moveTo>
                    <a:lnTo>
                      <a:pt x="982" y="1061"/>
                    </a:lnTo>
                    <a:lnTo>
                      <a:pt x="1178" y="1034"/>
                    </a:lnTo>
                    <a:lnTo>
                      <a:pt x="1357" y="1012"/>
                    </a:lnTo>
                    <a:lnTo>
                      <a:pt x="1520" y="985"/>
                    </a:lnTo>
                    <a:lnTo>
                      <a:pt x="1666" y="957"/>
                    </a:lnTo>
                    <a:lnTo>
                      <a:pt x="1796" y="930"/>
                    </a:lnTo>
                    <a:lnTo>
                      <a:pt x="1916" y="897"/>
                    </a:lnTo>
                    <a:lnTo>
                      <a:pt x="2013" y="870"/>
                    </a:lnTo>
                    <a:lnTo>
                      <a:pt x="2100" y="832"/>
                    </a:lnTo>
                    <a:lnTo>
                      <a:pt x="2171" y="800"/>
                    </a:lnTo>
                    <a:lnTo>
                      <a:pt x="2220" y="756"/>
                    </a:lnTo>
                    <a:lnTo>
                      <a:pt x="2263" y="712"/>
                    </a:lnTo>
                    <a:lnTo>
                      <a:pt x="2285" y="669"/>
                    </a:lnTo>
                    <a:lnTo>
                      <a:pt x="2296" y="614"/>
                    </a:lnTo>
                    <a:lnTo>
                      <a:pt x="2290" y="560"/>
                    </a:lnTo>
                    <a:lnTo>
                      <a:pt x="2269" y="500"/>
                    </a:lnTo>
                    <a:lnTo>
                      <a:pt x="2241" y="457"/>
                    </a:lnTo>
                    <a:lnTo>
                      <a:pt x="2198" y="408"/>
                    </a:lnTo>
                    <a:lnTo>
                      <a:pt x="2144" y="364"/>
                    </a:lnTo>
                    <a:lnTo>
                      <a:pt x="2079" y="321"/>
                    </a:lnTo>
                    <a:lnTo>
                      <a:pt x="2008" y="277"/>
                    </a:lnTo>
                    <a:lnTo>
                      <a:pt x="1927" y="234"/>
                    </a:lnTo>
                    <a:lnTo>
                      <a:pt x="1769" y="157"/>
                    </a:lnTo>
                    <a:lnTo>
                      <a:pt x="1688" y="125"/>
                    </a:lnTo>
                    <a:lnTo>
                      <a:pt x="1612" y="92"/>
                    </a:lnTo>
                    <a:lnTo>
                      <a:pt x="1536" y="65"/>
                    </a:lnTo>
                    <a:lnTo>
                      <a:pt x="1476" y="43"/>
                    </a:lnTo>
                    <a:lnTo>
                      <a:pt x="1422" y="27"/>
                    </a:lnTo>
                    <a:lnTo>
                      <a:pt x="1384" y="10"/>
                    </a:lnTo>
                    <a:lnTo>
                      <a:pt x="1357" y="5"/>
                    </a:lnTo>
                    <a:lnTo>
                      <a:pt x="1346" y="0"/>
                    </a:lnTo>
                    <a:lnTo>
                      <a:pt x="1498" y="54"/>
                    </a:lnTo>
                    <a:lnTo>
                      <a:pt x="1655" y="119"/>
                    </a:lnTo>
                    <a:lnTo>
                      <a:pt x="1807" y="185"/>
                    </a:lnTo>
                    <a:lnTo>
                      <a:pt x="1948" y="255"/>
                    </a:lnTo>
                    <a:lnTo>
                      <a:pt x="2013" y="288"/>
                    </a:lnTo>
                    <a:lnTo>
                      <a:pt x="2068" y="326"/>
                    </a:lnTo>
                    <a:lnTo>
                      <a:pt x="2122" y="364"/>
                    </a:lnTo>
                    <a:lnTo>
                      <a:pt x="2171" y="402"/>
                    </a:lnTo>
                    <a:lnTo>
                      <a:pt x="2209" y="440"/>
                    </a:lnTo>
                    <a:lnTo>
                      <a:pt x="2236" y="478"/>
                    </a:lnTo>
                    <a:lnTo>
                      <a:pt x="2252" y="522"/>
                    </a:lnTo>
                    <a:lnTo>
                      <a:pt x="2263" y="560"/>
                    </a:lnTo>
                    <a:lnTo>
                      <a:pt x="2258" y="598"/>
                    </a:lnTo>
                    <a:lnTo>
                      <a:pt x="2241" y="636"/>
                    </a:lnTo>
                    <a:lnTo>
                      <a:pt x="2214" y="669"/>
                    </a:lnTo>
                    <a:lnTo>
                      <a:pt x="2171" y="702"/>
                    </a:lnTo>
                    <a:lnTo>
                      <a:pt x="2122" y="729"/>
                    </a:lnTo>
                    <a:lnTo>
                      <a:pt x="2062" y="756"/>
                    </a:lnTo>
                    <a:lnTo>
                      <a:pt x="1997" y="778"/>
                    </a:lnTo>
                    <a:lnTo>
                      <a:pt x="1921" y="800"/>
                    </a:lnTo>
                    <a:lnTo>
                      <a:pt x="1834" y="821"/>
                    </a:lnTo>
                    <a:lnTo>
                      <a:pt x="1748" y="843"/>
                    </a:lnTo>
                    <a:lnTo>
                      <a:pt x="1552" y="876"/>
                    </a:lnTo>
                    <a:lnTo>
                      <a:pt x="1351" y="908"/>
                    </a:lnTo>
                    <a:lnTo>
                      <a:pt x="1134" y="941"/>
                    </a:lnTo>
                    <a:lnTo>
                      <a:pt x="923" y="968"/>
                    </a:lnTo>
                    <a:lnTo>
                      <a:pt x="716" y="995"/>
                    </a:lnTo>
                    <a:lnTo>
                      <a:pt x="521" y="1028"/>
                    </a:lnTo>
                    <a:lnTo>
                      <a:pt x="434" y="1044"/>
                    </a:lnTo>
                    <a:lnTo>
                      <a:pt x="353" y="1066"/>
                    </a:lnTo>
                    <a:lnTo>
                      <a:pt x="277" y="1082"/>
                    </a:lnTo>
                    <a:lnTo>
                      <a:pt x="206" y="1104"/>
                    </a:lnTo>
                    <a:lnTo>
                      <a:pt x="147" y="1126"/>
                    </a:lnTo>
                    <a:lnTo>
                      <a:pt x="92" y="1148"/>
                    </a:lnTo>
                    <a:lnTo>
                      <a:pt x="54" y="1175"/>
                    </a:lnTo>
                    <a:lnTo>
                      <a:pt x="22" y="1202"/>
                    </a:lnTo>
                    <a:lnTo>
                      <a:pt x="6" y="1229"/>
                    </a:lnTo>
                    <a:lnTo>
                      <a:pt x="0" y="1262"/>
                    </a:lnTo>
                    <a:lnTo>
                      <a:pt x="11" y="1295"/>
                    </a:lnTo>
                    <a:lnTo>
                      <a:pt x="27" y="1327"/>
                    </a:lnTo>
                    <a:lnTo>
                      <a:pt x="54" y="1355"/>
                    </a:lnTo>
                    <a:lnTo>
                      <a:pt x="98" y="1382"/>
                    </a:lnTo>
                    <a:lnTo>
                      <a:pt x="141" y="1404"/>
                    </a:lnTo>
                    <a:lnTo>
                      <a:pt x="196" y="1425"/>
                    </a:lnTo>
                    <a:lnTo>
                      <a:pt x="261" y="1447"/>
                    </a:lnTo>
                    <a:lnTo>
                      <a:pt x="326" y="1469"/>
                    </a:lnTo>
                    <a:lnTo>
                      <a:pt x="266" y="1442"/>
                    </a:lnTo>
                    <a:lnTo>
                      <a:pt x="217" y="1414"/>
                    </a:lnTo>
                    <a:lnTo>
                      <a:pt x="174" y="1387"/>
                    </a:lnTo>
                    <a:lnTo>
                      <a:pt x="147" y="1360"/>
                    </a:lnTo>
                    <a:lnTo>
                      <a:pt x="125" y="1333"/>
                    </a:lnTo>
                    <a:lnTo>
                      <a:pt x="120" y="1306"/>
                    </a:lnTo>
                    <a:lnTo>
                      <a:pt x="125" y="1278"/>
                    </a:lnTo>
                    <a:lnTo>
                      <a:pt x="141" y="1257"/>
                    </a:lnTo>
                    <a:lnTo>
                      <a:pt x="174" y="1229"/>
                    </a:lnTo>
                    <a:lnTo>
                      <a:pt x="212" y="1208"/>
                    </a:lnTo>
                    <a:lnTo>
                      <a:pt x="272" y="1186"/>
                    </a:lnTo>
                    <a:lnTo>
                      <a:pt x="342" y="1164"/>
                    </a:lnTo>
                    <a:lnTo>
                      <a:pt x="423" y="1142"/>
                    </a:lnTo>
                    <a:lnTo>
                      <a:pt x="527" y="1121"/>
                    </a:lnTo>
                    <a:lnTo>
                      <a:pt x="641" y="1104"/>
                    </a:lnTo>
                    <a:lnTo>
                      <a:pt x="771" y="1088"/>
                    </a:lnTo>
                    <a:lnTo>
                      <a:pt x="771" y="108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90980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</p:grpSp>
      </p:grpSp>
      <p:sp>
        <p:nvSpPr>
          <p:cNvPr id="4107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altLang="it-IT" noProof="0"/>
              <a:t>Click to edit Master title style</a:t>
            </a: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Comic Sans MS" pitchFamily="66" charset="0"/>
              <a:buNone/>
              <a:defRPr sz="2800"/>
            </a:lvl1pPr>
          </a:lstStyle>
          <a:p>
            <a:pPr lvl="0"/>
            <a:r>
              <a:rPr lang="en-US" altLang="it-IT" noProof="0"/>
              <a:t>Click to edit Master subtitle style</a:t>
            </a:r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82C33F8A-BBF7-4EDF-B822-9DB620E50F0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31997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A14C36EA-4090-4B2C-8DC1-0549A3F94E2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2911322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E2F11FE6-97D7-40ED-AFE7-7C6DA38E94B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3744144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8DF53BF1-8EC4-45A8-874C-9C86BC24EDF0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3757712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85025286-DBDA-4480-AD9C-B359B36E4D9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120988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2E3C37B7-3611-4BC6-BDAF-28F283E461B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2820022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58897D5E-B22B-4202-A509-742F9BA311A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4040203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B1054EBD-D4E7-457C-B826-C0328766A7EE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379225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C4420AA9-2DC5-4C5C-9AA7-70B5EB6F91B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631011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DBEA0784-B89E-4666-A849-B2650FE7E25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878692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10350" y="228600"/>
            <a:ext cx="2076450" cy="587057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81000" y="228600"/>
            <a:ext cx="6076950" cy="587057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BE3A834B-132F-4FCF-9DC5-5D8C3FFDCB3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3717669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906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89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89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6FC1DD73-E915-4AF4-8657-BAE88F5C1C3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2843224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Titolo, grafico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906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grafico 2"/>
          <p:cNvSpPr>
            <a:spLocks noGrp="1"/>
          </p:cNvSpPr>
          <p:nvPr>
            <p:ph type="chart" sz="half" idx="1"/>
          </p:nvPr>
        </p:nvSpPr>
        <p:spPr>
          <a:xfrm>
            <a:off x="457200" y="1600200"/>
            <a:ext cx="4038600" cy="4498975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4989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D6B46F56-A8AB-4AA3-808C-ACEF31B9CDF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10495202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906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8975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8A838FD9-1690-419E-9B71-0A693F6D347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5967509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olo e contenuto sopra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9906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732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3925888"/>
            <a:ext cx="8229600" cy="2173287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D4A2F3B4-F14D-4C1B-AA99-BBB8137DAAD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  <p:extLst>
      <p:ext uri="{BB962C8B-B14F-4D97-AF65-F5344CB8AC3E}">
        <p14:creationId xmlns:p14="http://schemas.microsoft.com/office/powerpoint/2010/main" val="30715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4101BA24-7CBD-488F-B69F-C115E57552D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sp>
          <p:nvSpPr>
            <p:cNvPr id="1030" name="Freeform 3">
              <a:extLst>
                <a:ext uri="{FF2B5EF4-FFF2-40B4-BE49-F238E27FC236}">
                  <a16:creationId xmlns:a16="http://schemas.microsoft.com/office/drawing/2014/main" id="{837BF336-169C-4674-AA7D-B8535EE1BC4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542 h 1906"/>
                <a:gd name="T4" fmla="*/ 5794 w 5740"/>
                <a:gd name="T5" fmla="*/ 1542 h 1906"/>
                <a:gd name="T6" fmla="*/ 5794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t-IT"/>
            </a:p>
          </p:txBody>
        </p:sp>
        <p:grpSp>
          <p:nvGrpSpPr>
            <p:cNvPr id="1031" name="Group 4">
              <a:extLst>
                <a:ext uri="{FF2B5EF4-FFF2-40B4-BE49-F238E27FC236}">
                  <a16:creationId xmlns:a16="http://schemas.microsoft.com/office/drawing/2014/main" id="{D87252D9-1686-457E-B76B-8A5CA0F7D615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1409"/>
              <a:ext cx="4027" cy="2906"/>
              <a:chOff x="1728" y="1409"/>
              <a:chExt cx="4027" cy="2906"/>
            </a:xfrm>
          </p:grpSpPr>
          <p:sp>
            <p:nvSpPr>
              <p:cNvPr id="3077" name="Freeform 5">
                <a:extLst>
                  <a:ext uri="{FF2B5EF4-FFF2-40B4-BE49-F238E27FC236}">
                    <a16:creationId xmlns:a16="http://schemas.microsoft.com/office/drawing/2014/main" id="{6D2064FC-604E-4B8F-896C-DC68E0EABBD5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3078" name="Freeform 6">
                <a:extLst>
                  <a:ext uri="{FF2B5EF4-FFF2-40B4-BE49-F238E27FC236}">
                    <a16:creationId xmlns:a16="http://schemas.microsoft.com/office/drawing/2014/main" id="{8428EEBB-F831-4B75-878B-D5BD509295A1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3079" name="Freeform 7">
                <a:extLst>
                  <a:ext uri="{FF2B5EF4-FFF2-40B4-BE49-F238E27FC236}">
                    <a16:creationId xmlns:a16="http://schemas.microsoft.com/office/drawing/2014/main" id="{0422CAC1-9CA3-4692-A5A2-B4CED95081F8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90980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1035" name="Freeform 8">
                <a:extLst>
                  <a:ext uri="{FF2B5EF4-FFF2-40B4-BE49-F238E27FC236}">
                    <a16:creationId xmlns:a16="http://schemas.microsoft.com/office/drawing/2014/main" id="{6271949D-385C-45FA-9D54-12181A8D95A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3081" name="Freeform 9">
                <a:extLst>
                  <a:ext uri="{FF2B5EF4-FFF2-40B4-BE49-F238E27FC236}">
                    <a16:creationId xmlns:a16="http://schemas.microsoft.com/office/drawing/2014/main" id="{A0ED336C-B928-48C3-BB93-5B7759A4EEF3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90980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3082" name="Freeform 10">
                <a:extLst>
                  <a:ext uri="{FF2B5EF4-FFF2-40B4-BE49-F238E27FC236}">
                    <a16:creationId xmlns:a16="http://schemas.microsoft.com/office/drawing/2014/main" id="{6D092D3C-7D9C-4CA1-AE4F-07A0EC76E1E1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3231" y="1409"/>
                <a:ext cx="2296" cy="1469"/>
              </a:xfrm>
              <a:custGeom>
                <a:avLst/>
                <a:gdLst>
                  <a:gd name="T0" fmla="*/ 982 w 2296"/>
                  <a:gd name="T1" fmla="*/ 1061 h 1469"/>
                  <a:gd name="T2" fmla="*/ 1357 w 2296"/>
                  <a:gd name="T3" fmla="*/ 1012 h 1469"/>
                  <a:gd name="T4" fmla="*/ 1666 w 2296"/>
                  <a:gd name="T5" fmla="*/ 957 h 1469"/>
                  <a:gd name="T6" fmla="*/ 1916 w 2296"/>
                  <a:gd name="T7" fmla="*/ 897 h 1469"/>
                  <a:gd name="T8" fmla="*/ 2100 w 2296"/>
                  <a:gd name="T9" fmla="*/ 832 h 1469"/>
                  <a:gd name="T10" fmla="*/ 2220 w 2296"/>
                  <a:gd name="T11" fmla="*/ 756 h 1469"/>
                  <a:gd name="T12" fmla="*/ 2285 w 2296"/>
                  <a:gd name="T13" fmla="*/ 669 h 1469"/>
                  <a:gd name="T14" fmla="*/ 2290 w 2296"/>
                  <a:gd name="T15" fmla="*/ 560 h 1469"/>
                  <a:gd name="T16" fmla="*/ 2241 w 2296"/>
                  <a:gd name="T17" fmla="*/ 457 h 1469"/>
                  <a:gd name="T18" fmla="*/ 2144 w 2296"/>
                  <a:gd name="T19" fmla="*/ 364 h 1469"/>
                  <a:gd name="T20" fmla="*/ 2008 w 2296"/>
                  <a:gd name="T21" fmla="*/ 277 h 1469"/>
                  <a:gd name="T22" fmla="*/ 1769 w 2296"/>
                  <a:gd name="T23" fmla="*/ 157 h 1469"/>
                  <a:gd name="T24" fmla="*/ 1612 w 2296"/>
                  <a:gd name="T25" fmla="*/ 92 h 1469"/>
                  <a:gd name="T26" fmla="*/ 1476 w 2296"/>
                  <a:gd name="T27" fmla="*/ 43 h 1469"/>
                  <a:gd name="T28" fmla="*/ 1384 w 2296"/>
                  <a:gd name="T29" fmla="*/ 10 h 1469"/>
                  <a:gd name="T30" fmla="*/ 1346 w 2296"/>
                  <a:gd name="T31" fmla="*/ 0 h 1469"/>
                  <a:gd name="T32" fmla="*/ 1655 w 2296"/>
                  <a:gd name="T33" fmla="*/ 119 h 1469"/>
                  <a:gd name="T34" fmla="*/ 1948 w 2296"/>
                  <a:gd name="T35" fmla="*/ 255 h 1469"/>
                  <a:gd name="T36" fmla="*/ 2068 w 2296"/>
                  <a:gd name="T37" fmla="*/ 326 h 1469"/>
                  <a:gd name="T38" fmla="*/ 2171 w 2296"/>
                  <a:gd name="T39" fmla="*/ 402 h 1469"/>
                  <a:gd name="T40" fmla="*/ 2236 w 2296"/>
                  <a:gd name="T41" fmla="*/ 478 h 1469"/>
                  <a:gd name="T42" fmla="*/ 2263 w 2296"/>
                  <a:gd name="T43" fmla="*/ 560 h 1469"/>
                  <a:gd name="T44" fmla="*/ 2241 w 2296"/>
                  <a:gd name="T45" fmla="*/ 636 h 1469"/>
                  <a:gd name="T46" fmla="*/ 2171 w 2296"/>
                  <a:gd name="T47" fmla="*/ 702 h 1469"/>
                  <a:gd name="T48" fmla="*/ 2062 w 2296"/>
                  <a:gd name="T49" fmla="*/ 756 h 1469"/>
                  <a:gd name="T50" fmla="*/ 1921 w 2296"/>
                  <a:gd name="T51" fmla="*/ 800 h 1469"/>
                  <a:gd name="T52" fmla="*/ 1748 w 2296"/>
                  <a:gd name="T53" fmla="*/ 843 h 1469"/>
                  <a:gd name="T54" fmla="*/ 1351 w 2296"/>
                  <a:gd name="T55" fmla="*/ 908 h 1469"/>
                  <a:gd name="T56" fmla="*/ 923 w 2296"/>
                  <a:gd name="T57" fmla="*/ 968 h 1469"/>
                  <a:gd name="T58" fmla="*/ 521 w 2296"/>
                  <a:gd name="T59" fmla="*/ 1028 h 1469"/>
                  <a:gd name="T60" fmla="*/ 353 w 2296"/>
                  <a:gd name="T61" fmla="*/ 1066 h 1469"/>
                  <a:gd name="T62" fmla="*/ 206 w 2296"/>
                  <a:gd name="T63" fmla="*/ 1104 h 1469"/>
                  <a:gd name="T64" fmla="*/ 92 w 2296"/>
                  <a:gd name="T65" fmla="*/ 1148 h 1469"/>
                  <a:gd name="T66" fmla="*/ 22 w 2296"/>
                  <a:gd name="T67" fmla="*/ 1202 h 1469"/>
                  <a:gd name="T68" fmla="*/ 0 w 2296"/>
                  <a:gd name="T69" fmla="*/ 1262 h 1469"/>
                  <a:gd name="T70" fmla="*/ 27 w 2296"/>
                  <a:gd name="T71" fmla="*/ 1327 h 1469"/>
                  <a:gd name="T72" fmla="*/ 98 w 2296"/>
                  <a:gd name="T73" fmla="*/ 1382 h 1469"/>
                  <a:gd name="T74" fmla="*/ 196 w 2296"/>
                  <a:gd name="T75" fmla="*/ 1425 h 1469"/>
                  <a:gd name="T76" fmla="*/ 326 w 2296"/>
                  <a:gd name="T77" fmla="*/ 1469 h 1469"/>
                  <a:gd name="T78" fmla="*/ 217 w 2296"/>
                  <a:gd name="T79" fmla="*/ 1414 h 1469"/>
                  <a:gd name="T80" fmla="*/ 147 w 2296"/>
                  <a:gd name="T81" fmla="*/ 1360 h 1469"/>
                  <a:gd name="T82" fmla="*/ 120 w 2296"/>
                  <a:gd name="T83" fmla="*/ 1306 h 1469"/>
                  <a:gd name="T84" fmla="*/ 141 w 2296"/>
                  <a:gd name="T85" fmla="*/ 1257 h 1469"/>
                  <a:gd name="T86" fmla="*/ 212 w 2296"/>
                  <a:gd name="T87" fmla="*/ 1208 h 1469"/>
                  <a:gd name="T88" fmla="*/ 342 w 2296"/>
                  <a:gd name="T89" fmla="*/ 1164 h 1469"/>
                  <a:gd name="T90" fmla="*/ 527 w 2296"/>
                  <a:gd name="T91" fmla="*/ 1121 h 1469"/>
                  <a:gd name="T92" fmla="*/ 771 w 2296"/>
                  <a:gd name="T93" fmla="*/ 1088 h 1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1469">
                    <a:moveTo>
                      <a:pt x="771" y="1088"/>
                    </a:moveTo>
                    <a:lnTo>
                      <a:pt x="982" y="1061"/>
                    </a:lnTo>
                    <a:lnTo>
                      <a:pt x="1178" y="1034"/>
                    </a:lnTo>
                    <a:lnTo>
                      <a:pt x="1357" y="1012"/>
                    </a:lnTo>
                    <a:lnTo>
                      <a:pt x="1520" y="985"/>
                    </a:lnTo>
                    <a:lnTo>
                      <a:pt x="1666" y="957"/>
                    </a:lnTo>
                    <a:lnTo>
                      <a:pt x="1796" y="930"/>
                    </a:lnTo>
                    <a:lnTo>
                      <a:pt x="1916" y="897"/>
                    </a:lnTo>
                    <a:lnTo>
                      <a:pt x="2013" y="870"/>
                    </a:lnTo>
                    <a:lnTo>
                      <a:pt x="2100" y="832"/>
                    </a:lnTo>
                    <a:lnTo>
                      <a:pt x="2171" y="800"/>
                    </a:lnTo>
                    <a:lnTo>
                      <a:pt x="2220" y="756"/>
                    </a:lnTo>
                    <a:lnTo>
                      <a:pt x="2263" y="712"/>
                    </a:lnTo>
                    <a:lnTo>
                      <a:pt x="2285" y="669"/>
                    </a:lnTo>
                    <a:lnTo>
                      <a:pt x="2296" y="614"/>
                    </a:lnTo>
                    <a:lnTo>
                      <a:pt x="2290" y="560"/>
                    </a:lnTo>
                    <a:lnTo>
                      <a:pt x="2269" y="500"/>
                    </a:lnTo>
                    <a:lnTo>
                      <a:pt x="2241" y="457"/>
                    </a:lnTo>
                    <a:lnTo>
                      <a:pt x="2198" y="408"/>
                    </a:lnTo>
                    <a:lnTo>
                      <a:pt x="2144" y="364"/>
                    </a:lnTo>
                    <a:lnTo>
                      <a:pt x="2079" y="321"/>
                    </a:lnTo>
                    <a:lnTo>
                      <a:pt x="2008" y="277"/>
                    </a:lnTo>
                    <a:lnTo>
                      <a:pt x="1927" y="234"/>
                    </a:lnTo>
                    <a:lnTo>
                      <a:pt x="1769" y="157"/>
                    </a:lnTo>
                    <a:lnTo>
                      <a:pt x="1688" y="125"/>
                    </a:lnTo>
                    <a:lnTo>
                      <a:pt x="1612" y="92"/>
                    </a:lnTo>
                    <a:lnTo>
                      <a:pt x="1536" y="65"/>
                    </a:lnTo>
                    <a:lnTo>
                      <a:pt x="1476" y="43"/>
                    </a:lnTo>
                    <a:lnTo>
                      <a:pt x="1422" y="27"/>
                    </a:lnTo>
                    <a:lnTo>
                      <a:pt x="1384" y="10"/>
                    </a:lnTo>
                    <a:lnTo>
                      <a:pt x="1357" y="5"/>
                    </a:lnTo>
                    <a:lnTo>
                      <a:pt x="1346" y="0"/>
                    </a:lnTo>
                    <a:lnTo>
                      <a:pt x="1498" y="54"/>
                    </a:lnTo>
                    <a:lnTo>
                      <a:pt x="1655" y="119"/>
                    </a:lnTo>
                    <a:lnTo>
                      <a:pt x="1807" y="185"/>
                    </a:lnTo>
                    <a:lnTo>
                      <a:pt x="1948" y="255"/>
                    </a:lnTo>
                    <a:lnTo>
                      <a:pt x="2013" y="288"/>
                    </a:lnTo>
                    <a:lnTo>
                      <a:pt x="2068" y="326"/>
                    </a:lnTo>
                    <a:lnTo>
                      <a:pt x="2122" y="364"/>
                    </a:lnTo>
                    <a:lnTo>
                      <a:pt x="2171" y="402"/>
                    </a:lnTo>
                    <a:lnTo>
                      <a:pt x="2209" y="440"/>
                    </a:lnTo>
                    <a:lnTo>
                      <a:pt x="2236" y="478"/>
                    </a:lnTo>
                    <a:lnTo>
                      <a:pt x="2252" y="522"/>
                    </a:lnTo>
                    <a:lnTo>
                      <a:pt x="2263" y="560"/>
                    </a:lnTo>
                    <a:lnTo>
                      <a:pt x="2258" y="598"/>
                    </a:lnTo>
                    <a:lnTo>
                      <a:pt x="2241" y="636"/>
                    </a:lnTo>
                    <a:lnTo>
                      <a:pt x="2214" y="669"/>
                    </a:lnTo>
                    <a:lnTo>
                      <a:pt x="2171" y="702"/>
                    </a:lnTo>
                    <a:lnTo>
                      <a:pt x="2122" y="729"/>
                    </a:lnTo>
                    <a:lnTo>
                      <a:pt x="2062" y="756"/>
                    </a:lnTo>
                    <a:lnTo>
                      <a:pt x="1997" y="778"/>
                    </a:lnTo>
                    <a:lnTo>
                      <a:pt x="1921" y="800"/>
                    </a:lnTo>
                    <a:lnTo>
                      <a:pt x="1834" y="821"/>
                    </a:lnTo>
                    <a:lnTo>
                      <a:pt x="1748" y="843"/>
                    </a:lnTo>
                    <a:lnTo>
                      <a:pt x="1552" y="876"/>
                    </a:lnTo>
                    <a:lnTo>
                      <a:pt x="1351" y="908"/>
                    </a:lnTo>
                    <a:lnTo>
                      <a:pt x="1134" y="941"/>
                    </a:lnTo>
                    <a:lnTo>
                      <a:pt x="923" y="968"/>
                    </a:lnTo>
                    <a:lnTo>
                      <a:pt x="716" y="995"/>
                    </a:lnTo>
                    <a:lnTo>
                      <a:pt x="521" y="1028"/>
                    </a:lnTo>
                    <a:lnTo>
                      <a:pt x="434" y="1044"/>
                    </a:lnTo>
                    <a:lnTo>
                      <a:pt x="353" y="1066"/>
                    </a:lnTo>
                    <a:lnTo>
                      <a:pt x="277" y="1082"/>
                    </a:lnTo>
                    <a:lnTo>
                      <a:pt x="206" y="1104"/>
                    </a:lnTo>
                    <a:lnTo>
                      <a:pt x="147" y="1126"/>
                    </a:lnTo>
                    <a:lnTo>
                      <a:pt x="92" y="1148"/>
                    </a:lnTo>
                    <a:lnTo>
                      <a:pt x="54" y="1175"/>
                    </a:lnTo>
                    <a:lnTo>
                      <a:pt x="22" y="1202"/>
                    </a:lnTo>
                    <a:lnTo>
                      <a:pt x="6" y="1229"/>
                    </a:lnTo>
                    <a:lnTo>
                      <a:pt x="0" y="1262"/>
                    </a:lnTo>
                    <a:lnTo>
                      <a:pt x="11" y="1295"/>
                    </a:lnTo>
                    <a:lnTo>
                      <a:pt x="27" y="1327"/>
                    </a:lnTo>
                    <a:lnTo>
                      <a:pt x="54" y="1355"/>
                    </a:lnTo>
                    <a:lnTo>
                      <a:pt x="98" y="1382"/>
                    </a:lnTo>
                    <a:lnTo>
                      <a:pt x="141" y="1404"/>
                    </a:lnTo>
                    <a:lnTo>
                      <a:pt x="196" y="1425"/>
                    </a:lnTo>
                    <a:lnTo>
                      <a:pt x="261" y="1447"/>
                    </a:lnTo>
                    <a:lnTo>
                      <a:pt x="326" y="1469"/>
                    </a:lnTo>
                    <a:lnTo>
                      <a:pt x="266" y="1442"/>
                    </a:lnTo>
                    <a:lnTo>
                      <a:pt x="217" y="1414"/>
                    </a:lnTo>
                    <a:lnTo>
                      <a:pt x="174" y="1387"/>
                    </a:lnTo>
                    <a:lnTo>
                      <a:pt x="147" y="1360"/>
                    </a:lnTo>
                    <a:lnTo>
                      <a:pt x="125" y="1333"/>
                    </a:lnTo>
                    <a:lnTo>
                      <a:pt x="120" y="1306"/>
                    </a:lnTo>
                    <a:lnTo>
                      <a:pt x="125" y="1278"/>
                    </a:lnTo>
                    <a:lnTo>
                      <a:pt x="141" y="1257"/>
                    </a:lnTo>
                    <a:lnTo>
                      <a:pt x="174" y="1229"/>
                    </a:lnTo>
                    <a:lnTo>
                      <a:pt x="212" y="1208"/>
                    </a:lnTo>
                    <a:lnTo>
                      <a:pt x="272" y="1186"/>
                    </a:lnTo>
                    <a:lnTo>
                      <a:pt x="342" y="1164"/>
                    </a:lnTo>
                    <a:lnTo>
                      <a:pt x="423" y="1142"/>
                    </a:lnTo>
                    <a:lnTo>
                      <a:pt x="527" y="1121"/>
                    </a:lnTo>
                    <a:lnTo>
                      <a:pt x="641" y="1104"/>
                    </a:lnTo>
                    <a:lnTo>
                      <a:pt x="771" y="1088"/>
                    </a:lnTo>
                    <a:lnTo>
                      <a:pt x="771" y="108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90980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</p:grpSp>
      </p:grpSp>
      <p:sp>
        <p:nvSpPr>
          <p:cNvPr id="3083" name="Rectangle 11">
            <a:extLst>
              <a:ext uri="{FF2B5EF4-FFF2-40B4-BE49-F238E27FC236}">
                <a16:creationId xmlns:a16="http://schemas.microsoft.com/office/drawing/2014/main" id="{8B78148C-0D63-4A18-9930-E97410A301C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81000" y="228600"/>
            <a:ext cx="82296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Click to edit Master title style</a:t>
            </a:r>
          </a:p>
        </p:txBody>
      </p:sp>
      <p:sp>
        <p:nvSpPr>
          <p:cNvPr id="3084" name="Rectangle 12">
            <a:extLst>
              <a:ext uri="{FF2B5EF4-FFF2-40B4-BE49-F238E27FC236}">
                <a16:creationId xmlns:a16="http://schemas.microsoft.com/office/drawing/2014/main" id="{BF10BC0B-1174-4602-A434-3BDA0E4B4143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Click to edit Master text styles</a:t>
            </a:r>
          </a:p>
          <a:p>
            <a:pPr lvl="1"/>
            <a:r>
              <a:rPr lang="en-US" altLang="it-IT"/>
              <a:t>Second level</a:t>
            </a:r>
          </a:p>
          <a:p>
            <a:pPr lvl="2"/>
            <a:r>
              <a:rPr lang="en-US" altLang="it-IT"/>
              <a:t>Third level</a:t>
            </a:r>
          </a:p>
          <a:p>
            <a:pPr lvl="3"/>
            <a:r>
              <a:rPr lang="en-US" altLang="it-IT"/>
              <a:t>Fourth level</a:t>
            </a:r>
          </a:p>
          <a:p>
            <a:pPr lvl="4"/>
            <a:r>
              <a:rPr lang="en-US" altLang="it-IT"/>
              <a:t>Fifth level</a:t>
            </a:r>
          </a:p>
        </p:txBody>
      </p:sp>
      <p:sp>
        <p:nvSpPr>
          <p:cNvPr id="3086" name="Rectangle 14">
            <a:extLst>
              <a:ext uri="{FF2B5EF4-FFF2-40B4-BE49-F238E27FC236}">
                <a16:creationId xmlns:a16="http://schemas.microsoft.com/office/drawing/2014/main" id="{0EBF89F1-512A-4617-8A12-77EE63F139F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9144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r>
              <a:rPr lang="en-US" altLang="it-IT"/>
              <a:t>Università di Napoli “Federico II”, Dipartimento di Biologia e Patologia Cellulare e Molecolare “L. Califano”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2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FAFF07"/>
          </a:solidFill>
          <a:effectLst>
            <a:outerShdw blurRad="38100" dist="38100" dir="2700000" algn="tl">
              <a:srgbClr val="000000"/>
            </a:outerShdw>
          </a:effectLst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AFF07"/>
        </a:buClr>
        <a:buSzPct val="130000"/>
        <a:buFont typeface="Comic Sans MS" panose="030F0702030302020204" pitchFamily="66" charset="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10000"/>
        <a:buFont typeface="Comic Sans MS" panose="030F0702030302020204" pitchFamily="66" charset="0"/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Comic Sans MS" panose="030F0702030302020204" pitchFamily="66" charset="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Comic Sans MS" panose="030F0702030302020204" pitchFamily="66" charset="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Comic Sans MS" panose="030F0702030302020204" pitchFamily="66" charset="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Comic Sans MS" pitchFamily="66" charset="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Comic Sans MS" pitchFamily="66" charset="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Comic Sans MS" pitchFamily="66" charset="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Comic Sans MS" pitchFamily="66" charset="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DB98AA10-C1F5-4201-AF67-5CFB95FF043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2204864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 dirty="0" err="1"/>
              <a:t>Cancerogenesi</a:t>
            </a:r>
            <a:r>
              <a:rPr lang="en-US" altLang="it-IT" dirty="0"/>
              <a:t> </a:t>
            </a:r>
          </a:p>
          <a:p>
            <a:pPr eaLnBrk="1" hangingPunct="1">
              <a:defRPr/>
            </a:pPr>
            <a:r>
              <a:rPr lang="en-US" altLang="it-IT" dirty="0"/>
              <a:t>e </a:t>
            </a:r>
          </a:p>
          <a:p>
            <a:pPr eaLnBrk="1" hangingPunct="1">
              <a:defRPr/>
            </a:pPr>
            <a:r>
              <a:rPr lang="en-US" altLang="it-IT" dirty="0" err="1"/>
              <a:t>progressione</a:t>
            </a:r>
            <a:r>
              <a:rPr lang="en-US" altLang="it-IT" dirty="0"/>
              <a:t> </a:t>
            </a:r>
            <a:r>
              <a:rPr lang="en-US" altLang="it-IT" dirty="0" err="1"/>
              <a:t>tumorale</a:t>
            </a:r>
            <a:endParaRPr lang="en-US" altLang="it-IT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1A6CE80-F83F-4F3F-9E94-00C191DCC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62136"/>
            <a:ext cx="8229600" cy="990600"/>
          </a:xfrm>
        </p:spPr>
        <p:txBody>
          <a:bodyPr/>
          <a:lstStyle/>
          <a:p>
            <a:r>
              <a:rPr lang="it-IT" dirty="0"/>
              <a:t>Instabilità genomica come fattore abilitante alla malignità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BD84FE1-654E-4B98-8BC8-DF7E2654B8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832" y="1179512"/>
            <a:ext cx="8379768" cy="5489848"/>
          </a:xfrm>
        </p:spPr>
        <p:txBody>
          <a:bodyPr/>
          <a:lstStyle/>
          <a:p>
            <a:pPr algn="just"/>
            <a:r>
              <a:rPr lang="it-IT" sz="2000" dirty="0"/>
              <a:t>Sebbene gli esseri umani siano immersi in un ambiente ricco di  agenti mutageni (ad es. sostanze chimiche, radiazioni, luce solare), i tumori sono relativamente rari.</a:t>
            </a:r>
          </a:p>
          <a:p>
            <a:pPr algn="just"/>
            <a:r>
              <a:rPr lang="it-IT" sz="2000" dirty="0"/>
              <a:t>Ciò deriva dalla capacità delle cellule normali di </a:t>
            </a:r>
            <a:r>
              <a:rPr lang="it-IT" sz="2000" b="1" dirty="0">
                <a:solidFill>
                  <a:srgbClr val="FF0000"/>
                </a:solidFill>
              </a:rPr>
              <a:t>riparare il danno al DNA</a:t>
            </a:r>
            <a:r>
              <a:rPr lang="it-IT" sz="2000" dirty="0"/>
              <a:t>. </a:t>
            </a:r>
          </a:p>
          <a:p>
            <a:pPr algn="just"/>
            <a:r>
              <a:rPr lang="it-IT" sz="2000" dirty="0"/>
              <a:t>L'importanza della riparazione del DNA nel mantenimento dell'integrità del genoma è evidenziata dal fatto che  persone nate con </a:t>
            </a:r>
            <a:r>
              <a:rPr lang="it-IT" sz="2000" b="1" dirty="0">
                <a:solidFill>
                  <a:srgbClr val="FF0000"/>
                </a:solidFill>
              </a:rPr>
              <a:t>difetti ereditari delle proteine ​​di riparazione del DNA </a:t>
            </a:r>
            <a:r>
              <a:rPr lang="it-IT" sz="2000" dirty="0"/>
              <a:t>sono a rischio notevolmente aumentato per lo sviluppo del cancro. </a:t>
            </a:r>
          </a:p>
          <a:p>
            <a:pPr algn="just"/>
            <a:r>
              <a:rPr lang="it-IT" sz="2000" dirty="0"/>
              <a:t>Tipicamente, l'instabilità genomica si verifica quando entrambe le copie del gene vengono perse (si comportano come geni </a:t>
            </a:r>
            <a:r>
              <a:rPr lang="it-IT" sz="2000" dirty="0" err="1"/>
              <a:t>oncosopppressori</a:t>
            </a:r>
            <a:r>
              <a:rPr lang="it-IT" sz="2000" dirty="0"/>
              <a:t>).</a:t>
            </a:r>
          </a:p>
          <a:p>
            <a:pPr algn="just"/>
            <a:r>
              <a:rPr lang="it-IT" sz="2400" b="1" i="1" dirty="0">
                <a:solidFill>
                  <a:srgbClr val="FFC000"/>
                </a:solidFill>
              </a:rPr>
              <a:t>Anche i cancri sporadici spesso hanno mutazioni in questi geni, che consentono l'accumulo di mutazioni in altri geni, la cui disfunzione contribuisce a determinare il cancro.</a:t>
            </a:r>
          </a:p>
        </p:txBody>
      </p:sp>
    </p:spTree>
    <p:extLst>
      <p:ext uri="{BB962C8B-B14F-4D97-AF65-F5344CB8AC3E}">
        <p14:creationId xmlns:p14="http://schemas.microsoft.com/office/powerpoint/2010/main" val="1245668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DD4B89F-AD67-4B14-AF49-3568799A2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34144"/>
            <a:ext cx="8229600" cy="990600"/>
          </a:xfrm>
        </p:spPr>
        <p:txBody>
          <a:bodyPr/>
          <a:lstStyle/>
          <a:p>
            <a:r>
              <a:rPr lang="it-IT" dirty="0"/>
              <a:t>Sindrome ereditaria del cancro non </a:t>
            </a:r>
            <a:r>
              <a:rPr lang="it-IT" dirty="0" err="1"/>
              <a:t>poliposico</a:t>
            </a:r>
            <a:r>
              <a:rPr lang="it-IT" dirty="0"/>
              <a:t> del colon (HNPCC)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211EACB-7CA5-469E-B97A-2020D1821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340768"/>
            <a:ext cx="7872872" cy="5256584"/>
          </a:xfrm>
        </p:spPr>
        <p:txBody>
          <a:bodyPr/>
          <a:lstStyle/>
          <a:p>
            <a:pPr algn="just"/>
            <a:r>
              <a:rPr lang="it-IT" sz="1800" dirty="0"/>
              <a:t>Carcinomi familiari del colon che colpiscono prevalentemente cieco e colon prossimale, caratterizzati da </a:t>
            </a:r>
            <a:r>
              <a:rPr lang="it-IT" sz="1800" b="1" dirty="0">
                <a:solidFill>
                  <a:srgbClr val="FF0000"/>
                </a:solidFill>
              </a:rPr>
              <a:t>difetti nei geni coinvolti nel riparo dei «</a:t>
            </a:r>
            <a:r>
              <a:rPr lang="it-IT" sz="1800" b="1" dirty="0" err="1">
                <a:solidFill>
                  <a:srgbClr val="FF0000"/>
                </a:solidFill>
              </a:rPr>
              <a:t>mismatch</a:t>
            </a:r>
            <a:r>
              <a:rPr lang="it-IT" sz="1800" b="1" dirty="0">
                <a:solidFill>
                  <a:srgbClr val="FF0000"/>
                </a:solidFill>
              </a:rPr>
              <a:t>» del DNA. </a:t>
            </a:r>
            <a:r>
              <a:rPr lang="it-IT" sz="1800" dirty="0"/>
              <a:t>Gli errori nel DNA si accumulano ad un tasso maggiore: </a:t>
            </a:r>
            <a:r>
              <a:rPr lang="it-IT" sz="1800" b="1" dirty="0">
                <a:solidFill>
                  <a:srgbClr val="FF0000"/>
                </a:solidFill>
              </a:rPr>
              <a:t>fenotipo mutante</a:t>
            </a:r>
            <a:r>
              <a:rPr lang="it-IT" sz="1800" dirty="0"/>
              <a:t>. </a:t>
            </a:r>
          </a:p>
          <a:p>
            <a:pPr algn="just"/>
            <a:r>
              <a:rPr lang="it-IT" sz="1800" dirty="0"/>
              <a:t>Mutazioni in almeno quattro geni di riparo dei </a:t>
            </a:r>
            <a:r>
              <a:rPr lang="it-IT" sz="1800" dirty="0" err="1"/>
              <a:t>mismatch</a:t>
            </a:r>
            <a:r>
              <a:rPr lang="it-IT" sz="1800" dirty="0"/>
              <a:t> sono state trovate nell’HNPCC. Ogni persona affetta eredita una copia difettosa di uno dei geni di riparo del DNA e acquisisce la seconda nelle cellule epiteliali del colon. Ciò consente mutazioni in altri geni durante il processo di divisione cellulare normale. </a:t>
            </a:r>
          </a:p>
          <a:p>
            <a:pPr algn="just"/>
            <a:r>
              <a:rPr lang="it-IT" sz="1800" dirty="0"/>
              <a:t>Caratteristica dei pazienti con difetti di riparo dei </a:t>
            </a:r>
            <a:r>
              <a:rPr lang="it-IT" sz="1800" dirty="0" err="1"/>
              <a:t>mismatch</a:t>
            </a:r>
            <a:r>
              <a:rPr lang="it-IT" sz="1800" dirty="0"/>
              <a:t> è </a:t>
            </a:r>
            <a:r>
              <a:rPr lang="it-IT" sz="1800" b="1" dirty="0">
                <a:solidFill>
                  <a:srgbClr val="FF0000"/>
                </a:solidFill>
              </a:rPr>
              <a:t>l'instabilità dei </a:t>
            </a:r>
            <a:r>
              <a:rPr lang="it-IT" sz="1800" b="1" dirty="0" err="1">
                <a:solidFill>
                  <a:srgbClr val="FF0000"/>
                </a:solidFill>
              </a:rPr>
              <a:t>microsatelliti</a:t>
            </a:r>
            <a:r>
              <a:rPr lang="it-IT" sz="1800" dirty="0"/>
              <a:t> (</a:t>
            </a:r>
            <a:r>
              <a:rPr lang="it-IT" sz="1800" dirty="0">
                <a:solidFill>
                  <a:srgbClr val="FF0000"/>
                </a:solidFill>
              </a:rPr>
              <a:t>MSI</a:t>
            </a:r>
            <a:r>
              <a:rPr lang="it-IT" sz="1800" dirty="0"/>
              <a:t>): ripetizioni in tandem da uno o sei nucleotidi. Nelle persone normali, la lunghezza dei </a:t>
            </a:r>
            <a:r>
              <a:rPr lang="it-IT" sz="1800" dirty="0" err="1"/>
              <a:t>microsatelliti</a:t>
            </a:r>
            <a:r>
              <a:rPr lang="it-IT" sz="1800" dirty="0"/>
              <a:t> nel genoma è costante. Nei pazienti con HNPCC, i </a:t>
            </a:r>
            <a:r>
              <a:rPr lang="it-IT" sz="1800" dirty="0" err="1"/>
              <a:t>microsatelliti</a:t>
            </a:r>
            <a:r>
              <a:rPr lang="it-IT" sz="1800" dirty="0"/>
              <a:t> aumentano o diminuiscono in lunghezza. </a:t>
            </a:r>
          </a:p>
          <a:p>
            <a:pPr algn="just"/>
            <a:r>
              <a:rPr lang="it-IT" sz="1800" dirty="0"/>
              <a:t>HNPCC rappresenta solo dal 2% al 4% di tutti i tumori del colon, però l'MSI può essere rilevato in circa il 15% dei casi di cancro sporadico.</a:t>
            </a:r>
          </a:p>
          <a:p>
            <a:pPr algn="just"/>
            <a:r>
              <a:rPr lang="it-IT" sz="1800" dirty="0"/>
              <a:t> I geni mutati nell’HNPCC includono  il recettore del TGF-β di tipo II, BAX e altri oncogeni e geni oncosoppressori</a:t>
            </a:r>
          </a:p>
        </p:txBody>
      </p:sp>
    </p:spTree>
    <p:extLst>
      <p:ext uri="{BB962C8B-B14F-4D97-AF65-F5344CB8AC3E}">
        <p14:creationId xmlns:p14="http://schemas.microsoft.com/office/powerpoint/2010/main" val="151317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9DA5EBD-D2A5-440B-940E-5649FDF1E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809" y="103151"/>
            <a:ext cx="8229600" cy="990600"/>
          </a:xfrm>
        </p:spPr>
        <p:txBody>
          <a:bodyPr/>
          <a:lstStyle/>
          <a:p>
            <a:r>
              <a:rPr lang="it-IT" dirty="0"/>
              <a:t>Xeroderma Pigmentoso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0BF32BA-5759-4CEB-9726-1D2703B73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44052"/>
            <a:ext cx="8229600" cy="4498975"/>
          </a:xfrm>
        </p:spPr>
        <p:txBody>
          <a:bodyPr/>
          <a:lstStyle/>
          <a:p>
            <a:pPr algn="just"/>
            <a:r>
              <a:rPr lang="it-IT" sz="2400" dirty="0"/>
              <a:t>I pazienti con un'altra malattia ereditaria, lo xeroderma pigmentoso, sono a maggior rischio di sviluppare tumori della pelle nelle aree esposte al sole.</a:t>
            </a:r>
          </a:p>
          <a:p>
            <a:pPr algn="just"/>
            <a:r>
              <a:rPr lang="it-IT" sz="2400" dirty="0"/>
              <a:t>Anche la base di questo disturbo c’è un difetto  nel riparo del DNA.</a:t>
            </a:r>
          </a:p>
          <a:p>
            <a:pPr algn="just"/>
            <a:r>
              <a:rPr lang="it-IT" sz="2400" dirty="0"/>
              <a:t> I raggi ultravioletti (UV) della luce solare causano il cross-</a:t>
            </a:r>
            <a:r>
              <a:rPr lang="it-IT" sz="2400" dirty="0" err="1"/>
              <a:t>linking</a:t>
            </a:r>
            <a:r>
              <a:rPr lang="it-IT" sz="2400" dirty="0"/>
              <a:t> dei residui di pirimidina, impedendo la normale replicazione del DNA. </a:t>
            </a:r>
          </a:p>
          <a:p>
            <a:pPr algn="just"/>
            <a:r>
              <a:rPr lang="it-IT" sz="2400" dirty="0"/>
              <a:t>Tale danno al DNA viene riparato dal </a:t>
            </a:r>
            <a:r>
              <a:rPr lang="it-IT" sz="2400" dirty="0">
                <a:solidFill>
                  <a:srgbClr val="FF0000"/>
                </a:solidFill>
              </a:rPr>
              <a:t>sistema di riparo dell'escissione nucleotidica</a:t>
            </a:r>
            <a:r>
              <a:rPr lang="it-IT" sz="2400" dirty="0"/>
              <a:t>. </a:t>
            </a:r>
          </a:p>
          <a:p>
            <a:pPr algn="just"/>
            <a:r>
              <a:rPr lang="it-IT" sz="2400" dirty="0"/>
              <a:t>Diverse proteine sono coinvolte nella riparo mediante escissione dei nucleotidi e una perdita ereditaria di ognuna di queste può dare origine allo xeroderma pigmentoso.</a:t>
            </a:r>
          </a:p>
        </p:txBody>
      </p:sp>
    </p:spTree>
    <p:extLst>
      <p:ext uri="{BB962C8B-B14F-4D97-AF65-F5344CB8AC3E}">
        <p14:creationId xmlns:p14="http://schemas.microsoft.com/office/powerpoint/2010/main" val="2649006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2DEC1A1-BEF1-495D-ADA5-1D1D4FA1B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1030560"/>
          </a:xfrm>
        </p:spPr>
        <p:txBody>
          <a:bodyPr/>
          <a:lstStyle/>
          <a:p>
            <a:r>
              <a:rPr lang="it-IT" dirty="0"/>
              <a:t>Malattie da difetti nel riparo del DNA mediante ricombinazione omologa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7C30252-B738-4EFF-A88E-E1176B180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594321"/>
            <a:ext cx="8352928" cy="4498975"/>
          </a:xfrm>
        </p:spPr>
        <p:txBody>
          <a:bodyPr/>
          <a:lstStyle/>
          <a:p>
            <a:pPr algn="just"/>
            <a:r>
              <a:rPr lang="it-IT" sz="2400" dirty="0"/>
              <a:t>Gruppo di </a:t>
            </a:r>
            <a:r>
              <a:rPr lang="it-IT" sz="2400" b="1" dirty="0">
                <a:solidFill>
                  <a:srgbClr val="FF0000"/>
                </a:solidFill>
              </a:rPr>
              <a:t>disordini autosomici recessivi </a:t>
            </a:r>
            <a:r>
              <a:rPr lang="it-IT" sz="2400" dirty="0"/>
              <a:t>comprendenti la  </a:t>
            </a:r>
            <a:r>
              <a:rPr lang="it-IT" sz="2400" b="1" dirty="0">
                <a:solidFill>
                  <a:srgbClr val="FF0000"/>
                </a:solidFill>
              </a:rPr>
              <a:t>Sindrome di Bloom</a:t>
            </a:r>
            <a:r>
              <a:rPr lang="it-IT" sz="2400" dirty="0"/>
              <a:t>, l’</a:t>
            </a:r>
            <a:r>
              <a:rPr lang="it-IT" sz="2400" b="1" dirty="0">
                <a:solidFill>
                  <a:srgbClr val="FF0000"/>
                </a:solidFill>
              </a:rPr>
              <a:t>Atassia-</a:t>
            </a:r>
            <a:r>
              <a:rPr lang="it-IT" sz="2400" b="1" dirty="0" err="1">
                <a:solidFill>
                  <a:srgbClr val="FF0000"/>
                </a:solidFill>
              </a:rPr>
              <a:t>telangectasia</a:t>
            </a:r>
            <a:r>
              <a:rPr lang="it-IT" sz="2400" dirty="0"/>
              <a:t> e </a:t>
            </a:r>
            <a:r>
              <a:rPr lang="it-IT" sz="2400" b="1" dirty="0">
                <a:solidFill>
                  <a:srgbClr val="FF0000"/>
                </a:solidFill>
              </a:rPr>
              <a:t>l’Anemia di Fanconi.</a:t>
            </a:r>
          </a:p>
          <a:p>
            <a:pPr algn="just"/>
            <a:r>
              <a:rPr lang="it-IT" sz="2400" b="1" dirty="0"/>
              <a:t>C</a:t>
            </a:r>
            <a:r>
              <a:rPr lang="it-IT" sz="2400" dirty="0"/>
              <a:t>aratterizzati da ipersensibilità ad agenti che danneggiano il DNA. </a:t>
            </a:r>
          </a:p>
          <a:p>
            <a:pPr algn="just"/>
            <a:r>
              <a:rPr lang="it-IT" sz="2400" dirty="0"/>
              <a:t>Fenotipo complesso che comprende, oltre alla </a:t>
            </a:r>
            <a:r>
              <a:rPr lang="it-IT" sz="2400" b="1" dirty="0">
                <a:solidFill>
                  <a:srgbClr val="FFF437"/>
                </a:solidFill>
              </a:rPr>
              <a:t>predisposizione al cancro</a:t>
            </a:r>
            <a:r>
              <a:rPr lang="it-IT" sz="2400" dirty="0"/>
              <a:t>, sintomi neurologici (atassia </a:t>
            </a:r>
            <a:r>
              <a:rPr lang="it-IT" sz="2400" dirty="0" err="1"/>
              <a:t>teleangiectasia</a:t>
            </a:r>
            <a:r>
              <a:rPr lang="it-IT" sz="2400" dirty="0"/>
              <a:t>), anemia (anemia di Fanconi) e difetti dello sviluppo (sindrome di Bloom). </a:t>
            </a:r>
          </a:p>
          <a:p>
            <a:pPr algn="just"/>
            <a:r>
              <a:rPr lang="it-IT" sz="2400" dirty="0"/>
              <a:t>Il gene mutato nell’atassia-</a:t>
            </a:r>
            <a:r>
              <a:rPr lang="it-IT" sz="2400" dirty="0" err="1"/>
              <a:t>telangectasia</a:t>
            </a:r>
            <a:r>
              <a:rPr lang="it-IT" sz="2400" dirty="0"/>
              <a:t> è </a:t>
            </a:r>
            <a:r>
              <a:rPr lang="it-IT" sz="2400" b="1" dirty="0">
                <a:solidFill>
                  <a:srgbClr val="FF0000"/>
                </a:solidFill>
              </a:rPr>
              <a:t>ATM</a:t>
            </a:r>
            <a:r>
              <a:rPr lang="it-IT" sz="2400" dirty="0"/>
              <a:t>, che codifica per una </a:t>
            </a:r>
            <a:r>
              <a:rPr lang="it-IT" sz="2400" dirty="0" err="1"/>
              <a:t>protein-chinasi</a:t>
            </a:r>
            <a:r>
              <a:rPr lang="it-IT" sz="2400" dirty="0"/>
              <a:t> importante nel riconoscere il danno al DNA causato da radiazioni ionizzanti e a iniziare l'attivazione di p53. </a:t>
            </a:r>
          </a:p>
        </p:txBody>
      </p:sp>
    </p:spTree>
    <p:extLst>
      <p:ext uri="{BB962C8B-B14F-4D97-AF65-F5344CB8AC3E}">
        <p14:creationId xmlns:p14="http://schemas.microsoft.com/office/powerpoint/2010/main" val="4210738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F88A55-4BF3-403D-87DE-BB276C95F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6152"/>
            <a:ext cx="9144000" cy="990600"/>
          </a:xfrm>
        </p:spPr>
        <p:txBody>
          <a:bodyPr/>
          <a:lstStyle/>
          <a:p>
            <a:r>
              <a:rPr lang="it-IT" dirty="0"/>
              <a:t>Malattie da difetti nel riparo del DNA mediante ricombinazione omologa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1A56F4F-D821-4D65-88D3-42950F29B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1412776"/>
            <a:ext cx="7128792" cy="4498975"/>
          </a:xfrm>
        </p:spPr>
        <p:txBody>
          <a:bodyPr/>
          <a:lstStyle/>
          <a:p>
            <a:pPr algn="just"/>
            <a:r>
              <a:rPr lang="it-IT" sz="1800" dirty="0"/>
              <a:t>Mutazioni  nei geni </a:t>
            </a:r>
            <a:r>
              <a:rPr lang="it-IT" sz="1800" b="1" dirty="0">
                <a:solidFill>
                  <a:srgbClr val="FF0000"/>
                </a:solidFill>
              </a:rPr>
              <a:t>BRCA1</a:t>
            </a:r>
            <a:r>
              <a:rPr lang="it-IT" sz="1800" dirty="0"/>
              <a:t> e </a:t>
            </a:r>
            <a:r>
              <a:rPr lang="it-IT" sz="1800" b="1" dirty="0">
                <a:solidFill>
                  <a:srgbClr val="FF0000"/>
                </a:solidFill>
              </a:rPr>
              <a:t>BRCA2</a:t>
            </a:r>
            <a:r>
              <a:rPr lang="it-IT" sz="1800" dirty="0"/>
              <a:t> sono presenti nel 50% dei casi di </a:t>
            </a:r>
            <a:r>
              <a:rPr lang="it-IT" sz="1800" b="1" dirty="0">
                <a:solidFill>
                  <a:srgbClr val="FF0000"/>
                </a:solidFill>
              </a:rPr>
              <a:t>carcinoma mammario familiare</a:t>
            </a:r>
            <a:r>
              <a:rPr lang="it-IT" sz="1800" dirty="0"/>
              <a:t>. </a:t>
            </a:r>
          </a:p>
          <a:p>
            <a:pPr algn="just"/>
            <a:r>
              <a:rPr lang="it-IT" sz="1800" dirty="0"/>
              <a:t>Donne con mutazioni di </a:t>
            </a:r>
            <a:r>
              <a:rPr lang="it-IT" sz="1800" b="1" dirty="0">
                <a:solidFill>
                  <a:srgbClr val="FF0000"/>
                </a:solidFill>
              </a:rPr>
              <a:t>BRCA1</a:t>
            </a:r>
            <a:r>
              <a:rPr lang="it-IT" sz="1800" dirty="0"/>
              <a:t> hanno anche un rischio maggiore di tumore ovarico, gli uomini un rischio leggermente più elevato di cancro alla prostata. </a:t>
            </a:r>
          </a:p>
          <a:p>
            <a:pPr algn="just"/>
            <a:r>
              <a:rPr lang="it-IT" sz="1800" dirty="0"/>
              <a:t>Mutazioni nel gene </a:t>
            </a:r>
            <a:r>
              <a:rPr lang="it-IT" sz="1800" b="1" dirty="0">
                <a:solidFill>
                  <a:srgbClr val="FF0000"/>
                </a:solidFill>
              </a:rPr>
              <a:t>BRCA2</a:t>
            </a:r>
            <a:r>
              <a:rPr lang="it-IT" sz="1800" dirty="0"/>
              <a:t> aumentano il rischio di cancro alla mammella in uomini e donne, così come di cancro dell'ovaio, prostata, pancreas, dotti biliari, stomaco, di melanoma e linfoma. </a:t>
            </a:r>
          </a:p>
          <a:p>
            <a:pPr algn="just"/>
            <a:r>
              <a:rPr lang="it-IT" sz="1800" dirty="0"/>
              <a:t>Entrambi i geni funzionano nel </a:t>
            </a:r>
            <a:r>
              <a:rPr lang="it-IT" sz="1800" b="1" dirty="0">
                <a:solidFill>
                  <a:srgbClr val="FF0000"/>
                </a:solidFill>
              </a:rPr>
              <a:t>riparo del DNA mediante ricombinazione omologa. </a:t>
            </a:r>
            <a:r>
              <a:rPr lang="it-IT" sz="1800" dirty="0"/>
              <a:t>Le cellule che mancano di questi geni sviluppano rotture cromosomiche e grave </a:t>
            </a:r>
            <a:r>
              <a:rPr lang="it-IT" sz="1800" dirty="0" err="1"/>
              <a:t>aneuploidia</a:t>
            </a:r>
            <a:r>
              <a:rPr lang="it-IT" sz="1800" dirty="0"/>
              <a:t>.</a:t>
            </a:r>
            <a:endParaRPr lang="it-IT" sz="1800" b="1" dirty="0">
              <a:solidFill>
                <a:srgbClr val="FF0000"/>
              </a:solidFill>
            </a:endParaRPr>
          </a:p>
          <a:p>
            <a:pPr algn="just"/>
            <a:r>
              <a:rPr lang="it-IT" sz="1800" dirty="0"/>
              <a:t>Come per i geni oncosoppressori, entrambe le copie di BRCA1 e BRCA2 devono essere inattivate per lo sviluppo del cancro. </a:t>
            </a:r>
          </a:p>
          <a:p>
            <a:pPr algn="just"/>
            <a:r>
              <a:rPr lang="it-IT" sz="1800" dirty="0"/>
              <a:t>Questi geni sono raramente inattivati ​​in casi sporadici di cancro alla mammella. Quindi, BRCA1 e BRCA2 sono diversi da altri geni oncosoppressori, come APC e TP53, che sono inattivati ​​nei tumori sia familiari che sporadici.</a:t>
            </a:r>
          </a:p>
        </p:txBody>
      </p:sp>
    </p:spTree>
    <p:extLst>
      <p:ext uri="{BB962C8B-B14F-4D97-AF65-F5344CB8AC3E}">
        <p14:creationId xmlns:p14="http://schemas.microsoft.com/office/powerpoint/2010/main" val="1679770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DB98AA10-C1F5-4201-AF67-5CFB95FF043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2204864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 sz="3600" dirty="0" err="1"/>
              <a:t>Basi</a:t>
            </a:r>
            <a:r>
              <a:rPr lang="en-US" altLang="it-IT" sz="3600" dirty="0"/>
              <a:t> </a:t>
            </a:r>
            <a:r>
              <a:rPr lang="en-US" altLang="it-IT" sz="3600" dirty="0" err="1"/>
              <a:t>molecolari</a:t>
            </a:r>
            <a:r>
              <a:rPr lang="en-US" altLang="it-IT" sz="3600" dirty="0"/>
              <a:t> </a:t>
            </a:r>
            <a:r>
              <a:rPr lang="en-US" altLang="it-IT" sz="3600" dirty="0" err="1"/>
              <a:t>della</a:t>
            </a:r>
            <a:r>
              <a:rPr lang="en-US" altLang="it-IT" sz="3600" dirty="0"/>
              <a:t> </a:t>
            </a:r>
            <a:r>
              <a:rPr lang="en-US" altLang="it-IT" sz="3600" dirty="0" err="1"/>
              <a:t>cancerogenesi</a:t>
            </a:r>
            <a:r>
              <a:rPr lang="en-US" altLang="it-IT" sz="3600" dirty="0"/>
              <a:t> a </a:t>
            </a:r>
            <a:r>
              <a:rPr lang="en-US" altLang="it-IT" sz="3600" dirty="0" err="1"/>
              <a:t>più</a:t>
            </a:r>
            <a:r>
              <a:rPr lang="en-US" altLang="it-IT" sz="3600" dirty="0"/>
              <a:t> </a:t>
            </a:r>
            <a:r>
              <a:rPr lang="en-US" altLang="it-IT" sz="3600" dirty="0" err="1"/>
              <a:t>stadi</a:t>
            </a:r>
            <a:r>
              <a:rPr lang="en-US" altLang="it-IT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03671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0A7226B-0129-4449-89D9-F74598C89D0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/>
              <a:t>Multifasicità della cancerogenesi</a:t>
            </a:r>
          </a:p>
        </p:txBody>
      </p:sp>
      <p:pic>
        <p:nvPicPr>
          <p:cNvPr id="5124" name="Picture 5" descr="B:\16">
            <a:extLst>
              <a:ext uri="{FF2B5EF4-FFF2-40B4-BE49-F238E27FC236}">
                <a16:creationId xmlns:a16="http://schemas.microsoft.com/office/drawing/2014/main" id="{89CEC68D-8645-407E-8FA3-E03037D09DC6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2038" y="1371600"/>
            <a:ext cx="4271962" cy="5181600"/>
          </a:xfrm>
        </p:spPr>
      </p:pic>
      <p:sp>
        <p:nvSpPr>
          <p:cNvPr id="5125" name="Text Box 6">
            <a:extLst>
              <a:ext uri="{FF2B5EF4-FFF2-40B4-BE49-F238E27FC236}">
                <a16:creationId xmlns:a16="http://schemas.microsoft.com/office/drawing/2014/main" id="{3674D66C-BF11-4C31-9709-9879BD16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371600"/>
            <a:ext cx="220980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200"/>
              <a:t>Aspetto Morfologico</a:t>
            </a:r>
            <a:endParaRPr lang="en-US" altLang="it-IT" sz="1000"/>
          </a:p>
        </p:txBody>
      </p:sp>
      <p:sp>
        <p:nvSpPr>
          <p:cNvPr id="5126" name="Text Box 7">
            <a:extLst>
              <a:ext uri="{FF2B5EF4-FFF2-40B4-BE49-F238E27FC236}">
                <a16:creationId xmlns:a16="http://schemas.microsoft.com/office/drawing/2014/main" id="{6B9772D0-92FE-48B3-815C-BE9AF9F68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1371600"/>
            <a:ext cx="213360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200"/>
              <a:t>Alterazione Molecolare</a:t>
            </a:r>
          </a:p>
        </p:txBody>
      </p:sp>
      <p:sp>
        <p:nvSpPr>
          <p:cNvPr id="5127" name="Text Box 8">
            <a:extLst>
              <a:ext uri="{FF2B5EF4-FFF2-40B4-BE49-F238E27FC236}">
                <a16:creationId xmlns:a16="http://schemas.microsoft.com/office/drawing/2014/main" id="{81589480-8CD7-4188-8074-9E1BDBD4E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1752600"/>
            <a:ext cx="1447800" cy="26828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chemeClr val="bg1"/>
                </a:solidFill>
              </a:rPr>
              <a:t>Epitelio normale</a:t>
            </a:r>
            <a:endParaRPr lang="en-US" altLang="it-IT" sz="1000"/>
          </a:p>
        </p:txBody>
      </p:sp>
      <p:sp>
        <p:nvSpPr>
          <p:cNvPr id="5128" name="Text Box 9">
            <a:extLst>
              <a:ext uri="{FF2B5EF4-FFF2-40B4-BE49-F238E27FC236}">
                <a16:creationId xmlns:a16="http://schemas.microsoft.com/office/drawing/2014/main" id="{EE951879-6CDE-46D0-B88B-B3C0CD75F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2133600"/>
            <a:ext cx="1676400" cy="444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rgbClr val="E50D18"/>
                </a:solidFill>
              </a:rPr>
              <a:t>Perdita o mutazione di APC su cromosoma 5q</a:t>
            </a:r>
          </a:p>
        </p:txBody>
      </p:sp>
      <p:sp>
        <p:nvSpPr>
          <p:cNvPr id="5129" name="Text Box 10">
            <a:extLst>
              <a:ext uri="{FF2B5EF4-FFF2-40B4-BE49-F238E27FC236}">
                <a16:creationId xmlns:a16="http://schemas.microsoft.com/office/drawing/2014/main" id="{27F13AFA-0D48-4AFB-BC5A-43FDEB38C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2590800"/>
            <a:ext cx="1447800" cy="444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chemeClr val="bg1"/>
                </a:solidFill>
              </a:rPr>
              <a:t>Epitelio iperproliferativo</a:t>
            </a:r>
          </a:p>
        </p:txBody>
      </p:sp>
      <p:sp>
        <p:nvSpPr>
          <p:cNvPr id="5130" name="Text Box 11">
            <a:extLst>
              <a:ext uri="{FF2B5EF4-FFF2-40B4-BE49-F238E27FC236}">
                <a16:creationId xmlns:a16="http://schemas.microsoft.com/office/drawing/2014/main" id="{2B4AAE4C-0E15-4003-8EC8-AB16AC273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3581400"/>
            <a:ext cx="1447800" cy="26828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chemeClr val="bg1"/>
                </a:solidFill>
              </a:rPr>
              <a:t>Adenoma iniziale</a:t>
            </a:r>
          </a:p>
        </p:txBody>
      </p:sp>
      <p:sp>
        <p:nvSpPr>
          <p:cNvPr id="5131" name="Text Box 12">
            <a:extLst>
              <a:ext uri="{FF2B5EF4-FFF2-40B4-BE49-F238E27FC236}">
                <a16:creationId xmlns:a16="http://schemas.microsoft.com/office/drawing/2014/main" id="{5239B194-2FBD-4C2F-A739-72E0BD6CC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495800"/>
            <a:ext cx="1447800" cy="26828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chemeClr val="bg1"/>
                </a:solidFill>
              </a:rPr>
              <a:t>Adenoma intermedio</a:t>
            </a:r>
          </a:p>
        </p:txBody>
      </p:sp>
      <p:sp>
        <p:nvSpPr>
          <p:cNvPr id="5132" name="Text Box 13">
            <a:extLst>
              <a:ext uri="{FF2B5EF4-FFF2-40B4-BE49-F238E27FC236}">
                <a16:creationId xmlns:a16="http://schemas.microsoft.com/office/drawing/2014/main" id="{D97DE060-BAB7-44CA-918F-CC22AF5DBE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5410200"/>
            <a:ext cx="1524000" cy="26828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chemeClr val="bg1"/>
                </a:solidFill>
              </a:rPr>
              <a:t>Adenoma tardivo</a:t>
            </a:r>
          </a:p>
        </p:txBody>
      </p:sp>
      <p:sp>
        <p:nvSpPr>
          <p:cNvPr id="5133" name="Text Box 14">
            <a:extLst>
              <a:ext uri="{FF2B5EF4-FFF2-40B4-BE49-F238E27FC236}">
                <a16:creationId xmlns:a16="http://schemas.microsoft.com/office/drawing/2014/main" id="{5BC9893E-D585-46D6-80AD-8DABAF86D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6248400"/>
            <a:ext cx="914400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200">
                <a:solidFill>
                  <a:schemeClr val="bg1"/>
                </a:solidFill>
              </a:rPr>
              <a:t>Carcinoma</a:t>
            </a:r>
            <a:r>
              <a:rPr lang="en-US" altLang="it-IT" sz="10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34" name="Text Box 15">
            <a:extLst>
              <a:ext uri="{FF2B5EF4-FFF2-40B4-BE49-F238E27FC236}">
                <a16:creationId xmlns:a16="http://schemas.microsoft.com/office/drawing/2014/main" id="{B965F239-7F42-41FC-B52F-A5A959231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2971800"/>
            <a:ext cx="1676400" cy="444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rgbClr val="E50D18"/>
                </a:solidFill>
              </a:rPr>
              <a:t>Mancata metilazione del  DNA</a:t>
            </a:r>
          </a:p>
        </p:txBody>
      </p:sp>
      <p:sp>
        <p:nvSpPr>
          <p:cNvPr id="5135" name="Text Box 16">
            <a:extLst>
              <a:ext uri="{FF2B5EF4-FFF2-40B4-BE49-F238E27FC236}">
                <a16:creationId xmlns:a16="http://schemas.microsoft.com/office/drawing/2014/main" id="{A7883C7E-B973-4489-B46E-DC1D7B2012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3962400"/>
            <a:ext cx="1676400" cy="444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rgbClr val="E50D18"/>
                </a:solidFill>
              </a:rPr>
              <a:t>Mutazione gene </a:t>
            </a:r>
            <a:r>
              <a:rPr lang="en-US" altLang="it-IT" sz="1000" i="1">
                <a:solidFill>
                  <a:srgbClr val="E50D18"/>
                </a:solidFill>
              </a:rPr>
              <a:t>RAS</a:t>
            </a:r>
            <a:r>
              <a:rPr lang="en-US" altLang="it-IT" sz="1000">
                <a:solidFill>
                  <a:srgbClr val="E50D18"/>
                </a:solidFill>
              </a:rPr>
              <a:t> su cromosoma 12p</a:t>
            </a:r>
          </a:p>
        </p:txBody>
      </p:sp>
      <p:sp>
        <p:nvSpPr>
          <p:cNvPr id="5136" name="Text Box 17">
            <a:extLst>
              <a:ext uri="{FF2B5EF4-FFF2-40B4-BE49-F238E27FC236}">
                <a16:creationId xmlns:a16="http://schemas.microsoft.com/office/drawing/2014/main" id="{9347DE78-7DCD-4EF5-9EE5-073166CBD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4800600"/>
            <a:ext cx="1676400" cy="444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rgbClr val="E50D18"/>
                </a:solidFill>
              </a:rPr>
              <a:t>Perdita di soppressore su cromosoma 18q</a:t>
            </a:r>
          </a:p>
        </p:txBody>
      </p:sp>
      <p:sp>
        <p:nvSpPr>
          <p:cNvPr id="5137" name="Text Box 18">
            <a:extLst>
              <a:ext uri="{FF2B5EF4-FFF2-40B4-BE49-F238E27FC236}">
                <a16:creationId xmlns:a16="http://schemas.microsoft.com/office/drawing/2014/main" id="{B1F0015B-816D-42F7-94BD-E2DDC279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5791200"/>
            <a:ext cx="1676400" cy="444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000">
                <a:solidFill>
                  <a:srgbClr val="E50D18"/>
                </a:solidFill>
              </a:rPr>
              <a:t>Perdita di TP53 su cromosoma 17p</a:t>
            </a:r>
          </a:p>
        </p:txBody>
      </p:sp>
      <p:sp>
        <p:nvSpPr>
          <p:cNvPr id="5138" name="Text Box 19">
            <a:extLst>
              <a:ext uri="{FF2B5EF4-FFF2-40B4-BE49-F238E27FC236}">
                <a16:creationId xmlns:a16="http://schemas.microsoft.com/office/drawing/2014/main" id="{54A57926-0891-4C80-B24E-24D05C827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8125" y="1979613"/>
            <a:ext cx="1682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400"/>
          </a:p>
        </p:txBody>
      </p:sp>
      <p:sp>
        <p:nvSpPr>
          <p:cNvPr id="5139" name="Text Box 20">
            <a:extLst>
              <a:ext uri="{FF2B5EF4-FFF2-40B4-BE49-F238E27FC236}">
                <a16:creationId xmlns:a16="http://schemas.microsoft.com/office/drawing/2014/main" id="{397050BC-F660-4B9B-B07E-F7C81C568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457" y="5672056"/>
            <a:ext cx="4191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just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800" dirty="0" err="1"/>
              <a:t>Modello</a:t>
            </a:r>
            <a:r>
              <a:rPr lang="en-US" altLang="it-IT" sz="1800" dirty="0"/>
              <a:t> </a:t>
            </a:r>
            <a:r>
              <a:rPr lang="en-US" altLang="it-IT" sz="1800" dirty="0" err="1"/>
              <a:t>molecolare</a:t>
            </a:r>
            <a:r>
              <a:rPr lang="en-US" altLang="it-IT" sz="1800" dirty="0"/>
              <a:t> per la </a:t>
            </a:r>
            <a:r>
              <a:rPr lang="en-US" altLang="it-IT" sz="1800" dirty="0" err="1"/>
              <a:t>progressione</a:t>
            </a:r>
            <a:r>
              <a:rPr lang="en-US" altLang="it-IT" sz="1800" dirty="0"/>
              <a:t> del carcinoma del colon-</a:t>
            </a:r>
            <a:r>
              <a:rPr lang="en-US" altLang="it-IT" sz="1800" dirty="0" err="1"/>
              <a:t>retto</a:t>
            </a:r>
            <a:endParaRPr lang="en-US" altLang="it-IT" sz="1800" dirty="0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35E91870-AC04-4031-8128-79124C829648}"/>
              </a:ext>
            </a:extLst>
          </p:cNvPr>
          <p:cNvSpPr txBox="1"/>
          <p:nvPr/>
        </p:nvSpPr>
        <p:spPr>
          <a:xfrm>
            <a:off x="381000" y="1371600"/>
            <a:ext cx="39624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400" b="1" dirty="0">
                <a:solidFill>
                  <a:srgbClr val="FFC000"/>
                </a:solidFill>
              </a:rPr>
              <a:t>Ogni cancro deriva dall’accumulo di mutazioni multiple: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b="1" dirty="0">
                <a:solidFill>
                  <a:srgbClr val="FFC000"/>
                </a:solidFill>
              </a:rPr>
              <a:t>incremento con l’età;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b="1" dirty="0">
                <a:solidFill>
                  <a:srgbClr val="FFC000"/>
                </a:solidFill>
              </a:rPr>
              <a:t>presenza di mutazioni multiple in oncogeni e geni oncosoppressori in tutti i tipi di cancro.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4D5851A-5569-4C45-9DE9-7CB9CA080A0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 sz="3200"/>
              <a:t>Progressione tumorale ed eterogeneità</a:t>
            </a:r>
            <a:endParaRPr lang="en-US" altLang="it-IT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8416CC7F-1354-4A77-AF3A-742F7FB33475}"/>
              </a:ext>
            </a:extLst>
          </p:cNvPr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52400" y="1371600"/>
            <a:ext cx="4419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Times"/>
              <a:buChar char="•"/>
              <a:defRPr/>
            </a:pPr>
            <a:r>
              <a:rPr lang="en-US" altLang="it-IT" sz="2400" dirty="0" err="1"/>
              <a:t>Anche</a:t>
            </a:r>
            <a:r>
              <a:rPr lang="en-US" altLang="it-IT" sz="2400" dirty="0"/>
              <a:t> se </a:t>
            </a:r>
            <a:r>
              <a:rPr lang="en-US" altLang="it-IT" sz="2400" dirty="0" err="1"/>
              <a:t>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tumori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maligni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sono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inizialmente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monoclonali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diventano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estremamente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eterogenei</a:t>
            </a:r>
            <a:r>
              <a:rPr lang="en-US" altLang="it-IT" sz="2400" dirty="0"/>
              <a:t> al </a:t>
            </a:r>
            <a:r>
              <a:rPr lang="en-US" altLang="it-IT" sz="2400" dirty="0" err="1"/>
              <a:t>momento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della</a:t>
            </a:r>
            <a:r>
              <a:rPr lang="en-US" altLang="it-IT" sz="2400" dirty="0"/>
              <a:t> </a:t>
            </a:r>
            <a:r>
              <a:rPr lang="en-US" altLang="it-IT" sz="2400" dirty="0" err="1"/>
              <a:t>manifestazione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clinica</a:t>
            </a:r>
            <a:endParaRPr lang="en-US" altLang="it-IT" sz="2400" dirty="0"/>
          </a:p>
          <a:p>
            <a:pPr algn="just" eaLnBrk="1" hangingPunct="1">
              <a:lnSpc>
                <a:spcPct val="90000"/>
              </a:lnSpc>
              <a:buFont typeface="Times"/>
              <a:buChar char="•"/>
              <a:defRPr/>
            </a:pPr>
            <a:r>
              <a:rPr lang="en-US" altLang="it-IT" sz="2400" dirty="0" err="1"/>
              <a:t>Nuovi</a:t>
            </a:r>
            <a:r>
              <a:rPr lang="en-US" altLang="it-IT" sz="2400" dirty="0"/>
              <a:t> sub-</a:t>
            </a:r>
            <a:r>
              <a:rPr lang="en-US" altLang="it-IT" sz="2400" dirty="0" err="1"/>
              <a:t>cloni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originano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dalle</a:t>
            </a:r>
            <a:r>
              <a:rPr lang="en-US" altLang="it-IT" sz="2400" dirty="0"/>
              <a:t> cellule </a:t>
            </a:r>
            <a:r>
              <a:rPr lang="en-US" altLang="it-IT" sz="2400" dirty="0" err="1"/>
              <a:t>discendenti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della</a:t>
            </a:r>
            <a:r>
              <a:rPr lang="en-US" altLang="it-IT" sz="2400" dirty="0"/>
              <a:t> </a:t>
            </a:r>
            <a:r>
              <a:rPr lang="en-US" altLang="it-IT" sz="2400" dirty="0" err="1"/>
              <a:t>cellula</a:t>
            </a:r>
            <a:r>
              <a:rPr lang="en-US" altLang="it-IT" sz="2400" dirty="0"/>
              <a:t> </a:t>
            </a:r>
            <a:r>
              <a:rPr lang="en-US" altLang="it-IT" sz="2400" dirty="0" err="1"/>
              <a:t>originale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trasformata</a:t>
            </a:r>
            <a:r>
              <a:rPr lang="en-US" altLang="it-IT" sz="2400" dirty="0"/>
              <a:t> a causa di </a:t>
            </a:r>
            <a:r>
              <a:rPr lang="en-US" altLang="it-IT" sz="2400" dirty="0" err="1"/>
              <a:t>mutazioni</a:t>
            </a:r>
            <a:r>
              <a:rPr lang="en-US" altLang="it-IT" sz="2400" dirty="0"/>
              <a:t> di </a:t>
            </a:r>
            <a:r>
              <a:rPr lang="en-US" altLang="it-IT" sz="2400" dirty="0" err="1"/>
              <a:t>geni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diversi</a:t>
            </a:r>
            <a:r>
              <a:rPr lang="en-US" altLang="it-IT" sz="2400" dirty="0"/>
              <a:t>. Con la </a:t>
            </a:r>
            <a:r>
              <a:rPr lang="en-US" altLang="it-IT" sz="2400" dirty="0" err="1"/>
              <a:t>progressione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il</a:t>
            </a:r>
            <a:r>
              <a:rPr lang="en-US" altLang="it-IT" sz="2400" dirty="0"/>
              <a:t> </a:t>
            </a:r>
            <a:r>
              <a:rPr lang="en-US" altLang="it-IT" sz="2400" dirty="0" err="1"/>
              <a:t>tumore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diviene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più</a:t>
            </a:r>
            <a:r>
              <a:rPr lang="en-US" altLang="it-IT" sz="2400" dirty="0"/>
              <a:t> </a:t>
            </a:r>
            <a:r>
              <a:rPr lang="en-US" altLang="it-IT" sz="2400" dirty="0" err="1"/>
              <a:t>eterogeneo</a:t>
            </a:r>
            <a:r>
              <a:rPr lang="en-US" altLang="it-IT" sz="2400" dirty="0"/>
              <a:t> ed </a:t>
            </a:r>
            <a:r>
              <a:rPr lang="en-US" altLang="it-IT" sz="2400" dirty="0" err="1"/>
              <a:t>aggressivo</a:t>
            </a:r>
            <a:r>
              <a:rPr lang="en-US" altLang="it-IT" sz="2400" dirty="0"/>
              <a:t> </a:t>
            </a:r>
          </a:p>
        </p:txBody>
      </p:sp>
      <p:pic>
        <p:nvPicPr>
          <p:cNvPr id="7173" name="Picture 5" descr="Progression.jpg                                                00098573Macintosh HD                   BBA748FD:">
            <a:extLst>
              <a:ext uri="{FF2B5EF4-FFF2-40B4-BE49-F238E27FC236}">
                <a16:creationId xmlns:a16="http://schemas.microsoft.com/office/drawing/2014/main" id="{3C764BED-6810-4F47-ADDF-F16C3401661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2663" y="1295400"/>
            <a:ext cx="4191000" cy="5029200"/>
          </a:xfrm>
        </p:spPr>
      </p:pic>
      <p:sp>
        <p:nvSpPr>
          <p:cNvPr id="6150" name="Text Box 6">
            <a:extLst>
              <a:ext uri="{FF2B5EF4-FFF2-40B4-BE49-F238E27FC236}">
                <a16:creationId xmlns:a16="http://schemas.microsoft.com/office/drawing/2014/main" id="{E1D20BDC-3365-4012-8E91-361577CF1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24600"/>
            <a:ext cx="4419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it-IT" sz="1200" dirty="0">
                <a:solidFill>
                  <a:srgbClr val="FFB01A"/>
                </a:solidFill>
              </a:rPr>
              <a:t>Da: Robbins Basic Pathology, Saunders 2003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8526336" presetClass="entr" presetSubtype="980404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piè di pagina 3">
            <a:extLst>
              <a:ext uri="{FF2B5EF4-FFF2-40B4-BE49-F238E27FC236}">
                <a16:creationId xmlns:a16="http://schemas.microsoft.com/office/drawing/2014/main" id="{03108B02-17FA-47FF-AD90-7D92BF2B24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it-IT" sz="1200"/>
              <a:t>Università di Napoli “Federico II”, Dipartimento di Biologia e Patologia Cellulare e Molecolare “L. Califano”</a:t>
            </a: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6A954CFB-2429-4592-BA85-9D903262A91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 sz="3200"/>
              <a:t>Cambiamenti del cariotipo nei tumori</a:t>
            </a:r>
            <a:r>
              <a:rPr lang="en-US" altLang="it-IT"/>
              <a:t> 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ED1E4C3F-AAF1-4266-8FD3-4DFDB8DBD97F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381000" y="1524000"/>
            <a:ext cx="84582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it-IT" sz="2800"/>
              <a:t>Alterazioni cromosomiche variano da mutazioni puntiformi (</a:t>
            </a:r>
            <a:r>
              <a:rPr lang="en-US" altLang="it-IT" sz="2800" i="1"/>
              <a:t>RAS</a:t>
            </a:r>
            <a:r>
              <a:rPr lang="en-US" altLang="it-IT" sz="2800"/>
              <a:t>) a variazioni del cariotipo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it-IT" sz="2800"/>
              <a:t>Le anomalie strutturali più comuni nelle cellule tumorali sono: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/>
              <a:t>Traslocazioni bilanciate (es. Traslocazione 22&gt;9 del cromosoma Filadelfia nella leucemia mieloide cronica)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/>
              <a:t>Delezioni (es. Delezione 13q14 nel retinoblastoma)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/>
              <a:t>Amplificazione genica (Neuroblastoma e cancro mammario sono esemp, rispettivamente,i di amplificazione genica a carico di </a:t>
            </a:r>
            <a:r>
              <a:rPr lang="en-US" altLang="it-IT" sz="2400" i="1"/>
              <a:t>N-Myc</a:t>
            </a:r>
            <a:r>
              <a:rPr lang="en-US" altLang="it-IT" sz="2400"/>
              <a:t> ed </a:t>
            </a:r>
            <a:r>
              <a:rPr lang="en-US" altLang="it-IT" sz="2400" i="1"/>
              <a:t>HER-2</a:t>
            </a:r>
            <a:r>
              <a:rPr lang="en-US" altLang="it-IT" sz="2400"/>
              <a:t>  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D9134D8A-1A6E-4DC7-855F-271E233AFD9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81000" y="1143000"/>
            <a:ext cx="8305800" cy="76200"/>
          </a:xfrm>
          <a:prstGeom prst="rect">
            <a:avLst/>
          </a:prstGeom>
          <a:gradFill rotWithShape="0">
            <a:gsLst>
              <a:gs pos="0">
                <a:srgbClr val="970118"/>
              </a:gs>
              <a:gs pos="50000">
                <a:srgbClr val="FC0128"/>
              </a:gs>
              <a:gs pos="100000">
                <a:srgbClr val="97011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DB98AA10-C1F5-4201-AF67-5CFB95FF043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2204864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 sz="3600" dirty="0" err="1"/>
              <a:t>Cancerogenesi</a:t>
            </a:r>
            <a:endParaRPr lang="en-US" altLang="it-IT" sz="3600" dirty="0"/>
          </a:p>
        </p:txBody>
      </p:sp>
    </p:spTree>
    <p:extLst>
      <p:ext uri="{BB962C8B-B14F-4D97-AF65-F5344CB8AC3E}">
        <p14:creationId xmlns:p14="http://schemas.microsoft.com/office/powerpoint/2010/main" val="3456460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>
            <a:extLst>
              <a:ext uri="{FF2B5EF4-FFF2-40B4-BE49-F238E27FC236}">
                <a16:creationId xmlns:a16="http://schemas.microsoft.com/office/drawing/2014/main" id="{CB5D0441-ACE2-4575-A056-3F7A67F65177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 sz="3200"/>
              <a:t>Teoria mutazionale della cancerogenesi</a:t>
            </a:r>
            <a:endParaRPr lang="en-US" altLang="it-IT"/>
          </a:p>
        </p:txBody>
      </p:sp>
      <p:sp>
        <p:nvSpPr>
          <p:cNvPr id="343043" name="Rectangle 3">
            <a:extLst>
              <a:ext uri="{FF2B5EF4-FFF2-40B4-BE49-F238E27FC236}">
                <a16:creationId xmlns:a16="http://schemas.microsoft.com/office/drawing/2014/main" id="{A1AFA12C-2342-4688-8F97-59507E31C3C8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US" altLang="it-IT" sz="2400" dirty="0" err="1"/>
              <a:t>Composti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che</a:t>
            </a:r>
            <a:r>
              <a:rPr lang="en-US" altLang="it-IT" sz="2400" dirty="0"/>
              <a:t> </a:t>
            </a:r>
            <a:r>
              <a:rPr lang="en-US" altLang="it-IT" sz="2400" dirty="0" err="1"/>
              <a:t>danneggiano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il</a:t>
            </a:r>
            <a:r>
              <a:rPr lang="en-US" altLang="it-IT" sz="2400" dirty="0"/>
              <a:t> DNA </a:t>
            </a:r>
            <a:r>
              <a:rPr lang="en-US" altLang="it-IT" sz="2400" dirty="0" err="1"/>
              <a:t>sono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spesso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cancerogeni</a:t>
            </a:r>
            <a:endParaRPr lang="en-US" altLang="it-IT" sz="2400" dirty="0"/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US" altLang="it-IT" sz="2400" dirty="0" err="1"/>
              <a:t>Molti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composti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cancerogeni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sono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mutageni</a:t>
            </a:r>
            <a:endParaRPr lang="en-US" altLang="it-IT" sz="2400" dirty="0"/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US" altLang="it-IT" sz="2000" dirty="0"/>
              <a:t>Test di Ames (Salmonella)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US" altLang="it-IT" sz="2400" dirty="0" err="1"/>
              <a:t>Nei</a:t>
            </a:r>
            <a:r>
              <a:rPr lang="en-US" altLang="it-IT" sz="2400" dirty="0"/>
              <a:t> </a:t>
            </a:r>
            <a:r>
              <a:rPr lang="en-US" altLang="it-IT" sz="2400" dirty="0" err="1"/>
              <a:t>soggetti</a:t>
            </a:r>
            <a:r>
              <a:rPr lang="en-US" altLang="it-IT" sz="2400" dirty="0"/>
              <a:t> con </a:t>
            </a:r>
            <a:r>
              <a:rPr lang="en-US" altLang="it-IT" sz="2400" dirty="0" err="1"/>
              <a:t>difetto</a:t>
            </a:r>
            <a:r>
              <a:rPr lang="en-US" altLang="it-IT" sz="2400" dirty="0"/>
              <a:t> </a:t>
            </a:r>
            <a:r>
              <a:rPr lang="en-US" altLang="it-IT" sz="2400" dirty="0" err="1"/>
              <a:t>nella</a:t>
            </a:r>
            <a:r>
              <a:rPr lang="en-US" altLang="it-IT" sz="2400" dirty="0"/>
              <a:t> </a:t>
            </a:r>
            <a:r>
              <a:rPr lang="en-US" altLang="it-IT" sz="2400" dirty="0" err="1"/>
              <a:t>riparazione</a:t>
            </a:r>
            <a:r>
              <a:rPr lang="en-US" altLang="it-IT" sz="2400" dirty="0"/>
              <a:t> del DNA la </a:t>
            </a:r>
            <a:r>
              <a:rPr lang="en-US" altLang="it-IT" sz="2400" dirty="0" err="1"/>
              <a:t>incidenza</a:t>
            </a:r>
            <a:r>
              <a:rPr lang="en-US" altLang="it-IT" sz="2400" dirty="0"/>
              <a:t> del </a:t>
            </a:r>
            <a:r>
              <a:rPr lang="en-US" altLang="it-IT" sz="2400" dirty="0" err="1"/>
              <a:t>cancro</a:t>
            </a:r>
            <a:r>
              <a:rPr lang="en-US" altLang="it-IT" sz="2400" dirty="0"/>
              <a:t> è </a:t>
            </a:r>
            <a:r>
              <a:rPr lang="en-US" altLang="it-IT" sz="2400" dirty="0" err="1"/>
              <a:t>più</a:t>
            </a:r>
            <a:r>
              <a:rPr lang="en-US" altLang="it-IT" sz="2400" dirty="0"/>
              <a:t> </a:t>
            </a:r>
            <a:r>
              <a:rPr lang="en-US" altLang="it-IT" sz="2400" dirty="0" err="1"/>
              <a:t>alta</a:t>
            </a:r>
            <a:endParaRPr lang="en-US" altLang="it-IT" sz="2400" dirty="0"/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US" altLang="it-IT" sz="2000" dirty="0"/>
              <a:t>Xeroderma </a:t>
            </a:r>
            <a:r>
              <a:rPr lang="en-US" altLang="it-IT" sz="2000" dirty="0" err="1"/>
              <a:t>pigmentoso</a:t>
            </a:r>
            <a:endParaRPr lang="en-US" altLang="it-IT" sz="2000" dirty="0"/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US" altLang="it-IT" sz="2000" dirty="0" err="1"/>
              <a:t>Atassia</a:t>
            </a:r>
            <a:r>
              <a:rPr lang="en-US" altLang="it-IT" sz="2000" dirty="0"/>
              <a:t> </a:t>
            </a:r>
            <a:r>
              <a:rPr lang="en-US" altLang="it-IT" sz="2000" dirty="0" err="1"/>
              <a:t>teleangectasica</a:t>
            </a:r>
            <a:endParaRPr lang="en-US" altLang="it-IT" sz="2000" dirty="0"/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US" altLang="it-IT" sz="2000" dirty="0"/>
              <a:t>Anemia di </a:t>
            </a:r>
            <a:r>
              <a:rPr lang="en-US" altLang="it-IT" sz="2000" dirty="0" err="1"/>
              <a:t>Fanconi+sindrome</a:t>
            </a:r>
            <a:r>
              <a:rPr lang="en-US" altLang="it-IT" sz="2000" dirty="0"/>
              <a:t> di Bloom</a:t>
            </a:r>
          </a:p>
          <a:p>
            <a:pPr algn="just" eaLnBrk="1" hangingPunct="1">
              <a:lnSpc>
                <a:spcPct val="90000"/>
              </a:lnSpc>
              <a:buFont typeface="Comic Sans MS" panose="030F0702030302020204" pitchFamily="66" charset="0"/>
              <a:buNone/>
              <a:defRPr/>
            </a:pPr>
            <a:endParaRPr lang="en-US" altLang="it-IT" sz="2400" dirty="0"/>
          </a:p>
        </p:txBody>
      </p:sp>
      <p:sp>
        <p:nvSpPr>
          <p:cNvPr id="26629" name="Rectangle 4">
            <a:extLst>
              <a:ext uri="{FF2B5EF4-FFF2-40B4-BE49-F238E27FC236}">
                <a16:creationId xmlns:a16="http://schemas.microsoft.com/office/drawing/2014/main" id="{65A69B3A-A467-42B0-8352-B0FBB030BB6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04800" y="1295400"/>
            <a:ext cx="8305800" cy="76200"/>
          </a:xfrm>
          <a:prstGeom prst="rect">
            <a:avLst/>
          </a:prstGeom>
          <a:gradFill rotWithShape="0">
            <a:gsLst>
              <a:gs pos="0">
                <a:srgbClr val="970118"/>
              </a:gs>
              <a:gs pos="50000">
                <a:srgbClr val="FC0128"/>
              </a:gs>
              <a:gs pos="100000">
                <a:srgbClr val="97011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000"/>
          </a:p>
        </p:txBody>
      </p:sp>
    </p:spTree>
    <p:extLst>
      <p:ext uri="{BB962C8B-B14F-4D97-AF65-F5344CB8AC3E}">
        <p14:creationId xmlns:p14="http://schemas.microsoft.com/office/powerpoint/2010/main" val="204186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B6CC7169-F1F7-4770-AC27-039D89EFAB7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/>
              <a:t>Agenti cancerogeni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AD8B05B-D98E-4932-8D3D-D3E9C7BEFC49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533400" y="1676400"/>
            <a:ext cx="8229600" cy="42672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9DFCA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it-IT" sz="2800" dirty="0" err="1"/>
              <a:t>Carcinogeni</a:t>
            </a:r>
            <a:r>
              <a:rPr lang="en-US" altLang="it-IT" sz="2800" dirty="0"/>
              <a:t> </a:t>
            </a:r>
            <a:r>
              <a:rPr lang="en-US" altLang="it-IT" sz="2800" dirty="0" err="1"/>
              <a:t>chimici</a:t>
            </a:r>
            <a:r>
              <a:rPr lang="en-US" altLang="it-IT" sz="2800" dirty="0"/>
              <a:t>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 dirty="0" err="1">
                <a:solidFill>
                  <a:srgbClr val="0BDFCB"/>
                </a:solidFill>
              </a:rPr>
              <a:t>Organici</a:t>
            </a:r>
            <a:r>
              <a:rPr lang="en-US" altLang="it-IT" sz="2400" dirty="0">
                <a:solidFill>
                  <a:srgbClr val="0BDFCB"/>
                </a:solidFill>
              </a:rPr>
              <a:t>, </a:t>
            </a:r>
            <a:r>
              <a:rPr lang="en-US" altLang="it-IT" sz="2400" dirty="0" err="1">
                <a:solidFill>
                  <a:srgbClr val="0BDFCB"/>
                </a:solidFill>
              </a:rPr>
              <a:t>Inorganici</a:t>
            </a:r>
            <a:r>
              <a:rPr lang="en-US" altLang="it-IT" sz="2400" dirty="0">
                <a:solidFill>
                  <a:srgbClr val="0BDFCB"/>
                </a:solidFill>
              </a:rPr>
              <a:t>, </a:t>
            </a:r>
            <a:r>
              <a:rPr lang="en-US" altLang="it-IT" sz="2400" dirty="0" err="1">
                <a:solidFill>
                  <a:srgbClr val="0BDFCB"/>
                </a:solidFill>
              </a:rPr>
              <a:t>Fibre</a:t>
            </a:r>
            <a:r>
              <a:rPr lang="en-US" altLang="it-IT" sz="2400" dirty="0">
                <a:solidFill>
                  <a:srgbClr val="0BDFCB"/>
                </a:solidFill>
              </a:rPr>
              <a:t>, </a:t>
            </a:r>
            <a:r>
              <a:rPr lang="en-US" altLang="it-IT" sz="2400" dirty="0" err="1">
                <a:solidFill>
                  <a:srgbClr val="0BDFCB"/>
                </a:solidFill>
              </a:rPr>
              <a:t>Ormoni</a:t>
            </a:r>
            <a:endParaRPr lang="en-US" altLang="it-IT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it-IT" sz="2800" dirty="0" err="1"/>
              <a:t>Carcinogeni</a:t>
            </a:r>
            <a:r>
              <a:rPr lang="en-US" altLang="it-IT" sz="2800" dirty="0"/>
              <a:t> </a:t>
            </a:r>
            <a:r>
              <a:rPr lang="en-US" altLang="it-IT" sz="2800" dirty="0" err="1"/>
              <a:t>fisici</a:t>
            </a:r>
            <a:r>
              <a:rPr lang="en-US" altLang="it-IT" sz="2800" dirty="0"/>
              <a:t>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 dirty="0">
                <a:solidFill>
                  <a:srgbClr val="0BDFCB"/>
                </a:solidFill>
              </a:rPr>
              <a:t>Raggi UV, </a:t>
            </a:r>
            <a:r>
              <a:rPr lang="en-US" altLang="it-IT" sz="2400" dirty="0" err="1">
                <a:solidFill>
                  <a:srgbClr val="0BDFCB"/>
                </a:solidFill>
              </a:rPr>
              <a:t>Radiazioni</a:t>
            </a:r>
            <a:r>
              <a:rPr lang="en-US" altLang="it-IT" sz="2400" dirty="0">
                <a:solidFill>
                  <a:srgbClr val="0BDFCB"/>
                </a:solidFill>
              </a:rPr>
              <a:t> </a:t>
            </a:r>
            <a:r>
              <a:rPr lang="en-US" altLang="it-IT" sz="2400" dirty="0" err="1">
                <a:solidFill>
                  <a:srgbClr val="0BDFCB"/>
                </a:solidFill>
              </a:rPr>
              <a:t>ionizzanti</a:t>
            </a:r>
            <a:endParaRPr lang="en-US" altLang="it-IT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it-IT" sz="2800" dirty="0" err="1"/>
              <a:t>Carcinogeni</a:t>
            </a:r>
            <a:r>
              <a:rPr lang="en-US" altLang="it-IT" sz="2800" dirty="0"/>
              <a:t> </a:t>
            </a:r>
            <a:r>
              <a:rPr lang="en-US" altLang="it-IT" sz="2800" dirty="0" err="1"/>
              <a:t>biologici</a:t>
            </a:r>
            <a:r>
              <a:rPr lang="en-US" altLang="it-IT" sz="2800" dirty="0"/>
              <a:t>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 dirty="0">
                <a:solidFill>
                  <a:srgbClr val="0BDFCB"/>
                </a:solidFill>
              </a:rPr>
              <a:t>Virus (EBV, HBV, HIV, HPV)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 dirty="0" err="1">
                <a:solidFill>
                  <a:srgbClr val="0BDFCB"/>
                </a:solidFill>
              </a:rPr>
              <a:t>Batteri</a:t>
            </a:r>
            <a:r>
              <a:rPr lang="en-US" altLang="it-IT" sz="2400" dirty="0">
                <a:solidFill>
                  <a:srgbClr val="0BDFCB"/>
                </a:solidFill>
              </a:rPr>
              <a:t> (</a:t>
            </a:r>
            <a:r>
              <a:rPr lang="en-US" altLang="it-IT" sz="2400" i="1" dirty="0">
                <a:solidFill>
                  <a:srgbClr val="0BDFCB"/>
                </a:solidFill>
              </a:rPr>
              <a:t>Helicobacter pylori</a:t>
            </a:r>
            <a:r>
              <a:rPr lang="en-US" altLang="it-IT" sz="2400" dirty="0">
                <a:solidFill>
                  <a:srgbClr val="0BDFCB"/>
                </a:solidFill>
              </a:rPr>
              <a:t>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it-IT" sz="2400" dirty="0" err="1">
                <a:solidFill>
                  <a:srgbClr val="0BDFCB"/>
                </a:solidFill>
              </a:rPr>
              <a:t>Parassiti</a:t>
            </a:r>
            <a:r>
              <a:rPr lang="en-US" altLang="it-IT" sz="2400" dirty="0">
                <a:solidFill>
                  <a:srgbClr val="0BDFCB"/>
                </a:solidFill>
              </a:rPr>
              <a:t> (</a:t>
            </a:r>
            <a:r>
              <a:rPr lang="en-US" altLang="it-IT" sz="2400" i="1" dirty="0">
                <a:solidFill>
                  <a:srgbClr val="0BDFCB"/>
                </a:solidFill>
              </a:rPr>
              <a:t>Schistosoma</a:t>
            </a:r>
            <a:r>
              <a:rPr lang="en-US" altLang="it-IT" sz="2400" dirty="0">
                <a:solidFill>
                  <a:srgbClr val="0BDFCB"/>
                </a:solidFill>
              </a:rPr>
              <a:t>)</a:t>
            </a:r>
          </a:p>
        </p:txBody>
      </p:sp>
      <p:sp>
        <p:nvSpPr>
          <p:cNvPr id="9221" name="Line 5">
            <a:extLst>
              <a:ext uri="{FF2B5EF4-FFF2-40B4-BE49-F238E27FC236}">
                <a16:creationId xmlns:a16="http://schemas.microsoft.com/office/drawing/2014/main" id="{E2AC2547-12A9-40FC-9EC5-37BF8C8F2E2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1447800"/>
            <a:ext cx="7924800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4B0689FE-6407-4C8A-81AB-D2DB05EE7C7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/>
              <a:t>Note storiche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71A6CAD6-1A4A-448B-B662-E7750928F343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rgbClr val="09DFCA"/>
              </a:buClr>
              <a:buSzPct val="120000"/>
              <a:buFont typeface="Wingdings" charset="2"/>
              <a:buChar char="v"/>
              <a:defRPr/>
            </a:pPr>
            <a:r>
              <a:rPr lang="en-US" altLang="it-IT" sz="2000"/>
              <a:t>1761 - </a:t>
            </a:r>
            <a:r>
              <a:rPr lang="en-US" altLang="it-IT" sz="2000">
                <a:solidFill>
                  <a:srgbClr val="FFF437"/>
                </a:solidFill>
              </a:rPr>
              <a:t>John Hill</a:t>
            </a:r>
            <a:r>
              <a:rPr lang="en-US" altLang="it-IT" sz="2000"/>
              <a:t> osserva aumentata  incidenza di cancro al naso nei fiutatori di tabacco</a:t>
            </a:r>
          </a:p>
          <a:p>
            <a:pPr eaLnBrk="1" hangingPunct="1">
              <a:lnSpc>
                <a:spcPct val="90000"/>
              </a:lnSpc>
              <a:buClr>
                <a:srgbClr val="09DFCA"/>
              </a:buClr>
              <a:buSzPct val="120000"/>
              <a:buFont typeface="Wingdings" charset="2"/>
              <a:buChar char="v"/>
              <a:defRPr/>
            </a:pPr>
            <a:r>
              <a:rPr lang="en-US" altLang="it-IT" sz="2000"/>
              <a:t>1775 - </a:t>
            </a:r>
            <a:r>
              <a:rPr lang="en-US" altLang="it-IT" sz="2000">
                <a:solidFill>
                  <a:srgbClr val="FFF437"/>
                </a:solidFill>
              </a:rPr>
              <a:t>Percival Pott</a:t>
            </a:r>
            <a:r>
              <a:rPr lang="en-US" altLang="it-IT" sz="2000"/>
              <a:t> riporta aumentata incidenza di cancro allo scroto negli spazzacamini</a:t>
            </a:r>
          </a:p>
          <a:p>
            <a:pPr eaLnBrk="1" hangingPunct="1">
              <a:lnSpc>
                <a:spcPct val="90000"/>
              </a:lnSpc>
              <a:buClr>
                <a:srgbClr val="09DFCA"/>
              </a:buClr>
              <a:buSzPct val="120000"/>
              <a:buFont typeface="Wingdings" charset="2"/>
              <a:buChar char="v"/>
              <a:defRPr/>
            </a:pPr>
            <a:r>
              <a:rPr lang="en-US" altLang="it-IT" sz="2000"/>
              <a:t>1918 - </a:t>
            </a:r>
            <a:r>
              <a:rPr lang="en-US" altLang="it-IT" sz="2000">
                <a:solidFill>
                  <a:srgbClr val="FFF437"/>
                </a:solidFill>
              </a:rPr>
              <a:t>Yamagiwa ed Ichikawa</a:t>
            </a:r>
            <a:r>
              <a:rPr lang="en-US" altLang="it-IT" sz="2000"/>
              <a:t> dimostrano che la applicazione di catrame alle orecchie del coniglio produce un carcinoma cutaneo (é la prima dimostrazione che una sostanza chimica é in grado di provocare un cancro)</a:t>
            </a:r>
          </a:p>
          <a:p>
            <a:pPr eaLnBrk="1" hangingPunct="1">
              <a:lnSpc>
                <a:spcPct val="90000"/>
              </a:lnSpc>
              <a:buClr>
                <a:srgbClr val="09DFCA"/>
              </a:buClr>
              <a:buSzPct val="120000"/>
              <a:buFont typeface="Wingdings" charset="2"/>
              <a:buChar char="v"/>
              <a:defRPr/>
            </a:pPr>
            <a:r>
              <a:rPr lang="en-US" altLang="it-IT" sz="2000"/>
              <a:t>Anni 30 - </a:t>
            </a:r>
            <a:r>
              <a:rPr lang="en-US" altLang="it-IT" sz="2000">
                <a:solidFill>
                  <a:srgbClr val="FFF437"/>
                </a:solidFill>
              </a:rPr>
              <a:t>Kennaway</a:t>
            </a:r>
            <a:r>
              <a:rPr lang="en-US" altLang="it-IT" sz="2000"/>
              <a:t> isola il benzo[a]pirene dal catrame</a:t>
            </a:r>
          </a:p>
          <a:p>
            <a:pPr eaLnBrk="1" hangingPunct="1">
              <a:lnSpc>
                <a:spcPct val="90000"/>
              </a:lnSpc>
              <a:buClr>
                <a:srgbClr val="09DFCA"/>
              </a:buClr>
              <a:buSzPct val="120000"/>
              <a:buFont typeface="Wingdings" charset="2"/>
              <a:buChar char="v"/>
              <a:defRPr/>
            </a:pPr>
            <a:r>
              <a:rPr lang="en-US" altLang="it-IT" sz="2000"/>
              <a:t>Anni 40 - </a:t>
            </a:r>
            <a:r>
              <a:rPr lang="en-US" altLang="it-IT" sz="2000">
                <a:solidFill>
                  <a:srgbClr val="FFF437"/>
                </a:solidFill>
              </a:rPr>
              <a:t>James ed Elisabeth Miller</a:t>
            </a:r>
            <a:r>
              <a:rPr lang="en-US" altLang="it-IT" sz="2000"/>
              <a:t> scoprono la relazione tra attivazione metabolica, formazione di addotti del DNA e cancerogenesi</a:t>
            </a:r>
          </a:p>
          <a:p>
            <a:pPr eaLnBrk="1" hangingPunct="1">
              <a:lnSpc>
                <a:spcPct val="90000"/>
              </a:lnSpc>
              <a:buFont typeface="Wingdings" charset="2"/>
              <a:buChar char="v"/>
              <a:defRPr/>
            </a:pPr>
            <a:endParaRPr lang="en-US" altLang="it-IT" sz="2000"/>
          </a:p>
        </p:txBody>
      </p:sp>
      <p:sp>
        <p:nvSpPr>
          <p:cNvPr id="10245" name="Line 4">
            <a:extLst>
              <a:ext uri="{FF2B5EF4-FFF2-40B4-BE49-F238E27FC236}">
                <a16:creationId xmlns:a16="http://schemas.microsoft.com/office/drawing/2014/main" id="{1A253FD0-92DE-42E9-AAA9-9E6476963DBF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" y="1447800"/>
            <a:ext cx="7924800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B330EAAE-FB78-4A71-837D-CCB24D07FA5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/>
              <a:t>Cancerogeni chimici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120946F5-972E-40D4-BAC6-118401169F06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457200" y="1295400"/>
            <a:ext cx="8229600" cy="48037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 sz="2800"/>
              <a:t>Organici</a:t>
            </a:r>
          </a:p>
          <a:p>
            <a:pPr lvl="1" eaLnBrk="1" hangingPunct="1">
              <a:defRPr/>
            </a:pPr>
            <a:r>
              <a:rPr lang="en-US" altLang="it-IT" sz="1800">
                <a:solidFill>
                  <a:srgbClr val="0BDFCB"/>
                </a:solidFill>
              </a:rPr>
              <a:t>Idrocarburi Aromatici Policiclici, </a:t>
            </a:r>
            <a:r>
              <a:rPr lang="en-US" altLang="it-IT" sz="1800" i="1">
                <a:solidFill>
                  <a:srgbClr val="0BDFCB"/>
                </a:solidFill>
              </a:rPr>
              <a:t>N</a:t>
            </a:r>
            <a:r>
              <a:rPr lang="en-US" altLang="it-IT" sz="1800">
                <a:solidFill>
                  <a:srgbClr val="0BDFCB"/>
                </a:solidFill>
              </a:rPr>
              <a:t>-Nitrosoamine, Amine Aromatiche, Amine Eterocicliche, Alogenuri Alchilici, Nitrocomposti Aromatici, Azo e Diazo-composti, Agenti Alchilanti, </a:t>
            </a:r>
            <a:r>
              <a:rPr lang="en-US" altLang="it-IT" sz="2000">
                <a:solidFill>
                  <a:srgbClr val="0BDFCB"/>
                </a:solidFill>
              </a:rPr>
              <a:t>Micotossine</a:t>
            </a:r>
            <a:endParaRPr lang="en-US" altLang="it-IT" sz="2400">
              <a:solidFill>
                <a:srgbClr val="0BDFCB"/>
              </a:solidFill>
            </a:endParaRPr>
          </a:p>
          <a:p>
            <a:pPr eaLnBrk="1" hangingPunct="1">
              <a:defRPr/>
            </a:pPr>
            <a:r>
              <a:rPr lang="en-US" altLang="it-IT" sz="2800"/>
              <a:t>Inorganici</a:t>
            </a:r>
          </a:p>
          <a:p>
            <a:pPr lvl="1" eaLnBrk="1" hangingPunct="1">
              <a:defRPr/>
            </a:pPr>
            <a:r>
              <a:rPr lang="en-US" altLang="it-IT" sz="2000">
                <a:solidFill>
                  <a:srgbClr val="0BDFCB"/>
                </a:solidFill>
              </a:rPr>
              <a:t>Cromio, Nichel</a:t>
            </a:r>
          </a:p>
          <a:p>
            <a:pPr eaLnBrk="1" hangingPunct="1">
              <a:defRPr/>
            </a:pPr>
            <a:r>
              <a:rPr lang="en-US" altLang="it-IT" sz="2800"/>
              <a:t>Fibre</a:t>
            </a:r>
          </a:p>
          <a:p>
            <a:pPr lvl="1" eaLnBrk="1" hangingPunct="1">
              <a:defRPr/>
            </a:pPr>
            <a:r>
              <a:rPr lang="en-US" altLang="it-IT" sz="2000">
                <a:solidFill>
                  <a:srgbClr val="0BDFCB"/>
                </a:solidFill>
              </a:rPr>
              <a:t>Asbesto </a:t>
            </a:r>
            <a:endParaRPr lang="en-US" altLang="it-IT" sz="2400">
              <a:solidFill>
                <a:srgbClr val="0BDFCB"/>
              </a:solidFill>
            </a:endParaRPr>
          </a:p>
          <a:p>
            <a:pPr eaLnBrk="1" hangingPunct="1">
              <a:defRPr/>
            </a:pPr>
            <a:r>
              <a:rPr lang="en-US" altLang="it-IT" sz="2800"/>
              <a:t>Ormoni </a:t>
            </a:r>
          </a:p>
          <a:p>
            <a:pPr lvl="1" eaLnBrk="1" hangingPunct="1">
              <a:defRPr/>
            </a:pPr>
            <a:r>
              <a:rPr lang="en-US" altLang="it-IT" sz="2000">
                <a:solidFill>
                  <a:srgbClr val="0BDFCB"/>
                </a:solidFill>
              </a:rPr>
              <a:t>Dietilstilbestrolo</a:t>
            </a:r>
          </a:p>
        </p:txBody>
      </p:sp>
      <p:sp>
        <p:nvSpPr>
          <p:cNvPr id="14341" name="Line 4">
            <a:extLst>
              <a:ext uri="{FF2B5EF4-FFF2-40B4-BE49-F238E27FC236}">
                <a16:creationId xmlns:a16="http://schemas.microsoft.com/office/drawing/2014/main" id="{ACA768F3-D944-4A75-81C0-A65EA6501DBA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" y="1219200"/>
            <a:ext cx="7924800" cy="0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2" descr="B:\12">
            <a:extLst>
              <a:ext uri="{FF2B5EF4-FFF2-40B4-BE49-F238E27FC236}">
                <a16:creationId xmlns:a16="http://schemas.microsoft.com/office/drawing/2014/main" id="{43A63C41-090D-4B72-A743-BB2ABDB91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575" y="0"/>
            <a:ext cx="5160963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A2E5979F-2025-4ABD-A0B6-44499296BA7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304800"/>
            <a:ext cx="8229600" cy="79216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/>
              <a:t>Teoria dei Miller  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1236A35C-BDE7-435E-ACA9-9EFB9E18A0D1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533400" y="1447800"/>
            <a:ext cx="8229600" cy="5029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it-IT" altLang="it-IT" sz="2400" dirty="0"/>
              <a:t>Tutti i cancerogeni chimici intrinsecamente non reattivi possono essere convertiti metabolicamente in forme attive.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it-IT" altLang="it-IT" sz="2400" dirty="0"/>
              <a:t>Il metabolita attivo </a:t>
            </a:r>
            <a:r>
              <a:rPr lang="it-IT" altLang="it-IT" sz="2400" dirty="0" err="1"/>
              <a:t>é</a:t>
            </a:r>
            <a:r>
              <a:rPr lang="it-IT" altLang="it-IT" sz="2400" dirty="0"/>
              <a:t> un reagente </a:t>
            </a:r>
            <a:r>
              <a:rPr lang="it-IT" altLang="it-IT" sz="2400" i="1" dirty="0">
                <a:solidFill>
                  <a:srgbClr val="09DFCA"/>
                </a:solidFill>
              </a:rPr>
              <a:t>elettrofilo</a:t>
            </a:r>
            <a:r>
              <a:rPr lang="it-IT" altLang="it-IT" sz="2400" dirty="0"/>
              <a:t> che reagisce con un gruppo </a:t>
            </a:r>
            <a:r>
              <a:rPr lang="it-IT" altLang="it-IT" sz="2400" i="1" dirty="0">
                <a:solidFill>
                  <a:srgbClr val="09DFCA"/>
                </a:solidFill>
              </a:rPr>
              <a:t>nucleofilo</a:t>
            </a:r>
            <a:r>
              <a:rPr lang="it-IT" altLang="it-IT" sz="2400" dirty="0"/>
              <a:t> in macromolecole come il DNA iniziando la cancerogenesi.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it-IT" altLang="it-IT" sz="2400" dirty="0"/>
              <a:t>I cancerogeni in grado di legarsi direttamente al DNA senza attivazione metabolica sono chiamati </a:t>
            </a:r>
            <a:r>
              <a:rPr lang="it-IT" altLang="it-IT" sz="2400" i="1" dirty="0">
                <a:solidFill>
                  <a:srgbClr val="09DFCA"/>
                </a:solidFill>
              </a:rPr>
              <a:t>cancerogeni diretti</a:t>
            </a:r>
            <a:r>
              <a:rPr lang="it-IT" altLang="it-IT" sz="2400" dirty="0"/>
              <a:t>, mentre i cancerogeni che richiedono attivazione metabolica sono chiamati </a:t>
            </a:r>
            <a:r>
              <a:rPr lang="it-IT" altLang="it-IT" sz="2400" i="1" dirty="0">
                <a:solidFill>
                  <a:srgbClr val="09DFCA"/>
                </a:solidFill>
              </a:rPr>
              <a:t>cancerogeni indiretti</a:t>
            </a:r>
            <a:r>
              <a:rPr lang="it-IT" altLang="it-IT" sz="2400" dirty="0"/>
              <a:t>  </a:t>
            </a:r>
          </a:p>
          <a:p>
            <a:pPr algn="just" eaLnBrk="1" hangingPunct="1">
              <a:lnSpc>
                <a:spcPct val="90000"/>
              </a:lnSpc>
              <a:buFont typeface="Comic Sans MS" panose="030F0702030302020204" pitchFamily="66" charset="0"/>
              <a:buNone/>
              <a:defRPr/>
            </a:pPr>
            <a:endParaRPr lang="it-IT" altLang="it-IT" sz="2400" dirty="0"/>
          </a:p>
        </p:txBody>
      </p:sp>
      <p:sp>
        <p:nvSpPr>
          <p:cNvPr id="22533" name="Rectangle 6">
            <a:extLst>
              <a:ext uri="{FF2B5EF4-FFF2-40B4-BE49-F238E27FC236}">
                <a16:creationId xmlns:a16="http://schemas.microsoft.com/office/drawing/2014/main" id="{A001A78E-EB00-45AE-856C-D57D0424AD4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533400" y="1219200"/>
            <a:ext cx="8305800" cy="76200"/>
          </a:xfrm>
          <a:prstGeom prst="rect">
            <a:avLst/>
          </a:prstGeom>
          <a:gradFill rotWithShape="0">
            <a:gsLst>
              <a:gs pos="0">
                <a:srgbClr val="970118"/>
              </a:gs>
              <a:gs pos="50000">
                <a:srgbClr val="FC0128"/>
              </a:gs>
              <a:gs pos="100000">
                <a:srgbClr val="97011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>
            <a:extLst>
              <a:ext uri="{FF2B5EF4-FFF2-40B4-BE49-F238E27FC236}">
                <a16:creationId xmlns:a16="http://schemas.microsoft.com/office/drawing/2014/main" id="{918A90E6-E847-4537-AF3C-09A37A3F7354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altLang="it-IT"/>
              <a:t>Cancerogeni diretti</a:t>
            </a:r>
          </a:p>
        </p:txBody>
      </p:sp>
      <p:sp>
        <p:nvSpPr>
          <p:cNvPr id="331779" name="Rectangle 3">
            <a:extLst>
              <a:ext uri="{FF2B5EF4-FFF2-40B4-BE49-F238E27FC236}">
                <a16:creationId xmlns:a16="http://schemas.microsoft.com/office/drawing/2014/main" id="{FC5D2284-3BD1-482A-8ECD-0735B0E2C698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600200"/>
            <a:ext cx="8610600" cy="4498975"/>
          </a:xfrm>
        </p:spPr>
        <p:txBody>
          <a:bodyPr/>
          <a:lstStyle/>
          <a:p>
            <a:pPr algn="just" eaLnBrk="1" hangingPunct="1">
              <a:defRPr/>
            </a:pPr>
            <a:r>
              <a:rPr lang="it-IT" altLang="it-IT" sz="2800" dirty="0"/>
              <a:t>Composti alogenati, </a:t>
            </a:r>
            <a:r>
              <a:rPr lang="it-IT" altLang="it-IT" sz="2800" dirty="0" err="1"/>
              <a:t>alchil-imine</a:t>
            </a:r>
            <a:r>
              <a:rPr lang="it-IT" altLang="it-IT" sz="2800" dirty="0"/>
              <a:t>, epossidi, esteri solforici, nitroso-amidi e nitroso-uree.</a:t>
            </a:r>
          </a:p>
          <a:p>
            <a:pPr algn="just" eaLnBrk="1" hangingPunct="1">
              <a:defRPr/>
            </a:pPr>
            <a:r>
              <a:rPr lang="it-IT" altLang="it-IT" sz="2800" dirty="0"/>
              <a:t>Alcuni di questi sono usati come intermedi in processi industriali o come farmaci citostatici (tra questi sostanze inorganiche e chelati platino-amine)</a:t>
            </a:r>
          </a:p>
          <a:p>
            <a:pPr algn="just" eaLnBrk="1" hangingPunct="1">
              <a:defRPr/>
            </a:pPr>
            <a:r>
              <a:rPr lang="it-IT" altLang="it-IT" sz="2800" dirty="0"/>
              <a:t>Di tutti questi, gli isomeri </a:t>
            </a:r>
            <a:r>
              <a:rPr lang="it-IT" altLang="it-IT" sz="2800" i="1" dirty="0">
                <a:solidFill>
                  <a:srgbClr val="09DFCA"/>
                </a:solidFill>
              </a:rPr>
              <a:t>cis</a:t>
            </a:r>
            <a:r>
              <a:rPr lang="it-IT" altLang="it-IT" sz="2800" dirty="0"/>
              <a:t> sono generalmente più attivi di quelli </a:t>
            </a:r>
            <a:r>
              <a:rPr lang="it-IT" altLang="it-IT" sz="2800" i="1" dirty="0">
                <a:solidFill>
                  <a:srgbClr val="09DFCA"/>
                </a:solidFill>
              </a:rPr>
              <a:t>trans</a:t>
            </a:r>
            <a:endParaRPr lang="it-IT" altLang="it-IT" sz="2800" dirty="0"/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6FB32109-ECDE-435C-94F8-9FBD64C0849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57200" y="1219200"/>
            <a:ext cx="8305800" cy="76200"/>
          </a:xfrm>
          <a:prstGeom prst="rect">
            <a:avLst/>
          </a:prstGeom>
          <a:gradFill rotWithShape="0">
            <a:gsLst>
              <a:gs pos="0">
                <a:srgbClr val="970118"/>
              </a:gs>
              <a:gs pos="50000">
                <a:srgbClr val="FC0128"/>
              </a:gs>
              <a:gs pos="100000">
                <a:srgbClr val="97011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1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31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31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9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>
            <a:extLst>
              <a:ext uri="{FF2B5EF4-FFF2-40B4-BE49-F238E27FC236}">
                <a16:creationId xmlns:a16="http://schemas.microsoft.com/office/drawing/2014/main" id="{E38C296D-8927-4ADD-B461-43653525F90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0" y="206152"/>
            <a:ext cx="9000492" cy="990600"/>
          </a:xfrm>
        </p:spPr>
        <p:txBody>
          <a:bodyPr/>
          <a:lstStyle/>
          <a:p>
            <a:pPr eaLnBrk="1" hangingPunct="1">
              <a:defRPr/>
            </a:pPr>
            <a:r>
              <a:rPr lang="it-IT" altLang="it-IT" dirty="0"/>
              <a:t>Attivazione dei cancerogeni ad azione indiretta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0C9BC45-1891-495B-9AB9-4609AA6E8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1412776"/>
            <a:ext cx="8856984" cy="4498975"/>
          </a:xfrm>
        </p:spPr>
        <p:txBody>
          <a:bodyPr/>
          <a:lstStyle/>
          <a:p>
            <a:pPr algn="just"/>
            <a:r>
              <a:rPr lang="it-IT" sz="2800" dirty="0"/>
              <a:t>Gli agenti cancerogeni ad azione indiretta richiedono l'attivazione metabolica. </a:t>
            </a:r>
          </a:p>
          <a:p>
            <a:pPr algn="just"/>
            <a:r>
              <a:rPr lang="it-IT" sz="2800" dirty="0"/>
              <a:t>Molto interesse è focalizzato sulle vie enzimatiche coinvolte, come quella mediata dalle </a:t>
            </a:r>
            <a:r>
              <a:rPr lang="it-IT" sz="2800" b="1" dirty="0" err="1">
                <a:solidFill>
                  <a:srgbClr val="FF0000"/>
                </a:solidFill>
              </a:rPr>
              <a:t>monoossigenasi</a:t>
            </a:r>
            <a:r>
              <a:rPr lang="it-IT" sz="2800" dirty="0"/>
              <a:t> dipendenti dal </a:t>
            </a:r>
            <a:r>
              <a:rPr lang="it-IT" sz="2800" b="1" dirty="0">
                <a:solidFill>
                  <a:srgbClr val="FF0000"/>
                </a:solidFill>
              </a:rPr>
              <a:t>citocromo P-450</a:t>
            </a:r>
            <a:r>
              <a:rPr lang="it-IT" sz="2800" dirty="0"/>
              <a:t>. </a:t>
            </a:r>
          </a:p>
          <a:p>
            <a:pPr algn="just"/>
            <a:r>
              <a:rPr lang="it-IT" sz="2800" dirty="0"/>
              <a:t>I geni che codificano questi enzimi sono polimorfici e l'attività enzimatica varia tra le diverse persone.</a:t>
            </a:r>
          </a:p>
          <a:p>
            <a:pPr algn="just"/>
            <a:r>
              <a:rPr lang="it-IT" sz="2800" dirty="0"/>
              <a:t> È opinione diffusa che la suscettibilità alla carcinogenesi chimica dipenda almeno in parte dalla specifica forma allelica dell'enzima ereditato.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B7E668C-4184-4B03-8F13-40E47AC12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Idrocarburi aromatici policiclici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1C7FE33-5C33-46F2-9C23-FD50AC6E2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222901"/>
            <a:ext cx="8784976" cy="4498975"/>
          </a:xfrm>
        </p:spPr>
        <p:txBody>
          <a:bodyPr/>
          <a:lstStyle/>
          <a:p>
            <a:pPr algn="just"/>
            <a:r>
              <a:rPr lang="it-IT" sz="2400" dirty="0"/>
              <a:t>Presenti nei combustibili fossili (scarichi di auto e industrie).</a:t>
            </a:r>
          </a:p>
          <a:p>
            <a:pPr algn="just"/>
            <a:r>
              <a:rPr lang="it-IT" sz="2400" dirty="0"/>
              <a:t>Il </a:t>
            </a:r>
            <a:r>
              <a:rPr lang="it-IT" sz="2400" dirty="0" err="1"/>
              <a:t>benzo</a:t>
            </a:r>
            <a:r>
              <a:rPr lang="it-IT" sz="2400" dirty="0"/>
              <a:t>[</a:t>
            </a:r>
            <a:r>
              <a:rPr lang="it-IT" sz="2400" dirty="0">
                <a:latin typeface="Symbol" panose="05050102010706020507" pitchFamily="18" charset="2"/>
              </a:rPr>
              <a:t>a</a:t>
            </a:r>
            <a:r>
              <a:rPr lang="it-IT" sz="2400" dirty="0"/>
              <a:t>]pirene e altri agenti cancerogeni (composti azotati) si formano nella combustione ad alta temperatura del tabacco nel fumo di sigaretta.</a:t>
            </a:r>
          </a:p>
          <a:p>
            <a:pPr algn="just"/>
            <a:r>
              <a:rPr lang="it-IT" sz="2400" dirty="0"/>
              <a:t>Questi prodotti sono implicati nel cancro ai polmoni nei fumatori di sigarette. </a:t>
            </a:r>
          </a:p>
          <a:p>
            <a:pPr algn="just"/>
            <a:r>
              <a:rPr lang="it-IT" sz="2400" dirty="0"/>
              <a:t>Gli idrocarburi policiclici possono anche essere prodotti da grassi animali durante il processo di cottura alla griglia e sono presenti nelle carni e nei pesci affumicati. </a:t>
            </a:r>
          </a:p>
          <a:p>
            <a:pPr algn="just"/>
            <a:r>
              <a:rPr lang="it-IT" sz="2400" dirty="0"/>
              <a:t>I principali prodotti attivi in molti idrocarburi sono gli </a:t>
            </a:r>
            <a:r>
              <a:rPr lang="it-IT" sz="2400" b="1" dirty="0">
                <a:solidFill>
                  <a:srgbClr val="FFC000"/>
                </a:solidFill>
              </a:rPr>
              <a:t>epossidi</a:t>
            </a:r>
            <a:r>
              <a:rPr lang="it-IT" sz="2400" dirty="0"/>
              <a:t>, che formano </a:t>
            </a:r>
            <a:r>
              <a:rPr lang="it-IT" sz="2400" b="1" dirty="0">
                <a:solidFill>
                  <a:srgbClr val="FF0000"/>
                </a:solidFill>
              </a:rPr>
              <a:t>addotti covalenti </a:t>
            </a:r>
            <a:r>
              <a:rPr lang="it-IT" sz="2400" dirty="0"/>
              <a:t>(prodotti di addizione) con molecole nella cellula, principalmente il </a:t>
            </a:r>
            <a:r>
              <a:rPr lang="it-IT" sz="2400" b="1" dirty="0">
                <a:solidFill>
                  <a:srgbClr val="FF0000"/>
                </a:solidFill>
              </a:rPr>
              <a:t>DNA</a:t>
            </a:r>
            <a:r>
              <a:rPr lang="it-IT" sz="2400" dirty="0"/>
              <a:t>, ma anche con RNA e proteine.</a:t>
            </a:r>
          </a:p>
        </p:txBody>
      </p:sp>
    </p:spTree>
    <p:extLst>
      <p:ext uri="{BB962C8B-B14F-4D97-AF65-F5344CB8AC3E}">
        <p14:creationId xmlns:p14="http://schemas.microsoft.com/office/powerpoint/2010/main" val="1455036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A683BB-CBE7-4F8E-A02F-732632E8C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60" y="0"/>
            <a:ext cx="8892480" cy="990600"/>
          </a:xfrm>
        </p:spPr>
        <p:txBody>
          <a:bodyPr/>
          <a:lstStyle/>
          <a:p>
            <a:r>
              <a:rPr lang="it-IT" dirty="0"/>
              <a:t>Amine aromatiche e coloranti azotati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2A4786A-B435-4C1D-9DF7-469FDF944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624" y="1179512"/>
            <a:ext cx="6048672" cy="4498975"/>
          </a:xfrm>
        </p:spPr>
        <p:txBody>
          <a:bodyPr/>
          <a:lstStyle/>
          <a:p>
            <a:pPr algn="just"/>
            <a:r>
              <a:rPr lang="it-IT" sz="2400" dirty="0"/>
              <a:t>Agenti cancerogeni ad azione indiretta. </a:t>
            </a:r>
          </a:p>
          <a:p>
            <a:pPr algn="just"/>
            <a:r>
              <a:rPr lang="it-IT" sz="2400" dirty="0"/>
              <a:t>Prima che la cancerogenicità venisse riconosciuta, la </a:t>
            </a:r>
            <a:r>
              <a:rPr lang="it-IT" sz="2400" b="1" dirty="0">
                <a:solidFill>
                  <a:srgbClr val="FF0000"/>
                </a:solidFill>
              </a:rPr>
              <a:t>β-</a:t>
            </a:r>
            <a:r>
              <a:rPr lang="it-IT" sz="2400" b="1" dirty="0" err="1">
                <a:solidFill>
                  <a:srgbClr val="FF0000"/>
                </a:solidFill>
              </a:rPr>
              <a:t>naftilamina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dirty="0"/>
              <a:t>era responsabile di un aumento di 50 volte maggiore dei </a:t>
            </a:r>
            <a:r>
              <a:rPr lang="it-IT" sz="2400" b="1" dirty="0">
                <a:solidFill>
                  <a:srgbClr val="FF0000"/>
                </a:solidFill>
              </a:rPr>
              <a:t>tumori della vescica </a:t>
            </a:r>
            <a:r>
              <a:rPr lang="it-IT" sz="2400" dirty="0"/>
              <a:t>in lavoratori fortemente esposti nelle industrie della tintura e della gomma anilina. </a:t>
            </a:r>
          </a:p>
        </p:txBody>
      </p:sp>
    </p:spTree>
    <p:extLst>
      <p:ext uri="{BB962C8B-B14F-4D97-AF65-F5344CB8AC3E}">
        <p14:creationId xmlns:p14="http://schemas.microsoft.com/office/powerpoint/2010/main" val="2453658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8FEE79-EE7F-4CBF-952F-CC7114782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990600"/>
          </a:xfrm>
        </p:spPr>
        <p:txBody>
          <a:bodyPr/>
          <a:lstStyle/>
          <a:p>
            <a:r>
              <a:rPr lang="it-IT" dirty="0"/>
              <a:t>Altri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28F92F1-29AF-498B-8F83-8F5A22888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498975"/>
          </a:xfrm>
        </p:spPr>
        <p:txBody>
          <a:bodyPr/>
          <a:lstStyle/>
          <a:p>
            <a:pPr algn="just"/>
            <a:r>
              <a:rPr lang="it-IT" sz="2400" b="1" dirty="0">
                <a:solidFill>
                  <a:srgbClr val="FF0000"/>
                </a:solidFill>
              </a:rPr>
              <a:t>L'aflatossina B1 </a:t>
            </a:r>
            <a:r>
              <a:rPr lang="it-IT" sz="2400" dirty="0"/>
              <a:t>è un agente presente in natura prodotto da alcuni ceppi di </a:t>
            </a:r>
            <a:r>
              <a:rPr lang="it-IT" sz="2400" b="1" dirty="0" err="1">
                <a:solidFill>
                  <a:srgbClr val="FF0000"/>
                </a:solidFill>
              </a:rPr>
              <a:t>Aspergillus</a:t>
            </a:r>
            <a:r>
              <a:rPr lang="it-IT" sz="2400" dirty="0"/>
              <a:t>, una muffa che cresce su cereali e noci non correttamente immagazzinati. Una forte correlazione è stata trovata tra il livello alimentare di questo contaminante e l'incidenza del carcinoma </a:t>
            </a:r>
            <a:r>
              <a:rPr lang="it-IT" sz="2400" dirty="0" err="1"/>
              <a:t>epatocellulare</a:t>
            </a:r>
            <a:r>
              <a:rPr lang="it-IT" sz="2400" dirty="0"/>
              <a:t> in alcune parti dell'Africa e dell'Estremo Oriente. </a:t>
            </a:r>
          </a:p>
          <a:p>
            <a:pPr algn="just"/>
            <a:r>
              <a:rPr lang="it-IT" sz="2400" dirty="0">
                <a:solidFill>
                  <a:srgbClr val="FF0000"/>
                </a:solidFill>
              </a:rPr>
              <a:t>Cloruro di vinile</a:t>
            </a:r>
            <a:r>
              <a:rPr lang="it-IT" sz="2400" dirty="0"/>
              <a:t>, arsenico, nichel, cromo, insetticidi, fungicidi e </a:t>
            </a:r>
            <a:r>
              <a:rPr lang="it-IT" sz="2400" dirty="0" err="1"/>
              <a:t>policlorobifenili</a:t>
            </a:r>
            <a:r>
              <a:rPr lang="it-IT" sz="2400" dirty="0"/>
              <a:t> sono potenziali agenti cancerogeni sul posto di lavoro e in casa. </a:t>
            </a:r>
          </a:p>
          <a:p>
            <a:pPr algn="just"/>
            <a:r>
              <a:rPr lang="it-IT" sz="2400" dirty="0"/>
              <a:t>I </a:t>
            </a:r>
            <a:r>
              <a:rPr lang="it-IT" sz="2400" dirty="0">
                <a:solidFill>
                  <a:srgbClr val="FF0000"/>
                </a:solidFill>
              </a:rPr>
              <a:t>nitriti</a:t>
            </a:r>
            <a:r>
              <a:rPr lang="it-IT" sz="2400" dirty="0"/>
              <a:t> usati come conservanti alimentari causano la </a:t>
            </a:r>
            <a:r>
              <a:rPr lang="it-IT" sz="2400" dirty="0" err="1"/>
              <a:t>nitrosilazione</a:t>
            </a:r>
            <a:r>
              <a:rPr lang="it-IT" sz="2400" dirty="0"/>
              <a:t> delle ammine contenute nel cibo. Le </a:t>
            </a:r>
            <a:r>
              <a:rPr lang="it-IT" sz="2400" dirty="0" err="1"/>
              <a:t>nitrosammine</a:t>
            </a:r>
            <a:r>
              <a:rPr lang="it-IT" sz="2400" dirty="0"/>
              <a:t> così formate sono sospettate di essere cancerogene.</a:t>
            </a:r>
          </a:p>
        </p:txBody>
      </p:sp>
    </p:spTree>
    <p:extLst>
      <p:ext uri="{BB962C8B-B14F-4D97-AF65-F5344CB8AC3E}">
        <p14:creationId xmlns:p14="http://schemas.microsoft.com/office/powerpoint/2010/main" val="1409823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>
            <a:extLst>
              <a:ext uri="{FF2B5EF4-FFF2-40B4-BE49-F238E27FC236}">
                <a16:creationId xmlns:a16="http://schemas.microsoft.com/office/drawing/2014/main" id="{9B3ECEE6-18AC-407D-B80A-F289656C4C3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0" y="228600"/>
            <a:ext cx="9144000" cy="533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 sz="2800"/>
              <a:t>Addotti cancerogeno-DNA, Mutazioni e Tumori</a:t>
            </a:r>
            <a:endParaRPr lang="en-US" altLang="it-IT" sz="3200"/>
          </a:p>
        </p:txBody>
      </p:sp>
      <p:graphicFrame>
        <p:nvGraphicFramePr>
          <p:cNvPr id="344190" name="Group 126">
            <a:extLst>
              <a:ext uri="{FF2B5EF4-FFF2-40B4-BE49-F238E27FC236}">
                <a16:creationId xmlns:a16="http://schemas.microsoft.com/office/drawing/2014/main" id="{DAFD4290-45B7-4A91-9FF8-455E0EB117D7}"/>
              </a:ext>
            </a:extLst>
          </p:cNvPr>
          <p:cNvGraphicFramePr>
            <a:graphicFrameLocks noGrp="1"/>
          </p:cNvGraphicFramePr>
          <p:nvPr>
            <p:ph type="tbl" idx="1"/>
          </p:nvPr>
        </p:nvGraphicFramePr>
        <p:xfrm>
          <a:off x="0" y="1143000"/>
          <a:ext cx="9144000" cy="5087938"/>
        </p:xfrm>
        <a:graphic>
          <a:graphicData uri="http://schemas.openxmlformats.org/drawingml/2006/table">
            <a:tbl>
              <a:tblPr/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4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54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620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Specie </a:t>
                      </a:r>
                    </a:p>
                  </a:txBody>
                  <a:tcPr marT="45723" marB="45723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50D18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Tumore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50D18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Cancerogeno 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50D18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Mutazione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50D18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Oncogene 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E50D18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79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Uomo </a:t>
                      </a:r>
                    </a:p>
                  </a:txBody>
                  <a:tcPr marT="45723" marB="45723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Polmone 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B[a]P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NNK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G&gt;&gt;&gt;T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G&gt;&gt;&gt;A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TP53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TP53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637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Uomo </a:t>
                      </a:r>
                    </a:p>
                  </a:txBody>
                  <a:tcPr marT="45723" marB="45723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Carcinoma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Epatocellulare 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AFB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G&gt;&gt;&gt;A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TP53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79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Uomo </a:t>
                      </a:r>
                    </a:p>
                  </a:txBody>
                  <a:tcPr marT="45723" marB="45723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Carcinoma cutaneo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UV-B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CC&gt;&gt;&gt;TT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C&gt;T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TP53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TP53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3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Ratto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endParaRPr kumimoji="0" lang="en-US" altLang="it-I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Topo</a:t>
                      </a:r>
                    </a:p>
                  </a:txBody>
                  <a:tcPr marT="45723" marB="45723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Carcinoma mammario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Cutaneo 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MNU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DMBA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DMBA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MNNG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G</a:t>
                      </a:r>
                      <a:r>
                        <a:rPr kumimoji="0" lang="en-US" altLang="it-IT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35</a:t>
                      </a: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&gt;&gt;&gt;A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A</a:t>
                      </a:r>
                      <a:r>
                        <a:rPr kumimoji="0" lang="en-US" altLang="it-IT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182</a:t>
                      </a: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&gt;&gt;&gt;T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A</a:t>
                      </a:r>
                      <a:r>
                        <a:rPr kumimoji="0" lang="en-US" altLang="it-IT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182</a:t>
                      </a: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&gt;&gt;&gt;T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G</a:t>
                      </a:r>
                      <a:r>
                        <a:rPr kumimoji="0" lang="en-US" altLang="it-IT" sz="20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35</a:t>
                      </a: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&gt;&gt;&gt;A</a:t>
                      </a:r>
                    </a:p>
                  </a:txBody>
                  <a:tcPr marT="45723" marB="457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110000"/>
                        <a:buFont typeface="Comic Sans MS" pitchFamily="66" charset="0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Comic Sans MS" pitchFamily="66" charset="0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Comic Sans MS" pitchFamily="66" charset="0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H-ras (12)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H-ras (61)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AFF07"/>
                        </a:buClr>
                        <a:buSzPct val="130000"/>
                        <a:buFont typeface="Comic Sans MS" pitchFamily="66" charset="0"/>
                        <a:buNone/>
                        <a:tabLst/>
                      </a:pPr>
                      <a:r>
                        <a:rPr kumimoji="0" lang="en-US" altLang="it-IT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H-ras</a:t>
                      </a:r>
                      <a:endParaRPr kumimoji="0" lang="en-US" altLang="it-IT" sz="2000" b="0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marT="45723" marB="45723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bg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>
            <a:extLst>
              <a:ext uri="{FF2B5EF4-FFF2-40B4-BE49-F238E27FC236}">
                <a16:creationId xmlns:a16="http://schemas.microsoft.com/office/drawing/2014/main" id="{52259D20-7266-42BC-B5D9-FF5AAC3722FF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81000" y="0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it-IT" altLang="it-IT" sz="3200"/>
              <a:t>Modello murino di cancerogenesi chimica</a:t>
            </a:r>
          </a:p>
        </p:txBody>
      </p:sp>
      <p:sp>
        <p:nvSpPr>
          <p:cNvPr id="321539" name="Rectangle 3">
            <a:extLst>
              <a:ext uri="{FF2B5EF4-FFF2-40B4-BE49-F238E27FC236}">
                <a16:creationId xmlns:a16="http://schemas.microsoft.com/office/drawing/2014/main" id="{70563D08-7531-48F5-B185-224765AE019A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0" y="1447800"/>
            <a:ext cx="9144000" cy="46513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altLang="it-IT" sz="2800" b="1">
                <a:solidFill>
                  <a:srgbClr val="09DFCA"/>
                </a:solidFill>
              </a:rPr>
              <a:t>Carcinogenesi diretta</a:t>
            </a:r>
            <a:r>
              <a:rPr lang="it-IT" altLang="it-IT" sz="2800"/>
              <a:t>: applicazione di una singola dose grande o, più comunemente, più dosi piccole di un cancerogeno genotossico (es benzo[a]pirene) sul dorso di topi suscettibili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2800">
                <a:solidFill>
                  <a:srgbClr val="09DFCA"/>
                </a:solidFill>
              </a:rPr>
              <a:t>Cancerogenesi a due stadi</a:t>
            </a:r>
            <a:r>
              <a:rPr lang="it-IT" altLang="it-IT" sz="2800"/>
              <a:t>: applicazione di una dose sub-cancerogenica di un cancerogeno (es. B[a]P, DMBA etc.) [</a:t>
            </a:r>
            <a:r>
              <a:rPr lang="it-IT" altLang="it-IT" sz="2800">
                <a:solidFill>
                  <a:srgbClr val="09DFCA"/>
                </a:solidFill>
              </a:rPr>
              <a:t>iniziatore</a:t>
            </a:r>
            <a:r>
              <a:rPr lang="it-IT" altLang="it-IT" sz="2800"/>
              <a:t>] seguita da applicazioni multiple di una sostanza non cancerogena [</a:t>
            </a:r>
            <a:r>
              <a:rPr lang="it-IT" altLang="it-IT" sz="2800">
                <a:solidFill>
                  <a:srgbClr val="09DFCA"/>
                </a:solidFill>
              </a:rPr>
              <a:t>promotore</a:t>
            </a:r>
            <a:r>
              <a:rPr lang="it-IT" altLang="it-IT" sz="2800"/>
              <a:t>] ma che determina iperplasia cutanea (es. 12-</a:t>
            </a:r>
            <a:r>
              <a:rPr lang="it-IT" altLang="it-IT" sz="2800" i="1"/>
              <a:t>O</a:t>
            </a:r>
            <a:r>
              <a:rPr lang="it-IT" altLang="it-IT" sz="2800"/>
              <a:t>-tetradecanoil forbolo-13-acetato, TPA).</a:t>
            </a:r>
          </a:p>
        </p:txBody>
      </p:sp>
      <p:sp>
        <p:nvSpPr>
          <p:cNvPr id="18437" name="Rectangle 6">
            <a:extLst>
              <a:ext uri="{FF2B5EF4-FFF2-40B4-BE49-F238E27FC236}">
                <a16:creationId xmlns:a16="http://schemas.microsoft.com/office/drawing/2014/main" id="{120B8C56-AAD2-4FD8-85A6-475E2824EA2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57200" y="990600"/>
            <a:ext cx="8305800" cy="76200"/>
          </a:xfrm>
          <a:prstGeom prst="rect">
            <a:avLst/>
          </a:prstGeom>
          <a:gradFill rotWithShape="0">
            <a:gsLst>
              <a:gs pos="0">
                <a:srgbClr val="970118"/>
              </a:gs>
              <a:gs pos="50000">
                <a:srgbClr val="FC0128"/>
              </a:gs>
              <a:gs pos="100000">
                <a:srgbClr val="97011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0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FA0CE9F2-39A3-4553-AA93-965A31B9E2D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 sz="3200" dirty="0" err="1"/>
              <a:t>Caratteristiche</a:t>
            </a:r>
            <a:r>
              <a:rPr lang="en-US" altLang="it-IT" sz="3200" dirty="0"/>
              <a:t> di </a:t>
            </a:r>
            <a:r>
              <a:rPr lang="en-US" altLang="it-IT" sz="3200" dirty="0" err="1"/>
              <a:t>iniziatori</a:t>
            </a:r>
            <a:r>
              <a:rPr lang="en-US" altLang="it-IT" sz="3200" dirty="0"/>
              <a:t> e </a:t>
            </a:r>
            <a:r>
              <a:rPr lang="en-US" altLang="it-IT" sz="3200" dirty="0" err="1"/>
              <a:t>promotori</a:t>
            </a:r>
            <a:r>
              <a:rPr lang="en-US" altLang="it-IT" dirty="0"/>
              <a:t> 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603C64E3-A292-430C-91B1-417DAC0C0EE5}"/>
              </a:ext>
            </a:extLst>
          </p:cNvPr>
          <p:cNvSpPr>
            <a:spLocks noGrp="1" noRot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altLang="it-IT" sz="2400" dirty="0">
                <a:solidFill>
                  <a:srgbClr val="09DFCA"/>
                </a:solidFill>
              </a:rPr>
              <a:t>Iniziatori</a:t>
            </a:r>
            <a:r>
              <a:rPr lang="it-IT" altLang="it-IT" sz="2400" dirty="0"/>
              <a:t>: </a:t>
            </a:r>
          </a:p>
          <a:p>
            <a:pPr lvl="1" eaLnBrk="1" hangingPunct="1">
              <a:defRPr/>
            </a:pPr>
            <a:r>
              <a:rPr lang="it-IT" altLang="it-IT" sz="1600" dirty="0"/>
              <a:t>Sostanze reattive o che richiedono attivazione metabolica. </a:t>
            </a:r>
          </a:p>
          <a:p>
            <a:pPr lvl="1" eaLnBrk="1" hangingPunct="1">
              <a:defRPr/>
            </a:pPr>
            <a:r>
              <a:rPr lang="it-IT" altLang="it-IT" sz="1600" dirty="0"/>
              <a:t>Reagiscono </a:t>
            </a:r>
            <a:r>
              <a:rPr lang="it-IT" altLang="it-IT" sz="1600" dirty="0" err="1"/>
              <a:t>covalentemente</a:t>
            </a:r>
            <a:r>
              <a:rPr lang="it-IT" altLang="it-IT" sz="1600" dirty="0"/>
              <a:t> con DNA, RNA, proteine.</a:t>
            </a:r>
          </a:p>
          <a:p>
            <a:pPr lvl="1" eaLnBrk="1" hangingPunct="1">
              <a:defRPr/>
            </a:pPr>
            <a:r>
              <a:rPr lang="it-IT" altLang="it-IT" sz="1600" dirty="0"/>
              <a:t>Producono effetti essenzialmente irreversibili dopo una singola applicazione</a:t>
            </a:r>
          </a:p>
          <a:p>
            <a:pPr lvl="1" eaLnBrk="1" hangingPunct="1">
              <a:defRPr/>
            </a:pPr>
            <a:r>
              <a:rPr lang="it-IT" altLang="it-IT" sz="1600" dirty="0"/>
              <a:t>Sono mutagene sia in batteri che in cellule di mammifero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E6CCCA8D-AD4F-43AE-A436-5D7CA82FC949}"/>
              </a:ext>
            </a:extLst>
          </p:cNvPr>
          <p:cNvSpPr>
            <a:spLocks noGrp="1" noRot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altLang="it-IT" sz="2400" dirty="0">
                <a:solidFill>
                  <a:srgbClr val="09DFCA"/>
                </a:solidFill>
              </a:rPr>
              <a:t>Promotori</a:t>
            </a:r>
            <a:r>
              <a:rPr lang="it-IT" altLang="it-IT" sz="2400" dirty="0"/>
              <a:t>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altLang="it-IT" sz="1600" dirty="0"/>
              <a:t>Non richiedono attivazione, cioè sono attive come tali.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altLang="it-IT" sz="1600" dirty="0"/>
              <a:t>Richiedono applicazioni ripetute e prolungate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altLang="it-IT" sz="1600" dirty="0"/>
              <a:t>I loro effetti possono essere reversibili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altLang="it-IT" sz="1600" dirty="0"/>
              <a:t>Producono risposte cellulari e biochimiche tipiche della de-repressione genica.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altLang="it-IT" sz="1600" dirty="0"/>
              <a:t>Attivatori della </a:t>
            </a:r>
            <a:r>
              <a:rPr lang="it-IT" altLang="it-IT" sz="1600" b="1" dirty="0">
                <a:solidFill>
                  <a:srgbClr val="FF0000"/>
                </a:solidFill>
                <a:effectLst/>
              </a:rPr>
              <a:t>PKC</a:t>
            </a:r>
            <a:r>
              <a:rPr lang="it-IT" altLang="it-IT" sz="1600" dirty="0"/>
              <a:t>.</a:t>
            </a:r>
          </a:p>
          <a:p>
            <a:pPr marL="457200" lvl="1" indent="0" eaLnBrk="1" hangingPunct="1">
              <a:lnSpc>
                <a:spcPct val="90000"/>
              </a:lnSpc>
              <a:buNone/>
              <a:defRPr/>
            </a:pPr>
            <a:endParaRPr lang="it-IT" altLang="it-IT" sz="1600" dirty="0"/>
          </a:p>
        </p:txBody>
      </p:sp>
      <p:sp>
        <p:nvSpPr>
          <p:cNvPr id="20486" name="Rectangle 7">
            <a:extLst>
              <a:ext uri="{FF2B5EF4-FFF2-40B4-BE49-F238E27FC236}">
                <a16:creationId xmlns:a16="http://schemas.microsoft.com/office/drawing/2014/main" id="{C1DA3889-612C-4F85-B362-1E560CB448A7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533400" y="1371600"/>
            <a:ext cx="8305800" cy="76200"/>
          </a:xfrm>
          <a:prstGeom prst="rect">
            <a:avLst/>
          </a:prstGeom>
          <a:gradFill rotWithShape="0">
            <a:gsLst>
              <a:gs pos="0">
                <a:srgbClr val="970118"/>
              </a:gs>
              <a:gs pos="50000">
                <a:srgbClr val="FC0128"/>
              </a:gs>
              <a:gs pos="100000">
                <a:srgbClr val="97011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FAFF07"/>
              </a:buClr>
              <a:buSzPct val="130000"/>
              <a:buFont typeface="Comic Sans MS" panose="030F0702030302020204" pitchFamily="66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Font typeface="Comic Sans MS" panose="030F0702030302020204" pitchFamily="66" charset="0"/>
              <a:buChar char="•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Comic Sans MS" panose="030F0702030302020204" pitchFamily="66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9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Comic Sans MS" panose="030F0702030302020204" pitchFamily="66" charset="0"/>
              <a:buChar char="•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sz="20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C8405C8-CE35-49DA-8E50-C7B187C2954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it-IT" sz="3200"/>
              <a:t>Relazione tra applicazione di iniziatore e promotore e insorgenza del tumore</a:t>
            </a:r>
            <a:endParaRPr lang="en-US" altLang="it-IT"/>
          </a:p>
        </p:txBody>
      </p:sp>
      <p:pic>
        <p:nvPicPr>
          <p:cNvPr id="21508" name="Picture 4" descr="B:\11">
            <a:extLst>
              <a:ext uri="{FF2B5EF4-FFF2-40B4-BE49-F238E27FC236}">
                <a16:creationId xmlns:a16="http://schemas.microsoft.com/office/drawing/2014/main" id="{268E69F2-5FCC-4EBA-8E94-88496A88F62C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6800" y="1679575"/>
            <a:ext cx="7010400" cy="46736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37701EFF-1564-40E9-9C3B-9F84A4C29C4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12954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it-IT" sz="3200"/>
              <a:t>Sequenza di eventi della </a:t>
            </a:r>
            <a:br>
              <a:rPr lang="en-US" altLang="it-IT" sz="3200"/>
            </a:br>
            <a:r>
              <a:rPr lang="en-US" altLang="it-IT" sz="3200"/>
              <a:t>cancerogenesi chimica</a:t>
            </a:r>
            <a:endParaRPr lang="en-US" altLang="it-IT"/>
          </a:p>
        </p:txBody>
      </p:sp>
      <p:pic>
        <p:nvPicPr>
          <p:cNvPr id="30724" name="Picture 4" descr="B:\10">
            <a:extLst>
              <a:ext uri="{FF2B5EF4-FFF2-40B4-BE49-F238E27FC236}">
                <a16:creationId xmlns:a16="http://schemas.microsoft.com/office/drawing/2014/main" id="{D9A79043-A635-47DB-8421-1F03F227E04C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93950" y="1295400"/>
            <a:ext cx="4286250" cy="50292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ream">
  <a:themeElements>
    <a:clrScheme name="">
      <a:dk1>
        <a:srgbClr val="000514"/>
      </a:dk1>
      <a:lt1>
        <a:srgbClr val="FFFFFF"/>
      </a:lt1>
      <a:dk2>
        <a:srgbClr val="003DB8"/>
      </a:dk2>
      <a:lt2>
        <a:srgbClr val="E5E5FF"/>
      </a:lt2>
      <a:accent1>
        <a:srgbClr val="0099CC"/>
      </a:accent1>
      <a:accent2>
        <a:srgbClr val="A886E0"/>
      </a:accent2>
      <a:accent3>
        <a:srgbClr val="AAAFD8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it-IT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it-IT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Stream 1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D80000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E9AA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362626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AEACAC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49411F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B1B0AB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5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003300"/>
        </a:accent1>
        <a:accent2>
          <a:srgbClr val="33CC33"/>
        </a:accent2>
        <a:accent3>
          <a:srgbClr val="B1C8AA"/>
        </a:accent3>
        <a:accent4>
          <a:srgbClr val="DADADA"/>
        </a:accent4>
        <a:accent5>
          <a:srgbClr val="AAADAA"/>
        </a:accent5>
        <a:accent6>
          <a:srgbClr val="2DB92D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2E2E46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ADADB0"/>
        </a:accent5>
        <a:accent6>
          <a:srgbClr val="5D8BBA"/>
        </a:accent6>
        <a:hlink>
          <a:srgbClr val="99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X:Templates:Presentations:Designs:Stream</Template>
  <TotalTime>1216</TotalTime>
  <Words>1935</Words>
  <Application>Microsoft Office PowerPoint</Application>
  <PresentationFormat>Presentazione su schermo (4:3)</PresentationFormat>
  <Paragraphs>182</Paragraphs>
  <Slides>27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33" baseType="lpstr">
      <vt:lpstr>Comic Sans MS</vt:lpstr>
      <vt:lpstr>Arial</vt:lpstr>
      <vt:lpstr>Times</vt:lpstr>
      <vt:lpstr>Wingdings</vt:lpstr>
      <vt:lpstr>Helvetica</vt:lpstr>
      <vt:lpstr>Stream</vt:lpstr>
      <vt:lpstr>Presentazione standard di PowerPoint</vt:lpstr>
      <vt:lpstr>Instabilità genomica come fattore abilitante alla malignità</vt:lpstr>
      <vt:lpstr>Sindrome ereditaria del cancro non poliposico del colon (HNPCC)</vt:lpstr>
      <vt:lpstr>Xeroderma Pigmentoso</vt:lpstr>
      <vt:lpstr>Malattie da difetti nel riparo del DNA mediante ricombinazione omologa</vt:lpstr>
      <vt:lpstr>Malattie da difetti nel riparo del DNA mediante ricombinazione omologa</vt:lpstr>
      <vt:lpstr>Presentazione standard di PowerPoint</vt:lpstr>
      <vt:lpstr>Multifasicità della cancerogenesi</vt:lpstr>
      <vt:lpstr>Progressione tumorale ed eterogeneità</vt:lpstr>
      <vt:lpstr>Cambiamenti del cariotipo nei tumori </vt:lpstr>
      <vt:lpstr>Presentazione standard di PowerPoint</vt:lpstr>
      <vt:lpstr>Teoria mutazionale della cancerogenesi</vt:lpstr>
      <vt:lpstr>Agenti cancerogeni</vt:lpstr>
      <vt:lpstr>Note storiche</vt:lpstr>
      <vt:lpstr>Cancerogeni chimici</vt:lpstr>
      <vt:lpstr>Presentazione standard di PowerPoint</vt:lpstr>
      <vt:lpstr>Teoria dei Miller  </vt:lpstr>
      <vt:lpstr>Cancerogeni diretti</vt:lpstr>
      <vt:lpstr>Attivazione dei cancerogeni ad azione indiretta</vt:lpstr>
      <vt:lpstr>Idrocarburi aromatici policiclici</vt:lpstr>
      <vt:lpstr>Amine aromatiche e coloranti azotati</vt:lpstr>
      <vt:lpstr>Altri</vt:lpstr>
      <vt:lpstr>Addotti cancerogeno-DNA, Mutazioni e Tumori</vt:lpstr>
      <vt:lpstr>Modello murino di cancerogenesi chimica</vt:lpstr>
      <vt:lpstr>Caratteristiche di iniziatori e promotori </vt:lpstr>
      <vt:lpstr>Relazione tra applicazione di iniziatore e promotore e insorgenza del tumore</vt:lpstr>
      <vt:lpstr>Sequenza di eventi della  cancerogenesi chimica</vt:lpstr>
    </vt:vector>
  </TitlesOfParts>
  <Company>Powerbook G4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Oncologia 4</dc:title>
  <dc:creator>Salvatore M. Aloj</dc:creator>
  <cp:lastModifiedBy>Utente</cp:lastModifiedBy>
  <cp:revision>102</cp:revision>
  <dcterms:created xsi:type="dcterms:W3CDTF">2004-05-31T15:24:52Z</dcterms:created>
  <dcterms:modified xsi:type="dcterms:W3CDTF">2018-05-22T12:41:52Z</dcterms:modified>
</cp:coreProperties>
</file>