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67" r:id="rId6"/>
    <p:sldId id="265" r:id="rId7"/>
    <p:sldId id="259" r:id="rId8"/>
    <p:sldId id="264" r:id="rId9"/>
    <p:sldId id="263" r:id="rId10"/>
    <p:sldId id="268" r:id="rId11"/>
    <p:sldId id="269" r:id="rId12"/>
    <p:sldId id="270" r:id="rId13"/>
    <p:sldId id="271" r:id="rId14"/>
    <p:sldId id="272" r:id="rId15"/>
    <p:sldId id="260" r:id="rId16"/>
    <p:sldId id="273" r:id="rId17"/>
    <p:sldId id="261" r:id="rId18"/>
    <p:sldId id="274" r:id="rId19"/>
    <p:sldId id="275" r:id="rId20"/>
    <p:sldId id="262" r:id="rId2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79" d="100"/>
          <a:sy n="79" d="100"/>
        </p:scale>
        <p:origin x="86"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78E06C-D26D-4C9E-B54E-80C4B4BF5DCE}"/>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02BF7804-8106-4220-ACB5-0A082A66A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7A57EAA0-A008-49F8-BB72-78A54177139D}"/>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5" name="Segnaposto piè di pagina 4">
            <a:extLst>
              <a:ext uri="{FF2B5EF4-FFF2-40B4-BE49-F238E27FC236}">
                <a16:creationId xmlns:a16="http://schemas.microsoft.com/office/drawing/2014/main" id="{AF829E44-5F25-4F45-874F-5A2EB17AEF4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7E0C9B4-B513-49DB-B493-B4EE4FC864A2}"/>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1238144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A6803A-73E6-413D-B28F-08C192B61EED}"/>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789F6B2-4061-403A-ACFF-7379E5C67CD9}"/>
              </a:ext>
            </a:extLst>
          </p:cNvPr>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3D1A605A-2436-48AF-990A-75489C1DCCD5}"/>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5" name="Segnaposto piè di pagina 4">
            <a:extLst>
              <a:ext uri="{FF2B5EF4-FFF2-40B4-BE49-F238E27FC236}">
                <a16:creationId xmlns:a16="http://schemas.microsoft.com/office/drawing/2014/main" id="{D735EF02-8941-4FA8-A5AA-CA00C731DCA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E0F069D-69AA-4ECF-A879-FF400AFECCC7}"/>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2121229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89EDF9-E662-4F99-8124-7BCDC93C947D}"/>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9FA5E6BE-BD21-4BFA-8572-3AEC9826EA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a:extLst>
              <a:ext uri="{FF2B5EF4-FFF2-40B4-BE49-F238E27FC236}">
                <a16:creationId xmlns:a16="http://schemas.microsoft.com/office/drawing/2014/main" id="{61813B52-AA3F-439C-9D54-CCA5BE13E0F1}"/>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5" name="Segnaposto piè di pagina 4">
            <a:extLst>
              <a:ext uri="{FF2B5EF4-FFF2-40B4-BE49-F238E27FC236}">
                <a16:creationId xmlns:a16="http://schemas.microsoft.com/office/drawing/2014/main" id="{8FB488E4-B378-4549-B6B0-D98CEA54618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547A2DC5-31A7-48DB-A803-5493C5251612}"/>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3989438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CC3BE35-C4BB-42B0-A286-B39129E385C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7F6B076A-DE0A-4EA7-8CAA-C4BD09F81D13}"/>
              </a:ext>
            </a:extLst>
          </p:cNvPr>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5548193C-CD37-4C28-8B4B-8B4B26C216B0}"/>
              </a:ext>
            </a:extLst>
          </p:cNvPr>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07A3482B-C65F-4981-A6C2-6BF5D3331BFA}"/>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6" name="Segnaposto piè di pagina 5">
            <a:extLst>
              <a:ext uri="{FF2B5EF4-FFF2-40B4-BE49-F238E27FC236}">
                <a16:creationId xmlns:a16="http://schemas.microsoft.com/office/drawing/2014/main" id="{D42BCBFF-21E6-4359-9FCA-D7C27895243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6F032115-31E9-43F7-AD65-607AC235B056}"/>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4220662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F33510B-B354-4FFC-AAB6-53C769BE1460}"/>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368E5491-CC6E-4625-A128-8BD81F3CF0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a:extLst>
              <a:ext uri="{FF2B5EF4-FFF2-40B4-BE49-F238E27FC236}">
                <a16:creationId xmlns:a16="http://schemas.microsoft.com/office/drawing/2014/main" id="{349ED17B-B642-4856-A6E1-DED28CA887DD}"/>
              </a:ext>
            </a:extLst>
          </p:cNvPr>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822F54C2-EA60-467F-B38B-5CE57B218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a:extLst>
              <a:ext uri="{FF2B5EF4-FFF2-40B4-BE49-F238E27FC236}">
                <a16:creationId xmlns:a16="http://schemas.microsoft.com/office/drawing/2014/main" id="{68E1CB46-F39F-4FAA-81A8-348A381F90F5}"/>
              </a:ext>
            </a:extLst>
          </p:cNvPr>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E2B36DBB-3E3F-4B6C-A403-7CE76EE602A2}"/>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8" name="Segnaposto piè di pagina 7">
            <a:extLst>
              <a:ext uri="{FF2B5EF4-FFF2-40B4-BE49-F238E27FC236}">
                <a16:creationId xmlns:a16="http://schemas.microsoft.com/office/drawing/2014/main" id="{A58DD93F-7BCD-49AF-8CAC-03D3FA0E6E64}"/>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361B1AFA-4F0A-4D39-A4B8-4C100F1DCA62}"/>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2924191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678FC62-BC71-4726-AE40-059AFF0B6E61}"/>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8E370F4C-54A8-42AF-B5A3-39C687E8430A}"/>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4" name="Segnaposto piè di pagina 3">
            <a:extLst>
              <a:ext uri="{FF2B5EF4-FFF2-40B4-BE49-F238E27FC236}">
                <a16:creationId xmlns:a16="http://schemas.microsoft.com/office/drawing/2014/main" id="{BC67E208-3650-461A-9755-3F463379C17C}"/>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A85B47EF-AD9D-468A-A848-45E1E6C41B49}"/>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1153867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1A355A25-3C96-4FDA-BCE0-A19170622F5F}"/>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3" name="Segnaposto piè di pagina 2">
            <a:extLst>
              <a:ext uri="{FF2B5EF4-FFF2-40B4-BE49-F238E27FC236}">
                <a16:creationId xmlns:a16="http://schemas.microsoft.com/office/drawing/2014/main" id="{2F059CF0-69B3-4988-BB47-CB7561EB54F8}"/>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408AF2E6-2547-4CB0-B32B-056C7147B85E}"/>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4153611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D6BA186-9FA7-4A96-90CB-237D9FACD63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89416A09-DBA6-4361-A399-38A3AC3A23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8CC504DB-065A-46D0-8E15-19018E39B0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89018277-F991-4424-B06F-7AB53B62AF0F}"/>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6" name="Segnaposto piè di pagina 5">
            <a:extLst>
              <a:ext uri="{FF2B5EF4-FFF2-40B4-BE49-F238E27FC236}">
                <a16:creationId xmlns:a16="http://schemas.microsoft.com/office/drawing/2014/main" id="{210A600B-6361-4084-8D31-57F6772D7FFD}"/>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C3ED738C-7EFA-43EE-91EE-A8F87482420D}"/>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585925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8167828-F0FB-4D42-8D42-AFAE794BB0FF}"/>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D8EA3860-A7A2-453C-8A10-1715FB9444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3C705605-D3C3-440E-9DEC-B23FDF11B7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a:extLst>
              <a:ext uri="{FF2B5EF4-FFF2-40B4-BE49-F238E27FC236}">
                <a16:creationId xmlns:a16="http://schemas.microsoft.com/office/drawing/2014/main" id="{D95E2271-1494-4634-B5C7-CD025D071B79}"/>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6" name="Segnaposto piè di pagina 5">
            <a:extLst>
              <a:ext uri="{FF2B5EF4-FFF2-40B4-BE49-F238E27FC236}">
                <a16:creationId xmlns:a16="http://schemas.microsoft.com/office/drawing/2014/main" id="{F03BE524-FFC8-48D0-AEE0-82299FF4D85F}"/>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612A803-55D0-465F-810B-C6350E517210}"/>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3004607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496B0B-720E-4A7D-ADC5-FE1F8D35A41A}"/>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A8C9E093-2ACF-469A-98AE-2138E63A23F1}"/>
              </a:ext>
            </a:extLst>
          </p:cNvPr>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97C1E17-BEBC-4D95-866F-8A5DB447ABAF}"/>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5" name="Segnaposto piè di pagina 4">
            <a:extLst>
              <a:ext uri="{FF2B5EF4-FFF2-40B4-BE49-F238E27FC236}">
                <a16:creationId xmlns:a16="http://schemas.microsoft.com/office/drawing/2014/main" id="{7843A4DE-D720-43CE-88B2-EEE563F49C9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2285640-9206-4948-9F31-34BC510E0818}"/>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333293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60632DAA-DA72-44D8-961A-68324823D051}"/>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AC6D9129-A984-499C-ABBC-85E54BAC04EB}"/>
              </a:ext>
            </a:extLst>
          </p:cNvPr>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0505241-EA63-4DB0-87AE-016CED221EA9}"/>
              </a:ext>
            </a:extLst>
          </p:cNvPr>
          <p:cNvSpPr>
            <a:spLocks noGrp="1"/>
          </p:cNvSpPr>
          <p:nvPr>
            <p:ph type="dt" sz="half" idx="10"/>
          </p:nvPr>
        </p:nvSpPr>
        <p:spPr/>
        <p:txBody>
          <a:bodyPr/>
          <a:lstStyle/>
          <a:p>
            <a:fld id="{0265C048-A098-4B72-A162-363ADA6BA4E6}" type="datetimeFigureOut">
              <a:rPr lang="it-IT" smtClean="0"/>
              <a:t>03/06/2020</a:t>
            </a:fld>
            <a:endParaRPr lang="it-IT"/>
          </a:p>
        </p:txBody>
      </p:sp>
      <p:sp>
        <p:nvSpPr>
          <p:cNvPr id="5" name="Segnaposto piè di pagina 4">
            <a:extLst>
              <a:ext uri="{FF2B5EF4-FFF2-40B4-BE49-F238E27FC236}">
                <a16:creationId xmlns:a16="http://schemas.microsoft.com/office/drawing/2014/main" id="{8A49CABC-B6DC-40BA-A895-0E0B8EA5844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D400181C-AF91-496E-940F-A16CAEA9500F}"/>
              </a:ext>
            </a:extLst>
          </p:cNvPr>
          <p:cNvSpPr>
            <a:spLocks noGrp="1"/>
          </p:cNvSpPr>
          <p:nvPr>
            <p:ph type="sldNum" sz="quarter" idx="12"/>
          </p:nvPr>
        </p:nvSpPr>
        <p:spPr/>
        <p:txBody>
          <a:bodyPr/>
          <a:lstStyle/>
          <a:p>
            <a:fld id="{1E09560A-BF97-410E-8895-F739D910AEC3}" type="slidenum">
              <a:rPr lang="it-IT" smtClean="0"/>
              <a:t>‹N›</a:t>
            </a:fld>
            <a:endParaRPr lang="it-IT"/>
          </a:p>
        </p:txBody>
      </p:sp>
    </p:spTree>
    <p:extLst>
      <p:ext uri="{BB962C8B-B14F-4D97-AF65-F5344CB8AC3E}">
        <p14:creationId xmlns:p14="http://schemas.microsoft.com/office/powerpoint/2010/main" val="3684445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E67E1BFC-2AB0-4DD0-AC08-A658C9F7DA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6743CBCE-60F1-47C3-AA6B-844A272C3E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AABF698A-9ACB-439A-99F2-D6A27EF093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65C048-A098-4B72-A162-363ADA6BA4E6}" type="datetimeFigureOut">
              <a:rPr lang="it-IT" smtClean="0"/>
              <a:t>03/06/2020</a:t>
            </a:fld>
            <a:endParaRPr lang="it-IT"/>
          </a:p>
        </p:txBody>
      </p:sp>
      <p:sp>
        <p:nvSpPr>
          <p:cNvPr id="5" name="Segnaposto piè di pagina 4">
            <a:extLst>
              <a:ext uri="{FF2B5EF4-FFF2-40B4-BE49-F238E27FC236}">
                <a16:creationId xmlns:a16="http://schemas.microsoft.com/office/drawing/2014/main" id="{8768169D-5501-4CA3-BF2A-76E24797A9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2D9D8C35-9D2E-4066-94C5-2120B0DEAC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09560A-BF97-410E-8895-F739D910AEC3}" type="slidenum">
              <a:rPr lang="it-IT" smtClean="0"/>
              <a:t>‹N›</a:t>
            </a:fld>
            <a:endParaRPr lang="it-IT"/>
          </a:p>
        </p:txBody>
      </p:sp>
    </p:spTree>
    <p:extLst>
      <p:ext uri="{BB962C8B-B14F-4D97-AF65-F5344CB8AC3E}">
        <p14:creationId xmlns:p14="http://schemas.microsoft.com/office/powerpoint/2010/main" val="38341076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it.wikipedia.org/wiki/Zinco" TargetMode="External"/><Relationship Id="rId7" Type="http://schemas.openxmlformats.org/officeDocument/2006/relationships/hyperlink" Target="https://it.wikipedia.org/wiki/Nitrato" TargetMode="External"/><Relationship Id="rId2" Type="http://schemas.openxmlformats.org/officeDocument/2006/relationships/hyperlink" Target="https://it.wikipedia.org/wiki/Rame" TargetMode="External"/><Relationship Id="rId1" Type="http://schemas.openxmlformats.org/officeDocument/2006/relationships/slideLayout" Target="../slideLayouts/slideLayout7.xml"/><Relationship Id="rId6" Type="http://schemas.openxmlformats.org/officeDocument/2006/relationships/hyperlink" Target="https://it.wikipedia.org/wiki/Nitriti" TargetMode="External"/><Relationship Id="rId5" Type="http://schemas.openxmlformats.org/officeDocument/2006/relationships/hyperlink" Target="https://it.wikipedia.org/wiki/Azoto" TargetMode="External"/><Relationship Id="rId4" Type="http://schemas.openxmlformats.org/officeDocument/2006/relationships/hyperlink" Target="https://it.wikipedia.org/wiki/Alluminio"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6">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asellaDiTesto 3">
            <a:extLst>
              <a:ext uri="{FF2B5EF4-FFF2-40B4-BE49-F238E27FC236}">
                <a16:creationId xmlns:a16="http://schemas.microsoft.com/office/drawing/2014/main" id="{92E9CDEF-0E50-4A88-8D10-4891F6C31D89}"/>
              </a:ext>
            </a:extLst>
          </p:cNvPr>
          <p:cNvSpPr txBox="1"/>
          <p:nvPr/>
        </p:nvSpPr>
        <p:spPr>
          <a:xfrm>
            <a:off x="838200" y="631825"/>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a:solidFill>
                  <a:schemeClr val="bg1"/>
                </a:solidFill>
                <a:latin typeface="+mj-lt"/>
                <a:ea typeface="+mj-ea"/>
                <a:cs typeface="+mj-cs"/>
              </a:rPr>
              <a:t>Azoto organico (ed ammoniacale)</a:t>
            </a:r>
          </a:p>
        </p:txBody>
      </p:sp>
      <p:cxnSp>
        <p:nvCxnSpPr>
          <p:cNvPr id="22" name="Straight Connector 18">
            <a:extLst>
              <a:ext uri="{FF2B5EF4-FFF2-40B4-BE49-F238E27FC236}">
                <a16:creationId xmlns:a16="http://schemas.microsoft.com/office/drawing/2014/main" id="{E8E35B83-1EC3-4F87-9D54-D86346335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7636" y="1957388"/>
            <a:ext cx="1039672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CasellaDiTesto 4">
            <a:extLst>
              <a:ext uri="{FF2B5EF4-FFF2-40B4-BE49-F238E27FC236}">
                <a16:creationId xmlns:a16="http://schemas.microsoft.com/office/drawing/2014/main" id="{5CBA0916-7919-4FB8-BDB1-BF788EA58B55}"/>
              </a:ext>
            </a:extLst>
          </p:cNvPr>
          <p:cNvSpPr txBox="1"/>
          <p:nvPr/>
        </p:nvSpPr>
        <p:spPr>
          <a:xfrm>
            <a:off x="838200" y="2269173"/>
            <a:ext cx="10515600" cy="3659988"/>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000" dirty="0" err="1">
                <a:solidFill>
                  <a:schemeClr val="bg1"/>
                </a:solidFill>
              </a:rPr>
              <a:t>L’analisi</a:t>
            </a:r>
            <a:r>
              <a:rPr lang="en-US" sz="2000" dirty="0">
                <a:solidFill>
                  <a:schemeClr val="bg1"/>
                </a:solidFill>
              </a:rPr>
              <a:t> ha come </a:t>
            </a:r>
            <a:r>
              <a:rPr lang="en-US" sz="2000" dirty="0" err="1">
                <a:solidFill>
                  <a:schemeClr val="bg1"/>
                </a:solidFill>
              </a:rPr>
              <a:t>obiettivo</a:t>
            </a:r>
            <a:r>
              <a:rPr lang="en-US" sz="2000" dirty="0">
                <a:solidFill>
                  <a:schemeClr val="bg1"/>
                </a:solidFill>
              </a:rPr>
              <a:t> la </a:t>
            </a:r>
            <a:r>
              <a:rPr lang="en-US" sz="2000" dirty="0" err="1">
                <a:solidFill>
                  <a:schemeClr val="bg1"/>
                </a:solidFill>
              </a:rPr>
              <a:t>determinazione</a:t>
            </a:r>
            <a:r>
              <a:rPr lang="en-US" sz="2000" dirty="0">
                <a:solidFill>
                  <a:schemeClr val="bg1"/>
                </a:solidFill>
              </a:rPr>
              <a:t> </a:t>
            </a:r>
            <a:r>
              <a:rPr lang="en-US" sz="2000" dirty="0" err="1">
                <a:solidFill>
                  <a:schemeClr val="bg1"/>
                </a:solidFill>
              </a:rPr>
              <a:t>dell’azoto</a:t>
            </a:r>
            <a:r>
              <a:rPr lang="en-US" sz="2000" dirty="0">
                <a:solidFill>
                  <a:schemeClr val="bg1"/>
                </a:solidFill>
              </a:rPr>
              <a:t> </a:t>
            </a:r>
            <a:r>
              <a:rPr lang="en-US" sz="2000" dirty="0" err="1">
                <a:solidFill>
                  <a:schemeClr val="bg1"/>
                </a:solidFill>
              </a:rPr>
              <a:t>presenta</a:t>
            </a:r>
            <a:r>
              <a:rPr lang="en-US" sz="2000" dirty="0">
                <a:solidFill>
                  <a:schemeClr val="bg1"/>
                </a:solidFill>
              </a:rPr>
              <a:t> in forma </a:t>
            </a:r>
            <a:r>
              <a:rPr lang="en-US" sz="2000" dirty="0" err="1">
                <a:solidFill>
                  <a:schemeClr val="bg1"/>
                </a:solidFill>
              </a:rPr>
              <a:t>organica</a:t>
            </a:r>
            <a:endParaRPr lang="en-US" sz="2000" dirty="0">
              <a:solidFill>
                <a:schemeClr val="bg1"/>
              </a:solidFill>
            </a:endParaRPr>
          </a:p>
          <a:p>
            <a:pPr indent="-228600">
              <a:lnSpc>
                <a:spcPct val="90000"/>
              </a:lnSpc>
              <a:spcAft>
                <a:spcPts val="600"/>
              </a:spcAft>
              <a:buFont typeface="Arial" panose="020B0604020202020204" pitchFamily="34" charset="0"/>
              <a:buChar char="•"/>
            </a:pPr>
            <a:r>
              <a:rPr lang="en-US" sz="2000" dirty="0">
                <a:solidFill>
                  <a:schemeClr val="bg1"/>
                </a:solidFill>
              </a:rPr>
              <a:t>La </a:t>
            </a:r>
            <a:r>
              <a:rPr lang="en-US" sz="2000" dirty="0" err="1">
                <a:solidFill>
                  <a:schemeClr val="bg1"/>
                </a:solidFill>
              </a:rPr>
              <a:t>frazione</a:t>
            </a:r>
            <a:r>
              <a:rPr lang="en-US" sz="2000" dirty="0">
                <a:solidFill>
                  <a:schemeClr val="bg1"/>
                </a:solidFill>
              </a:rPr>
              <a:t> </a:t>
            </a:r>
            <a:r>
              <a:rPr lang="en-US" sz="2000" dirty="0" err="1">
                <a:solidFill>
                  <a:schemeClr val="bg1"/>
                </a:solidFill>
              </a:rPr>
              <a:t>organica</a:t>
            </a:r>
            <a:r>
              <a:rPr lang="en-US" sz="2000" dirty="0">
                <a:solidFill>
                  <a:schemeClr val="bg1"/>
                </a:solidFill>
              </a:rPr>
              <a:t> è </a:t>
            </a:r>
            <a:r>
              <a:rPr lang="en-US" sz="2000" dirty="0" err="1">
                <a:solidFill>
                  <a:schemeClr val="bg1"/>
                </a:solidFill>
              </a:rPr>
              <a:t>infatti</a:t>
            </a:r>
            <a:r>
              <a:rPr lang="en-US" sz="2000" dirty="0">
                <a:solidFill>
                  <a:schemeClr val="bg1"/>
                </a:solidFill>
              </a:rPr>
              <a:t> la </a:t>
            </a:r>
            <a:r>
              <a:rPr lang="en-US" sz="2000" dirty="0" err="1">
                <a:solidFill>
                  <a:schemeClr val="bg1"/>
                </a:solidFill>
              </a:rPr>
              <a:t>componente</a:t>
            </a:r>
            <a:r>
              <a:rPr lang="en-US" sz="2000" dirty="0">
                <a:solidFill>
                  <a:schemeClr val="bg1"/>
                </a:solidFill>
              </a:rPr>
              <a:t> </a:t>
            </a:r>
            <a:r>
              <a:rPr lang="en-US" sz="2000" dirty="0" err="1">
                <a:solidFill>
                  <a:schemeClr val="bg1"/>
                </a:solidFill>
              </a:rPr>
              <a:t>azotata</a:t>
            </a:r>
            <a:r>
              <a:rPr lang="en-US" sz="2000" dirty="0">
                <a:solidFill>
                  <a:schemeClr val="bg1"/>
                </a:solidFill>
              </a:rPr>
              <a:t> </a:t>
            </a:r>
            <a:r>
              <a:rPr lang="en-US" sz="2000" dirty="0" err="1">
                <a:solidFill>
                  <a:schemeClr val="bg1"/>
                </a:solidFill>
              </a:rPr>
              <a:t>dei</a:t>
            </a:r>
            <a:r>
              <a:rPr lang="en-US" sz="2000" dirty="0">
                <a:solidFill>
                  <a:schemeClr val="bg1"/>
                </a:solidFill>
              </a:rPr>
              <a:t> </a:t>
            </a:r>
            <a:r>
              <a:rPr lang="en-US" sz="2000" dirty="0" err="1">
                <a:solidFill>
                  <a:schemeClr val="bg1"/>
                </a:solidFill>
              </a:rPr>
              <a:t>suoli</a:t>
            </a:r>
            <a:r>
              <a:rPr lang="en-US" sz="2000" dirty="0">
                <a:solidFill>
                  <a:schemeClr val="bg1"/>
                </a:solidFill>
              </a:rPr>
              <a:t> </a:t>
            </a:r>
            <a:r>
              <a:rPr lang="en-US" sz="2000" dirty="0" err="1">
                <a:solidFill>
                  <a:schemeClr val="bg1"/>
                </a:solidFill>
              </a:rPr>
              <a:t>che</a:t>
            </a:r>
            <a:r>
              <a:rPr lang="en-US" sz="2000" dirty="0">
                <a:solidFill>
                  <a:schemeClr val="bg1"/>
                </a:solidFill>
              </a:rPr>
              <a:t> </a:t>
            </a:r>
            <a:r>
              <a:rPr lang="en-US" sz="2000" dirty="0" err="1">
                <a:solidFill>
                  <a:schemeClr val="bg1"/>
                </a:solidFill>
              </a:rPr>
              <a:t>si</a:t>
            </a:r>
            <a:r>
              <a:rPr lang="en-US" sz="2000" dirty="0">
                <a:solidFill>
                  <a:schemeClr val="bg1"/>
                </a:solidFill>
              </a:rPr>
              <a:t> </a:t>
            </a:r>
            <a:r>
              <a:rPr lang="en-US" sz="2000" dirty="0" err="1">
                <a:solidFill>
                  <a:schemeClr val="bg1"/>
                </a:solidFill>
              </a:rPr>
              <a:t>può</a:t>
            </a:r>
            <a:r>
              <a:rPr lang="en-US" sz="2000" dirty="0">
                <a:solidFill>
                  <a:schemeClr val="bg1"/>
                </a:solidFill>
              </a:rPr>
              <a:t> </a:t>
            </a:r>
            <a:r>
              <a:rPr lang="en-US" sz="2000" dirty="0" err="1">
                <a:solidFill>
                  <a:schemeClr val="bg1"/>
                </a:solidFill>
              </a:rPr>
              <a:t>considerare</a:t>
            </a:r>
            <a:r>
              <a:rPr lang="en-US" sz="2000" dirty="0">
                <a:solidFill>
                  <a:schemeClr val="bg1"/>
                </a:solidFill>
              </a:rPr>
              <a:t> </a:t>
            </a:r>
            <a:r>
              <a:rPr lang="en-US" sz="2000" dirty="0" err="1">
                <a:solidFill>
                  <a:schemeClr val="bg1"/>
                </a:solidFill>
              </a:rPr>
              <a:t>prevalente</a:t>
            </a:r>
            <a:r>
              <a:rPr lang="en-US" sz="2000" dirty="0">
                <a:solidFill>
                  <a:schemeClr val="bg1"/>
                </a:solidFill>
              </a:rPr>
              <a:t> ad un </a:t>
            </a:r>
            <a:r>
              <a:rPr lang="en-US" sz="2000" dirty="0" err="1">
                <a:solidFill>
                  <a:schemeClr val="bg1"/>
                </a:solidFill>
              </a:rPr>
              <a:t>certo</a:t>
            </a:r>
            <a:r>
              <a:rPr lang="en-US" sz="2000" dirty="0">
                <a:solidFill>
                  <a:schemeClr val="bg1"/>
                </a:solidFill>
              </a:rPr>
              <a:t> </a:t>
            </a:r>
            <a:r>
              <a:rPr lang="en-US" sz="2000" dirty="0" err="1">
                <a:solidFill>
                  <a:schemeClr val="bg1"/>
                </a:solidFill>
              </a:rPr>
              <a:t>istante</a:t>
            </a:r>
            <a:r>
              <a:rPr lang="en-US" sz="2000" dirty="0">
                <a:solidFill>
                  <a:schemeClr val="bg1"/>
                </a:solidFill>
              </a:rPr>
              <a:t>; </a:t>
            </a:r>
            <a:r>
              <a:rPr lang="en-US" sz="2000" dirty="0" err="1">
                <a:solidFill>
                  <a:schemeClr val="bg1"/>
                </a:solidFill>
              </a:rPr>
              <a:t>questo</a:t>
            </a:r>
            <a:r>
              <a:rPr lang="en-US" sz="2000" dirty="0">
                <a:solidFill>
                  <a:schemeClr val="bg1"/>
                </a:solidFill>
              </a:rPr>
              <a:t> </a:t>
            </a:r>
            <a:r>
              <a:rPr lang="en-US" sz="2000" dirty="0" err="1">
                <a:solidFill>
                  <a:schemeClr val="bg1"/>
                </a:solidFill>
              </a:rPr>
              <a:t>perché</a:t>
            </a:r>
            <a:r>
              <a:rPr lang="en-US" sz="2000" dirty="0">
                <a:solidFill>
                  <a:schemeClr val="bg1"/>
                </a:solidFill>
              </a:rPr>
              <a:t> le </a:t>
            </a:r>
            <a:r>
              <a:rPr lang="en-US" sz="2000" dirty="0" err="1">
                <a:solidFill>
                  <a:schemeClr val="bg1"/>
                </a:solidFill>
              </a:rPr>
              <a:t>forme</a:t>
            </a:r>
            <a:r>
              <a:rPr lang="en-US" sz="2000" dirty="0">
                <a:solidFill>
                  <a:schemeClr val="bg1"/>
                </a:solidFill>
              </a:rPr>
              <a:t> </a:t>
            </a:r>
            <a:r>
              <a:rPr lang="en-US" sz="2000" dirty="0" err="1">
                <a:solidFill>
                  <a:schemeClr val="bg1"/>
                </a:solidFill>
              </a:rPr>
              <a:t>ioniche</a:t>
            </a:r>
            <a:r>
              <a:rPr lang="en-US" sz="2000" dirty="0">
                <a:solidFill>
                  <a:schemeClr val="bg1"/>
                </a:solidFill>
              </a:rPr>
              <a:t> (</a:t>
            </a:r>
            <a:r>
              <a:rPr lang="en-US" sz="2000" dirty="0" err="1">
                <a:solidFill>
                  <a:schemeClr val="bg1"/>
                </a:solidFill>
              </a:rPr>
              <a:t>inorganiche</a:t>
            </a:r>
            <a:r>
              <a:rPr lang="en-US" sz="2000" dirty="0">
                <a:solidFill>
                  <a:schemeClr val="bg1"/>
                </a:solidFill>
              </a:rPr>
              <a:t>) </a:t>
            </a:r>
            <a:r>
              <a:rPr lang="en-US" sz="2000" dirty="0" err="1">
                <a:solidFill>
                  <a:schemeClr val="bg1"/>
                </a:solidFill>
              </a:rPr>
              <a:t>sono</a:t>
            </a:r>
            <a:r>
              <a:rPr lang="en-US" sz="2000" dirty="0">
                <a:solidFill>
                  <a:schemeClr val="bg1"/>
                </a:solidFill>
              </a:rPr>
              <a:t> </a:t>
            </a:r>
            <a:r>
              <a:rPr lang="en-US" sz="2000" dirty="0" err="1">
                <a:solidFill>
                  <a:schemeClr val="bg1"/>
                </a:solidFill>
              </a:rPr>
              <a:t>rappresentate</a:t>
            </a:r>
            <a:r>
              <a:rPr lang="en-US" sz="2000" dirty="0">
                <a:solidFill>
                  <a:schemeClr val="bg1"/>
                </a:solidFill>
              </a:rPr>
              <a:t> </a:t>
            </a:r>
            <a:r>
              <a:rPr lang="en-US" sz="2000" dirty="0" err="1">
                <a:solidFill>
                  <a:schemeClr val="bg1"/>
                </a:solidFill>
              </a:rPr>
              <a:t>principalmente</a:t>
            </a:r>
            <a:r>
              <a:rPr lang="en-US" sz="2000" dirty="0">
                <a:solidFill>
                  <a:schemeClr val="bg1"/>
                </a:solidFill>
              </a:rPr>
              <a:t> da </a:t>
            </a:r>
            <a:r>
              <a:rPr lang="en-US" sz="2000" dirty="0" err="1">
                <a:solidFill>
                  <a:schemeClr val="bg1"/>
                </a:solidFill>
              </a:rPr>
              <a:t>azoto</a:t>
            </a:r>
            <a:r>
              <a:rPr lang="en-US" sz="2000" dirty="0">
                <a:solidFill>
                  <a:schemeClr val="bg1"/>
                </a:solidFill>
              </a:rPr>
              <a:t> </a:t>
            </a:r>
            <a:r>
              <a:rPr lang="en-US" sz="2000" dirty="0" err="1">
                <a:solidFill>
                  <a:schemeClr val="bg1"/>
                </a:solidFill>
              </a:rPr>
              <a:t>nitrico</a:t>
            </a:r>
            <a:r>
              <a:rPr lang="en-US" sz="2000" dirty="0">
                <a:solidFill>
                  <a:schemeClr val="bg1"/>
                </a:solidFill>
              </a:rPr>
              <a:t> (NO</a:t>
            </a:r>
            <a:r>
              <a:rPr lang="en-US" sz="2000" baseline="-25000" dirty="0">
                <a:solidFill>
                  <a:schemeClr val="bg1"/>
                </a:solidFill>
              </a:rPr>
              <a:t>3</a:t>
            </a:r>
            <a:r>
              <a:rPr lang="en-US" sz="2000" baseline="30000" dirty="0">
                <a:solidFill>
                  <a:schemeClr val="bg1"/>
                </a:solidFill>
              </a:rPr>
              <a:t>-</a:t>
            </a:r>
            <a:r>
              <a:rPr lang="en-US" sz="2000" dirty="0">
                <a:solidFill>
                  <a:schemeClr val="bg1"/>
                </a:solidFill>
              </a:rPr>
              <a:t>) ed </a:t>
            </a:r>
            <a:r>
              <a:rPr lang="en-US" sz="2000" dirty="0" err="1">
                <a:solidFill>
                  <a:schemeClr val="bg1"/>
                </a:solidFill>
              </a:rPr>
              <a:t>ammoniacale</a:t>
            </a:r>
            <a:r>
              <a:rPr lang="en-US" sz="2000" dirty="0">
                <a:solidFill>
                  <a:schemeClr val="bg1"/>
                </a:solidFill>
              </a:rPr>
              <a:t> (NH</a:t>
            </a:r>
            <a:r>
              <a:rPr lang="en-US" sz="2000" baseline="-25000" dirty="0">
                <a:solidFill>
                  <a:schemeClr val="bg1"/>
                </a:solidFill>
              </a:rPr>
              <a:t>4</a:t>
            </a:r>
            <a:r>
              <a:rPr lang="en-US" sz="2000" baseline="30000" dirty="0">
                <a:solidFill>
                  <a:schemeClr val="bg1"/>
                </a:solidFill>
              </a:rPr>
              <a:t>+</a:t>
            </a:r>
            <a:r>
              <a:rPr lang="en-US" sz="2000" dirty="0">
                <a:solidFill>
                  <a:schemeClr val="bg1"/>
                </a:solidFill>
              </a:rPr>
              <a:t>) </a:t>
            </a:r>
          </a:p>
          <a:p>
            <a:pPr indent="-228600">
              <a:lnSpc>
                <a:spcPct val="90000"/>
              </a:lnSpc>
              <a:spcAft>
                <a:spcPts val="600"/>
              </a:spcAft>
              <a:buFont typeface="Arial" panose="020B0604020202020204" pitchFamily="34" charset="0"/>
              <a:buChar char="•"/>
            </a:pPr>
            <a:r>
              <a:rPr lang="en-US" sz="2000" dirty="0" err="1">
                <a:solidFill>
                  <a:schemeClr val="bg1"/>
                </a:solidFill>
              </a:rPr>
              <a:t>L’azoto</a:t>
            </a:r>
            <a:r>
              <a:rPr lang="en-US" sz="2000" dirty="0">
                <a:solidFill>
                  <a:schemeClr val="bg1"/>
                </a:solidFill>
              </a:rPr>
              <a:t> in forma di </a:t>
            </a:r>
            <a:r>
              <a:rPr lang="en-US" sz="2000" dirty="0" err="1">
                <a:solidFill>
                  <a:schemeClr val="bg1"/>
                </a:solidFill>
              </a:rPr>
              <a:t>nitrato</a:t>
            </a:r>
            <a:r>
              <a:rPr lang="en-US" sz="2000" dirty="0">
                <a:solidFill>
                  <a:schemeClr val="bg1"/>
                </a:solidFill>
              </a:rPr>
              <a:t> non </a:t>
            </a:r>
            <a:r>
              <a:rPr lang="en-US" sz="2000" dirty="0" err="1">
                <a:solidFill>
                  <a:schemeClr val="bg1"/>
                </a:solidFill>
              </a:rPr>
              <a:t>essendo</a:t>
            </a:r>
            <a:r>
              <a:rPr lang="en-US" sz="2000" dirty="0">
                <a:solidFill>
                  <a:schemeClr val="bg1"/>
                </a:solidFill>
              </a:rPr>
              <a:t> </a:t>
            </a:r>
            <a:r>
              <a:rPr lang="en-US" sz="2000" dirty="0" err="1">
                <a:solidFill>
                  <a:schemeClr val="bg1"/>
                </a:solidFill>
              </a:rPr>
              <a:t>ritenuto</a:t>
            </a:r>
            <a:r>
              <a:rPr lang="en-US" sz="2000" dirty="0">
                <a:solidFill>
                  <a:schemeClr val="bg1"/>
                </a:solidFill>
              </a:rPr>
              <a:t> </a:t>
            </a:r>
            <a:r>
              <a:rPr lang="en-US" sz="2000" dirty="0" err="1">
                <a:solidFill>
                  <a:schemeClr val="bg1"/>
                </a:solidFill>
              </a:rPr>
              <a:t>dalle</a:t>
            </a:r>
            <a:r>
              <a:rPr lang="en-US" sz="2000" dirty="0">
                <a:solidFill>
                  <a:schemeClr val="bg1"/>
                </a:solidFill>
              </a:rPr>
              <a:t> </a:t>
            </a:r>
            <a:r>
              <a:rPr lang="en-US" sz="2000" dirty="0" err="1">
                <a:solidFill>
                  <a:schemeClr val="bg1"/>
                </a:solidFill>
              </a:rPr>
              <a:t>superfici</a:t>
            </a:r>
            <a:r>
              <a:rPr lang="en-US" sz="2000" dirty="0">
                <a:solidFill>
                  <a:schemeClr val="bg1"/>
                </a:solidFill>
              </a:rPr>
              <a:t> di </a:t>
            </a:r>
            <a:r>
              <a:rPr lang="en-US" sz="2000" dirty="0" err="1">
                <a:solidFill>
                  <a:schemeClr val="bg1"/>
                </a:solidFill>
              </a:rPr>
              <a:t>scambio</a:t>
            </a:r>
            <a:r>
              <a:rPr lang="en-US" sz="2000" dirty="0">
                <a:solidFill>
                  <a:schemeClr val="bg1"/>
                </a:solidFill>
              </a:rPr>
              <a:t> </a:t>
            </a:r>
            <a:r>
              <a:rPr lang="en-US" sz="2000" dirty="0" err="1">
                <a:solidFill>
                  <a:schemeClr val="bg1"/>
                </a:solidFill>
              </a:rPr>
              <a:t>dei</a:t>
            </a:r>
            <a:r>
              <a:rPr lang="en-US" sz="2000" dirty="0">
                <a:solidFill>
                  <a:schemeClr val="bg1"/>
                </a:solidFill>
              </a:rPr>
              <a:t> </a:t>
            </a:r>
            <a:r>
              <a:rPr lang="en-US" sz="2000" dirty="0" err="1">
                <a:solidFill>
                  <a:schemeClr val="bg1"/>
                </a:solidFill>
              </a:rPr>
              <a:t>suoli</a:t>
            </a:r>
            <a:r>
              <a:rPr lang="en-US" sz="2000" dirty="0">
                <a:solidFill>
                  <a:schemeClr val="bg1"/>
                </a:solidFill>
              </a:rPr>
              <a:t> (</a:t>
            </a:r>
            <a:r>
              <a:rPr lang="en-US" sz="2000" dirty="0" err="1">
                <a:solidFill>
                  <a:schemeClr val="bg1"/>
                </a:solidFill>
              </a:rPr>
              <a:t>adsorbimento</a:t>
            </a:r>
            <a:r>
              <a:rPr lang="en-US" sz="2000" dirty="0">
                <a:solidFill>
                  <a:schemeClr val="bg1"/>
                </a:solidFill>
              </a:rPr>
              <a:t> </a:t>
            </a:r>
            <a:r>
              <a:rPr lang="en-US" sz="2000" dirty="0" err="1">
                <a:solidFill>
                  <a:schemeClr val="bg1"/>
                </a:solidFill>
              </a:rPr>
              <a:t>negativo</a:t>
            </a:r>
            <a:r>
              <a:rPr lang="en-US" sz="2000" dirty="0">
                <a:solidFill>
                  <a:schemeClr val="bg1"/>
                </a:solidFill>
              </a:rPr>
              <a:t> = </a:t>
            </a:r>
            <a:r>
              <a:rPr lang="en-US" sz="2000" dirty="0" err="1">
                <a:solidFill>
                  <a:schemeClr val="bg1"/>
                </a:solidFill>
              </a:rPr>
              <a:t>repulsione</a:t>
            </a:r>
            <a:r>
              <a:rPr lang="en-US" sz="2000" dirty="0">
                <a:solidFill>
                  <a:schemeClr val="bg1"/>
                </a:solidFill>
              </a:rPr>
              <a:t>) </a:t>
            </a:r>
            <a:r>
              <a:rPr lang="en-US" sz="2000" dirty="0" err="1">
                <a:solidFill>
                  <a:schemeClr val="bg1"/>
                </a:solidFill>
              </a:rPr>
              <a:t>si</a:t>
            </a:r>
            <a:r>
              <a:rPr lang="en-US" sz="2000" dirty="0">
                <a:solidFill>
                  <a:schemeClr val="bg1"/>
                </a:solidFill>
              </a:rPr>
              <a:t> </a:t>
            </a:r>
            <a:r>
              <a:rPr lang="en-US" sz="2000" dirty="0" err="1">
                <a:solidFill>
                  <a:schemeClr val="bg1"/>
                </a:solidFill>
              </a:rPr>
              <a:t>trova</a:t>
            </a:r>
            <a:r>
              <a:rPr lang="en-US" sz="2000" dirty="0">
                <a:solidFill>
                  <a:schemeClr val="bg1"/>
                </a:solidFill>
              </a:rPr>
              <a:t> </a:t>
            </a:r>
            <a:r>
              <a:rPr lang="en-US" sz="2000" dirty="0" err="1">
                <a:solidFill>
                  <a:schemeClr val="bg1"/>
                </a:solidFill>
              </a:rPr>
              <a:t>disciolto</a:t>
            </a:r>
            <a:r>
              <a:rPr lang="en-US" sz="2000" dirty="0">
                <a:solidFill>
                  <a:schemeClr val="bg1"/>
                </a:solidFill>
              </a:rPr>
              <a:t> </a:t>
            </a:r>
            <a:r>
              <a:rPr lang="en-US" sz="2000" dirty="0" err="1">
                <a:solidFill>
                  <a:schemeClr val="bg1"/>
                </a:solidFill>
              </a:rPr>
              <a:t>nella</a:t>
            </a:r>
            <a:r>
              <a:rPr lang="en-US" sz="2000" dirty="0">
                <a:solidFill>
                  <a:schemeClr val="bg1"/>
                </a:solidFill>
              </a:rPr>
              <a:t> </a:t>
            </a:r>
            <a:r>
              <a:rPr lang="en-US" sz="2000" dirty="0" err="1">
                <a:solidFill>
                  <a:schemeClr val="bg1"/>
                </a:solidFill>
              </a:rPr>
              <a:t>soluzione</a:t>
            </a:r>
            <a:r>
              <a:rPr lang="en-US" sz="2000" dirty="0">
                <a:solidFill>
                  <a:schemeClr val="bg1"/>
                </a:solidFill>
              </a:rPr>
              <a:t> </a:t>
            </a:r>
            <a:r>
              <a:rPr lang="en-US" sz="2000" dirty="0" err="1">
                <a:solidFill>
                  <a:schemeClr val="bg1"/>
                </a:solidFill>
              </a:rPr>
              <a:t>circolante</a:t>
            </a:r>
            <a:r>
              <a:rPr lang="en-US" sz="2000" dirty="0">
                <a:solidFill>
                  <a:schemeClr val="bg1"/>
                </a:solidFill>
              </a:rPr>
              <a:t> e </a:t>
            </a:r>
            <a:r>
              <a:rPr lang="en-US" sz="2000" dirty="0" err="1">
                <a:solidFill>
                  <a:schemeClr val="bg1"/>
                </a:solidFill>
              </a:rPr>
              <a:t>viene</a:t>
            </a:r>
            <a:r>
              <a:rPr lang="en-US" sz="2000" dirty="0">
                <a:solidFill>
                  <a:schemeClr val="bg1"/>
                </a:solidFill>
              </a:rPr>
              <a:t> </a:t>
            </a:r>
            <a:r>
              <a:rPr lang="en-US" sz="2000" dirty="0" err="1">
                <a:solidFill>
                  <a:schemeClr val="bg1"/>
                </a:solidFill>
              </a:rPr>
              <a:t>quindi</a:t>
            </a:r>
            <a:r>
              <a:rPr lang="en-US" sz="2000" dirty="0">
                <a:solidFill>
                  <a:schemeClr val="bg1"/>
                </a:solidFill>
              </a:rPr>
              <a:t> </a:t>
            </a:r>
            <a:r>
              <a:rPr lang="en-US" sz="2000" dirty="0" err="1">
                <a:solidFill>
                  <a:schemeClr val="bg1"/>
                </a:solidFill>
              </a:rPr>
              <a:t>progressivamente</a:t>
            </a:r>
            <a:r>
              <a:rPr lang="en-US" sz="2000" dirty="0">
                <a:solidFill>
                  <a:schemeClr val="bg1"/>
                </a:solidFill>
              </a:rPr>
              <a:t> </a:t>
            </a:r>
            <a:r>
              <a:rPr lang="en-US" sz="2000" dirty="0" err="1">
                <a:solidFill>
                  <a:schemeClr val="bg1"/>
                </a:solidFill>
              </a:rPr>
              <a:t>rimosso</a:t>
            </a:r>
            <a:r>
              <a:rPr lang="en-US" sz="2000" dirty="0">
                <a:solidFill>
                  <a:schemeClr val="bg1"/>
                </a:solidFill>
              </a:rPr>
              <a:t> per </a:t>
            </a:r>
            <a:r>
              <a:rPr lang="en-US" sz="2000" dirty="0" err="1">
                <a:solidFill>
                  <a:schemeClr val="bg1"/>
                </a:solidFill>
              </a:rPr>
              <a:t>eluviazione</a:t>
            </a:r>
            <a:r>
              <a:rPr lang="en-US" sz="2000" dirty="0">
                <a:solidFill>
                  <a:schemeClr val="bg1"/>
                </a:solidFill>
              </a:rPr>
              <a:t> e </a:t>
            </a:r>
            <a:r>
              <a:rPr lang="en-US" sz="2000" dirty="0" err="1">
                <a:solidFill>
                  <a:schemeClr val="bg1"/>
                </a:solidFill>
              </a:rPr>
              <a:t>lisciviazione</a:t>
            </a:r>
            <a:endParaRPr lang="en-US" sz="2000" dirty="0">
              <a:solidFill>
                <a:schemeClr val="bg1"/>
              </a:solidFill>
            </a:endParaRPr>
          </a:p>
          <a:p>
            <a:pPr indent="-228600">
              <a:lnSpc>
                <a:spcPct val="90000"/>
              </a:lnSpc>
              <a:spcAft>
                <a:spcPts val="600"/>
              </a:spcAft>
              <a:buFont typeface="Arial" panose="020B0604020202020204" pitchFamily="34" charset="0"/>
              <a:buChar char="•"/>
            </a:pPr>
            <a:r>
              <a:rPr lang="en-US" sz="2000" dirty="0" err="1">
                <a:solidFill>
                  <a:schemeClr val="bg1"/>
                </a:solidFill>
              </a:rPr>
              <a:t>L’azoto</a:t>
            </a:r>
            <a:r>
              <a:rPr lang="en-US" sz="2000" dirty="0">
                <a:solidFill>
                  <a:schemeClr val="bg1"/>
                </a:solidFill>
              </a:rPr>
              <a:t> </a:t>
            </a:r>
            <a:r>
              <a:rPr lang="en-US" sz="2000" dirty="0" err="1">
                <a:solidFill>
                  <a:schemeClr val="bg1"/>
                </a:solidFill>
              </a:rPr>
              <a:t>ammoniacale</a:t>
            </a:r>
            <a:r>
              <a:rPr lang="en-US" sz="2000" dirty="0">
                <a:solidFill>
                  <a:schemeClr val="bg1"/>
                </a:solidFill>
              </a:rPr>
              <a:t> </a:t>
            </a:r>
            <a:r>
              <a:rPr lang="en-US" sz="2000" dirty="0" err="1">
                <a:solidFill>
                  <a:schemeClr val="bg1"/>
                </a:solidFill>
              </a:rPr>
              <a:t>pur</a:t>
            </a:r>
            <a:r>
              <a:rPr lang="en-US" sz="2000" dirty="0">
                <a:solidFill>
                  <a:schemeClr val="bg1"/>
                </a:solidFill>
              </a:rPr>
              <a:t> </a:t>
            </a:r>
            <a:r>
              <a:rPr lang="en-US" sz="2000" dirty="0" err="1">
                <a:solidFill>
                  <a:schemeClr val="bg1"/>
                </a:solidFill>
              </a:rPr>
              <a:t>essendo</a:t>
            </a:r>
            <a:r>
              <a:rPr lang="en-US" sz="2000" dirty="0">
                <a:solidFill>
                  <a:schemeClr val="bg1"/>
                </a:solidFill>
              </a:rPr>
              <a:t> </a:t>
            </a:r>
            <a:r>
              <a:rPr lang="en-US" sz="2000" dirty="0" err="1">
                <a:solidFill>
                  <a:schemeClr val="bg1"/>
                </a:solidFill>
              </a:rPr>
              <a:t>teoricamente</a:t>
            </a:r>
            <a:r>
              <a:rPr lang="en-US" sz="2000" dirty="0">
                <a:solidFill>
                  <a:schemeClr val="bg1"/>
                </a:solidFill>
              </a:rPr>
              <a:t> </a:t>
            </a:r>
            <a:r>
              <a:rPr lang="en-US" sz="2000" dirty="0" err="1">
                <a:solidFill>
                  <a:schemeClr val="bg1"/>
                </a:solidFill>
              </a:rPr>
              <a:t>ritenuto</a:t>
            </a:r>
            <a:r>
              <a:rPr lang="en-US" sz="2000" dirty="0">
                <a:solidFill>
                  <a:schemeClr val="bg1"/>
                </a:solidFill>
              </a:rPr>
              <a:t> come </a:t>
            </a:r>
            <a:r>
              <a:rPr lang="en-US" sz="2000" dirty="0" err="1">
                <a:solidFill>
                  <a:schemeClr val="bg1"/>
                </a:solidFill>
              </a:rPr>
              <a:t>catione</a:t>
            </a:r>
            <a:r>
              <a:rPr lang="en-US" sz="2000" dirty="0">
                <a:solidFill>
                  <a:schemeClr val="bg1"/>
                </a:solidFill>
              </a:rPr>
              <a:t> </a:t>
            </a:r>
            <a:r>
              <a:rPr lang="en-US" sz="2000" dirty="0" err="1">
                <a:solidFill>
                  <a:schemeClr val="bg1"/>
                </a:solidFill>
              </a:rPr>
              <a:t>dai</a:t>
            </a:r>
            <a:r>
              <a:rPr lang="en-US" sz="2000" dirty="0">
                <a:solidFill>
                  <a:schemeClr val="bg1"/>
                </a:solidFill>
              </a:rPr>
              <a:t> </a:t>
            </a:r>
            <a:r>
              <a:rPr lang="en-US" sz="2000" dirty="0" err="1">
                <a:solidFill>
                  <a:schemeClr val="bg1"/>
                </a:solidFill>
              </a:rPr>
              <a:t>colloidi</a:t>
            </a:r>
            <a:r>
              <a:rPr lang="en-US" sz="2000" dirty="0">
                <a:solidFill>
                  <a:schemeClr val="bg1"/>
                </a:solidFill>
              </a:rPr>
              <a:t> con </a:t>
            </a:r>
            <a:r>
              <a:rPr lang="en-US" sz="2000" dirty="0" err="1">
                <a:solidFill>
                  <a:schemeClr val="bg1"/>
                </a:solidFill>
              </a:rPr>
              <a:t>carica</a:t>
            </a:r>
            <a:r>
              <a:rPr lang="en-US" sz="2000" dirty="0">
                <a:solidFill>
                  <a:schemeClr val="bg1"/>
                </a:solidFill>
              </a:rPr>
              <a:t> </a:t>
            </a:r>
            <a:r>
              <a:rPr lang="en-US" sz="2000" dirty="0" err="1">
                <a:solidFill>
                  <a:schemeClr val="bg1"/>
                </a:solidFill>
              </a:rPr>
              <a:t>negativa</a:t>
            </a:r>
            <a:r>
              <a:rPr lang="en-US" sz="2000" dirty="0">
                <a:solidFill>
                  <a:schemeClr val="bg1"/>
                </a:solidFill>
              </a:rPr>
              <a:t>, non è </a:t>
            </a:r>
            <a:r>
              <a:rPr lang="en-US" sz="2000" dirty="0" err="1">
                <a:solidFill>
                  <a:schemeClr val="bg1"/>
                </a:solidFill>
              </a:rPr>
              <a:t>generalmente</a:t>
            </a:r>
            <a:r>
              <a:rPr lang="en-US" sz="2000" dirty="0">
                <a:solidFill>
                  <a:schemeClr val="bg1"/>
                </a:solidFill>
              </a:rPr>
              <a:t> </a:t>
            </a:r>
            <a:r>
              <a:rPr lang="en-US" sz="2000" dirty="0" err="1">
                <a:solidFill>
                  <a:schemeClr val="bg1"/>
                </a:solidFill>
              </a:rPr>
              <a:t>presente</a:t>
            </a:r>
            <a:r>
              <a:rPr lang="en-US" sz="2000" dirty="0">
                <a:solidFill>
                  <a:schemeClr val="bg1"/>
                </a:solidFill>
              </a:rPr>
              <a:t> in </a:t>
            </a:r>
            <a:r>
              <a:rPr lang="en-US" sz="2000" dirty="0" err="1">
                <a:solidFill>
                  <a:schemeClr val="bg1"/>
                </a:solidFill>
              </a:rPr>
              <a:t>quantità</a:t>
            </a:r>
            <a:r>
              <a:rPr lang="en-US" sz="2000" dirty="0">
                <a:solidFill>
                  <a:schemeClr val="bg1"/>
                </a:solidFill>
              </a:rPr>
              <a:t> </a:t>
            </a:r>
            <a:r>
              <a:rPr lang="en-US" sz="2000" dirty="0" err="1">
                <a:solidFill>
                  <a:schemeClr val="bg1"/>
                </a:solidFill>
              </a:rPr>
              <a:t>apprezzabili</a:t>
            </a:r>
            <a:r>
              <a:rPr lang="en-US" sz="2000" dirty="0">
                <a:solidFill>
                  <a:schemeClr val="bg1"/>
                </a:solidFill>
              </a:rPr>
              <a:t> </a:t>
            </a:r>
            <a:r>
              <a:rPr lang="en-US" sz="2000" dirty="0" err="1">
                <a:solidFill>
                  <a:schemeClr val="bg1"/>
                </a:solidFill>
              </a:rPr>
              <a:t>poiché</a:t>
            </a:r>
            <a:r>
              <a:rPr lang="en-US" sz="2000" dirty="0">
                <a:solidFill>
                  <a:schemeClr val="bg1"/>
                </a:solidFill>
              </a:rPr>
              <a:t> </a:t>
            </a:r>
            <a:r>
              <a:rPr lang="en-US" sz="2000" dirty="0" err="1">
                <a:solidFill>
                  <a:schemeClr val="bg1"/>
                </a:solidFill>
              </a:rPr>
              <a:t>viene</a:t>
            </a:r>
            <a:r>
              <a:rPr lang="en-US" sz="2000" dirty="0">
                <a:solidFill>
                  <a:schemeClr val="bg1"/>
                </a:solidFill>
              </a:rPr>
              <a:t> </a:t>
            </a:r>
            <a:r>
              <a:rPr lang="en-US" sz="2000" dirty="0" err="1">
                <a:solidFill>
                  <a:schemeClr val="bg1"/>
                </a:solidFill>
              </a:rPr>
              <a:t>rapidamente</a:t>
            </a:r>
            <a:r>
              <a:rPr lang="en-US" sz="2000" dirty="0">
                <a:solidFill>
                  <a:schemeClr val="bg1"/>
                </a:solidFill>
              </a:rPr>
              <a:t> </a:t>
            </a:r>
            <a:r>
              <a:rPr lang="en-US" sz="2000" dirty="0" err="1">
                <a:solidFill>
                  <a:schemeClr val="bg1"/>
                </a:solidFill>
              </a:rPr>
              <a:t>ossidato</a:t>
            </a:r>
            <a:r>
              <a:rPr lang="en-US" sz="2000" dirty="0">
                <a:solidFill>
                  <a:schemeClr val="bg1"/>
                </a:solidFill>
              </a:rPr>
              <a:t> ad </a:t>
            </a:r>
            <a:r>
              <a:rPr lang="en-US" sz="2000" dirty="0" err="1">
                <a:solidFill>
                  <a:schemeClr val="bg1"/>
                </a:solidFill>
              </a:rPr>
              <a:t>azoto</a:t>
            </a:r>
            <a:r>
              <a:rPr lang="en-US" sz="2000" dirty="0">
                <a:solidFill>
                  <a:schemeClr val="bg1"/>
                </a:solidFill>
              </a:rPr>
              <a:t> </a:t>
            </a:r>
            <a:r>
              <a:rPr lang="en-US" sz="2000" dirty="0" err="1">
                <a:solidFill>
                  <a:schemeClr val="bg1"/>
                </a:solidFill>
              </a:rPr>
              <a:t>nitrico</a:t>
            </a:r>
            <a:r>
              <a:rPr lang="en-US" sz="2000" dirty="0">
                <a:solidFill>
                  <a:schemeClr val="bg1"/>
                </a:solidFill>
              </a:rPr>
              <a:t> </a:t>
            </a:r>
            <a:r>
              <a:rPr lang="en-US" sz="2000" dirty="0" err="1">
                <a:solidFill>
                  <a:schemeClr val="bg1"/>
                </a:solidFill>
              </a:rPr>
              <a:t>dalla</a:t>
            </a:r>
            <a:r>
              <a:rPr lang="en-US" sz="2000" dirty="0">
                <a:solidFill>
                  <a:schemeClr val="bg1"/>
                </a:solidFill>
              </a:rPr>
              <a:t> flora </a:t>
            </a:r>
            <a:r>
              <a:rPr lang="en-US" sz="2000" dirty="0" err="1">
                <a:solidFill>
                  <a:schemeClr val="bg1"/>
                </a:solidFill>
              </a:rPr>
              <a:t>batterica</a:t>
            </a:r>
            <a:r>
              <a:rPr lang="en-US" sz="2000" dirty="0">
                <a:solidFill>
                  <a:schemeClr val="bg1"/>
                </a:solidFill>
              </a:rPr>
              <a:t> (</a:t>
            </a:r>
            <a:r>
              <a:rPr lang="en-US" sz="2000" dirty="0" err="1">
                <a:solidFill>
                  <a:schemeClr val="bg1"/>
                </a:solidFill>
              </a:rPr>
              <a:t>microorganismi</a:t>
            </a:r>
            <a:r>
              <a:rPr lang="en-US" sz="2000" dirty="0">
                <a:solidFill>
                  <a:schemeClr val="bg1"/>
                </a:solidFill>
              </a:rPr>
              <a:t> </a:t>
            </a:r>
            <a:r>
              <a:rPr lang="en-US" sz="2000" dirty="0" err="1">
                <a:solidFill>
                  <a:schemeClr val="bg1"/>
                </a:solidFill>
              </a:rPr>
              <a:t>chemio-autotrofi</a:t>
            </a:r>
            <a:r>
              <a:rPr lang="en-US" sz="2000" dirty="0">
                <a:solidFill>
                  <a:schemeClr val="bg1"/>
                </a:solidFill>
              </a:rPr>
              <a:t>)</a:t>
            </a:r>
          </a:p>
          <a:p>
            <a:pPr indent="-228600">
              <a:lnSpc>
                <a:spcPct val="90000"/>
              </a:lnSpc>
              <a:spcAft>
                <a:spcPts val="600"/>
              </a:spcAft>
              <a:buFont typeface="Arial" panose="020B0604020202020204" pitchFamily="34" charset="0"/>
              <a:buChar char="•"/>
            </a:pPr>
            <a:r>
              <a:rPr lang="en-US" sz="2000" dirty="0" err="1">
                <a:solidFill>
                  <a:schemeClr val="bg1"/>
                </a:solidFill>
              </a:rPr>
              <a:t>L’azoto</a:t>
            </a:r>
            <a:r>
              <a:rPr lang="en-US" sz="2000" dirty="0">
                <a:solidFill>
                  <a:schemeClr val="bg1"/>
                </a:solidFill>
              </a:rPr>
              <a:t> </a:t>
            </a:r>
            <a:r>
              <a:rPr lang="en-US" sz="2000" dirty="0" err="1">
                <a:solidFill>
                  <a:schemeClr val="bg1"/>
                </a:solidFill>
              </a:rPr>
              <a:t>presente</a:t>
            </a:r>
            <a:r>
              <a:rPr lang="en-US" sz="2000" dirty="0">
                <a:solidFill>
                  <a:schemeClr val="bg1"/>
                </a:solidFill>
              </a:rPr>
              <a:t> in forma </a:t>
            </a:r>
            <a:r>
              <a:rPr lang="en-US" sz="2000" dirty="0" err="1">
                <a:solidFill>
                  <a:schemeClr val="bg1"/>
                </a:solidFill>
              </a:rPr>
              <a:t>organica</a:t>
            </a:r>
            <a:r>
              <a:rPr lang="en-US" sz="2000" dirty="0">
                <a:solidFill>
                  <a:schemeClr val="bg1"/>
                </a:solidFill>
              </a:rPr>
              <a:t> </a:t>
            </a:r>
            <a:r>
              <a:rPr lang="en-US" sz="2000" dirty="0" err="1">
                <a:solidFill>
                  <a:schemeClr val="bg1"/>
                </a:solidFill>
              </a:rPr>
              <a:t>può</a:t>
            </a:r>
            <a:r>
              <a:rPr lang="en-US" sz="2000" dirty="0">
                <a:solidFill>
                  <a:schemeClr val="bg1"/>
                </a:solidFill>
              </a:rPr>
              <a:t> </a:t>
            </a:r>
            <a:r>
              <a:rPr lang="en-US" sz="2000" dirty="0" err="1">
                <a:solidFill>
                  <a:schemeClr val="bg1"/>
                </a:solidFill>
              </a:rPr>
              <a:t>quindi</a:t>
            </a:r>
            <a:r>
              <a:rPr lang="en-US" sz="2000" dirty="0">
                <a:solidFill>
                  <a:schemeClr val="bg1"/>
                </a:solidFill>
              </a:rPr>
              <a:t> </a:t>
            </a:r>
            <a:r>
              <a:rPr lang="en-US" sz="2000" dirty="0" err="1">
                <a:solidFill>
                  <a:schemeClr val="bg1"/>
                </a:solidFill>
              </a:rPr>
              <a:t>essere</a:t>
            </a:r>
            <a:r>
              <a:rPr lang="en-US" sz="2000" dirty="0">
                <a:solidFill>
                  <a:schemeClr val="bg1"/>
                </a:solidFill>
              </a:rPr>
              <a:t> </a:t>
            </a:r>
            <a:r>
              <a:rPr lang="en-US" sz="2000" dirty="0" err="1">
                <a:solidFill>
                  <a:schemeClr val="bg1"/>
                </a:solidFill>
              </a:rPr>
              <a:t>considerato</a:t>
            </a:r>
            <a:r>
              <a:rPr lang="en-US" sz="2000" dirty="0">
                <a:solidFill>
                  <a:schemeClr val="bg1"/>
                </a:solidFill>
              </a:rPr>
              <a:t> una </a:t>
            </a:r>
            <a:r>
              <a:rPr lang="en-US" sz="2000" dirty="0" err="1">
                <a:solidFill>
                  <a:schemeClr val="bg1"/>
                </a:solidFill>
              </a:rPr>
              <a:t>riserva</a:t>
            </a:r>
            <a:r>
              <a:rPr lang="en-US" sz="2000" dirty="0">
                <a:solidFill>
                  <a:schemeClr val="bg1"/>
                </a:solidFill>
              </a:rPr>
              <a:t> di medio-</a:t>
            </a:r>
            <a:r>
              <a:rPr lang="en-US" sz="2000" dirty="0" err="1">
                <a:solidFill>
                  <a:schemeClr val="bg1"/>
                </a:solidFill>
              </a:rPr>
              <a:t>lungo</a:t>
            </a:r>
            <a:r>
              <a:rPr lang="en-US" sz="2000" dirty="0">
                <a:solidFill>
                  <a:schemeClr val="bg1"/>
                </a:solidFill>
              </a:rPr>
              <a:t> </a:t>
            </a:r>
            <a:r>
              <a:rPr lang="en-US" sz="2000" dirty="0" err="1">
                <a:solidFill>
                  <a:schemeClr val="bg1"/>
                </a:solidFill>
              </a:rPr>
              <a:t>periodo</a:t>
            </a:r>
            <a:r>
              <a:rPr lang="en-US" sz="2000" dirty="0">
                <a:solidFill>
                  <a:schemeClr val="bg1"/>
                </a:solidFill>
              </a:rPr>
              <a:t> </a:t>
            </a:r>
            <a:r>
              <a:rPr lang="en-US" sz="2000" dirty="0" err="1">
                <a:solidFill>
                  <a:schemeClr val="bg1"/>
                </a:solidFill>
              </a:rPr>
              <a:t>che</a:t>
            </a:r>
            <a:r>
              <a:rPr lang="en-US" sz="2000" dirty="0">
                <a:solidFill>
                  <a:schemeClr val="bg1"/>
                </a:solidFill>
              </a:rPr>
              <a:t> </a:t>
            </a:r>
            <a:r>
              <a:rPr lang="en-US" sz="2000" dirty="0" err="1">
                <a:solidFill>
                  <a:schemeClr val="bg1"/>
                </a:solidFill>
              </a:rPr>
              <a:t>viene</a:t>
            </a:r>
            <a:r>
              <a:rPr lang="en-US" sz="2000" dirty="0">
                <a:solidFill>
                  <a:schemeClr val="bg1"/>
                </a:solidFill>
              </a:rPr>
              <a:t> </a:t>
            </a:r>
            <a:r>
              <a:rPr lang="en-US" sz="2000" dirty="0" err="1">
                <a:solidFill>
                  <a:schemeClr val="bg1"/>
                </a:solidFill>
              </a:rPr>
              <a:t>resa</a:t>
            </a:r>
            <a:r>
              <a:rPr lang="en-US" sz="2000" dirty="0">
                <a:solidFill>
                  <a:schemeClr val="bg1"/>
                </a:solidFill>
              </a:rPr>
              <a:t> </a:t>
            </a:r>
            <a:r>
              <a:rPr lang="en-US" sz="2000" dirty="0" err="1">
                <a:solidFill>
                  <a:schemeClr val="bg1"/>
                </a:solidFill>
              </a:rPr>
              <a:t>disponibile</a:t>
            </a:r>
            <a:r>
              <a:rPr lang="en-US" sz="2000" dirty="0">
                <a:solidFill>
                  <a:schemeClr val="bg1"/>
                </a:solidFill>
              </a:rPr>
              <a:t> per le </a:t>
            </a:r>
            <a:r>
              <a:rPr lang="en-US" sz="2000" dirty="0" err="1">
                <a:solidFill>
                  <a:schemeClr val="bg1"/>
                </a:solidFill>
              </a:rPr>
              <a:t>colture</a:t>
            </a:r>
            <a:r>
              <a:rPr lang="en-US" sz="2000" dirty="0">
                <a:solidFill>
                  <a:schemeClr val="bg1"/>
                </a:solidFill>
              </a:rPr>
              <a:t> a </a:t>
            </a:r>
            <a:r>
              <a:rPr lang="en-US" sz="2000" dirty="0" err="1">
                <a:solidFill>
                  <a:schemeClr val="bg1"/>
                </a:solidFill>
              </a:rPr>
              <a:t>seguito</a:t>
            </a:r>
            <a:r>
              <a:rPr lang="en-US" sz="2000" dirty="0">
                <a:solidFill>
                  <a:schemeClr val="bg1"/>
                </a:solidFill>
              </a:rPr>
              <a:t> </a:t>
            </a:r>
            <a:r>
              <a:rPr lang="en-US" sz="2000" dirty="0" err="1">
                <a:solidFill>
                  <a:schemeClr val="bg1"/>
                </a:solidFill>
              </a:rPr>
              <a:t>dei</a:t>
            </a:r>
            <a:r>
              <a:rPr lang="en-US" sz="2000" dirty="0">
                <a:solidFill>
                  <a:schemeClr val="bg1"/>
                </a:solidFill>
              </a:rPr>
              <a:t> </a:t>
            </a:r>
            <a:r>
              <a:rPr lang="en-US" sz="2000" dirty="0" err="1">
                <a:solidFill>
                  <a:schemeClr val="bg1"/>
                </a:solidFill>
              </a:rPr>
              <a:t>processi</a:t>
            </a:r>
            <a:r>
              <a:rPr lang="en-US" sz="2000" dirty="0">
                <a:solidFill>
                  <a:schemeClr val="bg1"/>
                </a:solidFill>
              </a:rPr>
              <a:t> di </a:t>
            </a:r>
            <a:r>
              <a:rPr lang="en-US" sz="2000" dirty="0" err="1">
                <a:solidFill>
                  <a:schemeClr val="bg1"/>
                </a:solidFill>
              </a:rPr>
              <a:t>decomposizione</a:t>
            </a:r>
            <a:r>
              <a:rPr lang="en-US" sz="2000" dirty="0">
                <a:solidFill>
                  <a:schemeClr val="bg1"/>
                </a:solidFill>
              </a:rPr>
              <a:t> e </a:t>
            </a:r>
            <a:r>
              <a:rPr lang="en-US" sz="2000" dirty="0" err="1">
                <a:solidFill>
                  <a:schemeClr val="bg1"/>
                </a:solidFill>
              </a:rPr>
              <a:t>mineralizzazione</a:t>
            </a:r>
            <a:r>
              <a:rPr lang="en-US" sz="2000" dirty="0">
                <a:solidFill>
                  <a:schemeClr val="bg1"/>
                </a:solidFill>
              </a:rPr>
              <a:t> </a:t>
            </a:r>
            <a:r>
              <a:rPr lang="en-US" sz="2000" dirty="0" err="1">
                <a:solidFill>
                  <a:schemeClr val="bg1"/>
                </a:solidFill>
              </a:rPr>
              <a:t>della</a:t>
            </a:r>
            <a:r>
              <a:rPr lang="en-US" sz="2000" dirty="0">
                <a:solidFill>
                  <a:schemeClr val="bg1"/>
                </a:solidFill>
              </a:rPr>
              <a:t> </a:t>
            </a:r>
            <a:r>
              <a:rPr lang="en-US" sz="2000" dirty="0" err="1">
                <a:solidFill>
                  <a:schemeClr val="bg1"/>
                </a:solidFill>
              </a:rPr>
              <a:t>sostanza</a:t>
            </a:r>
            <a:r>
              <a:rPr lang="en-US" sz="2000" dirty="0">
                <a:solidFill>
                  <a:schemeClr val="bg1"/>
                </a:solidFill>
              </a:rPr>
              <a:t> </a:t>
            </a:r>
            <a:r>
              <a:rPr lang="en-US" sz="2000" dirty="0" err="1">
                <a:solidFill>
                  <a:schemeClr val="bg1"/>
                </a:solidFill>
              </a:rPr>
              <a:t>organica</a:t>
            </a:r>
            <a:endParaRPr lang="en-US" sz="2000" dirty="0">
              <a:solidFill>
                <a:schemeClr val="bg1"/>
              </a:solidFill>
            </a:endParaRPr>
          </a:p>
        </p:txBody>
      </p:sp>
    </p:spTree>
    <p:extLst>
      <p:ext uri="{BB962C8B-B14F-4D97-AF65-F5344CB8AC3E}">
        <p14:creationId xmlns:p14="http://schemas.microsoft.com/office/powerpoint/2010/main" val="1509973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AE015EC3-5F85-4476-B802-833B3E23D302}"/>
              </a:ext>
            </a:extLst>
          </p:cNvPr>
          <p:cNvSpPr/>
          <p:nvPr/>
        </p:nvSpPr>
        <p:spPr>
          <a:xfrm>
            <a:off x="327891" y="529119"/>
            <a:ext cx="11536218" cy="5078313"/>
          </a:xfrm>
          <a:prstGeom prst="rect">
            <a:avLst/>
          </a:prstGeom>
        </p:spPr>
        <p:txBody>
          <a:bodyPr wrap="square">
            <a:spAutoFit/>
          </a:bodyPr>
          <a:lstStyle/>
          <a:p>
            <a:r>
              <a:rPr lang="en-US" sz="2000" dirty="0"/>
              <a:t>Il </a:t>
            </a:r>
            <a:r>
              <a:rPr lang="en-US" sz="2000" dirty="0" err="1"/>
              <a:t>metodo</a:t>
            </a:r>
            <a:r>
              <a:rPr lang="en-US" sz="2000" dirty="0"/>
              <a:t> </a:t>
            </a:r>
            <a:r>
              <a:rPr lang="en-US" sz="2000" dirty="0" err="1"/>
              <a:t>Kjeldahl</a:t>
            </a:r>
            <a:r>
              <a:rPr lang="en-US" sz="2000" dirty="0"/>
              <a:t>  </a:t>
            </a:r>
            <a:r>
              <a:rPr lang="it-IT" sz="2000" dirty="0"/>
              <a:t>consente di determinare il contenuto di azoto organico ed ammoniacale presente nel suolo. </a:t>
            </a:r>
          </a:p>
          <a:p>
            <a:r>
              <a:rPr lang="it-IT" sz="2000" dirty="0"/>
              <a:t>Sebbene la tecnica e la strumentazione siano stati modificati negli ultimi 100 anni, i principi base introdotti da Johan </a:t>
            </a:r>
            <a:r>
              <a:rPr lang="it-IT" sz="2000" dirty="0" err="1"/>
              <a:t>Kjeldahl</a:t>
            </a:r>
            <a:r>
              <a:rPr lang="it-IT" sz="2000" dirty="0"/>
              <a:t> durano ancora oggi.</a:t>
            </a:r>
            <a:endParaRPr lang="en-US" sz="2000" dirty="0"/>
          </a:p>
          <a:p>
            <a:r>
              <a:rPr lang="en-US" sz="2000" dirty="0"/>
              <a:t>Il </a:t>
            </a:r>
            <a:r>
              <a:rPr lang="en-US" sz="2000" dirty="0" err="1"/>
              <a:t>metodo</a:t>
            </a:r>
            <a:r>
              <a:rPr lang="en-US" sz="2000" dirty="0"/>
              <a:t> </a:t>
            </a:r>
            <a:r>
              <a:rPr lang="en-US" sz="2000" dirty="0" err="1"/>
              <a:t>Kjeldahk</a:t>
            </a:r>
            <a:r>
              <a:rPr lang="en-US" sz="2000" dirty="0"/>
              <a:t> </a:t>
            </a:r>
            <a:r>
              <a:rPr lang="en-US" sz="2000" dirty="0" err="1"/>
              <a:t>può</a:t>
            </a:r>
            <a:r>
              <a:rPr lang="en-US" sz="2000" dirty="0"/>
              <a:t> </a:t>
            </a:r>
            <a:r>
              <a:rPr lang="en-US" sz="2000" dirty="0" err="1"/>
              <a:t>essere</a:t>
            </a:r>
            <a:r>
              <a:rPr lang="en-US" sz="2000" dirty="0"/>
              <a:t> </a:t>
            </a:r>
            <a:r>
              <a:rPr lang="en-US" sz="2000" dirty="0" err="1"/>
              <a:t>suddiviso</a:t>
            </a:r>
            <a:r>
              <a:rPr lang="en-US" sz="2000" dirty="0"/>
              <a:t> in </a:t>
            </a:r>
            <a:r>
              <a:rPr lang="en-US" sz="2000" dirty="0" err="1"/>
              <a:t>tre</a:t>
            </a:r>
            <a:r>
              <a:rPr lang="en-US" sz="2000" dirty="0"/>
              <a:t> </a:t>
            </a:r>
            <a:r>
              <a:rPr lang="en-US" sz="2000" dirty="0" err="1"/>
              <a:t>fasi</a:t>
            </a:r>
            <a:r>
              <a:rPr lang="en-US" sz="2000" dirty="0"/>
              <a:t> </a:t>
            </a:r>
            <a:r>
              <a:rPr lang="en-US" sz="2000" dirty="0" err="1"/>
              <a:t>principali</a:t>
            </a:r>
            <a:r>
              <a:rPr lang="en-US" sz="2000" dirty="0"/>
              <a:t>:</a:t>
            </a:r>
          </a:p>
          <a:p>
            <a:endParaRPr lang="en-US" sz="2000" dirty="0">
              <a:effectLst/>
              <a:latin typeface="Times New Roman" panose="02020603050405020304" pitchFamily="18" charset="0"/>
            </a:endParaRPr>
          </a:p>
          <a:p>
            <a:r>
              <a:rPr lang="it-IT" sz="2000" b="1" dirty="0" err="1"/>
              <a:t>Digestione</a:t>
            </a:r>
            <a:r>
              <a:rPr lang="it-IT" sz="2000" dirty="0" err="1"/>
              <a:t>:decomposizione</a:t>
            </a:r>
            <a:r>
              <a:rPr lang="it-IT" sz="2000" dirty="0"/>
              <a:t> e ossidazione della sostanza organica in H</a:t>
            </a:r>
            <a:r>
              <a:rPr lang="it-IT" sz="2000" baseline="-25000" dirty="0"/>
              <a:t>2</a:t>
            </a:r>
            <a:r>
              <a:rPr lang="it-IT" sz="2000" dirty="0"/>
              <a:t>SO</a:t>
            </a:r>
            <a:r>
              <a:rPr lang="it-IT" sz="2000" baseline="-25000" dirty="0"/>
              <a:t>4</a:t>
            </a:r>
            <a:r>
              <a:rPr lang="it-IT" sz="2000" dirty="0"/>
              <a:t> concentrato e trasformazione dell’azoto organico in azoto ammoniacale. Il prodotto finale è una soluzione di solfato di ammonio.</a:t>
            </a:r>
          </a:p>
          <a:p>
            <a:endParaRPr lang="it-IT" sz="2000" dirty="0"/>
          </a:p>
          <a:p>
            <a:r>
              <a:rPr lang="it-IT" sz="2000" b="1" dirty="0"/>
              <a:t>Distillazione</a:t>
            </a:r>
            <a:r>
              <a:rPr lang="it-IT" sz="2000" dirty="0"/>
              <a:t>: aggiunta di </a:t>
            </a:r>
            <a:r>
              <a:rPr lang="it-IT" sz="2000" dirty="0" err="1"/>
              <a:t>NaOH</a:t>
            </a:r>
            <a:r>
              <a:rPr lang="it-IT" sz="2000" dirty="0"/>
              <a:t> in eccesso per convertire NH</a:t>
            </a:r>
            <a:r>
              <a:rPr lang="it-IT" sz="2000" baseline="-25000" dirty="0"/>
              <a:t>4</a:t>
            </a:r>
            <a:r>
              <a:rPr lang="it-IT" sz="2000" baseline="30000" dirty="0"/>
              <a:t>+</a:t>
            </a:r>
            <a:r>
              <a:rPr lang="it-IT" sz="2000" dirty="0"/>
              <a:t> in NH</a:t>
            </a:r>
            <a:r>
              <a:rPr lang="it-IT" sz="2000" baseline="-25000" dirty="0"/>
              <a:t>3</a:t>
            </a:r>
            <a:r>
              <a:rPr lang="it-IT" sz="2000" dirty="0"/>
              <a:t>, seguita da ebollizione e condensazione dell’NH</a:t>
            </a:r>
            <a:r>
              <a:rPr lang="it-IT" sz="2000" baseline="-25000" dirty="0"/>
              <a:t>3</a:t>
            </a:r>
            <a:r>
              <a:rPr lang="it-IT" sz="2000" dirty="0"/>
              <a:t> gassosa nella soluzione ricevente;</a:t>
            </a:r>
          </a:p>
          <a:p>
            <a:endParaRPr lang="it-IT" sz="2000" dirty="0"/>
          </a:p>
          <a:p>
            <a:r>
              <a:rPr lang="it-IT" sz="2000" b="1" dirty="0"/>
              <a:t>Titolazione</a:t>
            </a:r>
            <a:r>
              <a:rPr lang="it-IT" sz="2000" dirty="0"/>
              <a:t>: quantificazione del contenuto di N. </a:t>
            </a:r>
          </a:p>
          <a:p>
            <a:r>
              <a:rPr lang="it-IT" sz="2000" dirty="0"/>
              <a:t>La quantità di N nel campione può essere calcolata dalla quantità di ioni ammonio nella soluzione ricevente</a:t>
            </a:r>
          </a:p>
          <a:p>
            <a:endParaRPr lang="it-IT" sz="2000" dirty="0"/>
          </a:p>
          <a:p>
            <a:endParaRPr lang="en-US" sz="2400" dirty="0">
              <a:effectLst/>
              <a:latin typeface="Times New Roman" panose="02020603050405020304" pitchFamily="18" charset="0"/>
            </a:endParaRPr>
          </a:p>
        </p:txBody>
      </p:sp>
      <p:sp>
        <p:nvSpPr>
          <p:cNvPr id="5" name="CasellaDiTesto 4">
            <a:extLst>
              <a:ext uri="{FF2B5EF4-FFF2-40B4-BE49-F238E27FC236}">
                <a16:creationId xmlns:a16="http://schemas.microsoft.com/office/drawing/2014/main" id="{B7C45AA1-4C26-41D8-94FE-DB20635C3ADE}"/>
              </a:ext>
            </a:extLst>
          </p:cNvPr>
          <p:cNvSpPr txBox="1"/>
          <p:nvPr/>
        </p:nvSpPr>
        <p:spPr>
          <a:xfrm>
            <a:off x="4350327" y="120073"/>
            <a:ext cx="3574473" cy="461665"/>
          </a:xfrm>
          <a:prstGeom prst="rect">
            <a:avLst/>
          </a:prstGeom>
          <a:noFill/>
        </p:spPr>
        <p:txBody>
          <a:bodyPr wrap="square" rtlCol="0">
            <a:spAutoFit/>
          </a:bodyPr>
          <a:lstStyle/>
          <a:p>
            <a:pPr algn="ctr"/>
            <a:r>
              <a:rPr lang="it-IT" sz="2400" b="1" dirty="0"/>
              <a:t>Il metodo </a:t>
            </a:r>
            <a:r>
              <a:rPr lang="it-IT" sz="2400" b="1" dirty="0" err="1"/>
              <a:t>Kjeldahl</a:t>
            </a:r>
            <a:endParaRPr lang="it-IT" sz="2400" b="1" dirty="0"/>
          </a:p>
        </p:txBody>
      </p:sp>
      <p:pic>
        <p:nvPicPr>
          <p:cNvPr id="6" name="Immagine 5">
            <a:extLst>
              <a:ext uri="{FF2B5EF4-FFF2-40B4-BE49-F238E27FC236}">
                <a16:creationId xmlns:a16="http://schemas.microsoft.com/office/drawing/2014/main" id="{8B2C94A0-D463-4753-8E4C-4CFAA953DE48}"/>
              </a:ext>
            </a:extLst>
          </p:cNvPr>
          <p:cNvPicPr>
            <a:picLocks noChangeAspect="1"/>
          </p:cNvPicPr>
          <p:nvPr/>
        </p:nvPicPr>
        <p:blipFill>
          <a:blip r:embed="rId2">
            <a:lum bright="-20000" contrast="40000"/>
          </a:blip>
          <a:stretch>
            <a:fillRect/>
          </a:stretch>
        </p:blipFill>
        <p:spPr>
          <a:xfrm>
            <a:off x="3635888" y="5737872"/>
            <a:ext cx="5129421" cy="1044550"/>
          </a:xfrm>
          <a:prstGeom prst="rect">
            <a:avLst/>
          </a:prstGeom>
        </p:spPr>
      </p:pic>
      <p:pic>
        <p:nvPicPr>
          <p:cNvPr id="7" name="Immagine 6">
            <a:extLst>
              <a:ext uri="{FF2B5EF4-FFF2-40B4-BE49-F238E27FC236}">
                <a16:creationId xmlns:a16="http://schemas.microsoft.com/office/drawing/2014/main" id="{FFCED42B-44BC-4EDF-8308-1FD1DB82D6BC}"/>
              </a:ext>
            </a:extLst>
          </p:cNvPr>
          <p:cNvPicPr>
            <a:picLocks noChangeAspect="1"/>
          </p:cNvPicPr>
          <p:nvPr/>
        </p:nvPicPr>
        <p:blipFill>
          <a:blip r:embed="rId3"/>
          <a:stretch>
            <a:fillRect/>
          </a:stretch>
        </p:blipFill>
        <p:spPr>
          <a:xfrm>
            <a:off x="2344373" y="5079998"/>
            <a:ext cx="7462810" cy="739868"/>
          </a:xfrm>
          <a:prstGeom prst="rect">
            <a:avLst/>
          </a:prstGeom>
        </p:spPr>
      </p:pic>
    </p:spTree>
    <p:extLst>
      <p:ext uri="{BB962C8B-B14F-4D97-AF65-F5344CB8AC3E}">
        <p14:creationId xmlns:p14="http://schemas.microsoft.com/office/powerpoint/2010/main" val="3724171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66139D72-9305-4CBB-BCC1-234077005291}"/>
              </a:ext>
            </a:extLst>
          </p:cNvPr>
          <p:cNvSpPr/>
          <p:nvPr/>
        </p:nvSpPr>
        <p:spPr>
          <a:xfrm>
            <a:off x="180109" y="151179"/>
            <a:ext cx="11499272" cy="6555641"/>
          </a:xfrm>
          <a:prstGeom prst="rect">
            <a:avLst/>
          </a:prstGeom>
        </p:spPr>
        <p:txBody>
          <a:bodyPr wrap="square">
            <a:spAutoFit/>
          </a:bodyPr>
          <a:lstStyle/>
          <a:p>
            <a:pPr algn="just"/>
            <a:r>
              <a:rPr lang="it-IT" sz="2000" b="1" dirty="0">
                <a:solidFill>
                  <a:srgbClr val="000000"/>
                </a:solidFill>
                <a:latin typeface="ITCCentury Book"/>
              </a:rPr>
              <a:t>Principio</a:t>
            </a:r>
            <a:endParaRPr lang="it-IT" sz="2000" dirty="0">
              <a:solidFill>
                <a:srgbClr val="000000"/>
              </a:solidFill>
              <a:latin typeface="ITCCentury Book"/>
            </a:endParaRPr>
          </a:p>
          <a:p>
            <a:pPr algn="just"/>
            <a:r>
              <a:rPr lang="it-IT" sz="2000" dirty="0">
                <a:solidFill>
                  <a:srgbClr val="000000"/>
                </a:solidFill>
                <a:latin typeface="ITCCentury Book"/>
              </a:rPr>
              <a:t>Il metodo si basa sulla mineralizzazione a caldo con acido solforico concentrato ed in presenza di catalizzatore per convertire l’N organico in N ammoniacale.</a:t>
            </a:r>
          </a:p>
          <a:p>
            <a:pPr algn="just"/>
            <a:r>
              <a:rPr lang="it-IT" sz="2000" dirty="0">
                <a:solidFill>
                  <a:srgbClr val="000000"/>
                </a:solidFill>
                <a:latin typeface="ITCCentury Book"/>
              </a:rPr>
              <a:t>Successivamente, l’N ammoniacale, previa aggiunta di una soluzione concentrata di idrossido di sodio, è distillato come ammoniaca in corrente di vapore, raccolto su soluzione di acido borico (acido debole), con formazione di borato (base forte), a sua volta quantificato tramite retro-titolazione con acido solforico (acido forte).</a:t>
            </a:r>
          </a:p>
          <a:p>
            <a:pPr algn="just"/>
            <a:r>
              <a:rPr lang="it-IT" sz="2000" dirty="0">
                <a:solidFill>
                  <a:srgbClr val="000000"/>
                </a:solidFill>
                <a:latin typeface="ITCCentury Book"/>
              </a:rPr>
              <a:t>Per raggiungere la completa mineralizzazione dell’N organico in tempi più brevi si può anche eseguire un pretrattamento con perossido di idrogeno. </a:t>
            </a:r>
          </a:p>
          <a:p>
            <a:pPr algn="just"/>
            <a:endParaRPr lang="it-IT" sz="2000" dirty="0">
              <a:solidFill>
                <a:srgbClr val="000000"/>
              </a:solidFill>
              <a:latin typeface="ITCCentury Book"/>
            </a:endParaRPr>
          </a:p>
          <a:p>
            <a:pPr algn="just"/>
            <a:r>
              <a:rPr lang="it-IT" sz="2000" b="1" dirty="0">
                <a:solidFill>
                  <a:srgbClr val="000000"/>
                </a:solidFill>
                <a:latin typeface="ITCCentury Book"/>
              </a:rPr>
              <a:t>Reagenti</a:t>
            </a:r>
          </a:p>
          <a:p>
            <a:pPr algn="just"/>
            <a:r>
              <a:rPr lang="it-IT" sz="2000" dirty="0">
                <a:solidFill>
                  <a:srgbClr val="000000"/>
                </a:solidFill>
                <a:latin typeface="ITCCentury Book"/>
              </a:rPr>
              <a:t>• Miscela di </a:t>
            </a:r>
            <a:r>
              <a:rPr lang="it-IT" sz="2000" b="1" dirty="0">
                <a:solidFill>
                  <a:srgbClr val="000000"/>
                </a:solidFill>
                <a:latin typeface="ITCCentury Book"/>
              </a:rPr>
              <a:t>solfato di potassio (K2SO4)-catalizzatore </a:t>
            </a:r>
          </a:p>
          <a:p>
            <a:pPr algn="just"/>
            <a:r>
              <a:rPr lang="it-IT" sz="2000" dirty="0">
                <a:solidFill>
                  <a:srgbClr val="000000"/>
                </a:solidFill>
                <a:latin typeface="ITCCentury Book"/>
              </a:rPr>
              <a:t>Miscelare 200 g di solfato di potassio, 20 g di solfato di rame pentaidrato (CuSO4 · 5H2O) e 2 g di selenio (Se) in polvere. Polverizzare i reagenti separatamente prima di miscelarli.</a:t>
            </a:r>
          </a:p>
          <a:p>
            <a:pPr algn="just"/>
            <a:r>
              <a:rPr lang="pt-BR" sz="2000" dirty="0">
                <a:solidFill>
                  <a:srgbClr val="000000"/>
                </a:solidFill>
                <a:latin typeface="ITCCentury Book"/>
              </a:rPr>
              <a:t>• Acido solforico concentrato (H2SO4) [96% (d = 1,835 g cm-3)]</a:t>
            </a:r>
          </a:p>
          <a:p>
            <a:pPr algn="just"/>
            <a:r>
              <a:rPr lang="it-IT" sz="2000" dirty="0">
                <a:solidFill>
                  <a:srgbClr val="000000"/>
                </a:solidFill>
                <a:latin typeface="ITCCentury Book"/>
              </a:rPr>
              <a:t>• Soluzione 10 M di idrossido di sodio (</a:t>
            </a:r>
            <a:r>
              <a:rPr lang="it-IT" sz="2000" dirty="0" err="1">
                <a:solidFill>
                  <a:srgbClr val="000000"/>
                </a:solidFill>
                <a:latin typeface="ITCCentury Book"/>
              </a:rPr>
              <a:t>NaOH</a:t>
            </a:r>
            <a:r>
              <a:rPr lang="it-IT" sz="2000" dirty="0">
                <a:solidFill>
                  <a:srgbClr val="000000"/>
                </a:solidFill>
                <a:latin typeface="ITCCentury Book"/>
              </a:rPr>
              <a:t>) </a:t>
            </a:r>
          </a:p>
          <a:p>
            <a:pPr algn="just"/>
            <a:r>
              <a:rPr lang="it-IT" sz="2000" dirty="0">
                <a:solidFill>
                  <a:srgbClr val="000000"/>
                </a:solidFill>
                <a:latin typeface="ITCCentury Book"/>
              </a:rPr>
              <a:t>In un </a:t>
            </a:r>
            <a:r>
              <a:rPr lang="it-IT" sz="2000" dirty="0" err="1">
                <a:solidFill>
                  <a:srgbClr val="000000"/>
                </a:solidFill>
                <a:latin typeface="ITCCentury Book"/>
              </a:rPr>
              <a:t>beaker</a:t>
            </a:r>
            <a:r>
              <a:rPr lang="it-IT" sz="2000" dirty="0">
                <a:solidFill>
                  <a:srgbClr val="000000"/>
                </a:solidFill>
                <a:latin typeface="ITCCentury Book"/>
              </a:rPr>
              <a:t> graduato di plastica da 1 L contenente 700 </a:t>
            </a:r>
            <a:r>
              <a:rPr lang="it-IT" sz="2000" dirty="0" err="1">
                <a:solidFill>
                  <a:srgbClr val="000000"/>
                </a:solidFill>
                <a:latin typeface="ITCCentury Book"/>
              </a:rPr>
              <a:t>mL</a:t>
            </a:r>
            <a:r>
              <a:rPr lang="it-IT" sz="2000" dirty="0">
                <a:solidFill>
                  <a:srgbClr val="000000"/>
                </a:solidFill>
                <a:latin typeface="ITCCentury Book"/>
              </a:rPr>
              <a:t> di acqua distillata, sciogliere 400 g di idrossido di sodio. Lasciare raffreddare la soluzione e portare a volume in un matraccio di plastica da 1 L.</a:t>
            </a:r>
          </a:p>
          <a:p>
            <a:pPr algn="just"/>
            <a:r>
              <a:rPr lang="it-IT" sz="2000" dirty="0">
                <a:solidFill>
                  <a:srgbClr val="000000"/>
                </a:solidFill>
                <a:latin typeface="ITCCentury Book"/>
              </a:rPr>
              <a:t>• Soluzione 0,1 M di idrossido di sodio (</a:t>
            </a:r>
            <a:r>
              <a:rPr lang="it-IT" sz="2000" dirty="0" err="1">
                <a:solidFill>
                  <a:srgbClr val="000000"/>
                </a:solidFill>
                <a:latin typeface="ITCCentury Book"/>
              </a:rPr>
              <a:t>NaOH</a:t>
            </a:r>
            <a:r>
              <a:rPr lang="it-IT" sz="2000" dirty="0">
                <a:solidFill>
                  <a:srgbClr val="000000"/>
                </a:solidFill>
                <a:latin typeface="ITCCentury Book"/>
              </a:rPr>
              <a:t>) </a:t>
            </a:r>
          </a:p>
          <a:p>
            <a:pPr algn="just"/>
            <a:r>
              <a:rPr lang="it-IT" sz="2000" dirty="0">
                <a:solidFill>
                  <a:srgbClr val="000000"/>
                </a:solidFill>
                <a:latin typeface="ITCCentury Book"/>
              </a:rPr>
              <a:t>In un </a:t>
            </a:r>
            <a:r>
              <a:rPr lang="it-IT" sz="2000" dirty="0" err="1">
                <a:solidFill>
                  <a:srgbClr val="000000"/>
                </a:solidFill>
                <a:latin typeface="ITCCentury Book"/>
              </a:rPr>
              <a:t>beaker</a:t>
            </a:r>
            <a:r>
              <a:rPr lang="it-IT" sz="2000" dirty="0">
                <a:solidFill>
                  <a:srgbClr val="000000"/>
                </a:solidFill>
                <a:latin typeface="ITCCentury Book"/>
              </a:rPr>
              <a:t> graduato di plastica da 1 L contenente 700 </a:t>
            </a:r>
            <a:r>
              <a:rPr lang="it-IT" sz="2000" dirty="0" err="1">
                <a:solidFill>
                  <a:srgbClr val="000000"/>
                </a:solidFill>
                <a:latin typeface="ITCCentury Book"/>
              </a:rPr>
              <a:t>mL</a:t>
            </a:r>
            <a:r>
              <a:rPr lang="it-IT" sz="2000" dirty="0">
                <a:solidFill>
                  <a:srgbClr val="000000"/>
                </a:solidFill>
                <a:latin typeface="ITCCentury Book"/>
              </a:rPr>
              <a:t> di acqua distillata, sciogliere 4 g di idrossido di sodio. Lasciare raffreddare la soluzione e portare a volume in un matraccio di plastica da 1 L.</a:t>
            </a:r>
          </a:p>
        </p:txBody>
      </p:sp>
    </p:spTree>
    <p:extLst>
      <p:ext uri="{BB962C8B-B14F-4D97-AF65-F5344CB8AC3E}">
        <p14:creationId xmlns:p14="http://schemas.microsoft.com/office/powerpoint/2010/main" val="555756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93EAC178-E3E0-47E8-81DA-1965333BC2B0}"/>
              </a:ext>
            </a:extLst>
          </p:cNvPr>
          <p:cNvSpPr/>
          <p:nvPr/>
        </p:nvSpPr>
        <p:spPr>
          <a:xfrm>
            <a:off x="217054" y="363324"/>
            <a:ext cx="11757891" cy="3785652"/>
          </a:xfrm>
          <a:prstGeom prst="rect">
            <a:avLst/>
          </a:prstGeom>
        </p:spPr>
        <p:txBody>
          <a:bodyPr wrap="square">
            <a:spAutoFit/>
          </a:bodyPr>
          <a:lstStyle/>
          <a:p>
            <a:pPr algn="just"/>
            <a:r>
              <a:rPr lang="it-IT" sz="2000" b="1" i="1" dirty="0">
                <a:solidFill>
                  <a:srgbClr val="000000"/>
                </a:solidFill>
                <a:latin typeface="ITCCentury Book"/>
              </a:rPr>
              <a:t>Indicatore per la titolazione </a:t>
            </a:r>
          </a:p>
          <a:p>
            <a:pPr algn="just"/>
            <a:endParaRPr lang="it-IT" sz="2000" b="1" dirty="0">
              <a:solidFill>
                <a:srgbClr val="000000"/>
              </a:solidFill>
              <a:latin typeface="ITCCentury Book"/>
            </a:endParaRPr>
          </a:p>
          <a:p>
            <a:pPr algn="just"/>
            <a:r>
              <a:rPr lang="it-IT" sz="2000" dirty="0">
                <a:solidFill>
                  <a:srgbClr val="000000"/>
                </a:solidFill>
                <a:latin typeface="ITCCentury Book"/>
              </a:rPr>
              <a:t>In un </a:t>
            </a:r>
            <a:r>
              <a:rPr lang="it-IT" sz="2000" dirty="0" err="1">
                <a:solidFill>
                  <a:srgbClr val="000000"/>
                </a:solidFill>
                <a:latin typeface="ITCCentury Book"/>
              </a:rPr>
              <a:t>beaker</a:t>
            </a:r>
            <a:r>
              <a:rPr lang="it-IT" sz="2000" dirty="0">
                <a:solidFill>
                  <a:srgbClr val="000000"/>
                </a:solidFill>
                <a:latin typeface="ITCCentury Book"/>
              </a:rPr>
              <a:t> graduato di vetro Pyrex da 1 L contenente 800 </a:t>
            </a:r>
            <a:r>
              <a:rPr lang="it-IT" sz="2000" dirty="0" err="1">
                <a:solidFill>
                  <a:srgbClr val="000000"/>
                </a:solidFill>
                <a:latin typeface="ITCCentury Book"/>
              </a:rPr>
              <a:t>mL</a:t>
            </a:r>
            <a:r>
              <a:rPr lang="it-IT" sz="2000" dirty="0">
                <a:solidFill>
                  <a:srgbClr val="000000"/>
                </a:solidFill>
                <a:latin typeface="ITCCentury Book"/>
              </a:rPr>
              <a:t> di acqua distillata, sciogliere </a:t>
            </a:r>
            <a:r>
              <a:rPr lang="it-IT" sz="2000" b="1" dirty="0">
                <a:solidFill>
                  <a:srgbClr val="000000"/>
                </a:solidFill>
                <a:latin typeface="ITCCentury Book"/>
              </a:rPr>
              <a:t>20 g di acido borico (H</a:t>
            </a:r>
            <a:r>
              <a:rPr lang="it-IT" sz="2000" b="1" i="0" u="none" strike="noStrike" baseline="0" dirty="0">
                <a:solidFill>
                  <a:srgbClr val="000000"/>
                </a:solidFill>
                <a:latin typeface="ITCCentury Book"/>
              </a:rPr>
              <a:t>3</a:t>
            </a:r>
            <a:r>
              <a:rPr lang="it-IT" sz="2000" b="1" dirty="0">
                <a:solidFill>
                  <a:srgbClr val="000000"/>
                </a:solidFill>
                <a:latin typeface="ITCCentury Book"/>
              </a:rPr>
              <a:t>BO</a:t>
            </a:r>
            <a:r>
              <a:rPr lang="it-IT" sz="2000" b="1" i="0" u="none" strike="noStrike" baseline="0" dirty="0">
                <a:solidFill>
                  <a:srgbClr val="000000"/>
                </a:solidFill>
                <a:latin typeface="ITCCentury Book"/>
              </a:rPr>
              <a:t>3</a:t>
            </a:r>
            <a:r>
              <a:rPr lang="it-IT" sz="2000" b="1" dirty="0">
                <a:solidFill>
                  <a:srgbClr val="000000"/>
                </a:solidFill>
                <a:latin typeface="ITCCentury Book"/>
              </a:rPr>
              <a:t>)</a:t>
            </a:r>
            <a:r>
              <a:rPr lang="it-IT" sz="2000" dirty="0">
                <a:solidFill>
                  <a:srgbClr val="000000"/>
                </a:solidFill>
                <a:latin typeface="ITCCentury Book"/>
              </a:rPr>
              <a:t> mediante agitazione e riscaldamento. Dopo aver raffreddato la soluzione, aggiungere 20 </a:t>
            </a:r>
            <a:r>
              <a:rPr lang="it-IT" sz="2000" dirty="0" err="1">
                <a:solidFill>
                  <a:srgbClr val="000000"/>
                </a:solidFill>
                <a:latin typeface="ITCCentury Book"/>
              </a:rPr>
              <a:t>mL</a:t>
            </a:r>
            <a:r>
              <a:rPr lang="it-IT" sz="2000" dirty="0">
                <a:solidFill>
                  <a:srgbClr val="000000"/>
                </a:solidFill>
                <a:latin typeface="ITCCentury Book"/>
              </a:rPr>
              <a:t> della soluzione di indicatore ottenuta sciogliendo 0,099 g di </a:t>
            </a:r>
            <a:r>
              <a:rPr lang="it-IT" sz="2000" b="1" dirty="0">
                <a:solidFill>
                  <a:srgbClr val="000000"/>
                </a:solidFill>
                <a:latin typeface="ITCCentury Book"/>
              </a:rPr>
              <a:t>verde di </a:t>
            </a:r>
            <a:r>
              <a:rPr lang="it-IT" sz="2000" b="1" dirty="0" err="1">
                <a:solidFill>
                  <a:srgbClr val="000000"/>
                </a:solidFill>
                <a:latin typeface="ITCCentury Book"/>
              </a:rPr>
              <a:t>bromocresolo</a:t>
            </a:r>
            <a:r>
              <a:rPr lang="it-IT" sz="2000" b="1" dirty="0">
                <a:solidFill>
                  <a:srgbClr val="000000"/>
                </a:solidFill>
                <a:latin typeface="ITCCentury Book"/>
              </a:rPr>
              <a:t> </a:t>
            </a:r>
            <a:r>
              <a:rPr lang="it-IT" sz="2000" dirty="0">
                <a:solidFill>
                  <a:srgbClr val="000000"/>
                </a:solidFill>
                <a:latin typeface="ITCCentury Book"/>
              </a:rPr>
              <a:t>(C</a:t>
            </a:r>
            <a:r>
              <a:rPr lang="it-IT" sz="2000" b="0" i="0" u="none" strike="noStrike" baseline="0" dirty="0">
                <a:solidFill>
                  <a:srgbClr val="000000"/>
                </a:solidFill>
                <a:latin typeface="ITCCentury Book"/>
              </a:rPr>
              <a:t>21</a:t>
            </a:r>
            <a:r>
              <a:rPr lang="it-IT" sz="2000" dirty="0">
                <a:solidFill>
                  <a:srgbClr val="000000"/>
                </a:solidFill>
                <a:latin typeface="ITCCentury Book"/>
              </a:rPr>
              <a:t>H</a:t>
            </a:r>
            <a:r>
              <a:rPr lang="it-IT" sz="2000" b="0" i="0" u="none" strike="noStrike" baseline="0" dirty="0">
                <a:solidFill>
                  <a:srgbClr val="000000"/>
                </a:solidFill>
                <a:latin typeface="ITCCentury Book"/>
              </a:rPr>
              <a:t>14</a:t>
            </a:r>
            <a:r>
              <a:rPr lang="it-IT" sz="2000" dirty="0">
                <a:solidFill>
                  <a:srgbClr val="000000"/>
                </a:solidFill>
                <a:latin typeface="ITCCentury Book"/>
              </a:rPr>
              <a:t>Br</a:t>
            </a:r>
            <a:r>
              <a:rPr lang="it-IT" sz="2000" b="0" i="0" u="none" strike="noStrike" baseline="0" dirty="0">
                <a:solidFill>
                  <a:srgbClr val="000000"/>
                </a:solidFill>
                <a:latin typeface="ITCCentury Book"/>
              </a:rPr>
              <a:t>4</a:t>
            </a:r>
            <a:r>
              <a:rPr lang="it-IT" sz="2000" dirty="0">
                <a:solidFill>
                  <a:srgbClr val="000000"/>
                </a:solidFill>
                <a:latin typeface="ITCCentury Book"/>
              </a:rPr>
              <a:t>O</a:t>
            </a:r>
            <a:r>
              <a:rPr lang="it-IT" sz="2000" b="0" i="0" u="none" strike="noStrike" baseline="0" dirty="0">
                <a:solidFill>
                  <a:srgbClr val="000000"/>
                </a:solidFill>
                <a:latin typeface="ITCCentury Book"/>
              </a:rPr>
              <a:t>5</a:t>
            </a:r>
            <a:r>
              <a:rPr lang="it-IT" sz="2000" dirty="0">
                <a:solidFill>
                  <a:srgbClr val="000000"/>
                </a:solidFill>
                <a:latin typeface="ITCCentury Book"/>
              </a:rPr>
              <a:t>S) e 0,066 g di </a:t>
            </a:r>
            <a:r>
              <a:rPr lang="it-IT" sz="2000" b="1" dirty="0">
                <a:solidFill>
                  <a:srgbClr val="000000"/>
                </a:solidFill>
                <a:latin typeface="ITCCentury Book"/>
              </a:rPr>
              <a:t>rosso metile </a:t>
            </a:r>
            <a:r>
              <a:rPr lang="it-IT" sz="2000" dirty="0">
                <a:solidFill>
                  <a:srgbClr val="000000"/>
                </a:solidFill>
                <a:latin typeface="ITCCentury Book"/>
              </a:rPr>
              <a:t>(C</a:t>
            </a:r>
            <a:r>
              <a:rPr lang="it-IT" sz="2000" b="0" i="0" u="none" strike="noStrike" baseline="0" dirty="0">
                <a:solidFill>
                  <a:srgbClr val="000000"/>
                </a:solidFill>
                <a:latin typeface="ITCCentury Book"/>
              </a:rPr>
              <a:t>15</a:t>
            </a:r>
            <a:r>
              <a:rPr lang="it-IT" sz="2000" dirty="0">
                <a:solidFill>
                  <a:srgbClr val="000000"/>
                </a:solidFill>
                <a:latin typeface="ITCCentury Book"/>
              </a:rPr>
              <a:t>H</a:t>
            </a:r>
            <a:r>
              <a:rPr lang="it-IT" sz="2000" b="0" i="0" u="none" strike="noStrike" baseline="0" dirty="0">
                <a:solidFill>
                  <a:srgbClr val="000000"/>
                </a:solidFill>
                <a:latin typeface="ITCCentury Book"/>
              </a:rPr>
              <a:t>15</a:t>
            </a:r>
            <a:r>
              <a:rPr lang="it-IT" sz="2000" dirty="0">
                <a:solidFill>
                  <a:srgbClr val="000000"/>
                </a:solidFill>
                <a:latin typeface="ITCCentury Book"/>
              </a:rPr>
              <a:t>N</a:t>
            </a:r>
            <a:r>
              <a:rPr lang="it-IT" sz="2000" b="0" i="0" u="none" strike="noStrike" baseline="0" dirty="0">
                <a:solidFill>
                  <a:srgbClr val="000000"/>
                </a:solidFill>
                <a:latin typeface="ITCCentury Book"/>
              </a:rPr>
              <a:t>3</a:t>
            </a:r>
            <a:r>
              <a:rPr lang="it-IT" sz="2000" dirty="0">
                <a:solidFill>
                  <a:srgbClr val="000000"/>
                </a:solidFill>
                <a:latin typeface="ITCCentury Book"/>
              </a:rPr>
              <a:t>O</a:t>
            </a:r>
            <a:r>
              <a:rPr lang="it-IT" sz="2000" b="0" i="0" u="none" strike="noStrike" baseline="0" dirty="0">
                <a:solidFill>
                  <a:srgbClr val="000000"/>
                </a:solidFill>
                <a:latin typeface="ITCCentury Book"/>
              </a:rPr>
              <a:t>2</a:t>
            </a:r>
            <a:r>
              <a:rPr lang="it-IT" sz="2000" dirty="0">
                <a:solidFill>
                  <a:srgbClr val="000000"/>
                </a:solidFill>
                <a:latin typeface="ITCCentury Book"/>
              </a:rPr>
              <a:t>) in 100 </a:t>
            </a:r>
            <a:r>
              <a:rPr lang="it-IT" sz="2000" dirty="0" err="1">
                <a:solidFill>
                  <a:srgbClr val="000000"/>
                </a:solidFill>
                <a:latin typeface="ITCCentury Book"/>
              </a:rPr>
              <a:t>mL</a:t>
            </a:r>
            <a:r>
              <a:rPr lang="it-IT" sz="2000" dirty="0">
                <a:solidFill>
                  <a:srgbClr val="000000"/>
                </a:solidFill>
                <a:latin typeface="ITCCentury Book"/>
              </a:rPr>
              <a:t> di etanolo. A questo punto aggiungere con cautela la soluzione </a:t>
            </a:r>
            <a:r>
              <a:rPr lang="it-IT" sz="2000" b="1" dirty="0">
                <a:solidFill>
                  <a:srgbClr val="000000"/>
                </a:solidFill>
                <a:latin typeface="ITCCentury Book"/>
              </a:rPr>
              <a:t>0,1 M di idrossido di sodio </a:t>
            </a:r>
            <a:r>
              <a:rPr lang="it-IT" sz="2000" dirty="0">
                <a:solidFill>
                  <a:srgbClr val="000000"/>
                </a:solidFill>
                <a:latin typeface="ITCCentury Book"/>
              </a:rPr>
              <a:t>finché la soluzione non avrà assunto una colorazione rossastra (</a:t>
            </a:r>
            <a:r>
              <a:rPr lang="it-IT" sz="2000" dirty="0" err="1">
                <a:solidFill>
                  <a:srgbClr val="000000"/>
                </a:solidFill>
                <a:latin typeface="ITCCentury Book"/>
              </a:rPr>
              <a:t>pH</a:t>
            </a:r>
            <a:r>
              <a:rPr lang="it-IT" sz="2000" dirty="0">
                <a:solidFill>
                  <a:srgbClr val="000000"/>
                </a:solidFill>
                <a:latin typeface="ITCCentury Book"/>
              </a:rPr>
              <a:t> intorno a 5,0). Portare a volume con acqua distillata in un matraccio da 1 L. Agitare bene la soluzione prima dell’utilizzo.</a:t>
            </a:r>
          </a:p>
          <a:p>
            <a:pPr algn="just"/>
            <a:r>
              <a:rPr lang="it-IT" sz="2000" dirty="0">
                <a:solidFill>
                  <a:srgbClr val="000000"/>
                </a:solidFill>
                <a:latin typeface="ITCCentury Book"/>
              </a:rPr>
              <a:t>• </a:t>
            </a:r>
            <a:r>
              <a:rPr lang="it-IT" sz="2000" i="1" dirty="0">
                <a:solidFill>
                  <a:srgbClr val="000000"/>
                </a:solidFill>
                <a:latin typeface="ITCCentury Book"/>
              </a:rPr>
              <a:t>Soluzione 0,01 N di acido solforico (H</a:t>
            </a:r>
            <a:r>
              <a:rPr lang="it-IT" sz="2000" b="0" i="1" u="none" strike="noStrike" baseline="0" dirty="0">
                <a:solidFill>
                  <a:srgbClr val="000000"/>
                </a:solidFill>
                <a:latin typeface="ITCCentury Book"/>
              </a:rPr>
              <a:t>2</a:t>
            </a:r>
            <a:r>
              <a:rPr lang="it-IT" sz="2000" i="1" dirty="0">
                <a:solidFill>
                  <a:srgbClr val="000000"/>
                </a:solidFill>
                <a:latin typeface="ITCCentury Book"/>
              </a:rPr>
              <a:t>SO</a:t>
            </a:r>
            <a:r>
              <a:rPr lang="it-IT" sz="2000" b="0" i="1" u="none" strike="noStrike" baseline="0" dirty="0">
                <a:solidFill>
                  <a:srgbClr val="000000"/>
                </a:solidFill>
                <a:latin typeface="ITCCentury Book"/>
              </a:rPr>
              <a:t>4</a:t>
            </a:r>
            <a:r>
              <a:rPr lang="it-IT" sz="2000" i="1" dirty="0">
                <a:solidFill>
                  <a:srgbClr val="000000"/>
                </a:solidFill>
                <a:latin typeface="ITCCentury Book"/>
              </a:rPr>
              <a:t>) (in realtà noi usiamo 0,1N </a:t>
            </a:r>
            <a:r>
              <a:rPr lang="it-IT" sz="2000" i="1" dirty="0" err="1">
                <a:solidFill>
                  <a:srgbClr val="000000"/>
                </a:solidFill>
                <a:latin typeface="ITCCentury Book"/>
              </a:rPr>
              <a:t>HCl</a:t>
            </a:r>
            <a:r>
              <a:rPr lang="it-IT" sz="2000" i="1" dirty="0">
                <a:solidFill>
                  <a:srgbClr val="000000"/>
                </a:solidFill>
                <a:latin typeface="ITCCentury Book"/>
              </a:rPr>
              <a:t>)</a:t>
            </a:r>
            <a:endParaRPr lang="it-IT" sz="2000" dirty="0">
              <a:solidFill>
                <a:srgbClr val="000000"/>
              </a:solidFill>
              <a:latin typeface="ITCCentury Book"/>
            </a:endParaRPr>
          </a:p>
          <a:p>
            <a:pPr algn="just"/>
            <a:r>
              <a:rPr lang="it-IT" sz="2000" dirty="0">
                <a:solidFill>
                  <a:srgbClr val="000000"/>
                </a:solidFill>
                <a:latin typeface="ITCCentury Book"/>
              </a:rPr>
              <a:t>In un matraccio da un L, portare a volume con acqua distillata una soluzione volumetrica standard contenente 0,005 moli di acido solforico.</a:t>
            </a:r>
          </a:p>
          <a:p>
            <a:pPr algn="just"/>
            <a:r>
              <a:rPr lang="it-IT" sz="2000" dirty="0">
                <a:solidFill>
                  <a:srgbClr val="000000"/>
                </a:solidFill>
                <a:latin typeface="ITCCentury Book"/>
              </a:rPr>
              <a:t>• </a:t>
            </a:r>
            <a:r>
              <a:rPr lang="it-IT" sz="2000" i="1" dirty="0">
                <a:solidFill>
                  <a:srgbClr val="000000"/>
                </a:solidFill>
                <a:latin typeface="ITCCentury Book"/>
              </a:rPr>
              <a:t>Perossido di idrogeno (H</a:t>
            </a:r>
            <a:r>
              <a:rPr lang="it-IT" sz="2000" b="0" i="1" u="none" strike="noStrike" baseline="0" dirty="0">
                <a:solidFill>
                  <a:srgbClr val="000000"/>
                </a:solidFill>
                <a:latin typeface="ITCCentury Book"/>
              </a:rPr>
              <a:t>2</a:t>
            </a:r>
            <a:r>
              <a:rPr lang="it-IT" sz="2000" i="1" dirty="0">
                <a:solidFill>
                  <a:srgbClr val="000000"/>
                </a:solidFill>
                <a:latin typeface="ITCCentury Book"/>
              </a:rPr>
              <a:t>O</a:t>
            </a:r>
            <a:r>
              <a:rPr lang="it-IT" sz="2000" b="0" i="1" u="none" strike="noStrike" baseline="0" dirty="0">
                <a:solidFill>
                  <a:srgbClr val="000000"/>
                </a:solidFill>
                <a:latin typeface="ITCCentury Book"/>
              </a:rPr>
              <a:t>2</a:t>
            </a:r>
            <a:r>
              <a:rPr lang="it-IT" sz="2000" i="1" dirty="0">
                <a:solidFill>
                  <a:srgbClr val="000000"/>
                </a:solidFill>
                <a:latin typeface="ITCCentury Book"/>
              </a:rPr>
              <a:t>) [30% m/m (d=1,122 g cm</a:t>
            </a:r>
            <a:r>
              <a:rPr lang="it-IT" sz="2000" b="0" i="1" u="none" strike="noStrike" baseline="0" dirty="0">
                <a:solidFill>
                  <a:srgbClr val="000000"/>
                </a:solidFill>
                <a:latin typeface="ITCCentury Book"/>
              </a:rPr>
              <a:t>-3</a:t>
            </a:r>
            <a:r>
              <a:rPr lang="it-IT" sz="2000" i="1" dirty="0">
                <a:solidFill>
                  <a:srgbClr val="000000"/>
                </a:solidFill>
                <a:latin typeface="ITCCentury Book"/>
              </a:rPr>
              <a:t>)</a:t>
            </a:r>
            <a:endParaRPr lang="it-IT" sz="2000" dirty="0"/>
          </a:p>
        </p:txBody>
      </p:sp>
    </p:spTree>
    <p:extLst>
      <p:ext uri="{BB962C8B-B14F-4D97-AF65-F5344CB8AC3E}">
        <p14:creationId xmlns:p14="http://schemas.microsoft.com/office/powerpoint/2010/main" val="2267910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38047CD9-5C2F-4199-9E7E-0211B747E598}"/>
              </a:ext>
            </a:extLst>
          </p:cNvPr>
          <p:cNvSpPr/>
          <p:nvPr/>
        </p:nvSpPr>
        <p:spPr>
          <a:xfrm>
            <a:off x="515814" y="459660"/>
            <a:ext cx="11285415" cy="1569660"/>
          </a:xfrm>
          <a:prstGeom prst="rect">
            <a:avLst/>
          </a:prstGeom>
        </p:spPr>
        <p:txBody>
          <a:bodyPr wrap="square">
            <a:spAutoFit/>
          </a:bodyPr>
          <a:lstStyle/>
          <a:p>
            <a:pPr lvl="0" algn="just">
              <a:spcAft>
                <a:spcPts val="600"/>
              </a:spcAft>
            </a:pPr>
            <a:r>
              <a:rPr lang="it-IT" sz="2400" dirty="0">
                <a:solidFill>
                  <a:prstClr val="black"/>
                </a:solidFill>
                <a:latin typeface="Times New Roman" panose="02020603050405020304" pitchFamily="18" charset="0"/>
                <a:cs typeface="Times New Roman" panose="02020603050405020304" pitchFamily="18" charset="0"/>
              </a:rPr>
              <a:t>La prima fase riguarda la decomposizione completa della sostanza organica, con la rottura dei legami C-N (idrolisi acida), e conversione (riduzione) dell’azoto presente nelle diverse molecole organiche in azoto ammoniacale (NH</a:t>
            </a:r>
            <a:r>
              <a:rPr lang="it-IT" sz="2400" baseline="-25000" dirty="0">
                <a:solidFill>
                  <a:prstClr val="black"/>
                </a:solidFill>
                <a:latin typeface="Times New Roman" panose="02020603050405020304" pitchFamily="18" charset="0"/>
                <a:cs typeface="Times New Roman" panose="02020603050405020304" pitchFamily="18" charset="0"/>
              </a:rPr>
              <a:t>4</a:t>
            </a:r>
            <a:r>
              <a:rPr lang="it-IT" sz="2400" baseline="30000" dirty="0">
                <a:solidFill>
                  <a:prstClr val="black"/>
                </a:solidFill>
                <a:latin typeface="Times New Roman" panose="02020603050405020304" pitchFamily="18" charset="0"/>
                <a:cs typeface="Times New Roman" panose="02020603050405020304" pitchFamily="18" charset="0"/>
              </a:rPr>
              <a:t>+</a:t>
            </a:r>
            <a:r>
              <a:rPr lang="it-IT" sz="2400" dirty="0">
                <a:solidFill>
                  <a:prstClr val="black"/>
                </a:solidFill>
                <a:latin typeface="Times New Roman" panose="02020603050405020304" pitchFamily="18" charset="0"/>
                <a:cs typeface="Times New Roman" panose="02020603050405020304" pitchFamily="18" charset="0"/>
              </a:rPr>
              <a:t>). Per questo il metodo può eventualmente stimare i quantitativi di azoto già presenti in forma ammoniacale</a:t>
            </a:r>
          </a:p>
        </p:txBody>
      </p:sp>
    </p:spTree>
    <p:extLst>
      <p:ext uri="{BB962C8B-B14F-4D97-AF65-F5344CB8AC3E}">
        <p14:creationId xmlns:p14="http://schemas.microsoft.com/office/powerpoint/2010/main" val="987969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FCE6B507-FD30-4171-BED0-6E1ED415B007}"/>
              </a:ext>
            </a:extLst>
          </p:cNvPr>
          <p:cNvSpPr/>
          <p:nvPr/>
        </p:nvSpPr>
        <p:spPr>
          <a:xfrm>
            <a:off x="281354" y="351602"/>
            <a:ext cx="11394831" cy="6001643"/>
          </a:xfrm>
          <a:prstGeom prst="rect">
            <a:avLst/>
          </a:prstGeom>
        </p:spPr>
        <p:txBody>
          <a:bodyPr wrap="square">
            <a:spAutoFit/>
          </a:bodyPr>
          <a:lstStyle/>
          <a:p>
            <a:r>
              <a:rPr lang="it-IT" sz="2400" b="1" dirty="0"/>
              <a:t>Nitrate and Nitrite Reduction</a:t>
            </a:r>
          </a:p>
          <a:p>
            <a:endParaRPr lang="it-IT" sz="2400" b="1" dirty="0"/>
          </a:p>
          <a:p>
            <a:r>
              <a:rPr lang="en-US" sz="2400" dirty="0" err="1"/>
              <a:t>Kjeldahl</a:t>
            </a:r>
            <a:r>
              <a:rPr lang="en-US" sz="2400" dirty="0"/>
              <a:t> digestions do not always recover all forms of nitrogen in a sample. Nitrate and nitrite ions in a sample must first be reduced prior to acid digestion for quantitative recovery. Salicylic acid followed by sodium thiosulfate has been used to pretreat the mixture to ensure complete reduction.</a:t>
            </a:r>
          </a:p>
          <a:p>
            <a:endParaRPr lang="en-US" sz="2400" dirty="0"/>
          </a:p>
          <a:p>
            <a:r>
              <a:rPr lang="it-IT" sz="2400" dirty="0"/>
              <a:t>Il metodo semi-micro </a:t>
            </a:r>
            <a:r>
              <a:rPr lang="it-IT" sz="2400" dirty="0" err="1"/>
              <a:t>Kjeldahl</a:t>
            </a:r>
            <a:r>
              <a:rPr lang="it-IT" sz="2400" dirty="0"/>
              <a:t> modificato prevede, prima della classica mineralizzazione, l’ossidazione di NO</a:t>
            </a:r>
            <a:r>
              <a:rPr lang="it-IT" sz="2400" baseline="-25000" dirty="0"/>
              <a:t>2</a:t>
            </a:r>
            <a:r>
              <a:rPr lang="it-IT" sz="2400" baseline="30000" dirty="0"/>
              <a:t>-</a:t>
            </a:r>
            <a:r>
              <a:rPr lang="it-IT" sz="2400" dirty="0"/>
              <a:t> a NO</a:t>
            </a:r>
            <a:r>
              <a:rPr lang="it-IT" sz="2400" baseline="-25000" dirty="0"/>
              <a:t>3</a:t>
            </a:r>
            <a:r>
              <a:rPr lang="it-IT" sz="2400" baseline="30000" dirty="0"/>
              <a:t>-</a:t>
            </a:r>
            <a:r>
              <a:rPr lang="it-IT" sz="2400" dirty="0"/>
              <a:t> mediante trattamento con permanganato di potassio e acido solforico concentrato e, successivamente, la riduzione di NO</a:t>
            </a:r>
            <a:r>
              <a:rPr lang="it-IT" sz="2400" baseline="-25000" dirty="0"/>
              <a:t>3</a:t>
            </a:r>
            <a:r>
              <a:rPr lang="it-IT" sz="2400" baseline="30000" dirty="0"/>
              <a:t>-</a:t>
            </a:r>
            <a:r>
              <a:rPr lang="it-IT" sz="2400" dirty="0"/>
              <a:t> a NH</a:t>
            </a:r>
            <a:r>
              <a:rPr lang="it-IT" sz="2400" baseline="-25000" dirty="0"/>
              <a:t>4</a:t>
            </a:r>
            <a:r>
              <a:rPr lang="it-IT" sz="2400" baseline="30000" dirty="0"/>
              <a:t>+</a:t>
            </a:r>
            <a:r>
              <a:rPr lang="it-IT" sz="2400" dirty="0"/>
              <a:t> con Fe ridotto. Tale metodo permette il recupero quantitativo di NO</a:t>
            </a:r>
            <a:r>
              <a:rPr lang="it-IT" sz="2400" baseline="-25000" dirty="0"/>
              <a:t>2</a:t>
            </a:r>
            <a:r>
              <a:rPr lang="it-IT" sz="2400" baseline="30000" dirty="0"/>
              <a:t>- </a:t>
            </a:r>
            <a:r>
              <a:rPr lang="it-IT" sz="2400" dirty="0"/>
              <a:t>e NO</a:t>
            </a:r>
            <a:r>
              <a:rPr lang="it-IT" sz="2400" baseline="-25000" dirty="0"/>
              <a:t>3</a:t>
            </a:r>
            <a:r>
              <a:rPr lang="it-IT" sz="2400" baseline="30000" dirty="0"/>
              <a:t>-</a:t>
            </a:r>
            <a:r>
              <a:rPr lang="it-IT" sz="2400" dirty="0"/>
              <a:t>, che è di fondamentale importanza per gli studi che prevedono l’utilizzo dell’isotopo </a:t>
            </a:r>
            <a:r>
              <a:rPr lang="it-IT" sz="2400" baseline="30000" dirty="0"/>
              <a:t>15</a:t>
            </a:r>
            <a:r>
              <a:rPr lang="it-IT" sz="2400" dirty="0"/>
              <a:t>N </a:t>
            </a:r>
          </a:p>
          <a:p>
            <a:endParaRPr lang="it-IT" sz="2400" dirty="0"/>
          </a:p>
          <a:p>
            <a:r>
              <a:rPr lang="it-IT" sz="2400" dirty="0"/>
              <a:t>Lega di </a:t>
            </a:r>
            <a:r>
              <a:rPr lang="it-IT" sz="2400" dirty="0" err="1"/>
              <a:t>Devarda</a:t>
            </a:r>
            <a:r>
              <a:rPr lang="it-IT" sz="2400" dirty="0"/>
              <a:t> composta di </a:t>
            </a:r>
            <a:r>
              <a:rPr lang="it-IT" sz="2400" dirty="0">
                <a:hlinkClick r:id="rId2" tooltip="Rame"/>
              </a:rPr>
              <a:t>rame</a:t>
            </a:r>
            <a:r>
              <a:rPr lang="it-IT" sz="2400" dirty="0"/>
              <a:t> (50%), </a:t>
            </a:r>
            <a:r>
              <a:rPr lang="it-IT" sz="2400" dirty="0">
                <a:hlinkClick r:id="rId3" tooltip="Zinco"/>
              </a:rPr>
              <a:t>zinco</a:t>
            </a:r>
            <a:r>
              <a:rPr lang="it-IT" sz="2400" dirty="0"/>
              <a:t> (5%) e </a:t>
            </a:r>
            <a:r>
              <a:rPr lang="it-IT" sz="2400" dirty="0">
                <a:hlinkClick r:id="rId4" tooltip="Alluminio"/>
              </a:rPr>
              <a:t>alluminio</a:t>
            </a:r>
            <a:r>
              <a:rPr lang="it-IT" sz="2400" dirty="0"/>
              <a:t> (45%), usata come riducente in chimica analitica, in particolare nella determinazione dell'</a:t>
            </a:r>
            <a:r>
              <a:rPr lang="it-IT" sz="2400" dirty="0">
                <a:hlinkClick r:id="rId5" tooltip="Azoto"/>
              </a:rPr>
              <a:t>azoto</a:t>
            </a:r>
            <a:r>
              <a:rPr lang="it-IT" sz="2400" dirty="0"/>
              <a:t> nei </a:t>
            </a:r>
            <a:r>
              <a:rPr lang="it-IT" sz="2400" dirty="0">
                <a:hlinkClick r:id="rId6" tooltip="Nitriti"/>
              </a:rPr>
              <a:t>nitriti</a:t>
            </a:r>
            <a:r>
              <a:rPr lang="it-IT" sz="2400" dirty="0"/>
              <a:t> e nel </a:t>
            </a:r>
            <a:r>
              <a:rPr lang="it-IT" sz="2400" dirty="0">
                <a:hlinkClick r:id="rId7" tooltip="Nitrato"/>
              </a:rPr>
              <a:t>nitrato</a:t>
            </a:r>
            <a:r>
              <a:rPr lang="it-IT" sz="2400" dirty="0"/>
              <a:t>. La reazione avviene in ambiente alcalino.</a:t>
            </a:r>
            <a:endParaRPr lang="en-US" sz="2400" dirty="0"/>
          </a:p>
        </p:txBody>
      </p:sp>
    </p:spTree>
    <p:extLst>
      <p:ext uri="{BB962C8B-B14F-4D97-AF65-F5344CB8AC3E}">
        <p14:creationId xmlns:p14="http://schemas.microsoft.com/office/powerpoint/2010/main" val="2529726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B1C905C3-52F9-4170-A967-ADD00330C9DC}"/>
              </a:ext>
            </a:extLst>
          </p:cNvPr>
          <p:cNvSpPr/>
          <p:nvPr/>
        </p:nvSpPr>
        <p:spPr>
          <a:xfrm>
            <a:off x="203200" y="336168"/>
            <a:ext cx="11785600" cy="6863417"/>
          </a:xfrm>
          <a:prstGeom prst="rect">
            <a:avLst/>
          </a:prstGeom>
        </p:spPr>
        <p:txBody>
          <a:bodyPr wrap="square">
            <a:spAutoFit/>
          </a:bodyPr>
          <a:lstStyle/>
          <a:p>
            <a:r>
              <a:rPr lang="it-IT" sz="2000" b="1" dirty="0"/>
              <a:t>Aggiunta di sali</a:t>
            </a:r>
          </a:p>
          <a:p>
            <a:r>
              <a:rPr lang="it-IT" sz="2000" dirty="0"/>
              <a:t>L’uso del solo acido solforico H</a:t>
            </a:r>
            <a:r>
              <a:rPr lang="it-IT" sz="2000" baseline="-25000" dirty="0"/>
              <a:t>2</a:t>
            </a:r>
            <a:r>
              <a:rPr lang="it-IT" sz="2000" dirty="0"/>
              <a:t>SO</a:t>
            </a:r>
            <a:r>
              <a:rPr lang="it-IT" sz="2000" baseline="-25000" dirty="0"/>
              <a:t>4</a:t>
            </a:r>
            <a:r>
              <a:rPr lang="it-IT" sz="2000" dirty="0"/>
              <a:t> rende i tempi di digestione troppo lunghi, dovuti alla lenta velocità della decomposizione della sostanza organica. La temperatura della soluzione di acido solforico è solo di circa 330°C. L’aggiunta di un sale come il solfato di rame, K</a:t>
            </a:r>
            <a:r>
              <a:rPr lang="it-IT" sz="2000" baseline="-25000" dirty="0"/>
              <a:t>2</a:t>
            </a:r>
            <a:r>
              <a:rPr lang="it-IT" sz="2000" dirty="0"/>
              <a:t>SO</a:t>
            </a:r>
            <a:r>
              <a:rPr lang="it-IT" sz="2000" baseline="-25000" dirty="0"/>
              <a:t>4</a:t>
            </a:r>
            <a:r>
              <a:rPr lang="it-IT" sz="2000" dirty="0"/>
              <a:t>, può aumentare la temperatura della reazione a 390°C o più, a seconda del rapporto tra acido e sale. In ogni caso, la temperatura non può essere aumentata oltre un certo limite altrimenti parte dell’N si perde per volatilizzazione</a:t>
            </a:r>
          </a:p>
          <a:p>
            <a:endParaRPr lang="it-IT" sz="2000" dirty="0"/>
          </a:p>
          <a:p>
            <a:r>
              <a:rPr lang="it-IT" sz="2000" b="1" dirty="0"/>
              <a:t>Catalizzatori</a:t>
            </a:r>
          </a:p>
          <a:p>
            <a:r>
              <a:rPr lang="it-IT" sz="2000" dirty="0"/>
              <a:t>Diversi catalizzatori sono stati impiegati nel corso degli anni per aumentare la velocità di decomposizione della sostanza organica durante la digestione acida. Tra essi troviamo il solfato di rame + selenio.</a:t>
            </a:r>
          </a:p>
          <a:p>
            <a:endParaRPr lang="it-IT" sz="2000" dirty="0"/>
          </a:p>
          <a:p>
            <a:r>
              <a:rPr lang="it-IT" sz="2000" b="1" dirty="0"/>
              <a:t>Il processo di </a:t>
            </a:r>
            <a:r>
              <a:rPr lang="it-IT" sz="2000" b="1" dirty="0" err="1"/>
              <a:t>distilllazione</a:t>
            </a:r>
            <a:endParaRPr lang="it-IT" sz="2000" b="1" dirty="0"/>
          </a:p>
          <a:p>
            <a:r>
              <a:rPr lang="it-IT" sz="2000" dirty="0"/>
              <a:t>La miscela di digestione acida viene generalmente raffreddata e diluita con acqua priva di ammoniaca. La diluizione previene la formazione di incrostazioni di materiale, determinando una perdita di materiale e quindi di N.</a:t>
            </a:r>
          </a:p>
          <a:p>
            <a:endParaRPr lang="it-IT" sz="2000" dirty="0"/>
          </a:p>
          <a:p>
            <a:r>
              <a:rPr lang="it-IT" sz="2000" b="1" dirty="0"/>
              <a:t>Aggiunta di </a:t>
            </a:r>
            <a:r>
              <a:rPr lang="it-IT" sz="2000" b="1" dirty="0" err="1"/>
              <a:t>NaOH</a:t>
            </a:r>
            <a:endParaRPr lang="it-IT" sz="2000" b="1" dirty="0"/>
          </a:p>
          <a:p>
            <a:r>
              <a:rPr lang="it-IT" sz="2000" dirty="0"/>
              <a:t>Si aggiunge </a:t>
            </a:r>
            <a:r>
              <a:rPr lang="it-IT" sz="2000" dirty="0" err="1"/>
              <a:t>NaOH</a:t>
            </a:r>
            <a:r>
              <a:rPr lang="it-IT" sz="2000" dirty="0"/>
              <a:t> concentrato (in soluzione al 50%) lentamente lungo il collo del tubo. Generalmente, per ogni 5 ml di acido solforico concentrato utilizzato nella digestione, sono necessari 20 ml di idrossido di sodio al 50% per rendere il </a:t>
            </a:r>
            <a:r>
              <a:rPr lang="it-IT" sz="2000" dirty="0" err="1"/>
              <a:t>digestato</a:t>
            </a:r>
            <a:r>
              <a:rPr lang="it-IT" sz="2000" dirty="0"/>
              <a:t> fortemente alcalino (</a:t>
            </a:r>
            <a:r>
              <a:rPr lang="it-IT" sz="2000" dirty="0" err="1"/>
              <a:t>pH</a:t>
            </a:r>
            <a:r>
              <a:rPr lang="it-IT" sz="2000" dirty="0"/>
              <a:t>&gt;11). Il pallone è collegato al condensatore e miscelato prima del riscaldamento e inizia la distillazione.</a:t>
            </a:r>
          </a:p>
          <a:p>
            <a:endParaRPr lang="it-IT" sz="2000" dirty="0"/>
          </a:p>
        </p:txBody>
      </p:sp>
    </p:spTree>
    <p:extLst>
      <p:ext uri="{BB962C8B-B14F-4D97-AF65-F5344CB8AC3E}">
        <p14:creationId xmlns:p14="http://schemas.microsoft.com/office/powerpoint/2010/main" val="3669478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0F1CBC1C-16EC-4161-980A-0E632F5FE5CF}"/>
              </a:ext>
            </a:extLst>
          </p:cNvPr>
          <p:cNvSpPr/>
          <p:nvPr/>
        </p:nvSpPr>
        <p:spPr>
          <a:xfrm>
            <a:off x="362238" y="289679"/>
            <a:ext cx="11637819" cy="6001643"/>
          </a:xfrm>
          <a:prstGeom prst="rect">
            <a:avLst/>
          </a:prstGeom>
        </p:spPr>
        <p:txBody>
          <a:bodyPr wrap="square">
            <a:spAutoFit/>
          </a:bodyPr>
          <a:lstStyle/>
          <a:p>
            <a:r>
              <a:rPr lang="it-IT" sz="2400" b="1" dirty="0"/>
              <a:t>Distillazione</a:t>
            </a:r>
          </a:p>
          <a:p>
            <a:endParaRPr lang="it-IT" sz="2400" b="1" dirty="0"/>
          </a:p>
          <a:p>
            <a:r>
              <a:rPr lang="it-IT" sz="2200" dirty="0"/>
              <a:t>La maggior parte dell'NH3 viene distillata e intrappolata entro i primi 5-10 minuti. Ma a seconda del volume della miscela di digestione e dal metodo seguito, da 15 a 150 ml di condensato devono essere raccolti nel sistema che raccoglie per garantire il completo recupero dell’N.</a:t>
            </a:r>
          </a:p>
          <a:p>
            <a:endParaRPr lang="it-IT" sz="2000" dirty="0"/>
          </a:p>
          <a:p>
            <a:endParaRPr lang="it-IT" sz="2000" dirty="0"/>
          </a:p>
          <a:p>
            <a:endParaRPr lang="it-IT" sz="2000" dirty="0"/>
          </a:p>
          <a:p>
            <a:endParaRPr lang="it-IT" sz="2000" dirty="0"/>
          </a:p>
          <a:p>
            <a:endParaRPr lang="it-IT" sz="2000" dirty="0"/>
          </a:p>
          <a:p>
            <a:endParaRPr lang="it-IT" sz="2000" dirty="0"/>
          </a:p>
          <a:p>
            <a:r>
              <a:rPr lang="it-IT" sz="2200" dirty="0"/>
              <a:t>L’apparecchiatura per il metodo </a:t>
            </a:r>
            <a:r>
              <a:rPr lang="it-IT" sz="2200" dirty="0" err="1"/>
              <a:t>Kjeldahl</a:t>
            </a:r>
            <a:r>
              <a:rPr lang="it-IT" sz="2200" dirty="0"/>
              <a:t> prevede una caldaia in cui l’acqua viene riscaldata e portata all’ebollizione. Il vapore prodotto andando a gorgogliare nella soluzione iniziale, la riscalderà e trascinerà con sé i componenti più volatili della miscela ossia l’ammoniaca. Acqua e ammoniaca nello stato di vapore passano attraverso un tubo dove verranno poi ricondensate (tramite un refrigerante) e fatte gocciolare in una beuta contenete un acido a titolo noto</a:t>
            </a:r>
          </a:p>
          <a:p>
            <a:endParaRPr lang="it-IT" sz="2000" dirty="0"/>
          </a:p>
          <a:p>
            <a:endParaRPr lang="it-IT" sz="2000" dirty="0"/>
          </a:p>
        </p:txBody>
      </p:sp>
      <p:pic>
        <p:nvPicPr>
          <p:cNvPr id="3" name="Immagine 2">
            <a:extLst>
              <a:ext uri="{FF2B5EF4-FFF2-40B4-BE49-F238E27FC236}">
                <a16:creationId xmlns:a16="http://schemas.microsoft.com/office/drawing/2014/main" id="{01E9C14A-5251-456B-A15E-AB7AFE4EBA07}"/>
              </a:ext>
            </a:extLst>
          </p:cNvPr>
          <p:cNvPicPr>
            <a:picLocks noChangeAspect="1"/>
          </p:cNvPicPr>
          <p:nvPr/>
        </p:nvPicPr>
        <p:blipFill>
          <a:blip r:embed="rId2"/>
          <a:stretch>
            <a:fillRect/>
          </a:stretch>
        </p:blipFill>
        <p:spPr>
          <a:xfrm>
            <a:off x="3718502" y="2759305"/>
            <a:ext cx="4528609" cy="862781"/>
          </a:xfrm>
          <a:prstGeom prst="rect">
            <a:avLst/>
          </a:prstGeom>
        </p:spPr>
      </p:pic>
    </p:spTree>
    <p:extLst>
      <p:ext uri="{BB962C8B-B14F-4D97-AF65-F5344CB8AC3E}">
        <p14:creationId xmlns:p14="http://schemas.microsoft.com/office/powerpoint/2010/main" val="2795012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351E8705-8653-46C5-98A1-4D4E661A38E8}"/>
              </a:ext>
            </a:extLst>
          </p:cNvPr>
          <p:cNvPicPr>
            <a:picLocks noChangeAspect="1"/>
          </p:cNvPicPr>
          <p:nvPr/>
        </p:nvPicPr>
        <p:blipFill rotWithShape="1">
          <a:blip r:embed="rId2"/>
          <a:srcRect l="22191" r="24429"/>
          <a:stretch/>
        </p:blipFill>
        <p:spPr>
          <a:xfrm>
            <a:off x="7116417" y="282980"/>
            <a:ext cx="4484536" cy="6326436"/>
          </a:xfrm>
          <a:prstGeom prst="rect">
            <a:avLst/>
          </a:prstGeom>
        </p:spPr>
      </p:pic>
      <p:pic>
        <p:nvPicPr>
          <p:cNvPr id="4" name="Immagine 3">
            <a:extLst>
              <a:ext uri="{FF2B5EF4-FFF2-40B4-BE49-F238E27FC236}">
                <a16:creationId xmlns:a16="http://schemas.microsoft.com/office/drawing/2014/main" id="{D57A661F-7FE2-4FAE-BFB1-7C2F4860838D}"/>
              </a:ext>
            </a:extLst>
          </p:cNvPr>
          <p:cNvPicPr>
            <a:picLocks noChangeAspect="1"/>
          </p:cNvPicPr>
          <p:nvPr/>
        </p:nvPicPr>
        <p:blipFill>
          <a:blip r:embed="rId3"/>
          <a:stretch>
            <a:fillRect/>
          </a:stretch>
        </p:blipFill>
        <p:spPr>
          <a:xfrm>
            <a:off x="364425" y="369165"/>
            <a:ext cx="6504709" cy="4336473"/>
          </a:xfrm>
          <a:prstGeom prst="rect">
            <a:avLst/>
          </a:prstGeom>
        </p:spPr>
      </p:pic>
      <p:pic>
        <p:nvPicPr>
          <p:cNvPr id="1026" name="Picture 2" descr="Risultati immagini per apparecchio Kjeldahl digestione">
            <a:extLst>
              <a:ext uri="{FF2B5EF4-FFF2-40B4-BE49-F238E27FC236}">
                <a16:creationId xmlns:a16="http://schemas.microsoft.com/office/drawing/2014/main" id="{99E977F1-DB21-440E-89FA-EB62A7725E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770" y="4962525"/>
            <a:ext cx="2409825" cy="1895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5841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765F4110-C0FC-4D61-ACD2-A7C950EAE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asellaDiTesto 1">
            <a:extLst>
              <a:ext uri="{FF2B5EF4-FFF2-40B4-BE49-F238E27FC236}">
                <a16:creationId xmlns:a16="http://schemas.microsoft.com/office/drawing/2014/main" id="{76BF4D83-0A54-4F3B-8058-AE62F67E2226}"/>
              </a:ext>
            </a:extLst>
          </p:cNvPr>
          <p:cNvSpPr txBox="1"/>
          <p:nvPr/>
        </p:nvSpPr>
        <p:spPr>
          <a:xfrm>
            <a:off x="4908017" y="4235875"/>
            <a:ext cx="6465287" cy="1516014"/>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kern="1200" dirty="0" err="1">
                <a:solidFill>
                  <a:srgbClr val="FFFFFF"/>
                </a:solidFill>
                <a:latin typeface="+mj-lt"/>
                <a:ea typeface="+mj-ea"/>
                <a:cs typeface="+mj-cs"/>
              </a:rPr>
              <a:t>Successivamente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si</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attende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che</a:t>
            </a:r>
            <a:r>
              <a:rPr lang="en-US" kern="1200" dirty="0">
                <a:solidFill>
                  <a:srgbClr val="FFFFFF"/>
                </a:solidFill>
                <a:latin typeface="+mj-lt"/>
                <a:ea typeface="+mj-ea"/>
                <a:cs typeface="+mj-cs"/>
              </a:rPr>
              <a:t> la </a:t>
            </a:r>
            <a:r>
              <a:rPr lang="en-US" kern="1200" dirty="0" err="1">
                <a:solidFill>
                  <a:srgbClr val="FFFFFF"/>
                </a:solidFill>
                <a:latin typeface="+mj-lt"/>
                <a:ea typeface="+mj-ea"/>
                <a:cs typeface="+mj-cs"/>
              </a:rPr>
              <a:t>temperatura</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delle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provette</a:t>
            </a:r>
            <a:r>
              <a:rPr lang="en-US" kern="1200" dirty="0">
                <a:solidFill>
                  <a:srgbClr val="FFFFFF"/>
                </a:solidFill>
                <a:latin typeface="+mj-lt"/>
                <a:ea typeface="+mj-ea"/>
                <a:cs typeface="+mj-cs"/>
              </a:rPr>
              <a:t> con la </a:t>
            </a:r>
            <a:r>
              <a:rPr lang="en-US" kern="1200" dirty="0" err="1">
                <a:solidFill>
                  <a:srgbClr val="FFFFFF"/>
                </a:solidFill>
                <a:latin typeface="+mj-lt"/>
                <a:ea typeface="+mj-ea"/>
                <a:cs typeface="+mj-cs"/>
              </a:rPr>
              <a:t>miscela</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contenente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l’azoto</a:t>
            </a:r>
            <a:r>
              <a:rPr lang="en-US" kern="1200" dirty="0">
                <a:solidFill>
                  <a:srgbClr val="FFFFFF"/>
                </a:solidFill>
                <a:latin typeface="+mj-lt"/>
                <a:ea typeface="+mj-ea"/>
                <a:cs typeface="+mj-cs"/>
              </a:rPr>
              <a:t> in forma </a:t>
            </a:r>
            <a:r>
              <a:rPr lang="en-US" kern="1200" dirty="0" err="1">
                <a:solidFill>
                  <a:srgbClr val="FFFFFF"/>
                </a:solidFill>
                <a:latin typeface="+mj-lt"/>
                <a:ea typeface="+mj-ea"/>
                <a:cs typeface="+mj-cs"/>
              </a:rPr>
              <a:t>ammoniacale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si</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abbassi</a:t>
            </a:r>
            <a:r>
              <a:rPr lang="en-US" kern="1200" dirty="0">
                <a:solidFill>
                  <a:srgbClr val="FFFFFF"/>
                </a:solidFill>
                <a:latin typeface="+mj-lt"/>
                <a:ea typeface="+mj-ea"/>
                <a:cs typeface="+mj-cs"/>
              </a:rPr>
              <a:t> sotto </a:t>
            </a:r>
            <a:r>
              <a:rPr lang="en-US" kern="1200" dirty="0" err="1">
                <a:solidFill>
                  <a:srgbClr val="FFFFFF"/>
                </a:solidFill>
                <a:latin typeface="+mj-lt"/>
                <a:ea typeface="+mj-ea"/>
                <a:cs typeface="+mj-cs"/>
              </a:rPr>
              <a:t>i</a:t>
            </a:r>
            <a:r>
              <a:rPr lang="en-US" kern="1200" dirty="0">
                <a:solidFill>
                  <a:srgbClr val="FFFFFF"/>
                </a:solidFill>
                <a:latin typeface="+mj-lt"/>
                <a:ea typeface="+mj-ea"/>
                <a:cs typeface="+mj-cs"/>
              </a:rPr>
              <a:t> 50°C e </a:t>
            </a:r>
            <a:r>
              <a:rPr lang="en-US" kern="1200" dirty="0" err="1">
                <a:solidFill>
                  <a:srgbClr val="FFFFFF"/>
                </a:solidFill>
                <a:latin typeface="+mj-lt"/>
                <a:ea typeface="+mj-ea"/>
                <a:cs typeface="+mj-cs"/>
              </a:rPr>
              <a:t>si</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procede</a:t>
            </a:r>
            <a:r>
              <a:rPr lang="en-US" kern="1200" dirty="0">
                <a:solidFill>
                  <a:srgbClr val="FFFFFF"/>
                </a:solidFill>
                <a:latin typeface="+mj-lt"/>
                <a:ea typeface="+mj-ea"/>
                <a:cs typeface="+mj-cs"/>
              </a:rPr>
              <a:t> con la </a:t>
            </a:r>
            <a:r>
              <a:rPr lang="en-US" kern="1200" dirty="0" err="1">
                <a:solidFill>
                  <a:srgbClr val="FFFFFF"/>
                </a:solidFill>
                <a:latin typeface="+mj-lt"/>
                <a:ea typeface="+mj-ea"/>
                <a:cs typeface="+mj-cs"/>
              </a:rPr>
              <a:t>fase</a:t>
            </a:r>
            <a:r>
              <a:rPr lang="en-US" kern="1200" dirty="0">
                <a:solidFill>
                  <a:srgbClr val="FFFFFF"/>
                </a:solidFill>
                <a:latin typeface="+mj-lt"/>
                <a:ea typeface="+mj-ea"/>
                <a:cs typeface="+mj-cs"/>
              </a:rPr>
              <a:t> di </a:t>
            </a:r>
            <a:r>
              <a:rPr lang="en-US" b="1" kern="1200" dirty="0" err="1">
                <a:solidFill>
                  <a:srgbClr val="FFFFFF"/>
                </a:solidFill>
                <a:latin typeface="+mj-lt"/>
                <a:ea typeface="+mj-ea"/>
                <a:cs typeface="+mj-cs"/>
              </a:rPr>
              <a:t>Distillazione</a:t>
            </a:r>
            <a:r>
              <a:rPr lang="en-US" kern="1200" dirty="0">
                <a:solidFill>
                  <a:srgbClr val="FFFFFF"/>
                </a:solidFill>
                <a:latin typeface="+mj-lt"/>
                <a:ea typeface="+mj-ea"/>
                <a:cs typeface="+mj-cs"/>
              </a:rPr>
              <a:t> per la quale </a:t>
            </a:r>
            <a:r>
              <a:rPr lang="en-US" kern="1200" dirty="0" err="1">
                <a:solidFill>
                  <a:srgbClr val="FFFFFF"/>
                </a:solidFill>
                <a:latin typeface="+mj-lt"/>
                <a:ea typeface="+mj-ea"/>
                <a:cs typeface="+mj-cs"/>
              </a:rPr>
              <a:t>viene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adoperato</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il</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distillatore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noto</a:t>
            </a:r>
            <a:r>
              <a:rPr lang="en-US" kern="1200" dirty="0">
                <a:solidFill>
                  <a:srgbClr val="FFFFFF"/>
                </a:solidFill>
                <a:latin typeface="+mj-lt"/>
                <a:ea typeface="+mj-ea"/>
                <a:cs typeface="+mj-cs"/>
              </a:rPr>
              <a:t> come </a:t>
            </a:r>
            <a:r>
              <a:rPr lang="en-US" kern="1200" dirty="0" err="1">
                <a:solidFill>
                  <a:srgbClr val="FFFFFF"/>
                </a:solidFill>
                <a:latin typeface="+mj-lt"/>
                <a:ea typeface="+mj-ea"/>
                <a:cs typeface="+mj-cs"/>
              </a:rPr>
              <a:t>sistema</a:t>
            </a:r>
            <a:r>
              <a:rPr lang="en-US" kern="1200" dirty="0">
                <a:solidFill>
                  <a:srgbClr val="FFFFFF"/>
                </a:solidFill>
                <a:latin typeface="+mj-lt"/>
                <a:ea typeface="+mj-ea"/>
                <a:cs typeface="+mj-cs"/>
              </a:rPr>
              <a:t> </a:t>
            </a:r>
            <a:r>
              <a:rPr lang="en-US" u="sng" kern="1200" dirty="0" err="1">
                <a:solidFill>
                  <a:srgbClr val="FFFFFF"/>
                </a:solidFill>
                <a:latin typeface="+mj-lt"/>
                <a:ea typeface="+mj-ea"/>
                <a:cs typeface="+mj-cs"/>
              </a:rPr>
              <a:t>Kjeldahl</a:t>
            </a:r>
            <a:endParaRPr lang="en-US" u="sng" kern="1200" dirty="0">
              <a:solidFill>
                <a:srgbClr val="FFFFFF"/>
              </a:solidFill>
              <a:latin typeface="+mj-lt"/>
              <a:ea typeface="+mj-ea"/>
              <a:cs typeface="+mj-cs"/>
            </a:endParaRPr>
          </a:p>
          <a:p>
            <a:pPr>
              <a:lnSpc>
                <a:spcPct val="90000"/>
              </a:lnSpc>
              <a:spcBef>
                <a:spcPct val="0"/>
              </a:spcBef>
              <a:spcAft>
                <a:spcPts val="600"/>
              </a:spcAft>
            </a:pPr>
            <a:r>
              <a:rPr lang="en-US" kern="1200" dirty="0" err="1">
                <a:solidFill>
                  <a:srgbClr val="FFFFFF"/>
                </a:solidFill>
                <a:latin typeface="+mj-lt"/>
                <a:ea typeface="+mj-ea"/>
                <a:cs typeface="+mj-cs"/>
              </a:rPr>
              <a:t>Questo</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consiste</a:t>
            </a:r>
            <a:r>
              <a:rPr lang="en-US" kern="1200" dirty="0">
                <a:solidFill>
                  <a:srgbClr val="FFFFFF"/>
                </a:solidFill>
                <a:latin typeface="+mj-lt"/>
                <a:ea typeface="+mj-ea"/>
                <a:cs typeface="+mj-cs"/>
              </a:rPr>
              <a:t> in un </a:t>
            </a:r>
            <a:r>
              <a:rPr lang="en-US" kern="1200" dirty="0" err="1">
                <a:solidFill>
                  <a:srgbClr val="FFFFFF"/>
                </a:solidFill>
                <a:latin typeface="+mj-lt"/>
                <a:ea typeface="+mj-ea"/>
                <a:cs typeface="+mj-cs"/>
              </a:rPr>
              <a:t>distillatore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che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consente</a:t>
            </a:r>
            <a:r>
              <a:rPr lang="en-US" kern="1200" dirty="0">
                <a:solidFill>
                  <a:srgbClr val="FFFFFF"/>
                </a:solidFill>
                <a:latin typeface="+mj-lt"/>
                <a:ea typeface="+mj-ea"/>
                <a:cs typeface="+mj-cs"/>
              </a:rPr>
              <a:t> di </a:t>
            </a:r>
            <a:r>
              <a:rPr lang="en-US" kern="1200" dirty="0" err="1">
                <a:solidFill>
                  <a:srgbClr val="FFFFFF"/>
                </a:solidFill>
                <a:latin typeface="+mj-lt"/>
                <a:ea typeface="+mj-ea"/>
                <a:cs typeface="+mj-cs"/>
              </a:rPr>
              <a:t>separare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l’azoto</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dalla</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miscela</a:t>
            </a:r>
            <a:r>
              <a:rPr lang="en-US" kern="1200" dirty="0">
                <a:solidFill>
                  <a:srgbClr val="FFFFFF"/>
                </a:solidFill>
                <a:latin typeface="+mj-lt"/>
                <a:ea typeface="+mj-ea"/>
                <a:cs typeface="+mj-cs"/>
              </a:rPr>
              <a:t> per </a:t>
            </a:r>
            <a:r>
              <a:rPr lang="en-US" kern="1200" dirty="0" err="1">
                <a:solidFill>
                  <a:srgbClr val="FFFFFF"/>
                </a:solidFill>
                <a:latin typeface="+mj-lt"/>
                <a:ea typeface="+mj-ea"/>
                <a:cs typeface="+mj-cs"/>
              </a:rPr>
              <a:t>distillazione</a:t>
            </a:r>
            <a:r>
              <a:rPr lang="en-US" kern="1200" dirty="0">
                <a:solidFill>
                  <a:srgbClr val="FFFFFF"/>
                </a:solidFill>
                <a:latin typeface="+mj-lt"/>
                <a:ea typeface="+mj-ea"/>
                <a:cs typeface="+mj-cs"/>
              </a:rPr>
              <a:t> e di </a:t>
            </a:r>
            <a:r>
              <a:rPr lang="en-US" kern="1200" dirty="0" err="1">
                <a:solidFill>
                  <a:srgbClr val="FFFFFF"/>
                </a:solidFill>
                <a:latin typeface="+mj-lt"/>
                <a:ea typeface="+mj-ea"/>
                <a:cs typeface="+mj-cs"/>
              </a:rPr>
              <a:t>raccoglierlo</a:t>
            </a:r>
            <a:r>
              <a:rPr lang="en-US" kern="1200" dirty="0">
                <a:solidFill>
                  <a:srgbClr val="FFFFFF"/>
                </a:solidFill>
                <a:latin typeface="+mj-lt"/>
                <a:ea typeface="+mj-ea"/>
                <a:cs typeface="+mj-cs"/>
              </a:rPr>
              <a:t> in una </a:t>
            </a:r>
            <a:r>
              <a:rPr lang="en-US" kern="1200" dirty="0" err="1">
                <a:solidFill>
                  <a:srgbClr val="FFFFFF"/>
                </a:solidFill>
                <a:latin typeface="+mj-lt"/>
                <a:ea typeface="+mj-ea"/>
                <a:cs typeface="+mj-cs"/>
              </a:rPr>
              <a:t>beuta</a:t>
            </a:r>
            <a:r>
              <a:rPr lang="en-US" kern="1200" dirty="0">
                <a:solidFill>
                  <a:srgbClr val="FFFFFF"/>
                </a:solidFill>
                <a:latin typeface="+mj-lt"/>
                <a:ea typeface="+mj-ea"/>
                <a:cs typeface="+mj-cs"/>
              </a:rPr>
              <a:t> per la </a:t>
            </a:r>
            <a:r>
              <a:rPr lang="en-US" kern="1200" dirty="0" err="1">
                <a:solidFill>
                  <a:srgbClr val="FFFFFF"/>
                </a:solidFill>
                <a:latin typeface="+mj-lt"/>
                <a:ea typeface="+mj-ea"/>
                <a:cs typeface="+mj-cs"/>
              </a:rPr>
              <a:t>determinazione</a:t>
            </a:r>
            <a:r>
              <a:rPr lang="en-US" kern="1200" dirty="0">
                <a:solidFill>
                  <a:srgbClr val="FFFFFF"/>
                </a:solidFill>
                <a:latin typeface="+mj-lt"/>
                <a:ea typeface="+mj-ea"/>
                <a:cs typeface="+mj-cs"/>
              </a:rPr>
              <a:t> </a:t>
            </a:r>
            <a:r>
              <a:rPr lang="en-US" kern="1200" dirty="0" err="1">
                <a:solidFill>
                  <a:srgbClr val="FFFFFF"/>
                </a:solidFill>
                <a:latin typeface="+mj-lt"/>
                <a:ea typeface="+mj-ea"/>
                <a:cs typeface="+mj-cs"/>
              </a:rPr>
              <a:t>quantitativa</a:t>
            </a:r>
            <a:r>
              <a:rPr lang="en-US" kern="1200" dirty="0">
                <a:solidFill>
                  <a:srgbClr val="FFFFFF"/>
                </a:solidFill>
                <a:latin typeface="+mj-lt"/>
                <a:ea typeface="+mj-ea"/>
                <a:cs typeface="+mj-cs"/>
              </a:rPr>
              <a:t>; </a:t>
            </a:r>
          </a:p>
        </p:txBody>
      </p:sp>
      <p:cxnSp>
        <p:nvCxnSpPr>
          <p:cNvPr id="16" name="Straight Connector 10">
            <a:extLst>
              <a:ext uri="{FF2B5EF4-FFF2-40B4-BE49-F238E27FC236}">
                <a16:creationId xmlns:a16="http://schemas.microsoft.com/office/drawing/2014/main" id="{CC94CBDB-A76C-499E-95AB-C0A049E315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Immagine 3">
            <a:extLst>
              <a:ext uri="{FF2B5EF4-FFF2-40B4-BE49-F238E27FC236}">
                <a16:creationId xmlns:a16="http://schemas.microsoft.com/office/drawing/2014/main" id="{745685EC-B726-4E43-8BBC-6BFBF39C32C8}"/>
              </a:ext>
            </a:extLst>
          </p:cNvPr>
          <p:cNvPicPr>
            <a:picLocks noChangeAspect="1"/>
          </p:cNvPicPr>
          <p:nvPr/>
        </p:nvPicPr>
        <p:blipFill rotWithShape="1">
          <a:blip r:embed="rId2">
            <a:extLst>
              <a:ext uri="{28A0092B-C50C-407E-A947-70E740481C1C}">
                <a14:useLocalDpi xmlns:a14="http://schemas.microsoft.com/office/drawing/2010/main" val="0"/>
              </a:ext>
            </a:extLst>
          </a:blip>
          <a:srcRect l="7248" r="3590"/>
          <a:stretch/>
        </p:blipFill>
        <p:spPr>
          <a:xfrm>
            <a:off x="317635" y="321733"/>
            <a:ext cx="4160452" cy="6214534"/>
          </a:xfrm>
          <a:prstGeom prst="rect">
            <a:avLst/>
          </a:prstGeom>
        </p:spPr>
      </p:pic>
      <p:pic>
        <p:nvPicPr>
          <p:cNvPr id="3" name="Immagine 2">
            <a:extLst>
              <a:ext uri="{FF2B5EF4-FFF2-40B4-BE49-F238E27FC236}">
                <a16:creationId xmlns:a16="http://schemas.microsoft.com/office/drawing/2014/main" id="{D98E13AA-747C-4FDF-837E-72714A4559D9}"/>
              </a:ext>
            </a:extLst>
          </p:cNvPr>
          <p:cNvPicPr>
            <a:picLocks noChangeAspect="1"/>
          </p:cNvPicPr>
          <p:nvPr/>
        </p:nvPicPr>
        <p:blipFill rotWithShape="1">
          <a:blip r:embed="rId3">
            <a:extLst>
              <a:ext uri="{28A0092B-C50C-407E-A947-70E740481C1C}">
                <a14:useLocalDpi xmlns:a14="http://schemas.microsoft.com/office/drawing/2010/main" val="0"/>
              </a:ext>
            </a:extLst>
          </a:blip>
          <a:srcRect t="12447" r="2" b="18085"/>
          <a:stretch/>
        </p:blipFill>
        <p:spPr>
          <a:xfrm>
            <a:off x="4654296" y="299363"/>
            <a:ext cx="7217085" cy="3008188"/>
          </a:xfrm>
          <a:prstGeom prst="rect">
            <a:avLst/>
          </a:prstGeom>
        </p:spPr>
      </p:pic>
    </p:spTree>
    <p:extLst>
      <p:ext uri="{BB962C8B-B14F-4D97-AF65-F5344CB8AC3E}">
        <p14:creationId xmlns:p14="http://schemas.microsoft.com/office/powerpoint/2010/main" val="571615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37D5E3D7-B50E-4065-8822-986BFB50BBA7}"/>
              </a:ext>
            </a:extLst>
          </p:cNvPr>
          <p:cNvSpPr txBox="1"/>
          <p:nvPr/>
        </p:nvSpPr>
        <p:spPr>
          <a:xfrm>
            <a:off x="76200" y="244699"/>
            <a:ext cx="12039600" cy="3046988"/>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Una volta posizionata la provetta contenente la miscela ottenuta dalla fase di digestione, il primo passaggio è l’aggiunta di acqua distillata (50 ml) per diluire la elevata concentrazione di acido e rendere più uniforme la distribuzione delle forme ioniche nella soluzione</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Successivamente viene aggiunta una soluzione concentrata (30%) di Idrossido di Sodio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Quanta base bisogna aggiungere per passare da una soluzione acida ad una soluzione alcalina?</a:t>
            </a:r>
          </a:p>
          <a:p>
            <a:pPr algn="just"/>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9976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D7F60AF0-1358-4BEB-A485-EEC793335DE0}"/>
              </a:ext>
            </a:extLst>
          </p:cNvPr>
          <p:cNvSpPr txBox="1"/>
          <p:nvPr/>
        </p:nvSpPr>
        <p:spPr>
          <a:xfrm>
            <a:off x="113762" y="214624"/>
            <a:ext cx="11915106" cy="3139321"/>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Quanta base bisogna aggiungere per passare da una soluzione acida ad una soluzione alcalina?</a:t>
            </a:r>
          </a:p>
          <a:p>
            <a:pPr algn="just"/>
            <a:endParaRPr lang="it-IT" sz="2400" dirty="0">
              <a:latin typeface="Times New Roman" panose="02020603050405020304" pitchFamily="18" charset="0"/>
              <a:cs typeface="Times New Roman" panose="02020603050405020304" pitchFamily="18" charset="0"/>
            </a:endParaRPr>
          </a:p>
          <a:p>
            <a:pPr algn="just">
              <a:spcAft>
                <a:spcPts val="1200"/>
              </a:spcAft>
            </a:pPr>
            <a:r>
              <a:rPr lang="it-IT" sz="2400" dirty="0">
                <a:latin typeface="Times New Roman" panose="02020603050405020304" pitchFamily="18" charset="0"/>
                <a:cs typeface="Times New Roman" panose="02020603050405020304" pitchFamily="18" charset="0"/>
              </a:rPr>
              <a:t>10 ml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SO</a:t>
            </a:r>
            <a:r>
              <a:rPr lang="it-IT" sz="2400" baseline="-25000" dirty="0">
                <a:latin typeface="Times New Roman" panose="02020603050405020304" pitchFamily="18" charset="0"/>
                <a:cs typeface="Times New Roman" panose="02020603050405020304" pitchFamily="18" charset="0"/>
              </a:rPr>
              <a:t>4</a:t>
            </a:r>
            <a:r>
              <a:rPr lang="it-IT" sz="2400" dirty="0">
                <a:latin typeface="Times New Roman" panose="02020603050405020304" pitchFamily="18" charset="0"/>
                <a:cs typeface="Times New Roman" panose="02020603050405020304" pitchFamily="18" charset="0"/>
              </a:rPr>
              <a:t> al 98%         98%  =  in 1 litro abbiamo 980 ml di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SO</a:t>
            </a:r>
            <a:r>
              <a:rPr lang="it-IT" sz="2400" baseline="-25000" dirty="0">
                <a:latin typeface="Times New Roman" panose="02020603050405020304" pitchFamily="18" charset="0"/>
                <a:cs typeface="Times New Roman" panose="02020603050405020304" pitchFamily="18" charset="0"/>
              </a:rPr>
              <a:t>4  </a:t>
            </a:r>
            <a:r>
              <a:rPr lang="it-IT" sz="2400" dirty="0">
                <a:latin typeface="Times New Roman" panose="02020603050405020304" pitchFamily="18" charset="0"/>
                <a:cs typeface="Times New Roman" panose="02020603050405020304" pitchFamily="18" charset="0"/>
              </a:rPr>
              <a:t>; densità 1.83 g/ml</a:t>
            </a:r>
          </a:p>
          <a:p>
            <a:pPr algn="just">
              <a:spcAft>
                <a:spcPts val="1200"/>
              </a:spcAft>
            </a:pPr>
            <a:r>
              <a:rPr lang="it-IT" sz="2400" dirty="0">
                <a:latin typeface="Times New Roman" panose="02020603050405020304" pitchFamily="18" charset="0"/>
                <a:cs typeface="Times New Roman" panose="02020603050405020304" pitchFamily="18" charset="0"/>
              </a:rPr>
              <a:t>980 (ml) x 1.83 (g/ml) = 1793.4 g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SO</a:t>
            </a:r>
            <a:r>
              <a:rPr lang="it-IT" sz="2400" baseline="-25000" dirty="0">
                <a:latin typeface="Times New Roman" panose="02020603050405020304" pitchFamily="18" charset="0"/>
                <a:cs typeface="Times New Roman" panose="02020603050405020304" pitchFamily="18" charset="0"/>
              </a:rPr>
              <a:t>4 </a:t>
            </a:r>
            <a:r>
              <a:rPr lang="it-IT" sz="2400" dirty="0">
                <a:latin typeface="Times New Roman" panose="02020603050405020304" pitchFamily="18" charset="0"/>
                <a:cs typeface="Times New Roman" panose="02020603050405020304" pitchFamily="18" charset="0"/>
              </a:rPr>
              <a:t>in un litro ;  peso molecolare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SO</a:t>
            </a:r>
            <a:r>
              <a:rPr lang="it-IT" sz="2400" baseline="-25000" dirty="0">
                <a:latin typeface="Times New Roman" panose="02020603050405020304" pitchFamily="18" charset="0"/>
                <a:cs typeface="Times New Roman" panose="02020603050405020304" pitchFamily="18" charset="0"/>
              </a:rPr>
              <a:t>4</a:t>
            </a:r>
            <a:r>
              <a:rPr lang="it-IT" sz="2400" dirty="0">
                <a:latin typeface="Times New Roman" panose="02020603050405020304" pitchFamily="18" charset="0"/>
                <a:cs typeface="Times New Roman" panose="02020603050405020304" pitchFamily="18" charset="0"/>
              </a:rPr>
              <a:t>  = 98.08 g/mole</a:t>
            </a:r>
          </a:p>
          <a:p>
            <a:pPr algn="just">
              <a:spcAft>
                <a:spcPts val="1200"/>
              </a:spcAft>
            </a:pPr>
            <a:r>
              <a:rPr lang="it-IT" sz="2400" dirty="0">
                <a:latin typeface="Times New Roman" panose="02020603050405020304" pitchFamily="18" charset="0"/>
                <a:cs typeface="Times New Roman" panose="02020603050405020304" pitchFamily="18" charset="0"/>
              </a:rPr>
              <a:t>1793.4 (g) / 98.08 (g/mole) = 18.3 moli in un litro    in 1 ml = 0. 0183 moli di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SO</a:t>
            </a:r>
            <a:r>
              <a:rPr lang="it-IT" sz="2400" baseline="-25000" dirty="0">
                <a:latin typeface="Times New Roman" panose="02020603050405020304" pitchFamily="18" charset="0"/>
                <a:cs typeface="Times New Roman" panose="02020603050405020304" pitchFamily="18" charset="0"/>
              </a:rPr>
              <a:t>4</a:t>
            </a:r>
            <a:r>
              <a:rPr lang="it-IT" sz="2400" dirty="0">
                <a:latin typeface="Times New Roman" panose="02020603050405020304" pitchFamily="18" charset="0"/>
                <a:cs typeface="Times New Roman" panose="02020603050405020304" pitchFamily="18" charset="0"/>
              </a:rPr>
              <a:t> </a:t>
            </a:r>
          </a:p>
          <a:p>
            <a:pPr algn="just">
              <a:spcAft>
                <a:spcPts val="1200"/>
              </a:spcAft>
            </a:pPr>
            <a:r>
              <a:rPr lang="it-IT" sz="2400" dirty="0">
                <a:latin typeface="Times New Roman" panose="02020603050405020304" pitchFamily="18" charset="0"/>
                <a:cs typeface="Times New Roman" panose="02020603050405020304" pitchFamily="18" charset="0"/>
              </a:rPr>
              <a:t>A quante moli di H</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corrispondono (Normalità della soluzione)?   0.0183 x 2 = 0.0366 moli di H</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a:t>
            </a:r>
          </a:p>
        </p:txBody>
      </p:sp>
      <p:sp>
        <p:nvSpPr>
          <p:cNvPr id="3" name="CasellaDiTesto 2">
            <a:extLst>
              <a:ext uri="{FF2B5EF4-FFF2-40B4-BE49-F238E27FC236}">
                <a16:creationId xmlns:a16="http://schemas.microsoft.com/office/drawing/2014/main" id="{190413B2-2DF0-45D1-8321-F30280DBFA70}"/>
              </a:ext>
            </a:extLst>
          </p:cNvPr>
          <p:cNvSpPr txBox="1"/>
          <p:nvPr/>
        </p:nvSpPr>
        <p:spPr>
          <a:xfrm>
            <a:off x="138447" y="3196279"/>
            <a:ext cx="11915106" cy="2923877"/>
          </a:xfrm>
          <a:prstGeom prst="rect">
            <a:avLst/>
          </a:prstGeom>
          <a:noFill/>
        </p:spPr>
        <p:txBody>
          <a:bodyPr wrap="square" rtlCol="0">
            <a:spAutoFit/>
          </a:bodyPr>
          <a:lstStyle/>
          <a:p>
            <a:pPr algn="just"/>
            <a:endParaRPr lang="it-IT" sz="2400" dirty="0">
              <a:latin typeface="Times New Roman" panose="02020603050405020304" pitchFamily="18" charset="0"/>
              <a:cs typeface="Times New Roman" panose="02020603050405020304" pitchFamily="18" charset="0"/>
            </a:endParaRPr>
          </a:p>
          <a:p>
            <a:pPr algn="just">
              <a:spcAft>
                <a:spcPts val="1200"/>
              </a:spcAft>
            </a:pPr>
            <a:r>
              <a:rPr lang="it-IT" sz="2400" dirty="0">
                <a:latin typeface="Times New Roman" panose="02020603050405020304" pitchFamily="18" charset="0"/>
                <a:cs typeface="Times New Roman" panose="02020603050405020304" pitchFamily="18" charset="0"/>
              </a:rPr>
              <a:t>X ml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al 30%         30%  =  in 1 litro (chilo) abbiamo 300 g di </a:t>
            </a:r>
            <a:r>
              <a:rPr lang="it-IT" sz="2400" dirty="0" err="1">
                <a:latin typeface="Times New Roman" panose="02020603050405020304" pitchFamily="18" charset="0"/>
                <a:cs typeface="Times New Roman" panose="02020603050405020304" pitchFamily="18" charset="0"/>
              </a:rPr>
              <a:t>NaOH</a:t>
            </a:r>
            <a:r>
              <a:rPr lang="it-IT" sz="2400" baseline="-25000" dirty="0">
                <a:latin typeface="Times New Roman" panose="02020603050405020304" pitchFamily="18" charset="0"/>
                <a:cs typeface="Times New Roman" panose="02020603050405020304" pitchFamily="18" charset="0"/>
              </a:rPr>
              <a:t>  </a:t>
            </a:r>
            <a:r>
              <a:rPr lang="it-IT" sz="2400" dirty="0">
                <a:latin typeface="Times New Roman" panose="02020603050405020304" pitchFamily="18" charset="0"/>
                <a:cs typeface="Times New Roman" panose="02020603050405020304" pitchFamily="18" charset="0"/>
              </a:rPr>
              <a:t>; </a:t>
            </a:r>
          </a:p>
          <a:p>
            <a:pPr algn="just">
              <a:spcAft>
                <a:spcPts val="1200"/>
              </a:spcAft>
            </a:pPr>
            <a:r>
              <a:rPr lang="it-IT" sz="2400" dirty="0">
                <a:latin typeface="Times New Roman" panose="02020603050405020304" pitchFamily="18" charset="0"/>
                <a:cs typeface="Times New Roman" panose="02020603050405020304" pitchFamily="18" charset="0"/>
              </a:rPr>
              <a:t>peso molecolare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 40 g/mole; 300 (g) / 40 (g/mole) = 7.5 moli in un litro</a:t>
            </a:r>
          </a:p>
          <a:p>
            <a:pPr algn="just">
              <a:spcAft>
                <a:spcPts val="1200"/>
              </a:spcAft>
            </a:pPr>
            <a:r>
              <a:rPr lang="it-IT" sz="2400" dirty="0">
                <a:latin typeface="Times New Roman" panose="02020603050405020304" pitchFamily="18" charset="0"/>
                <a:cs typeface="Times New Roman" panose="02020603050405020304" pitchFamily="18" charset="0"/>
              </a:rPr>
              <a:t>In 1 ml = 0.0075 moli di 0.0075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 0.0075 OH</a:t>
            </a:r>
            <a:r>
              <a:rPr lang="it-IT" sz="2400" baseline="30000" dirty="0">
                <a:latin typeface="Times New Roman" panose="02020603050405020304" pitchFamily="18" charset="0"/>
                <a:cs typeface="Times New Roman" panose="02020603050405020304" pitchFamily="18" charset="0"/>
              </a:rPr>
              <a:t>-  </a:t>
            </a:r>
          </a:p>
          <a:p>
            <a:pPr algn="just">
              <a:spcAft>
                <a:spcPts val="1200"/>
              </a:spcAft>
            </a:pPr>
            <a:endParaRPr lang="it-IT" sz="2400" dirty="0">
              <a:latin typeface="Times New Roman" panose="02020603050405020304" pitchFamily="18" charset="0"/>
              <a:cs typeface="Times New Roman" panose="02020603050405020304" pitchFamily="18" charset="0"/>
            </a:endParaRPr>
          </a:p>
          <a:p>
            <a:pPr algn="just">
              <a:spcAft>
                <a:spcPts val="1200"/>
              </a:spcAft>
            </a:pPr>
            <a:r>
              <a:rPr lang="it-IT" sz="2400" dirty="0">
                <a:latin typeface="Times New Roman" panose="02020603050405020304" pitchFamily="18" charset="0"/>
                <a:cs typeface="Times New Roman" panose="02020603050405020304" pitchFamily="18" charset="0"/>
              </a:rPr>
              <a:t>10 ml x 0.0366 = X </a:t>
            </a:r>
            <a:r>
              <a:rPr lang="it-IT" sz="2400" dirty="0" err="1">
                <a:latin typeface="Times New Roman" panose="02020603050405020304" pitchFamily="18" charset="0"/>
                <a:cs typeface="Times New Roman" panose="02020603050405020304" pitchFamily="18" charset="0"/>
              </a:rPr>
              <a:t>x</a:t>
            </a:r>
            <a:r>
              <a:rPr lang="it-IT" sz="2400" dirty="0">
                <a:latin typeface="Times New Roman" panose="02020603050405020304" pitchFamily="18" charset="0"/>
                <a:cs typeface="Times New Roman" panose="02020603050405020304" pitchFamily="18" charset="0"/>
              </a:rPr>
              <a:t> 0.0075       X = 0.366/0.0075  = 49 ml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9165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6AD9A4C8-2787-4009-B215-4AF31028CE9A}"/>
              </a:ext>
            </a:extLst>
          </p:cNvPr>
          <p:cNvSpPr txBox="1"/>
          <p:nvPr/>
        </p:nvSpPr>
        <p:spPr>
          <a:xfrm>
            <a:off x="152400" y="128789"/>
            <a:ext cx="11887200" cy="637097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Una volta posizionata la provetta contenente la miscela ottenuta dalla fase di digestione, il primo passaggio è l’aggiunta di acqua distillata (50 ml) per diluire la elevata concentrazione di acido e rendere più uniforme la distribuzione delle forme ioniche nella soluzione</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Successivamente viene aggiunta una soluzione concentrata di Idrossido di Sodio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80 ml di una soluzione di </a:t>
            </a:r>
            <a:r>
              <a:rPr lang="it-IT" sz="2400" dirty="0" err="1">
                <a:latin typeface="Times New Roman" panose="02020603050405020304" pitchFamily="18" charset="0"/>
                <a:cs typeface="Times New Roman" panose="02020603050405020304" pitchFamily="18" charset="0"/>
              </a:rPr>
              <a:t>NaOH</a:t>
            </a:r>
            <a:r>
              <a:rPr lang="it-IT" sz="2400" dirty="0">
                <a:latin typeface="Times New Roman" panose="02020603050405020304" pitchFamily="18" charset="0"/>
                <a:cs typeface="Times New Roman" panose="02020603050405020304" pitchFamily="18" charset="0"/>
              </a:rPr>
              <a:t> al 30%</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Il pH passa da un valore acido ad un valore alcalino con eccesso di OH</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nella soluzione/miscela</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Lo scopo è quello di convertire l’azoto ammoniacale in una forma che sia separabile per distillazione</a:t>
            </a:r>
          </a:p>
          <a:p>
            <a:pPr algn="just"/>
            <a:endParaRPr lang="it-IT" sz="2400" dirty="0">
              <a:latin typeface="Times New Roman" panose="02020603050405020304" pitchFamily="18" charset="0"/>
              <a:cs typeface="Times New Roman" panose="02020603050405020304" pitchFamily="18" charset="0"/>
            </a:endParaRPr>
          </a:p>
          <a:p>
            <a:pPr algn="ctr"/>
            <a:r>
              <a:rPr lang="it-IT" sz="2400" dirty="0">
                <a:latin typeface="Times New Roman" panose="02020603050405020304" pitchFamily="18" charset="0"/>
                <a:cs typeface="Times New Roman" panose="02020603050405020304" pitchFamily="18" charset="0"/>
              </a:rPr>
              <a:t>NH</a:t>
            </a:r>
            <a:r>
              <a:rPr lang="it-IT" sz="2400" baseline="-25000" dirty="0">
                <a:latin typeface="Times New Roman" panose="02020603050405020304" pitchFamily="18" charset="0"/>
                <a:cs typeface="Times New Roman" panose="02020603050405020304" pitchFamily="18" charset="0"/>
              </a:rPr>
              <a:t>4</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 OH</a:t>
            </a:r>
            <a:r>
              <a:rPr lang="it-IT" sz="2400" baseline="30000" dirty="0">
                <a:latin typeface="Times New Roman" panose="02020603050405020304" pitchFamily="18" charset="0"/>
                <a:cs typeface="Times New Roman" panose="02020603050405020304" pitchFamily="18" charset="0"/>
              </a:rPr>
              <a:t>- </a:t>
            </a:r>
            <a:r>
              <a:rPr lang="it-IT" sz="2400" dirty="0">
                <a:latin typeface="Times New Roman" panose="02020603050405020304" pitchFamily="18" charset="0"/>
                <a:cs typeface="Times New Roman" panose="02020603050405020304" pitchFamily="18" charset="0"/>
              </a:rPr>
              <a:t>   </a:t>
            </a:r>
            <a:r>
              <a:rPr lang="it-IT" sz="2400" dirty="0">
                <a:latin typeface="Times New Roman" panose="02020603050405020304" pitchFamily="18" charset="0"/>
                <a:cs typeface="Times New Roman" panose="02020603050405020304" pitchFamily="18" charset="0"/>
                <a:sym typeface="Symbol" panose="05050102010706020507" pitchFamily="18" charset="2"/>
              </a:rPr>
              <a:t></a:t>
            </a:r>
            <a:r>
              <a:rPr lang="it-IT" sz="2400" dirty="0">
                <a:latin typeface="Times New Roman" panose="02020603050405020304" pitchFamily="18" charset="0"/>
                <a:cs typeface="Times New Roman" panose="02020603050405020304" pitchFamily="18" charset="0"/>
              </a:rPr>
              <a:t>    NH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   +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O</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a:latin typeface="Times New Roman" panose="02020603050405020304" pitchFamily="18" charset="0"/>
                <a:cs typeface="Times New Roman" panose="02020603050405020304" pitchFamily="18" charset="0"/>
              </a:rPr>
              <a:t>L’ammoniaca è estremamente volatile a temperatura ambiente; la provetta viene anche risaldata per favorire il passaggio in fase vapore dell’ammoniaca che quindi distilla</a:t>
            </a:r>
          </a:p>
        </p:txBody>
      </p:sp>
    </p:spTree>
    <p:extLst>
      <p:ext uri="{BB962C8B-B14F-4D97-AF65-F5344CB8AC3E}">
        <p14:creationId xmlns:p14="http://schemas.microsoft.com/office/powerpoint/2010/main" val="156928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F396D7AD-9900-4FD6-BAB5-CD22E23E43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2645" y="596292"/>
            <a:ext cx="4721180" cy="2832708"/>
          </a:xfrm>
          <a:prstGeom prst="rect">
            <a:avLst/>
          </a:prstGeom>
        </p:spPr>
      </p:pic>
      <p:sp>
        <p:nvSpPr>
          <p:cNvPr id="3" name="CasellaDiTesto 2">
            <a:extLst>
              <a:ext uri="{FF2B5EF4-FFF2-40B4-BE49-F238E27FC236}">
                <a16:creationId xmlns:a16="http://schemas.microsoft.com/office/drawing/2014/main" id="{6DCB7E1C-B2DE-4AEE-95A3-F60C10A926C7}"/>
              </a:ext>
            </a:extLst>
          </p:cNvPr>
          <p:cNvSpPr txBox="1"/>
          <p:nvPr/>
        </p:nvSpPr>
        <p:spPr>
          <a:xfrm>
            <a:off x="5808372" y="480382"/>
            <a:ext cx="6168980" cy="2677656"/>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L’ammoniaca passa nel sistema fino alla zona di condensazione con una camicia esterna dove viene fatto circolare liquido refrigerante (acqua) che provoca la condensazione dei vapori di ammoniaca in una beuta sottostante di raccolta</a:t>
            </a:r>
          </a:p>
          <a:p>
            <a:pPr algn="just"/>
            <a:r>
              <a:rPr lang="it-IT" sz="2400" dirty="0">
                <a:latin typeface="Times New Roman" panose="02020603050405020304" pitchFamily="18" charset="0"/>
                <a:cs typeface="Times New Roman" panose="02020603050405020304" pitchFamily="18" charset="0"/>
              </a:rPr>
              <a:t>Il circuito deve terminare all’interno della soluzione per evitare perdite di ammoniaca</a:t>
            </a:r>
          </a:p>
        </p:txBody>
      </p:sp>
      <p:sp>
        <p:nvSpPr>
          <p:cNvPr id="4" name="CasellaDiTesto 3">
            <a:extLst>
              <a:ext uri="{FF2B5EF4-FFF2-40B4-BE49-F238E27FC236}">
                <a16:creationId xmlns:a16="http://schemas.microsoft.com/office/drawing/2014/main" id="{4287DE5E-7AD8-4917-956A-7D44213AF652}"/>
              </a:ext>
            </a:extLst>
          </p:cNvPr>
          <p:cNvSpPr txBox="1"/>
          <p:nvPr/>
        </p:nvSpPr>
        <p:spPr>
          <a:xfrm>
            <a:off x="386366" y="4121239"/>
            <a:ext cx="11320530" cy="2308324"/>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Pur essendo l’ammoniaca solubile in acqua, data la sua elevata volatilità è necessario riconvertire l’azoto in una forma solubile ma non volatile; si opera quindi il passaggio inverso della fase di distillazione inserendo nella beuta una soluzione leggermente acida</a:t>
            </a:r>
          </a:p>
          <a:p>
            <a:pPr algn="just"/>
            <a:endParaRPr lang="it-IT" sz="2400" dirty="0">
              <a:latin typeface="Times New Roman" panose="02020603050405020304" pitchFamily="18" charset="0"/>
              <a:cs typeface="Times New Roman" panose="02020603050405020304" pitchFamily="18" charset="0"/>
            </a:endParaRPr>
          </a:p>
          <a:p>
            <a:pPr algn="ctr"/>
            <a:r>
              <a:rPr lang="it-IT" sz="2400" dirty="0">
                <a:latin typeface="Times New Roman" panose="02020603050405020304" pitchFamily="18" charset="0"/>
                <a:cs typeface="Times New Roman" panose="02020603050405020304" pitchFamily="18" charset="0"/>
              </a:rPr>
              <a:t>NH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 + 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O</a:t>
            </a:r>
            <a:r>
              <a:rPr lang="it-IT" sz="2400" baseline="30000" dirty="0">
                <a:latin typeface="Times New Roman" panose="02020603050405020304" pitchFamily="18" charset="0"/>
                <a:cs typeface="Times New Roman" panose="02020603050405020304" pitchFamily="18" charset="0"/>
              </a:rPr>
              <a:t>+ </a:t>
            </a:r>
            <a:r>
              <a:rPr lang="it-IT" sz="2400" dirty="0">
                <a:latin typeface="Times New Roman" panose="02020603050405020304" pitchFamily="18" charset="0"/>
                <a:cs typeface="Times New Roman" panose="02020603050405020304" pitchFamily="18" charset="0"/>
              </a:rPr>
              <a:t>   </a:t>
            </a:r>
            <a:r>
              <a:rPr lang="it-IT" sz="2400" dirty="0">
                <a:latin typeface="Times New Roman" panose="02020603050405020304" pitchFamily="18" charset="0"/>
                <a:cs typeface="Times New Roman" panose="02020603050405020304" pitchFamily="18" charset="0"/>
                <a:sym typeface="Symbol" panose="05050102010706020507" pitchFamily="18" charset="2"/>
              </a:rPr>
              <a:t>   </a:t>
            </a:r>
            <a:r>
              <a:rPr lang="it-IT" sz="2400" dirty="0">
                <a:latin typeface="Times New Roman" panose="02020603050405020304" pitchFamily="18" charset="0"/>
                <a:cs typeface="Times New Roman" panose="02020603050405020304" pitchFamily="18" charset="0"/>
              </a:rPr>
              <a:t>NH</a:t>
            </a:r>
            <a:r>
              <a:rPr lang="it-IT" sz="2400" baseline="-25000" dirty="0">
                <a:latin typeface="Times New Roman" panose="02020603050405020304" pitchFamily="18" charset="0"/>
                <a:cs typeface="Times New Roman" panose="02020603050405020304" pitchFamily="18" charset="0"/>
              </a:rPr>
              <a:t>4</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O</a:t>
            </a:r>
          </a:p>
          <a:p>
            <a:pPr algn="just"/>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2043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D1009B3B-D757-4E00-B658-E026562D8069}"/>
              </a:ext>
            </a:extLst>
          </p:cNvPr>
          <p:cNvSpPr/>
          <p:nvPr/>
        </p:nvSpPr>
        <p:spPr>
          <a:xfrm>
            <a:off x="235527" y="926237"/>
            <a:ext cx="11720946" cy="3077766"/>
          </a:xfrm>
          <a:prstGeom prst="rect">
            <a:avLst/>
          </a:prstGeom>
        </p:spPr>
        <p:txBody>
          <a:bodyPr wrap="square">
            <a:spAutoFit/>
          </a:bodyPr>
          <a:lstStyle/>
          <a:p>
            <a:r>
              <a:rPr lang="it-IT" sz="2000" b="1" dirty="0"/>
              <a:t>Soluzione ricevente</a:t>
            </a:r>
          </a:p>
          <a:p>
            <a:r>
              <a:rPr lang="it-IT" sz="2000" dirty="0"/>
              <a:t>Se si usa acido borico, non è necessaria una concentrazione esatta perché la titolazione misura direttamente la quantità di ammoniaca nel distillato, neutralizzando il complesso 1: 1 formato da ammoniaca e acido borico. Grandi quantità di acido borico possono essere aggiunte alla soluzione ricevente così il completo assorbimento dell'ammoniaca è assicurato.</a:t>
            </a:r>
          </a:p>
          <a:p>
            <a:endParaRPr lang="it-IT" sz="2000" dirty="0"/>
          </a:p>
          <a:p>
            <a:r>
              <a:rPr lang="it-IT" sz="2000" b="1" dirty="0"/>
              <a:t>Titolazione</a:t>
            </a:r>
          </a:p>
          <a:p>
            <a:r>
              <a:rPr lang="en-US" dirty="0" err="1"/>
              <a:t>L’acido</a:t>
            </a:r>
            <a:r>
              <a:rPr lang="en-US" dirty="0"/>
              <a:t> </a:t>
            </a:r>
            <a:r>
              <a:rPr lang="en-US" dirty="0" err="1"/>
              <a:t>borico</a:t>
            </a:r>
            <a:r>
              <a:rPr lang="en-US" dirty="0"/>
              <a:t> </a:t>
            </a:r>
            <a:r>
              <a:rPr lang="en-US" dirty="0" err="1"/>
              <a:t>cattura</a:t>
            </a:r>
            <a:r>
              <a:rPr lang="en-US" dirty="0"/>
              <a:t> l’NH3 </a:t>
            </a:r>
            <a:r>
              <a:rPr lang="en-US" dirty="0" err="1"/>
              <a:t>gassosa</a:t>
            </a:r>
            <a:r>
              <a:rPr lang="en-US" dirty="0"/>
              <a:t> e </a:t>
            </a:r>
            <a:r>
              <a:rPr lang="en-US" dirty="0" err="1"/>
              <a:t>formando</a:t>
            </a:r>
            <a:r>
              <a:rPr lang="en-US" dirty="0"/>
              <a:t> un </a:t>
            </a:r>
            <a:r>
              <a:rPr lang="en-US" dirty="0" err="1"/>
              <a:t>complesso</a:t>
            </a:r>
            <a:r>
              <a:rPr lang="en-US" dirty="0"/>
              <a:t>, </a:t>
            </a:r>
            <a:r>
              <a:rPr lang="en-US" dirty="0" err="1"/>
              <a:t>l’ammonio-borato</a:t>
            </a:r>
            <a:r>
              <a:rPr lang="en-US" dirty="0"/>
              <a:t>. </a:t>
            </a:r>
            <a:r>
              <a:rPr lang="en-US" dirty="0" err="1"/>
              <a:t>Appena</a:t>
            </a:r>
            <a:r>
              <a:rPr lang="en-US" dirty="0"/>
              <a:t> </a:t>
            </a:r>
            <a:r>
              <a:rPr lang="en-US" dirty="0" err="1"/>
              <a:t>tutta</a:t>
            </a:r>
            <a:r>
              <a:rPr lang="en-US" dirty="0"/>
              <a:t> l’NH3 è </a:t>
            </a:r>
            <a:r>
              <a:rPr lang="en-US" dirty="0" err="1"/>
              <a:t>catturata</a:t>
            </a:r>
            <a:r>
              <a:rPr lang="en-US" dirty="0"/>
              <a:t> </a:t>
            </a:r>
            <a:r>
              <a:rPr lang="en-US" dirty="0" err="1"/>
              <a:t>il</a:t>
            </a:r>
            <a:r>
              <a:rPr lang="en-US" dirty="0"/>
              <a:t> </a:t>
            </a:r>
            <a:r>
              <a:rPr lang="en-US" dirty="0" err="1"/>
              <a:t>sistema</a:t>
            </a:r>
            <a:r>
              <a:rPr lang="en-US" dirty="0"/>
              <a:t> cambia </a:t>
            </a:r>
            <a:r>
              <a:rPr lang="en-US" dirty="0" err="1"/>
              <a:t>colore</a:t>
            </a:r>
            <a:r>
              <a:rPr lang="en-US" dirty="0"/>
              <a:t> (</a:t>
            </a:r>
            <a:r>
              <a:rPr lang="en-US" dirty="0" err="1"/>
              <a:t>diventa</a:t>
            </a:r>
            <a:r>
              <a:rPr lang="en-US" dirty="0"/>
              <a:t> </a:t>
            </a:r>
            <a:r>
              <a:rPr lang="en-US" dirty="0" err="1"/>
              <a:t>verde</a:t>
            </a:r>
            <a:r>
              <a:rPr lang="en-US" dirty="0"/>
              <a:t>).</a:t>
            </a:r>
            <a:endParaRPr lang="it-IT" dirty="0"/>
          </a:p>
          <a:p>
            <a:endParaRPr lang="it-IT" dirty="0"/>
          </a:p>
        </p:txBody>
      </p:sp>
      <p:pic>
        <p:nvPicPr>
          <p:cNvPr id="5" name="Immagine 4">
            <a:extLst>
              <a:ext uri="{FF2B5EF4-FFF2-40B4-BE49-F238E27FC236}">
                <a16:creationId xmlns:a16="http://schemas.microsoft.com/office/drawing/2014/main" id="{8EA6EAF8-397A-4B80-88AA-24706360EDFE}"/>
              </a:ext>
            </a:extLst>
          </p:cNvPr>
          <p:cNvPicPr>
            <a:picLocks noChangeAspect="1"/>
          </p:cNvPicPr>
          <p:nvPr/>
        </p:nvPicPr>
        <p:blipFill>
          <a:blip r:embed="rId2"/>
          <a:stretch>
            <a:fillRect/>
          </a:stretch>
        </p:blipFill>
        <p:spPr>
          <a:xfrm>
            <a:off x="3375891" y="4127189"/>
            <a:ext cx="5440218" cy="1665269"/>
          </a:xfrm>
          <a:prstGeom prst="rect">
            <a:avLst/>
          </a:prstGeom>
        </p:spPr>
      </p:pic>
    </p:spTree>
    <p:extLst>
      <p:ext uri="{BB962C8B-B14F-4D97-AF65-F5344CB8AC3E}">
        <p14:creationId xmlns:p14="http://schemas.microsoft.com/office/powerpoint/2010/main" val="39852213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D633CE33-8DB1-48DA-A567-3C384AA4A0F8}"/>
              </a:ext>
            </a:extLst>
          </p:cNvPr>
          <p:cNvSpPr txBox="1"/>
          <p:nvPr/>
        </p:nvSpPr>
        <p:spPr>
          <a:xfrm>
            <a:off x="178158" y="103031"/>
            <a:ext cx="11835683" cy="1938992"/>
          </a:xfrm>
          <a:prstGeom prst="rect">
            <a:avLst/>
          </a:prstGeom>
          <a:noFill/>
        </p:spPr>
        <p:txBody>
          <a:bodyPr wrap="square" rtlCol="0">
            <a:spAutoFit/>
          </a:bodyPr>
          <a:lstStyle/>
          <a:p>
            <a:pPr algn="just">
              <a:spcAft>
                <a:spcPts val="1200"/>
              </a:spcAft>
            </a:pPr>
            <a:r>
              <a:rPr lang="it-IT" sz="2400" dirty="0">
                <a:latin typeface="Times New Roman" panose="02020603050405020304" pitchFamily="18" charset="0"/>
                <a:cs typeface="Times New Roman" panose="02020603050405020304" pitchFamily="18" charset="0"/>
              </a:rPr>
              <a:t>A tale scopo possono essere utilizzati diversi acidi; nel laboratorio di analisi dei suoli del Dipartimento, la procedura prevede l’impiego di una soluzione di acido borico (H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BO</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 </a:t>
            </a:r>
            <a:r>
              <a:rPr lang="it-IT" sz="2400">
                <a:latin typeface="Times New Roman" panose="02020603050405020304" pitchFamily="18" charset="0"/>
                <a:cs typeface="Times New Roman" panose="02020603050405020304" pitchFamily="18" charset="0"/>
              </a:rPr>
              <a:t>Tale composto </a:t>
            </a:r>
            <a:r>
              <a:rPr lang="it-IT" sz="2400" dirty="0">
                <a:latin typeface="Times New Roman" panose="02020603050405020304" pitchFamily="18" charset="0"/>
                <a:cs typeface="Times New Roman" panose="02020603050405020304" pitchFamily="18" charset="0"/>
              </a:rPr>
              <a:t>è un acido debole (costante di dissociazione Ka= 5.8 × 10</a:t>
            </a:r>
            <a:r>
              <a:rPr lang="it-IT" sz="2400" baseline="30000" dirty="0">
                <a:latin typeface="Times New Roman" panose="02020603050405020304" pitchFamily="18" charset="0"/>
                <a:cs typeface="Times New Roman" panose="02020603050405020304" pitchFamily="18" charset="0"/>
              </a:rPr>
              <a:t>-10</a:t>
            </a:r>
            <a:r>
              <a:rPr lang="it-IT" sz="2400" dirty="0">
                <a:latin typeface="Times New Roman" panose="02020603050405020304" pitchFamily="18" charset="0"/>
                <a:cs typeface="Times New Roman" panose="02020603050405020304" pitchFamily="18" charset="0"/>
              </a:rPr>
              <a:t>) reagendo con l’ammoniaca forma un complesso, Borato di Ammonio che blocca l’azoto nella soluzione in forma ammoniacale</a:t>
            </a:r>
          </a:p>
        </p:txBody>
      </p:sp>
      <p:sp>
        <p:nvSpPr>
          <p:cNvPr id="3" name="CasellaDiTesto 2">
            <a:extLst>
              <a:ext uri="{FF2B5EF4-FFF2-40B4-BE49-F238E27FC236}">
                <a16:creationId xmlns:a16="http://schemas.microsoft.com/office/drawing/2014/main" id="{169C024A-74B3-4AD0-AF4D-6FE4FEA6AB45}"/>
              </a:ext>
            </a:extLst>
          </p:cNvPr>
          <p:cNvSpPr txBox="1"/>
          <p:nvPr/>
        </p:nvSpPr>
        <p:spPr>
          <a:xfrm>
            <a:off x="1609859" y="2163651"/>
            <a:ext cx="7753082" cy="461665"/>
          </a:xfrm>
          <a:prstGeom prst="rect">
            <a:avLst/>
          </a:prstGeom>
          <a:noFill/>
        </p:spPr>
        <p:txBody>
          <a:bodyPr wrap="square" rtlCol="0">
            <a:spAutoFit/>
          </a:bodyPr>
          <a:lstStyle/>
          <a:p>
            <a:pPr algn="ctr"/>
            <a:r>
              <a:rPr lang="it-IT" sz="2400" dirty="0">
                <a:latin typeface="Times New Roman" panose="02020603050405020304" pitchFamily="18" charset="0"/>
                <a:cs typeface="Times New Roman" panose="02020603050405020304" pitchFamily="18" charset="0"/>
              </a:rPr>
              <a:t>NH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 + 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BO</a:t>
            </a:r>
            <a:r>
              <a:rPr lang="it-IT" sz="2400" baseline="-25000" dirty="0">
                <a:latin typeface="Times New Roman" panose="02020603050405020304" pitchFamily="18" charset="0"/>
                <a:cs typeface="Times New Roman" panose="02020603050405020304" pitchFamily="18" charset="0"/>
              </a:rPr>
              <a:t>3     </a:t>
            </a:r>
            <a:r>
              <a:rPr lang="it-IT" sz="2400" dirty="0">
                <a:latin typeface="Times New Roman" panose="02020603050405020304" pitchFamily="18" charset="0"/>
                <a:cs typeface="Times New Roman" panose="02020603050405020304" pitchFamily="18" charset="0"/>
                <a:sym typeface="Symbol" panose="05050102010706020507" pitchFamily="18" charset="2"/>
              </a:rPr>
              <a:t>     </a:t>
            </a:r>
            <a:r>
              <a:rPr lang="it-IT" sz="2400" dirty="0">
                <a:latin typeface="Times New Roman" panose="02020603050405020304" pitchFamily="18" charset="0"/>
                <a:cs typeface="Times New Roman" panose="02020603050405020304" pitchFamily="18" charset="0"/>
              </a:rPr>
              <a:t>NH</a:t>
            </a:r>
            <a:r>
              <a:rPr lang="it-IT" sz="2400" baseline="-25000" dirty="0">
                <a:latin typeface="Times New Roman" panose="02020603050405020304" pitchFamily="18" charset="0"/>
                <a:cs typeface="Times New Roman" panose="02020603050405020304" pitchFamily="18" charset="0"/>
              </a:rPr>
              <a:t>4</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BO</a:t>
            </a:r>
            <a:r>
              <a:rPr lang="it-IT" sz="2400" baseline="-25000" dirty="0">
                <a:latin typeface="Times New Roman" panose="02020603050405020304" pitchFamily="18" charset="0"/>
                <a:cs typeface="Times New Roman" panose="02020603050405020304" pitchFamily="18" charset="0"/>
              </a:rPr>
              <a:t>3</a:t>
            </a:r>
            <a:r>
              <a:rPr lang="it-IT" sz="2400" baseline="30000" dirty="0">
                <a:latin typeface="Times New Roman" panose="02020603050405020304" pitchFamily="18" charset="0"/>
                <a:cs typeface="Times New Roman" panose="02020603050405020304" pitchFamily="18" charset="0"/>
              </a:rPr>
              <a:t>-</a:t>
            </a:r>
            <a:endParaRPr lang="it-IT" sz="2400" dirty="0">
              <a:latin typeface="Times New Roman" panose="02020603050405020304" pitchFamily="18" charset="0"/>
              <a:cs typeface="Times New Roman" panose="02020603050405020304" pitchFamily="18" charset="0"/>
            </a:endParaRPr>
          </a:p>
        </p:txBody>
      </p:sp>
      <p:sp>
        <p:nvSpPr>
          <p:cNvPr id="4" name="CasellaDiTesto 3">
            <a:extLst>
              <a:ext uri="{FF2B5EF4-FFF2-40B4-BE49-F238E27FC236}">
                <a16:creationId xmlns:a16="http://schemas.microsoft.com/office/drawing/2014/main" id="{004D5CC6-C073-4DC3-91AF-17CA6F7455CF}"/>
              </a:ext>
            </a:extLst>
          </p:cNvPr>
          <p:cNvSpPr txBox="1"/>
          <p:nvPr/>
        </p:nvSpPr>
        <p:spPr>
          <a:xfrm>
            <a:off x="178158" y="2910214"/>
            <a:ext cx="11835683" cy="3724096"/>
          </a:xfrm>
          <a:prstGeom prst="rect">
            <a:avLst/>
          </a:prstGeom>
          <a:noFill/>
        </p:spPr>
        <p:txBody>
          <a:bodyPr wrap="square" rtlCol="0">
            <a:spAutoFit/>
          </a:bodyPr>
          <a:lstStyle/>
          <a:p>
            <a:pPr algn="just">
              <a:spcAft>
                <a:spcPts val="1200"/>
              </a:spcAft>
            </a:pPr>
            <a:r>
              <a:rPr lang="it-IT" sz="2400" dirty="0">
                <a:latin typeface="Times New Roman" panose="02020603050405020304" pitchFamily="18" charset="0"/>
                <a:cs typeface="Times New Roman" panose="02020603050405020304" pitchFamily="18" charset="0"/>
              </a:rPr>
              <a:t>Per la determinazione quantitativa si esegue una titolazione Acido-Base, utilizzando un acido forte come l’acido Cloridrico (</a:t>
            </a:r>
            <a:r>
              <a:rPr lang="it-IT" sz="2400" dirty="0" err="1">
                <a:latin typeface="Times New Roman" panose="02020603050405020304" pitchFamily="18" charset="0"/>
                <a:cs typeface="Times New Roman" panose="02020603050405020304" pitchFamily="18" charset="0"/>
              </a:rPr>
              <a:t>HCl</a:t>
            </a:r>
            <a:r>
              <a:rPr lang="it-IT" sz="2400" dirty="0">
                <a:latin typeface="Times New Roman" panose="02020603050405020304" pitchFamily="18" charset="0"/>
                <a:cs typeface="Times New Roman" panose="02020603050405020304" pitchFamily="18" charset="0"/>
              </a:rPr>
              <a:t>) 0.1 N (=0.1 M); reagendo con il complesso neutralizza progressivamente il Borato di Ammonio con formazione di acido Borico e Cloruro di Ammonio</a:t>
            </a:r>
          </a:p>
          <a:p>
            <a:pPr algn="ctr">
              <a:spcAft>
                <a:spcPts val="1200"/>
              </a:spcAft>
            </a:pPr>
            <a:r>
              <a:rPr lang="it-IT" sz="2400" dirty="0">
                <a:latin typeface="Times New Roman" panose="02020603050405020304" pitchFamily="18" charset="0"/>
                <a:cs typeface="Times New Roman" panose="02020603050405020304" pitchFamily="18" charset="0"/>
              </a:rPr>
              <a:t>NH</a:t>
            </a:r>
            <a:r>
              <a:rPr lang="it-IT" sz="2400" baseline="-25000" dirty="0">
                <a:latin typeface="Times New Roman" panose="02020603050405020304" pitchFamily="18" charset="0"/>
                <a:cs typeface="Times New Roman" panose="02020603050405020304" pitchFamily="18" charset="0"/>
              </a:rPr>
              <a:t>4</a:t>
            </a:r>
            <a:r>
              <a:rPr lang="it-IT" sz="2400" baseline="30000" dirty="0">
                <a:latin typeface="Times New Roman" panose="02020603050405020304" pitchFamily="18" charset="0"/>
                <a:cs typeface="Times New Roman" panose="02020603050405020304" pitchFamily="18" charset="0"/>
              </a:rPr>
              <a:t>+</a:t>
            </a:r>
            <a:r>
              <a:rPr lang="it-IT" sz="2400" dirty="0">
                <a:latin typeface="Times New Roman" panose="02020603050405020304" pitchFamily="18" charset="0"/>
                <a:cs typeface="Times New Roman" panose="02020603050405020304" pitchFamily="18" charset="0"/>
              </a:rPr>
              <a:t>: H</a:t>
            </a:r>
            <a:r>
              <a:rPr lang="it-IT" sz="2400" baseline="-25000" dirty="0">
                <a:latin typeface="Times New Roman" panose="02020603050405020304" pitchFamily="18" charset="0"/>
                <a:cs typeface="Times New Roman" panose="02020603050405020304" pitchFamily="18" charset="0"/>
              </a:rPr>
              <a:t>2</a:t>
            </a:r>
            <a:r>
              <a:rPr lang="it-IT" sz="2400" dirty="0">
                <a:latin typeface="Times New Roman" panose="02020603050405020304" pitchFamily="18" charset="0"/>
                <a:cs typeface="Times New Roman" panose="02020603050405020304" pitchFamily="18" charset="0"/>
              </a:rPr>
              <a:t>BO</a:t>
            </a:r>
            <a:r>
              <a:rPr lang="it-IT" sz="2400" baseline="-25000" dirty="0">
                <a:latin typeface="Times New Roman" panose="02020603050405020304" pitchFamily="18" charset="0"/>
                <a:cs typeface="Times New Roman" panose="02020603050405020304" pitchFamily="18" charset="0"/>
              </a:rPr>
              <a:t>3</a:t>
            </a:r>
            <a:r>
              <a:rPr lang="it-IT" sz="2400" baseline="30000" dirty="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HCl </a:t>
            </a:r>
            <a:r>
              <a:rPr lang="it-IT" sz="2400" dirty="0">
                <a:latin typeface="Times New Roman" panose="02020603050405020304" pitchFamily="18" charset="0"/>
                <a:cs typeface="Times New Roman" panose="02020603050405020304" pitchFamily="18" charset="0"/>
                <a:sym typeface="Symbol" panose="05050102010706020507" pitchFamily="18" charset="2"/>
              </a:rPr>
              <a:t></a:t>
            </a:r>
            <a:r>
              <a:rPr lang="pt-BR" sz="2400" dirty="0">
                <a:latin typeface="Times New Roman" panose="02020603050405020304" pitchFamily="18" charset="0"/>
                <a:cs typeface="Times New Roman" panose="02020603050405020304" pitchFamily="18" charset="0"/>
              </a:rPr>
              <a:t> NH4 Cl + </a:t>
            </a:r>
            <a:r>
              <a:rPr lang="it-IT" sz="2400" dirty="0">
                <a:latin typeface="Times New Roman" panose="02020603050405020304" pitchFamily="18" charset="0"/>
                <a:cs typeface="Times New Roman" panose="02020603050405020304" pitchFamily="18" charset="0"/>
              </a:rPr>
              <a:t>H</a:t>
            </a:r>
            <a:r>
              <a:rPr lang="it-IT" sz="2400" baseline="-25000" dirty="0">
                <a:latin typeface="Times New Roman" panose="02020603050405020304" pitchFamily="18" charset="0"/>
                <a:cs typeface="Times New Roman" panose="02020603050405020304" pitchFamily="18" charset="0"/>
              </a:rPr>
              <a:t>3</a:t>
            </a:r>
            <a:r>
              <a:rPr lang="it-IT" sz="2400" dirty="0">
                <a:latin typeface="Times New Roman" panose="02020603050405020304" pitchFamily="18" charset="0"/>
                <a:cs typeface="Times New Roman" panose="02020603050405020304" pitchFamily="18" charset="0"/>
              </a:rPr>
              <a:t>BO</a:t>
            </a:r>
            <a:r>
              <a:rPr lang="it-IT" sz="2400" baseline="-25000" dirty="0">
                <a:latin typeface="Times New Roman" panose="02020603050405020304" pitchFamily="18" charset="0"/>
                <a:cs typeface="Times New Roman" panose="02020603050405020304" pitchFamily="18" charset="0"/>
              </a:rPr>
              <a:t>3 </a:t>
            </a:r>
            <a:endParaRPr lang="it-IT" sz="2400" dirty="0">
              <a:latin typeface="Times New Roman" panose="02020603050405020304" pitchFamily="18" charset="0"/>
              <a:cs typeface="Times New Roman" panose="02020603050405020304" pitchFamily="18" charset="0"/>
            </a:endParaRPr>
          </a:p>
          <a:p>
            <a:pPr algn="ctr">
              <a:spcAft>
                <a:spcPts val="1200"/>
              </a:spcAft>
            </a:pPr>
            <a:r>
              <a:rPr lang="it-IT" sz="2400" dirty="0">
                <a:latin typeface="Times New Roman" panose="02020603050405020304" pitchFamily="18" charset="0"/>
                <a:cs typeface="Times New Roman" panose="02020603050405020304" pitchFamily="18" charset="0"/>
              </a:rPr>
              <a:t>Trattandosi di una titolazione di un complesso con una base coniugata debole mediante un acido forte al punto di equivalenza dovremo attenderci un pH leggermente acido (e.g. titolazioni di basi deboli con acidi forti); viene quindi utilizzato un indicatore che cambierà il colore della soluzione ad un pH compreso tra 4 e 6 (Verde di </a:t>
            </a:r>
            <a:r>
              <a:rPr lang="it-IT" sz="2400" dirty="0" err="1">
                <a:latin typeface="Times New Roman" panose="02020603050405020304" pitchFamily="18" charset="0"/>
                <a:cs typeface="Times New Roman" panose="02020603050405020304" pitchFamily="18" charset="0"/>
              </a:rPr>
              <a:t>Bromocresolo</a:t>
            </a:r>
            <a:r>
              <a:rPr lang="it-IT" sz="2400" dirty="0">
                <a:latin typeface="Times New Roman" panose="02020603050405020304" pitchFamily="18" charset="0"/>
                <a:cs typeface="Times New Roman" panose="02020603050405020304" pitchFamily="18" charset="0"/>
              </a:rPr>
              <a:t> e Rosso metile)</a:t>
            </a:r>
          </a:p>
        </p:txBody>
      </p:sp>
    </p:spTree>
    <p:extLst>
      <p:ext uri="{BB962C8B-B14F-4D97-AF65-F5344CB8AC3E}">
        <p14:creationId xmlns:p14="http://schemas.microsoft.com/office/powerpoint/2010/main" val="2875701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4D38573F-FA89-4F96-88B2-2AE2C3D677CB}"/>
              </a:ext>
            </a:extLst>
          </p:cNvPr>
          <p:cNvPicPr>
            <a:picLocks noChangeAspect="1"/>
          </p:cNvPicPr>
          <p:nvPr/>
        </p:nvPicPr>
        <p:blipFill>
          <a:blip r:embed="rId2"/>
          <a:stretch>
            <a:fillRect/>
          </a:stretch>
        </p:blipFill>
        <p:spPr>
          <a:xfrm>
            <a:off x="2877127" y="4211783"/>
            <a:ext cx="6437745" cy="1641836"/>
          </a:xfrm>
          <a:prstGeom prst="rect">
            <a:avLst/>
          </a:prstGeom>
        </p:spPr>
      </p:pic>
      <p:sp>
        <p:nvSpPr>
          <p:cNvPr id="3" name="CasellaDiTesto 2">
            <a:extLst>
              <a:ext uri="{FF2B5EF4-FFF2-40B4-BE49-F238E27FC236}">
                <a16:creationId xmlns:a16="http://schemas.microsoft.com/office/drawing/2014/main" id="{741E5517-1D77-4883-93D2-6861FB81A4D8}"/>
              </a:ext>
            </a:extLst>
          </p:cNvPr>
          <p:cNvSpPr txBox="1"/>
          <p:nvPr/>
        </p:nvSpPr>
        <p:spPr>
          <a:xfrm>
            <a:off x="424873" y="2413337"/>
            <a:ext cx="11360727" cy="1015663"/>
          </a:xfrm>
          <a:prstGeom prst="rect">
            <a:avLst/>
          </a:prstGeom>
          <a:noFill/>
        </p:spPr>
        <p:txBody>
          <a:bodyPr wrap="square" rtlCol="0">
            <a:spAutoFit/>
          </a:bodyPr>
          <a:lstStyle/>
          <a:p>
            <a:r>
              <a:rPr lang="en-US" sz="2000" dirty="0" err="1"/>
              <a:t>L’aggiunta</a:t>
            </a:r>
            <a:r>
              <a:rPr lang="en-US" sz="2000" dirty="0"/>
              <a:t> di </a:t>
            </a:r>
            <a:r>
              <a:rPr lang="en-US" sz="2000" dirty="0" err="1"/>
              <a:t>acido</a:t>
            </a:r>
            <a:r>
              <a:rPr lang="en-US" sz="2000" dirty="0"/>
              <a:t> </a:t>
            </a:r>
            <a:r>
              <a:rPr lang="en-US" sz="2000" dirty="0" err="1"/>
              <a:t>solforico</a:t>
            </a:r>
            <a:r>
              <a:rPr lang="en-US" sz="2000" dirty="0"/>
              <a:t> (</a:t>
            </a:r>
            <a:r>
              <a:rPr lang="en-US" sz="2000" dirty="0" err="1"/>
              <a:t>nel</a:t>
            </a:r>
            <a:r>
              <a:rPr lang="en-US" sz="2000" dirty="0"/>
              <a:t> </a:t>
            </a:r>
            <a:r>
              <a:rPr lang="en-US" sz="2000" dirty="0" err="1"/>
              <a:t>nostro</a:t>
            </a:r>
            <a:r>
              <a:rPr lang="en-US" sz="2000" dirty="0"/>
              <a:t> </a:t>
            </a:r>
            <a:r>
              <a:rPr lang="en-US" sz="2000" dirty="0" err="1"/>
              <a:t>caso</a:t>
            </a:r>
            <a:r>
              <a:rPr lang="en-US" sz="2000" dirty="0"/>
              <a:t> </a:t>
            </a:r>
            <a:r>
              <a:rPr lang="en-US" sz="2000" dirty="0" err="1"/>
              <a:t>acido</a:t>
            </a:r>
            <a:r>
              <a:rPr lang="en-US" sz="2000" dirty="0"/>
              <a:t> </a:t>
            </a:r>
            <a:r>
              <a:rPr lang="en-US" sz="2000" dirty="0" err="1"/>
              <a:t>cloridrico</a:t>
            </a:r>
            <a:r>
              <a:rPr lang="en-US" sz="2000" dirty="0"/>
              <a:t>) </a:t>
            </a:r>
            <a:r>
              <a:rPr lang="en-US" sz="2000" dirty="0" err="1"/>
              <a:t>va</a:t>
            </a:r>
            <a:r>
              <a:rPr lang="en-US" sz="2000" dirty="0"/>
              <a:t> a </a:t>
            </a:r>
            <a:r>
              <a:rPr lang="en-US" sz="2000" dirty="0" err="1"/>
              <a:t>neutralizzare</a:t>
            </a:r>
            <a:r>
              <a:rPr lang="en-US" sz="2000" dirty="0"/>
              <a:t> </a:t>
            </a:r>
            <a:r>
              <a:rPr lang="en-US" sz="2000" dirty="0" err="1"/>
              <a:t>il</a:t>
            </a:r>
            <a:r>
              <a:rPr lang="en-US" sz="2000" dirty="0"/>
              <a:t> </a:t>
            </a:r>
            <a:r>
              <a:rPr lang="en-US" sz="2000" dirty="0" err="1"/>
              <a:t>complesso</a:t>
            </a:r>
            <a:r>
              <a:rPr lang="en-US" sz="2000" dirty="0"/>
              <a:t> </a:t>
            </a:r>
            <a:r>
              <a:rPr lang="en-US" sz="2000" dirty="0" err="1"/>
              <a:t>ammonio-borato</a:t>
            </a:r>
            <a:r>
              <a:rPr lang="en-US" sz="2000" dirty="0"/>
              <a:t> e una </a:t>
            </a:r>
            <a:r>
              <a:rPr lang="en-US" sz="2000" dirty="0" err="1"/>
              <a:t>retrocolorazione</a:t>
            </a:r>
            <a:r>
              <a:rPr lang="en-US" sz="2000" dirty="0"/>
              <a:t> è </a:t>
            </a:r>
            <a:r>
              <a:rPr lang="en-US" sz="2000" dirty="0" err="1"/>
              <a:t>prodotta</a:t>
            </a:r>
            <a:r>
              <a:rPr lang="en-US" sz="2000" dirty="0"/>
              <a:t>. </a:t>
            </a:r>
            <a:r>
              <a:rPr lang="en-US" sz="2000" dirty="0" err="1"/>
              <a:t>Quindi</a:t>
            </a:r>
            <a:r>
              <a:rPr lang="en-US" sz="2000" dirty="0"/>
              <a:t> </a:t>
            </a:r>
            <a:r>
              <a:rPr lang="en-US" sz="2000" dirty="0" err="1"/>
              <a:t>misuriamo</a:t>
            </a:r>
            <a:r>
              <a:rPr lang="en-US" sz="2000" dirty="0"/>
              <a:t> con la </a:t>
            </a:r>
            <a:r>
              <a:rPr lang="en-US" sz="2000" dirty="0" err="1"/>
              <a:t>titolazione</a:t>
            </a:r>
            <a:r>
              <a:rPr lang="en-US" sz="2000" dirty="0"/>
              <a:t> </a:t>
            </a:r>
            <a:r>
              <a:rPr lang="en-US" sz="2000" dirty="0" err="1"/>
              <a:t>tutta</a:t>
            </a:r>
            <a:r>
              <a:rPr lang="en-US" sz="2000" dirty="0"/>
              <a:t> l’NH3 </a:t>
            </a:r>
            <a:r>
              <a:rPr lang="en-US" sz="2000" dirty="0" err="1"/>
              <a:t>presente</a:t>
            </a:r>
            <a:r>
              <a:rPr lang="en-US" sz="2000" dirty="0"/>
              <a:t> </a:t>
            </a:r>
            <a:r>
              <a:rPr lang="en-US" sz="2000" dirty="0" err="1"/>
              <a:t>che</a:t>
            </a:r>
            <a:r>
              <a:rPr lang="en-US" sz="2000" dirty="0"/>
              <a:t> </a:t>
            </a:r>
            <a:r>
              <a:rPr lang="en-US" sz="2000" dirty="0" err="1"/>
              <a:t>si</a:t>
            </a:r>
            <a:r>
              <a:rPr lang="en-US" sz="2000" dirty="0"/>
              <a:t> era </a:t>
            </a:r>
            <a:r>
              <a:rPr lang="en-US" sz="2000" dirty="0" err="1"/>
              <a:t>complessata</a:t>
            </a:r>
            <a:r>
              <a:rPr lang="en-US" sz="2000" dirty="0"/>
              <a:t> </a:t>
            </a:r>
            <a:r>
              <a:rPr lang="en-US" sz="2000" dirty="0" err="1"/>
              <a:t>all’acido</a:t>
            </a:r>
            <a:r>
              <a:rPr lang="en-US" sz="2000" dirty="0"/>
              <a:t> </a:t>
            </a:r>
            <a:r>
              <a:rPr lang="en-US" sz="2000" dirty="0" err="1"/>
              <a:t>borico</a:t>
            </a:r>
            <a:r>
              <a:rPr lang="en-US" sz="2000" dirty="0"/>
              <a:t>. </a:t>
            </a:r>
            <a:endParaRPr lang="it-IT" sz="2000" dirty="0"/>
          </a:p>
        </p:txBody>
      </p:sp>
      <p:sp>
        <p:nvSpPr>
          <p:cNvPr id="4" name="Rettangolo 3">
            <a:extLst>
              <a:ext uri="{FF2B5EF4-FFF2-40B4-BE49-F238E27FC236}">
                <a16:creationId xmlns:a16="http://schemas.microsoft.com/office/drawing/2014/main" id="{6A991887-233C-4323-B6EE-268C1A69F93C}"/>
              </a:ext>
            </a:extLst>
          </p:cNvPr>
          <p:cNvSpPr/>
          <p:nvPr/>
        </p:nvSpPr>
        <p:spPr>
          <a:xfrm>
            <a:off x="424873" y="750608"/>
            <a:ext cx="11037454" cy="646331"/>
          </a:xfrm>
          <a:prstGeom prst="rect">
            <a:avLst/>
          </a:prstGeom>
        </p:spPr>
        <p:txBody>
          <a:bodyPr wrap="square">
            <a:spAutoFit/>
          </a:bodyPr>
          <a:lstStyle/>
          <a:p>
            <a:pPr>
              <a:spcAft>
                <a:spcPts val="0"/>
              </a:spcAft>
            </a:pPr>
            <a:r>
              <a:rPr lang="it-IT" b="1" dirty="0">
                <a:latin typeface="Arial,Bold"/>
                <a:ea typeface="Times New Roman" panose="02020603050405020304" pitchFamily="18" charset="0"/>
                <a:cs typeface="Arial,Bold"/>
              </a:rPr>
              <a:t>Titolazione nel nostro caso: </a:t>
            </a:r>
            <a:r>
              <a:rPr lang="it-IT" dirty="0">
                <a:latin typeface="Arial" panose="020B0604020202020204" pitchFamily="34" charset="0"/>
                <a:ea typeface="Times New Roman" panose="02020603050405020304" pitchFamily="18" charset="0"/>
              </a:rPr>
              <a:t>aggiungere 10 gocce dell'indicatore (miscela di verde </a:t>
            </a:r>
            <a:r>
              <a:rPr lang="it-IT" dirty="0" err="1">
                <a:latin typeface="Arial" panose="020B0604020202020204" pitchFamily="34" charset="0"/>
                <a:ea typeface="Times New Roman" panose="02020603050405020304" pitchFamily="18" charset="0"/>
              </a:rPr>
              <a:t>bromocresolo</a:t>
            </a:r>
            <a:r>
              <a:rPr lang="it-IT" dirty="0">
                <a:latin typeface="Arial" panose="020B0604020202020204" pitchFamily="34" charset="0"/>
                <a:ea typeface="Times New Roman" panose="02020603050405020304" pitchFamily="18" charset="0"/>
              </a:rPr>
              <a:t> e rosso metile) e titolare con </a:t>
            </a:r>
            <a:r>
              <a:rPr lang="it-IT" dirty="0" err="1">
                <a:latin typeface="Arial" panose="020B0604020202020204" pitchFamily="34" charset="0"/>
                <a:ea typeface="Times New Roman" panose="02020603050405020304" pitchFamily="18" charset="0"/>
              </a:rPr>
              <a:t>HCl</a:t>
            </a:r>
            <a:r>
              <a:rPr lang="it-IT" dirty="0">
                <a:latin typeface="Arial" panose="020B0604020202020204" pitchFamily="34" charset="0"/>
                <a:ea typeface="Times New Roman" panose="02020603050405020304" pitchFamily="18" charset="0"/>
              </a:rPr>
              <a:t> 0,1 N.</a:t>
            </a:r>
            <a:endParaRPr lang="it-IT"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27038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D376C0F8-6669-4B49-9F0C-08FABB95C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1375" y="660144"/>
            <a:ext cx="9062434" cy="1888239"/>
          </a:xfrm>
          <a:prstGeom prst="rect">
            <a:avLst/>
          </a:prstGeom>
        </p:spPr>
      </p:pic>
      <p:sp>
        <p:nvSpPr>
          <p:cNvPr id="3" name="CasellaDiTesto 2">
            <a:extLst>
              <a:ext uri="{FF2B5EF4-FFF2-40B4-BE49-F238E27FC236}">
                <a16:creationId xmlns:a16="http://schemas.microsoft.com/office/drawing/2014/main" id="{74F78FE1-32C0-4599-B6AB-D63ADFFCC1F8}"/>
              </a:ext>
            </a:extLst>
          </p:cNvPr>
          <p:cNvSpPr txBox="1"/>
          <p:nvPr/>
        </p:nvSpPr>
        <p:spPr>
          <a:xfrm>
            <a:off x="2401909" y="2704564"/>
            <a:ext cx="7785280" cy="46166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Verde di </a:t>
            </a:r>
            <a:r>
              <a:rPr lang="it-IT" sz="2400" dirty="0" err="1">
                <a:latin typeface="Times New Roman" panose="02020603050405020304" pitchFamily="18" charset="0"/>
                <a:cs typeface="Times New Roman" panose="02020603050405020304" pitchFamily="18" charset="0"/>
              </a:rPr>
              <a:t>Bromocresolo</a:t>
            </a:r>
            <a:r>
              <a:rPr lang="it-IT" sz="2400" dirty="0">
                <a:latin typeface="Times New Roman" panose="02020603050405020304" pitchFamily="18" charset="0"/>
                <a:cs typeface="Times New Roman" panose="02020603050405020304" pitchFamily="18" charset="0"/>
              </a:rPr>
              <a:t> (punto di viraggio tra pH 3.8 e pH 5.4</a:t>
            </a:r>
          </a:p>
        </p:txBody>
      </p:sp>
      <p:sp>
        <p:nvSpPr>
          <p:cNvPr id="4" name="CasellaDiTesto 3">
            <a:extLst>
              <a:ext uri="{FF2B5EF4-FFF2-40B4-BE49-F238E27FC236}">
                <a16:creationId xmlns:a16="http://schemas.microsoft.com/office/drawing/2014/main" id="{EC268E57-35DA-4422-AFE3-BAE64D11F1EC}"/>
              </a:ext>
            </a:extLst>
          </p:cNvPr>
          <p:cNvSpPr txBox="1"/>
          <p:nvPr/>
        </p:nvSpPr>
        <p:spPr>
          <a:xfrm>
            <a:off x="1661374" y="257577"/>
            <a:ext cx="2910625" cy="46166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Forma acida Giallo</a:t>
            </a:r>
          </a:p>
        </p:txBody>
      </p:sp>
      <p:sp>
        <p:nvSpPr>
          <p:cNvPr id="5" name="CasellaDiTesto 4">
            <a:extLst>
              <a:ext uri="{FF2B5EF4-FFF2-40B4-BE49-F238E27FC236}">
                <a16:creationId xmlns:a16="http://schemas.microsoft.com/office/drawing/2014/main" id="{0D90167E-A9D5-463B-9990-CCC2309912CF}"/>
              </a:ext>
            </a:extLst>
          </p:cNvPr>
          <p:cNvSpPr txBox="1"/>
          <p:nvPr/>
        </p:nvSpPr>
        <p:spPr>
          <a:xfrm>
            <a:off x="6095999" y="198479"/>
            <a:ext cx="2910625" cy="46166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Forma basica Blu</a:t>
            </a:r>
          </a:p>
        </p:txBody>
      </p:sp>
      <p:sp>
        <p:nvSpPr>
          <p:cNvPr id="6" name="CasellaDiTesto 5">
            <a:extLst>
              <a:ext uri="{FF2B5EF4-FFF2-40B4-BE49-F238E27FC236}">
                <a16:creationId xmlns:a16="http://schemas.microsoft.com/office/drawing/2014/main" id="{EF33D664-105A-48ED-B589-9F3681E963FF}"/>
              </a:ext>
            </a:extLst>
          </p:cNvPr>
          <p:cNvSpPr txBox="1"/>
          <p:nvPr/>
        </p:nvSpPr>
        <p:spPr>
          <a:xfrm>
            <a:off x="2270974" y="6369590"/>
            <a:ext cx="7388181" cy="46166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Rosso metile (punto di viraggio tra pH 4.2 e pH 6.2</a:t>
            </a:r>
          </a:p>
        </p:txBody>
      </p:sp>
      <p:sp>
        <p:nvSpPr>
          <p:cNvPr id="7" name="CasellaDiTesto 6">
            <a:extLst>
              <a:ext uri="{FF2B5EF4-FFF2-40B4-BE49-F238E27FC236}">
                <a16:creationId xmlns:a16="http://schemas.microsoft.com/office/drawing/2014/main" id="{4DA6A610-24D9-436F-AAD5-C1747391EC67}"/>
              </a:ext>
            </a:extLst>
          </p:cNvPr>
          <p:cNvSpPr txBox="1"/>
          <p:nvPr/>
        </p:nvSpPr>
        <p:spPr>
          <a:xfrm>
            <a:off x="1530439" y="3922603"/>
            <a:ext cx="2910625" cy="46166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Forma acida Rosso</a:t>
            </a:r>
          </a:p>
        </p:txBody>
      </p:sp>
      <p:sp>
        <p:nvSpPr>
          <p:cNvPr id="8" name="CasellaDiTesto 7">
            <a:extLst>
              <a:ext uri="{FF2B5EF4-FFF2-40B4-BE49-F238E27FC236}">
                <a16:creationId xmlns:a16="http://schemas.microsoft.com/office/drawing/2014/main" id="{50F4E14D-34DD-4CF7-996A-BDAEF0C36C4C}"/>
              </a:ext>
            </a:extLst>
          </p:cNvPr>
          <p:cNvSpPr txBox="1"/>
          <p:nvPr/>
        </p:nvSpPr>
        <p:spPr>
          <a:xfrm>
            <a:off x="6748530" y="3922603"/>
            <a:ext cx="2910625" cy="461665"/>
          </a:xfrm>
          <a:prstGeom prst="rect">
            <a:avLst/>
          </a:prstGeom>
          <a:noFill/>
        </p:spPr>
        <p:txBody>
          <a:bodyPr wrap="square" rtlCol="0">
            <a:spAutoFit/>
          </a:bodyPr>
          <a:lstStyle/>
          <a:p>
            <a:pPr algn="just"/>
            <a:r>
              <a:rPr lang="it-IT" sz="2400" dirty="0">
                <a:latin typeface="Times New Roman" panose="02020603050405020304" pitchFamily="18" charset="0"/>
                <a:cs typeface="Times New Roman" panose="02020603050405020304" pitchFamily="18" charset="0"/>
              </a:rPr>
              <a:t>Forma basica Gialla</a:t>
            </a:r>
          </a:p>
        </p:txBody>
      </p:sp>
      <p:pic>
        <p:nvPicPr>
          <p:cNvPr id="9" name="Immagine 8">
            <a:extLst>
              <a:ext uri="{FF2B5EF4-FFF2-40B4-BE49-F238E27FC236}">
                <a16:creationId xmlns:a16="http://schemas.microsoft.com/office/drawing/2014/main" id="{2B51B001-B502-427C-BA58-F2267415D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5077" y="4309616"/>
            <a:ext cx="3417037" cy="1876701"/>
          </a:xfrm>
          <a:prstGeom prst="rect">
            <a:avLst/>
          </a:prstGeom>
        </p:spPr>
      </p:pic>
      <p:pic>
        <p:nvPicPr>
          <p:cNvPr id="10" name="Immagine 9">
            <a:extLst>
              <a:ext uri="{FF2B5EF4-FFF2-40B4-BE49-F238E27FC236}">
                <a16:creationId xmlns:a16="http://schemas.microsoft.com/office/drawing/2014/main" id="{90190389-CFAA-4A23-A430-679D388AF6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2272" y="4432810"/>
            <a:ext cx="3995229" cy="1829141"/>
          </a:xfrm>
          <a:prstGeom prst="rect">
            <a:avLst/>
          </a:prstGeom>
        </p:spPr>
      </p:pic>
      <p:grpSp>
        <p:nvGrpSpPr>
          <p:cNvPr id="11" name="Gruppo 10">
            <a:extLst>
              <a:ext uri="{FF2B5EF4-FFF2-40B4-BE49-F238E27FC236}">
                <a16:creationId xmlns:a16="http://schemas.microsoft.com/office/drawing/2014/main" id="{CEE732A5-2CC3-4620-A043-30CA6E233DD7}"/>
              </a:ext>
            </a:extLst>
          </p:cNvPr>
          <p:cNvGrpSpPr/>
          <p:nvPr/>
        </p:nvGrpSpPr>
        <p:grpSpPr>
          <a:xfrm>
            <a:off x="5456348" y="4927586"/>
            <a:ext cx="1017431" cy="1089036"/>
            <a:chOff x="5456348" y="4927586"/>
            <a:chExt cx="1017431" cy="1089036"/>
          </a:xfrm>
        </p:grpSpPr>
        <p:cxnSp>
          <p:nvCxnSpPr>
            <p:cNvPr id="12" name="Connettore 2 11">
              <a:extLst>
                <a:ext uri="{FF2B5EF4-FFF2-40B4-BE49-F238E27FC236}">
                  <a16:creationId xmlns:a16="http://schemas.microsoft.com/office/drawing/2014/main" id="{09587B7B-12F3-40F3-A4AE-76B88582BE96}"/>
                </a:ext>
              </a:extLst>
            </p:cNvPr>
            <p:cNvCxnSpPr/>
            <p:nvPr/>
          </p:nvCxnSpPr>
          <p:spPr>
            <a:xfrm>
              <a:off x="5456348" y="5347380"/>
              <a:ext cx="10174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ttore 2 12">
              <a:extLst>
                <a:ext uri="{FF2B5EF4-FFF2-40B4-BE49-F238E27FC236}">
                  <a16:creationId xmlns:a16="http://schemas.microsoft.com/office/drawing/2014/main" id="{00ECFFB9-11A2-412D-957C-40772F072854}"/>
                </a:ext>
              </a:extLst>
            </p:cNvPr>
            <p:cNvCxnSpPr>
              <a:cxnSpLocks/>
            </p:cNvCxnSpPr>
            <p:nvPr/>
          </p:nvCxnSpPr>
          <p:spPr>
            <a:xfrm rot="10800000">
              <a:off x="5456348" y="5545432"/>
              <a:ext cx="101743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CasellaDiTesto 13">
              <a:extLst>
                <a:ext uri="{FF2B5EF4-FFF2-40B4-BE49-F238E27FC236}">
                  <a16:creationId xmlns:a16="http://schemas.microsoft.com/office/drawing/2014/main" id="{4F4DE399-40E7-4B85-9C14-FC8FA4785303}"/>
                </a:ext>
              </a:extLst>
            </p:cNvPr>
            <p:cNvSpPr txBox="1"/>
            <p:nvPr/>
          </p:nvSpPr>
          <p:spPr>
            <a:xfrm>
              <a:off x="5660944" y="4927586"/>
              <a:ext cx="720690" cy="338554"/>
            </a:xfrm>
            <a:prstGeom prst="rect">
              <a:avLst/>
            </a:prstGeom>
            <a:noFill/>
          </p:spPr>
          <p:txBody>
            <a:bodyPr wrap="square" rtlCol="0">
              <a:spAutoFit/>
            </a:bodyPr>
            <a:lstStyle/>
            <a:p>
              <a:pPr algn="just"/>
              <a:r>
                <a:rPr lang="it-IT" sz="1600" dirty="0">
                  <a:latin typeface="Times New Roman" panose="02020603050405020304" pitchFamily="18" charset="0"/>
                  <a:cs typeface="Times New Roman" panose="02020603050405020304" pitchFamily="18" charset="0"/>
                </a:rPr>
                <a:t>-H</a:t>
              </a:r>
              <a:r>
                <a:rPr lang="it-IT" sz="1600" baseline="30000" dirty="0">
                  <a:latin typeface="Times New Roman" panose="02020603050405020304" pitchFamily="18" charset="0"/>
                  <a:cs typeface="Times New Roman" panose="02020603050405020304" pitchFamily="18" charset="0"/>
                </a:rPr>
                <a:t>+</a:t>
              </a:r>
            </a:p>
          </p:txBody>
        </p:sp>
        <p:sp>
          <p:nvSpPr>
            <p:cNvPr id="15" name="CasellaDiTesto 14">
              <a:extLst>
                <a:ext uri="{FF2B5EF4-FFF2-40B4-BE49-F238E27FC236}">
                  <a16:creationId xmlns:a16="http://schemas.microsoft.com/office/drawing/2014/main" id="{91E06FBD-B263-49F8-851D-7A2FDF858B5F}"/>
                </a:ext>
              </a:extLst>
            </p:cNvPr>
            <p:cNvSpPr txBox="1"/>
            <p:nvPr/>
          </p:nvSpPr>
          <p:spPr>
            <a:xfrm>
              <a:off x="5641779" y="5678068"/>
              <a:ext cx="720690" cy="338554"/>
            </a:xfrm>
            <a:prstGeom prst="rect">
              <a:avLst/>
            </a:prstGeom>
            <a:noFill/>
          </p:spPr>
          <p:txBody>
            <a:bodyPr wrap="square" rtlCol="0">
              <a:spAutoFit/>
            </a:bodyPr>
            <a:lstStyle/>
            <a:p>
              <a:pPr algn="just"/>
              <a:r>
                <a:rPr lang="it-IT" sz="1600" dirty="0">
                  <a:latin typeface="Times New Roman" panose="02020603050405020304" pitchFamily="18" charset="0"/>
                  <a:cs typeface="Times New Roman" panose="02020603050405020304" pitchFamily="18" charset="0"/>
                </a:rPr>
                <a:t>+H</a:t>
              </a:r>
              <a:r>
                <a:rPr lang="it-IT" sz="1600" baseline="30000" dirty="0">
                  <a:latin typeface="Times New Roman" panose="02020603050405020304" pitchFamily="18" charset="0"/>
                  <a:cs typeface="Times New Roman" panose="02020603050405020304" pitchFamily="18" charset="0"/>
                </a:rPr>
                <a:t>+</a:t>
              </a:r>
            </a:p>
          </p:txBody>
        </p:sp>
      </p:grpSp>
      <p:sp>
        <p:nvSpPr>
          <p:cNvPr id="16" name="CasellaDiTesto 15">
            <a:extLst>
              <a:ext uri="{FF2B5EF4-FFF2-40B4-BE49-F238E27FC236}">
                <a16:creationId xmlns:a16="http://schemas.microsoft.com/office/drawing/2014/main" id="{FB96ACC9-43A0-407B-97DF-0ACBF7902EDF}"/>
              </a:ext>
            </a:extLst>
          </p:cNvPr>
          <p:cNvSpPr txBox="1"/>
          <p:nvPr/>
        </p:nvSpPr>
        <p:spPr>
          <a:xfrm>
            <a:off x="3976911" y="4490866"/>
            <a:ext cx="1362187" cy="338554"/>
          </a:xfrm>
          <a:prstGeom prst="rect">
            <a:avLst/>
          </a:prstGeom>
          <a:solidFill>
            <a:schemeClr val="bg1"/>
          </a:solidFill>
        </p:spPr>
        <p:txBody>
          <a:bodyPr wrap="square" rtlCol="0">
            <a:spAutoFit/>
          </a:bodyPr>
          <a:lstStyle/>
          <a:p>
            <a:pPr algn="ctr"/>
            <a:r>
              <a:rPr lang="it-IT" sz="1600" dirty="0">
                <a:latin typeface="Times New Roman" panose="02020603050405020304" pitchFamily="18" charset="0"/>
                <a:cs typeface="Times New Roman" panose="02020603050405020304" pitchFamily="18" charset="0"/>
              </a:rPr>
              <a:t>COOH</a:t>
            </a:r>
          </a:p>
        </p:txBody>
      </p:sp>
    </p:spTree>
    <p:extLst>
      <p:ext uri="{BB962C8B-B14F-4D97-AF65-F5344CB8AC3E}">
        <p14:creationId xmlns:p14="http://schemas.microsoft.com/office/powerpoint/2010/main" val="1072351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6DC2DEE3-DA2D-4C39-97BF-CE63A4219313}"/>
              </a:ext>
            </a:extLst>
          </p:cNvPr>
          <p:cNvSpPr txBox="1"/>
          <p:nvPr/>
        </p:nvSpPr>
        <p:spPr>
          <a:xfrm>
            <a:off x="2859110" y="156521"/>
            <a:ext cx="5563673" cy="461665"/>
          </a:xfrm>
          <a:prstGeom prst="rect">
            <a:avLst/>
          </a:prstGeom>
          <a:noFill/>
        </p:spPr>
        <p:txBody>
          <a:bodyPr wrap="square" rtlCol="0">
            <a:spAutoFit/>
          </a:bodyPr>
          <a:lstStyle/>
          <a:p>
            <a:pPr algn="ctr"/>
            <a:r>
              <a:rPr lang="it-IT" sz="2400" dirty="0">
                <a:latin typeface="Times New Roman" panose="02020603050405020304" pitchFamily="18" charset="0"/>
                <a:cs typeface="Times New Roman" panose="02020603050405020304" pitchFamily="18" charset="0"/>
              </a:rPr>
              <a:t>Calcolo del contenuto di Azoto</a:t>
            </a:r>
          </a:p>
        </p:txBody>
      </p:sp>
      <p:sp>
        <p:nvSpPr>
          <p:cNvPr id="3" name="CasellaDiTesto 2">
            <a:extLst>
              <a:ext uri="{FF2B5EF4-FFF2-40B4-BE49-F238E27FC236}">
                <a16:creationId xmlns:a16="http://schemas.microsoft.com/office/drawing/2014/main" id="{5CFC9D91-EF9F-4984-8CA8-BC2B676EF05D}"/>
              </a:ext>
            </a:extLst>
          </p:cNvPr>
          <p:cNvSpPr txBox="1"/>
          <p:nvPr/>
        </p:nvSpPr>
        <p:spPr>
          <a:xfrm>
            <a:off x="231820" y="734096"/>
            <a:ext cx="11513712" cy="5262979"/>
          </a:xfrm>
          <a:prstGeom prst="rect">
            <a:avLst/>
          </a:prstGeom>
          <a:noFill/>
        </p:spPr>
        <p:txBody>
          <a:bodyPr wrap="square" rtlCol="0">
            <a:spAutoFit/>
          </a:bodyPr>
          <a:lstStyle/>
          <a:p>
            <a:pPr algn="ctr"/>
            <a:r>
              <a:rPr lang="it-IT" sz="2400" dirty="0">
                <a:solidFill>
                  <a:srgbClr val="0033CC"/>
                </a:solidFill>
                <a:latin typeface="Times New Roman" panose="02020603050405020304" pitchFamily="18" charset="0"/>
                <a:cs typeface="Times New Roman" panose="02020603050405020304" pitchFamily="18" charset="0"/>
              </a:rPr>
              <a:t>N</a:t>
            </a:r>
            <a:r>
              <a:rPr lang="it-IT" sz="2400" dirty="0">
                <a:latin typeface="Times New Roman" panose="02020603050405020304" pitchFamily="18" charset="0"/>
                <a:cs typeface="Times New Roman" panose="02020603050405020304" pitchFamily="18" charset="0"/>
              </a:rPr>
              <a:t> (g kg</a:t>
            </a:r>
            <a:r>
              <a:rPr lang="it-IT" sz="2400" baseline="30000" dirty="0">
                <a:latin typeface="Times New Roman" panose="02020603050405020304" pitchFamily="18" charset="0"/>
                <a:cs typeface="Times New Roman" panose="02020603050405020304" pitchFamily="18" charset="0"/>
              </a:rPr>
              <a:t>-1</a:t>
            </a:r>
            <a:r>
              <a:rPr lang="it-IT" sz="2400" dirty="0">
                <a:latin typeface="Times New Roman" panose="02020603050405020304" pitchFamily="18" charset="0"/>
                <a:cs typeface="Times New Roman" panose="02020603050405020304" pitchFamily="18" charset="0"/>
              </a:rPr>
              <a:t>) = 1.4 ∙ (Va – </a:t>
            </a:r>
            <a:r>
              <a:rPr lang="it-IT" sz="2400" dirty="0" err="1">
                <a:latin typeface="Times New Roman" panose="02020603050405020304" pitchFamily="18" charset="0"/>
                <a:cs typeface="Times New Roman" panose="02020603050405020304" pitchFamily="18" charset="0"/>
              </a:rPr>
              <a:t>Vb</a:t>
            </a:r>
            <a:r>
              <a:rPr lang="it-IT" sz="2400" dirty="0">
                <a:latin typeface="Times New Roman" panose="02020603050405020304" pitchFamily="18" charset="0"/>
                <a:cs typeface="Times New Roman" panose="02020603050405020304" pitchFamily="18" charset="0"/>
              </a:rPr>
              <a:t>)/ P</a:t>
            </a:r>
          </a:p>
          <a:p>
            <a:pPr algn="ctr"/>
            <a:endParaRPr lang="it-IT" sz="2400" dirty="0">
              <a:latin typeface="Times New Roman" panose="02020603050405020304" pitchFamily="18" charset="0"/>
              <a:cs typeface="Times New Roman" panose="02020603050405020304" pitchFamily="18" charset="0"/>
            </a:endParaRPr>
          </a:p>
          <a:p>
            <a:pPr algn="ctr"/>
            <a:r>
              <a:rPr lang="it-IT" sz="2400" dirty="0">
                <a:latin typeface="Times New Roman" panose="02020603050405020304" pitchFamily="18" charset="0"/>
                <a:cs typeface="Times New Roman" panose="02020603050405020304" pitchFamily="18" charset="0"/>
              </a:rPr>
              <a:t>N = quantità di azoto in g / kg</a:t>
            </a:r>
          </a:p>
          <a:p>
            <a:pPr algn="ctr"/>
            <a:r>
              <a:rPr lang="it-IT" sz="2400" dirty="0">
                <a:latin typeface="Times New Roman" panose="02020603050405020304" pitchFamily="18" charset="0"/>
                <a:cs typeface="Times New Roman" panose="02020603050405020304" pitchFamily="18" charset="0"/>
              </a:rPr>
              <a:t>Va = </a:t>
            </a:r>
            <a:r>
              <a:rPr lang="it-IT" sz="2400" dirty="0" err="1">
                <a:latin typeface="Times New Roman" panose="02020603050405020304" pitchFamily="18" charset="0"/>
                <a:cs typeface="Times New Roman" panose="02020603050405020304" pitchFamily="18" charset="0"/>
              </a:rPr>
              <a:t>mL</a:t>
            </a:r>
            <a:r>
              <a:rPr lang="it-IT" sz="2400" dirty="0">
                <a:latin typeface="Times New Roman" panose="02020603050405020304" pitchFamily="18" charset="0"/>
                <a:cs typeface="Times New Roman" panose="02020603050405020304" pitchFamily="18" charset="0"/>
              </a:rPr>
              <a:t> di </a:t>
            </a:r>
            <a:r>
              <a:rPr lang="it-IT" sz="2400" dirty="0" err="1">
                <a:latin typeface="Times New Roman" panose="02020603050405020304" pitchFamily="18" charset="0"/>
                <a:cs typeface="Times New Roman" panose="02020603050405020304" pitchFamily="18" charset="0"/>
              </a:rPr>
              <a:t>HCl</a:t>
            </a:r>
            <a:r>
              <a:rPr lang="it-IT" sz="2400" dirty="0">
                <a:latin typeface="Times New Roman" panose="02020603050405020304" pitchFamily="18" charset="0"/>
                <a:cs typeface="Times New Roman" panose="02020603050405020304" pitchFamily="18" charset="0"/>
              </a:rPr>
              <a:t> 0.1 </a:t>
            </a:r>
            <a:r>
              <a:rPr lang="it-IT" sz="2400" dirty="0">
                <a:solidFill>
                  <a:srgbClr val="FF0000"/>
                </a:solidFill>
                <a:latin typeface="Times New Roman" panose="02020603050405020304" pitchFamily="18" charset="0"/>
                <a:cs typeface="Times New Roman" panose="02020603050405020304" pitchFamily="18" charset="0"/>
              </a:rPr>
              <a:t>M</a:t>
            </a:r>
            <a:r>
              <a:rPr lang="it-IT" sz="2400" dirty="0">
                <a:latin typeface="Times New Roman" panose="02020603050405020304" pitchFamily="18" charset="0"/>
                <a:cs typeface="Times New Roman" panose="02020603050405020304" pitchFamily="18" charset="0"/>
              </a:rPr>
              <a:t> usati per la titolazione del campione</a:t>
            </a:r>
          </a:p>
          <a:p>
            <a:pPr algn="ctr"/>
            <a:r>
              <a:rPr lang="it-IT" sz="2400" dirty="0" err="1">
                <a:latin typeface="Times New Roman" panose="02020603050405020304" pitchFamily="18" charset="0"/>
                <a:cs typeface="Times New Roman" panose="02020603050405020304" pitchFamily="18" charset="0"/>
              </a:rPr>
              <a:t>Vb</a:t>
            </a:r>
            <a:r>
              <a:rPr lang="it-IT" sz="2400" dirty="0">
                <a:latin typeface="Times New Roman" panose="02020603050405020304" pitchFamily="18" charset="0"/>
                <a:cs typeface="Times New Roman" panose="02020603050405020304" pitchFamily="18" charset="0"/>
              </a:rPr>
              <a:t> = </a:t>
            </a:r>
            <a:r>
              <a:rPr lang="it-IT" sz="2400" dirty="0" err="1">
                <a:latin typeface="Times New Roman" panose="02020603050405020304" pitchFamily="18" charset="0"/>
                <a:cs typeface="Times New Roman" panose="02020603050405020304" pitchFamily="18" charset="0"/>
              </a:rPr>
              <a:t>mL</a:t>
            </a:r>
            <a:r>
              <a:rPr lang="it-IT" sz="2400" dirty="0">
                <a:latin typeface="Times New Roman" panose="02020603050405020304" pitchFamily="18" charset="0"/>
                <a:cs typeface="Times New Roman" panose="02020603050405020304" pitchFamily="18" charset="0"/>
              </a:rPr>
              <a:t> di </a:t>
            </a:r>
            <a:r>
              <a:rPr lang="it-IT" sz="2400" dirty="0" err="1">
                <a:latin typeface="Times New Roman" panose="02020603050405020304" pitchFamily="18" charset="0"/>
                <a:cs typeface="Times New Roman" panose="02020603050405020304" pitchFamily="18" charset="0"/>
              </a:rPr>
              <a:t>HCl</a:t>
            </a:r>
            <a:r>
              <a:rPr lang="it-IT" sz="2400" dirty="0">
                <a:latin typeface="Times New Roman" panose="02020603050405020304" pitchFamily="18" charset="0"/>
                <a:cs typeface="Times New Roman" panose="02020603050405020304" pitchFamily="18" charset="0"/>
              </a:rPr>
              <a:t> 0.1 </a:t>
            </a:r>
            <a:r>
              <a:rPr lang="it-IT" sz="2400" dirty="0">
                <a:solidFill>
                  <a:srgbClr val="FF0000"/>
                </a:solidFill>
                <a:latin typeface="Times New Roman" panose="02020603050405020304" pitchFamily="18" charset="0"/>
                <a:cs typeface="Times New Roman" panose="02020603050405020304" pitchFamily="18" charset="0"/>
              </a:rPr>
              <a:t>M</a:t>
            </a:r>
            <a:r>
              <a:rPr lang="it-IT" sz="2400" dirty="0">
                <a:latin typeface="Times New Roman" panose="02020603050405020304" pitchFamily="18" charset="0"/>
                <a:cs typeface="Times New Roman" panose="02020603050405020304" pitchFamily="18" charset="0"/>
              </a:rPr>
              <a:t> usati per la titolazione della prova in bianco (usualmente è </a:t>
            </a:r>
            <a:r>
              <a:rPr lang="it-IT" sz="2400" dirty="0" err="1">
                <a:latin typeface="Times New Roman" panose="02020603050405020304" pitchFamily="18" charset="0"/>
                <a:cs typeface="Times New Roman" panose="02020603050405020304" pitchFamily="18" charset="0"/>
              </a:rPr>
              <a:t>Vb</a:t>
            </a:r>
            <a:r>
              <a:rPr lang="it-IT" sz="2400" dirty="0">
                <a:latin typeface="Times New Roman" panose="02020603050405020304" pitchFamily="18" charset="0"/>
                <a:cs typeface="Times New Roman" panose="02020603050405020304" pitchFamily="18" charset="0"/>
              </a:rPr>
              <a:t>=0)</a:t>
            </a:r>
          </a:p>
          <a:p>
            <a:pPr algn="ctr"/>
            <a:r>
              <a:rPr lang="it-IT" sz="2400" dirty="0">
                <a:latin typeface="Times New Roman" panose="02020603050405020304" pitchFamily="18" charset="0"/>
                <a:cs typeface="Times New Roman" panose="02020603050405020304" pitchFamily="18" charset="0"/>
              </a:rPr>
              <a:t>P = peso in grammi del campione</a:t>
            </a:r>
          </a:p>
          <a:p>
            <a:pPr algn="ctr"/>
            <a:endParaRPr lang="it-IT" sz="2400" dirty="0">
              <a:latin typeface="Times New Roman" panose="02020603050405020304" pitchFamily="18" charset="0"/>
              <a:cs typeface="Times New Roman" panose="02020603050405020304" pitchFamily="18" charset="0"/>
            </a:endParaRPr>
          </a:p>
          <a:p>
            <a:pPr algn="ctr"/>
            <a:r>
              <a:rPr lang="it-IT" sz="2400" dirty="0">
                <a:latin typeface="Times New Roman" panose="02020603050405020304" pitchFamily="18" charset="0"/>
                <a:cs typeface="Times New Roman" panose="02020603050405020304" pitchFamily="18" charset="0"/>
              </a:rPr>
              <a:t>Volume x molarità = Numero di moli</a:t>
            </a:r>
          </a:p>
          <a:p>
            <a:pPr algn="ctr"/>
            <a:r>
              <a:rPr lang="it-IT" sz="2400" dirty="0">
                <a:latin typeface="Times New Roman" panose="02020603050405020304" pitchFamily="18" charset="0"/>
                <a:cs typeface="Times New Roman" panose="02020603050405020304" pitchFamily="18" charset="0"/>
              </a:rPr>
              <a:t>Numero di moli x Peso Molecolare/Atomico = g</a:t>
            </a:r>
          </a:p>
          <a:p>
            <a:pPr algn="ctr"/>
            <a:endParaRPr lang="it-IT" sz="2400" dirty="0">
              <a:latin typeface="Times New Roman" panose="02020603050405020304" pitchFamily="18" charset="0"/>
              <a:cs typeface="Times New Roman" panose="02020603050405020304" pitchFamily="18" charset="0"/>
            </a:endParaRPr>
          </a:p>
          <a:p>
            <a:pPr algn="ctr"/>
            <a:r>
              <a:rPr lang="it-IT" sz="2400" dirty="0">
                <a:latin typeface="Times New Roman" panose="02020603050405020304" pitchFamily="18" charset="0"/>
                <a:cs typeface="Times New Roman" panose="02020603050405020304" pitchFamily="18" charset="0"/>
              </a:rPr>
              <a:t>Molarità di </a:t>
            </a:r>
            <a:r>
              <a:rPr lang="it-IT" sz="2400" dirty="0" err="1">
                <a:latin typeface="Times New Roman" panose="02020603050405020304" pitchFamily="18" charset="0"/>
                <a:cs typeface="Times New Roman" panose="02020603050405020304" pitchFamily="18" charset="0"/>
              </a:rPr>
              <a:t>HCl</a:t>
            </a:r>
            <a:r>
              <a:rPr lang="it-IT" sz="2400" dirty="0">
                <a:latin typeface="Times New Roman" panose="02020603050405020304" pitchFamily="18" charset="0"/>
                <a:cs typeface="Times New Roman" panose="02020603050405020304" pitchFamily="18" charset="0"/>
              </a:rPr>
              <a:t> = Molarità di NH</a:t>
            </a:r>
            <a:r>
              <a:rPr lang="it-IT" sz="2400" baseline="-25000" dirty="0">
                <a:latin typeface="Times New Roman" panose="02020603050405020304" pitchFamily="18" charset="0"/>
                <a:cs typeface="Times New Roman" panose="02020603050405020304" pitchFamily="18" charset="0"/>
              </a:rPr>
              <a:t>4</a:t>
            </a:r>
            <a:r>
              <a:rPr lang="it-IT" sz="2400" baseline="30000" dirty="0">
                <a:latin typeface="Times New Roman" panose="02020603050405020304" pitchFamily="18" charset="0"/>
                <a:cs typeface="Times New Roman" panose="02020603050405020304" pitchFamily="18" charset="0"/>
              </a:rPr>
              <a:t>+</a:t>
            </a:r>
          </a:p>
          <a:p>
            <a:pPr algn="ctr"/>
            <a:endParaRPr lang="it-IT" sz="2400" dirty="0">
              <a:latin typeface="Times New Roman" panose="02020603050405020304" pitchFamily="18" charset="0"/>
              <a:cs typeface="Times New Roman" panose="02020603050405020304" pitchFamily="18" charset="0"/>
            </a:endParaRPr>
          </a:p>
          <a:p>
            <a:pPr algn="ctr"/>
            <a:r>
              <a:rPr lang="it-IT" sz="2400" dirty="0">
                <a:solidFill>
                  <a:srgbClr val="0033CC"/>
                </a:solidFill>
                <a:latin typeface="Times New Roman" panose="02020603050405020304" pitchFamily="18" charset="0"/>
                <a:cs typeface="Times New Roman" panose="02020603050405020304" pitchFamily="18" charset="0"/>
              </a:rPr>
              <a:t>N</a:t>
            </a:r>
            <a:r>
              <a:rPr lang="it-IT" sz="2400" dirty="0">
                <a:latin typeface="Times New Roman" panose="02020603050405020304" pitchFamily="18" charset="0"/>
                <a:cs typeface="Times New Roman" panose="02020603050405020304" pitchFamily="18" charset="0"/>
              </a:rPr>
              <a:t> = [Va (ml) – </a:t>
            </a:r>
            <a:r>
              <a:rPr lang="it-IT" sz="2400" dirty="0" err="1">
                <a:latin typeface="Times New Roman" panose="02020603050405020304" pitchFamily="18" charset="0"/>
                <a:cs typeface="Times New Roman" panose="02020603050405020304" pitchFamily="18" charset="0"/>
              </a:rPr>
              <a:t>Vb</a:t>
            </a:r>
            <a:r>
              <a:rPr lang="it-IT" sz="2400" dirty="0">
                <a:latin typeface="Times New Roman" panose="02020603050405020304" pitchFamily="18" charset="0"/>
                <a:cs typeface="Times New Roman" panose="02020603050405020304" pitchFamily="18" charset="0"/>
              </a:rPr>
              <a:t>(ml)]/1000 x 0.1 (molarità) *14 (peso atomico Azoto)/P(g) x 1000</a:t>
            </a:r>
          </a:p>
          <a:p>
            <a:pPr algn="ctr"/>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220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201B6B93-FA00-460D-825D-3B89EEC379F4}"/>
              </a:ext>
            </a:extLst>
          </p:cNvPr>
          <p:cNvSpPr/>
          <p:nvPr/>
        </p:nvSpPr>
        <p:spPr>
          <a:xfrm>
            <a:off x="1394691" y="1366982"/>
            <a:ext cx="7749309" cy="3416320"/>
          </a:xfrm>
          <a:prstGeom prst="rect">
            <a:avLst/>
          </a:prstGeom>
        </p:spPr>
        <p:txBody>
          <a:bodyPr wrap="square">
            <a:spAutoFit/>
          </a:bodyPr>
          <a:lstStyle/>
          <a:p>
            <a:pPr>
              <a:spcAft>
                <a:spcPts val="0"/>
              </a:spcAft>
            </a:pPr>
            <a:r>
              <a:rPr lang="it-IT" sz="2400" b="1" dirty="0">
                <a:latin typeface="Times New Roman" panose="02020603050405020304" pitchFamily="18" charset="0"/>
                <a:ea typeface="Times New Roman" panose="02020603050405020304" pitchFamily="18" charset="0"/>
              </a:rPr>
              <a:t>Calcoli:</a:t>
            </a:r>
            <a:endParaRPr lang="it-IT" sz="2400" b="1" dirty="0">
              <a:effectLst/>
              <a:latin typeface="Times New Roman" panose="02020603050405020304" pitchFamily="18" charset="0"/>
              <a:ea typeface="Times New Roman" panose="02020603050405020304" pitchFamily="18" charset="0"/>
            </a:endParaRPr>
          </a:p>
          <a:p>
            <a:pPr>
              <a:spcAft>
                <a:spcPts val="0"/>
              </a:spcAft>
            </a:pPr>
            <a:r>
              <a:rPr lang="it-IT" sz="2400" dirty="0">
                <a:latin typeface="Times New Roman" panose="02020603050405020304" pitchFamily="18" charset="0"/>
                <a:ea typeface="Times New Roman" panose="02020603050405020304" pitchFamily="18" charset="0"/>
              </a:rPr>
              <a:t>N (g kg</a:t>
            </a:r>
            <a:r>
              <a:rPr lang="it-IT" sz="2400" baseline="30000" dirty="0">
                <a:latin typeface="Times New Roman" panose="02020603050405020304" pitchFamily="18" charset="0"/>
                <a:ea typeface="Times New Roman" panose="02020603050405020304" pitchFamily="18" charset="0"/>
              </a:rPr>
              <a:t>-1</a:t>
            </a:r>
            <a:r>
              <a:rPr lang="it-IT" sz="2400" dirty="0">
                <a:latin typeface="Times New Roman" panose="02020603050405020304" pitchFamily="18" charset="0"/>
                <a:ea typeface="Times New Roman" panose="02020603050405020304" pitchFamily="18" charset="0"/>
              </a:rPr>
              <a:t>) = 14 ∙ 0.1 (Va – </a:t>
            </a:r>
            <a:r>
              <a:rPr lang="it-IT" sz="2400" dirty="0" err="1">
                <a:latin typeface="Times New Roman" panose="02020603050405020304" pitchFamily="18" charset="0"/>
                <a:ea typeface="Times New Roman" panose="02020603050405020304" pitchFamily="18" charset="0"/>
              </a:rPr>
              <a:t>Vb</a:t>
            </a:r>
            <a:r>
              <a:rPr lang="it-IT" sz="2400" dirty="0">
                <a:latin typeface="Times New Roman" panose="02020603050405020304" pitchFamily="18" charset="0"/>
                <a:ea typeface="Times New Roman" panose="02020603050405020304" pitchFamily="18" charset="0"/>
              </a:rPr>
              <a:t>)/ P</a:t>
            </a:r>
            <a:endParaRPr lang="it-IT" sz="2400" dirty="0">
              <a:effectLst/>
              <a:latin typeface="Times New Roman" panose="02020603050405020304" pitchFamily="18" charset="0"/>
              <a:ea typeface="Times New Roman" panose="02020603050405020304" pitchFamily="18" charset="0"/>
            </a:endParaRPr>
          </a:p>
          <a:p>
            <a:pPr>
              <a:spcAft>
                <a:spcPts val="0"/>
              </a:spcAft>
            </a:pPr>
            <a:r>
              <a:rPr lang="it-IT" sz="2400" dirty="0">
                <a:latin typeface="Times New Roman" panose="02020603050405020304" pitchFamily="18" charset="0"/>
                <a:ea typeface="Times New Roman" panose="02020603050405020304" pitchFamily="18" charset="0"/>
              </a:rPr>
              <a:t>Dove</a:t>
            </a:r>
            <a:endParaRPr lang="it-IT" sz="2400" dirty="0">
              <a:effectLst/>
              <a:latin typeface="Times New Roman" panose="02020603050405020304" pitchFamily="18" charset="0"/>
              <a:ea typeface="Times New Roman" panose="02020603050405020304" pitchFamily="18" charset="0"/>
            </a:endParaRPr>
          </a:p>
          <a:p>
            <a:pPr>
              <a:spcAft>
                <a:spcPts val="0"/>
              </a:spcAft>
            </a:pPr>
            <a:r>
              <a:rPr lang="it-IT" sz="2400" dirty="0">
                <a:latin typeface="Times New Roman" panose="02020603050405020304" pitchFamily="18" charset="0"/>
                <a:ea typeface="Times New Roman" panose="02020603050405020304" pitchFamily="18" charset="0"/>
              </a:rPr>
              <a:t>N = quantità di azoto in g kg</a:t>
            </a:r>
            <a:r>
              <a:rPr lang="it-IT" sz="2400" baseline="30000" dirty="0">
                <a:latin typeface="Times New Roman" panose="02020603050405020304" pitchFamily="18" charset="0"/>
                <a:ea typeface="Times New Roman" panose="02020603050405020304" pitchFamily="18" charset="0"/>
              </a:rPr>
              <a:t>-1</a:t>
            </a:r>
            <a:endParaRPr lang="it-IT" sz="2400" dirty="0">
              <a:effectLst/>
              <a:latin typeface="Times New Roman" panose="02020603050405020304" pitchFamily="18" charset="0"/>
              <a:ea typeface="Times New Roman" panose="02020603050405020304" pitchFamily="18" charset="0"/>
            </a:endParaRPr>
          </a:p>
          <a:p>
            <a:pPr>
              <a:spcAft>
                <a:spcPts val="0"/>
              </a:spcAft>
            </a:pPr>
            <a:r>
              <a:rPr lang="it-IT" sz="2400" dirty="0">
                <a:latin typeface="Times New Roman" panose="02020603050405020304" pitchFamily="18" charset="0"/>
                <a:ea typeface="Times New Roman" panose="02020603050405020304" pitchFamily="18" charset="0"/>
              </a:rPr>
              <a:t>Va = </a:t>
            </a:r>
            <a:r>
              <a:rPr lang="it-IT" sz="2400" dirty="0" err="1">
                <a:latin typeface="Times New Roman" panose="02020603050405020304" pitchFamily="18" charset="0"/>
                <a:ea typeface="Times New Roman" panose="02020603050405020304" pitchFamily="18" charset="0"/>
              </a:rPr>
              <a:t>mL</a:t>
            </a:r>
            <a:r>
              <a:rPr lang="it-IT" sz="2400" dirty="0">
                <a:latin typeface="Times New Roman" panose="02020603050405020304" pitchFamily="18" charset="0"/>
                <a:ea typeface="Times New Roman" panose="02020603050405020304" pitchFamily="18" charset="0"/>
              </a:rPr>
              <a:t> di </a:t>
            </a:r>
            <a:r>
              <a:rPr lang="it-IT" sz="2400" dirty="0" err="1">
                <a:latin typeface="Times New Roman" panose="02020603050405020304" pitchFamily="18" charset="0"/>
                <a:ea typeface="Times New Roman" panose="02020603050405020304" pitchFamily="18" charset="0"/>
              </a:rPr>
              <a:t>HCl</a:t>
            </a:r>
            <a:r>
              <a:rPr lang="it-IT" sz="2400" dirty="0">
                <a:latin typeface="Times New Roman" panose="02020603050405020304" pitchFamily="18" charset="0"/>
                <a:ea typeface="Times New Roman" panose="02020603050405020304" pitchFamily="18" charset="0"/>
              </a:rPr>
              <a:t> 0,1 N usati per la titolazione del campione</a:t>
            </a:r>
            <a:endParaRPr lang="it-IT" sz="2400" dirty="0">
              <a:effectLst/>
              <a:latin typeface="Times New Roman" panose="02020603050405020304" pitchFamily="18" charset="0"/>
              <a:ea typeface="Times New Roman" panose="02020603050405020304" pitchFamily="18" charset="0"/>
            </a:endParaRPr>
          </a:p>
          <a:p>
            <a:pPr>
              <a:spcAft>
                <a:spcPts val="0"/>
              </a:spcAft>
            </a:pPr>
            <a:r>
              <a:rPr lang="it-IT" sz="2400" dirty="0" err="1">
                <a:latin typeface="Times New Roman" panose="02020603050405020304" pitchFamily="18" charset="0"/>
                <a:ea typeface="Times New Roman" panose="02020603050405020304" pitchFamily="18" charset="0"/>
              </a:rPr>
              <a:t>Vb</a:t>
            </a:r>
            <a:r>
              <a:rPr lang="it-IT" sz="2400" dirty="0">
                <a:latin typeface="Times New Roman" panose="02020603050405020304" pitchFamily="18" charset="0"/>
                <a:ea typeface="Times New Roman" panose="02020603050405020304" pitchFamily="18" charset="0"/>
              </a:rPr>
              <a:t> = </a:t>
            </a:r>
            <a:r>
              <a:rPr lang="it-IT" sz="2400" dirty="0" err="1">
                <a:latin typeface="Times New Roman" panose="02020603050405020304" pitchFamily="18" charset="0"/>
                <a:ea typeface="Times New Roman" panose="02020603050405020304" pitchFamily="18" charset="0"/>
              </a:rPr>
              <a:t>mL</a:t>
            </a:r>
            <a:r>
              <a:rPr lang="it-IT" sz="2400" dirty="0">
                <a:latin typeface="Times New Roman" panose="02020603050405020304" pitchFamily="18" charset="0"/>
                <a:ea typeface="Times New Roman" panose="02020603050405020304" pitchFamily="18" charset="0"/>
              </a:rPr>
              <a:t> di </a:t>
            </a:r>
            <a:r>
              <a:rPr lang="it-IT" sz="2400" dirty="0" err="1">
                <a:latin typeface="Times New Roman" panose="02020603050405020304" pitchFamily="18" charset="0"/>
                <a:ea typeface="Times New Roman" panose="02020603050405020304" pitchFamily="18" charset="0"/>
              </a:rPr>
              <a:t>HCl</a:t>
            </a:r>
            <a:r>
              <a:rPr lang="it-IT" sz="2400" dirty="0">
                <a:latin typeface="Times New Roman" panose="02020603050405020304" pitchFamily="18" charset="0"/>
                <a:ea typeface="Times New Roman" panose="02020603050405020304" pitchFamily="18" charset="0"/>
              </a:rPr>
              <a:t> 0,1 N usati per la titolazione della prova in bianco</a:t>
            </a:r>
          </a:p>
          <a:p>
            <a:pPr>
              <a:spcAft>
                <a:spcPts val="0"/>
              </a:spcAft>
            </a:pPr>
            <a:r>
              <a:rPr lang="it-IT" sz="2400" dirty="0">
                <a:effectLst/>
                <a:latin typeface="Times New Roman" panose="02020603050405020304" pitchFamily="18" charset="0"/>
                <a:ea typeface="Times New Roman" panose="02020603050405020304" pitchFamily="18" charset="0"/>
              </a:rPr>
              <a:t>0.1= Normalità della soluzione di </a:t>
            </a:r>
            <a:r>
              <a:rPr lang="it-IT" sz="2400" dirty="0" err="1">
                <a:effectLst/>
                <a:latin typeface="Times New Roman" panose="02020603050405020304" pitchFamily="18" charset="0"/>
                <a:ea typeface="Times New Roman" panose="02020603050405020304" pitchFamily="18" charset="0"/>
              </a:rPr>
              <a:t>HC</a:t>
            </a:r>
            <a:r>
              <a:rPr lang="it-IT" sz="2400" dirty="0" err="1">
                <a:latin typeface="Times New Roman" panose="02020603050405020304" pitchFamily="18" charset="0"/>
                <a:ea typeface="Times New Roman" panose="02020603050405020304" pitchFamily="18" charset="0"/>
              </a:rPr>
              <a:t>l</a:t>
            </a:r>
            <a:endParaRPr lang="it-IT" sz="2400" dirty="0">
              <a:effectLst/>
              <a:latin typeface="Times New Roman" panose="02020603050405020304" pitchFamily="18" charset="0"/>
              <a:ea typeface="Times New Roman" panose="02020603050405020304" pitchFamily="18" charset="0"/>
            </a:endParaRPr>
          </a:p>
          <a:p>
            <a:pPr>
              <a:spcAft>
                <a:spcPts val="0"/>
              </a:spcAft>
            </a:pPr>
            <a:r>
              <a:rPr lang="it-IT" sz="2400" dirty="0">
                <a:latin typeface="Times New Roman" panose="02020603050405020304" pitchFamily="18" charset="0"/>
                <a:ea typeface="Times New Roman" panose="02020603050405020304" pitchFamily="18" charset="0"/>
              </a:rPr>
              <a:t>P = peso in grammi del campione</a:t>
            </a:r>
            <a:endParaRPr lang="it-IT"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1287797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823</TotalTime>
  <Words>2481</Words>
  <Application>Microsoft Office PowerPoint</Application>
  <PresentationFormat>Widescreen</PresentationFormat>
  <Paragraphs>145</Paragraphs>
  <Slides>20</Slides>
  <Notes>0</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20</vt:i4>
      </vt:variant>
    </vt:vector>
  </HeadingPairs>
  <TitlesOfParts>
    <vt:vector size="27" baseType="lpstr">
      <vt:lpstr>Arial</vt:lpstr>
      <vt:lpstr>Arial,Bold</vt:lpstr>
      <vt:lpstr>Calibri</vt:lpstr>
      <vt:lpstr>Calibri Light</vt:lpstr>
      <vt:lpstr>ITCCentury Book</vt:lpstr>
      <vt:lpstr>Times New Roman</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Vincenza Cozzolino</dc:creator>
  <cp:lastModifiedBy>Vincenza Cozzolino</cp:lastModifiedBy>
  <cp:revision>5</cp:revision>
  <dcterms:created xsi:type="dcterms:W3CDTF">2020-06-03T05:28:23Z</dcterms:created>
  <dcterms:modified xsi:type="dcterms:W3CDTF">2020-06-03T19:14:27Z</dcterms:modified>
</cp:coreProperties>
</file>