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0" r:id="rId1"/>
  </p:sldMasterIdLst>
  <p:notesMasterIdLst>
    <p:notesMasterId r:id="rId36"/>
  </p:notesMasterIdLst>
  <p:sldIdLst>
    <p:sldId id="262" r:id="rId2"/>
    <p:sldId id="750" r:id="rId3"/>
    <p:sldId id="751" r:id="rId4"/>
    <p:sldId id="752" r:id="rId5"/>
    <p:sldId id="753" r:id="rId6"/>
    <p:sldId id="754" r:id="rId7"/>
    <p:sldId id="755" r:id="rId8"/>
    <p:sldId id="756" r:id="rId9"/>
    <p:sldId id="757" r:id="rId10"/>
    <p:sldId id="758" r:id="rId11"/>
    <p:sldId id="759" r:id="rId12"/>
    <p:sldId id="760" r:id="rId13"/>
    <p:sldId id="761" r:id="rId14"/>
    <p:sldId id="762" r:id="rId15"/>
    <p:sldId id="763" r:id="rId16"/>
    <p:sldId id="764" r:id="rId17"/>
    <p:sldId id="765" r:id="rId18"/>
    <p:sldId id="766" r:id="rId19"/>
    <p:sldId id="768" r:id="rId20"/>
    <p:sldId id="769" r:id="rId21"/>
    <p:sldId id="771" r:id="rId22"/>
    <p:sldId id="772" r:id="rId23"/>
    <p:sldId id="773" r:id="rId24"/>
    <p:sldId id="774" r:id="rId25"/>
    <p:sldId id="775" r:id="rId26"/>
    <p:sldId id="776" r:id="rId27"/>
    <p:sldId id="777" r:id="rId28"/>
    <p:sldId id="778" r:id="rId29"/>
    <p:sldId id="779" r:id="rId30"/>
    <p:sldId id="780" r:id="rId31"/>
    <p:sldId id="781" r:id="rId32"/>
    <p:sldId id="782" r:id="rId33"/>
    <p:sldId id="783" r:id="rId34"/>
    <p:sldId id="784" r:id="rId35"/>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a:srgbClr val="FF6161"/>
    <a:srgbClr val="990000"/>
    <a:srgbClr val="E68900"/>
    <a:srgbClr val="FF0000"/>
    <a:srgbClr val="0080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432" autoAdjust="0"/>
  </p:normalViewPr>
  <p:slideViewPr>
    <p:cSldViewPr>
      <p:cViewPr varScale="1">
        <p:scale>
          <a:sx n="101" d="100"/>
          <a:sy n="101" d="100"/>
        </p:scale>
        <p:origin x="1517" y="72"/>
      </p:cViewPr>
      <p:guideLst>
        <p:guide orient="horz" pos="2160"/>
        <p:guide pos="2880"/>
      </p:guideLst>
    </p:cSldViewPr>
  </p:slideViewPr>
  <p:outlineViewPr>
    <p:cViewPr>
      <p:scale>
        <a:sx n="33" d="100"/>
        <a:sy n="33" d="100"/>
      </p:scale>
      <p:origin x="0" y="-10627"/>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it-IT" altLang="it-IT"/>
          </a:p>
        </p:txBody>
      </p:sp>
      <p:sp>
        <p:nvSpPr>
          <p:cNvPr id="358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it-IT" altLang="it-IT"/>
          </a:p>
        </p:txBody>
      </p:sp>
      <p:sp>
        <p:nvSpPr>
          <p:cNvPr id="358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58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a:t>Fare clic per modificare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358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it-IT" altLang="it-IT"/>
          </a:p>
        </p:txBody>
      </p:sp>
      <p:sp>
        <p:nvSpPr>
          <p:cNvPr id="358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D42F393-8F4D-48D4-A3F0-18DC43C29F0D}" type="slidenum">
              <a:rPr lang="it-IT" altLang="it-IT"/>
              <a:pPr/>
              <a:t>‹N›</a:t>
            </a:fld>
            <a:endParaRPr lang="it-IT" altLang="it-IT"/>
          </a:p>
        </p:txBody>
      </p:sp>
    </p:spTree>
    <p:extLst>
      <p:ext uri="{BB962C8B-B14F-4D97-AF65-F5344CB8AC3E}">
        <p14:creationId xmlns:p14="http://schemas.microsoft.com/office/powerpoint/2010/main" val="77055187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F2B8D18-C574-4082-951E-32C97E8F67F9}" type="slidenum">
              <a:rPr lang="it-IT" altLang="it-IT"/>
              <a:pPr/>
              <a:t>1</a:t>
            </a:fld>
            <a:endParaRPr lang="it-IT" altLang="it-IT"/>
          </a:p>
        </p:txBody>
      </p:sp>
      <p:sp>
        <p:nvSpPr>
          <p:cNvPr id="15053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3453FD07-2AF4-4569-968D-B244469C86D5}" type="slidenum">
              <a:rPr lang="it-IT" altLang="it-IT" sz="1200"/>
              <a:pPr algn="r"/>
              <a:t>1</a:t>
            </a:fld>
            <a:endParaRPr lang="it-IT" altLang="it-IT" sz="1200"/>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611680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32770" name="Line 2"/>
          <p:cNvSpPr>
            <a:spLocks noChangeShapeType="1"/>
          </p:cNvSpPr>
          <p:nvPr/>
        </p:nvSpPr>
        <p:spPr bwMode="auto">
          <a:xfrm>
            <a:off x="7315200" y="1066800"/>
            <a:ext cx="0" cy="449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32771" name="Rectangle 3"/>
          <p:cNvSpPr>
            <a:spLocks noGrp="1" noChangeArrowheads="1"/>
          </p:cNvSpPr>
          <p:nvPr>
            <p:ph type="ctrTitle"/>
          </p:nvPr>
        </p:nvSpPr>
        <p:spPr bwMode="auto">
          <a:xfrm>
            <a:off x="315913" y="466725"/>
            <a:ext cx="6781800" cy="2133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4800"/>
            </a:lvl1pPr>
          </a:lstStyle>
          <a:p>
            <a:pPr lvl="0"/>
            <a:r>
              <a:rPr lang="it-IT" altLang="en-US" noProof="0"/>
              <a:t>Fare clic per modificare lo stile del titolo</a:t>
            </a:r>
          </a:p>
        </p:txBody>
      </p:sp>
      <p:sp>
        <p:nvSpPr>
          <p:cNvPr id="32772" name="Rectangle 4"/>
          <p:cNvSpPr>
            <a:spLocks noGrp="1" noChangeArrowheads="1"/>
          </p:cNvSpPr>
          <p:nvPr>
            <p:ph type="subTitle" idx="1"/>
          </p:nvPr>
        </p:nvSpPr>
        <p:spPr>
          <a:xfrm>
            <a:off x="849313" y="3049588"/>
            <a:ext cx="6248400" cy="2362200"/>
          </a:xfrm>
        </p:spPr>
        <p:txBody>
          <a:bodyPr/>
          <a:lstStyle>
            <a:lvl1pPr marL="0" indent="0" algn="r">
              <a:buFont typeface="Wingdings" panose="05000000000000000000" pitchFamily="2" charset="2"/>
              <a:buNone/>
              <a:defRPr sz="3200"/>
            </a:lvl1pPr>
          </a:lstStyle>
          <a:p>
            <a:pPr lvl="0"/>
            <a:r>
              <a:rPr lang="it-IT" altLang="en-US" noProof="0"/>
              <a:t>Fare clic per modificare lo stile del sottotitolo dello schema</a:t>
            </a:r>
          </a:p>
        </p:txBody>
      </p:sp>
      <p:sp>
        <p:nvSpPr>
          <p:cNvPr id="32773" name="Rectangle 5"/>
          <p:cNvSpPr>
            <a:spLocks noGrp="1" noChangeArrowheads="1"/>
          </p:cNvSpPr>
          <p:nvPr>
            <p:ph type="dt" sz="half" idx="2"/>
          </p:nvPr>
        </p:nvSpPr>
        <p:spPr>
          <a:xfrm>
            <a:off x="457200" y="6248400"/>
            <a:ext cx="2133600" cy="457200"/>
          </a:xfrm>
        </p:spPr>
        <p:txBody>
          <a:bodyPr/>
          <a:lstStyle>
            <a:lvl1pPr>
              <a:defRPr sz="1000" b="0" i="0">
                <a:latin typeface="+mn-lt"/>
              </a:defRPr>
            </a:lvl1pPr>
          </a:lstStyle>
          <a:p>
            <a:endParaRPr lang="it-IT" altLang="en-US"/>
          </a:p>
        </p:txBody>
      </p:sp>
      <p:sp>
        <p:nvSpPr>
          <p:cNvPr id="32774" name="Rectangle 6"/>
          <p:cNvSpPr>
            <a:spLocks noGrp="1" noChangeArrowheads="1"/>
          </p:cNvSpPr>
          <p:nvPr>
            <p:ph type="ftr" sz="quarter" idx="3"/>
          </p:nvPr>
        </p:nvSpPr>
        <p:spPr>
          <a:xfrm>
            <a:off x="3124200" y="6248400"/>
            <a:ext cx="2895600" cy="457200"/>
          </a:xfrm>
        </p:spPr>
        <p:txBody>
          <a:bodyPr/>
          <a:lstStyle>
            <a:lvl1pPr>
              <a:defRPr b="0">
                <a:latin typeface="+mn-lt"/>
              </a:defRPr>
            </a:lvl1pPr>
          </a:lstStyle>
          <a:p>
            <a:endParaRPr lang="it-IT" altLang="en-US"/>
          </a:p>
        </p:txBody>
      </p:sp>
      <p:sp>
        <p:nvSpPr>
          <p:cNvPr id="32775" name="Rectangle 7"/>
          <p:cNvSpPr>
            <a:spLocks noGrp="1" noChangeArrowheads="1"/>
          </p:cNvSpPr>
          <p:nvPr>
            <p:ph type="sldNum" sz="quarter" idx="4"/>
          </p:nvPr>
        </p:nvSpPr>
        <p:spPr>
          <a:xfrm>
            <a:off x="6553200" y="6248400"/>
            <a:ext cx="2133600" cy="457200"/>
          </a:xfrm>
        </p:spPr>
        <p:txBody>
          <a:bodyPr/>
          <a:lstStyle>
            <a:lvl1pPr>
              <a:defRPr sz="1000" b="0">
                <a:latin typeface="+mn-lt"/>
              </a:defRPr>
            </a:lvl1pPr>
          </a:lstStyle>
          <a:p>
            <a:fld id="{434A1F2F-21D5-4F2B-BA7D-0C409843411B}" type="slidenum">
              <a:rPr lang="it-IT" altLang="en-US"/>
              <a:pPr/>
              <a:t>‹N›</a:t>
            </a:fld>
            <a:endParaRPr lang="it-IT" altLang="en-US"/>
          </a:p>
        </p:txBody>
      </p:sp>
      <p:grpSp>
        <p:nvGrpSpPr>
          <p:cNvPr id="32776" name="Group 8"/>
          <p:cNvGrpSpPr>
            <a:grpSpLocks/>
          </p:cNvGrpSpPr>
          <p:nvPr/>
        </p:nvGrpSpPr>
        <p:grpSpPr bwMode="auto">
          <a:xfrm>
            <a:off x="7493000" y="2992438"/>
            <a:ext cx="1338263" cy="2189162"/>
            <a:chOff x="4704" y="1885"/>
            <a:chExt cx="843" cy="1379"/>
          </a:xfrm>
        </p:grpSpPr>
        <p:sp>
          <p:nvSpPr>
            <p:cNvPr id="32777" name="Oval 9"/>
            <p:cNvSpPr>
              <a:spLocks noChangeArrowheads="1"/>
            </p:cNvSpPr>
            <p:nvPr/>
          </p:nvSpPr>
          <p:spPr bwMode="auto">
            <a:xfrm>
              <a:off x="4704"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78" name="Oval 10"/>
            <p:cNvSpPr>
              <a:spLocks noChangeArrowheads="1"/>
            </p:cNvSpPr>
            <p:nvPr/>
          </p:nvSpPr>
          <p:spPr bwMode="auto">
            <a:xfrm>
              <a:off x="4883"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79" name="Oval 11"/>
            <p:cNvSpPr>
              <a:spLocks noChangeArrowheads="1"/>
            </p:cNvSpPr>
            <p:nvPr/>
          </p:nvSpPr>
          <p:spPr bwMode="auto">
            <a:xfrm>
              <a:off x="5062"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0" name="Oval 12"/>
            <p:cNvSpPr>
              <a:spLocks noChangeArrowheads="1"/>
            </p:cNvSpPr>
            <p:nvPr/>
          </p:nvSpPr>
          <p:spPr bwMode="auto">
            <a:xfrm>
              <a:off x="4704"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1" name="Oval 13"/>
            <p:cNvSpPr>
              <a:spLocks noChangeArrowheads="1"/>
            </p:cNvSpPr>
            <p:nvPr/>
          </p:nvSpPr>
          <p:spPr bwMode="auto">
            <a:xfrm>
              <a:off x="4883"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2" name="Oval 14"/>
            <p:cNvSpPr>
              <a:spLocks noChangeArrowheads="1"/>
            </p:cNvSpPr>
            <p:nvPr/>
          </p:nvSpPr>
          <p:spPr bwMode="auto">
            <a:xfrm>
              <a:off x="5062"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3" name="Oval 15"/>
            <p:cNvSpPr>
              <a:spLocks noChangeArrowheads="1"/>
            </p:cNvSpPr>
            <p:nvPr/>
          </p:nvSpPr>
          <p:spPr bwMode="auto">
            <a:xfrm>
              <a:off x="5241" y="2064"/>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4" name="Oval 16"/>
            <p:cNvSpPr>
              <a:spLocks noChangeArrowheads="1"/>
            </p:cNvSpPr>
            <p:nvPr/>
          </p:nvSpPr>
          <p:spPr bwMode="auto">
            <a:xfrm>
              <a:off x="4704" y="2243"/>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5" name="Oval 17"/>
            <p:cNvSpPr>
              <a:spLocks noChangeArrowheads="1"/>
            </p:cNvSpPr>
            <p:nvPr/>
          </p:nvSpPr>
          <p:spPr bwMode="auto">
            <a:xfrm>
              <a:off x="4883" y="2243"/>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6" name="Oval 18"/>
            <p:cNvSpPr>
              <a:spLocks noChangeArrowheads="1"/>
            </p:cNvSpPr>
            <p:nvPr/>
          </p:nvSpPr>
          <p:spPr bwMode="auto">
            <a:xfrm>
              <a:off x="5062" y="2243"/>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7" name="Oval 19"/>
            <p:cNvSpPr>
              <a:spLocks noChangeArrowheads="1"/>
            </p:cNvSpPr>
            <p:nvPr/>
          </p:nvSpPr>
          <p:spPr bwMode="auto">
            <a:xfrm>
              <a:off x="5241" y="2243"/>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8" name="Oval 20"/>
            <p:cNvSpPr>
              <a:spLocks noChangeArrowheads="1"/>
            </p:cNvSpPr>
            <p:nvPr/>
          </p:nvSpPr>
          <p:spPr bwMode="auto">
            <a:xfrm>
              <a:off x="5420" y="2243"/>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9" name="Oval 21"/>
            <p:cNvSpPr>
              <a:spLocks noChangeArrowheads="1"/>
            </p:cNvSpPr>
            <p:nvPr/>
          </p:nvSpPr>
          <p:spPr bwMode="auto">
            <a:xfrm>
              <a:off x="4704" y="2421"/>
              <a:ext cx="127" cy="128"/>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0" name="Oval 22"/>
            <p:cNvSpPr>
              <a:spLocks noChangeArrowheads="1"/>
            </p:cNvSpPr>
            <p:nvPr/>
          </p:nvSpPr>
          <p:spPr bwMode="auto">
            <a:xfrm>
              <a:off x="4883" y="2421"/>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1" name="Oval 23"/>
            <p:cNvSpPr>
              <a:spLocks noChangeArrowheads="1"/>
            </p:cNvSpPr>
            <p:nvPr/>
          </p:nvSpPr>
          <p:spPr bwMode="auto">
            <a:xfrm>
              <a:off x="5062" y="2421"/>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2" name="Oval 24"/>
            <p:cNvSpPr>
              <a:spLocks noChangeArrowheads="1"/>
            </p:cNvSpPr>
            <p:nvPr/>
          </p:nvSpPr>
          <p:spPr bwMode="auto">
            <a:xfrm>
              <a:off x="5241" y="2421"/>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3" name="Oval 25"/>
            <p:cNvSpPr>
              <a:spLocks noChangeArrowheads="1"/>
            </p:cNvSpPr>
            <p:nvPr/>
          </p:nvSpPr>
          <p:spPr bwMode="auto">
            <a:xfrm>
              <a:off x="4704" y="2600"/>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4" name="Oval 26"/>
            <p:cNvSpPr>
              <a:spLocks noChangeArrowheads="1"/>
            </p:cNvSpPr>
            <p:nvPr/>
          </p:nvSpPr>
          <p:spPr bwMode="auto">
            <a:xfrm>
              <a:off x="4883" y="2600"/>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5" name="Oval 27"/>
            <p:cNvSpPr>
              <a:spLocks noChangeArrowheads="1"/>
            </p:cNvSpPr>
            <p:nvPr/>
          </p:nvSpPr>
          <p:spPr bwMode="auto">
            <a:xfrm>
              <a:off x="5062" y="2600"/>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6" name="Oval 28"/>
            <p:cNvSpPr>
              <a:spLocks noChangeArrowheads="1"/>
            </p:cNvSpPr>
            <p:nvPr/>
          </p:nvSpPr>
          <p:spPr bwMode="auto">
            <a:xfrm>
              <a:off x="5241" y="2600"/>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7" name="Oval 29"/>
            <p:cNvSpPr>
              <a:spLocks noChangeArrowheads="1"/>
            </p:cNvSpPr>
            <p:nvPr/>
          </p:nvSpPr>
          <p:spPr bwMode="auto">
            <a:xfrm>
              <a:off x="5420" y="2600"/>
              <a:ext cx="127" cy="128"/>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8" name="Oval 30"/>
            <p:cNvSpPr>
              <a:spLocks noChangeArrowheads="1"/>
            </p:cNvSpPr>
            <p:nvPr/>
          </p:nvSpPr>
          <p:spPr bwMode="auto">
            <a:xfrm>
              <a:off x="4704" y="2779"/>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9" name="Oval 31"/>
            <p:cNvSpPr>
              <a:spLocks noChangeArrowheads="1"/>
            </p:cNvSpPr>
            <p:nvPr/>
          </p:nvSpPr>
          <p:spPr bwMode="auto">
            <a:xfrm>
              <a:off x="4883" y="2779"/>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0" name="Oval 32"/>
            <p:cNvSpPr>
              <a:spLocks noChangeArrowheads="1"/>
            </p:cNvSpPr>
            <p:nvPr/>
          </p:nvSpPr>
          <p:spPr bwMode="auto">
            <a:xfrm>
              <a:off x="5062" y="2779"/>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1" name="Oval 33"/>
            <p:cNvSpPr>
              <a:spLocks noChangeArrowheads="1"/>
            </p:cNvSpPr>
            <p:nvPr/>
          </p:nvSpPr>
          <p:spPr bwMode="auto">
            <a:xfrm>
              <a:off x="5241" y="2779"/>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2" name="Oval 34"/>
            <p:cNvSpPr>
              <a:spLocks noChangeArrowheads="1"/>
            </p:cNvSpPr>
            <p:nvPr/>
          </p:nvSpPr>
          <p:spPr bwMode="auto">
            <a:xfrm>
              <a:off x="4704" y="2958"/>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3" name="Oval 35"/>
            <p:cNvSpPr>
              <a:spLocks noChangeArrowheads="1"/>
            </p:cNvSpPr>
            <p:nvPr/>
          </p:nvSpPr>
          <p:spPr bwMode="auto">
            <a:xfrm>
              <a:off x="4883" y="2958"/>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4" name="Oval 36"/>
            <p:cNvSpPr>
              <a:spLocks noChangeArrowheads="1"/>
            </p:cNvSpPr>
            <p:nvPr/>
          </p:nvSpPr>
          <p:spPr bwMode="auto">
            <a:xfrm>
              <a:off x="5062" y="2958"/>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5" name="Oval 37"/>
            <p:cNvSpPr>
              <a:spLocks noChangeArrowheads="1"/>
            </p:cNvSpPr>
            <p:nvPr/>
          </p:nvSpPr>
          <p:spPr bwMode="auto">
            <a:xfrm>
              <a:off x="5241" y="2958"/>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6" name="Oval 38"/>
            <p:cNvSpPr>
              <a:spLocks noChangeArrowheads="1"/>
            </p:cNvSpPr>
            <p:nvPr/>
          </p:nvSpPr>
          <p:spPr bwMode="auto">
            <a:xfrm>
              <a:off x="4883" y="3137"/>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7" name="Oval 39"/>
            <p:cNvSpPr>
              <a:spLocks noChangeArrowheads="1"/>
            </p:cNvSpPr>
            <p:nvPr/>
          </p:nvSpPr>
          <p:spPr bwMode="auto">
            <a:xfrm>
              <a:off x="5241" y="3137"/>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grpSp>
      <p:sp>
        <p:nvSpPr>
          <p:cNvPr id="32808" name="Line 40"/>
          <p:cNvSpPr>
            <a:spLocks noChangeShapeType="1"/>
          </p:cNvSpPr>
          <p:nvPr/>
        </p:nvSpPr>
        <p:spPr bwMode="auto">
          <a:xfrm>
            <a:off x="304800" y="2819400"/>
            <a:ext cx="8229600" cy="0"/>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63A54512-C385-48CC-A69C-896C750AF161}" type="slidenum">
              <a:rPr lang="it-IT" altLang="en-US"/>
              <a:pPr/>
              <a:t>‹N›</a:t>
            </a:fld>
            <a:endParaRPr lang="it-IT" altLang="en-US"/>
          </a:p>
        </p:txBody>
      </p:sp>
    </p:spTree>
    <p:extLst>
      <p:ext uri="{BB962C8B-B14F-4D97-AF65-F5344CB8AC3E}">
        <p14:creationId xmlns:p14="http://schemas.microsoft.com/office/powerpoint/2010/main" val="2589919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8"/>
            <a:ext cx="7886700" cy="2852737"/>
          </a:xfrm>
          <a:prstGeom prst="rect">
            <a:avLst/>
          </a:prstGeo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2A36156B-569B-4816-901D-99237F849F11}" type="slidenum">
              <a:rPr lang="it-IT" altLang="en-US"/>
              <a:pPr/>
              <a:t>‹N›</a:t>
            </a:fld>
            <a:endParaRPr lang="it-IT" altLang="en-US"/>
          </a:p>
        </p:txBody>
      </p:sp>
    </p:spTree>
    <p:extLst>
      <p:ext uri="{BB962C8B-B14F-4D97-AF65-F5344CB8AC3E}">
        <p14:creationId xmlns:p14="http://schemas.microsoft.com/office/powerpoint/2010/main" val="3443224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contenuto 2"/>
          <p:cNvSpPr>
            <a:spLocks noGrp="1"/>
          </p:cNvSpPr>
          <p:nvPr>
            <p:ph sz="half" idx="1"/>
          </p:nvPr>
        </p:nvSpPr>
        <p:spPr>
          <a:xfrm>
            <a:off x="457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6" name="Segnaposto piè di pagina 5"/>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p:txBody>
          <a:bodyPr/>
          <a:lstStyle>
            <a:lvl1pPr>
              <a:defRPr/>
            </a:lvl1pPr>
          </a:lstStyle>
          <a:p>
            <a:fld id="{300B5B34-C39E-4C37-988F-D7CD5B80A23C}" type="slidenum">
              <a:rPr lang="it-IT" altLang="en-US"/>
              <a:pPr/>
              <a:t>‹N›</a:t>
            </a:fld>
            <a:endParaRPr lang="it-IT" altLang="en-US"/>
          </a:p>
        </p:txBody>
      </p:sp>
    </p:spTree>
    <p:extLst>
      <p:ext uri="{BB962C8B-B14F-4D97-AF65-F5344CB8AC3E}">
        <p14:creationId xmlns:p14="http://schemas.microsoft.com/office/powerpoint/2010/main" val="2160285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30238" y="365125"/>
            <a:ext cx="7886700" cy="1325563"/>
          </a:xfrm>
          <a:prstGeom prst="rect">
            <a:avLst/>
          </a:prstGeom>
        </p:spPr>
        <p:txBody>
          <a:bodyPr/>
          <a:lstStyle/>
          <a:p>
            <a:r>
              <a:rPr lang="it-IT"/>
              <a:t>Fare clic per modificare lo stile del titolo</a:t>
            </a:r>
          </a:p>
        </p:txBody>
      </p:sp>
      <p:sp>
        <p:nvSpPr>
          <p:cNvPr id="3" name="Segnaposto tes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30238" y="2505075"/>
            <a:ext cx="386873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29150" y="2505075"/>
            <a:ext cx="38877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8" name="Segnaposto piè di pagina 7"/>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9" name="Segnaposto numero diapositiva 8"/>
          <p:cNvSpPr>
            <a:spLocks noGrp="1"/>
          </p:cNvSpPr>
          <p:nvPr>
            <p:ph type="sldNum" sz="quarter" idx="12"/>
          </p:nvPr>
        </p:nvSpPr>
        <p:spPr/>
        <p:txBody>
          <a:bodyPr/>
          <a:lstStyle>
            <a:lvl1pPr>
              <a:defRPr/>
            </a:lvl1pPr>
          </a:lstStyle>
          <a:p>
            <a:fld id="{26076B73-6CA2-4F9B-A3E1-8FED6F176E83}" type="slidenum">
              <a:rPr lang="it-IT" altLang="en-US"/>
              <a:pPr/>
              <a:t>‹N›</a:t>
            </a:fld>
            <a:endParaRPr lang="it-IT" altLang="en-US"/>
          </a:p>
        </p:txBody>
      </p:sp>
    </p:spTree>
    <p:extLst>
      <p:ext uri="{BB962C8B-B14F-4D97-AF65-F5344CB8AC3E}">
        <p14:creationId xmlns:p14="http://schemas.microsoft.com/office/powerpoint/2010/main" val="4096072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data 2"/>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4" name="Segnaposto piè di pagina 3"/>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5" name="Segnaposto numero diapositiva 4"/>
          <p:cNvSpPr>
            <a:spLocks noGrp="1"/>
          </p:cNvSpPr>
          <p:nvPr>
            <p:ph type="sldNum" sz="quarter" idx="12"/>
          </p:nvPr>
        </p:nvSpPr>
        <p:spPr/>
        <p:txBody>
          <a:bodyPr/>
          <a:lstStyle>
            <a:lvl1pPr>
              <a:defRPr/>
            </a:lvl1pPr>
          </a:lstStyle>
          <a:p>
            <a:fld id="{1F0CE4CE-4468-41BD-A853-7803C8A4C4E7}" type="slidenum">
              <a:rPr lang="it-IT" altLang="en-US"/>
              <a:pPr/>
              <a:t>‹N›</a:t>
            </a:fld>
            <a:endParaRPr lang="it-IT" altLang="en-US"/>
          </a:p>
        </p:txBody>
      </p:sp>
    </p:spTree>
    <p:extLst>
      <p:ext uri="{BB962C8B-B14F-4D97-AF65-F5344CB8AC3E}">
        <p14:creationId xmlns:p14="http://schemas.microsoft.com/office/powerpoint/2010/main" val="1216222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uota">
    <p:bg>
      <p:bgPr>
        <a:blipFill dpi="0" rotWithShape="1">
          <a:blip r:embed="rId2">
            <a:alphaModFix amt="0"/>
            <a:lum/>
          </a:blip>
          <a:srcRect/>
          <a:tile tx="0" ty="0" sx="100000" sy="100000" flip="none" algn="tl"/>
        </a:blipFill>
        <a:effectLst/>
      </p:bgPr>
    </p:bg>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3" name="Segnaposto piè di pagina 2"/>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4" name="Segnaposto numero diapositiva 3"/>
          <p:cNvSpPr>
            <a:spLocks noGrp="1"/>
          </p:cNvSpPr>
          <p:nvPr>
            <p:ph type="sldNum" sz="quarter" idx="12"/>
          </p:nvPr>
        </p:nvSpPr>
        <p:spPr/>
        <p:txBody>
          <a:bodyPr/>
          <a:lstStyle>
            <a:lvl1pPr>
              <a:defRPr/>
            </a:lvl1pPr>
          </a:lstStyle>
          <a:p>
            <a:fld id="{9993E032-661E-4967-AF9F-E5D47D32DFAF}" type="slidenum">
              <a:rPr lang="it-IT" altLang="en-US"/>
              <a:pPr/>
              <a:t>‹N›</a:t>
            </a:fld>
            <a:endParaRPr lang="it-IT" altLang="en-US"/>
          </a:p>
        </p:txBody>
      </p:sp>
    </p:spTree>
    <p:extLst>
      <p:ext uri="{BB962C8B-B14F-4D97-AF65-F5344CB8AC3E}">
        <p14:creationId xmlns:p14="http://schemas.microsoft.com/office/powerpoint/2010/main" val="1492977010"/>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a:prstGeom prst="rect">
            <a:avLst/>
          </a:prstGeo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6" name="Segnaposto piè di pagina 5"/>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p:txBody>
          <a:bodyPr/>
          <a:lstStyle>
            <a:lvl1pPr>
              <a:defRPr/>
            </a:lvl1pPr>
          </a:lstStyle>
          <a:p>
            <a:fld id="{81B342BE-436D-4770-BBD9-E9A410AD87DF}" type="slidenum">
              <a:rPr lang="it-IT" altLang="en-US"/>
              <a:pPr/>
              <a:t>‹N›</a:t>
            </a:fld>
            <a:endParaRPr lang="it-IT" altLang="en-US"/>
          </a:p>
        </p:txBody>
      </p:sp>
    </p:spTree>
    <p:extLst>
      <p:ext uri="{BB962C8B-B14F-4D97-AF65-F5344CB8AC3E}">
        <p14:creationId xmlns:p14="http://schemas.microsoft.com/office/powerpoint/2010/main" val="4044702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a:prstGeom prst="rect">
            <a:avLst/>
          </a:prstGeo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6" name="Segnaposto piè di pagina 5"/>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p:txBody>
          <a:bodyPr/>
          <a:lstStyle>
            <a:lvl1pPr>
              <a:defRPr/>
            </a:lvl1pPr>
          </a:lstStyle>
          <a:p>
            <a:fld id="{1717251D-7BA1-41C6-BF7A-0259D94AFF27}" type="slidenum">
              <a:rPr lang="it-IT" altLang="en-US"/>
              <a:pPr/>
              <a:t>‹N›</a:t>
            </a:fld>
            <a:endParaRPr lang="it-IT" altLang="en-US"/>
          </a:p>
        </p:txBody>
      </p:sp>
    </p:spTree>
    <p:extLst>
      <p:ext uri="{BB962C8B-B14F-4D97-AF65-F5344CB8AC3E}">
        <p14:creationId xmlns:p14="http://schemas.microsoft.com/office/powerpoint/2010/main" val="1483549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33BEFC61-2BA4-4402-A63A-378D008E731D}" type="slidenum">
              <a:rPr lang="it-IT" altLang="en-US"/>
              <a:pPr/>
              <a:t>‹N›</a:t>
            </a:fld>
            <a:endParaRPr lang="it-IT" altLang="en-US"/>
          </a:p>
        </p:txBody>
      </p:sp>
    </p:spTree>
    <p:extLst>
      <p:ext uri="{BB962C8B-B14F-4D97-AF65-F5344CB8AC3E}">
        <p14:creationId xmlns:p14="http://schemas.microsoft.com/office/powerpoint/2010/main" val="2665642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365125"/>
            <a:ext cx="2057400" cy="5765800"/>
          </a:xfrm>
          <a:prstGeom prst="rect">
            <a:avLst/>
          </a:prstGeo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365125"/>
            <a:ext cx="6019800" cy="57658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48B3D112-9D20-4578-856A-4E3E90C131D9}" type="slidenum">
              <a:rPr lang="it-IT" altLang="en-US"/>
              <a:pPr/>
              <a:t>‹N›</a:t>
            </a:fld>
            <a:endParaRPr lang="it-IT" altLang="en-US"/>
          </a:p>
        </p:txBody>
      </p:sp>
    </p:spTree>
    <p:extLst>
      <p:ext uri="{BB962C8B-B14F-4D97-AF65-F5344CB8AC3E}">
        <p14:creationId xmlns:p14="http://schemas.microsoft.com/office/powerpoint/2010/main" val="38097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Titolo e testo sopra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testo 2"/>
          <p:cNvSpPr>
            <a:spLocks noGrp="1"/>
          </p:cNvSpPr>
          <p:nvPr>
            <p:ph type="body" sz="half" idx="1"/>
          </p:nvPr>
        </p:nvSpPr>
        <p:spPr>
          <a:xfrm>
            <a:off x="457200" y="1719263"/>
            <a:ext cx="8229600" cy="2128837"/>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57200" y="4000500"/>
            <a:ext cx="8229600" cy="21304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a:xfrm>
            <a:off x="457200" y="6453188"/>
            <a:ext cx="2133600" cy="265112"/>
          </a:xfrm>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6" name="Segnaposto piè di pagina 5"/>
          <p:cNvSpPr>
            <a:spLocks noGrp="1"/>
          </p:cNvSpPr>
          <p:nvPr>
            <p:ph type="ftr" sz="quarter" idx="11"/>
          </p:nvPr>
        </p:nvSpPr>
        <p:spPr>
          <a:xfrm>
            <a:off x="3124200" y="6453188"/>
            <a:ext cx="2895600" cy="252412"/>
          </a:xfrm>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a:xfrm>
            <a:off x="6553200" y="6437313"/>
            <a:ext cx="2133600" cy="268287"/>
          </a:xfrm>
        </p:spPr>
        <p:txBody>
          <a:bodyPr/>
          <a:lstStyle>
            <a:lvl1pPr>
              <a:defRPr/>
            </a:lvl1pPr>
          </a:lstStyle>
          <a:p>
            <a:fld id="{D3B279BD-6BD9-4EF0-9B25-998DA28AC4B0}" type="slidenum">
              <a:rPr lang="it-IT" altLang="en-US"/>
              <a:pPr/>
              <a:t>‹N›</a:t>
            </a:fld>
            <a:endParaRPr lang="it-IT" altLang="en-US"/>
          </a:p>
        </p:txBody>
      </p:sp>
    </p:spTree>
    <p:extLst>
      <p:ext uri="{BB962C8B-B14F-4D97-AF65-F5344CB8AC3E}">
        <p14:creationId xmlns:p14="http://schemas.microsoft.com/office/powerpoint/2010/main" val="619183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testo 2"/>
          <p:cNvSpPr>
            <a:spLocks noGrp="1"/>
          </p:cNvSpPr>
          <p:nvPr>
            <p:ph type="body" sz="half" idx="1"/>
          </p:nvPr>
        </p:nvSpPr>
        <p:spPr>
          <a:xfrm>
            <a:off x="457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a:xfrm>
            <a:off x="457200" y="6453188"/>
            <a:ext cx="2133600" cy="265112"/>
          </a:xfrm>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6" name="Segnaposto piè di pagina 5"/>
          <p:cNvSpPr>
            <a:spLocks noGrp="1"/>
          </p:cNvSpPr>
          <p:nvPr>
            <p:ph type="ftr" sz="quarter" idx="11"/>
          </p:nvPr>
        </p:nvSpPr>
        <p:spPr>
          <a:xfrm>
            <a:off x="3124200" y="6453188"/>
            <a:ext cx="2895600" cy="252412"/>
          </a:xfrm>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a:xfrm>
            <a:off x="6553200" y="6437313"/>
            <a:ext cx="2133600" cy="268287"/>
          </a:xfrm>
        </p:spPr>
        <p:txBody>
          <a:bodyPr/>
          <a:lstStyle>
            <a:lvl1pPr>
              <a:defRPr/>
            </a:lvl1pPr>
          </a:lstStyle>
          <a:p>
            <a:fld id="{A9B535AA-EE28-4CE7-B70C-F725DCA3F4BD}" type="slidenum">
              <a:rPr lang="it-IT" altLang="en-US"/>
              <a:pPr/>
              <a:t>‹N›</a:t>
            </a:fld>
            <a:endParaRPr lang="it-IT" altLang="en-US"/>
          </a:p>
        </p:txBody>
      </p:sp>
    </p:spTree>
    <p:extLst>
      <p:ext uri="{BB962C8B-B14F-4D97-AF65-F5344CB8AC3E}">
        <p14:creationId xmlns:p14="http://schemas.microsoft.com/office/powerpoint/2010/main" val="39174288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365125"/>
            <a:ext cx="8229600" cy="5765800"/>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 name="Segnaposto data 2"/>
          <p:cNvSpPr>
            <a:spLocks noGrp="1"/>
          </p:cNvSpPr>
          <p:nvPr>
            <p:ph type="dt" sz="half" idx="10"/>
          </p:nvPr>
        </p:nvSpPr>
        <p:spPr>
          <a:xfrm>
            <a:off x="457200" y="6453188"/>
            <a:ext cx="2133600" cy="265112"/>
          </a:xfrm>
        </p:spPr>
        <p:txBody>
          <a:bodyPr/>
          <a:lstStyle>
            <a:lvl1pPr>
              <a:defRPr/>
            </a:lvl1pPr>
          </a:lstStyle>
          <a:p>
            <a:r>
              <a:rPr lang="it-IT" altLang="it-IT" dirty="0" err="1"/>
              <a:t>a.a</a:t>
            </a:r>
            <a:r>
              <a:rPr lang="it-IT" altLang="it-IT" dirty="0"/>
              <a:t> </a:t>
            </a:r>
            <a:r>
              <a:rPr lang="it-IT" altLang="it-IT" dirty="0" smtClean="0"/>
              <a:t>2020-2021</a:t>
            </a:r>
            <a:endParaRPr lang="it-IT" altLang="en-US" dirty="0"/>
          </a:p>
        </p:txBody>
      </p:sp>
      <p:sp>
        <p:nvSpPr>
          <p:cNvPr id="4" name="Segnaposto piè di pagina 3"/>
          <p:cNvSpPr>
            <a:spLocks noGrp="1"/>
          </p:cNvSpPr>
          <p:nvPr>
            <p:ph type="ftr" sz="quarter" idx="11"/>
          </p:nvPr>
        </p:nvSpPr>
        <p:spPr>
          <a:xfrm>
            <a:off x="3124200" y="6453188"/>
            <a:ext cx="2895600" cy="252412"/>
          </a:xfrm>
        </p:spPr>
        <p:txBody>
          <a:bodyPr/>
          <a:lstStyle>
            <a:lvl1pPr>
              <a:defRPr/>
            </a:lvl1pPr>
          </a:lstStyle>
          <a:p>
            <a:r>
              <a:rPr lang="en-US" altLang="en-US" dirty="0"/>
              <a:t>p</a:t>
            </a:r>
            <a:r>
              <a:rPr lang="it-IT" altLang="en-US" dirty="0" err="1"/>
              <a:t>rof</a:t>
            </a:r>
            <a:r>
              <a:rPr lang="it-IT" altLang="en-US" dirty="0"/>
              <a:t>. Guido Russo</a:t>
            </a:r>
          </a:p>
        </p:txBody>
      </p:sp>
      <p:sp>
        <p:nvSpPr>
          <p:cNvPr id="5" name="Segnaposto numero diapositiva 4"/>
          <p:cNvSpPr>
            <a:spLocks noGrp="1"/>
          </p:cNvSpPr>
          <p:nvPr>
            <p:ph type="sldNum" sz="quarter" idx="12"/>
          </p:nvPr>
        </p:nvSpPr>
        <p:spPr>
          <a:xfrm>
            <a:off x="6553200" y="6437313"/>
            <a:ext cx="2133600" cy="268287"/>
          </a:xfrm>
        </p:spPr>
        <p:txBody>
          <a:bodyPr/>
          <a:lstStyle>
            <a:lvl1pPr>
              <a:defRPr/>
            </a:lvl1pPr>
          </a:lstStyle>
          <a:p>
            <a:fld id="{8F942E7D-A5B6-4774-8F87-23451FE419BA}" type="slidenum">
              <a:rPr lang="it-IT" altLang="en-US"/>
              <a:pPr/>
              <a:t>‹N›</a:t>
            </a:fld>
            <a:endParaRPr lang="it-IT" altLang="en-US"/>
          </a:p>
        </p:txBody>
      </p:sp>
    </p:spTree>
    <p:extLst>
      <p:ext uri="{BB962C8B-B14F-4D97-AF65-F5344CB8AC3E}">
        <p14:creationId xmlns:p14="http://schemas.microsoft.com/office/powerpoint/2010/main" val="321965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hyperlink" Target="http://images.google.it/imgres?imgurl=http://www.automazione.unina.it/fede.gif&amp;imgrefurl=http://www.automazione.unina.it/homepage.htm&amp;h=2235&amp;w=2235&amp;sz=150&amp;hl=it&amp;start=5&amp;tbnid=H-9vkGEEZXp1AM:&amp;tbnh=150&amp;tbnw=150&amp;prev=/images?q%3Dlogo%2Bfederico%2BII%26gbv%3D2%26hl%3Dit%26sa%3DG"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8" name="Rectangle 4"/>
          <p:cNvSpPr>
            <a:spLocks noGrp="1" noChangeArrowheads="1"/>
          </p:cNvSpPr>
          <p:nvPr>
            <p:ph type="body" idx="1"/>
          </p:nvPr>
        </p:nvSpPr>
        <p:spPr bwMode="auto">
          <a:xfrm>
            <a:off x="457200" y="1719263"/>
            <a:ext cx="8229600" cy="441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en-US" dirty="0"/>
              <a:t>Fare clic per modificare gli stili del testo dello schema</a:t>
            </a:r>
          </a:p>
          <a:p>
            <a:pPr lvl="1"/>
            <a:r>
              <a:rPr lang="it-IT" altLang="en-US" dirty="0"/>
              <a:t>Secondo livello</a:t>
            </a:r>
          </a:p>
          <a:p>
            <a:pPr lvl="2"/>
            <a:r>
              <a:rPr lang="it-IT" altLang="en-US" dirty="0"/>
              <a:t>Terzo livello</a:t>
            </a:r>
          </a:p>
          <a:p>
            <a:pPr lvl="3"/>
            <a:r>
              <a:rPr lang="it-IT" altLang="en-US" dirty="0"/>
              <a:t>Quarto livello</a:t>
            </a:r>
          </a:p>
          <a:p>
            <a:pPr lvl="4"/>
            <a:r>
              <a:rPr lang="it-IT" altLang="en-US" dirty="0"/>
              <a:t>Quinto livello</a:t>
            </a:r>
          </a:p>
        </p:txBody>
      </p:sp>
      <p:sp>
        <p:nvSpPr>
          <p:cNvPr id="31749" name="Rectangle 5"/>
          <p:cNvSpPr>
            <a:spLocks noGrp="1" noChangeArrowheads="1"/>
          </p:cNvSpPr>
          <p:nvPr>
            <p:ph type="dt" sz="half" idx="2"/>
          </p:nvPr>
        </p:nvSpPr>
        <p:spPr bwMode="auto">
          <a:xfrm>
            <a:off x="457200" y="6453188"/>
            <a:ext cx="2133600"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800" b="1" i="1">
                <a:latin typeface="Palatino Linotype" panose="02040502050505030304" pitchFamily="18" charset="0"/>
              </a:defRPr>
            </a:lvl1pPr>
          </a:lstStyle>
          <a:p>
            <a:r>
              <a:rPr lang="it-IT" altLang="it-IT" dirty="0" err="1"/>
              <a:t>a.a</a:t>
            </a:r>
            <a:r>
              <a:rPr lang="it-IT" altLang="it-IT" dirty="0"/>
              <a:t> </a:t>
            </a:r>
            <a:r>
              <a:rPr lang="it-IT" altLang="it-IT" dirty="0" smtClean="0"/>
              <a:t>2020-2021</a:t>
            </a:r>
            <a:endParaRPr lang="it-IT" altLang="en-US" dirty="0"/>
          </a:p>
        </p:txBody>
      </p:sp>
      <p:sp>
        <p:nvSpPr>
          <p:cNvPr id="31750" name="Rectangle 6"/>
          <p:cNvSpPr>
            <a:spLocks noGrp="1" noChangeArrowheads="1"/>
          </p:cNvSpPr>
          <p:nvPr>
            <p:ph type="ftr" sz="quarter" idx="3"/>
          </p:nvPr>
        </p:nvSpPr>
        <p:spPr bwMode="auto">
          <a:xfrm>
            <a:off x="3124200" y="6453188"/>
            <a:ext cx="2895600" cy="25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1">
                <a:latin typeface="Palatino Linotype" panose="02040502050505030304" pitchFamily="18" charset="0"/>
              </a:defRPr>
            </a:lvl1pPr>
          </a:lstStyle>
          <a:p>
            <a:r>
              <a:rPr lang="en-US" altLang="en-US" dirty="0"/>
              <a:t>p</a:t>
            </a:r>
            <a:r>
              <a:rPr lang="it-IT" altLang="en-US" dirty="0" err="1"/>
              <a:t>rof</a:t>
            </a:r>
            <a:r>
              <a:rPr lang="it-IT" altLang="en-US" dirty="0"/>
              <a:t>. Guido Russo</a:t>
            </a:r>
          </a:p>
        </p:txBody>
      </p:sp>
      <p:sp>
        <p:nvSpPr>
          <p:cNvPr id="31751" name="Rectangle 7"/>
          <p:cNvSpPr>
            <a:spLocks noGrp="1" noChangeArrowheads="1"/>
          </p:cNvSpPr>
          <p:nvPr>
            <p:ph type="sldNum" sz="quarter" idx="4"/>
          </p:nvPr>
        </p:nvSpPr>
        <p:spPr bwMode="auto">
          <a:xfrm>
            <a:off x="6553200" y="6437313"/>
            <a:ext cx="2133600"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800" b="1">
                <a:latin typeface="Palatino Linotype" panose="02040502050505030304" pitchFamily="18" charset="0"/>
              </a:defRPr>
            </a:lvl1pPr>
          </a:lstStyle>
          <a:p>
            <a:fld id="{930A4081-E8D1-435F-87DE-EA8526407F99}" type="slidenum">
              <a:rPr lang="it-IT" altLang="en-US"/>
              <a:pPr/>
              <a:t>‹N›</a:t>
            </a:fld>
            <a:endParaRPr lang="it-IT" altLang="en-US"/>
          </a:p>
        </p:txBody>
      </p:sp>
      <p:sp>
        <p:nvSpPr>
          <p:cNvPr id="730122" name="Text Box 10"/>
          <p:cNvSpPr txBox="1">
            <a:spLocks noChangeArrowheads="1"/>
          </p:cNvSpPr>
          <p:nvPr userDrawn="1"/>
        </p:nvSpPr>
        <p:spPr bwMode="auto">
          <a:xfrm>
            <a:off x="1043608" y="226381"/>
            <a:ext cx="7776855" cy="550151"/>
          </a:xfrm>
          <a:prstGeom prst="rect">
            <a:avLst/>
          </a:prstGeom>
          <a:noFill/>
          <a:ln w="9525">
            <a:noFill/>
            <a:miter lim="800000"/>
            <a:headEnd/>
            <a:tailEnd/>
          </a:ln>
          <a:effec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65000"/>
              </a:lnSpc>
              <a:spcBef>
                <a:spcPct val="50000"/>
              </a:spcBef>
            </a:pPr>
            <a:r>
              <a:rPr lang="it-IT" altLang="it-IT" sz="1600" b="1" dirty="0">
                <a:solidFill>
                  <a:srgbClr val="0000CC"/>
                </a:solidFill>
                <a:latin typeface="Palatino Linotype" panose="02040502050505030304" pitchFamily="18" charset="0"/>
              </a:rPr>
              <a:t>Università degli Studi di Napoli “Federico II”</a:t>
            </a:r>
          </a:p>
          <a:p>
            <a:pPr algn="ctr">
              <a:lnSpc>
                <a:spcPct val="65000"/>
              </a:lnSpc>
              <a:spcBef>
                <a:spcPct val="50000"/>
              </a:spcBef>
            </a:pPr>
            <a:r>
              <a:rPr lang="it-IT" altLang="it-IT" sz="1600" b="1" dirty="0">
                <a:solidFill>
                  <a:srgbClr val="FF0000"/>
                </a:solidFill>
                <a:effectLst>
                  <a:outerShdw blurRad="38100" dist="38100" dir="2700000" algn="tl">
                    <a:srgbClr val="C0C0C0"/>
                  </a:outerShdw>
                </a:effectLst>
                <a:latin typeface="Palatino Linotype" panose="02040502050505030304" pitchFamily="18" charset="0"/>
              </a:rPr>
              <a:t>SPSB - Corso di laurea in Informatica -  </a:t>
            </a:r>
            <a:r>
              <a:rPr lang="it-IT" altLang="it-IT" sz="1600" b="1" dirty="0">
                <a:effectLst>
                  <a:outerShdw blurRad="38100" dist="38100" dir="2700000" algn="tl">
                    <a:srgbClr val="C0C0C0"/>
                  </a:outerShdw>
                </a:effectLst>
                <a:latin typeface="Palatino Linotype" panose="02040502050505030304" pitchFamily="18" charset="0"/>
              </a:rPr>
              <a:t>Corso di RETI DI CALCOLATORI</a:t>
            </a:r>
            <a:r>
              <a:rPr lang="it-IT" altLang="it-IT" sz="1600" b="1" dirty="0">
                <a:solidFill>
                  <a:schemeClr val="bg2"/>
                </a:solidFill>
                <a:effectLst>
                  <a:outerShdw blurRad="38100" dist="38100" dir="2700000" algn="tl">
                    <a:srgbClr val="C0C0C0"/>
                  </a:outerShdw>
                </a:effectLst>
                <a:latin typeface="Palatino Linotype" panose="02040502050505030304" pitchFamily="18" charset="0"/>
              </a:rPr>
              <a:t> </a:t>
            </a:r>
          </a:p>
        </p:txBody>
      </p:sp>
      <p:sp>
        <p:nvSpPr>
          <p:cNvPr id="31786" name="Line 42"/>
          <p:cNvSpPr>
            <a:spLocks noChangeShapeType="1"/>
          </p:cNvSpPr>
          <p:nvPr userDrawn="1"/>
        </p:nvSpPr>
        <p:spPr bwMode="auto">
          <a:xfrm>
            <a:off x="593725" y="836712"/>
            <a:ext cx="7956550" cy="0"/>
          </a:xfrm>
          <a:prstGeom prst="line">
            <a:avLst/>
          </a:prstGeom>
          <a:noFill/>
          <a:ln w="38100">
            <a:solidFill>
              <a:srgbClr val="0000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31787" name="Line 43"/>
          <p:cNvSpPr>
            <a:spLocks noChangeShapeType="1"/>
          </p:cNvSpPr>
          <p:nvPr userDrawn="1"/>
        </p:nvSpPr>
        <p:spPr bwMode="auto">
          <a:xfrm>
            <a:off x="0" y="6381750"/>
            <a:ext cx="9144000" cy="0"/>
          </a:xfrm>
          <a:prstGeom prst="line">
            <a:avLst/>
          </a:prstGeom>
          <a:noFill/>
          <a:ln w="57150">
            <a:pattFill prst="pct75">
              <a:fgClr>
                <a:srgbClr val="0000CC"/>
              </a:fgClr>
              <a:bgClr>
                <a:srgbClr val="FFFFFF"/>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pic>
        <p:nvPicPr>
          <p:cNvPr id="31790" name="Picture 46" descr="fede">
            <a:hlinkClick r:id="rId16"/>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251520" y="139700"/>
            <a:ext cx="936625" cy="93662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Lst>
  <p:hf hdr="0"/>
  <p:txStyles>
    <p:titleStyle>
      <a:lvl1pPr algn="l" rtl="0" fontAlgn="base">
        <a:spcBef>
          <a:spcPct val="0"/>
        </a:spcBef>
        <a:spcAft>
          <a:spcPct val="0"/>
        </a:spcAft>
        <a:defRPr sz="3900" b="1" kern="1200">
          <a:solidFill>
            <a:schemeClr val="tx2"/>
          </a:solidFill>
          <a:latin typeface="+mj-lt"/>
          <a:ea typeface="+mj-ea"/>
          <a:cs typeface="+mj-cs"/>
        </a:defRPr>
      </a:lvl1pPr>
      <a:lvl2pPr algn="l" rtl="0" fontAlgn="base">
        <a:spcBef>
          <a:spcPct val="0"/>
        </a:spcBef>
        <a:spcAft>
          <a:spcPct val="0"/>
        </a:spcAft>
        <a:defRPr sz="3900" b="1">
          <a:solidFill>
            <a:schemeClr val="tx2"/>
          </a:solidFill>
          <a:latin typeface="Arial" panose="020B0604020202020204" pitchFamily="34" charset="0"/>
        </a:defRPr>
      </a:lvl2pPr>
      <a:lvl3pPr algn="l" rtl="0" fontAlgn="base">
        <a:spcBef>
          <a:spcPct val="0"/>
        </a:spcBef>
        <a:spcAft>
          <a:spcPct val="0"/>
        </a:spcAft>
        <a:defRPr sz="3900" b="1">
          <a:solidFill>
            <a:schemeClr val="tx2"/>
          </a:solidFill>
          <a:latin typeface="Arial" panose="020B0604020202020204" pitchFamily="34" charset="0"/>
        </a:defRPr>
      </a:lvl3pPr>
      <a:lvl4pPr algn="l" rtl="0" fontAlgn="base">
        <a:spcBef>
          <a:spcPct val="0"/>
        </a:spcBef>
        <a:spcAft>
          <a:spcPct val="0"/>
        </a:spcAft>
        <a:defRPr sz="3900" b="1">
          <a:solidFill>
            <a:schemeClr val="tx2"/>
          </a:solidFill>
          <a:latin typeface="Arial" panose="020B0604020202020204" pitchFamily="34" charset="0"/>
        </a:defRPr>
      </a:lvl4pPr>
      <a:lvl5pPr algn="l" rtl="0" fontAlgn="base">
        <a:spcBef>
          <a:spcPct val="0"/>
        </a:spcBef>
        <a:spcAft>
          <a:spcPct val="0"/>
        </a:spcAft>
        <a:defRPr sz="3900" b="1">
          <a:solidFill>
            <a:schemeClr val="tx2"/>
          </a:solidFill>
          <a:latin typeface="Arial" panose="020B0604020202020204" pitchFamily="34" charset="0"/>
        </a:defRPr>
      </a:lvl5pPr>
      <a:lvl6pPr marL="457200" algn="l" rtl="0" fontAlgn="base">
        <a:spcBef>
          <a:spcPct val="0"/>
        </a:spcBef>
        <a:spcAft>
          <a:spcPct val="0"/>
        </a:spcAft>
        <a:defRPr sz="3900" b="1">
          <a:solidFill>
            <a:schemeClr val="tx2"/>
          </a:solidFill>
          <a:latin typeface="Arial" panose="020B0604020202020204" pitchFamily="34" charset="0"/>
        </a:defRPr>
      </a:lvl6pPr>
      <a:lvl7pPr marL="914400" algn="l" rtl="0" fontAlgn="base">
        <a:spcBef>
          <a:spcPct val="0"/>
        </a:spcBef>
        <a:spcAft>
          <a:spcPct val="0"/>
        </a:spcAft>
        <a:defRPr sz="3900" b="1">
          <a:solidFill>
            <a:schemeClr val="tx2"/>
          </a:solidFill>
          <a:latin typeface="Arial" panose="020B0604020202020204" pitchFamily="34" charset="0"/>
        </a:defRPr>
      </a:lvl7pPr>
      <a:lvl8pPr marL="1371600" algn="l" rtl="0" fontAlgn="base">
        <a:spcBef>
          <a:spcPct val="0"/>
        </a:spcBef>
        <a:spcAft>
          <a:spcPct val="0"/>
        </a:spcAft>
        <a:defRPr sz="3900" b="1">
          <a:solidFill>
            <a:schemeClr val="tx2"/>
          </a:solidFill>
          <a:latin typeface="Arial" panose="020B0604020202020204" pitchFamily="34" charset="0"/>
        </a:defRPr>
      </a:lvl8pPr>
      <a:lvl9pPr marL="1828800" algn="l" rtl="0" fontAlgn="base">
        <a:spcBef>
          <a:spcPct val="0"/>
        </a:spcBef>
        <a:spcAft>
          <a:spcPct val="0"/>
        </a:spcAft>
        <a:defRPr sz="3900" b="1">
          <a:solidFill>
            <a:schemeClr val="tx2"/>
          </a:solidFill>
          <a:latin typeface="Arial" panose="020B0604020202020204" pitchFamily="34" charset="0"/>
        </a:defRPr>
      </a:lvl9pPr>
    </p:titleStyle>
    <p:bodyStyle>
      <a:lvl1pPr marL="342900" indent="-342900" algn="l" rtl="0" fontAlgn="base">
        <a:spcBef>
          <a:spcPct val="20000"/>
        </a:spcBef>
        <a:spcAft>
          <a:spcPct val="0"/>
        </a:spcAft>
        <a:buClr>
          <a:schemeClr val="tx2"/>
        </a:buClr>
        <a:buSzPct val="70000"/>
        <a:buFont typeface="Wingdings" panose="05000000000000000000" pitchFamily="2" charset="2"/>
        <a:buChar char="l"/>
        <a:defRPr sz="3000" kern="1200">
          <a:solidFill>
            <a:schemeClr val="tx1"/>
          </a:solidFill>
          <a:latin typeface="+mn-lt"/>
          <a:ea typeface="+mn-ea"/>
          <a:cs typeface="+mn-cs"/>
        </a:defRPr>
      </a:lvl1pPr>
      <a:lvl2pPr marL="692150" indent="-347663" algn="l" rtl="0" fontAlgn="base">
        <a:spcBef>
          <a:spcPct val="20000"/>
        </a:spcBef>
        <a:spcAft>
          <a:spcPct val="0"/>
        </a:spcAft>
        <a:buClr>
          <a:schemeClr val="accent2"/>
        </a:buClr>
        <a:buSzPct val="70000"/>
        <a:buFont typeface="Wingdings" panose="05000000000000000000" pitchFamily="2" charset="2"/>
        <a:buChar char="l"/>
        <a:defRPr sz="2600" kern="1200">
          <a:solidFill>
            <a:schemeClr val="tx1"/>
          </a:solidFill>
          <a:latin typeface="+mn-lt"/>
          <a:ea typeface="+mn-ea"/>
          <a:cs typeface="+mn-cs"/>
        </a:defRPr>
      </a:lvl2pPr>
      <a:lvl3pPr marL="987425" indent="-293688" algn="l" rtl="0" fontAlgn="base">
        <a:spcBef>
          <a:spcPct val="20000"/>
        </a:spcBef>
        <a:spcAft>
          <a:spcPct val="0"/>
        </a:spcAft>
        <a:buClr>
          <a:schemeClr val="accent1"/>
        </a:buClr>
        <a:buSzPct val="70000"/>
        <a:buFont typeface="Wingdings" panose="05000000000000000000" pitchFamily="2" charset="2"/>
        <a:buChar char="l"/>
        <a:defRPr sz="2300" kern="1200">
          <a:solidFill>
            <a:schemeClr val="tx1"/>
          </a:solidFill>
          <a:latin typeface="+mn-lt"/>
          <a:ea typeface="+mn-ea"/>
          <a:cs typeface="+mn-cs"/>
        </a:defRPr>
      </a:lvl3pPr>
      <a:lvl4pPr marL="1281113" indent="-292100" algn="l" rtl="0" fontAlgn="base">
        <a:spcBef>
          <a:spcPct val="20000"/>
        </a:spcBef>
        <a:spcAft>
          <a:spcPct val="0"/>
        </a:spcAft>
        <a:buClr>
          <a:schemeClr val="tx2"/>
        </a:buClr>
        <a:buSzPct val="75000"/>
        <a:buFont typeface="Wingdings" panose="05000000000000000000" pitchFamily="2" charset="2"/>
        <a:buChar char="§"/>
        <a:defRPr sz="2000" kern="1200">
          <a:solidFill>
            <a:schemeClr val="tx1"/>
          </a:solidFill>
          <a:latin typeface="+mn-lt"/>
          <a:ea typeface="+mn-ea"/>
          <a:cs typeface="+mn-cs"/>
        </a:defRPr>
      </a:lvl4pPr>
      <a:lvl5pPr marL="1598613" indent="-315913" algn="l" rtl="0" fontAlgn="base">
        <a:spcBef>
          <a:spcPct val="20000"/>
        </a:spcBef>
        <a:spcAft>
          <a:spcPct val="0"/>
        </a:spcAft>
        <a:buClr>
          <a:schemeClr val="folHlink"/>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netgroup-serv.polito.it/nettuno/ospf/lsdbase.htm"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data 1"/>
          <p:cNvSpPr>
            <a:spLocks noGrp="1"/>
          </p:cNvSpPr>
          <p:nvPr>
            <p:ph type="dt" sz="half" idx="10"/>
          </p:nvPr>
        </p:nvSpPr>
        <p:spPr/>
        <p:txBody>
          <a:bodyPr/>
          <a:lstStyle/>
          <a:p>
            <a:r>
              <a:rPr lang="it-IT" altLang="it-IT" dirty="0" err="1"/>
              <a:t>a.a</a:t>
            </a:r>
            <a:r>
              <a:rPr lang="it-IT" altLang="it-IT" dirty="0"/>
              <a:t> </a:t>
            </a:r>
            <a:r>
              <a:rPr lang="it-IT" altLang="it-IT" dirty="0" smtClean="0"/>
              <a:t>2020-2021</a:t>
            </a:r>
            <a:endParaRPr lang="it-IT" altLang="en-US" dirty="0"/>
          </a:p>
        </p:txBody>
      </p:sp>
      <p:sp>
        <p:nvSpPr>
          <p:cNvPr id="8"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a:t>
            </a:r>
          </a:p>
        </p:txBody>
      </p:sp>
      <p:sp>
        <p:nvSpPr>
          <p:cNvPr id="9" name="Segnaposto numero diapositiva 3"/>
          <p:cNvSpPr>
            <a:spLocks noGrp="1"/>
          </p:cNvSpPr>
          <p:nvPr>
            <p:ph type="sldNum" sz="quarter" idx="12"/>
          </p:nvPr>
        </p:nvSpPr>
        <p:spPr/>
        <p:txBody>
          <a:bodyPr/>
          <a:lstStyle/>
          <a:p>
            <a:fld id="{8F508360-B320-45F0-B045-45FC97FAB5DF}" type="slidenum">
              <a:rPr lang="it-IT" altLang="en-US"/>
              <a:pPr/>
              <a:t>1</a:t>
            </a:fld>
            <a:endParaRPr lang="it-IT" altLang="en-US"/>
          </a:p>
        </p:txBody>
      </p:sp>
      <p:sp>
        <p:nvSpPr>
          <p:cNvPr id="149506"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49507"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a:t>
            </a:r>
          </a:p>
        </p:txBody>
      </p:sp>
      <p:sp>
        <p:nvSpPr>
          <p:cNvPr id="149508"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2BA6C42C-4E5F-4481-BDE8-DDC7DB471018}" type="slidenum">
              <a:rPr lang="it-IT" altLang="en-US" sz="800" b="1">
                <a:latin typeface="Palatino Linotype" panose="02040502050505030304" pitchFamily="18" charset="0"/>
              </a:rPr>
              <a:pPr algn="r"/>
              <a:t>1</a:t>
            </a:fld>
            <a:endParaRPr lang="it-IT" altLang="en-US" sz="800" b="1">
              <a:latin typeface="Palatino Linotype" panose="02040502050505030304" pitchFamily="18" charset="0"/>
            </a:endParaRPr>
          </a:p>
        </p:txBody>
      </p:sp>
      <p:sp>
        <p:nvSpPr>
          <p:cNvPr id="33799" name="Text Box 7"/>
          <p:cNvSpPr txBox="1">
            <a:spLocks noChangeArrowheads="1"/>
          </p:cNvSpPr>
          <p:nvPr/>
        </p:nvSpPr>
        <p:spPr bwMode="auto">
          <a:xfrm>
            <a:off x="1258888" y="2205038"/>
            <a:ext cx="6553200" cy="646331"/>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it-IT" altLang="it-IT" sz="3600" b="1" dirty="0" smtClean="0">
                <a:solidFill>
                  <a:srgbClr val="FF0000"/>
                </a:solidFill>
                <a:effectLst>
                  <a:outerShdw blurRad="38100" dist="38100" dir="2700000" algn="tl">
                    <a:srgbClr val="C0C0C0"/>
                  </a:outerShdw>
                </a:effectLst>
                <a:latin typeface="Palatino Linotype" panose="02040502050505030304" pitchFamily="18" charset="0"/>
              </a:rPr>
              <a:t>Livello </a:t>
            </a:r>
            <a:r>
              <a:rPr lang="it-IT" altLang="it-IT" sz="3600" b="1" smtClean="0">
                <a:solidFill>
                  <a:srgbClr val="FF0000"/>
                </a:solidFill>
                <a:effectLst>
                  <a:outerShdw blurRad="38100" dist="38100" dir="2700000" algn="tl">
                    <a:srgbClr val="C0C0C0"/>
                  </a:outerShdw>
                </a:effectLst>
                <a:latin typeface="Palatino Linotype" panose="02040502050505030304" pitchFamily="18" charset="0"/>
              </a:rPr>
              <a:t>di rete</a:t>
            </a:r>
            <a:endParaRPr lang="it-IT" altLang="it-IT" sz="3600" b="1" dirty="0">
              <a:solidFill>
                <a:srgbClr val="FF0000"/>
              </a:solidFill>
              <a:effectLst>
                <a:outerShdw blurRad="38100" dist="38100" dir="2700000" algn="tl">
                  <a:srgbClr val="C0C0C0"/>
                </a:outerShdw>
              </a:effectLst>
              <a:latin typeface="Palatino Linotype" panose="02040502050505030304" pitchFamily="18" charset="0"/>
            </a:endParaRPr>
          </a:p>
        </p:txBody>
      </p:sp>
      <p:sp>
        <p:nvSpPr>
          <p:cNvPr id="33800" name="Rectangle 8"/>
          <p:cNvSpPr>
            <a:spLocks noChangeArrowheads="1"/>
          </p:cNvSpPr>
          <p:nvPr/>
        </p:nvSpPr>
        <p:spPr bwMode="auto">
          <a:xfrm>
            <a:off x="1908175" y="3881438"/>
            <a:ext cx="5400675" cy="646331"/>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it-IT" altLang="it-IT" b="1" dirty="0">
                <a:solidFill>
                  <a:srgbClr val="0D0D0D"/>
                </a:solidFill>
              </a:rPr>
              <a:t> prof. G. Russo</a:t>
            </a:r>
            <a:r>
              <a:rPr lang="it-IT" altLang="it-IT" b="1" i="1" dirty="0">
                <a:solidFill>
                  <a:srgbClr val="008000"/>
                </a:solidFill>
              </a:rPr>
              <a:t> </a:t>
            </a:r>
            <a:r>
              <a:rPr lang="it-IT" altLang="it-IT" b="1" i="1" dirty="0">
                <a:solidFill>
                  <a:srgbClr val="0000CC"/>
                </a:solidFill>
              </a:rPr>
              <a:t>(guido.russo@unina.it)</a:t>
            </a:r>
          </a:p>
          <a:p>
            <a:pPr algn="ctr"/>
            <a:endParaRPr lang="it-IT" altLang="it-IT" b="1" i="1" dirty="0">
              <a:solidFill>
                <a:srgbClr val="008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2819"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2820"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42A7936-208C-49D0-9649-F008EE74D053}" type="slidenum">
              <a:rPr lang="it-IT" altLang="en-US">
                <a:latin typeface="Palatino Linotype" panose="02040502050505030304" pitchFamily="18" charset="0"/>
              </a:rPr>
              <a:pPr eaLnBrk="1" hangingPunct="1"/>
              <a:t>2</a:t>
            </a:fld>
            <a:endParaRPr lang="it-IT" altLang="en-US">
              <a:latin typeface="Palatino Linotype" panose="02040502050505030304" pitchFamily="18" charset="0"/>
            </a:endParaRPr>
          </a:p>
        </p:txBody>
      </p:sp>
      <p:sp>
        <p:nvSpPr>
          <p:cNvPr id="598018"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Tecniche di instradamento</a:t>
            </a:r>
          </a:p>
        </p:txBody>
      </p:sp>
      <p:sp>
        <p:nvSpPr>
          <p:cNvPr id="162822" name="Text Box 3"/>
          <p:cNvSpPr txBox="1">
            <a:spLocks noChangeArrowheads="1"/>
          </p:cNvSpPr>
          <p:nvPr/>
        </p:nvSpPr>
        <p:spPr bwMode="auto">
          <a:xfrm>
            <a:off x="323850" y="1816100"/>
            <a:ext cx="741680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Esistono tre diverse tecniche per l'instradamento dei pacchetti: </a:t>
            </a:r>
          </a:p>
          <a:p>
            <a:pPr algn="just" eaLnBrk="1" hangingPunct="1"/>
            <a:endParaRPr lang="it-IT" altLang="it-IT" sz="1400">
              <a:latin typeface="Palatino Linotype" panose="02040502050505030304" pitchFamily="18" charset="0"/>
            </a:endParaRPr>
          </a:p>
          <a:p>
            <a:pPr algn="just" eaLnBrk="1" hangingPunct="1">
              <a:buClr>
                <a:schemeClr val="tx1"/>
              </a:buClr>
              <a:buFontTx/>
              <a:buChar char="•"/>
            </a:pPr>
            <a:r>
              <a:rPr lang="it-IT" altLang="it-IT" sz="1400" b="1">
                <a:solidFill>
                  <a:srgbClr val="FF0000"/>
                </a:solidFill>
                <a:latin typeface="Palatino Linotype" panose="02040502050505030304" pitchFamily="18" charset="0"/>
              </a:rPr>
              <a:t> </a:t>
            </a:r>
            <a:r>
              <a:rPr lang="it-IT" altLang="it-IT" sz="1400" b="1">
                <a:solidFill>
                  <a:srgbClr val="008000"/>
                </a:solidFill>
                <a:latin typeface="Palatino Linotype" panose="02040502050505030304" pitchFamily="18" charset="0"/>
              </a:rPr>
              <a:t>Routing by Network Address</a:t>
            </a:r>
          </a:p>
          <a:p>
            <a:pPr algn="just" eaLnBrk="1" hangingPunct="1"/>
            <a:r>
              <a:rPr lang="it-IT" altLang="it-IT" sz="1400">
                <a:latin typeface="Palatino Linotype" panose="02040502050505030304" pitchFamily="18" charset="0"/>
              </a:rPr>
              <a:t>    Un sistema è indirizzato scrivendo nel pacchetto il suo indirizzo. Ogni IS usa tale    </a:t>
            </a:r>
            <a:br>
              <a:rPr lang="it-IT" altLang="it-IT" sz="1400">
                <a:latin typeface="Palatino Linotype" panose="02040502050505030304" pitchFamily="18" charset="0"/>
              </a:rPr>
            </a:br>
            <a:r>
              <a:rPr lang="it-IT" altLang="it-IT" sz="1400">
                <a:latin typeface="Palatino Linotype" panose="02040502050505030304" pitchFamily="18" charset="0"/>
              </a:rPr>
              <a:t>    indirizzo come chiave di ricerca nella sua tabella di instradamento e determina lungo </a:t>
            </a:r>
            <a:br>
              <a:rPr lang="it-IT" altLang="it-IT" sz="1400">
                <a:latin typeface="Palatino Linotype" panose="02040502050505030304" pitchFamily="18" charset="0"/>
              </a:rPr>
            </a:br>
            <a:r>
              <a:rPr lang="it-IT" altLang="it-IT" sz="1400">
                <a:latin typeface="Palatino Linotype" panose="02040502050505030304" pitchFamily="18" charset="0"/>
              </a:rPr>
              <a:t>    quale cammino il pacchetto debba essere ritrasmesso. Tale tecnica è in generale adottata </a:t>
            </a:r>
            <a:br>
              <a:rPr lang="it-IT" altLang="it-IT" sz="1400">
                <a:latin typeface="Palatino Linotype" panose="02040502050505030304" pitchFamily="18" charset="0"/>
              </a:rPr>
            </a:br>
            <a:r>
              <a:rPr lang="it-IT" altLang="it-IT" sz="1400">
                <a:latin typeface="Palatino Linotype" panose="02040502050505030304" pitchFamily="18" charset="0"/>
              </a:rPr>
              <a:t>    dai protocolli connectionless; è usata, ad esempio, in Decnet, in OSI-Clns e in IP. </a:t>
            </a:r>
          </a:p>
          <a:p>
            <a:pPr algn="just" eaLnBrk="1" hangingPunct="1"/>
            <a:endParaRPr lang="it-IT" altLang="it-IT" sz="1400">
              <a:latin typeface="Palatino Linotype" panose="02040502050505030304" pitchFamily="18" charset="0"/>
            </a:endParaRPr>
          </a:p>
          <a:p>
            <a:pPr algn="just" eaLnBrk="1" hangingPunct="1">
              <a:buClr>
                <a:schemeClr val="tx1"/>
              </a:buClr>
              <a:buFontTx/>
              <a:buChar char="•"/>
            </a:pPr>
            <a:r>
              <a:rPr lang="it-IT" altLang="it-IT" sz="1400" b="1">
                <a:solidFill>
                  <a:srgbClr val="FF0000"/>
                </a:solidFill>
                <a:latin typeface="Palatino Linotype" panose="02040502050505030304" pitchFamily="18" charset="0"/>
              </a:rPr>
              <a:t> </a:t>
            </a:r>
            <a:r>
              <a:rPr lang="it-IT" altLang="it-IT" sz="1400" b="1">
                <a:solidFill>
                  <a:srgbClr val="008000"/>
                </a:solidFill>
                <a:latin typeface="Palatino Linotype" panose="02040502050505030304" pitchFamily="18" charset="0"/>
              </a:rPr>
              <a:t>Label Swapping</a:t>
            </a:r>
          </a:p>
          <a:p>
            <a:pPr algn="just" eaLnBrk="1" hangingPunct="1"/>
            <a:r>
              <a:rPr lang="it-IT" altLang="it-IT" sz="1400">
                <a:latin typeface="Palatino Linotype" panose="02040502050505030304" pitchFamily="18" charset="0"/>
              </a:rPr>
              <a:t>    E' generalmente utilizzata nei protocolli connessi e trova applicazioni in ATM e APPN. </a:t>
            </a:r>
            <a:br>
              <a:rPr lang="it-IT" altLang="it-IT" sz="1400">
                <a:latin typeface="Palatino Linotype" panose="02040502050505030304" pitchFamily="18" charset="0"/>
              </a:rPr>
            </a:br>
            <a:r>
              <a:rPr lang="it-IT" altLang="it-IT" sz="1400">
                <a:latin typeface="Palatino Linotype" panose="02040502050505030304" pitchFamily="18" charset="0"/>
              </a:rPr>
              <a:t>    Ogni pacchetto è marcato con una label che serve come chiave in una tabella di </a:t>
            </a:r>
            <a:br>
              <a:rPr lang="it-IT" altLang="it-IT" sz="1400">
                <a:latin typeface="Palatino Linotype" panose="02040502050505030304" pitchFamily="18" charset="0"/>
              </a:rPr>
            </a:br>
            <a:r>
              <a:rPr lang="it-IT" altLang="it-IT" sz="1400">
                <a:latin typeface="Palatino Linotype" panose="02040502050505030304" pitchFamily="18" charset="0"/>
              </a:rPr>
              <a:t>    instradamento sull'IS. L'IS, prima di ritrasmettere il pacchetto, sostituisce la label con </a:t>
            </a:r>
            <a:br>
              <a:rPr lang="it-IT" altLang="it-IT" sz="1400">
                <a:latin typeface="Palatino Linotype" panose="02040502050505030304" pitchFamily="18" charset="0"/>
              </a:rPr>
            </a:br>
            <a:r>
              <a:rPr lang="it-IT" altLang="it-IT" sz="1400">
                <a:latin typeface="Palatino Linotype" panose="02040502050505030304" pitchFamily="18" charset="0"/>
              </a:rPr>
              <a:t>    una nuova; in questo modo le label devono essere univoche solo all'interno di un dato </a:t>
            </a:r>
            <a:br>
              <a:rPr lang="it-IT" altLang="it-IT" sz="1400">
                <a:latin typeface="Palatino Linotype" panose="02040502050505030304" pitchFamily="18" charset="0"/>
              </a:rPr>
            </a:br>
            <a:r>
              <a:rPr lang="it-IT" altLang="it-IT" sz="1400">
                <a:latin typeface="Palatino Linotype" panose="02040502050505030304" pitchFamily="18" charset="0"/>
              </a:rPr>
              <a:t>    link. Se il protocollo è connesso le label non sono altro che gli identificativi delle </a:t>
            </a:r>
            <a:br>
              <a:rPr lang="it-IT" altLang="it-IT" sz="1400">
                <a:latin typeface="Palatino Linotype" panose="02040502050505030304" pitchFamily="18" charset="0"/>
              </a:rPr>
            </a:br>
            <a:r>
              <a:rPr lang="it-IT" altLang="it-IT" sz="1400">
                <a:latin typeface="Palatino Linotype" panose="02040502050505030304" pitchFamily="18" charset="0"/>
              </a:rPr>
              <a:t>    connessioni. </a:t>
            </a:r>
          </a:p>
          <a:p>
            <a:pPr algn="just" eaLnBrk="1" hangingPunct="1"/>
            <a:endParaRPr lang="it-IT" altLang="it-IT" sz="1400">
              <a:latin typeface="Palatino Linotype" panose="02040502050505030304" pitchFamily="18" charset="0"/>
            </a:endParaRPr>
          </a:p>
          <a:p>
            <a:pPr algn="just" eaLnBrk="1" hangingPunct="1">
              <a:buClr>
                <a:schemeClr val="tx1"/>
              </a:buClr>
              <a:buFontTx/>
              <a:buChar char="•"/>
            </a:pPr>
            <a:r>
              <a:rPr lang="it-IT" altLang="it-IT" sz="1400" b="1">
                <a:solidFill>
                  <a:srgbClr val="FF0000"/>
                </a:solidFill>
                <a:latin typeface="Palatino Linotype" panose="02040502050505030304" pitchFamily="18" charset="0"/>
              </a:rPr>
              <a:t> </a:t>
            </a:r>
            <a:r>
              <a:rPr lang="it-IT" altLang="it-IT" sz="1400" b="1">
                <a:solidFill>
                  <a:srgbClr val="008000"/>
                </a:solidFill>
                <a:latin typeface="Palatino Linotype" panose="02040502050505030304" pitchFamily="18" charset="0"/>
              </a:rPr>
              <a:t>Source Routing</a:t>
            </a:r>
          </a:p>
          <a:p>
            <a:pPr algn="just" eaLnBrk="1" hangingPunct="1"/>
            <a:r>
              <a:rPr lang="it-IT" altLang="it-IT" sz="1400">
                <a:latin typeface="Palatino Linotype" panose="02040502050505030304" pitchFamily="18" charset="0"/>
              </a:rPr>
              <a:t>   E' una tecnica usata dai bridge token ring. </a:t>
            </a:r>
          </a:p>
          <a:p>
            <a:pPr algn="just" eaLnBrk="1" hangingPunct="1">
              <a:buFontTx/>
              <a:buChar char="•"/>
            </a:pPr>
            <a:endParaRPr lang="it-IT" altLang="it-IT" sz="1400">
              <a:latin typeface="Palatino Linotype" panose="02040502050505030304" pitchFamily="18" charset="0"/>
            </a:endParaRPr>
          </a:p>
        </p:txBody>
      </p:sp>
      <p:sp>
        <p:nvSpPr>
          <p:cNvPr id="162823" name="Rectangle 4"/>
          <p:cNvSpPr>
            <a:spLocks noChangeArrowheads="1"/>
          </p:cNvSpPr>
          <p:nvPr/>
        </p:nvSpPr>
        <p:spPr bwMode="auto">
          <a:xfrm>
            <a:off x="323850" y="5716588"/>
            <a:ext cx="79009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L'</a:t>
            </a:r>
            <a:r>
              <a:rPr lang="it-IT" altLang="it-IT" sz="1400" b="1">
                <a:solidFill>
                  <a:srgbClr val="008000"/>
                </a:solidFill>
                <a:latin typeface="Palatino Linotype" panose="02040502050505030304" pitchFamily="18" charset="0"/>
              </a:rPr>
              <a:t>OSI</a:t>
            </a:r>
            <a:r>
              <a:rPr lang="it-IT" altLang="it-IT" sz="1400">
                <a:latin typeface="Palatino Linotype" panose="02040502050505030304" pitchFamily="18" charset="0"/>
              </a:rPr>
              <a:t> delega la funzionalità di instradamento al livello 3 e in particolare agli IS detti anche router.</a:t>
            </a:r>
          </a:p>
        </p:txBody>
      </p:sp>
    </p:spTree>
    <p:extLst>
      <p:ext uri="{BB962C8B-B14F-4D97-AF65-F5344CB8AC3E}">
        <p14:creationId xmlns:p14="http://schemas.microsoft.com/office/powerpoint/2010/main" val="5388778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3843"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3844"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0B689B-45BC-4B69-93C8-EEC7176A84B1}" type="slidenum">
              <a:rPr lang="it-IT" altLang="en-US">
                <a:latin typeface="Palatino Linotype" panose="02040502050505030304" pitchFamily="18" charset="0"/>
              </a:rPr>
              <a:pPr eaLnBrk="1" hangingPunct="1"/>
              <a:t>3</a:t>
            </a:fld>
            <a:endParaRPr lang="it-IT" altLang="en-US">
              <a:latin typeface="Palatino Linotype" panose="02040502050505030304" pitchFamily="18" charset="0"/>
            </a:endParaRPr>
          </a:p>
        </p:txBody>
      </p:sp>
      <p:sp>
        <p:nvSpPr>
          <p:cNvPr id="496642"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Tecniche di instradamento</a:t>
            </a:r>
          </a:p>
        </p:txBody>
      </p:sp>
      <p:sp>
        <p:nvSpPr>
          <p:cNvPr id="163846" name="Text Box 3"/>
          <p:cNvSpPr txBox="1">
            <a:spLocks noChangeArrowheads="1"/>
          </p:cNvSpPr>
          <p:nvPr/>
        </p:nvSpPr>
        <p:spPr bwMode="auto">
          <a:xfrm>
            <a:off x="323850" y="1816100"/>
            <a:ext cx="741680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Esistono tre diverse tecniche per l'instradamento dei pacchetti: </a:t>
            </a:r>
          </a:p>
          <a:p>
            <a:pPr algn="just" eaLnBrk="1" hangingPunct="1"/>
            <a:endParaRPr lang="it-IT" altLang="it-IT" sz="1400">
              <a:latin typeface="Palatino Linotype" panose="02040502050505030304" pitchFamily="18" charset="0"/>
            </a:endParaRPr>
          </a:p>
          <a:p>
            <a:pPr algn="just" eaLnBrk="1" hangingPunct="1">
              <a:buClr>
                <a:schemeClr val="tx1"/>
              </a:buClr>
              <a:buFontTx/>
              <a:buChar char="•"/>
            </a:pPr>
            <a:r>
              <a:rPr lang="it-IT" altLang="it-IT" sz="1400" b="1">
                <a:solidFill>
                  <a:srgbClr val="FF0000"/>
                </a:solidFill>
                <a:latin typeface="Palatino Linotype" panose="02040502050505030304" pitchFamily="18" charset="0"/>
              </a:rPr>
              <a:t> </a:t>
            </a:r>
            <a:r>
              <a:rPr lang="it-IT" altLang="it-IT" sz="1400" b="1">
                <a:solidFill>
                  <a:srgbClr val="008000"/>
                </a:solidFill>
                <a:latin typeface="Palatino Linotype" panose="02040502050505030304" pitchFamily="18" charset="0"/>
              </a:rPr>
              <a:t>Routing by Network Address</a:t>
            </a:r>
          </a:p>
          <a:p>
            <a:pPr algn="just" eaLnBrk="1" hangingPunct="1"/>
            <a:r>
              <a:rPr lang="it-IT" altLang="it-IT" sz="1400">
                <a:latin typeface="Palatino Linotype" panose="02040502050505030304" pitchFamily="18" charset="0"/>
              </a:rPr>
              <a:t>    Un sistema è indirizzato scrivendo nel pacchetto il suo indirizzo. Ogni IS usa tale    </a:t>
            </a:r>
            <a:br>
              <a:rPr lang="it-IT" altLang="it-IT" sz="1400">
                <a:latin typeface="Palatino Linotype" panose="02040502050505030304" pitchFamily="18" charset="0"/>
              </a:rPr>
            </a:br>
            <a:r>
              <a:rPr lang="it-IT" altLang="it-IT" sz="1400">
                <a:latin typeface="Palatino Linotype" panose="02040502050505030304" pitchFamily="18" charset="0"/>
              </a:rPr>
              <a:t>    indirizzo come chiave di ricerca nella sua tabella di instradamento e determina lungo </a:t>
            </a:r>
            <a:br>
              <a:rPr lang="it-IT" altLang="it-IT" sz="1400">
                <a:latin typeface="Palatino Linotype" panose="02040502050505030304" pitchFamily="18" charset="0"/>
              </a:rPr>
            </a:br>
            <a:r>
              <a:rPr lang="it-IT" altLang="it-IT" sz="1400">
                <a:latin typeface="Palatino Linotype" panose="02040502050505030304" pitchFamily="18" charset="0"/>
              </a:rPr>
              <a:t>    quale cammino il pacchetto debba essere ritrasmesso. Tale tecnica è in generale adottata </a:t>
            </a:r>
            <a:br>
              <a:rPr lang="it-IT" altLang="it-IT" sz="1400">
                <a:latin typeface="Palatino Linotype" panose="02040502050505030304" pitchFamily="18" charset="0"/>
              </a:rPr>
            </a:br>
            <a:r>
              <a:rPr lang="it-IT" altLang="it-IT" sz="1400">
                <a:latin typeface="Palatino Linotype" panose="02040502050505030304" pitchFamily="18" charset="0"/>
              </a:rPr>
              <a:t>    dai protocolli connectionless; è usata, ad esempio, in Decnet, in OSI-Clns e in IP. </a:t>
            </a:r>
          </a:p>
          <a:p>
            <a:pPr algn="just" eaLnBrk="1" hangingPunct="1"/>
            <a:endParaRPr lang="it-IT" altLang="it-IT" sz="1400">
              <a:latin typeface="Palatino Linotype" panose="02040502050505030304" pitchFamily="18" charset="0"/>
            </a:endParaRPr>
          </a:p>
          <a:p>
            <a:pPr algn="just" eaLnBrk="1" hangingPunct="1">
              <a:buClr>
                <a:schemeClr val="tx1"/>
              </a:buClr>
              <a:buFontTx/>
              <a:buChar char="•"/>
            </a:pPr>
            <a:r>
              <a:rPr lang="it-IT" altLang="it-IT" sz="1400" b="1">
                <a:solidFill>
                  <a:srgbClr val="FF0000"/>
                </a:solidFill>
                <a:latin typeface="Palatino Linotype" panose="02040502050505030304" pitchFamily="18" charset="0"/>
              </a:rPr>
              <a:t> </a:t>
            </a:r>
            <a:r>
              <a:rPr lang="it-IT" altLang="it-IT" sz="1400" b="1">
                <a:solidFill>
                  <a:srgbClr val="008000"/>
                </a:solidFill>
                <a:latin typeface="Palatino Linotype" panose="02040502050505030304" pitchFamily="18" charset="0"/>
              </a:rPr>
              <a:t>Label Swapping</a:t>
            </a:r>
          </a:p>
          <a:p>
            <a:pPr algn="just" eaLnBrk="1" hangingPunct="1"/>
            <a:r>
              <a:rPr lang="it-IT" altLang="it-IT" sz="1400">
                <a:latin typeface="Palatino Linotype" panose="02040502050505030304" pitchFamily="18" charset="0"/>
              </a:rPr>
              <a:t>    E' generalmente utilizzata nei protocolli connessi e trova applicazioni in ATM e APPN. </a:t>
            </a:r>
            <a:br>
              <a:rPr lang="it-IT" altLang="it-IT" sz="1400">
                <a:latin typeface="Palatino Linotype" panose="02040502050505030304" pitchFamily="18" charset="0"/>
              </a:rPr>
            </a:br>
            <a:r>
              <a:rPr lang="it-IT" altLang="it-IT" sz="1400">
                <a:latin typeface="Palatino Linotype" panose="02040502050505030304" pitchFamily="18" charset="0"/>
              </a:rPr>
              <a:t>    Ogni pacchetto è marcato con una label che serve come chiave in una tabella di </a:t>
            </a:r>
            <a:br>
              <a:rPr lang="it-IT" altLang="it-IT" sz="1400">
                <a:latin typeface="Palatino Linotype" panose="02040502050505030304" pitchFamily="18" charset="0"/>
              </a:rPr>
            </a:br>
            <a:r>
              <a:rPr lang="it-IT" altLang="it-IT" sz="1400">
                <a:latin typeface="Palatino Linotype" panose="02040502050505030304" pitchFamily="18" charset="0"/>
              </a:rPr>
              <a:t>    instradamento sull'IS. L'IS, prima di ritrasmettere il pacchetto, sostituisce la label con </a:t>
            </a:r>
            <a:br>
              <a:rPr lang="it-IT" altLang="it-IT" sz="1400">
                <a:latin typeface="Palatino Linotype" panose="02040502050505030304" pitchFamily="18" charset="0"/>
              </a:rPr>
            </a:br>
            <a:r>
              <a:rPr lang="it-IT" altLang="it-IT" sz="1400">
                <a:latin typeface="Palatino Linotype" panose="02040502050505030304" pitchFamily="18" charset="0"/>
              </a:rPr>
              <a:t>    una nuova; in questo modo le label devono essere univoche solo all'interno di un dato </a:t>
            </a:r>
            <a:br>
              <a:rPr lang="it-IT" altLang="it-IT" sz="1400">
                <a:latin typeface="Palatino Linotype" panose="02040502050505030304" pitchFamily="18" charset="0"/>
              </a:rPr>
            </a:br>
            <a:r>
              <a:rPr lang="it-IT" altLang="it-IT" sz="1400">
                <a:latin typeface="Palatino Linotype" panose="02040502050505030304" pitchFamily="18" charset="0"/>
              </a:rPr>
              <a:t>    link. Se il protocollo è connesso le label non sono altro che gli identificativi delle </a:t>
            </a:r>
            <a:br>
              <a:rPr lang="it-IT" altLang="it-IT" sz="1400">
                <a:latin typeface="Palatino Linotype" panose="02040502050505030304" pitchFamily="18" charset="0"/>
              </a:rPr>
            </a:br>
            <a:r>
              <a:rPr lang="it-IT" altLang="it-IT" sz="1400">
                <a:latin typeface="Palatino Linotype" panose="02040502050505030304" pitchFamily="18" charset="0"/>
              </a:rPr>
              <a:t>    connessioni. </a:t>
            </a:r>
          </a:p>
          <a:p>
            <a:pPr algn="just" eaLnBrk="1" hangingPunct="1"/>
            <a:endParaRPr lang="it-IT" altLang="it-IT" sz="1400">
              <a:latin typeface="Palatino Linotype" panose="02040502050505030304" pitchFamily="18" charset="0"/>
            </a:endParaRPr>
          </a:p>
          <a:p>
            <a:pPr algn="just" eaLnBrk="1" hangingPunct="1">
              <a:buClr>
                <a:schemeClr val="tx1"/>
              </a:buClr>
              <a:buFontTx/>
              <a:buChar char="•"/>
            </a:pPr>
            <a:r>
              <a:rPr lang="it-IT" altLang="it-IT" sz="1400" b="1">
                <a:solidFill>
                  <a:srgbClr val="FF0000"/>
                </a:solidFill>
                <a:latin typeface="Palatino Linotype" panose="02040502050505030304" pitchFamily="18" charset="0"/>
              </a:rPr>
              <a:t> </a:t>
            </a:r>
            <a:r>
              <a:rPr lang="it-IT" altLang="it-IT" sz="1400" b="1">
                <a:solidFill>
                  <a:srgbClr val="008000"/>
                </a:solidFill>
                <a:latin typeface="Palatino Linotype" panose="02040502050505030304" pitchFamily="18" charset="0"/>
              </a:rPr>
              <a:t>Source Routing</a:t>
            </a:r>
          </a:p>
          <a:p>
            <a:pPr algn="just" eaLnBrk="1" hangingPunct="1"/>
            <a:r>
              <a:rPr lang="it-IT" altLang="it-IT" sz="1400">
                <a:latin typeface="Palatino Linotype" panose="02040502050505030304" pitchFamily="18" charset="0"/>
              </a:rPr>
              <a:t>   E' una tecnica usata dai bridge token ring. </a:t>
            </a:r>
          </a:p>
          <a:p>
            <a:pPr algn="just" eaLnBrk="1" hangingPunct="1">
              <a:buFontTx/>
              <a:buChar char="•"/>
            </a:pPr>
            <a:endParaRPr lang="it-IT" altLang="it-IT" sz="1400">
              <a:latin typeface="Palatino Linotype" panose="02040502050505030304" pitchFamily="18" charset="0"/>
            </a:endParaRPr>
          </a:p>
        </p:txBody>
      </p:sp>
      <p:sp>
        <p:nvSpPr>
          <p:cNvPr id="163847" name="Rectangle 4"/>
          <p:cNvSpPr>
            <a:spLocks noChangeArrowheads="1"/>
          </p:cNvSpPr>
          <p:nvPr/>
        </p:nvSpPr>
        <p:spPr bwMode="auto">
          <a:xfrm>
            <a:off x="323850" y="5716588"/>
            <a:ext cx="79009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L'</a:t>
            </a:r>
            <a:r>
              <a:rPr lang="it-IT" altLang="it-IT" sz="1400" b="1">
                <a:solidFill>
                  <a:srgbClr val="008000"/>
                </a:solidFill>
                <a:latin typeface="Palatino Linotype" panose="02040502050505030304" pitchFamily="18" charset="0"/>
              </a:rPr>
              <a:t>OSI</a:t>
            </a:r>
            <a:r>
              <a:rPr lang="it-IT" altLang="it-IT" sz="1400">
                <a:latin typeface="Palatino Linotype" panose="02040502050505030304" pitchFamily="18" charset="0"/>
              </a:rPr>
              <a:t> delega la funzionalità di instradamento al livello 3 e in particolare agli IS detti anche router.</a:t>
            </a:r>
          </a:p>
        </p:txBody>
      </p:sp>
    </p:spTree>
    <p:extLst>
      <p:ext uri="{BB962C8B-B14F-4D97-AF65-F5344CB8AC3E}">
        <p14:creationId xmlns:p14="http://schemas.microsoft.com/office/powerpoint/2010/main" val="1225394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4867"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486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2A287AB-B734-41E2-AADA-E3DE3EB39189}" type="slidenum">
              <a:rPr lang="it-IT" altLang="en-US">
                <a:latin typeface="Palatino Linotype" panose="02040502050505030304" pitchFamily="18" charset="0"/>
              </a:rPr>
              <a:pPr eaLnBrk="1" hangingPunct="1"/>
              <a:t>4</a:t>
            </a:fld>
            <a:endParaRPr lang="it-IT" altLang="en-US">
              <a:latin typeface="Palatino Linotype" panose="02040502050505030304" pitchFamily="18" charset="0"/>
            </a:endParaRPr>
          </a:p>
        </p:txBody>
      </p:sp>
      <p:sp>
        <p:nvSpPr>
          <p:cNvPr id="497666"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by Network Address</a:t>
            </a:r>
            <a:br>
              <a:rPr lang="it-IT" b="1" i="1">
                <a:solidFill>
                  <a:srgbClr val="FF0000"/>
                </a:solidFill>
                <a:effectLst>
                  <a:outerShdw blurRad="38100" dist="38100" dir="2700000" algn="tl">
                    <a:srgbClr val="C0C0C0"/>
                  </a:outerShdw>
                </a:effectLst>
                <a:latin typeface="Arial" charset="0"/>
              </a:rPr>
            </a:br>
            <a:endParaRPr lang="it-IT" b="1" i="1">
              <a:solidFill>
                <a:srgbClr val="FF0000"/>
              </a:solidFill>
              <a:effectLst>
                <a:outerShdw blurRad="38100" dist="38100" dir="2700000" algn="tl">
                  <a:srgbClr val="C0C0C0"/>
                </a:outerShdw>
              </a:effectLst>
              <a:latin typeface="Arial" charset="0"/>
            </a:endParaRPr>
          </a:p>
        </p:txBody>
      </p:sp>
      <p:sp>
        <p:nvSpPr>
          <p:cNvPr id="164870" name="Rectangle 3"/>
          <p:cNvSpPr>
            <a:spLocks noChangeArrowheads="1"/>
          </p:cNvSpPr>
          <p:nvPr/>
        </p:nvSpPr>
        <p:spPr bwMode="auto">
          <a:xfrm>
            <a:off x="323850" y="1844675"/>
            <a:ext cx="74168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Su reti ad accesso multiplo come le LAN si devono stabilire le relazioni tra gli indirizzi di livello 2 sottolivello MAC e gli indirizzi di livello 3 per poter effettuare l'instradamento. Questo è necessario, in quanto l'indirizzo di livello 3 serve per identificare il destinatario finale di un pacchetto nell'ambito dell'intera rete, mentre quello di livello 2MAC serve a discriminare il destinatario finale di un pacchetto nell'ambito di una LAN.</a:t>
            </a:r>
            <a:br>
              <a:rPr lang="it-IT" altLang="it-IT" sz="1400">
                <a:latin typeface="Palatino Linotype" panose="02040502050505030304" pitchFamily="18" charset="0"/>
              </a:rPr>
            </a:br>
            <a:r>
              <a:rPr lang="it-IT" altLang="it-IT" sz="1400">
                <a:latin typeface="Palatino Linotype" panose="02040502050505030304" pitchFamily="18" charset="0"/>
              </a:rPr>
              <a:t>E' anche possibile che un nodo con un solo indirizzo di livello 3 abbia più indirizzi di livello 2MAC (uno per ogni interfaccia di rete); l'unica eccezione di rilievo è data dal TCP/IP che ha un indirizzo di livello 3 per ogni scheda di rete. Per mantenere le corrispondenze tra gli indirizzi dei due livelli viene spesso utilizzato il protocollo </a:t>
            </a:r>
            <a:r>
              <a:rPr lang="it-IT" altLang="it-IT" sz="1400" b="1">
                <a:latin typeface="Palatino Linotype" panose="02040502050505030304" pitchFamily="18" charset="0"/>
              </a:rPr>
              <a:t>ARP </a:t>
            </a:r>
            <a:r>
              <a:rPr lang="it-IT" altLang="it-IT" sz="1400">
                <a:latin typeface="Palatino Linotype" panose="02040502050505030304" pitchFamily="18" charset="0"/>
              </a:rPr>
              <a:t>(</a:t>
            </a:r>
            <a:r>
              <a:rPr lang="it-IT" altLang="it-IT" sz="1400" b="1" i="1">
                <a:latin typeface="Palatino Linotype" panose="02040502050505030304" pitchFamily="18" charset="0"/>
              </a:rPr>
              <a:t>A</a:t>
            </a:r>
            <a:r>
              <a:rPr lang="it-IT" altLang="it-IT" sz="1400">
                <a:latin typeface="Palatino Linotype" panose="02040502050505030304" pitchFamily="18" charset="0"/>
              </a:rPr>
              <a:t>ddress </a:t>
            </a:r>
            <a:r>
              <a:rPr lang="it-IT" altLang="it-IT" sz="1400" b="1" i="1">
                <a:latin typeface="Palatino Linotype" panose="02040502050505030304" pitchFamily="18" charset="0"/>
              </a:rPr>
              <a:t>R</a:t>
            </a:r>
            <a:r>
              <a:rPr lang="it-IT" altLang="it-IT" sz="1400">
                <a:latin typeface="Palatino Linotype" panose="02040502050505030304" pitchFamily="18" charset="0"/>
              </a:rPr>
              <a:t>esolution </a:t>
            </a:r>
            <a:r>
              <a:rPr lang="it-IT" altLang="it-IT" sz="1400" b="1" i="1">
                <a:latin typeface="Palatino Linotype" panose="02040502050505030304" pitchFamily="18" charset="0"/>
              </a:rPr>
              <a:t>P</a:t>
            </a:r>
            <a:r>
              <a:rPr lang="it-IT" altLang="it-IT" sz="1400">
                <a:latin typeface="Palatino Linotype" panose="02040502050505030304" pitchFamily="18" charset="0"/>
              </a:rPr>
              <a:t>rotocol).</a:t>
            </a:r>
            <a:br>
              <a:rPr lang="it-IT" altLang="it-IT" sz="1400">
                <a:latin typeface="Palatino Linotype" panose="02040502050505030304" pitchFamily="18" charset="0"/>
              </a:rPr>
            </a:br>
            <a:endParaRPr lang="it-IT" altLang="it-IT" sz="1400">
              <a:latin typeface="Palatino Linotype" panose="02040502050505030304" pitchFamily="18" charset="0"/>
            </a:endParaRPr>
          </a:p>
        </p:txBody>
      </p:sp>
    </p:spTree>
    <p:extLst>
      <p:ext uri="{BB962C8B-B14F-4D97-AF65-F5344CB8AC3E}">
        <p14:creationId xmlns:p14="http://schemas.microsoft.com/office/powerpoint/2010/main" val="834114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5891"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5892"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DF525F8-5991-4367-9D1C-79563E08F4D9}" type="slidenum">
              <a:rPr lang="it-IT" altLang="en-US">
                <a:latin typeface="Palatino Linotype" panose="02040502050505030304" pitchFamily="18" charset="0"/>
              </a:rPr>
              <a:pPr eaLnBrk="1" hangingPunct="1"/>
              <a:t>5</a:t>
            </a:fld>
            <a:endParaRPr lang="it-IT" altLang="en-US">
              <a:latin typeface="Palatino Linotype" panose="02040502050505030304" pitchFamily="18" charset="0"/>
            </a:endParaRPr>
          </a:p>
        </p:txBody>
      </p:sp>
      <p:pic>
        <p:nvPicPr>
          <p:cNvPr id="16589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2276475"/>
            <a:ext cx="3529012" cy="346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8691"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by Network Address</a:t>
            </a:r>
            <a:br>
              <a:rPr lang="it-IT" b="1" i="1">
                <a:solidFill>
                  <a:srgbClr val="FF0000"/>
                </a:solidFill>
                <a:effectLst>
                  <a:outerShdw blurRad="38100" dist="38100" dir="2700000" algn="tl">
                    <a:srgbClr val="C0C0C0"/>
                  </a:outerShdw>
                </a:effectLst>
                <a:latin typeface="Arial" charset="0"/>
              </a:rPr>
            </a:br>
            <a:endParaRPr lang="it-IT" b="1" i="1">
              <a:solidFill>
                <a:srgbClr val="FF0000"/>
              </a:solidFill>
              <a:effectLst>
                <a:outerShdw blurRad="38100" dist="38100" dir="2700000" algn="tl">
                  <a:srgbClr val="C0C0C0"/>
                </a:outerShdw>
              </a:effectLst>
              <a:latin typeface="Arial" charset="0"/>
            </a:endParaRPr>
          </a:p>
        </p:txBody>
      </p:sp>
      <p:sp>
        <p:nvSpPr>
          <p:cNvPr id="165895" name="Rectangle 4"/>
          <p:cNvSpPr>
            <a:spLocks noChangeArrowheads="1"/>
          </p:cNvSpPr>
          <p:nvPr/>
        </p:nvSpPr>
        <p:spPr bwMode="auto">
          <a:xfrm>
            <a:off x="250825" y="1890713"/>
            <a:ext cx="4464050" cy="434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Supponiamo di voler trasmettere un pacchetto dall'ES B all'ES A.</a:t>
            </a:r>
            <a:br>
              <a:rPr lang="it-IT" altLang="it-IT" sz="1400">
                <a:latin typeface="Palatino Linotype" panose="02040502050505030304" pitchFamily="18" charset="0"/>
              </a:rPr>
            </a:br>
            <a:r>
              <a:rPr lang="it-IT" altLang="it-IT" sz="1400">
                <a:latin typeface="Palatino Linotype" panose="02040502050505030304" pitchFamily="18" charset="0"/>
              </a:rPr>
              <a:t>B genera un pacchetto di livello 3 con L3-DSAP=A e L3-SSAP=B che rimarrà immutato fino a destinazione. B verifica se A è sulla sua stessa LAN e, poichè non è così invia il mmessaggio ad R2 specificando L2-DSAP=R2 e L2-SSAP=B.</a:t>
            </a:r>
            <a:br>
              <a:rPr lang="it-IT" altLang="it-IT" sz="1400">
                <a:latin typeface="Palatino Linotype" panose="02040502050505030304" pitchFamily="18" charset="0"/>
              </a:rPr>
            </a:br>
            <a:r>
              <a:rPr lang="it-IT" altLang="it-IT" sz="1400">
                <a:latin typeface="Palatino Linotype" panose="02040502050505030304" pitchFamily="18" charset="0"/>
              </a:rPr>
              <a:t>L'IS R2 riceve il pacchetto ed utilizza le sue tabelle di instradamento per decidere di ritrasmettere il messaggio sul CDN. In questo caso non sono necessari gli indirizzi di livello 2 perchè stiamo inviando il pacchetto in un canale punto-punto.</a:t>
            </a:r>
            <a:br>
              <a:rPr lang="it-IT" altLang="it-IT" sz="1400">
                <a:latin typeface="Palatino Linotype" panose="02040502050505030304" pitchFamily="18" charset="0"/>
              </a:rPr>
            </a:br>
            <a:r>
              <a:rPr lang="it-IT" altLang="it-IT" sz="1400">
                <a:latin typeface="Palatino Linotype" panose="02040502050505030304" pitchFamily="18" charset="0"/>
              </a:rPr>
              <a:t>R1 riceve il pacchetto e decide che deve trasmetterlo ad A tramite la LAN. Usando, ad esempio, un algoritmo di ARP ricava l'idirizzo di livello 2 di A a partire dal suo indirizzo di livello 3 e quindi effettua la trasmissione del pacchetto.</a:t>
            </a:r>
            <a:br>
              <a:rPr lang="it-IT" altLang="it-IT" sz="1400">
                <a:latin typeface="Palatino Linotype" panose="02040502050505030304" pitchFamily="18" charset="0"/>
              </a:rPr>
            </a:br>
            <a:r>
              <a:rPr lang="it-IT" altLang="it-IT" sz="1400">
                <a:latin typeface="Palatino Linotype" panose="02040502050505030304" pitchFamily="18" charset="0"/>
              </a:rPr>
              <a:t>A riceve il pacchetto e, poichè lo L3-DSAP è uguale al suo indirizzo di livello 3, non lo inoltra ulteriormente sulla rete, ma lo passa ai suoi livelli superiori.</a:t>
            </a:r>
          </a:p>
        </p:txBody>
      </p:sp>
    </p:spTree>
    <p:extLst>
      <p:ext uri="{BB962C8B-B14F-4D97-AF65-F5344CB8AC3E}">
        <p14:creationId xmlns:p14="http://schemas.microsoft.com/office/powerpoint/2010/main" val="14697393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6915"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6916"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6E1A0D-0CF9-40D4-AB24-4CBB09D6165D}" type="slidenum">
              <a:rPr lang="it-IT" altLang="en-US">
                <a:latin typeface="Palatino Linotype" panose="02040502050505030304" pitchFamily="18" charset="0"/>
              </a:rPr>
              <a:pPr eaLnBrk="1" hangingPunct="1"/>
              <a:t>6</a:t>
            </a:fld>
            <a:endParaRPr lang="it-IT" altLang="en-US">
              <a:latin typeface="Palatino Linotype" panose="02040502050505030304" pitchFamily="18" charset="0"/>
            </a:endParaRPr>
          </a:p>
        </p:txBody>
      </p:sp>
      <p:pic>
        <p:nvPicPr>
          <p:cNvPr id="16691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838" y="3068638"/>
            <a:ext cx="369887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918" name="Rectangle 3"/>
          <p:cNvSpPr>
            <a:spLocks noChangeArrowheads="1"/>
          </p:cNvSpPr>
          <p:nvPr/>
        </p:nvSpPr>
        <p:spPr bwMode="auto">
          <a:xfrm>
            <a:off x="395288" y="1916113"/>
            <a:ext cx="7056437"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a:latin typeface="Palatino Linotype" panose="02040502050505030304" pitchFamily="18" charset="0"/>
              </a:rPr>
              <a:t>È  generalmente  usato  nei  protocolli connect oriented</a:t>
            </a:r>
          </a:p>
          <a:p>
            <a:pPr eaLnBrk="1" hangingPunct="1">
              <a:buFontTx/>
              <a:buChar char="•"/>
            </a:pPr>
            <a:endParaRPr lang="it-IT" altLang="it-IT" sz="1400">
              <a:latin typeface="Palatino Linotype" panose="02040502050505030304" pitchFamily="18" charset="0"/>
            </a:endParaRPr>
          </a:p>
          <a:p>
            <a:pPr eaLnBrk="1" hangingPunct="1">
              <a:buFontTx/>
              <a:buChar char="•"/>
            </a:pPr>
            <a:r>
              <a:rPr lang="it-IT" altLang="it-IT" sz="1400">
                <a:latin typeface="Palatino Linotype" panose="02040502050505030304" pitchFamily="18" charset="0"/>
              </a:rPr>
              <a:t>Ogni pacchetto è marcato con una label che identifica la connessione</a:t>
            </a:r>
          </a:p>
          <a:p>
            <a:pPr eaLnBrk="1" hangingPunct="1">
              <a:buFontTx/>
              <a:buChar char="•"/>
            </a:pPr>
            <a:endParaRPr lang="it-IT" altLang="it-IT" sz="1400">
              <a:latin typeface="Palatino Linotype" panose="02040502050505030304" pitchFamily="18" charset="0"/>
            </a:endParaRPr>
          </a:p>
          <a:p>
            <a:pPr algn="just" eaLnBrk="1" hangingPunct="1">
              <a:buFontTx/>
              <a:buChar char="•"/>
            </a:pPr>
            <a:r>
              <a:rPr lang="it-IT" altLang="it-IT" sz="1400">
                <a:latin typeface="Palatino Linotype" panose="02040502050505030304" pitchFamily="18" charset="0"/>
              </a:rPr>
              <a:t>La label viene  usata  come  chiave  per determinare  l’instradamento e  sostituita  in </a:t>
            </a:r>
            <a:br>
              <a:rPr lang="it-IT" altLang="it-IT" sz="1400">
                <a:latin typeface="Palatino Linotype" panose="02040502050505030304" pitchFamily="18" charset="0"/>
              </a:rPr>
            </a:br>
            <a:r>
              <a:rPr lang="it-IT" altLang="it-IT" sz="1400">
                <a:latin typeface="Palatino Linotype" panose="02040502050505030304" pitchFamily="18" charset="0"/>
              </a:rPr>
              <a:t>   ogni nodo</a:t>
            </a:r>
          </a:p>
          <a:p>
            <a:pPr eaLnBrk="1" hangingPunct="1">
              <a:buFontTx/>
              <a:buChar char="•"/>
            </a:pPr>
            <a:endParaRPr lang="it-IT" altLang="it-IT" sz="1400">
              <a:latin typeface="Palatino Linotype" panose="02040502050505030304" pitchFamily="18" charset="0"/>
            </a:endParaRPr>
          </a:p>
          <a:p>
            <a:pPr eaLnBrk="1" hangingPunct="1">
              <a:buFontTx/>
              <a:buChar char="•"/>
            </a:pPr>
            <a:r>
              <a:rPr lang="it-IT" altLang="it-IT" sz="1400">
                <a:latin typeface="Palatino Linotype" panose="02040502050505030304" pitchFamily="18" charset="0"/>
              </a:rPr>
              <a:t>È usato in:</a:t>
            </a:r>
          </a:p>
          <a:p>
            <a:pPr eaLnBrk="1" hangingPunct="1">
              <a:buFontTx/>
              <a:buChar char="•"/>
            </a:pPr>
            <a:endParaRPr lang="it-IT" altLang="it-IT" sz="1400">
              <a:latin typeface="Palatino Linotype" panose="02040502050505030304" pitchFamily="18" charset="0"/>
            </a:endParaRPr>
          </a:p>
          <a:p>
            <a:pPr lvl="1" eaLnBrk="1" hangingPunct="1">
              <a:buFont typeface="Wingdings" panose="05000000000000000000" pitchFamily="2" charset="2"/>
              <a:buChar char="Ø"/>
            </a:pPr>
            <a:r>
              <a:rPr lang="it-IT" altLang="it-IT" sz="1400">
                <a:latin typeface="Palatino Linotype" panose="02040502050505030304" pitchFamily="18" charset="0"/>
              </a:rPr>
              <a:t> X.25</a:t>
            </a:r>
          </a:p>
          <a:p>
            <a:pPr lvl="1" eaLnBrk="1" hangingPunct="1">
              <a:buFont typeface="Wingdings" panose="05000000000000000000" pitchFamily="2" charset="2"/>
              <a:buChar char="Ø"/>
            </a:pPr>
            <a:r>
              <a:rPr lang="it-IT" altLang="it-IT" sz="1400">
                <a:latin typeface="Palatino Linotype" panose="02040502050505030304" pitchFamily="18" charset="0"/>
              </a:rPr>
              <a:t> APPN</a:t>
            </a:r>
          </a:p>
          <a:p>
            <a:pPr lvl="1" eaLnBrk="1" hangingPunct="1">
              <a:buFont typeface="Wingdings" panose="05000000000000000000" pitchFamily="2" charset="2"/>
              <a:buChar char="Ø"/>
            </a:pPr>
            <a:r>
              <a:rPr lang="it-IT" altLang="it-IT" sz="1400">
                <a:latin typeface="Palatino Linotype" panose="02040502050505030304" pitchFamily="18" charset="0"/>
              </a:rPr>
              <a:t> ATM</a:t>
            </a:r>
          </a:p>
        </p:txBody>
      </p:sp>
      <p:sp>
        <p:nvSpPr>
          <p:cNvPr id="499716" name="Rectangle 4"/>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Label Swapping</a:t>
            </a:r>
          </a:p>
        </p:txBody>
      </p:sp>
      <p:sp>
        <p:nvSpPr>
          <p:cNvPr id="166920" name="Rectangle 5"/>
          <p:cNvSpPr>
            <a:spLocks noChangeArrowheads="1"/>
          </p:cNvSpPr>
          <p:nvPr/>
        </p:nvSpPr>
        <p:spPr bwMode="auto">
          <a:xfrm>
            <a:off x="3851275" y="5716588"/>
            <a:ext cx="4103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Tabella di routing utilizzata per il label swapping</a:t>
            </a:r>
          </a:p>
        </p:txBody>
      </p:sp>
    </p:spTree>
    <p:extLst>
      <p:ext uri="{BB962C8B-B14F-4D97-AF65-F5344CB8AC3E}">
        <p14:creationId xmlns:p14="http://schemas.microsoft.com/office/powerpoint/2010/main" val="92549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7939"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7940"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586BDBE-6E20-4C1D-9174-E94D6669FEAC}" type="slidenum">
              <a:rPr lang="it-IT" altLang="en-US">
                <a:latin typeface="Palatino Linotype" panose="02040502050505030304" pitchFamily="18" charset="0"/>
              </a:rPr>
              <a:pPr eaLnBrk="1" hangingPunct="1"/>
              <a:t>7</a:t>
            </a:fld>
            <a:endParaRPr lang="it-IT" altLang="en-US">
              <a:latin typeface="Palatino Linotype" panose="02040502050505030304" pitchFamily="18" charset="0"/>
            </a:endParaRPr>
          </a:p>
        </p:txBody>
      </p:sp>
      <p:sp>
        <p:nvSpPr>
          <p:cNvPr id="167941" name="Rectangle 2"/>
          <p:cNvSpPr>
            <a:spLocks noChangeArrowheads="1"/>
          </p:cNvSpPr>
          <p:nvPr/>
        </p:nvSpPr>
        <p:spPr bwMode="auto">
          <a:xfrm>
            <a:off x="468313" y="1916113"/>
            <a:ext cx="74168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Il  nodo  mittente  scrive  nel  pacchetto l’elenco completo dei nodi da attraversare</a:t>
            </a:r>
          </a:p>
          <a:p>
            <a:pPr eaLnBrk="1" hangingPunct="1"/>
            <a:endParaRPr lang="it-IT" altLang="it-IT" sz="1400">
              <a:latin typeface="Palatino Linotype" panose="02040502050505030304" pitchFamily="18" charset="0"/>
            </a:endParaRPr>
          </a:p>
          <a:p>
            <a:pPr eaLnBrk="1" hangingPunct="1">
              <a:buFontTx/>
              <a:buChar char="•"/>
            </a:pPr>
            <a:r>
              <a:rPr lang="it-IT" altLang="it-IT" sz="1400">
                <a:latin typeface="Palatino Linotype" panose="02040502050505030304" pitchFamily="18" charset="0"/>
              </a:rPr>
              <a:t> È usato:</a:t>
            </a:r>
          </a:p>
          <a:p>
            <a:pPr eaLnBrk="1" hangingPunct="1">
              <a:buFontTx/>
              <a:buChar char="•"/>
            </a:pPr>
            <a:endParaRPr lang="it-IT" altLang="it-IT" sz="1400">
              <a:latin typeface="Palatino Linotype" panose="02040502050505030304" pitchFamily="18" charset="0"/>
            </a:endParaRPr>
          </a:p>
          <a:p>
            <a:pPr lvl="1" eaLnBrk="1" hangingPunct="1">
              <a:buFont typeface="Wingdings" panose="05000000000000000000" pitchFamily="2" charset="2"/>
              <a:buChar char="Ø"/>
            </a:pPr>
            <a:r>
              <a:rPr lang="it-IT" altLang="it-IT" sz="1400">
                <a:latin typeface="Palatino Linotype" panose="02040502050505030304" pitchFamily="18" charset="0"/>
              </a:rPr>
              <a:t>nei bridge source-routing</a:t>
            </a:r>
          </a:p>
          <a:p>
            <a:pPr lvl="1" eaLnBrk="1" hangingPunct="1">
              <a:buFont typeface="Wingdings" panose="05000000000000000000" pitchFamily="2" charset="2"/>
              <a:buChar char="Ø"/>
            </a:pPr>
            <a:r>
              <a:rPr lang="it-IT" altLang="it-IT" sz="1400">
                <a:latin typeface="Palatino Linotype" panose="02040502050505030304" pitchFamily="18" charset="0"/>
              </a:rPr>
              <a:t>in APPN+/HPR</a:t>
            </a:r>
          </a:p>
        </p:txBody>
      </p:sp>
      <p:sp>
        <p:nvSpPr>
          <p:cNvPr id="500739"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Source Routing</a:t>
            </a:r>
          </a:p>
        </p:txBody>
      </p:sp>
    </p:spTree>
    <p:extLst>
      <p:ext uri="{BB962C8B-B14F-4D97-AF65-F5344CB8AC3E}">
        <p14:creationId xmlns:p14="http://schemas.microsoft.com/office/powerpoint/2010/main" val="38600631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8963"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8964"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233E193-093A-4649-BE3F-B6F7D51BD183}" type="slidenum">
              <a:rPr lang="it-IT" altLang="en-US">
                <a:latin typeface="Palatino Linotype" panose="02040502050505030304" pitchFamily="18" charset="0"/>
              </a:rPr>
              <a:pPr eaLnBrk="1" hangingPunct="1"/>
              <a:t>8</a:t>
            </a:fld>
            <a:endParaRPr lang="it-IT" altLang="en-US">
              <a:latin typeface="Palatino Linotype" panose="02040502050505030304" pitchFamily="18" charset="0"/>
            </a:endParaRPr>
          </a:p>
        </p:txBody>
      </p:sp>
      <p:pic>
        <p:nvPicPr>
          <p:cNvPr id="16896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2060575"/>
            <a:ext cx="440055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63"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Architettura di un Router</a:t>
            </a:r>
          </a:p>
        </p:txBody>
      </p:sp>
    </p:spTree>
    <p:extLst>
      <p:ext uri="{BB962C8B-B14F-4D97-AF65-F5344CB8AC3E}">
        <p14:creationId xmlns:p14="http://schemas.microsoft.com/office/powerpoint/2010/main" val="33291718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69987"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6998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942D05F-C5B8-4348-A5BD-D9FE2F16D039}" type="slidenum">
              <a:rPr lang="it-IT" altLang="en-US">
                <a:latin typeface="Palatino Linotype" panose="02040502050505030304" pitchFamily="18" charset="0"/>
              </a:rPr>
              <a:pPr eaLnBrk="1" hangingPunct="1"/>
              <a:t>9</a:t>
            </a:fld>
            <a:endParaRPr lang="it-IT" altLang="en-US">
              <a:latin typeface="Palatino Linotype" panose="02040502050505030304" pitchFamily="18" charset="0"/>
            </a:endParaRPr>
          </a:p>
        </p:txBody>
      </p:sp>
      <p:sp>
        <p:nvSpPr>
          <p:cNvPr id="502786"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Tabelle di routing/instradamento</a:t>
            </a:r>
          </a:p>
        </p:txBody>
      </p:sp>
      <p:sp>
        <p:nvSpPr>
          <p:cNvPr id="169990" name="Rectangle 3"/>
          <p:cNvSpPr>
            <a:spLocks noChangeArrowheads="1"/>
          </p:cNvSpPr>
          <p:nvPr/>
        </p:nvSpPr>
        <p:spPr bwMode="auto">
          <a:xfrm>
            <a:off x="323850" y="2057400"/>
            <a:ext cx="7561263"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Il livello network per inoltrare i pacchetti si basa:</a:t>
            </a:r>
          </a:p>
          <a:p>
            <a:pPr algn="just" eaLnBrk="1" hangingPunct="1"/>
            <a:endParaRPr lang="it-IT" altLang="it-IT" sz="1400">
              <a:latin typeface="Palatino Linotype" panose="02040502050505030304" pitchFamily="18" charset="0"/>
            </a:endParaRPr>
          </a:p>
          <a:p>
            <a:pPr algn="just" eaLnBrk="1" hangingPunct="1">
              <a:buFontTx/>
              <a:buChar char="•"/>
            </a:pPr>
            <a:r>
              <a:rPr lang="it-IT" altLang="it-IT" sz="1400">
                <a:latin typeface="Palatino Linotype" panose="02040502050505030304" pitchFamily="18" charset="0"/>
              </a:rPr>
              <a:t> sull’indirizzo del destinatario</a:t>
            </a:r>
          </a:p>
          <a:p>
            <a:pPr algn="just" eaLnBrk="1" hangingPunct="1">
              <a:buFontTx/>
              <a:buChar char="•"/>
            </a:pPr>
            <a:endParaRPr lang="it-IT" altLang="it-IT" sz="1400">
              <a:latin typeface="Palatino Linotype" panose="02040502050505030304" pitchFamily="18" charset="0"/>
            </a:endParaRPr>
          </a:p>
          <a:p>
            <a:pPr algn="just" eaLnBrk="1" hangingPunct="1">
              <a:buFontTx/>
              <a:buChar char="•"/>
            </a:pPr>
            <a:r>
              <a:rPr lang="it-IT" altLang="it-IT" sz="1400">
                <a:latin typeface="Palatino Linotype" panose="02040502050505030304" pitchFamily="18" charset="0"/>
              </a:rPr>
              <a:t> sulle tabelle di instradamento presenti negli IS</a:t>
            </a:r>
          </a:p>
          <a:p>
            <a:pPr algn="just" eaLnBrk="1" hangingPunct="1"/>
            <a:endParaRPr lang="it-IT" altLang="it-IT" sz="1400">
              <a:latin typeface="Palatino Linotype" panose="02040502050505030304" pitchFamily="18" charset="0"/>
            </a:endParaRPr>
          </a:p>
          <a:p>
            <a:pPr algn="just" eaLnBrk="1" hangingPunct="1"/>
            <a:r>
              <a:rPr lang="it-IT" altLang="it-IT" sz="1400">
                <a:latin typeface="Palatino Linotype" panose="02040502050505030304" pitchFamily="18" charset="0"/>
              </a:rPr>
              <a:t>.</a:t>
            </a:r>
          </a:p>
        </p:txBody>
      </p:sp>
      <p:sp>
        <p:nvSpPr>
          <p:cNvPr id="169991" name="Rectangle 4"/>
          <p:cNvSpPr>
            <a:spLocks noChangeArrowheads="1"/>
          </p:cNvSpPr>
          <p:nvPr/>
        </p:nvSpPr>
        <p:spPr bwMode="auto">
          <a:xfrm>
            <a:off x="276225" y="3500438"/>
            <a:ext cx="662463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it-IT" sz="1400">
                <a:latin typeface="Palatino Linotype" panose="02040502050505030304" pitchFamily="18" charset="0"/>
              </a:rPr>
              <a:t>Una tabella di routing contine una o più rotte, che contengono informazioni su come raggiungere una rete basata su IP.</a:t>
            </a:r>
          </a:p>
          <a:p>
            <a:pPr algn="just" eaLnBrk="1" hangingPunct="1"/>
            <a:r>
              <a:rPr lang="en-US" altLang="it-IT" sz="1400">
                <a:latin typeface="Palatino Linotype" panose="02040502050505030304" pitchFamily="18" charset="0"/>
              </a:rPr>
              <a:t>I parametri su cui si basa sono la Network, la netmask, il next hop e la metrica </a:t>
            </a:r>
          </a:p>
        </p:txBody>
      </p:sp>
      <p:sp>
        <p:nvSpPr>
          <p:cNvPr id="169992" name="Rectangle 5"/>
          <p:cNvSpPr>
            <a:spLocks noChangeArrowheads="1"/>
          </p:cNvSpPr>
          <p:nvPr/>
        </p:nvSpPr>
        <p:spPr bwMode="auto">
          <a:xfrm>
            <a:off x="263525" y="4352925"/>
            <a:ext cx="655320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Le tabelle di instradamento possono essere scritte manualmente dal gestore della rete oppure calcolate automaticamente da un opportuno algoritmo. </a:t>
            </a:r>
          </a:p>
          <a:p>
            <a:pPr algn="just" eaLnBrk="1" hangingPunct="1"/>
            <a:r>
              <a:rPr lang="it-IT" altLang="it-IT" sz="1400">
                <a:latin typeface="Palatino Linotype" panose="02040502050505030304" pitchFamily="18" charset="0"/>
              </a:rPr>
              <a:t>Per questo parliamo, rispettivamente di </a:t>
            </a:r>
            <a:r>
              <a:rPr lang="it-IT" altLang="it-IT" sz="1400" b="1">
                <a:solidFill>
                  <a:srgbClr val="008000"/>
                </a:solidFill>
                <a:latin typeface="Palatino Linotype" panose="02040502050505030304" pitchFamily="18" charset="0"/>
              </a:rPr>
              <a:t>routing statico</a:t>
            </a:r>
            <a:r>
              <a:rPr lang="it-IT" altLang="it-IT" sz="1400">
                <a:latin typeface="Palatino Linotype" panose="02040502050505030304" pitchFamily="18" charset="0"/>
              </a:rPr>
              <a:t> o </a:t>
            </a:r>
            <a:r>
              <a:rPr lang="it-IT" altLang="it-IT" sz="1400" b="1">
                <a:solidFill>
                  <a:srgbClr val="008000"/>
                </a:solidFill>
                <a:latin typeface="Palatino Linotype" panose="02040502050505030304" pitchFamily="18" charset="0"/>
              </a:rPr>
              <a:t>routing dinamico</a:t>
            </a:r>
          </a:p>
        </p:txBody>
      </p:sp>
    </p:spTree>
    <p:extLst>
      <p:ext uri="{BB962C8B-B14F-4D97-AF65-F5344CB8AC3E}">
        <p14:creationId xmlns:p14="http://schemas.microsoft.com/office/powerpoint/2010/main" val="22598099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1011"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1012"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6A75667-1F2B-4434-B05E-D6FC2E010405}" type="slidenum">
              <a:rPr lang="it-IT" altLang="en-US">
                <a:latin typeface="Palatino Linotype" panose="02040502050505030304" pitchFamily="18" charset="0"/>
              </a:rPr>
              <a:pPr eaLnBrk="1" hangingPunct="1"/>
              <a:t>10</a:t>
            </a:fld>
            <a:endParaRPr lang="it-IT" altLang="en-US">
              <a:latin typeface="Palatino Linotype" panose="02040502050505030304" pitchFamily="18" charset="0"/>
            </a:endParaRPr>
          </a:p>
        </p:txBody>
      </p:sp>
      <p:sp>
        <p:nvSpPr>
          <p:cNvPr id="503810"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statico</a:t>
            </a:r>
          </a:p>
        </p:txBody>
      </p:sp>
      <p:sp>
        <p:nvSpPr>
          <p:cNvPr id="171014" name="Rectangle 3"/>
          <p:cNvSpPr>
            <a:spLocks noChangeArrowheads="1"/>
          </p:cNvSpPr>
          <p:nvPr/>
        </p:nvSpPr>
        <p:spPr bwMode="auto">
          <a:xfrm>
            <a:off x="395288" y="2001838"/>
            <a:ext cx="72009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it-IT" sz="1400">
                <a:latin typeface="Palatino Linotype" panose="02040502050505030304" pitchFamily="18" charset="0"/>
              </a:rPr>
              <a:t>Le rotte statiche sono configurate dall’amministratore di rete e salvate nel file di configurazione del router, che è caricato al bootstrap dalla RAM del ruter, così da caricare le informazioni di routing nella tabella di routing.</a:t>
            </a:r>
          </a:p>
          <a:p>
            <a:pPr algn="just" eaLnBrk="1" hangingPunct="1"/>
            <a:r>
              <a:rPr lang="it-IT" altLang="it-IT" sz="1400">
                <a:latin typeface="Palatino Linotype" panose="02040502050505030304" pitchFamily="18" charset="0"/>
              </a:rPr>
              <a:t>A seconda dei bisogni e della situazione, l'impostazione di tipo statica del routing può essere un vantaggio o uno svantaggio; sicuramente è accettabile come soluzione fin quando il numero di dispositivi rimane basso.</a:t>
            </a:r>
            <a:r>
              <a:rPr lang="it-IT" altLang="it-IT"/>
              <a:t> </a:t>
            </a:r>
          </a:p>
          <a:p>
            <a:pPr algn="just" eaLnBrk="1" hangingPunct="1"/>
            <a:endParaRPr lang="it-IT" altLang="it-IT" sz="1400">
              <a:latin typeface="Palatino Linotype" panose="02040502050505030304" pitchFamily="18" charset="0"/>
            </a:endParaRPr>
          </a:p>
        </p:txBody>
      </p:sp>
    </p:spTree>
    <p:extLst>
      <p:ext uri="{BB962C8B-B14F-4D97-AF65-F5344CB8AC3E}">
        <p14:creationId xmlns:p14="http://schemas.microsoft.com/office/powerpoint/2010/main" val="268134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2035"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2036"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DF0CF7F-03D0-44D0-BE96-0571E9903DBA}" type="slidenum">
              <a:rPr lang="it-IT" altLang="en-US">
                <a:latin typeface="Palatino Linotype" panose="02040502050505030304" pitchFamily="18" charset="0"/>
              </a:rPr>
              <a:pPr eaLnBrk="1" hangingPunct="1"/>
              <a:t>11</a:t>
            </a:fld>
            <a:endParaRPr lang="it-IT" altLang="en-US">
              <a:latin typeface="Palatino Linotype" panose="02040502050505030304" pitchFamily="18" charset="0"/>
            </a:endParaRPr>
          </a:p>
        </p:txBody>
      </p:sp>
      <p:sp>
        <p:nvSpPr>
          <p:cNvPr id="172037" name="Rectangle 2"/>
          <p:cNvSpPr>
            <a:spLocks noChangeArrowheads="1"/>
          </p:cNvSpPr>
          <p:nvPr/>
        </p:nvSpPr>
        <p:spPr bwMode="auto">
          <a:xfrm>
            <a:off x="468313" y="1916113"/>
            <a:ext cx="7488237"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it-IT" sz="1400">
                <a:latin typeface="Palatino Linotype" panose="02040502050505030304" pitchFamily="18" charset="0"/>
              </a:rPr>
              <a:t>Il routing dinamico tramite opportuni algoritmi di scrivere dinamcamente le tabelle di ruoting in ogni router.</a:t>
            </a:r>
          </a:p>
          <a:p>
            <a:pPr algn="just" eaLnBrk="1" hangingPunct="1"/>
            <a:r>
              <a:rPr lang="en-US" altLang="it-IT" sz="1400">
                <a:latin typeface="Palatino Linotype" panose="02040502050505030304" pitchFamily="18" charset="0"/>
              </a:rPr>
              <a:t>Gli algoritmi di routing dinamico contengono le regole di come determinare le rotte per ogni IS.</a:t>
            </a:r>
          </a:p>
          <a:p>
            <a:pPr algn="just" eaLnBrk="1" hangingPunct="1"/>
            <a:r>
              <a:rPr lang="en-US" altLang="it-IT" sz="1400">
                <a:latin typeface="Palatino Linotype" panose="02040502050505030304" pitchFamily="18" charset="0"/>
              </a:rPr>
              <a:t>I due principali lgoritmi di routing dinamico sono:</a:t>
            </a:r>
          </a:p>
          <a:p>
            <a:pPr algn="just" eaLnBrk="1" hangingPunct="1"/>
            <a:endParaRPr lang="en-US" altLang="it-IT" sz="1400">
              <a:latin typeface="Palatino Linotype" panose="02040502050505030304" pitchFamily="18" charset="0"/>
            </a:endParaRPr>
          </a:p>
          <a:p>
            <a:pPr lvl="1" algn="just" eaLnBrk="1" hangingPunct="1">
              <a:buFontTx/>
              <a:buChar char="•"/>
            </a:pPr>
            <a:r>
              <a:rPr lang="en-US" altLang="it-IT" sz="1400">
                <a:latin typeface="Palatino Linotype" panose="02040502050505030304" pitchFamily="18" charset="0"/>
              </a:rPr>
              <a:t> Distance Vector</a:t>
            </a:r>
          </a:p>
          <a:p>
            <a:pPr lvl="1" algn="just" eaLnBrk="1" hangingPunct="1">
              <a:buFontTx/>
              <a:buChar char="•"/>
            </a:pPr>
            <a:r>
              <a:rPr lang="en-US" altLang="it-IT" sz="1400">
                <a:latin typeface="Palatino Linotype" panose="02040502050505030304" pitchFamily="18" charset="0"/>
              </a:rPr>
              <a:t> Link State Packet</a:t>
            </a:r>
            <a:endParaRPr lang="it-IT" altLang="it-IT" sz="1400">
              <a:latin typeface="Palatino Linotype" panose="02040502050505030304" pitchFamily="18" charset="0"/>
            </a:endParaRPr>
          </a:p>
        </p:txBody>
      </p:sp>
      <p:sp>
        <p:nvSpPr>
          <p:cNvPr id="504835"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dinamico</a:t>
            </a:r>
          </a:p>
        </p:txBody>
      </p:sp>
      <p:sp>
        <p:nvSpPr>
          <p:cNvPr id="172039" name="Rectangle 4"/>
          <p:cNvSpPr>
            <a:spLocks noChangeArrowheads="1"/>
          </p:cNvSpPr>
          <p:nvPr/>
        </p:nvSpPr>
        <p:spPr bwMode="auto">
          <a:xfrm>
            <a:off x="468313" y="3683000"/>
            <a:ext cx="7489825"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E' compito dell'amministratore conoscere e scegliere tra i diversi protocolli di routing dinamico, a seconda delle esigenze e delle risorse disponibili. </a:t>
            </a:r>
            <a:br>
              <a:rPr lang="it-IT" altLang="it-IT" sz="1400">
                <a:latin typeface="Palatino Linotype" panose="02040502050505030304" pitchFamily="18" charset="0"/>
              </a:rPr>
            </a:br>
            <a:r>
              <a:rPr lang="it-IT" altLang="it-IT" sz="1400">
                <a:latin typeface="Palatino Linotype" panose="02040502050505030304" pitchFamily="18" charset="0"/>
              </a:rPr>
              <a:t>In generale, il lavoro svolto dai protocolli di routing dinamico sono: </a:t>
            </a:r>
          </a:p>
          <a:p>
            <a:pPr algn="just" eaLnBrk="1" hangingPunct="1"/>
            <a:endParaRPr lang="it-IT" altLang="it-IT" sz="1400">
              <a:latin typeface="Palatino Linotype" panose="02040502050505030304" pitchFamily="18" charset="0"/>
            </a:endParaRPr>
          </a:p>
          <a:p>
            <a:pPr lvl="1" algn="just" eaLnBrk="1" hangingPunct="1">
              <a:buFontTx/>
              <a:buChar char="•"/>
            </a:pPr>
            <a:r>
              <a:rPr lang="it-IT" altLang="it-IT" sz="1400">
                <a:latin typeface="Palatino Linotype" panose="02040502050505030304" pitchFamily="18" charset="0"/>
              </a:rPr>
              <a:t> Comunicare con altri dispositivi per scambiarsi dati sulla rete </a:t>
            </a:r>
          </a:p>
          <a:p>
            <a:pPr lvl="1" algn="just" eaLnBrk="1" hangingPunct="1">
              <a:buFontTx/>
              <a:buChar char="•"/>
            </a:pPr>
            <a:r>
              <a:rPr lang="it-IT" altLang="it-IT" sz="1400">
                <a:latin typeface="Palatino Linotype" panose="02040502050505030304" pitchFamily="18" charset="0"/>
              </a:rPr>
              <a:t> Gestire le tabelle di routing, ovvero, aggiungere le rotte selezionando la migliore nel </a:t>
            </a:r>
            <a:br>
              <a:rPr lang="it-IT" altLang="it-IT" sz="1400">
                <a:latin typeface="Palatino Linotype" panose="02040502050505030304" pitchFamily="18" charset="0"/>
              </a:rPr>
            </a:br>
            <a:r>
              <a:rPr lang="it-IT" altLang="it-IT" sz="1400">
                <a:latin typeface="Palatino Linotype" panose="02040502050505030304" pitchFamily="18" charset="0"/>
              </a:rPr>
              <a:t>   caso ce ne siano più di una per una stessa destinazione </a:t>
            </a:r>
          </a:p>
          <a:p>
            <a:pPr lvl="1" algn="just" eaLnBrk="1" hangingPunct="1">
              <a:buFontTx/>
              <a:buChar char="•"/>
            </a:pPr>
            <a:r>
              <a:rPr lang="it-IT" altLang="it-IT" sz="1400">
                <a:latin typeface="Palatino Linotype" panose="02040502050505030304" pitchFamily="18" charset="0"/>
              </a:rPr>
              <a:t> Eliminare le rotte non più valide </a:t>
            </a:r>
          </a:p>
          <a:p>
            <a:pPr lvl="1" algn="just" eaLnBrk="1" hangingPunct="1">
              <a:buFontTx/>
              <a:buChar char="•"/>
            </a:pPr>
            <a:r>
              <a:rPr lang="it-IT" altLang="it-IT" sz="1400">
                <a:latin typeface="Palatino Linotype" panose="02040502050505030304" pitchFamily="18" charset="0"/>
              </a:rPr>
              <a:t> Adattare dinamicamente la tabella di routing a eventuali cambi di topologia, siano </a:t>
            </a:r>
            <a:br>
              <a:rPr lang="it-IT" altLang="it-IT" sz="1400">
                <a:latin typeface="Palatino Linotype" panose="02040502050505030304" pitchFamily="18" charset="0"/>
              </a:rPr>
            </a:br>
            <a:r>
              <a:rPr lang="it-IT" altLang="it-IT" sz="1400">
                <a:latin typeface="Palatino Linotype" panose="02040502050505030304" pitchFamily="18" charset="0"/>
              </a:rPr>
              <a:t>   essi provvisori (interfaccia che cade), o meno (aggiunta di un dispositivo, </a:t>
            </a:r>
            <a:br>
              <a:rPr lang="it-IT" altLang="it-IT" sz="1400">
                <a:latin typeface="Palatino Linotype" panose="02040502050505030304" pitchFamily="18" charset="0"/>
              </a:rPr>
            </a:br>
            <a:r>
              <a:rPr lang="it-IT" altLang="it-IT" sz="1400">
                <a:latin typeface="Palatino Linotype" panose="02040502050505030304" pitchFamily="18" charset="0"/>
              </a:rPr>
              <a:t>   spostamento, rimozione). </a:t>
            </a:r>
          </a:p>
          <a:p>
            <a:pPr algn="just"/>
            <a:endParaRPr lang="it-IT" altLang="it-IT" sz="1400">
              <a:latin typeface="Palatino Linotype" panose="02040502050505030304" pitchFamily="18" charset="0"/>
            </a:endParaRPr>
          </a:p>
        </p:txBody>
      </p:sp>
    </p:spTree>
    <p:extLst>
      <p:ext uri="{BB962C8B-B14F-4D97-AF65-F5344CB8AC3E}">
        <p14:creationId xmlns:p14="http://schemas.microsoft.com/office/powerpoint/2010/main" val="14529047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3059"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3060"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F95D56-E35E-4BFB-8AB5-2BA66DA8A288}" type="slidenum">
              <a:rPr lang="it-IT" altLang="en-US">
                <a:latin typeface="Palatino Linotype" panose="02040502050505030304" pitchFamily="18" charset="0"/>
              </a:rPr>
              <a:pPr eaLnBrk="1" hangingPunct="1"/>
              <a:t>12</a:t>
            </a:fld>
            <a:endParaRPr lang="it-IT" altLang="en-US">
              <a:latin typeface="Palatino Linotype" panose="02040502050505030304" pitchFamily="18" charset="0"/>
            </a:endParaRPr>
          </a:p>
        </p:txBody>
      </p:sp>
      <p:sp>
        <p:nvSpPr>
          <p:cNvPr id="173061" name="Rectangle 2"/>
          <p:cNvSpPr>
            <a:spLocks noChangeArrowheads="1"/>
          </p:cNvSpPr>
          <p:nvPr/>
        </p:nvSpPr>
        <p:spPr bwMode="auto">
          <a:xfrm>
            <a:off x="322263" y="1844675"/>
            <a:ext cx="7489825" cy="455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Per instradare un pacchetto un router si basa sull'indirizzo del destinatario finale e sulle tabelle di instradamento. Tuttavia, un router si trova ad elaborare pacchetti che, la maggior parte delle volte, devono attraversare più LAN e la scelta della porta su cui immettere i dati non è più univoca. Ci possono essere più cammini alternativi e la scelta è influenzata da due parametri principali, quali il n° di router che il pacchetto deve attraversare per giungere a destinazione (hops) o il costo, cioè la somma dei costi di tutte le linee attraversate. Il costo di una linea è inversamente proporzionale alla velocità di una linea stessa, mentre gli hops rappresentano dei ritardi introdotti dai routers attraversati. </a:t>
            </a:r>
          </a:p>
          <a:p>
            <a:pPr algn="just" eaLnBrk="1" hangingPunct="1"/>
            <a:endParaRPr lang="it-IT" altLang="it-IT" sz="1400">
              <a:latin typeface="Palatino Linotype" panose="02040502050505030304" pitchFamily="18" charset="0"/>
            </a:endParaRPr>
          </a:p>
          <a:p>
            <a:pPr algn="just" eaLnBrk="1" hangingPunct="1"/>
            <a:r>
              <a:rPr lang="it-IT" altLang="it-IT" sz="1400">
                <a:latin typeface="Palatino Linotype" panose="02040502050505030304" pitchFamily="18" charset="0"/>
              </a:rPr>
              <a:t>Gli algoritmi di instradamento hanno la funzione di ottimizzare l'utilizzo delle linee e devono avere alcune caratteristiche: </a:t>
            </a:r>
          </a:p>
          <a:p>
            <a:pPr algn="just" eaLnBrk="1" hangingPunct="1"/>
            <a:endParaRPr lang="it-IT" altLang="it-IT" sz="1400">
              <a:latin typeface="Palatino Linotype" panose="02040502050505030304" pitchFamily="18" charset="0"/>
            </a:endParaRPr>
          </a:p>
          <a:p>
            <a:pPr lvl="1" algn="just" eaLnBrk="1" hangingPunct="1">
              <a:buFontTx/>
              <a:buChar char="•"/>
            </a:pPr>
            <a:r>
              <a:rPr lang="it-IT" altLang="it-IT" sz="1400">
                <a:latin typeface="Palatino Linotype" panose="02040502050505030304" pitchFamily="18" charset="0"/>
              </a:rPr>
              <a:t>Devono essere molto semplici, poiché i routers hanno CPU e memoria finite e </a:t>
            </a:r>
            <a:br>
              <a:rPr lang="it-IT" altLang="it-IT" sz="1400">
                <a:latin typeface="Palatino Linotype" panose="02040502050505030304" pitchFamily="18" charset="0"/>
              </a:rPr>
            </a:br>
            <a:r>
              <a:rPr lang="it-IT" altLang="it-IT" sz="1400">
                <a:latin typeface="Palatino Linotype" panose="02040502050505030304" pitchFamily="18" charset="0"/>
              </a:rPr>
              <a:t>   potrebbero introdurre dei ritardi inaccettabili. </a:t>
            </a:r>
          </a:p>
          <a:p>
            <a:pPr lvl="1" algn="just" eaLnBrk="1" hangingPunct="1">
              <a:buFontTx/>
              <a:buChar char="•"/>
            </a:pPr>
            <a:r>
              <a:rPr lang="it-IT" altLang="it-IT" sz="1400">
                <a:latin typeface="Palatino Linotype" panose="02040502050505030304" pitchFamily="18" charset="0"/>
              </a:rPr>
              <a:t>Devono permettere ai routers di adattarsi a voluti o imprevisti cambiamenti di </a:t>
            </a:r>
            <a:br>
              <a:rPr lang="it-IT" altLang="it-IT" sz="1400">
                <a:latin typeface="Palatino Linotype" panose="02040502050505030304" pitchFamily="18" charset="0"/>
              </a:rPr>
            </a:br>
            <a:r>
              <a:rPr lang="it-IT" altLang="it-IT" sz="1400">
                <a:latin typeface="Palatino Linotype" panose="02040502050505030304" pitchFamily="18" charset="0"/>
              </a:rPr>
              <a:t>   topologia senza interrompere il funzionamento della rete. </a:t>
            </a:r>
          </a:p>
          <a:p>
            <a:pPr lvl="1" algn="just" eaLnBrk="1" hangingPunct="1">
              <a:buFontTx/>
              <a:buChar char="•"/>
            </a:pPr>
            <a:r>
              <a:rPr lang="it-IT" altLang="it-IT" sz="1400">
                <a:latin typeface="Palatino Linotype" panose="02040502050505030304" pitchFamily="18" charset="0"/>
              </a:rPr>
              <a:t>Devono convergere velocemente ad un instradamento stabile, la modifica delle </a:t>
            </a:r>
            <a:br>
              <a:rPr lang="it-IT" altLang="it-IT" sz="1400">
                <a:latin typeface="Palatino Linotype" panose="02040502050505030304" pitchFamily="18" charset="0"/>
              </a:rPr>
            </a:br>
            <a:r>
              <a:rPr lang="it-IT" altLang="it-IT" sz="1400">
                <a:latin typeface="Palatino Linotype" panose="02040502050505030304" pitchFamily="18" charset="0"/>
              </a:rPr>
              <a:t>   tabelle di instradamento deve avvenire soltanto a fronte di un cambiamento di  </a:t>
            </a:r>
            <a:br>
              <a:rPr lang="it-IT" altLang="it-IT" sz="1400">
                <a:latin typeface="Palatino Linotype" panose="02040502050505030304" pitchFamily="18" charset="0"/>
              </a:rPr>
            </a:br>
            <a:r>
              <a:rPr lang="it-IT" altLang="it-IT" sz="1400">
                <a:latin typeface="Palatino Linotype" panose="02040502050505030304" pitchFamily="18" charset="0"/>
              </a:rPr>
              <a:t>   topologia. </a:t>
            </a:r>
          </a:p>
          <a:p>
            <a:pPr lvl="1" algn="just" eaLnBrk="1" hangingPunct="1">
              <a:buFontTx/>
              <a:buChar char="•"/>
            </a:pPr>
            <a:r>
              <a:rPr lang="it-IT" altLang="it-IT" sz="1400">
                <a:latin typeface="Palatino Linotype" panose="02040502050505030304" pitchFamily="18" charset="0"/>
              </a:rPr>
              <a:t>Nessun nodo deve essere privilegiato o danneggiato. </a:t>
            </a:r>
          </a:p>
          <a:p>
            <a:pPr algn="just" eaLnBrk="1" hangingPunct="1">
              <a:buFontTx/>
              <a:buChar char="•"/>
            </a:pPr>
            <a:endParaRPr lang="it-IT" altLang="it-IT" sz="1400">
              <a:latin typeface="Palatino Linotype" panose="02040502050505030304" pitchFamily="18" charset="0"/>
            </a:endParaRPr>
          </a:p>
        </p:txBody>
      </p:sp>
      <p:sp>
        <p:nvSpPr>
          <p:cNvPr id="505859"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Algoritmi di instradamento </a:t>
            </a:r>
          </a:p>
        </p:txBody>
      </p:sp>
    </p:spTree>
    <p:extLst>
      <p:ext uri="{BB962C8B-B14F-4D97-AF65-F5344CB8AC3E}">
        <p14:creationId xmlns:p14="http://schemas.microsoft.com/office/powerpoint/2010/main" val="41688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4083"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4084"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0B76071-4CD8-48E7-B76E-21C6AE0B96DD}" type="slidenum">
              <a:rPr lang="it-IT" altLang="en-US">
                <a:latin typeface="Palatino Linotype" panose="02040502050505030304" pitchFamily="18" charset="0"/>
              </a:rPr>
              <a:pPr eaLnBrk="1" hangingPunct="1"/>
              <a:t>13</a:t>
            </a:fld>
            <a:endParaRPr lang="it-IT" altLang="en-US">
              <a:latin typeface="Palatino Linotype" panose="02040502050505030304" pitchFamily="18" charset="0"/>
            </a:endParaRPr>
          </a:p>
        </p:txBody>
      </p:sp>
      <p:sp>
        <p:nvSpPr>
          <p:cNvPr id="174085" name="Rectangle 2"/>
          <p:cNvSpPr>
            <a:spLocks noChangeArrowheads="1"/>
          </p:cNvSpPr>
          <p:nvPr/>
        </p:nvSpPr>
        <p:spPr bwMode="auto">
          <a:xfrm>
            <a:off x="323850" y="1951038"/>
            <a:ext cx="748982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Gli algoritmi si dividono in due categorie, </a:t>
            </a:r>
            <a:r>
              <a:rPr lang="it-IT" altLang="it-IT" sz="1400" b="1">
                <a:solidFill>
                  <a:srgbClr val="008000"/>
                </a:solidFill>
                <a:latin typeface="Palatino Linotype" panose="02040502050505030304" pitchFamily="18" charset="0"/>
              </a:rPr>
              <a:t>non adattativi</a:t>
            </a:r>
            <a:r>
              <a:rPr lang="it-IT" altLang="it-IT" sz="1400">
                <a:latin typeface="Palatino Linotype" panose="02040502050505030304" pitchFamily="18" charset="0"/>
              </a:rPr>
              <a:t> ed </a:t>
            </a:r>
            <a:r>
              <a:rPr lang="it-IT" altLang="it-IT" sz="1400" b="1">
                <a:solidFill>
                  <a:srgbClr val="008000"/>
                </a:solidFill>
                <a:latin typeface="Palatino Linotype" panose="02040502050505030304" pitchFamily="18" charset="0"/>
              </a:rPr>
              <a:t>adattativi.</a:t>
            </a:r>
            <a:br>
              <a:rPr lang="it-IT" altLang="it-IT" sz="1400" b="1">
                <a:solidFill>
                  <a:srgbClr val="008000"/>
                </a:solidFill>
                <a:latin typeface="Palatino Linotype" panose="02040502050505030304" pitchFamily="18" charset="0"/>
              </a:rPr>
            </a:br>
            <a:r>
              <a:rPr lang="it-IT" altLang="it-IT" sz="1400">
                <a:latin typeface="Palatino Linotype" panose="02040502050505030304" pitchFamily="18" charset="0"/>
              </a:rPr>
              <a:t>I primi utilizzano criteri fissi di instradamento e sono, perciò, statici e deterministici, i secondi calcolano ed aggiornano le tabelle di instradamento in funzione della topologia della rete e dello stato dei link e sono così dinamici e non deterministici. </a:t>
            </a:r>
          </a:p>
          <a:p>
            <a:pPr algn="just" eaLnBrk="1" hangingPunct="1"/>
            <a:r>
              <a:rPr lang="it-IT" altLang="it-IT" sz="1400">
                <a:latin typeface="Palatino Linotype" panose="02040502050505030304" pitchFamily="18" charset="0"/>
              </a:rPr>
              <a:t>Nelle reti con topologia ad albero i primi sono i più efficienti, poiché sono più semplici. Dove invece la configurazione della rete è magliata, per sfruttare al meglio ogni possibile percorso è bene utilizzare algoritmi dinamici. Appartengono al primo gruppo il </a:t>
            </a:r>
            <a:r>
              <a:rPr lang="it-IT" altLang="it-IT" sz="1400" b="1">
                <a:solidFill>
                  <a:srgbClr val="008000"/>
                </a:solidFill>
                <a:latin typeface="Palatino Linotype" panose="02040502050505030304" pitchFamily="18" charset="0"/>
              </a:rPr>
              <a:t>Fixed Directory Routing</a:t>
            </a:r>
            <a:r>
              <a:rPr lang="it-IT" altLang="it-IT" sz="1400">
                <a:latin typeface="Palatino Linotype" panose="02040502050505030304" pitchFamily="18" charset="0"/>
              </a:rPr>
              <a:t> ed il </a:t>
            </a:r>
            <a:r>
              <a:rPr lang="it-IT" altLang="it-IT" sz="1400" b="1">
                <a:solidFill>
                  <a:srgbClr val="008000"/>
                </a:solidFill>
                <a:latin typeface="Palatino Linotype" panose="02040502050505030304" pitchFamily="18" charset="0"/>
              </a:rPr>
              <a:t>Flooding</a:t>
            </a:r>
            <a:r>
              <a:rPr lang="it-IT" altLang="it-IT" sz="1400">
                <a:latin typeface="Palatino Linotype" panose="02040502050505030304" pitchFamily="18" charset="0"/>
              </a:rPr>
              <a:t>, mentre appartengono al secondo il </a:t>
            </a:r>
            <a:r>
              <a:rPr lang="it-IT" altLang="it-IT" sz="1400" b="1">
                <a:solidFill>
                  <a:srgbClr val="008000"/>
                </a:solidFill>
                <a:latin typeface="Palatino Linotype" panose="02040502050505030304" pitchFamily="18" charset="0"/>
              </a:rPr>
              <a:t>Routing Centralizzato</a:t>
            </a:r>
            <a:r>
              <a:rPr lang="it-IT" altLang="it-IT" sz="1400">
                <a:latin typeface="Palatino Linotype" panose="02040502050505030304" pitchFamily="18" charset="0"/>
              </a:rPr>
              <a:t>, il </a:t>
            </a:r>
            <a:r>
              <a:rPr lang="it-IT" altLang="it-IT" sz="1400" b="1">
                <a:solidFill>
                  <a:srgbClr val="008000"/>
                </a:solidFill>
                <a:latin typeface="Palatino Linotype" panose="02040502050505030304" pitchFamily="18" charset="0"/>
              </a:rPr>
              <a:t>Routing Isolato</a:t>
            </a:r>
            <a:r>
              <a:rPr lang="it-IT" altLang="it-IT" sz="1400">
                <a:latin typeface="Palatino Linotype" panose="02040502050505030304" pitchFamily="18" charset="0"/>
              </a:rPr>
              <a:t> ed il Routing Distribuito. Gli algoritmi di più moderna concezione sono quelli distribuiti che si dividono ulteriormente in due categorie: Distance Vector e Link State Packet. </a:t>
            </a:r>
          </a:p>
        </p:txBody>
      </p:sp>
      <p:sp>
        <p:nvSpPr>
          <p:cNvPr id="506883"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Algoritmi di instradamento </a:t>
            </a:r>
          </a:p>
        </p:txBody>
      </p:sp>
    </p:spTree>
    <p:extLst>
      <p:ext uri="{BB962C8B-B14F-4D97-AF65-F5344CB8AC3E}">
        <p14:creationId xmlns:p14="http://schemas.microsoft.com/office/powerpoint/2010/main" val="26152411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5107"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510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4623E95-FBD4-49F1-8AF9-42F37B68F0C2}" type="slidenum">
              <a:rPr lang="it-IT" altLang="en-US">
                <a:latin typeface="Palatino Linotype" panose="02040502050505030304" pitchFamily="18" charset="0"/>
              </a:rPr>
              <a:pPr eaLnBrk="1" hangingPunct="1"/>
              <a:t>14</a:t>
            </a:fld>
            <a:endParaRPr lang="it-IT" altLang="en-US">
              <a:latin typeface="Palatino Linotype" panose="02040502050505030304" pitchFamily="18" charset="0"/>
            </a:endParaRPr>
          </a:p>
        </p:txBody>
      </p:sp>
      <p:sp>
        <p:nvSpPr>
          <p:cNvPr id="507906"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Fixed Directory Router </a:t>
            </a:r>
          </a:p>
        </p:txBody>
      </p:sp>
      <p:sp>
        <p:nvSpPr>
          <p:cNvPr id="175110" name="Rectangle 3"/>
          <p:cNvSpPr>
            <a:spLocks noChangeArrowheads="1"/>
          </p:cNvSpPr>
          <p:nvPr/>
        </p:nvSpPr>
        <p:spPr bwMode="auto">
          <a:xfrm>
            <a:off x="250825" y="1854200"/>
            <a:ext cx="7489825"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Il Fixed Directory Routing prevede che ogni nodo abbia una tabella di instradamento che metta in corrispondenza il nodo da raggiungere con la linea da usare. Queste entry sono puramente statiche, poiché è il gestore che si occupa di determinarle e di configurare il router. Il gestore ha così il completo controllo sul traffico ed è necessario un suo intervento in caso di guasti. </a:t>
            </a:r>
          </a:p>
          <a:p>
            <a:pPr algn="just" eaLnBrk="1" hangingPunct="1"/>
            <a:r>
              <a:rPr lang="it-IT" altLang="it-IT" sz="1400">
                <a:latin typeface="Palatino Linotype" panose="02040502050505030304" pitchFamily="18" charset="0"/>
              </a:rPr>
              <a:t>È comodo utilizzare quest'algoritmo nelle zone più periferiche di una rete, dove esiste un solo collegamento che le interconnette al resto della rete, poiché risulta difficoltoso gestire le tabelle in reti di grandi dimensioni; le regole di instradamento specificate su ogni singolo router prendono il nome di route statiche. </a:t>
            </a:r>
          </a:p>
        </p:txBody>
      </p:sp>
    </p:spTree>
    <p:extLst>
      <p:ext uri="{BB962C8B-B14F-4D97-AF65-F5344CB8AC3E}">
        <p14:creationId xmlns:p14="http://schemas.microsoft.com/office/powerpoint/2010/main" val="40389685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6131"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6132"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A539AFB-2851-43B7-A5D1-795A07A23631}" type="slidenum">
              <a:rPr lang="it-IT" altLang="en-US">
                <a:latin typeface="Palatino Linotype" panose="02040502050505030304" pitchFamily="18" charset="0"/>
              </a:rPr>
              <a:pPr eaLnBrk="1" hangingPunct="1"/>
              <a:t>15</a:t>
            </a:fld>
            <a:endParaRPr lang="it-IT" altLang="en-US">
              <a:latin typeface="Palatino Linotype" panose="02040502050505030304" pitchFamily="18" charset="0"/>
            </a:endParaRPr>
          </a:p>
        </p:txBody>
      </p:sp>
      <p:sp>
        <p:nvSpPr>
          <p:cNvPr id="508930"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Flooding </a:t>
            </a:r>
          </a:p>
        </p:txBody>
      </p:sp>
      <p:sp>
        <p:nvSpPr>
          <p:cNvPr id="176134" name="Rectangle 3"/>
          <p:cNvSpPr>
            <a:spLocks noChangeArrowheads="1"/>
          </p:cNvSpPr>
          <p:nvPr/>
        </p:nvSpPr>
        <p:spPr bwMode="auto">
          <a:xfrm>
            <a:off x="323850" y="1916113"/>
            <a:ext cx="73453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Ciascun pacchetto che arriva ad un router viene instradato su tutte le porte, eccetto quella da cui è arrivata. Con questo metodo, concepito per reti militari, si massimizza la probabilità che i dati arrivino a destinazione, ma si induce sulla rete un carico molto elevato. Per limitare il carico prodotto si può introdurre un age-counter che permette di eliminare i pacchetti che hanno attraversato molti router, oppure si può usare una tecnica che prevede di scartare i pacchetti che passano da un router per la seconda volta. </a:t>
            </a:r>
          </a:p>
        </p:txBody>
      </p:sp>
    </p:spTree>
    <p:extLst>
      <p:ext uri="{BB962C8B-B14F-4D97-AF65-F5344CB8AC3E}">
        <p14:creationId xmlns:p14="http://schemas.microsoft.com/office/powerpoint/2010/main" val="3603650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7155"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7156"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019098F-3B3D-4040-9F19-A9AADE71FBA1}" type="slidenum">
              <a:rPr lang="it-IT" altLang="en-US">
                <a:latin typeface="Palatino Linotype" panose="02040502050505030304" pitchFamily="18" charset="0"/>
              </a:rPr>
              <a:pPr eaLnBrk="1" hangingPunct="1"/>
              <a:t>16</a:t>
            </a:fld>
            <a:endParaRPr lang="it-IT" altLang="en-US">
              <a:latin typeface="Palatino Linotype" panose="02040502050505030304" pitchFamily="18" charset="0"/>
            </a:endParaRPr>
          </a:p>
        </p:txBody>
      </p:sp>
      <p:sp>
        <p:nvSpPr>
          <p:cNvPr id="509954"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centralizzato </a:t>
            </a:r>
          </a:p>
        </p:txBody>
      </p:sp>
      <p:sp>
        <p:nvSpPr>
          <p:cNvPr id="177158" name="Text Box 3"/>
          <p:cNvSpPr txBox="1">
            <a:spLocks noChangeArrowheads="1"/>
          </p:cNvSpPr>
          <p:nvPr/>
        </p:nvSpPr>
        <p:spPr bwMode="auto">
          <a:xfrm>
            <a:off x="592138" y="2224088"/>
            <a:ext cx="72929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t-IT" altLang="it-IT"/>
          </a:p>
        </p:txBody>
      </p:sp>
      <p:sp>
        <p:nvSpPr>
          <p:cNvPr id="177159" name="Rectangle 4"/>
          <p:cNvSpPr>
            <a:spLocks noChangeArrowheads="1"/>
          </p:cNvSpPr>
          <p:nvPr/>
        </p:nvSpPr>
        <p:spPr bwMode="auto">
          <a:xfrm>
            <a:off x="323850" y="1916113"/>
            <a:ext cx="73437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Si presuppone che esista un RCC, Routing Control Center, che conosca la topologia di tutta la rete e che calcoli e distribuisca le tabelle di instradamento per ogni router della rete. </a:t>
            </a:r>
          </a:p>
          <a:p>
            <a:pPr algn="just" eaLnBrk="1" hangingPunct="1"/>
            <a:r>
              <a:rPr lang="it-IT" altLang="it-IT" sz="1400">
                <a:latin typeface="Palatino Linotype" panose="02040502050505030304" pitchFamily="18" charset="0"/>
              </a:rPr>
              <a:t>Questo metodo consente una gestione della rete molto accurata, in quanto le tabelle possono essere calcolate con algoritmi sofisticati, ma implica l'ipotesi di un gestore a livello mondiale, ipotesi oggi sicuramente non realistica. Il RCC dovrebbe essere duplicato e la porzione di rete intorno ad esso sarebbe soggetta ad un elevato volume di traffico di servizio; inoltre, in caso di guasti, possono verificarsi situazioni in cui il RCC perde il contatto con intere porzioni di rete e che si verifichino degli aggiornamenti solo parziali che potrebbero portare a situazioni di loop. </a:t>
            </a:r>
          </a:p>
        </p:txBody>
      </p:sp>
    </p:spTree>
    <p:extLst>
      <p:ext uri="{BB962C8B-B14F-4D97-AF65-F5344CB8AC3E}">
        <p14:creationId xmlns:p14="http://schemas.microsoft.com/office/powerpoint/2010/main" val="4266334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8179"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8180"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E271B7C-7FC8-40AF-A477-B6125F40BA09}" type="slidenum">
              <a:rPr lang="it-IT" altLang="en-US">
                <a:latin typeface="Palatino Linotype" panose="02040502050505030304" pitchFamily="18" charset="0"/>
              </a:rPr>
              <a:pPr eaLnBrk="1" hangingPunct="1"/>
              <a:t>17</a:t>
            </a:fld>
            <a:endParaRPr lang="it-IT" altLang="en-US">
              <a:latin typeface="Palatino Linotype" panose="02040502050505030304" pitchFamily="18" charset="0"/>
            </a:endParaRPr>
          </a:p>
        </p:txBody>
      </p:sp>
      <p:sp>
        <p:nvSpPr>
          <p:cNvPr id="510978"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isolato </a:t>
            </a:r>
          </a:p>
        </p:txBody>
      </p:sp>
      <p:sp>
        <p:nvSpPr>
          <p:cNvPr id="178182" name="Rectangle 3"/>
          <p:cNvSpPr>
            <a:spLocks noChangeArrowheads="1"/>
          </p:cNvSpPr>
          <p:nvPr/>
        </p:nvSpPr>
        <p:spPr bwMode="auto">
          <a:xfrm>
            <a:off x="395288" y="1916113"/>
            <a:ext cx="7561262"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È un metodo esattamente opposto al precedente. Infatti, ogni router presente in rete calcola le proprie tabelle di instradamento in maniera del tutto indipendente dagli altri. </a:t>
            </a:r>
          </a:p>
          <a:p>
            <a:pPr eaLnBrk="1" hangingPunct="1"/>
            <a:r>
              <a:rPr lang="it-IT" altLang="it-IT" sz="1400">
                <a:latin typeface="Palatino Linotype" panose="02040502050505030304" pitchFamily="18" charset="0"/>
              </a:rPr>
              <a:t>L'algoritmo più diffuso è il Backward Learning, utilizzato con successo nei bridge IEEE 802.1D all'interno di una LAN. La modifica più importante per adattarlo a situazioni più estese è l'aggiunta nell'header del pacchetto di un campo di costo, inizializzato a zero dalla stazione mittente ed incrementato da ogni stazione intermedia, di modo che ogni router possa modificare la propria tabella se si accorge che una stazione è raggiungibile con un costo minore. </a:t>
            </a:r>
          </a:p>
          <a:p>
            <a:pPr eaLnBrk="1" hangingPunct="1"/>
            <a:r>
              <a:rPr lang="it-IT" altLang="it-IT" sz="1400">
                <a:latin typeface="Palatino Linotype" panose="02040502050505030304" pitchFamily="18" charset="0"/>
              </a:rPr>
              <a:t>Un limite di questo algoritmo è che i router si accorgono soltanto di eventuali miglioramenti dello stato della rete. È necessario, quindi, che le entry dinamiche restino valide solo per un determinato periodo di tempo, allo scadere del quale vengono riaggiornate. </a:t>
            </a:r>
          </a:p>
        </p:txBody>
      </p:sp>
    </p:spTree>
    <p:extLst>
      <p:ext uri="{BB962C8B-B14F-4D97-AF65-F5344CB8AC3E}">
        <p14:creationId xmlns:p14="http://schemas.microsoft.com/office/powerpoint/2010/main" val="35592436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79203"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79204"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8079695-3072-4CB8-803F-81F6891E100C}" type="slidenum">
              <a:rPr lang="it-IT" altLang="en-US">
                <a:latin typeface="Palatino Linotype" panose="02040502050505030304" pitchFamily="18" charset="0"/>
              </a:rPr>
              <a:pPr eaLnBrk="1" hangingPunct="1"/>
              <a:t>18</a:t>
            </a:fld>
            <a:endParaRPr lang="it-IT" altLang="en-US">
              <a:latin typeface="Palatino Linotype" panose="02040502050505030304" pitchFamily="18" charset="0"/>
            </a:endParaRPr>
          </a:p>
        </p:txBody>
      </p:sp>
      <p:sp>
        <p:nvSpPr>
          <p:cNvPr id="512002"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Routing Distributo </a:t>
            </a:r>
          </a:p>
        </p:txBody>
      </p:sp>
      <p:sp>
        <p:nvSpPr>
          <p:cNvPr id="179206" name="Rectangle 3"/>
          <p:cNvSpPr>
            <a:spLocks noChangeArrowheads="1"/>
          </p:cNvSpPr>
          <p:nvPr/>
        </p:nvSpPr>
        <p:spPr bwMode="auto">
          <a:xfrm>
            <a:off x="395288" y="1916113"/>
            <a:ext cx="7345362"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È una fusione dei due metodi sopra descritti. Non esiste un RCC, ma le sue funzionalità sono realizzate in modo distribuito da ogni singolo nodo della rete. Le tabelle vengono aggiornate dai routers scambiandosi fra loro informazioni di servizio mediante un apposito protocollo. Le tabelle di instradamento, come già detto in precedenza, vengono calcolate a partire dai due parametri: costo e hops. Il costo di ciascuna linea di ciascun router è un parametro che viene impostato dal network manager tramite il software di gestione dei router stessi. Oggi gli algoritmi distribuiti principali sono il Distance Vector ed il Link state Packet (lo stato dell'arte), descritti nei paragrafi seguenti. </a:t>
            </a:r>
          </a:p>
        </p:txBody>
      </p:sp>
    </p:spTree>
    <p:extLst>
      <p:ext uri="{BB962C8B-B14F-4D97-AF65-F5344CB8AC3E}">
        <p14:creationId xmlns:p14="http://schemas.microsoft.com/office/powerpoint/2010/main" val="1106505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egnaposto data 2"/>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1251" name="Segnaposto piè di pagina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1252"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F17A8D2-8FB9-40F7-980F-1E28550ABBC5}" type="slidenum">
              <a:rPr lang="it-IT" altLang="en-US">
                <a:latin typeface="Palatino Linotype" panose="02040502050505030304" pitchFamily="18" charset="0"/>
              </a:rPr>
              <a:pPr eaLnBrk="1" hangingPunct="1"/>
              <a:t>19</a:t>
            </a:fld>
            <a:endParaRPr lang="it-IT" altLang="en-US">
              <a:latin typeface="Palatino Linotype" panose="02040502050505030304" pitchFamily="18" charset="0"/>
            </a:endParaRPr>
          </a:p>
        </p:txBody>
      </p:sp>
      <p:sp>
        <p:nvSpPr>
          <p:cNvPr id="515074"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Distance Vector</a:t>
            </a:r>
          </a:p>
        </p:txBody>
      </p:sp>
      <p:sp>
        <p:nvSpPr>
          <p:cNvPr id="181254" name="Rectangle 3"/>
          <p:cNvSpPr>
            <a:spLocks noChangeArrowheads="1"/>
          </p:cNvSpPr>
          <p:nvPr/>
        </p:nvSpPr>
        <p:spPr bwMode="auto">
          <a:xfrm>
            <a:off x="395288" y="1857375"/>
            <a:ext cx="698500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Ogni router mantiene in memoria, oltre alla propria tabella di instradamento, una struttura dati, detta appunto Distance Vector per ogni linea. Il Distance Vector associato a ciascuna linea contiene informazioni ricavate dalla tabella di instradamento del router collegato all'altro estremo della linea.</a:t>
            </a:r>
            <a:br>
              <a:rPr lang="it-IT" altLang="it-IT" sz="1400">
                <a:latin typeface="Palatino Linotype" panose="02040502050505030304" pitchFamily="18" charset="0"/>
              </a:rPr>
            </a:br>
            <a:r>
              <a:rPr lang="it-IT" altLang="it-IT" sz="1400">
                <a:latin typeface="Palatino Linotype" panose="02040502050505030304" pitchFamily="18" charset="0"/>
              </a:rPr>
              <a:t>Il calcolo delle tabelle di instradamento avviene tramite un processo di funzione di tutti i distance vector associati alle linee attive del router. Tutte le volte che un router calcola una nuova tabella di instradamento, la invia agli IS adiacenti (cioè quelli collegati da un cammino fisico diretto). </a:t>
            </a:r>
          </a:p>
          <a:p>
            <a:pPr eaLnBrk="1" hangingPunct="1"/>
            <a:r>
              <a:rPr lang="it-IT" altLang="it-IT" sz="1400">
                <a:latin typeface="Palatino Linotype" panose="02040502050505030304" pitchFamily="18" charset="0"/>
              </a:rPr>
              <a:t>Ogni entry è composta da quattro parametri, indirizzo, hops, costo e linea, e la tabella contiene entry relative ad ogni nodo presente in rete.</a:t>
            </a:r>
          </a:p>
        </p:txBody>
      </p:sp>
      <p:graphicFrame>
        <p:nvGraphicFramePr>
          <p:cNvPr id="515076" name="Group 4"/>
          <p:cNvGraphicFramePr>
            <a:graphicFrameLocks noGrp="1"/>
          </p:cNvGraphicFramePr>
          <p:nvPr>
            <p:ph/>
          </p:nvPr>
        </p:nvGraphicFramePr>
        <p:xfrm>
          <a:off x="1403350" y="4292600"/>
          <a:ext cx="4978400" cy="1717675"/>
        </p:xfrm>
        <a:graphic>
          <a:graphicData uri="http://schemas.openxmlformats.org/drawingml/2006/table">
            <a:tbl>
              <a:tblPr/>
              <a:tblGrid>
                <a:gridCol w="1277938">
                  <a:extLst>
                    <a:ext uri="{9D8B030D-6E8A-4147-A177-3AD203B41FA5}">
                      <a16:colId xmlns:a16="http://schemas.microsoft.com/office/drawing/2014/main" val="20000"/>
                    </a:ext>
                  </a:extLst>
                </a:gridCol>
                <a:gridCol w="1279525">
                  <a:extLst>
                    <a:ext uri="{9D8B030D-6E8A-4147-A177-3AD203B41FA5}">
                      <a16:colId xmlns:a16="http://schemas.microsoft.com/office/drawing/2014/main" val="20001"/>
                    </a:ext>
                  </a:extLst>
                </a:gridCol>
                <a:gridCol w="1277937">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tblGrid>
              <a:tr h="282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1" u="none" strike="noStrike" cap="none" normalizeH="0" baseline="0">
                          <a:ln>
                            <a:noFill/>
                          </a:ln>
                          <a:solidFill>
                            <a:schemeClr val="tx1"/>
                          </a:solidFill>
                          <a:effectLst/>
                          <a:latin typeface="Palatino Linotype" pitchFamily="18" charset="0"/>
                          <a:cs typeface="Times New Roman" pitchFamily="18" charset="0"/>
                        </a:rPr>
                        <a:t>Indirizzo</a:t>
                      </a:r>
                      <a:endParaRPr kumimoji="0" lang="it-IT" sz="1400" b="1" i="1"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1" u="none" strike="noStrike" cap="none" normalizeH="0" baseline="0">
                          <a:ln>
                            <a:noFill/>
                          </a:ln>
                          <a:solidFill>
                            <a:schemeClr val="tx1"/>
                          </a:solidFill>
                          <a:effectLst/>
                          <a:latin typeface="Palatino Linotype" pitchFamily="18" charset="0"/>
                          <a:cs typeface="Times New Roman" pitchFamily="18" charset="0"/>
                        </a:rPr>
                        <a:t>Hops</a:t>
                      </a:r>
                      <a:endParaRPr kumimoji="0" lang="it-IT" sz="1400" b="1" i="1"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1" u="none" strike="noStrike" cap="none" normalizeH="0" baseline="0">
                          <a:ln>
                            <a:noFill/>
                          </a:ln>
                          <a:solidFill>
                            <a:schemeClr val="tx1"/>
                          </a:solidFill>
                          <a:effectLst/>
                          <a:latin typeface="Palatino Linotype" pitchFamily="18" charset="0"/>
                          <a:cs typeface="Times New Roman" pitchFamily="18" charset="0"/>
                        </a:rPr>
                        <a:t>Costo</a:t>
                      </a:r>
                      <a:endParaRPr kumimoji="0" lang="it-IT" sz="1400" b="1" i="1"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1" u="none" strike="noStrike" cap="none" normalizeH="0" baseline="0">
                          <a:ln>
                            <a:noFill/>
                          </a:ln>
                          <a:solidFill>
                            <a:schemeClr val="tx1"/>
                          </a:solidFill>
                          <a:effectLst/>
                          <a:latin typeface="Palatino Linotype" pitchFamily="18" charset="0"/>
                          <a:cs typeface="Times New Roman" pitchFamily="18" charset="0"/>
                        </a:rPr>
                        <a:t>Linea</a:t>
                      </a:r>
                      <a:endParaRPr kumimoji="0" lang="it-IT" sz="1400" b="1" i="1"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2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1</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3</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25</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3</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2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2</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5</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35</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2</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82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3</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9</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50</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6</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82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4</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1</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5</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7</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825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5</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0</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0</a:t>
                      </a:r>
                      <a:endParaRPr kumimoji="0" lang="it-IT" sz="10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a:ln>
                            <a:noFill/>
                          </a:ln>
                          <a:solidFill>
                            <a:schemeClr val="tx1"/>
                          </a:solidFill>
                          <a:effectLst/>
                          <a:latin typeface="Palatino Linotype" pitchFamily="18" charset="0"/>
                          <a:cs typeface="Times New Roman" pitchFamily="18" charset="0"/>
                        </a:rPr>
                        <a:t>0</a:t>
                      </a:r>
                      <a:endParaRPr kumimoji="0" lang="it-IT" sz="1000" b="0" i="0" u="none" strike="noStrike" cap="none" normalizeH="0" baseline="0" dirty="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181292" name="Text Box 41"/>
          <p:cNvSpPr txBox="1">
            <a:spLocks noChangeArrowheads="1"/>
          </p:cNvSpPr>
          <p:nvPr/>
        </p:nvSpPr>
        <p:spPr bwMode="auto">
          <a:xfrm>
            <a:off x="6588125" y="4149725"/>
            <a:ext cx="1512888"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Si nota che il router a cui appartiene questa tabella ha indirizzo 5, poiché appare raggiungibile con costo 0 ed in 0 hops </a:t>
            </a:r>
          </a:p>
        </p:txBody>
      </p:sp>
      <p:sp>
        <p:nvSpPr>
          <p:cNvPr id="181293" name="Oval 42"/>
          <p:cNvSpPr>
            <a:spLocks noChangeArrowheads="1"/>
          </p:cNvSpPr>
          <p:nvPr/>
        </p:nvSpPr>
        <p:spPr bwMode="auto">
          <a:xfrm>
            <a:off x="1187450" y="5734050"/>
            <a:ext cx="5256213" cy="287338"/>
          </a:xfrm>
          <a:prstGeom prst="ellipse">
            <a:avLst/>
          </a:prstGeom>
          <a:solidFill>
            <a:schemeClr val="accent1">
              <a:alpha val="0"/>
            </a:schemeClr>
          </a:solidFill>
          <a:ln w="12700">
            <a:solidFill>
              <a:srgbClr val="FF0000"/>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t-IT" altLang="it-IT"/>
          </a:p>
        </p:txBody>
      </p:sp>
    </p:spTree>
    <p:extLst>
      <p:ext uri="{BB962C8B-B14F-4D97-AF65-F5344CB8AC3E}">
        <p14:creationId xmlns:p14="http://schemas.microsoft.com/office/powerpoint/2010/main" val="2969963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2275"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2276"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2FE6D7F-ED21-44A1-844F-92B1CCBBE06E}" type="slidenum">
              <a:rPr lang="it-IT" altLang="en-US">
                <a:latin typeface="Palatino Linotype" panose="02040502050505030304" pitchFamily="18" charset="0"/>
              </a:rPr>
              <a:pPr eaLnBrk="1" hangingPunct="1"/>
              <a:t>20</a:t>
            </a:fld>
            <a:endParaRPr lang="it-IT" altLang="en-US">
              <a:latin typeface="Palatino Linotype" panose="02040502050505030304" pitchFamily="18" charset="0"/>
            </a:endParaRPr>
          </a:p>
        </p:txBody>
      </p:sp>
      <p:sp>
        <p:nvSpPr>
          <p:cNvPr id="516098"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Distance Vector</a:t>
            </a:r>
          </a:p>
        </p:txBody>
      </p:sp>
      <p:sp>
        <p:nvSpPr>
          <p:cNvPr id="182278" name="Rectangle 3"/>
          <p:cNvSpPr>
            <a:spLocks noChangeArrowheads="1"/>
          </p:cNvSpPr>
          <p:nvPr/>
        </p:nvSpPr>
        <p:spPr bwMode="auto">
          <a:xfrm>
            <a:off x="395288" y="1893888"/>
            <a:ext cx="7489825"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Il Distance Vector da inviare al router adiacente è composto dalle prime tre colonne della tabella precedente. Il router che lo riceve prima di tutto verifica se vi sono delle modifiche dal precedente e, in caso affermativo, aggiorna i campi hops e costo, sommando 1 a tutti gli hops e sommando il costo della linea da cui è arrivato il messaggio al campo costo. Il passo successivo è l'aggiornamento della propria tabella tramite un processo di fusione (merge) di tutti i Distance Vector a lui pervenuti da ogni linea attiva. </a:t>
            </a:r>
            <a:br>
              <a:rPr lang="it-IT" altLang="it-IT" sz="1400">
                <a:latin typeface="Palatino Linotype" panose="02040502050505030304" pitchFamily="18" charset="0"/>
              </a:rPr>
            </a:br>
            <a:r>
              <a:rPr lang="it-IT" altLang="it-IT" sz="1400">
                <a:latin typeface="Palatino Linotype" panose="02040502050505030304" pitchFamily="18" charset="0"/>
              </a:rPr>
              <a:t>La fusione avviene selezionando dalle entry con indirizzo uguale quella con il minor costo. A parità di costo, si seleziona quella che ha il minor numero di hops. La selezione avviene in maniera casuale se entrambi i parametri sono uguali. </a:t>
            </a:r>
            <a:br>
              <a:rPr lang="it-IT" altLang="it-IT" sz="1400">
                <a:latin typeface="Palatino Linotype" panose="02040502050505030304" pitchFamily="18" charset="0"/>
              </a:rPr>
            </a:br>
            <a:r>
              <a:rPr lang="it-IT" altLang="it-IT" sz="1400">
                <a:latin typeface="Palatino Linotype" panose="02040502050505030304" pitchFamily="18" charset="0"/>
              </a:rPr>
              <a:t>Un vantaggio di questo algoritmo è la facile implementazione. Tuttavia è sconsigliato utilizzarlo in reti con più di mille nodi, poiché ha una complessità elevata (esponenziale nel caso peggiore). Inoltre è lento a convergere, poiché dipende dalla velocità del router più lento presente in rete. </a:t>
            </a:r>
          </a:p>
          <a:p>
            <a:pPr eaLnBrk="1" hangingPunct="1"/>
            <a:r>
              <a:rPr lang="it-IT" altLang="it-IT" sz="1400">
                <a:latin typeface="Palatino Linotype" panose="02040502050505030304" pitchFamily="18" charset="0"/>
              </a:rPr>
              <a:t>Questo algoritmo è usato in Decnet fase IV e in alcune realizzazioni di TCP/IP (RIP e IGRP) </a:t>
            </a:r>
          </a:p>
        </p:txBody>
      </p:sp>
    </p:spTree>
    <p:extLst>
      <p:ext uri="{BB962C8B-B14F-4D97-AF65-F5344CB8AC3E}">
        <p14:creationId xmlns:p14="http://schemas.microsoft.com/office/powerpoint/2010/main" val="25230820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4323"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4324"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AA2F119-E739-45C8-8463-424398294325}" type="slidenum">
              <a:rPr lang="it-IT" altLang="en-US">
                <a:latin typeface="Palatino Linotype" panose="02040502050505030304" pitchFamily="18" charset="0"/>
              </a:rPr>
              <a:pPr eaLnBrk="1" hangingPunct="1"/>
              <a:t>21</a:t>
            </a:fld>
            <a:endParaRPr lang="it-IT" altLang="en-US">
              <a:latin typeface="Palatino Linotype" panose="02040502050505030304" pitchFamily="18" charset="0"/>
            </a:endParaRPr>
          </a:p>
        </p:txBody>
      </p:sp>
      <p:sp>
        <p:nvSpPr>
          <p:cNvPr id="519170"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Link state </a:t>
            </a:r>
          </a:p>
        </p:txBody>
      </p:sp>
      <p:sp>
        <p:nvSpPr>
          <p:cNvPr id="184326" name="Rectangle 3"/>
          <p:cNvSpPr>
            <a:spLocks noChangeArrowheads="1"/>
          </p:cNvSpPr>
          <p:nvPr/>
        </p:nvSpPr>
        <p:spPr bwMode="auto">
          <a:xfrm>
            <a:off x="323850" y="1916113"/>
            <a:ext cx="7561263"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Questo algoritmo presuppone che ogni router abbia in memoria la mappa di tutta la rete. Non è pensabile che questa mappa sia scritta nel router da management, ma ogni router, a differenza dell'algoritmo Distance vector, coopera per crearla e mantenerla aggiornata, poi calcola indipendentemente la propria tabella. </a:t>
            </a:r>
          </a:p>
        </p:txBody>
      </p:sp>
      <p:sp>
        <p:nvSpPr>
          <p:cNvPr id="184327" name="Rectangle 4"/>
          <p:cNvSpPr>
            <a:spLocks noChangeArrowheads="1"/>
          </p:cNvSpPr>
          <p:nvPr/>
        </p:nvSpPr>
        <p:spPr bwMode="auto">
          <a:xfrm>
            <a:off x="395288" y="3027363"/>
            <a:ext cx="59880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Supponiamo di avere una rete con 6 nodi come in figura: </a:t>
            </a:r>
          </a:p>
        </p:txBody>
      </p:sp>
      <p:pic>
        <p:nvPicPr>
          <p:cNvPr id="184328" name="Picture 5" descr="esempi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3573463"/>
            <a:ext cx="5113338"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26232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egnaposto data 2"/>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5347" name="Segnaposto piè di pagina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5348"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84A0AE5-3BCD-491F-9949-5542FE1CE736}" type="slidenum">
              <a:rPr lang="it-IT" altLang="en-US">
                <a:latin typeface="Palatino Linotype" panose="02040502050505030304" pitchFamily="18" charset="0"/>
              </a:rPr>
              <a:pPr eaLnBrk="1" hangingPunct="1"/>
              <a:t>22</a:t>
            </a:fld>
            <a:endParaRPr lang="it-IT" altLang="en-US">
              <a:latin typeface="Palatino Linotype" panose="02040502050505030304" pitchFamily="18" charset="0"/>
            </a:endParaRPr>
          </a:p>
        </p:txBody>
      </p:sp>
      <p:sp>
        <p:nvSpPr>
          <p:cNvPr id="185349" name="Rectangle 2"/>
          <p:cNvSpPr>
            <a:spLocks noChangeArrowheads="1"/>
          </p:cNvSpPr>
          <p:nvPr/>
        </p:nvSpPr>
        <p:spPr bwMode="auto">
          <a:xfrm>
            <a:off x="257175" y="1885950"/>
            <a:ext cx="7699375"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Un router apprende, tramite protocolli Neighbor Greetings, i primi N nodi vicini, associando ad ognuno di essi il costo della linea. </a:t>
            </a:r>
          </a:p>
          <a:p>
            <a:pPr algn="just" eaLnBrk="1" hangingPunct="1"/>
            <a:r>
              <a:rPr lang="it-IT" altLang="it-IT" sz="1400">
                <a:latin typeface="Palatino Linotype" panose="02040502050505030304" pitchFamily="18" charset="0"/>
              </a:rPr>
              <a:t>Il passo successivo consiste nel propagare tale informazione ai router presenti in rete tramite un messaggio definito Link State Packet (LSP). La propagazione avviene con un algoritmo di tipo Flooding. </a:t>
            </a:r>
          </a:p>
        </p:txBody>
      </p:sp>
      <p:sp>
        <p:nvSpPr>
          <p:cNvPr id="520195"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Link state </a:t>
            </a:r>
          </a:p>
        </p:txBody>
      </p:sp>
      <p:graphicFrame>
        <p:nvGraphicFramePr>
          <p:cNvPr id="520196" name="Group 4"/>
          <p:cNvGraphicFramePr>
            <a:graphicFrameLocks noGrp="1"/>
          </p:cNvGraphicFramePr>
          <p:nvPr>
            <p:ph/>
          </p:nvPr>
        </p:nvGraphicFramePr>
        <p:xfrm>
          <a:off x="3419475" y="3068638"/>
          <a:ext cx="2159000" cy="1219200"/>
        </p:xfrm>
        <a:graphic>
          <a:graphicData uri="http://schemas.openxmlformats.org/drawingml/2006/table">
            <a:tbl>
              <a:tblPr/>
              <a:tblGrid>
                <a:gridCol w="1079500">
                  <a:extLst>
                    <a:ext uri="{9D8B030D-6E8A-4147-A177-3AD203B41FA5}">
                      <a16:colId xmlns:a16="http://schemas.microsoft.com/office/drawing/2014/main" val="20000"/>
                    </a:ext>
                  </a:extLst>
                </a:gridCol>
                <a:gridCol w="1079500">
                  <a:extLst>
                    <a:ext uri="{9D8B030D-6E8A-4147-A177-3AD203B41FA5}">
                      <a16:colId xmlns:a16="http://schemas.microsoft.com/office/drawing/2014/main" val="20001"/>
                    </a:ext>
                  </a:extLst>
                </a:gridCol>
              </a:tblGrid>
              <a:tr h="2698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chemeClr val="tx1"/>
                          </a:solidFill>
                          <a:effectLst/>
                          <a:latin typeface="Palatino Linotype" pitchFamily="18" charset="0"/>
                          <a:cs typeface="Times New Roman" pitchFamily="18" charset="0"/>
                        </a:rPr>
                        <a:t>Adiacente</a:t>
                      </a:r>
                      <a:endParaRPr kumimoji="0" lang="it-IT" sz="1400" b="1"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chemeClr val="tx1"/>
                          </a:solidFill>
                          <a:effectLst/>
                          <a:latin typeface="Palatino Linotype" pitchFamily="18" charset="0"/>
                          <a:cs typeface="Times New Roman" pitchFamily="18" charset="0"/>
                        </a:rPr>
                        <a:t>Costo</a:t>
                      </a:r>
                      <a:endParaRPr kumimoji="0" lang="it-IT" sz="1400" b="1"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698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a:ln>
                            <a:noFill/>
                          </a:ln>
                          <a:solidFill>
                            <a:schemeClr val="tx1"/>
                          </a:solidFill>
                          <a:effectLst/>
                          <a:latin typeface="Palatino Linotype" pitchFamily="18" charset="0"/>
                          <a:cs typeface="Times New Roman" pitchFamily="18" charset="0"/>
                        </a:rPr>
                        <a:t>B</a:t>
                      </a:r>
                      <a:endParaRPr kumimoji="0" lang="it-IT" sz="14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a:ln>
                            <a:noFill/>
                          </a:ln>
                          <a:solidFill>
                            <a:schemeClr val="tx1"/>
                          </a:solidFill>
                          <a:effectLst/>
                          <a:latin typeface="Palatino Linotype" pitchFamily="18" charset="0"/>
                          <a:cs typeface="Times New Roman" pitchFamily="18" charset="0"/>
                        </a:rPr>
                        <a:t>3</a:t>
                      </a:r>
                      <a:endParaRPr kumimoji="0" lang="it-IT" sz="14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698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a:ln>
                            <a:noFill/>
                          </a:ln>
                          <a:solidFill>
                            <a:schemeClr val="tx1"/>
                          </a:solidFill>
                          <a:effectLst/>
                          <a:latin typeface="Palatino Linotype" pitchFamily="18" charset="0"/>
                          <a:cs typeface="Times New Roman" pitchFamily="18" charset="0"/>
                        </a:rPr>
                        <a:t>F</a:t>
                      </a:r>
                      <a:endParaRPr kumimoji="0" lang="it-IT" sz="14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a:ln>
                            <a:noFill/>
                          </a:ln>
                          <a:solidFill>
                            <a:schemeClr val="tx1"/>
                          </a:solidFill>
                          <a:effectLst/>
                          <a:latin typeface="Palatino Linotype" pitchFamily="18" charset="0"/>
                          <a:cs typeface="Times New Roman" pitchFamily="18" charset="0"/>
                        </a:rPr>
                        <a:t>4</a:t>
                      </a:r>
                      <a:endParaRPr kumimoji="0" lang="it-IT" sz="14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698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a:ln>
                            <a:noFill/>
                          </a:ln>
                          <a:solidFill>
                            <a:schemeClr val="tx1"/>
                          </a:solidFill>
                          <a:effectLst/>
                          <a:latin typeface="Palatino Linotype" pitchFamily="18" charset="0"/>
                          <a:cs typeface="Times New Roman" pitchFamily="18" charset="0"/>
                        </a:rPr>
                        <a:t>G</a:t>
                      </a:r>
                      <a:endParaRPr kumimoji="0" lang="it-IT" sz="1400" b="0" i="0" u="none" strike="noStrike" cap="none" normalizeH="0" baseline="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Palatino Linotype" pitchFamily="18" charset="0"/>
                          <a:cs typeface="Times New Roman" pitchFamily="18" charset="0"/>
                        </a:rPr>
                        <a:t>3</a:t>
                      </a:r>
                      <a:endParaRPr kumimoji="0" lang="it-IT" sz="1400" b="0" i="0" u="none" strike="noStrike" cap="none" normalizeH="0" baseline="0" dirty="0">
                        <a:ln>
                          <a:noFill/>
                        </a:ln>
                        <a:solidFill>
                          <a:schemeClr val="tx1"/>
                        </a:solidFill>
                        <a:effectLst/>
                        <a:latin typeface="Palatino Linotype" pitchFamily="18" charset="0"/>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185368" name="Text Box 21"/>
          <p:cNvSpPr txBox="1">
            <a:spLocks noChangeArrowheads="1"/>
          </p:cNvSpPr>
          <p:nvPr/>
        </p:nvSpPr>
        <p:spPr bwMode="auto">
          <a:xfrm>
            <a:off x="3724275" y="4292600"/>
            <a:ext cx="1784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LSP del nodo D</a:t>
            </a:r>
          </a:p>
        </p:txBody>
      </p:sp>
      <p:sp>
        <p:nvSpPr>
          <p:cNvPr id="185369" name="Rectangle 22"/>
          <p:cNvSpPr>
            <a:spLocks noChangeArrowheads="1"/>
          </p:cNvSpPr>
          <p:nvPr/>
        </p:nvSpPr>
        <p:spPr bwMode="auto">
          <a:xfrm>
            <a:off x="250825" y="4652963"/>
            <a:ext cx="74898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La mappa della rete si costruisce fondendo ogni LSP e viene memorizzata in una LSP base dati del formato mostrato nella tabella seguente. </a:t>
            </a:r>
          </a:p>
        </p:txBody>
      </p:sp>
    </p:spTree>
    <p:extLst>
      <p:ext uri="{BB962C8B-B14F-4D97-AF65-F5344CB8AC3E}">
        <p14:creationId xmlns:p14="http://schemas.microsoft.com/office/powerpoint/2010/main" val="39755794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Segnaposto data 2"/>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6371" name="Segnaposto piè di pagina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6372"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22DBB5E-8821-47F0-BBEF-21CE9E637388}" type="slidenum">
              <a:rPr lang="it-IT" altLang="en-US">
                <a:latin typeface="Palatino Linotype" panose="02040502050505030304" pitchFamily="18" charset="0"/>
              </a:rPr>
              <a:pPr eaLnBrk="1" hangingPunct="1"/>
              <a:t>23</a:t>
            </a:fld>
            <a:endParaRPr lang="it-IT" altLang="en-US">
              <a:latin typeface="Palatino Linotype" panose="02040502050505030304" pitchFamily="18" charset="0"/>
            </a:endParaRPr>
          </a:p>
        </p:txBody>
      </p:sp>
      <p:sp>
        <p:nvSpPr>
          <p:cNvPr id="521218"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Link state </a:t>
            </a:r>
          </a:p>
        </p:txBody>
      </p:sp>
      <p:graphicFrame>
        <p:nvGraphicFramePr>
          <p:cNvPr id="521219" name="Group 3"/>
          <p:cNvGraphicFramePr>
            <a:graphicFrameLocks noGrp="1"/>
          </p:cNvGraphicFramePr>
          <p:nvPr>
            <p:ph/>
          </p:nvPr>
        </p:nvGraphicFramePr>
        <p:xfrm>
          <a:off x="1908175" y="1844675"/>
          <a:ext cx="4537075" cy="1951040"/>
        </p:xfrm>
        <a:graphic>
          <a:graphicData uri="http://schemas.openxmlformats.org/drawingml/2006/table">
            <a:tbl>
              <a:tblPr/>
              <a:tblGrid>
                <a:gridCol w="1165225">
                  <a:extLst>
                    <a:ext uri="{9D8B030D-6E8A-4147-A177-3AD203B41FA5}">
                      <a16:colId xmlns:a16="http://schemas.microsoft.com/office/drawing/2014/main" val="20000"/>
                    </a:ext>
                  </a:extLst>
                </a:gridCol>
                <a:gridCol w="1165225">
                  <a:extLst>
                    <a:ext uri="{9D8B030D-6E8A-4147-A177-3AD203B41FA5}">
                      <a16:colId xmlns:a16="http://schemas.microsoft.com/office/drawing/2014/main" val="20001"/>
                    </a:ext>
                  </a:extLst>
                </a:gridCol>
                <a:gridCol w="1163638">
                  <a:extLst>
                    <a:ext uri="{9D8B030D-6E8A-4147-A177-3AD203B41FA5}">
                      <a16:colId xmlns:a16="http://schemas.microsoft.com/office/drawing/2014/main" val="20002"/>
                    </a:ext>
                  </a:extLst>
                </a:gridCol>
                <a:gridCol w="1042987">
                  <a:extLst>
                    <a:ext uri="{9D8B030D-6E8A-4147-A177-3AD203B41FA5}">
                      <a16:colId xmlns:a16="http://schemas.microsoft.com/office/drawing/2014/main" val="20003"/>
                    </a:ext>
                  </a:extLst>
                </a:gridCol>
              </a:tblGrid>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A</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B/3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E/1</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B</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A/3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C/9</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D/3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C</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B/9</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G/5</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D</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B/3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F/4</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G/3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E</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A/1</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F/2</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G/10</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F</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D/4</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F/2</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G</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C/5</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D/3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E/10</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4388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H</a:t>
                      </a:r>
                      <a:endParaRPr kumimoji="0" lang="it-IT" sz="1000" b="1"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G/3</a:t>
                      </a: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it-IT" sz="1000" b="0" i="0" u="none" strike="noStrike" cap="none" normalizeH="0" baseline="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it-IT" sz="1000" b="0" i="0" u="none" strike="noStrike" cap="none" normalizeH="0" baseline="0" dirty="0">
                        <a:ln>
                          <a:noFill/>
                        </a:ln>
                        <a:solidFill>
                          <a:schemeClr val="tx1"/>
                        </a:solidFill>
                        <a:effectLst/>
                        <a:latin typeface="Palatino Linotype" pitchFamily="18" charset="0"/>
                      </a:endParaRPr>
                    </a:p>
                  </a:txBody>
                  <a:tcPr marT="45727" marB="45727"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
        <p:nvSpPr>
          <p:cNvPr id="186421" name="Rectangle 50"/>
          <p:cNvSpPr>
            <a:spLocks noChangeArrowheads="1"/>
          </p:cNvSpPr>
          <p:nvPr/>
        </p:nvSpPr>
        <p:spPr bwMode="auto">
          <a:xfrm>
            <a:off x="358775" y="3789363"/>
            <a:ext cx="7526338"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Si nota che tale database è simile ad una matrice di adiacenza di un grafo che rappresenta la rete intera. Tale database, se l'algoritmo converge, deve risultare uguale in ogni IS della rete. </a:t>
            </a:r>
            <a:br>
              <a:rPr lang="it-IT" altLang="it-IT" sz="1400">
                <a:latin typeface="Palatino Linotype" panose="02040502050505030304" pitchFamily="18" charset="0"/>
              </a:rPr>
            </a:br>
            <a:r>
              <a:rPr lang="it-IT" altLang="it-IT" sz="1400">
                <a:latin typeface="Palatino Linotype" panose="02040502050505030304" pitchFamily="18" charset="0"/>
              </a:rPr>
              <a:t>Il LSP database, rappresentando la mappa della rete con i costi associati, è l'informazione necessaria e sufficiente affinchè un router possa calcolare le sue tabelle di instradamento.</a:t>
            </a:r>
            <a:br>
              <a:rPr lang="it-IT" altLang="it-IT" sz="1400">
                <a:latin typeface="Palatino Linotype" panose="02040502050505030304" pitchFamily="18" charset="0"/>
              </a:rPr>
            </a:br>
            <a:r>
              <a:rPr lang="it-IT" altLang="it-IT" sz="1400">
                <a:latin typeface="Palatino Linotype" panose="02040502050505030304" pitchFamily="18" charset="0"/>
              </a:rPr>
              <a:t>Si noti la differenza con il distance vector, in quel caso i router cooperano direttamente per calcolare le tabelle di instradamento, qui i router cooperano per mantenere aggiornata la mappa della rete, poi ogni router calcola la propria tabella di instradamento in modo autonomo. </a:t>
            </a:r>
            <a:br>
              <a:rPr lang="it-IT" altLang="it-IT" sz="1400">
                <a:latin typeface="Palatino Linotype" panose="02040502050505030304" pitchFamily="18" charset="0"/>
              </a:rPr>
            </a:br>
            <a:r>
              <a:rPr lang="it-IT" altLang="it-IT" sz="1400">
                <a:latin typeface="Palatino Linotype" panose="02040502050505030304" pitchFamily="18" charset="0"/>
              </a:rPr>
              <a:t>Il calcolo della tabella di instradamento si riduce ora al calcolo dello spanning tree di tipo SPF (Shortest Path First) e lo si effettua tramite una variante del noto algoritmo di Dijkstra. </a:t>
            </a:r>
          </a:p>
        </p:txBody>
      </p:sp>
    </p:spTree>
    <p:extLst>
      <p:ext uri="{BB962C8B-B14F-4D97-AF65-F5344CB8AC3E}">
        <p14:creationId xmlns:p14="http://schemas.microsoft.com/office/powerpoint/2010/main" val="14216302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Segnaposto data 2"/>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7395" name="Segnaposto piè di pagina 3"/>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7396"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EB28DD2-0B84-4D5A-8F9F-F8233A9C742B}" type="slidenum">
              <a:rPr lang="it-IT" altLang="en-US">
                <a:latin typeface="Palatino Linotype" panose="02040502050505030304" pitchFamily="18" charset="0"/>
              </a:rPr>
              <a:pPr eaLnBrk="1" hangingPunct="1"/>
              <a:t>24</a:t>
            </a:fld>
            <a:endParaRPr lang="it-IT" altLang="en-US">
              <a:latin typeface="Palatino Linotype" panose="02040502050505030304" pitchFamily="18" charset="0"/>
            </a:endParaRPr>
          </a:p>
        </p:txBody>
      </p:sp>
      <p:sp>
        <p:nvSpPr>
          <p:cNvPr id="187397" name="Rectangle 2"/>
          <p:cNvSpPr>
            <a:spLocks noChangeArrowheads="1"/>
          </p:cNvSpPr>
          <p:nvPr/>
        </p:nvSpPr>
        <p:spPr bwMode="auto">
          <a:xfrm>
            <a:off x="323850" y="1809750"/>
            <a:ext cx="756126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Lo spanning tree generato dall’ algoritmo di Dijkstra ad esempio del nodo D risulterà come nella figura seguente: </a:t>
            </a:r>
          </a:p>
        </p:txBody>
      </p:sp>
      <p:sp>
        <p:nvSpPr>
          <p:cNvPr id="522243" name="Rectangle 3"/>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Link state </a:t>
            </a:r>
          </a:p>
        </p:txBody>
      </p:sp>
      <p:pic>
        <p:nvPicPr>
          <p:cNvPr id="187399" name="Picture 4" descr="spanning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2060575"/>
            <a:ext cx="424815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400" name="Rectangle 5"/>
          <p:cNvSpPr>
            <a:spLocks noChangeArrowheads="1"/>
          </p:cNvSpPr>
          <p:nvPr/>
        </p:nvSpPr>
        <p:spPr bwMode="auto">
          <a:xfrm>
            <a:off x="2411413" y="3933825"/>
            <a:ext cx="4286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Ecco la relativa tabella di instradamento.</a:t>
            </a:r>
          </a:p>
        </p:txBody>
      </p:sp>
      <p:graphicFrame>
        <p:nvGraphicFramePr>
          <p:cNvPr id="522246" name="Group 6"/>
          <p:cNvGraphicFramePr>
            <a:graphicFrameLocks noGrp="1"/>
          </p:cNvGraphicFramePr>
          <p:nvPr>
            <p:ph/>
          </p:nvPr>
        </p:nvGraphicFramePr>
        <p:xfrm>
          <a:off x="2746375" y="4365625"/>
          <a:ext cx="2808288" cy="1706768"/>
        </p:xfrm>
        <a:graphic>
          <a:graphicData uri="http://schemas.openxmlformats.org/drawingml/2006/table">
            <a:tbl>
              <a:tblPr/>
              <a:tblGrid>
                <a:gridCol w="1404938">
                  <a:extLst>
                    <a:ext uri="{9D8B030D-6E8A-4147-A177-3AD203B41FA5}">
                      <a16:colId xmlns:a16="http://schemas.microsoft.com/office/drawing/2014/main" val="20000"/>
                    </a:ext>
                  </a:extLst>
                </a:gridCol>
                <a:gridCol w="1403350">
                  <a:extLst>
                    <a:ext uri="{9D8B030D-6E8A-4147-A177-3AD203B41FA5}">
                      <a16:colId xmlns:a16="http://schemas.microsoft.com/office/drawing/2014/main" val="20001"/>
                    </a:ext>
                  </a:extLst>
                </a:gridCol>
              </a:tblGrid>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A</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l3</a:t>
                      </a:r>
                      <a:endParaRPr kumimoji="0" lang="it-IT" sz="1000" b="0"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B</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l3</a:t>
                      </a:r>
                      <a:endParaRPr kumimoji="0" lang="it-IT" sz="1000" b="0"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C</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l2</a:t>
                      </a:r>
                      <a:endParaRPr kumimoji="0" lang="it-IT" sz="1000" b="0"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E</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l1</a:t>
                      </a:r>
                      <a:endParaRPr kumimoji="0" lang="it-IT" sz="1000" b="0"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F</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l1</a:t>
                      </a:r>
                      <a:endParaRPr kumimoji="0" lang="it-IT" sz="1000" b="0"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G</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a:ln>
                            <a:noFill/>
                          </a:ln>
                          <a:solidFill>
                            <a:schemeClr val="tx1"/>
                          </a:solidFill>
                          <a:effectLst/>
                          <a:latin typeface="Palatino Linotype" pitchFamily="18" charset="0"/>
                          <a:cs typeface="Times New Roman" pitchFamily="18" charset="0"/>
                        </a:rPr>
                        <a:t>l2</a:t>
                      </a:r>
                      <a:endParaRPr kumimoji="0" lang="it-IT" sz="1000" b="0"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4379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1" i="0" u="none" strike="noStrike" cap="none" normalizeH="0" baseline="0">
                          <a:ln>
                            <a:noFill/>
                          </a:ln>
                          <a:solidFill>
                            <a:schemeClr val="tx1"/>
                          </a:solidFill>
                          <a:effectLst/>
                          <a:latin typeface="Palatino Linotype" pitchFamily="18" charset="0"/>
                          <a:cs typeface="Times New Roman" pitchFamily="18" charset="0"/>
                        </a:rPr>
                        <a:t>H</a:t>
                      </a:r>
                      <a:endParaRPr kumimoji="0" lang="it-IT" sz="1000" b="1" i="0" u="none" strike="noStrike" cap="none" normalizeH="0" baseline="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000" b="0" i="0" u="none" strike="noStrike" cap="none" normalizeH="0" baseline="0" dirty="0">
                          <a:ln>
                            <a:noFill/>
                          </a:ln>
                          <a:solidFill>
                            <a:schemeClr val="tx1"/>
                          </a:solidFill>
                          <a:effectLst/>
                          <a:latin typeface="Palatino Linotype" pitchFamily="18" charset="0"/>
                          <a:cs typeface="Times New Roman" pitchFamily="18" charset="0"/>
                        </a:rPr>
                        <a:t>l2</a:t>
                      </a:r>
                      <a:endParaRPr kumimoji="0" lang="it-IT" sz="1000" b="0" i="0" u="none" strike="noStrike" cap="none" normalizeH="0" baseline="0" dirty="0">
                        <a:ln>
                          <a:noFill/>
                        </a:ln>
                        <a:solidFill>
                          <a:schemeClr val="tx1"/>
                        </a:solidFill>
                        <a:effectLst/>
                        <a:latin typeface="Palatino Linotype" pitchFamily="18" charset="0"/>
                      </a:endParaRPr>
                    </a:p>
                  </a:txBody>
                  <a:tcPr marT="45712" marB="45712"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187427" name="Rectangle 32"/>
          <p:cNvSpPr>
            <a:spLocks noChangeArrowheads="1"/>
          </p:cNvSpPr>
          <p:nvPr/>
        </p:nvSpPr>
        <p:spPr bwMode="auto">
          <a:xfrm>
            <a:off x="2670175" y="6021388"/>
            <a:ext cx="3486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Tabella di instradamento nodo D</a:t>
            </a:r>
          </a:p>
        </p:txBody>
      </p:sp>
    </p:spTree>
    <p:extLst>
      <p:ext uri="{BB962C8B-B14F-4D97-AF65-F5344CB8AC3E}">
        <p14:creationId xmlns:p14="http://schemas.microsoft.com/office/powerpoint/2010/main" val="34863326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egnaposto data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8419" name="Segnaposto piè di pagina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8420"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D118B89-9BC9-48FE-8793-41AF70CED1B3}" type="slidenum">
              <a:rPr lang="it-IT" altLang="en-US">
                <a:latin typeface="Palatino Linotype" panose="02040502050505030304" pitchFamily="18" charset="0"/>
              </a:rPr>
              <a:pPr eaLnBrk="1" hangingPunct="1"/>
              <a:t>25</a:t>
            </a:fld>
            <a:endParaRPr lang="it-IT" altLang="en-US">
              <a:latin typeface="Palatino Linotype" panose="02040502050505030304" pitchFamily="18" charset="0"/>
            </a:endParaRPr>
          </a:p>
        </p:txBody>
      </p:sp>
      <p:sp>
        <p:nvSpPr>
          <p:cNvPr id="523266" name="Rectangle 2"/>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b="1" i="1">
                <a:solidFill>
                  <a:srgbClr val="FF0000"/>
                </a:solidFill>
                <a:effectLst>
                  <a:outerShdw blurRad="38100" dist="38100" dir="2700000" algn="tl">
                    <a:srgbClr val="C0C0C0"/>
                  </a:outerShdw>
                </a:effectLst>
                <a:latin typeface="Arial" charset="0"/>
              </a:rPr>
              <a:t>Link state </a:t>
            </a:r>
          </a:p>
        </p:txBody>
      </p:sp>
      <p:sp>
        <p:nvSpPr>
          <p:cNvPr id="188422" name="Rectangle 3"/>
          <p:cNvSpPr>
            <a:spLocks noChangeArrowheads="1"/>
          </p:cNvSpPr>
          <p:nvPr/>
        </p:nvSpPr>
        <p:spPr bwMode="auto">
          <a:xfrm>
            <a:off x="323850" y="1844675"/>
            <a:ext cx="748823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Questo algoritmo è capace di gestire reti di grandi dimensioni grazie alla sua rapida convergenza ed il suo comportamento è prevedibile, poiché ogni nodo ha in memoria la mappa intera della rete. Difficilmente si generano loop e, comunque, risulta facile identificarli ed eliminarli. </a:t>
            </a:r>
          </a:p>
          <a:p>
            <a:pPr eaLnBrk="1" hangingPunct="1"/>
            <a:r>
              <a:rPr lang="it-IT" altLang="it-IT" sz="1400">
                <a:latin typeface="Palatino Linotype" panose="02040502050505030304" pitchFamily="18" charset="0"/>
              </a:rPr>
              <a:t>Algoritmi di tipo link state sono utilizzati nello stadard IS-IS e nel protocollo OSPF (adottato in alcune reti TCP/IP). </a:t>
            </a:r>
          </a:p>
        </p:txBody>
      </p:sp>
    </p:spTree>
    <p:extLst>
      <p:ext uri="{BB962C8B-B14F-4D97-AF65-F5344CB8AC3E}">
        <p14:creationId xmlns:p14="http://schemas.microsoft.com/office/powerpoint/2010/main" val="6920089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89443"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89444"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B3E7001-BEEE-4782-93FC-E6BB801C03C2}" type="slidenum">
              <a:rPr lang="it-IT" altLang="en-US">
                <a:latin typeface="Palatino Linotype" panose="02040502050505030304" pitchFamily="18" charset="0"/>
              </a:rPr>
              <a:pPr eaLnBrk="1" hangingPunct="1"/>
              <a:t>26</a:t>
            </a:fld>
            <a:endParaRPr lang="it-IT" altLang="en-US">
              <a:latin typeface="Palatino Linotype" panose="02040502050505030304" pitchFamily="18" charset="0"/>
            </a:endParaRPr>
          </a:p>
        </p:txBody>
      </p:sp>
      <p:sp>
        <p:nvSpPr>
          <p:cNvPr id="189445"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89446"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89447"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4ED0812A-31CD-4188-B375-5720C383DF97}" type="slidenum">
              <a:rPr lang="it-IT" altLang="en-US" sz="800" b="1">
                <a:latin typeface="Palatino Linotype" panose="02040502050505030304" pitchFamily="18" charset="0"/>
              </a:rPr>
              <a:pPr algn="r" eaLnBrk="1" hangingPunct="1"/>
              <a:t>26</a:t>
            </a:fld>
            <a:endParaRPr lang="it-IT" altLang="en-US" sz="800" b="1">
              <a:latin typeface="Palatino Linotype" panose="02040502050505030304" pitchFamily="18" charset="0"/>
            </a:endParaRPr>
          </a:p>
        </p:txBody>
      </p:sp>
      <p:sp>
        <p:nvSpPr>
          <p:cNvPr id="580613"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Il database Link State</a:t>
            </a:r>
          </a:p>
        </p:txBody>
      </p:sp>
      <p:sp>
        <p:nvSpPr>
          <p:cNvPr id="189449" name="Rectangle 6"/>
          <p:cNvSpPr>
            <a:spLocks noChangeArrowheads="1"/>
          </p:cNvSpPr>
          <p:nvPr/>
        </p:nvSpPr>
        <p:spPr bwMode="auto">
          <a:xfrm>
            <a:off x="323850" y="1916113"/>
            <a:ext cx="7561263"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I routers OSPF o, piu' precisamente, i routers OSPF nella stessa area, condividono un database composto di records link state. Questi records rappresentano la topologia della rete e sono utilizzati per calcolare il percorso piu' breve.  Ci sono 5 tipi di link state:</a:t>
            </a:r>
          </a:p>
          <a:p>
            <a:pPr lvl="1" algn="just" eaLnBrk="1" hangingPunct="1">
              <a:lnSpc>
                <a:spcPct val="150000"/>
              </a:lnSpc>
              <a:buFontTx/>
              <a:buChar char="•"/>
            </a:pPr>
            <a:r>
              <a:rPr lang="it-IT" altLang="it-IT" sz="1400">
                <a:latin typeface="Palatino Linotype" panose="02040502050505030304" pitchFamily="18" charset="0"/>
              </a:rPr>
              <a:t> Router</a:t>
            </a:r>
          </a:p>
          <a:p>
            <a:pPr lvl="1" algn="just" eaLnBrk="1" hangingPunct="1">
              <a:lnSpc>
                <a:spcPct val="150000"/>
              </a:lnSpc>
              <a:buFontTx/>
              <a:buChar char="•"/>
            </a:pPr>
            <a:r>
              <a:rPr lang="it-IT" altLang="it-IT" sz="1400">
                <a:latin typeface="Palatino Linotype" panose="02040502050505030304" pitchFamily="18" charset="0"/>
              </a:rPr>
              <a:t> Rete</a:t>
            </a:r>
          </a:p>
          <a:p>
            <a:pPr lvl="1" algn="just" eaLnBrk="1" hangingPunct="1">
              <a:lnSpc>
                <a:spcPct val="150000"/>
              </a:lnSpc>
              <a:buFontTx/>
              <a:buChar char="•"/>
            </a:pPr>
            <a:r>
              <a:rPr lang="it-IT" altLang="it-IT" sz="1400">
                <a:latin typeface="Palatino Linotype" panose="02040502050505030304" pitchFamily="18" charset="0"/>
              </a:rPr>
              <a:t> Sommario per rete IP</a:t>
            </a:r>
          </a:p>
          <a:p>
            <a:pPr lvl="1" algn="just" eaLnBrk="1" hangingPunct="1">
              <a:lnSpc>
                <a:spcPct val="150000"/>
              </a:lnSpc>
              <a:buFontTx/>
              <a:buChar char="•"/>
            </a:pPr>
            <a:r>
              <a:rPr lang="it-IT" altLang="it-IT" sz="1400">
                <a:latin typeface="Palatino Linotype" panose="02040502050505030304" pitchFamily="18" charset="0"/>
              </a:rPr>
              <a:t> Sommario per router di confine</a:t>
            </a:r>
          </a:p>
          <a:p>
            <a:pPr lvl="1" algn="just" eaLnBrk="1" hangingPunct="1">
              <a:lnSpc>
                <a:spcPct val="150000"/>
              </a:lnSpc>
              <a:buFontTx/>
              <a:buChar char="•"/>
            </a:pPr>
            <a:r>
              <a:rPr lang="it-IT" altLang="it-IT" sz="1400">
                <a:latin typeface="Palatino Linotype" panose="02040502050505030304" pitchFamily="18" charset="0"/>
              </a:rPr>
              <a:t> Esterno</a:t>
            </a:r>
          </a:p>
          <a:p>
            <a:pPr algn="just" eaLnBrk="1" hangingPunct="1">
              <a:lnSpc>
                <a:spcPct val="150000"/>
              </a:lnSpc>
            </a:pPr>
            <a:endParaRPr lang="it-IT" altLang="it-IT" sz="1400">
              <a:latin typeface="Palatino Linotype" panose="02040502050505030304" pitchFamily="18" charset="0"/>
              <a:hlinkClick r:id="rId2"/>
            </a:endParaRPr>
          </a:p>
        </p:txBody>
      </p:sp>
    </p:spTree>
    <p:extLst>
      <p:ext uri="{BB962C8B-B14F-4D97-AF65-F5344CB8AC3E}">
        <p14:creationId xmlns:p14="http://schemas.microsoft.com/office/powerpoint/2010/main" val="33376872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0467"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0468"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F45173-B2AD-41F4-B957-C41C60B653F9}" type="slidenum">
              <a:rPr lang="it-IT" altLang="en-US">
                <a:latin typeface="Palatino Linotype" panose="02040502050505030304" pitchFamily="18" charset="0"/>
              </a:rPr>
              <a:pPr eaLnBrk="1" hangingPunct="1"/>
              <a:t>27</a:t>
            </a:fld>
            <a:endParaRPr lang="it-IT" altLang="en-US">
              <a:latin typeface="Palatino Linotype" panose="02040502050505030304" pitchFamily="18" charset="0"/>
            </a:endParaRPr>
          </a:p>
        </p:txBody>
      </p:sp>
      <p:sp>
        <p:nvSpPr>
          <p:cNvPr id="190469" name="Text Box 2"/>
          <p:cNvSpPr txBox="1">
            <a:spLocks noChangeArrowheads="1"/>
          </p:cNvSpPr>
          <p:nvPr/>
        </p:nvSpPr>
        <p:spPr bwMode="auto">
          <a:xfrm>
            <a:off x="468313" y="2476500"/>
            <a:ext cx="7343775"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Age</a:t>
            </a:r>
            <a:r>
              <a:rPr lang="it-IT" altLang="it-IT" sz="1400">
                <a:latin typeface="Palatino Linotype" panose="02040502050505030304" pitchFamily="18" charset="0"/>
              </a:rPr>
              <a:t>: anzianità dell’LSA corrente (secondi)</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Options</a:t>
            </a:r>
            <a:r>
              <a:rPr lang="it-IT" altLang="it-IT" sz="1400">
                <a:latin typeface="Palatino Linotype" panose="02040502050505030304" pitchFamily="18" charset="0"/>
              </a:rPr>
              <a:t>: Solo 2 degli 8 bit a disposizione </a:t>
            </a:r>
            <a:br>
              <a:rPr lang="it-IT" altLang="it-IT" sz="1400">
                <a:latin typeface="Palatino Linotype" panose="02040502050505030304" pitchFamily="18" charset="0"/>
              </a:rPr>
            </a:br>
            <a:r>
              <a:rPr lang="it-IT" altLang="it-IT" sz="1400">
                <a:latin typeface="Palatino Linotype" panose="02040502050505030304" pitchFamily="18" charset="0"/>
              </a:rPr>
              <a:t>    hanno significato:</a:t>
            </a:r>
          </a:p>
          <a:p>
            <a:pPr lvl="1" eaLnBrk="1" hangingPunct="1">
              <a:buFontTx/>
              <a:buChar char="o"/>
            </a:pPr>
            <a:r>
              <a:rPr lang="it-IT" altLang="it-IT" sz="1400">
                <a:latin typeface="Palatino Linotype" panose="02040502050505030304" pitchFamily="18" charset="0"/>
              </a:rPr>
              <a:t>   E: External Link, usato dal protocollo Hello</a:t>
            </a:r>
          </a:p>
          <a:p>
            <a:pPr lvl="1" eaLnBrk="1" hangingPunct="1">
              <a:buFontTx/>
              <a:buChar char="o"/>
            </a:pPr>
            <a:r>
              <a:rPr lang="it-IT" altLang="it-IT" sz="1400">
                <a:latin typeface="Palatino Linotype" panose="02040502050505030304" pitchFamily="18" charset="0"/>
              </a:rPr>
              <a:t>   T: settato quando il router supporta il TOS </a:t>
            </a:r>
            <a:br>
              <a:rPr lang="it-IT" altLang="it-IT" sz="1400">
                <a:latin typeface="Palatino Linotype" panose="02040502050505030304" pitchFamily="18" charset="0"/>
              </a:rPr>
            </a:br>
            <a:r>
              <a:rPr lang="it-IT" altLang="it-IT" sz="1400">
                <a:latin typeface="Palatino Linotype" panose="02040502050505030304" pitchFamily="18" charset="0"/>
              </a:rPr>
              <a:t>     (Type Of Service) Routing.</a:t>
            </a:r>
          </a:p>
          <a:p>
            <a:pPr eaLnBrk="1" hangingPunct="1">
              <a:buFontTx/>
              <a:buChar char="•"/>
            </a:pPr>
            <a:r>
              <a:rPr lang="it-IT" altLang="it-IT" sz="1400" b="1" i="1">
                <a:latin typeface="Palatino Linotype" panose="02040502050505030304" pitchFamily="18" charset="0"/>
              </a:rPr>
              <a:t> Type</a:t>
            </a:r>
            <a:r>
              <a:rPr lang="it-IT" altLang="it-IT" sz="1400">
                <a:latin typeface="Palatino Linotype" panose="02040502050505030304" pitchFamily="18" charset="0"/>
              </a:rPr>
              <a:t>: tipo di LSA trasportato. Ne esistono di cinque tipi.</a:t>
            </a:r>
          </a:p>
          <a:p>
            <a:pPr eaLnBrk="1" hangingPunct="1"/>
            <a:r>
              <a:rPr lang="it-IT" altLang="it-IT" sz="1400">
                <a:latin typeface="Palatino Linotype" panose="02040502050505030304" pitchFamily="18" charset="0"/>
              </a:rPr>
              <a:t>I formati dei pacchetti di questi 5 tipi di LSA devono essere sempre preceduti dall’LSA Header</a:t>
            </a:r>
          </a:p>
          <a:p>
            <a:pPr eaLnBrk="1" hangingPunct="1"/>
            <a:endParaRPr lang="it-IT" altLang="it-IT" sz="1400">
              <a:latin typeface="Palatino Linotype" panose="02040502050505030304" pitchFamily="18" charset="0"/>
            </a:endParaRP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Link_State_ID</a:t>
            </a:r>
            <a:r>
              <a:rPr lang="it-IT" altLang="it-IT" sz="1400">
                <a:latin typeface="Palatino Linotype" panose="02040502050505030304" pitchFamily="18" charset="0"/>
              </a:rPr>
              <a:t>: identificativo dell’LSA scelto dall’Advertising Router.</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Advertising Router</a:t>
            </a:r>
            <a:r>
              <a:rPr lang="it-IT" altLang="it-IT" sz="1400">
                <a:latin typeface="Palatino Linotype" panose="02040502050505030304" pitchFamily="18" charset="0"/>
              </a:rPr>
              <a:t>: uno degli indirizzi IP del router (quello selezionato come OSPF_ROUTER_ID)  </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Sequence number</a:t>
            </a:r>
            <a:r>
              <a:rPr lang="it-IT" altLang="it-IT" sz="1400">
                <a:latin typeface="Palatino Linotype" panose="02040502050505030304" pitchFamily="18" charset="0"/>
              </a:rPr>
              <a:t>: puo' variare tra 1-N e N-2, dove N = 231. Quando un router invia il </a:t>
            </a:r>
            <a:br>
              <a:rPr lang="it-IT" altLang="it-IT" sz="1400">
                <a:latin typeface="Palatino Linotype" panose="02040502050505030304" pitchFamily="18" charset="0"/>
              </a:rPr>
            </a:br>
            <a:r>
              <a:rPr lang="it-IT" altLang="it-IT" sz="1400">
                <a:latin typeface="Palatino Linotype" panose="02040502050505030304" pitchFamily="18" charset="0"/>
              </a:rPr>
              <a:t>    primo LSA, il numero di sequenza sara' il numero negativo 1-N; questo numero verra' </a:t>
            </a:r>
            <a:br>
              <a:rPr lang="it-IT" altLang="it-IT" sz="1400">
                <a:latin typeface="Palatino Linotype" panose="02040502050505030304" pitchFamily="18" charset="0"/>
              </a:rPr>
            </a:br>
            <a:r>
              <a:rPr lang="it-IT" altLang="it-IT" sz="1400">
                <a:latin typeface="Palatino Linotype" panose="02040502050505030304" pitchFamily="18" charset="0"/>
              </a:rPr>
              <a:t>    regolarmente incrementato per i successivi LSA.</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Lenght</a:t>
            </a:r>
            <a:r>
              <a:rPr lang="it-IT" altLang="it-IT" sz="1400">
                <a:latin typeface="Palatino Linotype" panose="02040502050505030304" pitchFamily="18" charset="0"/>
              </a:rPr>
              <a:t>: la totale lunghezza del record, inclusi i 20 bytes dell'header </a:t>
            </a:r>
          </a:p>
        </p:txBody>
      </p:sp>
      <p:sp>
        <p:nvSpPr>
          <p:cNvPr id="190470"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0471"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0472"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B2D94CD1-C988-4509-8A8A-FDD6238AC442}" type="slidenum">
              <a:rPr lang="it-IT" altLang="en-US" sz="800" b="1">
                <a:latin typeface="Palatino Linotype" panose="02040502050505030304" pitchFamily="18" charset="0"/>
              </a:rPr>
              <a:pPr algn="r" eaLnBrk="1" hangingPunct="1"/>
              <a:t>27</a:t>
            </a:fld>
            <a:endParaRPr lang="it-IT" altLang="en-US" sz="800" b="1">
              <a:latin typeface="Palatino Linotype" panose="02040502050505030304" pitchFamily="18" charset="0"/>
            </a:endParaRPr>
          </a:p>
        </p:txBody>
      </p:sp>
      <p:sp>
        <p:nvSpPr>
          <p:cNvPr id="581638" name="Rectangle 6"/>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Header link state</a:t>
            </a:r>
          </a:p>
        </p:txBody>
      </p:sp>
      <p:sp>
        <p:nvSpPr>
          <p:cNvPr id="190474" name="Rectangle 7"/>
          <p:cNvSpPr>
            <a:spLocks noChangeArrowheads="1"/>
          </p:cNvSpPr>
          <p:nvPr/>
        </p:nvSpPr>
        <p:spPr bwMode="auto">
          <a:xfrm>
            <a:off x="323850" y="1916113"/>
            <a:ext cx="756126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Ci sono numerosi tipi di record link state, ma tutti condividono lo stesso header LSA (Link State Advertisment) : </a:t>
            </a:r>
          </a:p>
        </p:txBody>
      </p:sp>
      <p:pic>
        <p:nvPicPr>
          <p:cNvPr id="190475" name="Picture 8" descr="osp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9338" y="2276475"/>
            <a:ext cx="29924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6285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1491"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1492"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2191DFA-C9D1-4017-BAD3-0EB3A2C79FD2}" type="slidenum">
              <a:rPr lang="it-IT" altLang="en-US">
                <a:latin typeface="Palatino Linotype" panose="02040502050505030304" pitchFamily="18" charset="0"/>
              </a:rPr>
              <a:pPr eaLnBrk="1" hangingPunct="1"/>
              <a:t>28</a:t>
            </a:fld>
            <a:endParaRPr lang="it-IT" altLang="en-US">
              <a:latin typeface="Palatino Linotype" panose="02040502050505030304" pitchFamily="18" charset="0"/>
            </a:endParaRPr>
          </a:p>
        </p:txBody>
      </p:sp>
      <p:sp>
        <p:nvSpPr>
          <p:cNvPr id="191493"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1494"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1495"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C6ED2F3-3FFB-4208-9B83-8B7402B4D2E4}" type="slidenum">
              <a:rPr lang="it-IT" altLang="en-US" sz="800" b="1">
                <a:latin typeface="Palatino Linotype" panose="02040502050505030304" pitchFamily="18" charset="0"/>
              </a:rPr>
              <a:pPr algn="r" eaLnBrk="1" hangingPunct="1"/>
              <a:t>28</a:t>
            </a:fld>
            <a:endParaRPr lang="it-IT" altLang="en-US" sz="800" b="1">
              <a:latin typeface="Palatino Linotype" panose="02040502050505030304" pitchFamily="18" charset="0"/>
            </a:endParaRPr>
          </a:p>
        </p:txBody>
      </p:sp>
      <p:sp>
        <p:nvSpPr>
          <p:cNvPr id="582661"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Router</a:t>
            </a:r>
          </a:p>
        </p:txBody>
      </p:sp>
      <p:sp>
        <p:nvSpPr>
          <p:cNvPr id="191497" name="Rectangle 6"/>
          <p:cNvSpPr>
            <a:spLocks noChangeArrowheads="1"/>
          </p:cNvSpPr>
          <p:nvPr/>
        </p:nvSpPr>
        <p:spPr bwMode="auto">
          <a:xfrm>
            <a:off x="323850" y="1916113"/>
            <a:ext cx="7561263" cy="20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Riporta le informazioni su tutti i link connessi al router che sta facendo l’advertising. Le informazioni riportate comprendono quindi tutti i router adiacenti e tutte le LAN collegate. Siccome gli LSA generati da un internal router devono raggiungere tutti i router della sua area, le reti contenute in un'area devono essere contigue, cioè deve essere possibile spostare un pacchetto da un qualsiasi router interno all'area ad un qualsiasi altro transitando esclusivamente su collegamenti (e router) interni all'area.</a:t>
            </a:r>
          </a:p>
          <a:p>
            <a:pPr eaLnBrk="1" hangingPunct="1"/>
            <a:r>
              <a:rPr lang="it-IT" altLang="it-IT" sz="1400">
                <a:latin typeface="Palatino Linotype" panose="02040502050505030304" pitchFamily="18" charset="0"/>
              </a:rPr>
              <a:t>Viene propagato solo all’interno dell’area (sia per le aree non backbone</a:t>
            </a:r>
            <a:r>
              <a:rPr lang="it-IT" altLang="it-IT"/>
              <a:t> </a:t>
            </a:r>
            <a:r>
              <a:rPr lang="it-IT" altLang="it-IT" sz="1400">
                <a:latin typeface="Palatino Linotype" panose="02040502050505030304" pitchFamily="18" charset="0"/>
              </a:rPr>
              <a:t>che per il backbone).</a:t>
            </a:r>
          </a:p>
          <a:p>
            <a:pPr eaLnBrk="1" hangingPunct="1"/>
            <a:r>
              <a:rPr lang="it-IT" altLang="it-IT" sz="1400">
                <a:latin typeface="Palatino Linotype" panose="02040502050505030304" pitchFamily="18" charset="0"/>
              </a:rPr>
              <a:t>I campi dal Link_ID fino alla fine sono ripetuti N volte pari al numero di link presenti.</a:t>
            </a:r>
          </a:p>
          <a:p>
            <a:pPr eaLnBrk="1" hangingPunct="1"/>
            <a:r>
              <a:rPr lang="it-IT" altLang="it-IT" sz="1400" b="1" i="1">
                <a:latin typeface="Palatino Linotype" panose="02040502050505030304" pitchFamily="18" charset="0"/>
              </a:rPr>
              <a:t>Campo LS Type = 1</a:t>
            </a:r>
          </a:p>
        </p:txBody>
      </p:sp>
      <p:pic>
        <p:nvPicPr>
          <p:cNvPr id="191498" name="Picture 7" descr="lsdba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4005263"/>
            <a:ext cx="45370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75451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2515"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2516"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707F137-B4F8-4499-B322-2B2701A10D7E}" type="slidenum">
              <a:rPr lang="it-IT" altLang="en-US">
                <a:latin typeface="Palatino Linotype" panose="02040502050505030304" pitchFamily="18" charset="0"/>
              </a:rPr>
              <a:pPr eaLnBrk="1" hangingPunct="1"/>
              <a:t>29</a:t>
            </a:fld>
            <a:endParaRPr lang="it-IT" altLang="en-US">
              <a:latin typeface="Palatino Linotype" panose="02040502050505030304" pitchFamily="18" charset="0"/>
            </a:endParaRPr>
          </a:p>
        </p:txBody>
      </p:sp>
      <p:sp>
        <p:nvSpPr>
          <p:cNvPr id="192517"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2518" name="Segnaposto piè di pagina 4"/>
          <p:cNvSpPr txBox="1">
            <a:spLocks noGrp="1"/>
          </p:cNvSpPr>
          <p:nvPr/>
        </p:nvSpPr>
        <p:spPr bwMode="auto">
          <a:xfrm>
            <a:off x="3132138" y="66055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2519"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D887196D-219F-43C5-A50B-FBA79A3EDD7D}" type="slidenum">
              <a:rPr lang="it-IT" altLang="en-US" sz="800" b="1">
                <a:latin typeface="Palatino Linotype" panose="02040502050505030304" pitchFamily="18" charset="0"/>
              </a:rPr>
              <a:pPr algn="r" eaLnBrk="1" hangingPunct="1"/>
              <a:t>29</a:t>
            </a:fld>
            <a:endParaRPr lang="it-IT" altLang="en-US" sz="800" b="1">
              <a:latin typeface="Palatino Linotype" panose="02040502050505030304" pitchFamily="18" charset="0"/>
            </a:endParaRPr>
          </a:p>
        </p:txBody>
      </p:sp>
      <p:sp>
        <p:nvSpPr>
          <p:cNvPr id="583685"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Router</a:t>
            </a:r>
          </a:p>
        </p:txBody>
      </p:sp>
      <p:sp>
        <p:nvSpPr>
          <p:cNvPr id="192521" name="Text Box 6"/>
          <p:cNvSpPr txBox="1">
            <a:spLocks noChangeArrowheads="1"/>
          </p:cNvSpPr>
          <p:nvPr/>
        </p:nvSpPr>
        <p:spPr bwMode="auto">
          <a:xfrm>
            <a:off x="395288" y="1916113"/>
            <a:ext cx="7229475" cy="398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b="1" i="1">
                <a:latin typeface="Palatino Linotype" panose="02040502050505030304" pitchFamily="18" charset="0"/>
              </a:rPr>
              <a:t> E</a:t>
            </a:r>
            <a:r>
              <a:rPr lang="it-IT" altLang="it-IT" sz="1400">
                <a:latin typeface="Palatino Linotype" panose="02040502050505030304" pitchFamily="18" charset="0"/>
              </a:rPr>
              <a:t>: se il router è un Area Border Router (External)</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B</a:t>
            </a:r>
            <a:r>
              <a:rPr lang="it-IT" altLang="it-IT" sz="1400">
                <a:latin typeface="Palatino Linotype" panose="02040502050505030304" pitchFamily="18" charset="0"/>
              </a:rPr>
              <a:t>: se il router è un AS Boundary Router (Border)</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Link Type</a:t>
            </a:r>
            <a:r>
              <a:rPr lang="it-IT" altLang="it-IT"/>
              <a:t>, </a:t>
            </a:r>
            <a:r>
              <a:rPr lang="it-IT" altLang="it-IT" sz="1400" b="1" i="1">
                <a:latin typeface="Palatino Linotype" panose="02040502050505030304" pitchFamily="18" charset="0"/>
              </a:rPr>
              <a:t>Link_State_ ID, Link Data</a:t>
            </a:r>
            <a:r>
              <a:rPr lang="it-IT" altLang="it-IT" sz="1400">
                <a:latin typeface="Palatino Linotype" panose="02040502050505030304" pitchFamily="18" charset="0"/>
              </a:rPr>
              <a:t>:</a:t>
            </a:r>
          </a:p>
          <a:p>
            <a:pPr lvl="1" eaLnBrk="1" hangingPunct="1">
              <a:buFontTx/>
              <a:buChar char="o"/>
            </a:pPr>
            <a:r>
              <a:rPr lang="it-IT" altLang="it-IT" sz="1400">
                <a:latin typeface="Palatino Linotype" panose="02040502050505030304" pitchFamily="18" charset="0"/>
              </a:rPr>
              <a:t> Se </a:t>
            </a:r>
            <a:r>
              <a:rPr lang="it-IT" altLang="it-IT" sz="1400" b="1" i="1">
                <a:latin typeface="Palatino Linotype" panose="02040502050505030304" pitchFamily="18" charset="0"/>
              </a:rPr>
              <a:t>Link_Type</a:t>
            </a:r>
            <a:r>
              <a:rPr lang="it-IT" altLang="it-IT" sz="1400">
                <a:latin typeface="Palatino Linotype" panose="02040502050505030304" pitchFamily="18" charset="0"/>
              </a:rPr>
              <a:t> è un link punto - punto:</a:t>
            </a:r>
          </a:p>
          <a:p>
            <a:pPr lvl="2" eaLnBrk="1" hangingPunct="1">
              <a:buFont typeface="Wingdings" panose="05000000000000000000" pitchFamily="2" charset="2"/>
              <a:buChar char="v"/>
            </a:pPr>
            <a:r>
              <a:rPr lang="it-IT" altLang="it-IT" sz="1400">
                <a:latin typeface="Palatino Linotype" panose="02040502050505030304" pitchFamily="18" charset="0"/>
              </a:rPr>
              <a:t> </a:t>
            </a:r>
            <a:r>
              <a:rPr lang="it-IT" altLang="it-IT" sz="1400" b="1" i="1">
                <a:latin typeface="Palatino Linotype" panose="02040502050505030304" pitchFamily="18" charset="0"/>
              </a:rPr>
              <a:t>Link_State_ID</a:t>
            </a:r>
            <a:r>
              <a:rPr lang="it-IT" altLang="it-IT" sz="1400">
                <a:latin typeface="Palatino Linotype" panose="02040502050505030304" pitchFamily="18" charset="0"/>
              </a:rPr>
              <a:t>: OSPF_ID di questo router</a:t>
            </a:r>
          </a:p>
          <a:p>
            <a:pPr lvl="2" eaLnBrk="1" hangingPunct="1">
              <a:buFont typeface="Wingdings" panose="05000000000000000000" pitchFamily="2" charset="2"/>
              <a:buChar char="v"/>
            </a:pPr>
            <a:r>
              <a:rPr lang="it-IT" altLang="it-IT" sz="1400">
                <a:latin typeface="Palatino Linotype" panose="02040502050505030304" pitchFamily="18" charset="0"/>
              </a:rPr>
              <a:t> </a:t>
            </a:r>
            <a:r>
              <a:rPr lang="it-IT" altLang="it-IT" sz="1400" b="1" i="1">
                <a:latin typeface="Palatino Linotype" panose="02040502050505030304" pitchFamily="18" charset="0"/>
              </a:rPr>
              <a:t>Link_Data</a:t>
            </a:r>
            <a:r>
              <a:rPr lang="it-IT" altLang="it-IT" sz="1400">
                <a:latin typeface="Palatino Linotype" panose="02040502050505030304" pitchFamily="18" charset="0"/>
              </a:rPr>
              <a:t>: indirizzo IP dell’interfaccia del router</a:t>
            </a:r>
          </a:p>
          <a:p>
            <a:pPr lvl="1" eaLnBrk="1" hangingPunct="1">
              <a:buFontTx/>
              <a:buChar char="o"/>
            </a:pPr>
            <a:r>
              <a:rPr lang="it-IT" altLang="it-IT" sz="1400">
                <a:latin typeface="Palatino Linotype" panose="02040502050505030304" pitchFamily="18" charset="0"/>
              </a:rPr>
              <a:t> Se </a:t>
            </a:r>
            <a:r>
              <a:rPr lang="it-IT" altLang="it-IT" sz="1400" b="1" i="1">
                <a:latin typeface="Palatino Linotype" panose="02040502050505030304" pitchFamily="18" charset="0"/>
              </a:rPr>
              <a:t>Link_Type </a:t>
            </a:r>
            <a:r>
              <a:rPr lang="it-IT" altLang="it-IT" sz="1400">
                <a:latin typeface="Palatino Linotype" panose="02040502050505030304" pitchFamily="18" charset="0"/>
              </a:rPr>
              <a:t>è un link su una rete che ha un Designated Router: </a:t>
            </a:r>
          </a:p>
          <a:p>
            <a:pPr lvl="2" eaLnBrk="1" hangingPunct="1">
              <a:buFont typeface="Wingdings" panose="05000000000000000000" pitchFamily="2" charset="2"/>
              <a:buChar char="v"/>
            </a:pPr>
            <a:r>
              <a:rPr lang="it-IT" altLang="it-IT" sz="1400">
                <a:latin typeface="Palatino Linotype" panose="02040502050505030304" pitchFamily="18" charset="0"/>
              </a:rPr>
              <a:t> </a:t>
            </a:r>
            <a:r>
              <a:rPr lang="it-IT" altLang="it-IT" sz="1400" b="1" i="1">
                <a:latin typeface="Palatino Linotype" panose="02040502050505030304" pitchFamily="18" charset="0"/>
              </a:rPr>
              <a:t>Link_ State_ ID</a:t>
            </a:r>
            <a:r>
              <a:rPr lang="it-IT" altLang="it-IT" sz="1400">
                <a:latin typeface="Palatino Linotype" panose="02040502050505030304" pitchFamily="18" charset="0"/>
              </a:rPr>
              <a:t>: indirizzo IP dell’interfaccia del Des. Router</a:t>
            </a:r>
          </a:p>
          <a:p>
            <a:pPr lvl="2" eaLnBrk="1" hangingPunct="1">
              <a:buFont typeface="Wingdings" panose="05000000000000000000" pitchFamily="2" charset="2"/>
              <a:buChar char="v"/>
            </a:pPr>
            <a:r>
              <a:rPr lang="it-IT" altLang="it-IT" sz="1400">
                <a:latin typeface="Palatino Linotype" panose="02040502050505030304" pitchFamily="18" charset="0"/>
              </a:rPr>
              <a:t> </a:t>
            </a:r>
            <a:r>
              <a:rPr lang="it-IT" altLang="it-IT" sz="1400" b="1" i="1">
                <a:latin typeface="Palatino Linotype" panose="02040502050505030304" pitchFamily="18" charset="0"/>
              </a:rPr>
              <a:t>Link_Data</a:t>
            </a:r>
            <a:r>
              <a:rPr lang="it-IT" altLang="it-IT" sz="1400">
                <a:latin typeface="Palatino Linotype" panose="02040502050505030304" pitchFamily="18" charset="0"/>
              </a:rPr>
              <a:t>: indirizzo IP dell’interfaccia del router</a:t>
            </a:r>
          </a:p>
          <a:p>
            <a:pPr lvl="1" eaLnBrk="1" hangingPunct="1">
              <a:buFontTx/>
              <a:buChar char="o"/>
            </a:pPr>
            <a:r>
              <a:rPr lang="it-IT" altLang="it-IT" sz="1400">
                <a:latin typeface="Palatino Linotype" panose="02040502050505030304" pitchFamily="18" charset="0"/>
              </a:rPr>
              <a:t> Se </a:t>
            </a:r>
            <a:r>
              <a:rPr lang="it-IT" altLang="it-IT" sz="1400" b="1" i="1">
                <a:latin typeface="Palatino Linotype" panose="02040502050505030304" pitchFamily="18" charset="0"/>
              </a:rPr>
              <a:t>Link_Type</a:t>
            </a:r>
            <a:r>
              <a:rPr lang="it-IT" altLang="it-IT" sz="1400">
                <a:latin typeface="Palatino Linotype" panose="02040502050505030304" pitchFamily="18" charset="0"/>
              </a:rPr>
              <a:t> è un link che si connette ad una rete Stub:</a:t>
            </a:r>
          </a:p>
          <a:p>
            <a:pPr lvl="2" eaLnBrk="1" hangingPunct="1">
              <a:buFont typeface="Wingdings" panose="05000000000000000000" pitchFamily="2" charset="2"/>
              <a:buChar char="v"/>
            </a:pPr>
            <a:r>
              <a:rPr lang="it-IT" altLang="it-IT" sz="1400">
                <a:latin typeface="Palatino Linotype" panose="02040502050505030304" pitchFamily="18" charset="0"/>
              </a:rPr>
              <a:t> </a:t>
            </a:r>
            <a:r>
              <a:rPr lang="it-IT" altLang="it-IT" sz="1400" b="1" i="1">
                <a:latin typeface="Palatino Linotype" panose="02040502050505030304" pitchFamily="18" charset="0"/>
              </a:rPr>
              <a:t>Link_ State_ ID</a:t>
            </a:r>
            <a:r>
              <a:rPr lang="it-IT" altLang="it-IT" sz="1400">
                <a:latin typeface="Palatino Linotype" panose="02040502050505030304" pitchFamily="18" charset="0"/>
              </a:rPr>
              <a:t>: indirizzo IP della rete / sottorete</a:t>
            </a:r>
          </a:p>
          <a:p>
            <a:pPr lvl="2" eaLnBrk="1" hangingPunct="1">
              <a:buFont typeface="Wingdings" panose="05000000000000000000" pitchFamily="2" charset="2"/>
              <a:buChar char="v"/>
            </a:pPr>
            <a:r>
              <a:rPr lang="it-IT" altLang="it-IT" sz="1400">
                <a:latin typeface="Palatino Linotype" panose="02040502050505030304" pitchFamily="18" charset="0"/>
              </a:rPr>
              <a:t> </a:t>
            </a:r>
            <a:r>
              <a:rPr lang="it-IT" altLang="it-IT" sz="1400" b="1" i="1">
                <a:latin typeface="Palatino Linotype" panose="02040502050505030304" pitchFamily="18" charset="0"/>
              </a:rPr>
              <a:t>Link_Data</a:t>
            </a:r>
            <a:r>
              <a:rPr lang="it-IT" altLang="it-IT" sz="1400">
                <a:latin typeface="Palatino Linotype" panose="02040502050505030304" pitchFamily="18" charset="0"/>
              </a:rPr>
              <a:t>: netmask relativa al punto precedente</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 TOS</a:t>
            </a:r>
            <a:r>
              <a:rPr lang="it-IT" altLang="it-IT" sz="1400">
                <a:latin typeface="Palatino Linotype" panose="02040502050505030304" pitchFamily="18" charset="0"/>
              </a:rPr>
              <a:t>: il numero di tipi di servizio con cui vengono differenziate le metriche; </a:t>
            </a:r>
            <a:br>
              <a:rPr lang="it-IT" altLang="it-IT" sz="1400">
                <a:latin typeface="Palatino Linotype" panose="02040502050505030304" pitchFamily="18" charset="0"/>
              </a:rPr>
            </a:br>
            <a:r>
              <a:rPr lang="it-IT" altLang="it-IT" sz="1400">
                <a:latin typeface="Palatino Linotype" panose="02040502050505030304" pitchFamily="18" charset="0"/>
              </a:rPr>
              <a:t>                essendo i valori del campo TOS 28 non è necessario riportare la metrica </a:t>
            </a:r>
            <a:br>
              <a:rPr lang="it-IT" altLang="it-IT" sz="1400">
                <a:latin typeface="Palatino Linotype" panose="02040502050505030304" pitchFamily="18" charset="0"/>
              </a:rPr>
            </a:br>
            <a:r>
              <a:rPr lang="it-IT" altLang="it-IT" sz="1400">
                <a:latin typeface="Palatino Linotype" panose="02040502050505030304" pitchFamily="18" charset="0"/>
              </a:rPr>
              <a:t>                per tutti i TOS, ma solo per quelli che differiscono dal TOS 0</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TOS 0 metric</a:t>
            </a:r>
            <a:r>
              <a:rPr lang="it-IT" altLang="it-IT" sz="1400">
                <a:latin typeface="Palatino Linotype" panose="02040502050505030304" pitchFamily="18" charset="0"/>
              </a:rPr>
              <a:t>: il costo di percorrenza del link per i pacchetti con TOS = 0</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TOS = x</a:t>
            </a:r>
            <a:r>
              <a:rPr lang="it-IT" altLang="it-IT" sz="1400">
                <a:latin typeface="Palatino Linotype" panose="02040502050505030304" pitchFamily="18" charset="0"/>
              </a:rPr>
              <a:t>: il TOS dei pacchetti IP che utilizzano una metrica alternativa a quella standard</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TOS x metric</a:t>
            </a:r>
            <a:r>
              <a:rPr lang="it-IT" altLang="it-IT" sz="1400">
                <a:latin typeface="Palatino Linotype" panose="02040502050505030304" pitchFamily="18" charset="0"/>
              </a:rPr>
              <a:t>: la metrica associata ai pacchetti che hanno TOS pari a x</a:t>
            </a:r>
          </a:p>
        </p:txBody>
      </p:sp>
      <p:pic>
        <p:nvPicPr>
          <p:cNvPr id="192522" name="Picture 7" descr="lsdbas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5388" y="1628775"/>
            <a:ext cx="28797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47952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3539"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3540"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93297F7-68E7-4009-AB44-F1E07FFE731F}" type="slidenum">
              <a:rPr lang="it-IT" altLang="en-US">
                <a:latin typeface="Palatino Linotype" panose="02040502050505030304" pitchFamily="18" charset="0"/>
              </a:rPr>
              <a:pPr eaLnBrk="1" hangingPunct="1"/>
              <a:t>30</a:t>
            </a:fld>
            <a:endParaRPr lang="it-IT" altLang="en-US">
              <a:latin typeface="Palatino Linotype" panose="02040502050505030304" pitchFamily="18" charset="0"/>
            </a:endParaRPr>
          </a:p>
        </p:txBody>
      </p:sp>
      <p:sp>
        <p:nvSpPr>
          <p:cNvPr id="193541"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3542"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3543"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EB5FC8DE-C9CF-4204-A982-BB13EA4CA94A}" type="slidenum">
              <a:rPr lang="it-IT" altLang="en-US" sz="800" b="1">
                <a:latin typeface="Palatino Linotype" panose="02040502050505030304" pitchFamily="18" charset="0"/>
              </a:rPr>
              <a:pPr algn="r" eaLnBrk="1" hangingPunct="1"/>
              <a:t>30</a:t>
            </a:fld>
            <a:endParaRPr lang="it-IT" altLang="en-US" sz="800" b="1">
              <a:latin typeface="Palatino Linotype" panose="02040502050505030304" pitchFamily="18" charset="0"/>
            </a:endParaRPr>
          </a:p>
        </p:txBody>
      </p:sp>
      <p:sp>
        <p:nvSpPr>
          <p:cNvPr id="584709"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Rete</a:t>
            </a:r>
          </a:p>
        </p:txBody>
      </p:sp>
      <p:sp>
        <p:nvSpPr>
          <p:cNvPr id="193545" name="Rectangle 6"/>
          <p:cNvSpPr>
            <a:spLocks noChangeArrowheads="1"/>
          </p:cNvSpPr>
          <p:nvPr/>
        </p:nvSpPr>
        <p:spPr bwMode="auto">
          <a:xfrm>
            <a:off x="323850" y="1916113"/>
            <a:ext cx="7561263"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it-IT" altLang="it-IT" sz="1400">
                <a:latin typeface="Palatino Linotype" panose="02040502050505030304" pitchFamily="18" charset="0"/>
              </a:rPr>
              <a:t>È generato dal Designated Router per le reti di transito (transit networks) ed e' simile ad un tradizionale LSP generato per conto di una LAN.</a:t>
            </a:r>
          </a:p>
          <a:p>
            <a:pPr algn="just" eaLnBrk="1" hangingPunct="1"/>
            <a:r>
              <a:rPr lang="it-IT" altLang="it-IT" sz="1400">
                <a:latin typeface="Palatino Linotype" panose="02040502050505030304" pitchFamily="18" charset="0"/>
              </a:rPr>
              <a:t>Elenca tutti i router presenti sulla LAN e viene propagato sul backbone dai backbone router.</a:t>
            </a:r>
          </a:p>
          <a:p>
            <a:pPr algn="just" eaLnBrk="1" hangingPunct="1"/>
            <a:r>
              <a:rPr lang="it-IT" altLang="it-IT" sz="1400" b="1" i="1">
                <a:latin typeface="Palatino Linotype" panose="02040502050505030304" pitchFamily="18" charset="0"/>
              </a:rPr>
              <a:t>Campo LS Type = 2</a:t>
            </a:r>
          </a:p>
        </p:txBody>
      </p:sp>
      <p:pic>
        <p:nvPicPr>
          <p:cNvPr id="193546" name="Picture 7" descr="lsdbas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2924175"/>
            <a:ext cx="4146550" cy="157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3547" name="Text Box 8"/>
          <p:cNvSpPr txBox="1">
            <a:spLocks noChangeArrowheads="1"/>
          </p:cNvSpPr>
          <p:nvPr/>
        </p:nvSpPr>
        <p:spPr bwMode="auto">
          <a:xfrm>
            <a:off x="323850" y="4649788"/>
            <a:ext cx="76327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Network Mask</a:t>
            </a:r>
            <a:r>
              <a:rPr lang="it-IT" altLang="it-IT" sz="1400">
                <a:latin typeface="Palatino Linotype" panose="02040502050505030304" pitchFamily="18" charset="0"/>
              </a:rPr>
              <a:t>: Netmask della rete di transito</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Attached Router</a:t>
            </a:r>
            <a:r>
              <a:rPr lang="it-IT" altLang="it-IT" sz="1400">
                <a:latin typeface="Palatino Linotype" panose="02040502050505030304" pitchFamily="18" charset="0"/>
              </a:rPr>
              <a:t>: Indirizzo IP di tutti i router che vi si affacciano sulla LAN (o meglio, tutti i </a:t>
            </a:r>
            <a:br>
              <a:rPr lang="it-IT" altLang="it-IT" sz="1400">
                <a:latin typeface="Palatino Linotype" panose="02040502050505030304" pitchFamily="18" charset="0"/>
              </a:rPr>
            </a:br>
            <a:r>
              <a:rPr lang="it-IT" altLang="it-IT" sz="1400">
                <a:latin typeface="Palatino Linotype" panose="02040502050505030304" pitchFamily="18" charset="0"/>
              </a:rPr>
              <a:t>    router che hanno creato una adiacenza con il designated router). </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Link_State_ID</a:t>
            </a:r>
            <a:r>
              <a:rPr lang="it-IT" altLang="it-IT" sz="1400">
                <a:latin typeface="Palatino Linotype" panose="02040502050505030304" pitchFamily="18" charset="0"/>
              </a:rPr>
              <a:t> </a:t>
            </a:r>
            <a:r>
              <a:rPr lang="it-IT" altLang="it-IT" sz="1400" b="1" i="1">
                <a:latin typeface="Palatino Linotype" panose="02040502050505030304" pitchFamily="18" charset="0"/>
              </a:rPr>
              <a:t>(dell’header LSA)</a:t>
            </a:r>
            <a:r>
              <a:rPr lang="it-IT" altLang="it-IT" sz="1400">
                <a:latin typeface="Palatino Linotype" panose="02040502050505030304" pitchFamily="18" charset="0"/>
              </a:rPr>
              <a:t>: è il corrispondente indirizzo IP dell’interfaccia del  </a:t>
            </a:r>
            <a:br>
              <a:rPr lang="it-IT" altLang="it-IT" sz="1400">
                <a:latin typeface="Palatino Linotype" panose="02040502050505030304" pitchFamily="18" charset="0"/>
              </a:rPr>
            </a:br>
            <a:r>
              <a:rPr lang="it-IT" altLang="it-IT" sz="1400">
                <a:latin typeface="Palatino Linotype" panose="02040502050505030304" pitchFamily="18" charset="0"/>
              </a:rPr>
              <a:t>   Designated Router collegata alla rete di transito</a:t>
            </a:r>
          </a:p>
        </p:txBody>
      </p:sp>
    </p:spTree>
    <p:extLst>
      <p:ext uri="{BB962C8B-B14F-4D97-AF65-F5344CB8AC3E}">
        <p14:creationId xmlns:p14="http://schemas.microsoft.com/office/powerpoint/2010/main" val="21660585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4563"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4564"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EB43710-2ACF-4862-B1C9-05DF06E9579E}" type="slidenum">
              <a:rPr lang="it-IT" altLang="en-US">
                <a:latin typeface="Palatino Linotype" panose="02040502050505030304" pitchFamily="18" charset="0"/>
              </a:rPr>
              <a:pPr eaLnBrk="1" hangingPunct="1"/>
              <a:t>31</a:t>
            </a:fld>
            <a:endParaRPr lang="it-IT" altLang="en-US">
              <a:latin typeface="Palatino Linotype" panose="02040502050505030304" pitchFamily="18" charset="0"/>
            </a:endParaRPr>
          </a:p>
        </p:txBody>
      </p:sp>
      <p:sp>
        <p:nvSpPr>
          <p:cNvPr id="194565"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4566"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4567"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F678E01C-409D-4A6A-AD60-9227A3364D11}" type="slidenum">
              <a:rPr lang="it-IT" altLang="en-US" sz="800" b="1">
                <a:latin typeface="Palatino Linotype" panose="02040502050505030304" pitchFamily="18" charset="0"/>
              </a:rPr>
              <a:pPr algn="r" eaLnBrk="1" hangingPunct="1"/>
              <a:t>31</a:t>
            </a:fld>
            <a:endParaRPr lang="it-IT" altLang="en-US" sz="800" b="1">
              <a:latin typeface="Palatino Linotype" panose="02040502050505030304" pitchFamily="18" charset="0"/>
            </a:endParaRPr>
          </a:p>
        </p:txBody>
      </p:sp>
      <p:sp>
        <p:nvSpPr>
          <p:cNvPr id="585733"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Summary link</a:t>
            </a:r>
          </a:p>
        </p:txBody>
      </p:sp>
      <p:sp>
        <p:nvSpPr>
          <p:cNvPr id="194569" name="Text Box 6"/>
          <p:cNvSpPr txBox="1">
            <a:spLocks noChangeArrowheads="1"/>
          </p:cNvSpPr>
          <p:nvPr/>
        </p:nvSpPr>
        <p:spPr bwMode="auto">
          <a:xfrm>
            <a:off x="263525" y="1857375"/>
            <a:ext cx="7621588"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Sono generati ambedue dagli Area Border Routers, e ne esistono di due tipi:</a:t>
            </a:r>
          </a:p>
          <a:p>
            <a:pPr lvl="1"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Summary Links for IP Networks (LS Type = 3)</a:t>
            </a:r>
            <a:r>
              <a:rPr lang="it-IT" altLang="it-IT" sz="1400">
                <a:latin typeface="Palatino Linotype" panose="02040502050505030304" pitchFamily="18" charset="0"/>
              </a:rPr>
              <a:t>: propagano le informazioni </a:t>
            </a:r>
            <a:br>
              <a:rPr lang="it-IT" altLang="it-IT" sz="1400">
                <a:latin typeface="Palatino Linotype" panose="02040502050505030304" pitchFamily="18" charset="0"/>
              </a:rPr>
            </a:br>
            <a:r>
              <a:rPr lang="it-IT" altLang="it-IT" sz="1400">
                <a:latin typeface="Palatino Linotype" panose="02040502050505030304" pitchFamily="18" charset="0"/>
              </a:rPr>
              <a:t>    sommarizzate relative alla distanza tra l’ABR e le destinazioni interne all’AS</a:t>
            </a:r>
          </a:p>
          <a:p>
            <a:pPr lvl="1"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Summary Links for Border Routers (LS Type = 4)</a:t>
            </a:r>
            <a:r>
              <a:rPr lang="it-IT" altLang="it-IT" sz="1400">
                <a:latin typeface="Palatino Linotype" panose="02040502050505030304" pitchFamily="18" charset="0"/>
              </a:rPr>
              <a:t>: propagano le informazioni </a:t>
            </a:r>
            <a:br>
              <a:rPr lang="it-IT" altLang="it-IT" sz="1400">
                <a:latin typeface="Palatino Linotype" panose="02040502050505030304" pitchFamily="18" charset="0"/>
              </a:rPr>
            </a:br>
            <a:r>
              <a:rPr lang="it-IT" altLang="it-IT" sz="1400">
                <a:latin typeface="Palatino Linotype" panose="02040502050505030304" pitchFamily="18" charset="0"/>
              </a:rPr>
              <a:t>    sommarizzate relative alla distanza tra l’ABR e gli AS Border Router</a:t>
            </a:r>
          </a:p>
          <a:p>
            <a:pPr lvl="1" eaLnBrk="1" hangingPunct="1"/>
            <a:endParaRPr lang="it-IT" altLang="it-IT" sz="1400">
              <a:latin typeface="Palatino Linotype" panose="02040502050505030304" pitchFamily="18" charset="0"/>
            </a:endParaRPr>
          </a:p>
          <a:p>
            <a:pPr eaLnBrk="1" hangingPunct="1"/>
            <a:r>
              <a:rPr lang="it-IT" altLang="it-IT" sz="1400">
                <a:latin typeface="Palatino Linotype" panose="02040502050505030304" pitchFamily="18" charset="0"/>
              </a:rPr>
              <a:t>Sono diversi dai Router Links fondamentalmente perché propagano delle informazioni sommarizzate. Ogni LSA contiene una sola destinazione (contrariamente ai Router Links) mentre ogni ABR ne genera molti, inseriti nello stesso pacchetto.</a:t>
            </a:r>
          </a:p>
        </p:txBody>
      </p:sp>
      <p:sp>
        <p:nvSpPr>
          <p:cNvPr id="194570" name="Text Box 7"/>
          <p:cNvSpPr txBox="1">
            <a:spLocks noChangeArrowheads="1"/>
          </p:cNvSpPr>
          <p:nvPr/>
        </p:nvSpPr>
        <p:spPr bwMode="auto">
          <a:xfrm>
            <a:off x="250825" y="4005263"/>
            <a:ext cx="75612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b="1" i="1">
                <a:latin typeface="Palatino Linotype" panose="02040502050505030304" pitchFamily="18" charset="0"/>
              </a:rPr>
              <a:t> Summary link for IP networks</a:t>
            </a:r>
          </a:p>
          <a:p>
            <a:pPr eaLnBrk="1" hangingPunct="1"/>
            <a:r>
              <a:rPr lang="it-IT" altLang="it-IT" sz="1400">
                <a:latin typeface="Palatino Linotype" panose="02040502050505030304" pitchFamily="18" charset="0"/>
              </a:rPr>
              <a:t>    Un ABR genera LSA con contenuto diverso per ognuna delle aree su cui si affaccia.</a:t>
            </a:r>
          </a:p>
          <a:p>
            <a:pPr eaLnBrk="1" hangingPunct="1"/>
            <a:r>
              <a:rPr lang="it-IT" altLang="it-IT" sz="1400">
                <a:latin typeface="Palatino Linotype" panose="02040502050505030304" pitchFamily="18" charset="0"/>
              </a:rPr>
              <a:t>    Gli LSA inviati in un area comprendono un LSA per ogni indirizzo IP esterno all’area in    </a:t>
            </a:r>
            <a:br>
              <a:rPr lang="it-IT" altLang="it-IT" sz="1400">
                <a:latin typeface="Palatino Linotype" panose="02040502050505030304" pitchFamily="18" charset="0"/>
              </a:rPr>
            </a:br>
            <a:r>
              <a:rPr lang="it-IT" altLang="it-IT" sz="1400">
                <a:latin typeface="Palatino Linotype" panose="02040502050505030304" pitchFamily="18" charset="0"/>
              </a:rPr>
              <a:t>    esame ma interno all’area stessa. Gli LSA inviati sul backbone comprendono un LSA per </a:t>
            </a:r>
            <a:br>
              <a:rPr lang="it-IT" altLang="it-IT" sz="1400">
                <a:latin typeface="Palatino Linotype" panose="02040502050505030304" pitchFamily="18" charset="0"/>
              </a:rPr>
            </a:br>
            <a:r>
              <a:rPr lang="it-IT" altLang="it-IT" sz="1400">
                <a:latin typeface="Palatino Linotype" panose="02040502050505030304" pitchFamily="18" charset="0"/>
              </a:rPr>
              <a:t>    ogni indirizzo IP appartenente alle aree su cui si affaccia l’ABR.</a:t>
            </a:r>
          </a:p>
          <a:p>
            <a:pPr eaLnBrk="1" hangingPunct="1"/>
            <a:r>
              <a:rPr lang="it-IT" altLang="it-IT" sz="1400">
                <a:latin typeface="Palatino Linotype" panose="02040502050505030304" pitchFamily="18" charset="0"/>
              </a:rPr>
              <a:t>    È utilizzato dagli ABR per riassumere e propagare le informazioni su una singola area.</a:t>
            </a:r>
          </a:p>
        </p:txBody>
      </p:sp>
      <p:sp>
        <p:nvSpPr>
          <p:cNvPr id="194571" name="Text Box 8"/>
          <p:cNvSpPr txBox="1">
            <a:spLocks noChangeArrowheads="1"/>
          </p:cNvSpPr>
          <p:nvPr/>
        </p:nvSpPr>
        <p:spPr bwMode="auto">
          <a:xfrm>
            <a:off x="250825" y="5516563"/>
            <a:ext cx="73818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b="1" i="1">
                <a:latin typeface="Palatino Linotype" panose="02040502050505030304" pitchFamily="18" charset="0"/>
              </a:rPr>
              <a:t> Summary Links for Border Routers</a:t>
            </a:r>
          </a:p>
          <a:p>
            <a:pPr eaLnBrk="1" hangingPunct="1"/>
            <a:r>
              <a:rPr lang="it-IT" altLang="it-IT" sz="1400">
                <a:latin typeface="Palatino Linotype" panose="02040502050505030304" pitchFamily="18" charset="0"/>
              </a:rPr>
              <a:t>    Viene propagato senza variazioni su tutte le aree (e sul backbone) dove si affaccia l’ABR</a:t>
            </a:r>
            <a:r>
              <a:rPr lang="it-IT" altLang="it-IT"/>
              <a:t> </a:t>
            </a:r>
            <a:r>
              <a:rPr lang="it-IT" altLang="it-IT" sz="1400" b="1" i="1">
                <a:latin typeface="Palatino Linotype" panose="02040502050505030304" pitchFamily="18" charset="0"/>
              </a:rPr>
              <a:t> </a:t>
            </a:r>
          </a:p>
        </p:txBody>
      </p:sp>
    </p:spTree>
    <p:extLst>
      <p:ext uri="{BB962C8B-B14F-4D97-AF65-F5344CB8AC3E}">
        <p14:creationId xmlns:p14="http://schemas.microsoft.com/office/powerpoint/2010/main" val="2348955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5587"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5588"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741C643-F9FD-4E39-905D-95CCF3911C04}" type="slidenum">
              <a:rPr lang="it-IT" altLang="en-US">
                <a:latin typeface="Palatino Linotype" panose="02040502050505030304" pitchFamily="18" charset="0"/>
              </a:rPr>
              <a:pPr eaLnBrk="1" hangingPunct="1"/>
              <a:t>32</a:t>
            </a:fld>
            <a:endParaRPr lang="it-IT" altLang="en-US">
              <a:latin typeface="Palatino Linotype" panose="02040502050505030304" pitchFamily="18" charset="0"/>
            </a:endParaRPr>
          </a:p>
        </p:txBody>
      </p:sp>
      <p:sp>
        <p:nvSpPr>
          <p:cNvPr id="195589"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5590"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5591"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39799276-63BC-43F1-85E3-032B52A00C00}" type="slidenum">
              <a:rPr lang="it-IT" altLang="en-US" sz="800" b="1">
                <a:latin typeface="Palatino Linotype" panose="02040502050505030304" pitchFamily="18" charset="0"/>
              </a:rPr>
              <a:pPr algn="r" eaLnBrk="1" hangingPunct="1"/>
              <a:t>32</a:t>
            </a:fld>
            <a:endParaRPr lang="it-IT" altLang="en-US" sz="800" b="1">
              <a:latin typeface="Palatino Linotype" panose="02040502050505030304" pitchFamily="18" charset="0"/>
            </a:endParaRPr>
          </a:p>
        </p:txBody>
      </p:sp>
      <p:sp>
        <p:nvSpPr>
          <p:cNvPr id="586757"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Summary link, header</a:t>
            </a:r>
          </a:p>
        </p:txBody>
      </p:sp>
      <p:sp>
        <p:nvSpPr>
          <p:cNvPr id="195593" name="Text Box 6"/>
          <p:cNvSpPr txBox="1">
            <a:spLocks noChangeArrowheads="1"/>
          </p:cNvSpPr>
          <p:nvPr/>
        </p:nvSpPr>
        <p:spPr bwMode="auto">
          <a:xfrm>
            <a:off x="395288" y="3789363"/>
            <a:ext cx="7561262"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b="1" i="1">
                <a:latin typeface="Palatino Linotype" panose="02040502050505030304" pitchFamily="18" charset="0"/>
              </a:rPr>
              <a:t> Network Mask:</a:t>
            </a:r>
          </a:p>
          <a:p>
            <a:pPr lvl="1" eaLnBrk="1" hangingPunct="1">
              <a:buFontTx/>
              <a:buChar char="o"/>
            </a:pPr>
            <a:r>
              <a:rPr lang="it-IT" altLang="it-IT" sz="1400">
                <a:latin typeface="Palatino Linotype" panose="02040502050505030304" pitchFamily="18" charset="0"/>
              </a:rPr>
              <a:t> </a:t>
            </a:r>
            <a:r>
              <a:rPr lang="it-IT" altLang="it-IT" sz="1400" b="1" i="1">
                <a:latin typeface="Palatino Linotype" panose="02040502050505030304" pitchFamily="18" charset="0"/>
              </a:rPr>
              <a:t>Summary Links for IP Networks</a:t>
            </a:r>
            <a:r>
              <a:rPr lang="it-IT" altLang="it-IT" sz="1400">
                <a:latin typeface="Palatino Linotype" panose="02040502050505030304" pitchFamily="18" charset="0"/>
              </a:rPr>
              <a:t>: quella della rete o della subnet che viene </a:t>
            </a:r>
            <a:br>
              <a:rPr lang="it-IT" altLang="it-IT" sz="1400">
                <a:latin typeface="Palatino Linotype" panose="02040502050505030304" pitchFamily="18" charset="0"/>
              </a:rPr>
            </a:br>
            <a:r>
              <a:rPr lang="it-IT" altLang="it-IT" sz="1400">
                <a:latin typeface="Palatino Linotype" panose="02040502050505030304" pitchFamily="18" charset="0"/>
              </a:rPr>
              <a:t>                                                               summarizzata</a:t>
            </a:r>
          </a:p>
          <a:p>
            <a:pPr lvl="1" eaLnBrk="1" hangingPunct="1">
              <a:buFontTx/>
              <a:buChar char="o"/>
            </a:pPr>
            <a:r>
              <a:rPr lang="it-IT" altLang="it-IT" sz="1400">
                <a:latin typeface="Palatino Linotype" panose="02040502050505030304" pitchFamily="18" charset="0"/>
              </a:rPr>
              <a:t> </a:t>
            </a:r>
            <a:r>
              <a:rPr lang="it-IT" altLang="it-IT" sz="1400" b="1" i="1">
                <a:latin typeface="Palatino Linotype" panose="02040502050505030304" pitchFamily="18" charset="0"/>
              </a:rPr>
              <a:t>Summary Links for Border Routers</a:t>
            </a:r>
            <a:r>
              <a:rPr lang="it-IT" altLang="it-IT" sz="1400">
                <a:latin typeface="Palatino Linotype" panose="02040502050505030304" pitchFamily="18" charset="0"/>
              </a:rPr>
              <a:t>: fissata a 0xFFFFFFFF</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TOS = x, TOS x metric</a:t>
            </a:r>
            <a:r>
              <a:rPr lang="it-IT" altLang="it-IT" sz="1400">
                <a:latin typeface="Palatino Linotype" panose="02040502050505030304" pitchFamily="18" charset="0"/>
              </a:rPr>
              <a:t>: stesso significato di quello dei Router Links. Non serve il campo # </a:t>
            </a:r>
            <a:br>
              <a:rPr lang="it-IT" altLang="it-IT" sz="1400">
                <a:latin typeface="Palatino Linotype" panose="02040502050505030304" pitchFamily="18" charset="0"/>
              </a:rPr>
            </a:br>
            <a:r>
              <a:rPr lang="it-IT" altLang="it-IT" sz="1400">
                <a:latin typeface="Palatino Linotype" panose="02040502050505030304" pitchFamily="18" charset="0"/>
              </a:rPr>
              <a:t>                                             TOS in quanto la lunghezza si ricava dall’header LSA</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Link_State_ID (dell’header LSA):</a:t>
            </a:r>
          </a:p>
          <a:p>
            <a:pPr lvl="1" eaLnBrk="1" hangingPunct="1">
              <a:buFontTx/>
              <a:buChar char="o"/>
            </a:pPr>
            <a:r>
              <a:rPr lang="it-IT" altLang="it-IT" sz="1400" b="1" i="1">
                <a:latin typeface="Palatino Linotype" panose="02040502050505030304" pitchFamily="18" charset="0"/>
              </a:rPr>
              <a:t> Summary Links for IP Networks:</a:t>
            </a:r>
            <a:r>
              <a:rPr lang="it-IT" altLang="it-IT" sz="1400">
                <a:latin typeface="Palatino Linotype" panose="02040502050505030304" pitchFamily="18" charset="0"/>
              </a:rPr>
              <a:t> l’indirizzo IP della rete o della subnet che viene </a:t>
            </a:r>
            <a:br>
              <a:rPr lang="it-IT" altLang="it-IT" sz="1400">
                <a:latin typeface="Palatino Linotype" panose="02040502050505030304" pitchFamily="18" charset="0"/>
              </a:rPr>
            </a:br>
            <a:r>
              <a:rPr lang="it-IT" altLang="it-IT" sz="1400">
                <a:latin typeface="Palatino Linotype" panose="02040502050505030304" pitchFamily="18" charset="0"/>
              </a:rPr>
              <a:t>                                                              summarizzata</a:t>
            </a:r>
          </a:p>
          <a:p>
            <a:pPr lvl="1" eaLnBrk="1" hangingPunct="1">
              <a:buFontTx/>
              <a:buChar char="o"/>
            </a:pPr>
            <a:r>
              <a:rPr lang="it-IT" altLang="it-IT" sz="1400" b="1" i="1">
                <a:latin typeface="Palatino Linotype" panose="02040502050505030304" pitchFamily="18" charset="0"/>
              </a:rPr>
              <a:t> Summary Links for Border Routers</a:t>
            </a:r>
            <a:r>
              <a:rPr lang="it-IT" altLang="it-IT" sz="1400">
                <a:latin typeface="Palatino Linotype" panose="02040502050505030304" pitchFamily="18" charset="0"/>
              </a:rPr>
              <a:t>: l’indirizzo IP del Border Router</a:t>
            </a:r>
          </a:p>
        </p:txBody>
      </p:sp>
      <p:pic>
        <p:nvPicPr>
          <p:cNvPr id="195594" name="Picture 7" descr="lsdbas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844675"/>
            <a:ext cx="4144963" cy="190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18393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6611"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6612"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E4455F1-CF5D-47F9-8B90-00961860BDD3}" type="slidenum">
              <a:rPr lang="it-IT" altLang="en-US">
                <a:latin typeface="Palatino Linotype" panose="02040502050505030304" pitchFamily="18" charset="0"/>
              </a:rPr>
              <a:pPr eaLnBrk="1" hangingPunct="1"/>
              <a:t>33</a:t>
            </a:fld>
            <a:endParaRPr lang="it-IT" altLang="en-US">
              <a:latin typeface="Palatino Linotype" panose="02040502050505030304" pitchFamily="18" charset="0"/>
            </a:endParaRPr>
          </a:p>
        </p:txBody>
      </p:sp>
      <p:sp>
        <p:nvSpPr>
          <p:cNvPr id="196613"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6614"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6615"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95EC01F3-3B0B-415A-9639-C0C816F45DD7}" type="slidenum">
              <a:rPr lang="it-IT" altLang="en-US" sz="800" b="1">
                <a:latin typeface="Palatino Linotype" panose="02040502050505030304" pitchFamily="18" charset="0"/>
              </a:rPr>
              <a:pPr algn="r" eaLnBrk="1" hangingPunct="1"/>
              <a:t>33</a:t>
            </a:fld>
            <a:endParaRPr lang="it-IT" altLang="en-US" sz="800" b="1">
              <a:latin typeface="Palatino Linotype" panose="02040502050505030304" pitchFamily="18" charset="0"/>
            </a:endParaRPr>
          </a:p>
        </p:txBody>
      </p:sp>
      <p:sp>
        <p:nvSpPr>
          <p:cNvPr id="587781"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Esterno</a:t>
            </a:r>
          </a:p>
        </p:txBody>
      </p:sp>
      <p:sp>
        <p:nvSpPr>
          <p:cNvPr id="196617" name="Text Box 6"/>
          <p:cNvSpPr txBox="1">
            <a:spLocks noChangeArrowheads="1"/>
          </p:cNvSpPr>
          <p:nvPr/>
        </p:nvSpPr>
        <p:spPr bwMode="auto">
          <a:xfrm>
            <a:off x="250825" y="1844675"/>
            <a:ext cx="7561263"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1400">
                <a:latin typeface="Palatino Linotype" panose="02040502050505030304" pitchFamily="18" charset="0"/>
              </a:rPr>
              <a:t>Riportano le informazioni relative a destinazioni esterne al dominio (costo dal router che ha generato il LSA ad una destinazione esterna all’AS).</a:t>
            </a:r>
          </a:p>
          <a:p>
            <a:pPr eaLnBrk="1" hangingPunct="1"/>
            <a:r>
              <a:rPr lang="it-IT" altLang="it-IT" sz="1400">
                <a:latin typeface="Palatino Linotype" panose="02040502050505030304" pitchFamily="18" charset="0"/>
              </a:rPr>
              <a:t>Sono generati dagli AS Border Router e vengono propagati a tutti i router del dominio OSPF.</a:t>
            </a:r>
          </a:p>
          <a:p>
            <a:pPr eaLnBrk="1" hangingPunct="1"/>
            <a:r>
              <a:rPr lang="it-IT" altLang="it-IT" sz="1400">
                <a:latin typeface="Palatino Linotype" panose="02040502050505030304" pitchFamily="18" charset="0"/>
              </a:rPr>
              <a:t>Comprendono una destinazione per LSA (come i Summary Links).</a:t>
            </a:r>
          </a:p>
          <a:p>
            <a:pPr eaLnBrk="1" hangingPunct="1"/>
            <a:r>
              <a:rPr lang="it-IT" altLang="it-IT" sz="1400" b="1" i="1">
                <a:latin typeface="Palatino Linotype" panose="02040502050505030304" pitchFamily="18" charset="0"/>
              </a:rPr>
              <a:t>Campo LS Type = 5</a:t>
            </a:r>
          </a:p>
        </p:txBody>
      </p:sp>
    </p:spTree>
    <p:extLst>
      <p:ext uri="{BB962C8B-B14F-4D97-AF65-F5344CB8AC3E}">
        <p14:creationId xmlns:p14="http://schemas.microsoft.com/office/powerpoint/2010/main" val="5169854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Segnaposto data 1"/>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dirty="0" err="1">
                <a:latin typeface="Palatino Linotype" panose="02040502050505030304" pitchFamily="18" charset="0"/>
              </a:rPr>
              <a:t>a.a</a:t>
            </a:r>
            <a:r>
              <a:rPr lang="it-IT" altLang="it-IT" dirty="0">
                <a:latin typeface="Palatino Linotype" panose="02040502050505030304" pitchFamily="18" charset="0"/>
              </a:rPr>
              <a:t>. </a:t>
            </a:r>
            <a:r>
              <a:rPr lang="it-IT" altLang="it-IT" dirty="0" smtClean="0">
                <a:latin typeface="Palatino Linotype" panose="02040502050505030304" pitchFamily="18" charset="0"/>
              </a:rPr>
              <a:t>2020-2021</a:t>
            </a:r>
            <a:endParaRPr lang="it-IT" altLang="en-US" dirty="0">
              <a:latin typeface="Palatino Linotype" panose="02040502050505030304" pitchFamily="18" charset="0"/>
            </a:endParaRPr>
          </a:p>
        </p:txBody>
      </p:sp>
      <p:sp>
        <p:nvSpPr>
          <p:cNvPr id="197635" name="Segnaposto piè di pagina 2"/>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dirty="0">
                <a:latin typeface="Palatino Linotype" panose="02040502050505030304" pitchFamily="18" charset="0"/>
              </a:rPr>
              <a:t>p</a:t>
            </a:r>
            <a:r>
              <a:rPr lang="it-IT" altLang="en-US" dirty="0" err="1">
                <a:latin typeface="Palatino Linotype" panose="02040502050505030304" pitchFamily="18" charset="0"/>
              </a:rPr>
              <a:t>rof</a:t>
            </a:r>
            <a:r>
              <a:rPr lang="it-IT" altLang="en-US" dirty="0">
                <a:latin typeface="Palatino Linotype" panose="02040502050505030304" pitchFamily="18" charset="0"/>
              </a:rPr>
              <a:t>. Guido Russo </a:t>
            </a:r>
          </a:p>
        </p:txBody>
      </p:sp>
      <p:sp>
        <p:nvSpPr>
          <p:cNvPr id="197636"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2BEA5EC-AB05-407F-B88F-9C0EFBD2C25F}" type="slidenum">
              <a:rPr lang="it-IT" altLang="en-US">
                <a:latin typeface="Palatino Linotype" panose="02040502050505030304" pitchFamily="18" charset="0"/>
              </a:rPr>
              <a:pPr eaLnBrk="1" hangingPunct="1"/>
              <a:t>34</a:t>
            </a:fld>
            <a:endParaRPr lang="it-IT" altLang="en-US">
              <a:latin typeface="Palatino Linotype" panose="02040502050505030304" pitchFamily="18" charset="0"/>
            </a:endParaRPr>
          </a:p>
        </p:txBody>
      </p:sp>
      <p:sp>
        <p:nvSpPr>
          <p:cNvPr id="197637"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97638"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97639"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2640ED5-A756-4362-A873-0D07D8D0E010}" type="slidenum">
              <a:rPr lang="it-IT" altLang="en-US" sz="800" b="1">
                <a:latin typeface="Palatino Linotype" panose="02040502050505030304" pitchFamily="18" charset="0"/>
              </a:rPr>
              <a:pPr algn="r" eaLnBrk="1" hangingPunct="1"/>
              <a:t>34</a:t>
            </a:fld>
            <a:endParaRPr lang="it-IT" altLang="en-US" sz="800" b="1">
              <a:latin typeface="Palatino Linotype" panose="02040502050505030304" pitchFamily="18" charset="0"/>
            </a:endParaRPr>
          </a:p>
        </p:txBody>
      </p:sp>
      <p:sp>
        <p:nvSpPr>
          <p:cNvPr id="588805" name="Rectangle 5"/>
          <p:cNvSpPr>
            <a:spLocks noChangeArrowheads="1"/>
          </p:cNvSpPr>
          <p:nvPr/>
        </p:nvSpPr>
        <p:spPr bwMode="auto">
          <a:xfrm>
            <a:off x="179388" y="1484313"/>
            <a:ext cx="7916862" cy="376237"/>
          </a:xfrm>
          <a:prstGeom prst="rect">
            <a:avLst/>
          </a:prstGeom>
          <a:noFill/>
          <a:ln w="9525" cap="flat" cmpd="sng" algn="ctr">
            <a:noFill/>
            <a:prstDash val="solid"/>
            <a:miter lim="800000"/>
            <a:headEnd/>
            <a:tailEnd/>
          </a:ln>
          <a:effectLst/>
        </p:spPr>
        <p:txBody>
          <a:bodyPr/>
          <a:lstStyle/>
          <a:p>
            <a:pPr>
              <a:defRPr/>
            </a:pPr>
            <a:r>
              <a:rPr lang="it-IT" sz="1700" b="1" i="1">
                <a:solidFill>
                  <a:srgbClr val="FF0000"/>
                </a:solidFill>
                <a:effectLst>
                  <a:outerShdw blurRad="38100" dist="38100" dir="2700000" algn="tl">
                    <a:srgbClr val="C0C0C0"/>
                  </a:outerShdw>
                </a:effectLst>
                <a:latin typeface="Arial" charset="0"/>
              </a:rPr>
              <a:t>Link State: Esterno, header</a:t>
            </a:r>
          </a:p>
        </p:txBody>
      </p:sp>
      <p:sp>
        <p:nvSpPr>
          <p:cNvPr id="197641" name="Text Box 6"/>
          <p:cNvSpPr txBox="1">
            <a:spLocks noChangeArrowheads="1"/>
          </p:cNvSpPr>
          <p:nvPr/>
        </p:nvSpPr>
        <p:spPr bwMode="auto">
          <a:xfrm>
            <a:off x="179388" y="1916113"/>
            <a:ext cx="7561262" cy="434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it-IT" altLang="it-IT" sz="1400" b="1" i="1">
                <a:latin typeface="Palatino Linotype" panose="02040502050505030304" pitchFamily="18" charset="0"/>
              </a:rPr>
              <a:t> Network Mask</a:t>
            </a:r>
            <a:r>
              <a:rPr lang="it-IT" altLang="it-IT" sz="1400">
                <a:latin typeface="Palatino Linotype" panose="02040502050505030304" pitchFamily="18" charset="0"/>
              </a:rPr>
              <a:t>: netmask della rete o della </a:t>
            </a:r>
            <a:br>
              <a:rPr lang="it-IT" altLang="it-IT" sz="1400">
                <a:latin typeface="Palatino Linotype" panose="02040502050505030304" pitchFamily="18" charset="0"/>
              </a:rPr>
            </a:br>
            <a:r>
              <a:rPr lang="it-IT" altLang="it-IT" sz="1400">
                <a:latin typeface="Palatino Linotype" panose="02040502050505030304" pitchFamily="18" charset="0"/>
              </a:rPr>
              <a:t>                             sottorete destinazione</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E</a:t>
            </a:r>
            <a:r>
              <a:rPr lang="it-IT" altLang="it-IT" sz="1400">
                <a:latin typeface="Palatino Linotype" panose="02040502050505030304" pitchFamily="18" charset="0"/>
              </a:rPr>
              <a:t>: bit 0 del campo TOS. Indica se la metrica</a:t>
            </a:r>
            <a:br>
              <a:rPr lang="it-IT" altLang="it-IT" sz="1400">
                <a:latin typeface="Palatino Linotype" panose="02040502050505030304" pitchFamily="18" charset="0"/>
              </a:rPr>
            </a:br>
            <a:r>
              <a:rPr lang="it-IT" altLang="it-IT" sz="1400">
                <a:latin typeface="Palatino Linotype" panose="02040502050505030304" pitchFamily="18" charset="0"/>
              </a:rPr>
              <a:t>        e le route esterne vengono acquisiti </a:t>
            </a:r>
            <a:br>
              <a:rPr lang="it-IT" altLang="it-IT" sz="1400">
                <a:latin typeface="Palatino Linotype" panose="02040502050505030304" pitchFamily="18" charset="0"/>
              </a:rPr>
            </a:br>
            <a:r>
              <a:rPr lang="it-IT" altLang="it-IT" sz="1400">
                <a:latin typeface="Palatino Linotype" panose="02040502050505030304" pitchFamily="18" charset="0"/>
              </a:rPr>
              <a:t>        tramite protocolli quali EGP e BGP, i </a:t>
            </a:r>
            <a:br>
              <a:rPr lang="it-IT" altLang="it-IT" sz="1400">
                <a:latin typeface="Palatino Linotype" panose="02040502050505030304" pitchFamily="18" charset="0"/>
              </a:rPr>
            </a:br>
            <a:r>
              <a:rPr lang="it-IT" altLang="it-IT" sz="1400">
                <a:latin typeface="Palatino Linotype" panose="02040502050505030304" pitchFamily="18" charset="0"/>
              </a:rPr>
              <a:t>        quali non necessariamente forniscono </a:t>
            </a:r>
            <a:br>
              <a:rPr lang="it-IT" altLang="it-IT" sz="1400">
                <a:latin typeface="Palatino Linotype" panose="02040502050505030304" pitchFamily="18" charset="0"/>
              </a:rPr>
            </a:br>
            <a:r>
              <a:rPr lang="it-IT" altLang="it-IT" sz="1400">
                <a:latin typeface="Palatino Linotype" panose="02040502050505030304" pitchFamily="18" charset="0"/>
              </a:rPr>
              <a:t>        una metrica comparabile a quella di </a:t>
            </a:r>
            <a:br>
              <a:rPr lang="it-IT" altLang="it-IT" sz="1400">
                <a:latin typeface="Palatino Linotype" panose="02040502050505030304" pitchFamily="18" charset="0"/>
              </a:rPr>
            </a:br>
            <a:r>
              <a:rPr lang="it-IT" altLang="it-IT" sz="1400">
                <a:latin typeface="Palatino Linotype" panose="02040502050505030304" pitchFamily="18" charset="0"/>
              </a:rPr>
              <a:t>        OSPF. Se viceversa è settato indica </a:t>
            </a:r>
            <a:br>
              <a:rPr lang="it-IT" altLang="it-IT" sz="1400">
                <a:latin typeface="Palatino Linotype" panose="02040502050505030304" pitchFamily="18" charset="0"/>
              </a:rPr>
            </a:br>
            <a:r>
              <a:rPr lang="it-IT" altLang="it-IT" sz="1400">
                <a:latin typeface="Palatino Linotype" panose="02040502050505030304" pitchFamily="18" charset="0"/>
              </a:rPr>
              <a:t>        che la metrica non è compatibile con </a:t>
            </a:r>
            <a:br>
              <a:rPr lang="it-IT" altLang="it-IT" sz="1400">
                <a:latin typeface="Palatino Linotype" panose="02040502050505030304" pitchFamily="18" charset="0"/>
              </a:rPr>
            </a:br>
            <a:r>
              <a:rPr lang="it-IT" altLang="it-IT" sz="1400">
                <a:latin typeface="Palatino Linotype" panose="02040502050505030304" pitchFamily="18" charset="0"/>
              </a:rPr>
              <a:t>        OSPF e quindi la distanza deve essere</a:t>
            </a:r>
            <a:br>
              <a:rPr lang="it-IT" altLang="it-IT" sz="1400">
                <a:latin typeface="Palatino Linotype" panose="02040502050505030304" pitchFamily="18" charset="0"/>
              </a:rPr>
            </a:br>
            <a:r>
              <a:rPr lang="it-IT" altLang="it-IT" sz="1400">
                <a:latin typeface="Palatino Linotype" panose="02040502050505030304" pitchFamily="18" charset="0"/>
              </a:rPr>
              <a:t>        considerata "maggiore di ogni altra </a:t>
            </a:r>
            <a:br>
              <a:rPr lang="it-IT" altLang="it-IT" sz="1400">
                <a:latin typeface="Palatino Linotype" panose="02040502050505030304" pitchFamily="18" charset="0"/>
              </a:rPr>
            </a:br>
            <a:r>
              <a:rPr lang="it-IT" altLang="it-IT" sz="1400">
                <a:latin typeface="Palatino Linotype" panose="02040502050505030304" pitchFamily="18" charset="0"/>
              </a:rPr>
              <a:t>        route interna". Nel caso la metrica </a:t>
            </a:r>
            <a:br>
              <a:rPr lang="it-IT" altLang="it-IT" sz="1400">
                <a:latin typeface="Palatino Linotype" panose="02040502050505030304" pitchFamily="18" charset="0"/>
              </a:rPr>
            </a:br>
            <a:r>
              <a:rPr lang="it-IT" altLang="it-IT" sz="1400">
                <a:latin typeface="Palatino Linotype" panose="02040502050505030304" pitchFamily="18" charset="0"/>
              </a:rPr>
              <a:t>        sia compatibile, e' possibile farne la </a:t>
            </a:r>
            <a:br>
              <a:rPr lang="it-IT" altLang="it-IT" sz="1400">
                <a:latin typeface="Palatino Linotype" panose="02040502050505030304" pitchFamily="18" charset="0"/>
              </a:rPr>
            </a:br>
            <a:r>
              <a:rPr lang="it-IT" altLang="it-IT" sz="1400">
                <a:latin typeface="Palatino Linotype" panose="02040502050505030304" pitchFamily="18" charset="0"/>
              </a:rPr>
              <a:t>        somma con i costi interni al dominio OSPF ricavando il costo effettivo per raggiungere la </a:t>
            </a:r>
            <a:br>
              <a:rPr lang="it-IT" altLang="it-IT" sz="1400">
                <a:latin typeface="Palatino Linotype" panose="02040502050505030304" pitchFamily="18" charset="0"/>
              </a:rPr>
            </a:br>
            <a:r>
              <a:rPr lang="it-IT" altLang="it-IT" sz="1400">
                <a:latin typeface="Palatino Linotype" panose="02040502050505030304" pitchFamily="18" charset="0"/>
              </a:rPr>
              <a:t>        destinazione.</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External Route Tag</a:t>
            </a:r>
            <a:r>
              <a:rPr lang="it-IT" altLang="it-IT" sz="1400">
                <a:latin typeface="Palatino Linotype" panose="02040502050505030304" pitchFamily="18" charset="0"/>
              </a:rPr>
              <a:t>: utilizzato dai Border Router per scambiarsi informazioni in riferimento </a:t>
            </a:r>
            <a:br>
              <a:rPr lang="it-IT" altLang="it-IT" sz="1400">
                <a:latin typeface="Palatino Linotype" panose="02040502050505030304" pitchFamily="18" charset="0"/>
              </a:rPr>
            </a:br>
            <a:r>
              <a:rPr lang="it-IT" altLang="it-IT" sz="1400">
                <a:latin typeface="Palatino Linotype" panose="02040502050505030304" pitchFamily="18" charset="0"/>
              </a:rPr>
              <a:t>                                        a quella route. Non e' utilizzata ne' analizzata da OSPF</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TOS = x, TOS x metric</a:t>
            </a:r>
            <a:r>
              <a:rPr lang="it-IT" altLang="it-IT" sz="1400">
                <a:latin typeface="Palatino Linotype" panose="02040502050505030304" pitchFamily="18" charset="0"/>
              </a:rPr>
              <a:t>: stesso significato di quello dei Router Links. Non serve il campo # </a:t>
            </a:r>
            <a:br>
              <a:rPr lang="it-IT" altLang="it-IT" sz="1400">
                <a:latin typeface="Palatino Linotype" panose="02040502050505030304" pitchFamily="18" charset="0"/>
              </a:rPr>
            </a:br>
            <a:r>
              <a:rPr lang="it-IT" altLang="it-IT" sz="1400">
                <a:latin typeface="Palatino Linotype" panose="02040502050505030304" pitchFamily="18" charset="0"/>
              </a:rPr>
              <a:t>                                             TOS in quanto la lunghezza si ricava dall’header LSA</a:t>
            </a:r>
          </a:p>
          <a:p>
            <a:pPr eaLnBrk="1" hangingPunct="1">
              <a:buFontTx/>
              <a:buChar char="•"/>
            </a:pPr>
            <a:r>
              <a:rPr lang="it-IT" altLang="it-IT" sz="1400">
                <a:latin typeface="Palatino Linotype" panose="02040502050505030304" pitchFamily="18" charset="0"/>
              </a:rPr>
              <a:t> </a:t>
            </a:r>
            <a:r>
              <a:rPr lang="it-IT" altLang="it-IT" sz="1400" b="1" i="1">
                <a:latin typeface="Palatino Linotype" panose="02040502050505030304" pitchFamily="18" charset="0"/>
              </a:rPr>
              <a:t>Link_State_ID (header LSA)</a:t>
            </a:r>
            <a:r>
              <a:rPr lang="it-IT" altLang="it-IT" sz="1400">
                <a:latin typeface="Palatino Linotype" panose="02040502050505030304" pitchFamily="18" charset="0"/>
              </a:rPr>
              <a:t>: indirizzo IP della rete o della sottorete destinazione</a:t>
            </a:r>
          </a:p>
        </p:txBody>
      </p:sp>
      <p:pic>
        <p:nvPicPr>
          <p:cNvPr id="197642" name="Picture 7" descr="lsdbas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275" y="1700213"/>
            <a:ext cx="4071938"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6086097"/>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e">
  <a:themeElements>
    <a:clrScheme name="Rete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Re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Rete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Rete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Rete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Rete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Rete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Rete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Rete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Rete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Rete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Rete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Network</Template>
  <TotalTime>0</TotalTime>
  <Words>4843</Words>
  <Application>Microsoft Office PowerPoint</Application>
  <PresentationFormat>Presentazione su schermo (4:3)</PresentationFormat>
  <Paragraphs>416</Paragraphs>
  <Slides>34</Slides>
  <Notes>1</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34</vt:i4>
      </vt:variant>
    </vt:vector>
  </HeadingPairs>
  <TitlesOfParts>
    <vt:vector size="39" baseType="lpstr">
      <vt:lpstr>Arial</vt:lpstr>
      <vt:lpstr>Palatino Linotype</vt:lpstr>
      <vt:lpstr>Times New Roman</vt:lpstr>
      <vt:lpstr>Wingdings</vt:lpstr>
      <vt:lpstr>Rete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2020-10-09T07:03:55Z</dcterms:created>
  <dcterms:modified xsi:type="dcterms:W3CDTF">2020-10-09T07:04:00Z</dcterms:modified>
</cp:coreProperties>
</file>