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7" r:id="rId9"/>
    <p:sldId id="268" r:id="rId10"/>
    <p:sldId id="289" r:id="rId11"/>
    <p:sldId id="290" r:id="rId12"/>
    <p:sldId id="291" r:id="rId13"/>
    <p:sldId id="292" r:id="rId14"/>
    <p:sldId id="269" r:id="rId15"/>
    <p:sldId id="270" r:id="rId16"/>
    <p:sldId id="271" r:id="rId17"/>
    <p:sldId id="284" r:id="rId18"/>
    <p:sldId id="287" r:id="rId19"/>
    <p:sldId id="285" r:id="rId20"/>
    <p:sldId id="288" r:id="rId21"/>
    <p:sldId id="286" r:id="rId22"/>
    <p:sldId id="293" r:id="rId23"/>
    <p:sldId id="272" r:id="rId24"/>
    <p:sldId id="273" r:id="rId25"/>
    <p:sldId id="274" r:id="rId26"/>
    <p:sldId id="275" r:id="rId27"/>
    <p:sldId id="276" r:id="rId28"/>
    <p:sldId id="294" r:id="rId29"/>
    <p:sldId id="295" r:id="rId30"/>
    <p:sldId id="296" r:id="rId31"/>
    <p:sldId id="279" r:id="rId32"/>
    <p:sldId id="280" r:id="rId33"/>
    <p:sldId id="283" r:id="rId34"/>
    <p:sldId id="282" r:id="rId35"/>
    <p:sldId id="281" r:id="rId36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1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6"/>
    <p:restoredTop sz="94572"/>
  </p:normalViewPr>
  <p:slideViewPr>
    <p:cSldViewPr snapToGrid="0" snapToObjects="1">
      <p:cViewPr varScale="1">
        <p:scale>
          <a:sx n="94" d="100"/>
          <a:sy n="94" d="100"/>
        </p:scale>
        <p:origin x="10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722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96711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386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4255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770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562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5781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2669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1229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6121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3131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2EE33-0439-7844-B8F6-B6181589BB0B}" type="datetimeFigureOut">
              <a:rPr lang="it-IT" smtClean="0"/>
              <a:t>06/10/20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B7254-EAB9-EB47-BC50-12D96ABE81D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2712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b="1" dirty="0" smtClean="0"/>
              <a:t>Simple </a:t>
            </a:r>
            <a:r>
              <a:rPr lang="it-IT" b="1" dirty="0" err="1" smtClean="0"/>
              <a:t>Past</a:t>
            </a:r>
            <a:endParaRPr lang="it-IT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78998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57809" y="357809"/>
            <a:ext cx="79115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400" dirty="0" smtClean="0"/>
              <a:t>I watched a film yesterday</a:t>
            </a:r>
          </a:p>
          <a:p>
            <a:pPr algn="just">
              <a:lnSpc>
                <a:spcPct val="150000"/>
              </a:lnSpc>
            </a:pPr>
            <a:r>
              <a:rPr lang="en-GB" sz="2400" dirty="0" smtClean="0"/>
              <a:t>When you were young you had a very expensive car</a:t>
            </a:r>
          </a:p>
          <a:p>
            <a:pPr algn="just">
              <a:lnSpc>
                <a:spcPct val="150000"/>
              </a:lnSpc>
            </a:pPr>
            <a:r>
              <a:rPr lang="en-GB" sz="2400" dirty="0" smtClean="0"/>
              <a:t>They went to England last summer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58453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44557" y="384313"/>
            <a:ext cx="413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>
                <a:solidFill>
                  <a:srgbClr val="C00000"/>
                </a:solidFill>
              </a:rPr>
              <a:t>PAST SIMPLE</a:t>
            </a:r>
            <a:endParaRPr lang="it-IT" sz="2400" dirty="0">
              <a:solidFill>
                <a:srgbClr val="C0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344557" y="1258956"/>
            <a:ext cx="38298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it-IT" sz="2400" dirty="0" smtClean="0"/>
              <a:t>TO BE</a:t>
            </a:r>
          </a:p>
          <a:p>
            <a:pPr algn="just"/>
            <a:endParaRPr lang="it-IT" sz="2400" dirty="0" smtClean="0"/>
          </a:p>
          <a:p>
            <a:pPr algn="just"/>
            <a:endParaRPr lang="it-IT" sz="2400" dirty="0"/>
          </a:p>
          <a:p>
            <a:pPr algn="just"/>
            <a:r>
              <a:rPr lang="it-IT" sz="2400" dirty="0" smtClean="0"/>
              <a:t>Verbi regolari</a:t>
            </a:r>
          </a:p>
          <a:p>
            <a:pPr algn="just"/>
            <a:endParaRPr lang="it-IT" sz="2400" dirty="0" smtClean="0"/>
          </a:p>
          <a:p>
            <a:pPr algn="just"/>
            <a:endParaRPr lang="it-IT" sz="2400" dirty="0"/>
          </a:p>
          <a:p>
            <a:pPr algn="just"/>
            <a:r>
              <a:rPr lang="it-IT" sz="2400" dirty="0" smtClean="0"/>
              <a:t>Verbi irregolari</a:t>
            </a:r>
            <a:endParaRPr lang="it-IT" sz="2400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157770"/>
              </p:ext>
            </p:extLst>
          </p:nvPr>
        </p:nvGraphicFramePr>
        <p:xfrm>
          <a:off x="2150165" y="1115497"/>
          <a:ext cx="1603513" cy="12801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861391"/>
                <a:gridCol w="742122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</a:rPr>
                        <a:t>I</a:t>
                      </a:r>
                      <a:endParaRPr lang="it-IT" sz="140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was</a:t>
                      </a:r>
                      <a:endParaRPr lang="it-IT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</a:rPr>
                        <a:t>You</a:t>
                      </a:r>
                      <a:endParaRPr lang="it-IT" sz="140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solidFill>
                            <a:srgbClr val="002060"/>
                          </a:solidFill>
                          <a:effectLst/>
                        </a:rPr>
                        <a:t>were</a:t>
                      </a:r>
                      <a:endParaRPr lang="it-IT" sz="1400" dirty="0">
                        <a:solidFill>
                          <a:srgbClr val="002060"/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He/</a:t>
                      </a:r>
                      <a:r>
                        <a:rPr lang="it-IT" sz="1400" dirty="0" err="1">
                          <a:effectLst/>
                        </a:rPr>
                        <a:t>She</a:t>
                      </a:r>
                      <a:r>
                        <a:rPr lang="it-IT" sz="1400" dirty="0">
                          <a:effectLst/>
                        </a:rPr>
                        <a:t>/</a:t>
                      </a:r>
                      <a:r>
                        <a:rPr lang="it-IT" sz="1400" dirty="0" err="1">
                          <a:effectLst/>
                        </a:rPr>
                        <a:t>It</a:t>
                      </a:r>
                      <a:endParaRPr lang="it-IT" sz="1400" dirty="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was</a:t>
                      </a:r>
                      <a:endParaRPr lang="it-IT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</a:rPr>
                        <a:t>We</a:t>
                      </a:r>
                      <a:endParaRPr lang="it-IT" sz="140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solidFill>
                            <a:srgbClr val="002060"/>
                          </a:solidFill>
                          <a:effectLst/>
                        </a:rPr>
                        <a:t>were</a:t>
                      </a:r>
                      <a:endParaRPr lang="it-IT" sz="1400" dirty="0">
                        <a:solidFill>
                          <a:srgbClr val="002060"/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effectLst/>
                        </a:rPr>
                        <a:t>You</a:t>
                      </a:r>
                      <a:endParaRPr lang="it-IT" sz="1400" dirty="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>
                          <a:solidFill>
                            <a:srgbClr val="002060"/>
                          </a:solidFill>
                          <a:effectLst/>
                        </a:rPr>
                        <a:t>were</a:t>
                      </a:r>
                      <a:endParaRPr lang="it-IT" sz="1400">
                        <a:solidFill>
                          <a:srgbClr val="002060"/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>
                          <a:effectLst/>
                        </a:rPr>
                        <a:t>They</a:t>
                      </a:r>
                      <a:endParaRPr lang="it-IT" sz="1400"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400" dirty="0" err="1">
                          <a:solidFill>
                            <a:srgbClr val="002060"/>
                          </a:solidFill>
                          <a:effectLst/>
                        </a:rPr>
                        <a:t>were</a:t>
                      </a:r>
                      <a:endParaRPr lang="it-IT" sz="1400" dirty="0">
                        <a:solidFill>
                          <a:srgbClr val="002060"/>
                        </a:solidFill>
                        <a:effectLst/>
                        <a:latin typeface="Times New Roman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3442252" y="2940157"/>
            <a:ext cx="2716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FORMA BASE + </a:t>
            </a:r>
            <a:r>
              <a:rPr lang="it-IT" b="1" dirty="0" smtClean="0">
                <a:solidFill>
                  <a:srgbClr val="FF0000"/>
                </a:solidFill>
              </a:rPr>
              <a:t>ED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442252" y="4060955"/>
            <a:ext cx="3312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Imparare a memoria </a:t>
            </a:r>
            <a:r>
              <a:rPr lang="it-IT" smtClean="0"/>
              <a:t>il paradigma</a:t>
            </a:r>
            <a:endParaRPr lang="it-IT"/>
          </a:p>
        </p:txBody>
      </p:sp>
      <p:sp>
        <p:nvSpPr>
          <p:cNvPr id="9" name="Parentesi graffa aperta 8"/>
          <p:cNvSpPr/>
          <p:nvPr/>
        </p:nvSpPr>
        <p:spPr>
          <a:xfrm>
            <a:off x="1948070" y="1109019"/>
            <a:ext cx="159026" cy="128016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2" name="Connettore 2 11"/>
          <p:cNvCxnSpPr/>
          <p:nvPr/>
        </p:nvCxnSpPr>
        <p:spPr>
          <a:xfrm>
            <a:off x="2411896" y="3127513"/>
            <a:ext cx="762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2411896" y="4220817"/>
            <a:ext cx="762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917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40627"/>
              </p:ext>
            </p:extLst>
          </p:nvPr>
        </p:nvGraphicFramePr>
        <p:xfrm>
          <a:off x="755375" y="1081840"/>
          <a:ext cx="2207660" cy="24688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219199"/>
                <a:gridCol w="988461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I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was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You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were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He/She/It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was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We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were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You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were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They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were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907088"/>
              </p:ext>
            </p:extLst>
          </p:nvPr>
        </p:nvGraphicFramePr>
        <p:xfrm>
          <a:off x="4134678" y="1095091"/>
          <a:ext cx="1346200" cy="2363719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46200"/>
              </a:tblGrid>
              <a:tr h="18049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</a:rPr>
                        <a:t>wasn’t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8806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</a:rPr>
                        <a:t>weren’t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8806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</a:rPr>
                        <a:t>wasn’t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97611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it-IT" sz="1800" dirty="0" smtClean="0"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baseline="0" dirty="0" smtClean="0">
                          <a:effectLst/>
                        </a:rPr>
                        <a:t>       </a:t>
                      </a:r>
                      <a:r>
                        <a:rPr lang="it-IT" sz="1800" baseline="0" dirty="0" err="1" smtClean="0">
                          <a:effectLst/>
                        </a:rPr>
                        <a:t>w</a:t>
                      </a:r>
                      <a:r>
                        <a:rPr lang="it-IT" sz="1800" dirty="0" err="1" smtClean="0">
                          <a:effectLst/>
                        </a:rPr>
                        <a:t>eren’t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Parentesi graffa chiusa 3"/>
          <p:cNvSpPr/>
          <p:nvPr/>
        </p:nvSpPr>
        <p:spPr>
          <a:xfrm>
            <a:off x="6956425" y="7477125"/>
            <a:ext cx="114300" cy="571500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it-IT"/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869156"/>
              </p:ext>
            </p:extLst>
          </p:nvPr>
        </p:nvGraphicFramePr>
        <p:xfrm>
          <a:off x="6916666" y="1073853"/>
          <a:ext cx="4639230" cy="24688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319615"/>
                <a:gridCol w="2319615"/>
              </a:tblGrid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Was</a:t>
                      </a:r>
                      <a:r>
                        <a:rPr lang="it-IT" sz="1800" dirty="0">
                          <a:effectLst/>
                        </a:rPr>
                        <a:t> I 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Wasn’t</a:t>
                      </a:r>
                      <a:r>
                        <a:rPr lang="it-IT" sz="18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. 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   I?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Were</a:t>
                      </a:r>
                      <a:r>
                        <a:rPr lang="it-IT" sz="1800" dirty="0">
                          <a:effectLst/>
                        </a:rPr>
                        <a:t> </a:t>
                      </a:r>
                      <a:r>
                        <a:rPr lang="it-IT" sz="1800" dirty="0" err="1">
                          <a:effectLst/>
                        </a:rPr>
                        <a:t>you</a:t>
                      </a:r>
                      <a:r>
                        <a:rPr lang="it-IT" sz="1800" dirty="0">
                          <a:effectLst/>
                        </a:rPr>
                        <a:t>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Weren’t</a:t>
                      </a:r>
                      <a:r>
                        <a:rPr lang="it-IT" sz="18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. 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 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You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18097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Was</a:t>
                      </a:r>
                      <a:r>
                        <a:rPr lang="it-IT" sz="1800" dirty="0">
                          <a:effectLst/>
                        </a:rPr>
                        <a:t> he/</a:t>
                      </a:r>
                      <a:r>
                        <a:rPr lang="it-IT" sz="1800" dirty="0" err="1">
                          <a:effectLst/>
                        </a:rPr>
                        <a:t>she</a:t>
                      </a:r>
                      <a:r>
                        <a:rPr lang="it-IT" sz="1800" dirty="0">
                          <a:effectLst/>
                        </a:rPr>
                        <a:t>/</a:t>
                      </a:r>
                      <a:r>
                        <a:rPr lang="it-IT" sz="1800" dirty="0" err="1">
                          <a:effectLst/>
                        </a:rPr>
                        <a:t>it</a:t>
                      </a:r>
                      <a:r>
                        <a:rPr lang="it-IT" sz="1800" dirty="0">
                          <a:effectLst/>
                        </a:rPr>
                        <a:t>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Wasn’t</a:t>
                      </a:r>
                      <a:r>
                        <a:rPr lang="it-IT" sz="18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.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He/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she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/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it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           </a:t>
                      </a:r>
                      <a:r>
                        <a:rPr lang="it-IT" sz="1800" dirty="0" err="1">
                          <a:effectLst/>
                        </a:rPr>
                        <a:t>We</a:t>
                      </a:r>
                      <a:r>
                        <a:rPr lang="it-IT" sz="1800" dirty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Were</a:t>
                      </a:r>
                      <a:r>
                        <a:rPr lang="it-IT" sz="1800" dirty="0">
                          <a:effectLst/>
                        </a:rPr>
                        <a:t>  </a:t>
                      </a:r>
                      <a:r>
                        <a:rPr lang="it-IT" sz="1800" dirty="0" err="1">
                          <a:effectLst/>
                        </a:rPr>
                        <a:t>you</a:t>
                      </a:r>
                      <a:r>
                        <a:rPr lang="it-IT" sz="1800" dirty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           </a:t>
                      </a:r>
                      <a:r>
                        <a:rPr lang="it-IT" sz="1800" dirty="0" err="1">
                          <a:effectLst/>
                        </a:rPr>
                        <a:t>they</a:t>
                      </a:r>
                      <a:r>
                        <a:rPr lang="it-IT" sz="1800" dirty="0">
                          <a:effectLst/>
                        </a:rPr>
                        <a:t>? 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                 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we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Weren’t</a:t>
                      </a:r>
                      <a:r>
                        <a:rPr lang="it-IT" sz="18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.  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You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                         </a:t>
                      </a:r>
                      <a:r>
                        <a:rPr lang="it-IT" sz="180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they</a:t>
                      </a:r>
                      <a:r>
                        <a:rPr lang="it-IT" sz="180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Parentesi graffa chiusa 5"/>
          <p:cNvSpPr/>
          <p:nvPr/>
        </p:nvSpPr>
        <p:spPr>
          <a:xfrm>
            <a:off x="4327318" y="2557241"/>
            <a:ext cx="143013" cy="985492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755375" y="344557"/>
            <a:ext cx="3106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>
                <a:solidFill>
                  <a:srgbClr val="C00000"/>
                </a:solidFill>
              </a:rPr>
              <a:t>TO BE</a:t>
            </a:r>
            <a:endParaRPr lang="it-IT" sz="2800" b="1" dirty="0">
              <a:solidFill>
                <a:srgbClr val="C00000"/>
              </a:solidFill>
            </a:endParaRPr>
          </a:p>
        </p:txBody>
      </p:sp>
      <p:sp>
        <p:nvSpPr>
          <p:cNvPr id="8" name="Croce 7"/>
          <p:cNvSpPr/>
          <p:nvPr/>
        </p:nvSpPr>
        <p:spPr>
          <a:xfrm>
            <a:off x="755375" y="4041912"/>
            <a:ext cx="662608" cy="530087"/>
          </a:xfrm>
          <a:prstGeom prst="plus">
            <a:avLst>
              <a:gd name="adj" fmla="val 37500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Meno 8"/>
          <p:cNvSpPr/>
          <p:nvPr/>
        </p:nvSpPr>
        <p:spPr>
          <a:xfrm>
            <a:off x="3657600" y="4041911"/>
            <a:ext cx="954156" cy="530087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? 9">
            <a:hlinkClick r:id="" action="ppaction://noaction" highlightClick="1"/>
          </p:cNvPr>
          <p:cNvSpPr/>
          <p:nvPr/>
        </p:nvSpPr>
        <p:spPr>
          <a:xfrm>
            <a:off x="6956425" y="4041911"/>
            <a:ext cx="743764" cy="530087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543339" y="5168347"/>
            <a:ext cx="208059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smtClean="0"/>
              <a:t>SOGG + WAS/WERE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3127514" y="5150692"/>
            <a:ext cx="2782956" cy="369332"/>
          </a:xfrm>
          <a:prstGeom prst="rect">
            <a:avLst/>
          </a:prstGeom>
          <a:noFill/>
          <a:ln>
            <a:solidFill>
              <a:srgbClr val="94165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SOGG + WAS/WERE + NOT</a:t>
            </a:r>
            <a:endParaRPr lang="it-IT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6533322" y="5150692"/>
            <a:ext cx="2146851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WAS/WERE + SOGG</a:t>
            </a:r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543339" y="5883965"/>
            <a:ext cx="2186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Yesterday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was</a:t>
            </a:r>
            <a:r>
              <a:rPr lang="it-IT" dirty="0" smtClean="0"/>
              <a:t> </a:t>
            </a:r>
            <a:r>
              <a:rPr lang="it-IT" dirty="0" err="1" smtClean="0"/>
              <a:t>very</a:t>
            </a:r>
            <a:r>
              <a:rPr lang="it-IT" dirty="0" smtClean="0"/>
              <a:t> </a:t>
            </a:r>
            <a:r>
              <a:rPr lang="it-IT" dirty="0" err="1" smtClean="0"/>
              <a:t>angry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3127514" y="5857461"/>
            <a:ext cx="2782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Yesterday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wasn’t</a:t>
            </a:r>
            <a:r>
              <a:rPr lang="it-IT" dirty="0" smtClean="0"/>
              <a:t> </a:t>
            </a:r>
            <a:r>
              <a:rPr lang="it-IT" dirty="0" err="1" smtClean="0"/>
              <a:t>very</a:t>
            </a:r>
            <a:r>
              <a:rPr lang="it-IT" dirty="0" smtClean="0"/>
              <a:t> </a:t>
            </a:r>
            <a:r>
              <a:rPr lang="it-IT" dirty="0" err="1" smtClean="0"/>
              <a:t>angry</a:t>
            </a:r>
            <a:endParaRPr lang="it-IT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6533322" y="5883965"/>
            <a:ext cx="2239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Was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angry</a:t>
            </a:r>
            <a:r>
              <a:rPr lang="it-IT" dirty="0" smtClean="0"/>
              <a:t> </a:t>
            </a:r>
            <a:r>
              <a:rPr lang="it-IT" dirty="0" err="1" smtClean="0"/>
              <a:t>yesterday</a:t>
            </a:r>
            <a:r>
              <a:rPr lang="it-IT" dirty="0" smtClean="0"/>
              <a:t>?</a:t>
            </a:r>
            <a:endParaRPr lang="it-IT" dirty="0"/>
          </a:p>
        </p:txBody>
      </p:sp>
      <p:sp>
        <p:nvSpPr>
          <p:cNvPr id="17" name="? 16">
            <a:hlinkClick r:id="" action="ppaction://noaction" highlightClick="1"/>
          </p:cNvPr>
          <p:cNvSpPr/>
          <p:nvPr/>
        </p:nvSpPr>
        <p:spPr>
          <a:xfrm>
            <a:off x="9422294" y="4144364"/>
            <a:ext cx="490041" cy="427634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Meno 17"/>
          <p:cNvSpPr/>
          <p:nvPr/>
        </p:nvSpPr>
        <p:spPr>
          <a:xfrm>
            <a:off x="10044858" y="4144365"/>
            <a:ext cx="517125" cy="427634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9144000" y="5150692"/>
            <a:ext cx="2690191" cy="36933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WASN’T/WEREN’T + SOGG</a:t>
            </a:r>
            <a:endParaRPr lang="it-IT" dirty="0"/>
          </a:p>
        </p:txBody>
      </p:sp>
      <p:sp>
        <p:nvSpPr>
          <p:cNvPr id="20" name="CasellaDiTesto 19"/>
          <p:cNvSpPr txBox="1"/>
          <p:nvPr/>
        </p:nvSpPr>
        <p:spPr>
          <a:xfrm>
            <a:off x="9144000" y="5976730"/>
            <a:ext cx="26901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Wasn’t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angry</a:t>
            </a:r>
            <a:r>
              <a:rPr lang="it-IT" dirty="0" smtClean="0"/>
              <a:t> </a:t>
            </a:r>
            <a:r>
              <a:rPr lang="it-IT" dirty="0" err="1" smtClean="0"/>
              <a:t>yesterday</a:t>
            </a:r>
            <a:r>
              <a:rPr lang="it-IT" dirty="0" smtClean="0"/>
              <a:t>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33516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04800" y="331304"/>
            <a:ext cx="4518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/>
              <a:t>V</a:t>
            </a:r>
            <a:r>
              <a:rPr lang="it-IT" sz="2400" b="1" dirty="0" smtClean="0"/>
              <a:t>erbi regolari</a:t>
            </a:r>
            <a:endParaRPr lang="it-IT" sz="2400" b="1" dirty="0"/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09705"/>
              </p:ext>
            </p:extLst>
          </p:nvPr>
        </p:nvGraphicFramePr>
        <p:xfrm>
          <a:off x="304799" y="1045661"/>
          <a:ext cx="10402957" cy="2523744"/>
        </p:xfrm>
        <a:graphic>
          <a:graphicData uri="http://schemas.openxmlformats.org/drawingml/2006/table">
            <a:tbl>
              <a:tblPr firstRow="1" firstCol="1" bandRow="1"/>
              <a:tblGrid>
                <a:gridCol w="2446673"/>
                <a:gridCol w="2753724"/>
                <a:gridCol w="2601280"/>
                <a:gridCol w="260128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Affermativa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Negativa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Interrogativa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 err="1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Int</a:t>
                      </a:r>
                      <a:r>
                        <a:rPr lang="it-IT" sz="1800" b="1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/negativa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S+ 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verbo+</a:t>
                      </a:r>
                      <a:r>
                        <a:rPr lang="en-GB" sz="1800" noProof="0" dirty="0" err="1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ED</a:t>
                      </a:r>
                      <a:endParaRPr lang="en-GB" sz="1800" noProof="0" dirty="0" smtClean="0">
                        <a:solidFill>
                          <a:schemeClr val="accent2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To watch – watch</a:t>
                      </a:r>
                      <a:r>
                        <a:rPr lang="en-GB" sz="16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To start- start</a:t>
                      </a:r>
                      <a:r>
                        <a:rPr lang="en-GB" sz="16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en-GB" sz="1800" noProof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</a:t>
                      </a:r>
                      <a:r>
                        <a:rPr lang="en-GB" sz="18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</a:t>
                      </a: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start</a:t>
                      </a:r>
                      <a:r>
                        <a:rPr lang="en-GB" sz="18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ed </a:t>
                      </a: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doing karate when</a:t>
                      </a:r>
                      <a:r>
                        <a:rPr lang="en-GB" sz="1800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I was 7 years old</a:t>
                      </a:r>
                      <a:endParaRPr lang="en-GB" sz="18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S+</a:t>
                      </a:r>
                      <a:r>
                        <a:rPr lang="en-GB" sz="1800" noProof="0" dirty="0" err="1" smtClean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DID+NOT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+verboBase</a:t>
                      </a: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Sue </a:t>
                      </a:r>
                      <a:r>
                        <a:rPr lang="en-GB" sz="1800" noProof="0" dirty="0" smtClean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 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start any sport when she was 7 years old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 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+S+verboBase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..?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When </a:t>
                      </a:r>
                      <a:r>
                        <a:rPr lang="en-GB" sz="1800" noProof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the cinema open last Saturday?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 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+S+verboBase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solidFill>
                          <a:srgbClr val="7030A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you want some beer yesterday at dinner?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52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63826" y="318052"/>
            <a:ext cx="5539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/>
              <a:t>Spelling </a:t>
            </a:r>
            <a:r>
              <a:rPr lang="it-IT" sz="2400" b="1" dirty="0" err="1" smtClean="0"/>
              <a:t>variations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when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adding</a:t>
            </a:r>
            <a:r>
              <a:rPr lang="it-IT" sz="2400" b="1" dirty="0" smtClean="0"/>
              <a:t> -ED</a:t>
            </a:r>
            <a:endParaRPr lang="it-IT" sz="2400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410817" y="1139687"/>
            <a:ext cx="1060174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it-IT" sz="2000" dirty="0"/>
              <a:t>Verbi </a:t>
            </a:r>
            <a:r>
              <a:rPr lang="it-IT" sz="2000" u="sng" dirty="0"/>
              <a:t>monosillabici</a:t>
            </a:r>
            <a:r>
              <a:rPr lang="it-IT" sz="2000" dirty="0"/>
              <a:t> che sono costituiti da </a:t>
            </a:r>
            <a:r>
              <a:rPr lang="it-IT" sz="2000" u="sng" dirty="0" err="1" smtClean="0"/>
              <a:t>Consonante+Vocale+Consonante</a:t>
            </a:r>
            <a:r>
              <a:rPr lang="it-IT" sz="2000" u="sng" dirty="0" smtClean="0"/>
              <a:t> (CVC)</a:t>
            </a:r>
            <a:r>
              <a:rPr lang="it-IT" sz="2000" dirty="0" smtClean="0"/>
              <a:t>, </a:t>
            </a:r>
            <a:r>
              <a:rPr lang="it-IT" sz="2000" dirty="0"/>
              <a:t>raddoppiano l’ultima consonante:</a:t>
            </a:r>
          </a:p>
          <a:p>
            <a:r>
              <a:rPr lang="it-IT" sz="2000" dirty="0"/>
              <a:t>Ex. </a:t>
            </a:r>
            <a:r>
              <a:rPr lang="it-IT" sz="2000" dirty="0" err="1"/>
              <a:t>Fit</a:t>
            </a:r>
            <a:r>
              <a:rPr lang="it-IT" sz="2000" dirty="0"/>
              <a:t>- </a:t>
            </a:r>
            <a:r>
              <a:rPr lang="it-IT" sz="2000" dirty="0" err="1"/>
              <a:t>fitted</a:t>
            </a:r>
            <a:r>
              <a:rPr lang="it-IT" sz="2000" dirty="0"/>
              <a:t>; stop- </a:t>
            </a:r>
            <a:r>
              <a:rPr lang="it-IT" sz="2000" dirty="0" err="1"/>
              <a:t>stopped</a:t>
            </a:r>
            <a:endParaRPr lang="it-IT" sz="2000" dirty="0"/>
          </a:p>
          <a:p>
            <a:endParaRPr lang="it-IT" sz="2000" dirty="0" smtClean="0"/>
          </a:p>
          <a:p>
            <a:pPr marL="285750" indent="-285750">
              <a:buFont typeface="Wingdings" charset="2"/>
              <a:buChar char="v"/>
            </a:pPr>
            <a:r>
              <a:rPr lang="it-IT" sz="2000" dirty="0" smtClean="0"/>
              <a:t>Verbi </a:t>
            </a:r>
            <a:r>
              <a:rPr lang="it-IT" sz="2000" u="sng" dirty="0"/>
              <a:t>bisillabici</a:t>
            </a:r>
            <a:r>
              <a:rPr lang="it-IT" sz="2000" dirty="0"/>
              <a:t> che terminano in </a:t>
            </a:r>
            <a:r>
              <a:rPr lang="it-IT" sz="2000" u="sng" dirty="0" err="1" smtClean="0"/>
              <a:t>Consonante+Vocale+Consonante</a:t>
            </a:r>
            <a:r>
              <a:rPr lang="it-IT" sz="2000" u="sng" dirty="0" smtClean="0"/>
              <a:t> (CVC)</a:t>
            </a:r>
            <a:r>
              <a:rPr lang="it-IT" sz="2000" dirty="0" smtClean="0"/>
              <a:t>, </a:t>
            </a:r>
            <a:r>
              <a:rPr lang="it-IT" sz="2000" dirty="0"/>
              <a:t>raddoppiano la consonante finale solo se questo gruppo ha la vocale accentata; nel </a:t>
            </a:r>
            <a:r>
              <a:rPr lang="it-IT" sz="2000" dirty="0" err="1"/>
              <a:t>British</a:t>
            </a:r>
            <a:r>
              <a:rPr lang="it-IT" sz="2000" dirty="0"/>
              <a:t> English, questa regola vale al contrario se il verbo termina in –l (cioè: si raddoppia la –l, solo se la sillaba precedente è accentata)</a:t>
            </a:r>
          </a:p>
          <a:p>
            <a:r>
              <a:rPr lang="it-IT" sz="2000" dirty="0" err="1"/>
              <a:t>Adm</a:t>
            </a:r>
            <a:r>
              <a:rPr lang="it-IT" sz="2000" b="1" dirty="0" err="1"/>
              <a:t>ì</a:t>
            </a:r>
            <a:r>
              <a:rPr lang="it-IT" sz="2000" dirty="0" err="1"/>
              <a:t>t</a:t>
            </a:r>
            <a:r>
              <a:rPr lang="it-IT" sz="2000" dirty="0"/>
              <a:t> – </a:t>
            </a:r>
            <a:r>
              <a:rPr lang="it-IT" sz="2000" dirty="0" err="1"/>
              <a:t>admitted</a:t>
            </a:r>
            <a:endParaRPr lang="it-IT" sz="2000" dirty="0"/>
          </a:p>
          <a:p>
            <a:r>
              <a:rPr lang="it-IT" sz="2000" dirty="0" err="1"/>
              <a:t>Tr</a:t>
            </a:r>
            <a:r>
              <a:rPr lang="it-IT" sz="2000" b="1" dirty="0" err="1"/>
              <a:t>à</a:t>
            </a:r>
            <a:r>
              <a:rPr lang="it-IT" sz="2000" dirty="0" err="1"/>
              <a:t>vel</a:t>
            </a:r>
            <a:r>
              <a:rPr lang="it-IT" sz="2000" dirty="0"/>
              <a:t> – </a:t>
            </a:r>
            <a:r>
              <a:rPr lang="it-IT" sz="2000" dirty="0" err="1"/>
              <a:t>travelled</a:t>
            </a:r>
            <a:r>
              <a:rPr lang="it-IT" sz="2000" dirty="0"/>
              <a:t> (</a:t>
            </a:r>
            <a:r>
              <a:rPr lang="it-IT" sz="2000" dirty="0" err="1"/>
              <a:t>BrEn</a:t>
            </a:r>
            <a:r>
              <a:rPr lang="it-IT" sz="2000" dirty="0"/>
              <a:t>)    </a:t>
            </a:r>
            <a:r>
              <a:rPr lang="it-IT" sz="2000" dirty="0" err="1"/>
              <a:t>traveled</a:t>
            </a:r>
            <a:r>
              <a:rPr lang="it-IT" sz="2000" dirty="0"/>
              <a:t> (</a:t>
            </a:r>
            <a:r>
              <a:rPr lang="it-IT" sz="2000" dirty="0" err="1"/>
              <a:t>AmEn</a:t>
            </a:r>
            <a:r>
              <a:rPr lang="it-IT" sz="2000" dirty="0"/>
              <a:t>)</a:t>
            </a:r>
          </a:p>
          <a:p>
            <a:endParaRPr lang="it-IT" sz="2000" dirty="0" smtClean="0"/>
          </a:p>
          <a:p>
            <a:pPr marL="285750" indent="-285750">
              <a:buFont typeface="Wingdings" charset="2"/>
              <a:buChar char="v"/>
            </a:pPr>
            <a:r>
              <a:rPr lang="it-IT" sz="2000" dirty="0" smtClean="0"/>
              <a:t>Verbi </a:t>
            </a:r>
            <a:r>
              <a:rPr lang="it-IT" sz="2000" dirty="0"/>
              <a:t>che terminano in </a:t>
            </a:r>
            <a:r>
              <a:rPr lang="it-IT" sz="2000" u="sng" dirty="0" err="1" smtClean="0"/>
              <a:t>Consonante+y</a:t>
            </a:r>
            <a:r>
              <a:rPr lang="it-IT" sz="2000" u="sng" dirty="0" smtClean="0"/>
              <a:t> (</a:t>
            </a:r>
            <a:r>
              <a:rPr lang="it-IT" sz="2000" u="sng" dirty="0" err="1" smtClean="0"/>
              <a:t>C+y</a:t>
            </a:r>
            <a:r>
              <a:rPr lang="it-IT" sz="2000" dirty="0" smtClean="0"/>
              <a:t>), </a:t>
            </a:r>
            <a:r>
              <a:rPr lang="it-IT" sz="2000" dirty="0"/>
              <a:t>cambiano la –y in –i:</a:t>
            </a:r>
          </a:p>
          <a:p>
            <a:r>
              <a:rPr lang="it-IT" sz="2000" dirty="0" err="1"/>
              <a:t>cry</a:t>
            </a:r>
            <a:r>
              <a:rPr lang="it-IT" sz="2000" dirty="0"/>
              <a:t>- </a:t>
            </a:r>
            <a:r>
              <a:rPr lang="it-IT" sz="2000" dirty="0" err="1"/>
              <a:t>cried</a:t>
            </a:r>
            <a:r>
              <a:rPr lang="it-IT" sz="2000" dirty="0"/>
              <a:t>; </a:t>
            </a:r>
            <a:r>
              <a:rPr lang="it-IT" sz="2000" dirty="0" err="1"/>
              <a:t>study-studied</a:t>
            </a:r>
            <a:endParaRPr lang="it-IT" sz="2000" dirty="0"/>
          </a:p>
          <a:p>
            <a:endParaRPr lang="it-IT" sz="2000" dirty="0" smtClean="0"/>
          </a:p>
          <a:p>
            <a:pPr marL="285750" indent="-285750">
              <a:buFont typeface="Wingdings" charset="2"/>
              <a:buChar char="v"/>
            </a:pPr>
            <a:r>
              <a:rPr lang="it-IT" sz="2000" dirty="0" smtClean="0"/>
              <a:t>Verbi </a:t>
            </a:r>
            <a:r>
              <a:rPr lang="it-IT" sz="2000" dirty="0"/>
              <a:t>che terminano in </a:t>
            </a:r>
            <a:r>
              <a:rPr lang="it-IT" sz="2000" u="sng" dirty="0" err="1" smtClean="0"/>
              <a:t>Vocale+y</a:t>
            </a:r>
            <a:r>
              <a:rPr lang="it-IT" sz="2000" u="sng" dirty="0" smtClean="0"/>
              <a:t> (</a:t>
            </a:r>
            <a:r>
              <a:rPr lang="it-IT" sz="2000" u="sng" dirty="0" err="1" smtClean="0"/>
              <a:t>V+y</a:t>
            </a:r>
            <a:r>
              <a:rPr lang="it-IT" sz="2000" u="sng" dirty="0" smtClean="0"/>
              <a:t>)</a:t>
            </a:r>
            <a:r>
              <a:rPr lang="it-IT" sz="2000" dirty="0" smtClean="0"/>
              <a:t>, </a:t>
            </a:r>
            <a:r>
              <a:rPr lang="it-IT" sz="2000" dirty="0"/>
              <a:t>rimangono invariati:</a:t>
            </a:r>
          </a:p>
          <a:p>
            <a:r>
              <a:rPr lang="it-IT" sz="2000" dirty="0"/>
              <a:t>play – </a:t>
            </a:r>
            <a:r>
              <a:rPr lang="it-IT" sz="2000" dirty="0" err="1"/>
              <a:t>played</a:t>
            </a:r>
            <a:r>
              <a:rPr lang="it-IT" sz="2000" dirty="0"/>
              <a:t>; </a:t>
            </a:r>
            <a:r>
              <a:rPr lang="it-IT" sz="2000" dirty="0" err="1"/>
              <a:t>enjoy</a:t>
            </a:r>
            <a:r>
              <a:rPr lang="it-IT" sz="2000" dirty="0"/>
              <a:t>- </a:t>
            </a:r>
            <a:r>
              <a:rPr lang="it-IT" sz="2000" dirty="0" err="1"/>
              <a:t>enjoyed</a:t>
            </a:r>
            <a:endParaRPr lang="it-IT" sz="20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84966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57809" y="251791"/>
            <a:ext cx="5009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/>
              <a:t>Verbi irregolari</a:t>
            </a:r>
            <a:endParaRPr lang="it-IT" sz="2400" b="1" dirty="0"/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1801408"/>
              </p:ext>
            </p:extLst>
          </p:nvPr>
        </p:nvGraphicFramePr>
        <p:xfrm>
          <a:off x="304799" y="1045661"/>
          <a:ext cx="10402957" cy="2839212"/>
        </p:xfrm>
        <a:graphic>
          <a:graphicData uri="http://schemas.openxmlformats.org/drawingml/2006/table">
            <a:tbl>
              <a:tblPr firstRow="1" firstCol="1" bandRow="1"/>
              <a:tblGrid>
                <a:gridCol w="2446673"/>
                <a:gridCol w="2753724"/>
                <a:gridCol w="2601280"/>
                <a:gridCol w="260128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Affermativa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Negativa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Interrogativa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 err="1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Int</a:t>
                      </a:r>
                      <a:r>
                        <a:rPr lang="it-IT" sz="1800" b="1" dirty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/negativa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S+ 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verbo</a:t>
                      </a:r>
                      <a:r>
                        <a:rPr lang="en-GB" sz="1800" baseline="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</a:t>
                      </a:r>
                      <a:r>
                        <a:rPr lang="en-GB" sz="1800" baseline="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irr</a:t>
                      </a:r>
                      <a:r>
                        <a:rPr lang="en-GB" sz="1800" baseline="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.</a:t>
                      </a:r>
                      <a:endParaRPr lang="en-GB" sz="1800" noProof="0" dirty="0" smtClean="0">
                        <a:solidFill>
                          <a:schemeClr val="accent2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To read – </a:t>
                      </a:r>
                      <a:r>
                        <a:rPr lang="en-GB" sz="16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read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endParaRPr lang="en-GB" sz="1800" noProof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My grandpa </a:t>
                      </a:r>
                      <a:r>
                        <a:rPr lang="en-GB" sz="1800" noProof="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read</a:t>
                      </a: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me the newspaper when I was a kid </a:t>
                      </a:r>
                      <a:endParaRPr lang="en-GB" sz="18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S+</a:t>
                      </a:r>
                      <a:r>
                        <a:rPr lang="en-GB" sz="1800" noProof="0" dirty="0" err="1" smtClean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DID+NOT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+verboIrr.Base</a:t>
                      </a: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Sue </a:t>
                      </a:r>
                      <a:r>
                        <a:rPr lang="en-GB" sz="1800" noProof="0" dirty="0" smtClean="0">
                          <a:solidFill>
                            <a:srgbClr val="94165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 </a:t>
                      </a:r>
                      <a:r>
                        <a:rPr lang="en-GB" sz="180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go</a:t>
                      </a:r>
                      <a:r>
                        <a:rPr lang="en-GB" sz="1800" baseline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to meet her friends because she was ill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 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+S+verboIrr.Base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..?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What </a:t>
                      </a:r>
                      <a:r>
                        <a:rPr lang="en-GB" sz="1800" noProof="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you choose to order yesterday at the restaurant?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 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err="1" smtClean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</a:t>
                      </a:r>
                      <a:r>
                        <a:rPr lang="en-GB" sz="1800" noProof="0" dirty="0" err="1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+S+verboIrr.Base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?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noProof="0" dirty="0" smtClean="0">
                        <a:solidFill>
                          <a:srgbClr val="7030A0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noProof="0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Didn’t</a:t>
                      </a:r>
                      <a:r>
                        <a:rPr lang="en-GB" sz="1800" noProof="0" dirty="0" smtClean="0">
                          <a:effectLst/>
                          <a:latin typeface="+mn-lt"/>
                          <a:ea typeface="Calibri" charset="0"/>
                          <a:cs typeface="Times New Roman" charset="0"/>
                        </a:rPr>
                        <a:t> you catch the bus?</a:t>
                      </a:r>
                      <a:endParaRPr lang="en-GB" sz="1800" noProof="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006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84313" y="450574"/>
            <a:ext cx="7832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/>
              <a:t>Il paradigma dei verbi irregolari si deve imparare a memoria</a:t>
            </a:r>
            <a:endParaRPr lang="it-IT" sz="2400" b="1" dirty="0"/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115068"/>
              </p:ext>
            </p:extLst>
          </p:nvPr>
        </p:nvGraphicFramePr>
        <p:xfrm>
          <a:off x="384313" y="1263005"/>
          <a:ext cx="8127999" cy="445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Forma base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 smtClean="0"/>
                        <a:t>Past</a:t>
                      </a:r>
                      <a:r>
                        <a:rPr lang="it-IT" dirty="0" smtClean="0"/>
                        <a:t> </a:t>
                      </a:r>
                      <a:r>
                        <a:rPr lang="it-IT" dirty="0" err="1" smtClean="0"/>
                        <a:t>simple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 smtClean="0"/>
                        <a:t>Past</a:t>
                      </a:r>
                      <a:r>
                        <a:rPr lang="it-IT" dirty="0" smtClean="0"/>
                        <a:t> </a:t>
                      </a:r>
                      <a:r>
                        <a:rPr lang="it-IT" dirty="0" err="1" smtClean="0"/>
                        <a:t>participle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be   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Was/were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Been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Become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Became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Become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Break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Broke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Broken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Bring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Brought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Brought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Build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Built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Built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Come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Came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Come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Cost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Cost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Cost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Cut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Cut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Cut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Meet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 err="1">
                          <a:effectLst/>
                        </a:rPr>
                        <a:t>Met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Met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Put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Put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Put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Read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>
                          <a:effectLst/>
                        </a:rPr>
                        <a:t>Read</a:t>
                      </a:r>
                      <a:endParaRPr lang="it-IT" sz="180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800" dirty="0">
                          <a:effectLst/>
                        </a:rPr>
                        <a:t>Read</a:t>
                      </a:r>
                      <a:endParaRPr lang="it-IT" sz="1800" dirty="0"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52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91548" y="304800"/>
            <a:ext cx="414793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 smtClean="0"/>
              <a:t>USO</a:t>
            </a:r>
          </a:p>
          <a:p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291548" y="1105019"/>
            <a:ext cx="111980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dirty="0"/>
              <a:t>Azione passata, verificatasi in un tempo concluso </a:t>
            </a:r>
            <a:endParaRPr lang="it-IT" sz="2000" dirty="0" smtClean="0"/>
          </a:p>
          <a:p>
            <a:pPr>
              <a:lnSpc>
                <a:spcPct val="150000"/>
              </a:lnSpc>
            </a:pPr>
            <a:r>
              <a:rPr lang="it-IT" sz="2000" dirty="0" smtClean="0"/>
              <a:t>= </a:t>
            </a:r>
            <a:r>
              <a:rPr lang="it-IT" sz="2000" dirty="0"/>
              <a:t>LAST </a:t>
            </a:r>
            <a:r>
              <a:rPr lang="it-IT" sz="2000" dirty="0" smtClean="0"/>
              <a:t>YEAR/MONTH/WEEK/DAY/WEEKEND, </a:t>
            </a:r>
            <a:r>
              <a:rPr lang="it-IT" sz="2000" dirty="0"/>
              <a:t>YESTERDAY, 3 YEARS AGO, IN (2012), WHEN (I </a:t>
            </a:r>
            <a:r>
              <a:rPr lang="it-IT" sz="2000" dirty="0" err="1"/>
              <a:t>was</a:t>
            </a:r>
            <a:r>
              <a:rPr lang="it-IT" sz="2000" dirty="0"/>
              <a:t> a </a:t>
            </a:r>
            <a:r>
              <a:rPr lang="it-IT" sz="2000" dirty="0" err="1"/>
              <a:t>child</a:t>
            </a:r>
            <a:r>
              <a:rPr lang="it-IT" sz="2000" dirty="0"/>
              <a:t>)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Il momento in cui si è conclusa l’azione è sempre specificato con un indicatore temporale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64307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00743" y="794657"/>
            <a:ext cx="548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</a:t>
            </a:r>
            <a:r>
              <a:rPr lang="it-IT" dirty="0" err="1" smtClean="0"/>
              <a:t>got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585857" y="816428"/>
            <a:ext cx="4757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95057" y="794657"/>
            <a:ext cx="2460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PRESENT SIMPLE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PAST SIMPLE ??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57413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00743" y="794657"/>
            <a:ext cx="3189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b="1" dirty="0" err="1" smtClean="0">
                <a:solidFill>
                  <a:srgbClr val="00B050"/>
                </a:solidFill>
              </a:rPr>
              <a:t>has</a:t>
            </a:r>
            <a:r>
              <a:rPr lang="it-IT" b="1" dirty="0" smtClean="0">
                <a:solidFill>
                  <a:srgbClr val="00B050"/>
                </a:solidFill>
              </a:rPr>
              <a:t> </a:t>
            </a:r>
            <a:r>
              <a:rPr lang="it-IT" b="1" dirty="0" err="1" smtClean="0">
                <a:solidFill>
                  <a:srgbClr val="00B050"/>
                </a:solidFill>
              </a:rPr>
              <a:t>got</a:t>
            </a:r>
            <a:r>
              <a:rPr lang="it-IT" b="1" dirty="0" smtClean="0">
                <a:solidFill>
                  <a:srgbClr val="00B050"/>
                </a:solidFill>
              </a:rPr>
              <a:t> </a:t>
            </a:r>
            <a:r>
              <a:rPr lang="it-IT" dirty="0" smtClean="0"/>
              <a:t>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r>
              <a:rPr lang="it-IT" dirty="0" smtClean="0"/>
              <a:t>       </a:t>
            </a:r>
            <a:r>
              <a:rPr lang="it-IT" dirty="0" smtClean="0">
                <a:solidFill>
                  <a:srgbClr val="00B050"/>
                </a:solidFill>
              </a:rPr>
              <a:t>v. forte</a:t>
            </a:r>
            <a:endParaRPr lang="it-IT" dirty="0">
              <a:solidFill>
                <a:srgbClr val="00B050"/>
              </a:solidFill>
            </a:endParaRP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585857" y="816428"/>
            <a:ext cx="47570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b="1" dirty="0" err="1" smtClean="0">
                <a:solidFill>
                  <a:schemeClr val="accent5">
                    <a:lumMod val="75000"/>
                  </a:schemeClr>
                </a:solidFill>
              </a:rPr>
              <a:t>has</a:t>
            </a:r>
            <a:r>
              <a:rPr lang="it-IT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it-IT" dirty="0" smtClean="0"/>
              <a:t>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</a:p>
          <a:p>
            <a:r>
              <a:rPr lang="it-IT" dirty="0" smtClean="0"/>
              <a:t>       </a:t>
            </a:r>
            <a:r>
              <a:rPr lang="it-IT" dirty="0" smtClean="0">
                <a:solidFill>
                  <a:schemeClr val="accent5">
                    <a:lumMod val="75000"/>
                  </a:schemeClr>
                </a:solidFill>
              </a:rPr>
              <a:t>v. debole</a:t>
            </a:r>
            <a:endParaRPr lang="it-IT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95057" y="794657"/>
            <a:ext cx="2460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PRESENT SIMPLE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PAST SIMPLE ??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09600" y="3243943"/>
            <a:ext cx="2362200" cy="64633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/>
              <a:t>HAVE GOT  esiste solo al </a:t>
            </a:r>
            <a:r>
              <a:rPr lang="it-IT" dirty="0" err="1" smtClean="0"/>
              <a:t>present</a:t>
            </a:r>
            <a:r>
              <a:rPr lang="it-IT" dirty="0" smtClean="0"/>
              <a:t> </a:t>
            </a:r>
            <a:r>
              <a:rPr lang="it-IT" dirty="0" err="1" smtClean="0"/>
              <a:t>simple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09600" y="4766217"/>
            <a:ext cx="2797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Negli altri tempi </a:t>
            </a:r>
            <a:r>
              <a:rPr lang="it-IT" smtClean="0"/>
              <a:t>viene usato TO HAVE (v debole)</a:t>
            </a:r>
            <a:endParaRPr lang="it-IT"/>
          </a:p>
        </p:txBody>
      </p:sp>
      <p:sp>
        <p:nvSpPr>
          <p:cNvPr id="7" name="Freccia giù 6"/>
          <p:cNvSpPr/>
          <p:nvPr/>
        </p:nvSpPr>
        <p:spPr>
          <a:xfrm>
            <a:off x="1567543" y="4114800"/>
            <a:ext cx="195943" cy="413657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6705599" y="3121299"/>
            <a:ext cx="3461657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dirty="0" smtClean="0"/>
              <a:t>TO HAVE può avere significato:</a:t>
            </a:r>
          </a:p>
          <a:p>
            <a:pPr marL="285750" indent="-285750">
              <a:buFontTx/>
              <a:buChar char="-"/>
            </a:pPr>
            <a:r>
              <a:rPr lang="it-IT" dirty="0" smtClean="0"/>
              <a:t>Possesso</a:t>
            </a:r>
          </a:p>
          <a:p>
            <a:pPr marL="285750" indent="-285750">
              <a:buFontTx/>
              <a:buChar char="-"/>
            </a:pPr>
            <a:r>
              <a:rPr lang="it-IT" dirty="0" smtClean="0"/>
              <a:t>Altri significati (cfr. espressioni idiomatiche)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814457" y="4906051"/>
            <a:ext cx="269965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Si può usare in tutti i tempi verbali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t-IT" sz="1400" u="sng" dirty="0" smtClean="0"/>
              <a:t>PARADIGMA </a:t>
            </a:r>
          </a:p>
          <a:p>
            <a:r>
              <a:rPr lang="it-IT" dirty="0" err="1" smtClean="0"/>
              <a:t>Have</a:t>
            </a:r>
            <a:r>
              <a:rPr lang="it-IT" dirty="0" smtClean="0"/>
              <a:t>       </a:t>
            </a:r>
            <a:r>
              <a:rPr lang="it-IT" dirty="0" err="1" smtClean="0"/>
              <a:t>Had</a:t>
            </a:r>
            <a:r>
              <a:rPr lang="it-IT" dirty="0"/>
              <a:t> </a:t>
            </a:r>
            <a:r>
              <a:rPr lang="it-IT" dirty="0" smtClean="0"/>
              <a:t>       </a:t>
            </a:r>
            <a:r>
              <a:rPr lang="it-IT" dirty="0" err="1" smtClean="0"/>
              <a:t>Had</a:t>
            </a:r>
            <a:endParaRPr lang="it-IT" dirty="0"/>
          </a:p>
        </p:txBody>
      </p:sp>
      <p:sp>
        <p:nvSpPr>
          <p:cNvPr id="10" name="Freccia giù 9"/>
          <p:cNvSpPr/>
          <p:nvPr/>
        </p:nvSpPr>
        <p:spPr>
          <a:xfrm>
            <a:off x="8120742" y="4407011"/>
            <a:ext cx="195943" cy="413657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4409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00743" y="794657"/>
            <a:ext cx="31895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</a:t>
            </a:r>
            <a:r>
              <a:rPr lang="it-IT" dirty="0" err="1" smtClean="0"/>
              <a:t>got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b="1" dirty="0" err="1" smtClean="0"/>
              <a:t>didn’t</a:t>
            </a:r>
            <a:r>
              <a:rPr lang="it-IT" b="1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b="1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r>
              <a:rPr lang="it-IT" dirty="0" smtClean="0"/>
              <a:t>? 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585857" y="816428"/>
            <a:ext cx="52904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</a:p>
          <a:p>
            <a:endParaRPr lang="it-IT" dirty="0"/>
          </a:p>
          <a:p>
            <a:endParaRPr lang="it-IT" dirty="0"/>
          </a:p>
          <a:p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b="1" dirty="0" smtClean="0"/>
              <a:t> </a:t>
            </a:r>
            <a:r>
              <a:rPr lang="it-IT" b="1" dirty="0" err="1" smtClean="0"/>
              <a:t>didn’t</a:t>
            </a:r>
            <a:r>
              <a:rPr lang="it-IT" b="1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</a:t>
            </a:r>
          </a:p>
          <a:p>
            <a:pPr>
              <a:lnSpc>
                <a:spcPct val="200000"/>
              </a:lnSpc>
            </a:pPr>
            <a:r>
              <a:rPr lang="it-IT" b="1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</a:t>
            </a:r>
            <a:r>
              <a:rPr lang="it-IT" dirty="0"/>
              <a:t>a chat with </a:t>
            </a:r>
            <a:r>
              <a:rPr lang="it-IT" dirty="0" err="1"/>
              <a:t>her</a:t>
            </a:r>
            <a:r>
              <a:rPr lang="it-IT" dirty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weekend?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95057" y="794657"/>
            <a:ext cx="2460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PRESENT SIMPLE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PAST SIMPLE ??</a:t>
            </a:r>
            <a:endParaRPr lang="it-IT" dirty="0"/>
          </a:p>
        </p:txBody>
      </p:sp>
      <p:sp>
        <p:nvSpPr>
          <p:cNvPr id="5" name="Meno 4"/>
          <p:cNvSpPr/>
          <p:nvPr/>
        </p:nvSpPr>
        <p:spPr>
          <a:xfrm>
            <a:off x="4571998" y="2648392"/>
            <a:ext cx="478971" cy="380998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? 5">
            <a:hlinkClick r:id="" action="ppaction://noaction" highlightClick="1"/>
          </p:cNvPr>
          <p:cNvSpPr/>
          <p:nvPr/>
        </p:nvSpPr>
        <p:spPr>
          <a:xfrm>
            <a:off x="4659080" y="3138851"/>
            <a:ext cx="348343" cy="373940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690257" y="4189207"/>
            <a:ext cx="4147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Ausiliare</a:t>
            </a:r>
            <a:r>
              <a:rPr lang="it-IT" b="1" dirty="0" smtClean="0"/>
              <a:t> DID </a:t>
            </a:r>
            <a:r>
              <a:rPr lang="it-IT" dirty="0" smtClean="0"/>
              <a:t>(al passato)</a:t>
            </a:r>
            <a:endParaRPr lang="it-IT" dirty="0"/>
          </a:p>
        </p:txBody>
      </p:sp>
      <p:sp>
        <p:nvSpPr>
          <p:cNvPr id="8" name="Parentesi graffa chiusa 7"/>
          <p:cNvSpPr/>
          <p:nvPr/>
        </p:nvSpPr>
        <p:spPr>
          <a:xfrm rot="5400000">
            <a:off x="4598312" y="1680636"/>
            <a:ext cx="469877" cy="448491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4689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00743" y="794657"/>
            <a:ext cx="31895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</a:t>
            </a:r>
            <a:r>
              <a:rPr lang="it-IT" dirty="0" err="1" smtClean="0"/>
              <a:t>got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r>
              <a:rPr lang="it-IT" dirty="0" smtClean="0"/>
              <a:t>? </a:t>
            </a: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585857" y="816428"/>
            <a:ext cx="52904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</a:p>
          <a:p>
            <a:endParaRPr lang="it-IT" dirty="0"/>
          </a:p>
          <a:p>
            <a:endParaRPr lang="it-IT" dirty="0"/>
          </a:p>
          <a:p>
            <a:endParaRPr lang="it-IT" dirty="0" smtClean="0"/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had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 smtClean="0"/>
              <a:t>every</a:t>
            </a:r>
            <a:r>
              <a:rPr lang="it-IT" dirty="0" smtClean="0"/>
              <a:t> weekend</a:t>
            </a:r>
          </a:p>
          <a:p>
            <a:pPr>
              <a:lnSpc>
                <a:spcPct val="20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a chat with </a:t>
            </a:r>
            <a:r>
              <a:rPr lang="it-IT" dirty="0" err="1" smtClean="0"/>
              <a:t>her</a:t>
            </a:r>
            <a:r>
              <a:rPr lang="it-IT" dirty="0" smtClean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</a:t>
            </a:r>
          </a:p>
          <a:p>
            <a:pPr>
              <a:lnSpc>
                <a:spcPct val="200000"/>
              </a:lnSpc>
            </a:pPr>
            <a:r>
              <a:rPr lang="it-IT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</a:t>
            </a:r>
            <a:r>
              <a:rPr lang="it-IT" dirty="0"/>
              <a:t>a chat with </a:t>
            </a:r>
            <a:r>
              <a:rPr lang="it-IT" dirty="0" err="1"/>
              <a:t>her</a:t>
            </a:r>
            <a:r>
              <a:rPr lang="it-IT" dirty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weekend?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95057" y="794657"/>
            <a:ext cx="24601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PRESENT SIMPLE</a:t>
            </a:r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r>
              <a:rPr lang="it-IT" dirty="0" smtClean="0"/>
              <a:t>PAST SIMPLE ??</a:t>
            </a:r>
            <a:endParaRPr lang="it-IT" dirty="0"/>
          </a:p>
        </p:txBody>
      </p:sp>
      <p:sp>
        <p:nvSpPr>
          <p:cNvPr id="5" name="Meno 4"/>
          <p:cNvSpPr/>
          <p:nvPr/>
        </p:nvSpPr>
        <p:spPr>
          <a:xfrm>
            <a:off x="4571998" y="2648392"/>
            <a:ext cx="478971" cy="380998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? 5">
            <a:hlinkClick r:id="" action="ppaction://noaction" highlightClick="1"/>
          </p:cNvPr>
          <p:cNvSpPr/>
          <p:nvPr/>
        </p:nvSpPr>
        <p:spPr>
          <a:xfrm>
            <a:off x="4659080" y="3138851"/>
            <a:ext cx="348343" cy="373940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690257" y="4189207"/>
            <a:ext cx="41474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Ausiliare</a:t>
            </a:r>
            <a:r>
              <a:rPr lang="it-IT" b="1" dirty="0" smtClean="0"/>
              <a:t> DID </a:t>
            </a:r>
            <a:r>
              <a:rPr lang="it-IT" dirty="0" smtClean="0"/>
              <a:t>(al passato)</a:t>
            </a:r>
          </a:p>
          <a:p>
            <a:r>
              <a:rPr lang="it-IT" dirty="0" smtClean="0"/>
              <a:t> </a:t>
            </a:r>
          </a:p>
          <a:p>
            <a:r>
              <a:rPr lang="it-IT" dirty="0"/>
              <a:t>P</a:t>
            </a:r>
            <a:r>
              <a:rPr lang="it-IT" dirty="0" smtClean="0"/>
              <a:t>resente</a:t>
            </a:r>
            <a:endParaRPr lang="it-IT" dirty="0"/>
          </a:p>
        </p:txBody>
      </p:sp>
      <p:sp>
        <p:nvSpPr>
          <p:cNvPr id="8" name="Parentesi graffa chiusa 7"/>
          <p:cNvSpPr/>
          <p:nvPr/>
        </p:nvSpPr>
        <p:spPr>
          <a:xfrm rot="5400000">
            <a:off x="4598312" y="1680636"/>
            <a:ext cx="469877" cy="448491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500743" y="5181600"/>
            <a:ext cx="33528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b="1" dirty="0" smtClean="0">
                <a:solidFill>
                  <a:srgbClr val="00B050"/>
                </a:solidFill>
              </a:rPr>
              <a:t>VERBO FORTE  </a:t>
            </a:r>
            <a:r>
              <a:rPr lang="it-IT" dirty="0" smtClean="0"/>
              <a:t>&gt;&gt;</a:t>
            </a:r>
            <a:r>
              <a:rPr lang="it-IT" b="1" dirty="0" smtClean="0">
                <a:solidFill>
                  <a:srgbClr val="00B050"/>
                </a:solidFill>
              </a:rPr>
              <a:t>   </a:t>
            </a:r>
            <a:r>
              <a:rPr lang="it-IT" dirty="0" smtClean="0"/>
              <a:t>funge da </a:t>
            </a:r>
            <a:r>
              <a:rPr lang="it-IT" dirty="0" err="1" smtClean="0"/>
              <a:t>aus</a:t>
            </a:r>
            <a:r>
              <a:rPr lang="it-IT" dirty="0" smtClean="0"/>
              <a:t>.</a:t>
            </a:r>
            <a:endParaRPr lang="it-IT" b="1" dirty="0" smtClean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hasn’t</a:t>
            </a:r>
            <a:r>
              <a:rPr lang="it-IT" dirty="0" smtClean="0"/>
              <a:t> </a:t>
            </a:r>
            <a:r>
              <a:rPr lang="it-IT" dirty="0" err="1" smtClean="0"/>
              <a:t>got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endParaRPr lang="it-IT" dirty="0" smtClean="0"/>
          </a:p>
          <a:p>
            <a:pPr>
              <a:lnSpc>
                <a:spcPct val="150000"/>
              </a:lnSpc>
            </a:pPr>
            <a:r>
              <a:rPr lang="it-IT" dirty="0" err="1" smtClean="0"/>
              <a:t>Has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got</a:t>
            </a:r>
            <a:r>
              <a:rPr lang="it-IT" dirty="0" smtClean="0"/>
              <a:t> big blue </a:t>
            </a:r>
            <a:r>
              <a:rPr lang="it-IT" dirty="0" err="1" smtClean="0"/>
              <a:t>eyes</a:t>
            </a:r>
            <a:r>
              <a:rPr lang="it-IT" dirty="0" smtClean="0"/>
              <a:t>?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6662058" y="5181600"/>
            <a:ext cx="5312228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b="1" smtClean="0">
                <a:solidFill>
                  <a:srgbClr val="0070C0"/>
                </a:solidFill>
              </a:rPr>
              <a:t>VERBO DEBOLE</a:t>
            </a:r>
            <a:r>
              <a:rPr lang="it-IT" b="1" dirty="0">
                <a:solidFill>
                  <a:srgbClr val="0070C0"/>
                </a:solidFill>
              </a:rPr>
              <a:t> </a:t>
            </a:r>
            <a:r>
              <a:rPr lang="it-IT" b="1" smtClean="0">
                <a:solidFill>
                  <a:srgbClr val="0070C0"/>
                </a:solidFill>
              </a:rPr>
              <a:t>    </a:t>
            </a:r>
            <a:r>
              <a:rPr lang="it-IT" dirty="0" smtClean="0"/>
              <a:t>Necessita l’</a:t>
            </a:r>
            <a:r>
              <a:rPr lang="it-IT" dirty="0" err="1" smtClean="0"/>
              <a:t>aus</a:t>
            </a:r>
            <a:r>
              <a:rPr lang="it-IT" dirty="0" smtClean="0"/>
              <a:t>. &gt;&gt; DO/DOES</a:t>
            </a:r>
            <a:endParaRPr lang="it-IT" b="1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doesn’t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a chat </a:t>
            </a:r>
            <a:r>
              <a:rPr lang="it-IT" dirty="0"/>
              <a:t>with </a:t>
            </a:r>
            <a:r>
              <a:rPr lang="it-IT" dirty="0" err="1"/>
              <a:t>her</a:t>
            </a:r>
            <a:r>
              <a:rPr lang="it-IT" dirty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</a:t>
            </a:r>
          </a:p>
          <a:p>
            <a:pPr>
              <a:lnSpc>
                <a:spcPct val="150000"/>
              </a:lnSpc>
            </a:pPr>
            <a:r>
              <a:rPr lang="it-IT" dirty="0" err="1" smtClean="0"/>
              <a:t>Does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have</a:t>
            </a:r>
            <a:r>
              <a:rPr lang="it-IT" dirty="0" smtClean="0"/>
              <a:t> </a:t>
            </a:r>
            <a:r>
              <a:rPr lang="it-IT" dirty="0"/>
              <a:t>a chat with </a:t>
            </a:r>
            <a:r>
              <a:rPr lang="it-IT" dirty="0" err="1"/>
              <a:t>her</a:t>
            </a:r>
            <a:r>
              <a:rPr lang="it-IT" dirty="0"/>
              <a:t> friend </a:t>
            </a:r>
            <a:r>
              <a:rPr lang="it-IT" dirty="0" err="1"/>
              <a:t>every</a:t>
            </a:r>
            <a:r>
              <a:rPr lang="it-IT" dirty="0"/>
              <a:t> </a:t>
            </a:r>
            <a:r>
              <a:rPr lang="it-IT" dirty="0" smtClean="0"/>
              <a:t>weekend?</a:t>
            </a:r>
            <a:endParaRPr lang="it-IT" dirty="0"/>
          </a:p>
          <a:p>
            <a:r>
              <a:rPr lang="it-IT" dirty="0" smtClean="0"/>
              <a:t>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2219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12035" y="212035"/>
            <a:ext cx="992587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b="1" u="sng" dirty="0" smtClean="0"/>
              <a:t>Exercise 1. (regular verbs) Put the verbs into brackets in past simple</a:t>
            </a:r>
            <a:endParaRPr lang="en-GB" sz="2400" b="1" dirty="0" smtClean="0"/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My mother ____________ (call) me at 7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I ________ (wash) and ________ (dress) very quickly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Yesterday, I _________ (walk) to school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After lunch, I ________ (watch) TV with my cousins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First, I ______ (have) lunch, then I _____ (play) basketball with my friends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At 8.30 we _________ (finish) the game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Before bedtime, I _______ (telephone) my girlfriend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The train ________ (stop) at Birmingham station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John ________ (visit) his grandparents a lot when he _____ (be) a child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en-GB" sz="2400" dirty="0" smtClean="0"/>
              <a:t>We __________ (invite) lots of people to our party</a:t>
            </a:r>
          </a:p>
          <a:p>
            <a:pPr marL="342900" indent="-342900">
              <a:buFont typeface="+mj-lt"/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93030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44557" y="318052"/>
            <a:ext cx="10442713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b="1" dirty="0" smtClean="0"/>
              <a:t>Exercise 2. Transform the sentences into neg., </a:t>
            </a:r>
            <a:r>
              <a:rPr lang="en-GB" sz="2000" b="1" dirty="0" err="1" smtClean="0"/>
              <a:t>aff</a:t>
            </a:r>
            <a:r>
              <a:rPr lang="en-GB" sz="2000" b="1" dirty="0" smtClean="0"/>
              <a:t>. or int.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She watched TV till late yesterday (- ), ( 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Did you listen to the news last week? ( + ), (-)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The boys didn’t follow the class two days ago (+ ), (?)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They walked to school every day when they were young (- ), (?)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Did you enjoy the last movie on TV? (+), ( - 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The 6</a:t>
            </a:r>
            <a:r>
              <a:rPr lang="en-GB" sz="2000" baseline="30000" dirty="0" smtClean="0"/>
              <a:t>th </a:t>
            </a:r>
            <a:r>
              <a:rPr lang="en-GB" sz="2000" dirty="0" smtClean="0"/>
              <a:t>March 2020 they ended their career as business consultants (- ), ( 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John had a shower and he went to bed (-)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She had a very good time at the party yesterday ( - ), (?)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My sister was born the 1</a:t>
            </a:r>
            <a:r>
              <a:rPr lang="en-GB" sz="2000" baseline="30000" dirty="0" smtClean="0"/>
              <a:t>st </a:t>
            </a:r>
            <a:r>
              <a:rPr lang="en-GB" sz="2000" dirty="0" smtClean="0"/>
              <a:t> April 1998 (-), (?)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You didn’t have coffee after lunch (?), ( +)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She was very angry because she lost her keys (-), (?)</a:t>
            </a:r>
          </a:p>
          <a:p>
            <a:pPr marL="457200" indent="-457200" algn="just">
              <a:lnSpc>
                <a:spcPct val="150000"/>
              </a:lnSpc>
              <a:buAutoNum type="arabicPeriod"/>
            </a:pPr>
            <a:r>
              <a:rPr lang="en-GB" sz="2000" dirty="0" smtClean="0"/>
              <a:t>They weren’t in a hurry (?), (+)</a:t>
            </a:r>
          </a:p>
          <a:p>
            <a:pPr marL="457200" indent="-457200">
              <a:buAutoNum type="arabicPeriod"/>
            </a:pPr>
            <a:endParaRPr lang="it-IT" sz="2000" dirty="0" smtClean="0"/>
          </a:p>
          <a:p>
            <a:pPr marL="457200" indent="-457200">
              <a:buAutoNum type="arabicPeriod"/>
            </a:pPr>
            <a:endParaRPr lang="it-IT" sz="2000" dirty="0" smtClean="0"/>
          </a:p>
          <a:p>
            <a:pPr marL="457200" indent="-457200">
              <a:buAutoNum type="arabicPeriod"/>
            </a:pPr>
            <a:endParaRPr lang="it-IT" sz="2000" dirty="0" smtClean="0"/>
          </a:p>
          <a:p>
            <a:pPr marL="457200" indent="-457200">
              <a:buAutoNum type="arabicPeriod"/>
            </a:pPr>
            <a:endParaRPr lang="it-IT" sz="2000" dirty="0" smtClean="0"/>
          </a:p>
          <a:p>
            <a:pPr marL="457200" indent="-457200">
              <a:buAutoNum type="arabicPeriod"/>
            </a:pPr>
            <a:endParaRPr lang="it-IT" sz="2000" dirty="0" smtClean="0"/>
          </a:p>
          <a:p>
            <a:pPr marL="457200" indent="-457200">
              <a:buAutoNum type="arabicPeriod"/>
            </a:pPr>
            <a:endParaRPr lang="it-IT" sz="2000" b="1" dirty="0"/>
          </a:p>
        </p:txBody>
      </p:sp>
    </p:spTree>
    <p:extLst>
      <p:ext uri="{BB962C8B-B14F-4D97-AF65-F5344CB8AC3E}">
        <p14:creationId xmlns:p14="http://schemas.microsoft.com/office/powerpoint/2010/main" val="855064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16834" y="410872"/>
            <a:ext cx="922351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just">
              <a:lnSpc>
                <a:spcPct val="150000"/>
              </a:lnSpc>
              <a:spcAft>
                <a:spcPts val="0"/>
              </a:spcAft>
            </a:pPr>
            <a:r>
              <a:rPr lang="en-GB" sz="2000" b="1" u="sng" dirty="0" smtClean="0">
                <a:effectLst/>
                <a:ea typeface="Calibri" charset="0"/>
                <a:cs typeface="Times New Roman" charset="0"/>
              </a:rPr>
              <a:t>Exercise 3. (Irregular verbs) Put the verbs between brackets into simple past</a:t>
            </a:r>
            <a:endParaRPr lang="en-GB" sz="2000" b="1" dirty="0" smtClean="0">
              <a:effectLst/>
              <a:ea typeface="Calibri" charset="0"/>
              <a:cs typeface="Times New Roman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The last lesson (begin) _______ at 2.30 last year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Two days ago, Joe (feel) _____ ill after lunch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Suddenly, a bird (fly) ______ in through the window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I believe you (do) ____ the wrong thing with your mother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Yesterday morning, Jane (get) ____ ready very quickly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Yesterday night, we (know) ____ all the answers of the quiz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The students (learn) _____ many things last year with this professor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When I (be) ___ a child, I (write) _____ a letter every week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Yesterday Anna (be) _____ very hungry, so she (eat) ____ two courses of spaghetti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000" dirty="0" smtClean="0">
                <a:effectLst/>
                <a:ea typeface="Calibri" charset="0"/>
                <a:cs typeface="Times New Roman" charset="0"/>
              </a:rPr>
              <a:t>We _______ (not know) the time, so Nick (tell) _____ us </a:t>
            </a:r>
            <a:endParaRPr lang="en-GB" sz="2000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436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59229" y="348343"/>
            <a:ext cx="4996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USED TO </a:t>
            </a:r>
            <a:endParaRPr lang="it-IT" sz="24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070428"/>
            <a:ext cx="9525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35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59229" y="348343"/>
            <a:ext cx="4996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smtClean="0"/>
              <a:t>USED TO </a:t>
            </a:r>
            <a:endParaRPr lang="it-IT" sz="24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070428"/>
            <a:ext cx="9525000" cy="254000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53143" y="4049486"/>
            <a:ext cx="8937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t-IT" dirty="0" smtClean="0">
                <a:solidFill>
                  <a:srgbClr val="FF0000"/>
                </a:solidFill>
              </a:rPr>
              <a:t>USED TO + forma base</a:t>
            </a:r>
          </a:p>
          <a:p>
            <a:pPr algn="just">
              <a:lnSpc>
                <a:spcPct val="150000"/>
              </a:lnSpc>
            </a:pPr>
            <a:r>
              <a:rPr lang="it-IT" dirty="0" smtClean="0"/>
              <a:t>“essere soliti/solere” = azioni che avvenivano regolarmente nel passato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31689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no 1"/>
          <p:cNvSpPr/>
          <p:nvPr/>
        </p:nvSpPr>
        <p:spPr>
          <a:xfrm>
            <a:off x="642257" y="438740"/>
            <a:ext cx="954156" cy="530087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642256" y="1199178"/>
            <a:ext cx="3570515" cy="369332"/>
          </a:xfrm>
          <a:prstGeom prst="rect">
            <a:avLst/>
          </a:prstGeom>
          <a:noFill/>
          <a:ln>
            <a:solidFill>
              <a:srgbClr val="94165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SOGG + DID+ NOT + USE TO + </a:t>
            </a:r>
            <a:r>
              <a:rPr lang="it-IT" dirty="0" err="1" smtClean="0"/>
              <a:t>Vbase</a:t>
            </a:r>
            <a:endParaRPr lang="it-IT" dirty="0"/>
          </a:p>
        </p:txBody>
      </p:sp>
      <p:sp>
        <p:nvSpPr>
          <p:cNvPr id="4" name="? 3">
            <a:hlinkClick r:id="" action="ppaction://noaction" highlightClick="1"/>
          </p:cNvPr>
          <p:cNvSpPr/>
          <p:nvPr/>
        </p:nvSpPr>
        <p:spPr>
          <a:xfrm>
            <a:off x="6978196" y="438739"/>
            <a:ext cx="743764" cy="530087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6978196" y="1199178"/>
            <a:ext cx="3058433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DID + SOGG + USE TO + </a:t>
            </a:r>
            <a:r>
              <a:rPr lang="it-IT" dirty="0" err="1" smtClean="0"/>
              <a:t>Vbase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42256" y="2057400"/>
            <a:ext cx="4071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r>
              <a:rPr lang="it-IT" dirty="0" smtClean="0"/>
              <a:t> use to be so </a:t>
            </a:r>
            <a:r>
              <a:rPr lang="it-IT" dirty="0" err="1" smtClean="0"/>
              <a:t>crowded</a:t>
            </a:r>
            <a:r>
              <a:rPr lang="it-IT" dirty="0" smtClean="0"/>
              <a:t> in the </a:t>
            </a:r>
            <a:r>
              <a:rPr lang="it-IT" dirty="0" err="1" smtClean="0"/>
              <a:t>shops</a:t>
            </a:r>
            <a:r>
              <a:rPr lang="it-IT" dirty="0" smtClean="0"/>
              <a:t>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today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978196" y="2133600"/>
            <a:ext cx="42994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it-IT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use to work in the </a:t>
            </a:r>
            <a:r>
              <a:rPr lang="it-IT" dirty="0" err="1" smtClean="0"/>
              <a:t>same</a:t>
            </a:r>
            <a:r>
              <a:rPr lang="it-IT" dirty="0" smtClean="0"/>
              <a:t> </a:t>
            </a:r>
            <a:r>
              <a:rPr lang="it-IT" dirty="0" err="1" smtClean="0"/>
              <a:t>street</a:t>
            </a:r>
            <a:r>
              <a:rPr lang="it-IT" dirty="0" smtClean="0"/>
              <a:t>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us</a:t>
            </a:r>
            <a:r>
              <a:rPr lang="it-IT" dirty="0" smtClean="0"/>
              <a:t>?</a:t>
            </a:r>
          </a:p>
          <a:p>
            <a:pPr>
              <a:spcAft>
                <a:spcPts val="600"/>
              </a:spcAft>
            </a:pPr>
            <a:r>
              <a:rPr lang="it-IT" dirty="0" smtClean="0"/>
              <a:t>Yes,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</a:t>
            </a:r>
            <a:endParaRPr lang="it-IT" dirty="0" smtClean="0"/>
          </a:p>
          <a:p>
            <a:pPr>
              <a:spcAft>
                <a:spcPts val="600"/>
              </a:spcAft>
            </a:pPr>
            <a:r>
              <a:rPr lang="it-IT" dirty="0" smtClean="0"/>
              <a:t>No,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868580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no 1"/>
          <p:cNvSpPr/>
          <p:nvPr/>
        </p:nvSpPr>
        <p:spPr>
          <a:xfrm>
            <a:off x="642257" y="438740"/>
            <a:ext cx="954156" cy="530087"/>
          </a:xfrm>
          <a:prstGeom prst="mathMinus">
            <a:avLst/>
          </a:prstGeom>
          <a:solidFill>
            <a:srgbClr val="941651"/>
          </a:solidFill>
          <a:ln>
            <a:solidFill>
              <a:srgbClr val="941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642256" y="1199178"/>
            <a:ext cx="3570515" cy="369332"/>
          </a:xfrm>
          <a:prstGeom prst="rect">
            <a:avLst/>
          </a:prstGeom>
          <a:noFill/>
          <a:ln>
            <a:solidFill>
              <a:srgbClr val="94165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SOGG + DID+ NOT + USE TO + </a:t>
            </a:r>
            <a:r>
              <a:rPr lang="it-IT" dirty="0" err="1" smtClean="0"/>
              <a:t>Vbase</a:t>
            </a:r>
            <a:endParaRPr lang="it-IT" dirty="0"/>
          </a:p>
        </p:txBody>
      </p:sp>
      <p:sp>
        <p:nvSpPr>
          <p:cNvPr id="4" name="? 3">
            <a:hlinkClick r:id="" action="ppaction://noaction" highlightClick="1"/>
          </p:cNvPr>
          <p:cNvSpPr/>
          <p:nvPr/>
        </p:nvSpPr>
        <p:spPr>
          <a:xfrm>
            <a:off x="6978196" y="438739"/>
            <a:ext cx="743764" cy="530087"/>
          </a:xfrm>
          <a:prstGeom prst="actionButtonHelp">
            <a:avLst/>
          </a:prstGeom>
          <a:solidFill>
            <a:srgbClr val="92D05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6978196" y="1199178"/>
            <a:ext cx="3058433" cy="369332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DID + SOGG + USE TO + </a:t>
            </a:r>
            <a:r>
              <a:rPr lang="it-IT" dirty="0" err="1" smtClean="0"/>
              <a:t>Vbase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642256" y="2057400"/>
            <a:ext cx="4071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r>
              <a:rPr lang="it-IT" dirty="0" smtClean="0"/>
              <a:t> use to be so </a:t>
            </a:r>
            <a:r>
              <a:rPr lang="it-IT" dirty="0" err="1" smtClean="0"/>
              <a:t>crowded</a:t>
            </a:r>
            <a:r>
              <a:rPr lang="it-IT" dirty="0" smtClean="0"/>
              <a:t> in the </a:t>
            </a:r>
            <a:r>
              <a:rPr lang="it-IT" dirty="0" err="1" smtClean="0"/>
              <a:t>shops</a:t>
            </a:r>
            <a:r>
              <a:rPr lang="it-IT" dirty="0" smtClean="0"/>
              <a:t>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it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today</a:t>
            </a:r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978196" y="2133600"/>
            <a:ext cx="42994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it-IT" dirty="0" err="1" smtClean="0"/>
              <a:t>Did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use to work in the </a:t>
            </a:r>
            <a:r>
              <a:rPr lang="it-IT" dirty="0" err="1" smtClean="0"/>
              <a:t>same</a:t>
            </a:r>
            <a:r>
              <a:rPr lang="it-IT" dirty="0" smtClean="0"/>
              <a:t> </a:t>
            </a:r>
            <a:r>
              <a:rPr lang="it-IT" dirty="0" err="1" smtClean="0"/>
              <a:t>street</a:t>
            </a:r>
            <a:r>
              <a:rPr lang="it-IT" dirty="0" smtClean="0"/>
              <a:t> </a:t>
            </a:r>
            <a:r>
              <a:rPr lang="it-IT" dirty="0" err="1" smtClean="0"/>
              <a:t>as</a:t>
            </a:r>
            <a:r>
              <a:rPr lang="it-IT" dirty="0" smtClean="0"/>
              <a:t> </a:t>
            </a:r>
            <a:r>
              <a:rPr lang="it-IT" dirty="0" err="1" smtClean="0"/>
              <a:t>us</a:t>
            </a:r>
            <a:r>
              <a:rPr lang="it-IT" dirty="0" smtClean="0"/>
              <a:t>?</a:t>
            </a:r>
          </a:p>
          <a:p>
            <a:pPr>
              <a:spcAft>
                <a:spcPts val="600"/>
              </a:spcAft>
            </a:pPr>
            <a:r>
              <a:rPr lang="it-IT" dirty="0" smtClean="0"/>
              <a:t>Yes,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</a:t>
            </a:r>
            <a:endParaRPr lang="it-IT" dirty="0" smtClean="0"/>
          </a:p>
          <a:p>
            <a:pPr>
              <a:spcAft>
                <a:spcPts val="600"/>
              </a:spcAft>
            </a:pPr>
            <a:r>
              <a:rPr lang="it-IT" dirty="0" smtClean="0"/>
              <a:t>No,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didn’t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7064829" y="3722914"/>
            <a:ext cx="31786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it-IT" u="sng" dirty="0" smtClean="0"/>
              <a:t>Short </a:t>
            </a:r>
            <a:r>
              <a:rPr lang="it-IT" u="sng" dirty="0" err="1" smtClean="0"/>
              <a:t>answer</a:t>
            </a:r>
            <a:endParaRPr lang="it-IT" u="sng" dirty="0" smtClean="0"/>
          </a:p>
          <a:p>
            <a:pPr>
              <a:spcBef>
                <a:spcPts val="600"/>
              </a:spcBef>
            </a:pPr>
            <a:r>
              <a:rPr lang="it-IT" dirty="0" smtClean="0"/>
              <a:t>YES + </a:t>
            </a:r>
            <a:r>
              <a:rPr lang="it-IT" dirty="0" err="1" smtClean="0"/>
              <a:t>S</a:t>
            </a:r>
            <a:r>
              <a:rPr lang="it-IT" dirty="0" smtClean="0"/>
              <a:t> +DID</a:t>
            </a:r>
          </a:p>
          <a:p>
            <a:pPr>
              <a:spcBef>
                <a:spcPts val="600"/>
              </a:spcBef>
            </a:pPr>
            <a:r>
              <a:rPr lang="it-IT" dirty="0" smtClean="0"/>
              <a:t>NO+S+DIDN’T</a:t>
            </a:r>
            <a:endParaRPr lang="it-IT" dirty="0"/>
          </a:p>
        </p:txBody>
      </p:sp>
      <p:sp>
        <p:nvSpPr>
          <p:cNvPr id="9" name="Parentesi graffa chiusa 8"/>
          <p:cNvSpPr/>
          <p:nvPr/>
        </p:nvSpPr>
        <p:spPr>
          <a:xfrm rot="5400000">
            <a:off x="7598756" y="2997433"/>
            <a:ext cx="173117" cy="1240971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19586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61256" y="283029"/>
            <a:ext cx="11625943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it-IT" sz="2400" dirty="0" smtClean="0"/>
              <a:t>EXERCISE. Create </a:t>
            </a:r>
            <a:r>
              <a:rPr lang="it-IT" sz="2400" dirty="0" err="1" smtClean="0"/>
              <a:t>interrogatives</a:t>
            </a:r>
            <a:r>
              <a:rPr lang="it-IT" sz="2400" dirty="0" smtClean="0"/>
              <a:t>/</a:t>
            </a:r>
            <a:r>
              <a:rPr lang="it-IT" sz="2400" dirty="0" err="1" smtClean="0"/>
              <a:t>neg</a:t>
            </a:r>
            <a:r>
              <a:rPr lang="it-IT" sz="2400" dirty="0" smtClean="0"/>
              <a:t> or </a:t>
            </a:r>
            <a:r>
              <a:rPr lang="it-IT" sz="2400" dirty="0" err="1" smtClean="0"/>
              <a:t>affirmatives</a:t>
            </a:r>
            <a:r>
              <a:rPr lang="it-IT" sz="2400" dirty="0" smtClean="0"/>
              <a:t> with “</a:t>
            </a:r>
            <a:r>
              <a:rPr lang="it-IT" sz="2400" dirty="0" err="1" smtClean="0"/>
              <a:t>used</a:t>
            </a:r>
            <a:r>
              <a:rPr lang="it-IT" sz="2400" dirty="0" smtClean="0"/>
              <a:t> to”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smtClean="0"/>
              <a:t>Susan/</a:t>
            </a:r>
            <a:r>
              <a:rPr lang="it-IT" sz="2000" dirty="0" err="1" smtClean="0"/>
              <a:t>have</a:t>
            </a:r>
            <a:r>
              <a:rPr lang="it-IT" sz="2000" dirty="0" smtClean="0"/>
              <a:t>/a dog? (</a:t>
            </a:r>
            <a:r>
              <a:rPr lang="it-IT" sz="2000" dirty="0" err="1" smtClean="0"/>
              <a:t>int</a:t>
            </a:r>
            <a:r>
              <a:rPr lang="it-IT" sz="2000" dirty="0" smtClean="0"/>
              <a:t>)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smtClean="0"/>
              <a:t>People/use/</a:t>
            </a:r>
            <a:r>
              <a:rPr lang="it-IT" sz="2000" dirty="0" err="1" smtClean="0"/>
              <a:t>mobilephones</a:t>
            </a:r>
            <a:r>
              <a:rPr lang="it-IT" sz="2000" dirty="0" smtClean="0"/>
              <a:t> (</a:t>
            </a:r>
            <a:r>
              <a:rPr lang="it-IT" sz="2000" dirty="0" err="1" smtClean="0"/>
              <a:t>neg</a:t>
            </a:r>
            <a:r>
              <a:rPr lang="it-IT" sz="2000" dirty="0" smtClean="0"/>
              <a:t>)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smtClean="0"/>
              <a:t>He/go/</a:t>
            </a:r>
            <a:r>
              <a:rPr lang="it-IT" sz="2000" dirty="0" err="1" smtClean="0"/>
              <a:t>swimming</a:t>
            </a:r>
            <a:r>
              <a:rPr lang="it-IT" sz="2000" dirty="0" smtClean="0"/>
              <a:t> pool (</a:t>
            </a:r>
            <a:r>
              <a:rPr lang="it-IT" sz="2000" dirty="0" err="1" smtClean="0"/>
              <a:t>aff</a:t>
            </a:r>
            <a:r>
              <a:rPr lang="it-IT" sz="2000" dirty="0" smtClean="0"/>
              <a:t>)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err="1" smtClean="0"/>
              <a:t>They</a:t>
            </a:r>
            <a:r>
              <a:rPr lang="it-IT" sz="2000" dirty="0" smtClean="0"/>
              <a:t>/</a:t>
            </a:r>
            <a:r>
              <a:rPr lang="it-IT" sz="2000" dirty="0" err="1" smtClean="0"/>
              <a:t>like</a:t>
            </a:r>
            <a:r>
              <a:rPr lang="it-IT" sz="2000" dirty="0" smtClean="0"/>
              <a:t>/jazz music? (</a:t>
            </a:r>
            <a:r>
              <a:rPr lang="it-IT" sz="2000" dirty="0" err="1" smtClean="0"/>
              <a:t>int</a:t>
            </a:r>
            <a:r>
              <a:rPr lang="it-IT" sz="2000" dirty="0" smtClean="0"/>
              <a:t>)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err="1" smtClean="0"/>
              <a:t>Ewa’s</a:t>
            </a:r>
            <a:r>
              <a:rPr lang="it-IT" sz="2000" dirty="0" smtClean="0"/>
              <a:t> family/live/in </a:t>
            </a:r>
            <a:r>
              <a:rPr lang="it-IT" sz="2000" dirty="0" err="1" smtClean="0"/>
              <a:t>Moscow</a:t>
            </a:r>
            <a:r>
              <a:rPr lang="it-IT" sz="2000" dirty="0" smtClean="0"/>
              <a:t> (</a:t>
            </a:r>
            <a:r>
              <a:rPr lang="it-IT" sz="2000" dirty="0" err="1" smtClean="0"/>
              <a:t>aff</a:t>
            </a:r>
            <a:r>
              <a:rPr lang="it-IT" sz="2000" dirty="0" smtClean="0"/>
              <a:t>)</a:t>
            </a:r>
          </a:p>
          <a:p>
            <a:pPr marL="342900" indent="-342900"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err="1" smtClean="0"/>
              <a:t>We</a:t>
            </a:r>
            <a:r>
              <a:rPr lang="it-IT" sz="2000" dirty="0" smtClean="0"/>
              <a:t>/drink/coffee (</a:t>
            </a:r>
            <a:r>
              <a:rPr lang="it-IT" sz="2000" dirty="0" err="1" smtClean="0"/>
              <a:t>neg</a:t>
            </a:r>
            <a:r>
              <a:rPr lang="it-IT" sz="2000" dirty="0" smtClean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3674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24693" y="249383"/>
            <a:ext cx="116239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it-IT" sz="2000" dirty="0"/>
              <a:t>Ex. </a:t>
            </a:r>
            <a:r>
              <a:rPr lang="it-IT" sz="2000" dirty="0" err="1"/>
              <a:t>Rewrite</a:t>
            </a:r>
            <a:r>
              <a:rPr lang="it-IT" sz="2000" dirty="0"/>
              <a:t> </a:t>
            </a:r>
            <a:r>
              <a:rPr lang="it-IT" sz="2000" dirty="0" err="1"/>
              <a:t>sentences</a:t>
            </a:r>
            <a:r>
              <a:rPr lang="it-IT" sz="2000" dirty="0"/>
              <a:t> </a:t>
            </a:r>
            <a:r>
              <a:rPr lang="it-IT" sz="2000" dirty="0" err="1"/>
              <a:t>using</a:t>
            </a:r>
            <a:r>
              <a:rPr lang="it-IT" sz="2000" dirty="0"/>
              <a:t> “</a:t>
            </a:r>
            <a:r>
              <a:rPr lang="it-IT" sz="2000" dirty="0" err="1"/>
              <a:t>used</a:t>
            </a:r>
            <a:r>
              <a:rPr lang="it-IT" sz="2000" dirty="0"/>
              <a:t> to”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I </a:t>
            </a:r>
            <a:r>
              <a:rPr lang="it-IT" sz="2000" dirty="0" err="1"/>
              <a:t>was</a:t>
            </a:r>
            <a:r>
              <a:rPr lang="it-IT" sz="2000" dirty="0"/>
              <a:t> in the </a:t>
            </a:r>
            <a:r>
              <a:rPr lang="it-IT" sz="2000" dirty="0" err="1"/>
              <a:t>school</a:t>
            </a:r>
            <a:r>
              <a:rPr lang="it-IT" sz="2000" dirty="0"/>
              <a:t> tennis team   ___________</a:t>
            </a:r>
            <a:r>
              <a:rPr lang="it-IT" sz="2000" u="sng" dirty="0"/>
              <a:t>I </a:t>
            </a:r>
            <a:r>
              <a:rPr lang="it-IT" sz="2000" u="sng" dirty="0" err="1"/>
              <a:t>used</a:t>
            </a:r>
            <a:r>
              <a:rPr lang="it-IT" sz="2000" u="sng" dirty="0"/>
              <a:t> to be in the </a:t>
            </a:r>
            <a:r>
              <a:rPr lang="it-IT" sz="2000" u="sng" dirty="0" err="1"/>
              <a:t>school</a:t>
            </a:r>
            <a:r>
              <a:rPr lang="it-IT" sz="2000" u="sng" dirty="0"/>
              <a:t> tennis team______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Sophie </a:t>
            </a:r>
            <a:r>
              <a:rPr lang="it-IT" sz="2000" dirty="0" err="1"/>
              <a:t>had</a:t>
            </a:r>
            <a:r>
              <a:rPr lang="it-IT" sz="2000" dirty="0"/>
              <a:t> long </a:t>
            </a:r>
            <a:r>
              <a:rPr lang="it-IT" sz="2000" dirty="0" err="1"/>
              <a:t>hair</a:t>
            </a:r>
            <a:r>
              <a:rPr lang="it-IT" sz="2000" dirty="0"/>
              <a:t> </a:t>
            </a:r>
            <a:r>
              <a:rPr lang="it-IT" sz="2000" dirty="0" err="1"/>
              <a:t>when</a:t>
            </a:r>
            <a:r>
              <a:rPr lang="it-IT" sz="2000" dirty="0"/>
              <a:t> </a:t>
            </a:r>
            <a:r>
              <a:rPr lang="it-IT" sz="2000" dirty="0" err="1"/>
              <a:t>she</a:t>
            </a:r>
            <a:r>
              <a:rPr lang="it-IT" sz="2000" dirty="0"/>
              <a:t> </a:t>
            </a:r>
            <a:r>
              <a:rPr lang="it-IT" sz="2000" dirty="0" err="1"/>
              <a:t>was</a:t>
            </a:r>
            <a:r>
              <a:rPr lang="it-IT" sz="2000" dirty="0"/>
              <a:t> </a:t>
            </a:r>
            <a:r>
              <a:rPr lang="it-IT" sz="2000" dirty="0" err="1"/>
              <a:t>at</a:t>
            </a:r>
            <a:r>
              <a:rPr lang="it-IT" sz="2000" dirty="0"/>
              <a:t> </a:t>
            </a:r>
            <a:r>
              <a:rPr lang="it-IT" sz="2000" dirty="0" err="1"/>
              <a:t>school</a:t>
            </a:r>
            <a:r>
              <a:rPr lang="it-IT" sz="2000" dirty="0"/>
              <a:t>  ____________________________________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Mary </a:t>
            </a:r>
            <a:r>
              <a:rPr lang="it-IT" sz="2000" dirty="0" err="1"/>
              <a:t>didn’t</a:t>
            </a:r>
            <a:r>
              <a:rPr lang="it-IT" sz="2000" dirty="0"/>
              <a:t> </a:t>
            </a:r>
            <a:r>
              <a:rPr lang="it-IT" sz="2000" dirty="0" err="1"/>
              <a:t>listen</a:t>
            </a:r>
            <a:r>
              <a:rPr lang="it-IT" sz="2000" dirty="0"/>
              <a:t> </a:t>
            </a:r>
            <a:r>
              <a:rPr lang="it-IT" sz="2000" dirty="0" err="1"/>
              <a:t>when</a:t>
            </a:r>
            <a:r>
              <a:rPr lang="it-IT" sz="2000" dirty="0"/>
              <a:t> </a:t>
            </a:r>
            <a:r>
              <a:rPr lang="it-IT" sz="2000" dirty="0" err="1"/>
              <a:t>her</a:t>
            </a:r>
            <a:r>
              <a:rPr lang="it-IT" sz="2000" dirty="0"/>
              <a:t> </a:t>
            </a:r>
            <a:r>
              <a:rPr lang="it-IT" sz="2000" dirty="0" err="1"/>
              <a:t>teachers</a:t>
            </a:r>
            <a:r>
              <a:rPr lang="it-IT" sz="2000" dirty="0"/>
              <a:t> </a:t>
            </a:r>
            <a:r>
              <a:rPr lang="it-IT" sz="2000" dirty="0" err="1"/>
              <a:t>were</a:t>
            </a:r>
            <a:r>
              <a:rPr lang="it-IT" sz="2000" dirty="0"/>
              <a:t> </a:t>
            </a:r>
            <a:r>
              <a:rPr lang="it-IT" sz="2000" dirty="0" err="1"/>
              <a:t>speaking</a:t>
            </a:r>
            <a:r>
              <a:rPr lang="it-IT" sz="2000" dirty="0"/>
              <a:t>. ______________________________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/>
              <a:t>Riccardo </a:t>
            </a:r>
            <a:r>
              <a:rPr lang="it-IT" sz="2000" dirty="0" err="1"/>
              <a:t>got</a:t>
            </a:r>
            <a:r>
              <a:rPr lang="it-IT" sz="2000" dirty="0"/>
              <a:t> up </a:t>
            </a:r>
            <a:r>
              <a:rPr lang="it-IT" sz="2000" dirty="0" err="1"/>
              <a:t>at</a:t>
            </a:r>
            <a:r>
              <a:rPr lang="it-IT" sz="2000" dirty="0"/>
              <a:t> 6 </a:t>
            </a:r>
            <a:r>
              <a:rPr lang="it-IT" sz="2000" dirty="0" err="1"/>
              <a:t>when</a:t>
            </a:r>
            <a:r>
              <a:rPr lang="it-IT" sz="2000" dirty="0"/>
              <a:t> he </a:t>
            </a:r>
            <a:r>
              <a:rPr lang="it-IT" sz="2000" dirty="0" err="1"/>
              <a:t>was</a:t>
            </a:r>
            <a:r>
              <a:rPr lang="it-IT" sz="2000" dirty="0"/>
              <a:t> training for the </a:t>
            </a:r>
            <a:r>
              <a:rPr lang="it-IT" sz="2000" dirty="0" err="1"/>
              <a:t>Olympics</a:t>
            </a:r>
            <a:r>
              <a:rPr lang="it-IT" sz="2000" dirty="0"/>
              <a:t>. ________________________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err="1"/>
              <a:t>What</a:t>
            </a:r>
            <a:r>
              <a:rPr lang="it-IT" sz="2000" dirty="0"/>
              <a:t> </a:t>
            </a:r>
            <a:r>
              <a:rPr lang="it-IT" sz="2000" dirty="0" err="1"/>
              <a:t>did</a:t>
            </a:r>
            <a:r>
              <a:rPr lang="it-IT" sz="2000" dirty="0"/>
              <a:t> </a:t>
            </a:r>
            <a:r>
              <a:rPr lang="it-IT" sz="2000" dirty="0" err="1"/>
              <a:t>you</a:t>
            </a:r>
            <a:r>
              <a:rPr lang="it-IT" sz="2000" dirty="0"/>
              <a:t> </a:t>
            </a:r>
            <a:r>
              <a:rPr lang="it-IT" sz="2000" dirty="0" err="1"/>
              <a:t>usually</a:t>
            </a:r>
            <a:r>
              <a:rPr lang="it-IT" sz="2000" dirty="0"/>
              <a:t> do on </a:t>
            </a:r>
            <a:r>
              <a:rPr lang="it-IT" sz="2000" dirty="0" err="1"/>
              <a:t>Saturday</a:t>
            </a:r>
            <a:r>
              <a:rPr lang="it-IT" sz="2000" dirty="0"/>
              <a:t> </a:t>
            </a:r>
            <a:r>
              <a:rPr lang="it-IT" sz="2000" dirty="0" err="1"/>
              <a:t>evenings</a:t>
            </a:r>
            <a:r>
              <a:rPr lang="it-IT" sz="2000" dirty="0"/>
              <a:t>?  ___________________________________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it-IT" sz="2000" dirty="0" err="1"/>
              <a:t>We</a:t>
            </a:r>
            <a:r>
              <a:rPr lang="it-IT" sz="2000" dirty="0"/>
              <a:t> </a:t>
            </a:r>
            <a:r>
              <a:rPr lang="it-IT" sz="2000" dirty="0" err="1"/>
              <a:t>always</a:t>
            </a:r>
            <a:r>
              <a:rPr lang="it-IT" sz="2000" dirty="0"/>
              <a:t> </a:t>
            </a:r>
            <a:r>
              <a:rPr lang="it-IT" sz="2000" dirty="0" err="1"/>
              <a:t>gave</a:t>
            </a:r>
            <a:r>
              <a:rPr lang="it-IT" sz="2000" dirty="0"/>
              <a:t> </a:t>
            </a:r>
            <a:r>
              <a:rPr lang="it-IT" sz="2000" dirty="0" err="1"/>
              <a:t>our</a:t>
            </a:r>
            <a:r>
              <a:rPr lang="it-IT" sz="2000" dirty="0"/>
              <a:t> </a:t>
            </a:r>
            <a:r>
              <a:rPr lang="it-IT" sz="2000" dirty="0" err="1"/>
              <a:t>teachers</a:t>
            </a:r>
            <a:r>
              <a:rPr lang="it-IT" sz="2000" dirty="0"/>
              <a:t> </a:t>
            </a:r>
            <a:r>
              <a:rPr lang="it-IT" sz="2000" dirty="0" err="1"/>
              <a:t>presents</a:t>
            </a:r>
            <a:r>
              <a:rPr lang="it-IT" sz="2000" dirty="0"/>
              <a:t> </a:t>
            </a:r>
            <a:r>
              <a:rPr lang="it-IT" sz="2000" dirty="0" err="1"/>
              <a:t>at</a:t>
            </a:r>
            <a:r>
              <a:rPr lang="it-IT" sz="2000" dirty="0"/>
              <a:t> the end of the </a:t>
            </a:r>
            <a:r>
              <a:rPr lang="it-IT" sz="2000" dirty="0" err="1"/>
              <a:t>term</a:t>
            </a:r>
            <a:r>
              <a:rPr lang="it-IT" sz="2000" dirty="0"/>
              <a:t>   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23077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96348" y="715617"/>
            <a:ext cx="93825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latin typeface="+mj-lt"/>
              </a:rPr>
              <a:t>Past continuous</a:t>
            </a:r>
          </a:p>
          <a:p>
            <a:pPr algn="ctr"/>
            <a:r>
              <a:rPr lang="en-GB" sz="3600" b="1" dirty="0" smtClean="0">
                <a:latin typeface="+mj-lt"/>
              </a:rPr>
              <a:t>Past progressive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126223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04800" y="397565"/>
            <a:ext cx="5658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 smtClean="0"/>
              <a:t>They</a:t>
            </a:r>
            <a:r>
              <a:rPr lang="it-IT" sz="2000" dirty="0" smtClean="0"/>
              <a:t> </a:t>
            </a:r>
            <a:r>
              <a:rPr lang="it-IT" sz="2000" dirty="0" err="1" smtClean="0"/>
              <a:t>were</a:t>
            </a:r>
            <a:r>
              <a:rPr lang="it-IT" sz="2000" dirty="0" smtClean="0"/>
              <a:t> </a:t>
            </a:r>
            <a:r>
              <a:rPr lang="it-IT" sz="2000" dirty="0" err="1" smtClean="0"/>
              <a:t>talking</a:t>
            </a:r>
            <a:r>
              <a:rPr lang="it-IT" sz="2000" dirty="0" smtClean="0"/>
              <a:t> in the </a:t>
            </a:r>
            <a:r>
              <a:rPr lang="it-IT" sz="2000" dirty="0" err="1" smtClean="0"/>
              <a:t>lounge</a:t>
            </a:r>
            <a:endParaRPr lang="it-IT" sz="2000" dirty="0" smtClean="0"/>
          </a:p>
          <a:p>
            <a:r>
              <a:rPr lang="it-IT" sz="2000" dirty="0" err="1" smtClean="0">
                <a:solidFill>
                  <a:srgbClr val="FF0000"/>
                </a:solidFill>
              </a:rPr>
              <a:t>She</a:t>
            </a:r>
            <a:r>
              <a:rPr lang="it-IT" sz="2000" dirty="0" smtClean="0"/>
              <a:t> </a:t>
            </a:r>
            <a:r>
              <a:rPr lang="it-IT" sz="2000" dirty="0" err="1" smtClean="0">
                <a:solidFill>
                  <a:srgbClr val="00B050"/>
                </a:solidFill>
              </a:rPr>
              <a:t>was</a:t>
            </a:r>
            <a:r>
              <a:rPr lang="it-IT" sz="2000" dirty="0" smtClean="0"/>
              <a:t> </a:t>
            </a:r>
            <a:r>
              <a:rPr lang="it-IT" sz="2000" dirty="0" err="1" smtClean="0">
                <a:solidFill>
                  <a:srgbClr val="7030A0"/>
                </a:solidFill>
              </a:rPr>
              <a:t>go</a:t>
            </a:r>
            <a:r>
              <a:rPr lang="it-IT" sz="2000" dirty="0" err="1" smtClean="0">
                <a:solidFill>
                  <a:schemeClr val="accent2"/>
                </a:solidFill>
              </a:rPr>
              <a:t>ing</a:t>
            </a:r>
            <a:r>
              <a:rPr lang="it-IT" sz="2000" dirty="0" smtClean="0"/>
              <a:t> to the park with a friend</a:t>
            </a:r>
            <a:endParaRPr lang="it-IT" sz="200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612835" y="1470991"/>
            <a:ext cx="2133600" cy="4001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000" smtClean="0"/>
              <a:t>Forma affermativa</a:t>
            </a:r>
            <a:endParaRPr lang="it-IT" sz="2000"/>
          </a:p>
        </p:txBody>
      </p:sp>
      <p:sp>
        <p:nvSpPr>
          <p:cNvPr id="4" name="CasellaDiTesto 3"/>
          <p:cNvSpPr txBox="1"/>
          <p:nvPr/>
        </p:nvSpPr>
        <p:spPr>
          <a:xfrm>
            <a:off x="384313" y="1470991"/>
            <a:ext cx="6321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>
                <a:solidFill>
                  <a:srgbClr val="FF0000"/>
                </a:solidFill>
              </a:rPr>
              <a:t>Sogg</a:t>
            </a:r>
            <a:r>
              <a:rPr lang="it-IT" dirty="0"/>
              <a:t> + TO </a:t>
            </a:r>
            <a:r>
              <a:rPr lang="it-IT" dirty="0">
                <a:solidFill>
                  <a:srgbClr val="00B050"/>
                </a:solidFill>
              </a:rPr>
              <a:t>BE</a:t>
            </a:r>
            <a:r>
              <a:rPr lang="it-IT" dirty="0"/>
              <a:t> (</a:t>
            </a:r>
            <a:r>
              <a:rPr lang="it-IT" dirty="0" smtClean="0"/>
              <a:t>coniugato al pass.)+ </a:t>
            </a:r>
            <a:r>
              <a:rPr lang="it-IT" dirty="0">
                <a:solidFill>
                  <a:srgbClr val="7030A0"/>
                </a:solidFill>
              </a:rPr>
              <a:t>BASE FORM </a:t>
            </a:r>
            <a:r>
              <a:rPr lang="it-IT" dirty="0"/>
              <a:t>+ </a:t>
            </a:r>
            <a:r>
              <a:rPr lang="it-IT" dirty="0">
                <a:solidFill>
                  <a:schemeClr val="accent2"/>
                </a:solidFill>
              </a:rPr>
              <a:t>ING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318854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04800" y="397565"/>
            <a:ext cx="5658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 smtClean="0"/>
              <a:t>They</a:t>
            </a:r>
            <a:r>
              <a:rPr lang="it-IT" sz="2000" dirty="0" smtClean="0"/>
              <a:t> </a:t>
            </a:r>
            <a:r>
              <a:rPr lang="it-IT" sz="2000" dirty="0" err="1" smtClean="0"/>
              <a:t>were</a:t>
            </a:r>
            <a:r>
              <a:rPr lang="it-IT" sz="2000" dirty="0" smtClean="0"/>
              <a:t> </a:t>
            </a:r>
            <a:r>
              <a:rPr lang="it-IT" sz="2000" dirty="0" err="1" smtClean="0"/>
              <a:t>talking</a:t>
            </a:r>
            <a:r>
              <a:rPr lang="it-IT" sz="2000" dirty="0" smtClean="0"/>
              <a:t> in the </a:t>
            </a:r>
            <a:r>
              <a:rPr lang="it-IT" sz="2000" dirty="0" err="1" smtClean="0"/>
              <a:t>lounge</a:t>
            </a:r>
            <a:endParaRPr lang="it-IT" sz="2000" dirty="0" smtClean="0"/>
          </a:p>
          <a:p>
            <a:r>
              <a:rPr lang="it-IT" sz="2000" dirty="0" err="1" smtClean="0">
                <a:solidFill>
                  <a:srgbClr val="FF0000"/>
                </a:solidFill>
              </a:rPr>
              <a:t>She</a:t>
            </a:r>
            <a:r>
              <a:rPr lang="it-IT" sz="2000" dirty="0" smtClean="0"/>
              <a:t> </a:t>
            </a:r>
            <a:r>
              <a:rPr lang="it-IT" sz="2000" dirty="0" err="1" smtClean="0">
                <a:solidFill>
                  <a:srgbClr val="00B050"/>
                </a:solidFill>
              </a:rPr>
              <a:t>was</a:t>
            </a:r>
            <a:r>
              <a:rPr lang="it-IT" sz="2000" dirty="0" smtClean="0"/>
              <a:t> </a:t>
            </a:r>
            <a:r>
              <a:rPr lang="it-IT" sz="2000" dirty="0" err="1" smtClean="0">
                <a:solidFill>
                  <a:srgbClr val="7030A0"/>
                </a:solidFill>
              </a:rPr>
              <a:t>go</a:t>
            </a:r>
            <a:r>
              <a:rPr lang="it-IT" sz="2000" dirty="0" err="1" smtClean="0">
                <a:solidFill>
                  <a:schemeClr val="accent2"/>
                </a:solidFill>
              </a:rPr>
              <a:t>ing</a:t>
            </a:r>
            <a:r>
              <a:rPr lang="it-IT" sz="2000" dirty="0" smtClean="0"/>
              <a:t> to the park with a friend</a:t>
            </a:r>
            <a:endParaRPr lang="it-IT" sz="200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6612835" y="1470991"/>
            <a:ext cx="2133600" cy="4001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000" smtClean="0"/>
              <a:t>Forma affermativa</a:t>
            </a:r>
            <a:endParaRPr lang="it-IT" sz="2000"/>
          </a:p>
        </p:txBody>
      </p:sp>
      <p:sp>
        <p:nvSpPr>
          <p:cNvPr id="4" name="CasellaDiTesto 3"/>
          <p:cNvSpPr txBox="1"/>
          <p:nvPr/>
        </p:nvSpPr>
        <p:spPr>
          <a:xfrm>
            <a:off x="384313" y="1470991"/>
            <a:ext cx="6321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>
                <a:solidFill>
                  <a:srgbClr val="FF0000"/>
                </a:solidFill>
              </a:rPr>
              <a:t>Sogg</a:t>
            </a:r>
            <a:r>
              <a:rPr lang="it-IT" dirty="0"/>
              <a:t> + TO </a:t>
            </a:r>
            <a:r>
              <a:rPr lang="it-IT" dirty="0">
                <a:solidFill>
                  <a:srgbClr val="00B050"/>
                </a:solidFill>
              </a:rPr>
              <a:t>BE</a:t>
            </a:r>
            <a:r>
              <a:rPr lang="it-IT" dirty="0"/>
              <a:t> (</a:t>
            </a:r>
            <a:r>
              <a:rPr lang="it-IT" dirty="0" smtClean="0"/>
              <a:t>coniugato al pass.)+ </a:t>
            </a:r>
            <a:r>
              <a:rPr lang="it-IT" dirty="0">
                <a:solidFill>
                  <a:srgbClr val="7030A0"/>
                </a:solidFill>
              </a:rPr>
              <a:t>BASE FORM </a:t>
            </a:r>
            <a:r>
              <a:rPr lang="it-IT" dirty="0"/>
              <a:t>+ </a:t>
            </a:r>
            <a:r>
              <a:rPr lang="it-IT" dirty="0">
                <a:solidFill>
                  <a:schemeClr val="accent2"/>
                </a:solidFill>
              </a:rPr>
              <a:t>ING</a:t>
            </a:r>
          </a:p>
          <a:p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22851" y="2266122"/>
            <a:ext cx="10005391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2000" dirty="0" smtClean="0"/>
              <a:t>L’ausiliare è il verbo TO BE (opportunamente coniugato al passato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84313" y="3167270"/>
            <a:ext cx="4359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srgbClr val="FF0000"/>
                </a:solidFill>
              </a:rPr>
              <a:t>Sogg</a:t>
            </a:r>
            <a:r>
              <a:rPr lang="it-IT" dirty="0" smtClean="0"/>
              <a:t>+ TO </a:t>
            </a:r>
            <a:r>
              <a:rPr lang="it-IT" dirty="0" smtClean="0">
                <a:solidFill>
                  <a:srgbClr val="00B050"/>
                </a:solidFill>
              </a:rPr>
              <a:t>BE</a:t>
            </a:r>
            <a:r>
              <a:rPr lang="it-IT" dirty="0" smtClean="0"/>
              <a:t>+ </a:t>
            </a:r>
            <a:r>
              <a:rPr lang="it-IT" dirty="0" smtClean="0">
                <a:solidFill>
                  <a:srgbClr val="00B050"/>
                </a:solidFill>
              </a:rPr>
              <a:t>NOT</a:t>
            </a:r>
            <a:r>
              <a:rPr lang="it-IT" dirty="0" smtClean="0"/>
              <a:t>+ </a:t>
            </a:r>
            <a:r>
              <a:rPr lang="it-IT" dirty="0" smtClean="0">
                <a:solidFill>
                  <a:srgbClr val="7030A0"/>
                </a:solidFill>
              </a:rPr>
              <a:t>BASE FORM </a:t>
            </a:r>
            <a:r>
              <a:rPr lang="it-IT" dirty="0" smtClean="0"/>
              <a:t>+ </a:t>
            </a:r>
            <a:r>
              <a:rPr lang="it-IT" dirty="0" smtClean="0">
                <a:solidFill>
                  <a:schemeClr val="accent2"/>
                </a:solidFill>
              </a:rPr>
              <a:t>ING</a:t>
            </a:r>
          </a:p>
          <a:p>
            <a:r>
              <a:rPr lang="it-IT" dirty="0" err="1" smtClean="0">
                <a:solidFill>
                  <a:srgbClr val="FF0000"/>
                </a:solidFill>
              </a:rPr>
              <a:t>She</a:t>
            </a:r>
            <a:r>
              <a:rPr lang="it-IT" dirty="0" smtClean="0"/>
              <a:t> </a:t>
            </a:r>
            <a:r>
              <a:rPr lang="it-IT" dirty="0" err="1" smtClean="0">
                <a:solidFill>
                  <a:srgbClr val="00B050"/>
                </a:solidFill>
              </a:rPr>
              <a:t>wasn’t</a:t>
            </a:r>
            <a:r>
              <a:rPr lang="it-IT" dirty="0" smtClean="0"/>
              <a:t> </a:t>
            </a:r>
            <a:r>
              <a:rPr lang="it-IT" dirty="0" err="1" smtClean="0">
                <a:solidFill>
                  <a:srgbClr val="7030A0"/>
                </a:solidFill>
              </a:rPr>
              <a:t>go</a:t>
            </a:r>
            <a:r>
              <a:rPr lang="it-IT" dirty="0" err="1" smtClean="0">
                <a:solidFill>
                  <a:schemeClr val="accent2"/>
                </a:solidFill>
              </a:rPr>
              <a:t>ing</a:t>
            </a:r>
            <a:r>
              <a:rPr lang="it-IT" dirty="0" smtClean="0"/>
              <a:t> to the park with a friend</a:t>
            </a:r>
          </a:p>
          <a:p>
            <a:endParaRPr lang="it-IT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612835" y="3061253"/>
            <a:ext cx="2133600" cy="4001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000" dirty="0" smtClean="0"/>
              <a:t>Forma negativa</a:t>
            </a:r>
            <a:endParaRPr lang="it-IT" sz="20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384312" y="4811814"/>
            <a:ext cx="4359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TO </a:t>
            </a:r>
            <a:r>
              <a:rPr lang="it-IT" dirty="0" smtClean="0">
                <a:solidFill>
                  <a:srgbClr val="00B050"/>
                </a:solidFill>
              </a:rPr>
              <a:t>BE</a:t>
            </a:r>
            <a:r>
              <a:rPr lang="it-IT" dirty="0" smtClean="0"/>
              <a:t>+ </a:t>
            </a:r>
            <a:r>
              <a:rPr lang="it-IT" dirty="0" err="1" smtClean="0">
                <a:solidFill>
                  <a:srgbClr val="FF0000"/>
                </a:solidFill>
              </a:rPr>
              <a:t>Sogg</a:t>
            </a:r>
            <a:r>
              <a:rPr lang="it-IT" dirty="0" smtClean="0"/>
              <a:t>+ + </a:t>
            </a:r>
            <a:r>
              <a:rPr lang="it-IT" dirty="0" smtClean="0">
                <a:solidFill>
                  <a:srgbClr val="7030A0"/>
                </a:solidFill>
              </a:rPr>
              <a:t>BASE FORM </a:t>
            </a:r>
            <a:r>
              <a:rPr lang="it-IT" dirty="0" smtClean="0"/>
              <a:t>+ </a:t>
            </a:r>
            <a:r>
              <a:rPr lang="it-IT" dirty="0" smtClean="0">
                <a:solidFill>
                  <a:schemeClr val="accent2"/>
                </a:solidFill>
              </a:rPr>
              <a:t>ING</a:t>
            </a:r>
          </a:p>
          <a:p>
            <a:r>
              <a:rPr lang="it-IT" dirty="0" err="1" smtClean="0">
                <a:solidFill>
                  <a:srgbClr val="00B050"/>
                </a:solidFill>
              </a:rPr>
              <a:t>Was</a:t>
            </a:r>
            <a:r>
              <a:rPr lang="it-IT" dirty="0" smtClean="0">
                <a:solidFill>
                  <a:schemeClr val="accent2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she</a:t>
            </a:r>
            <a:r>
              <a:rPr lang="it-IT" dirty="0" smtClean="0">
                <a:solidFill>
                  <a:schemeClr val="accent2"/>
                </a:solidFill>
              </a:rPr>
              <a:t> </a:t>
            </a:r>
            <a:r>
              <a:rPr lang="it-IT" dirty="0" smtClean="0">
                <a:solidFill>
                  <a:srgbClr val="7030A0"/>
                </a:solidFill>
              </a:rPr>
              <a:t>go</a:t>
            </a:r>
            <a:r>
              <a:rPr lang="it-IT" dirty="0" smtClean="0">
                <a:solidFill>
                  <a:schemeClr val="accent2"/>
                </a:solidFill>
              </a:rPr>
              <a:t>ing</a:t>
            </a:r>
            <a:r>
              <a:rPr lang="it-IT" dirty="0" smtClean="0"/>
              <a:t> to the park with a friend?</a:t>
            </a:r>
            <a:endParaRPr lang="it-IT" dirty="0" smtClean="0">
              <a:solidFill>
                <a:schemeClr val="accent2"/>
              </a:solidFill>
            </a:endParaRPr>
          </a:p>
          <a:p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612835" y="4717776"/>
            <a:ext cx="2504661" cy="40011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000" smtClean="0"/>
              <a:t>Forma interrogativa</a:t>
            </a:r>
            <a:endParaRPr lang="it-IT" sz="2000"/>
          </a:p>
        </p:txBody>
      </p:sp>
      <p:sp>
        <p:nvSpPr>
          <p:cNvPr id="10" name="CasellaDiTesto 9"/>
          <p:cNvSpPr txBox="1"/>
          <p:nvPr/>
        </p:nvSpPr>
        <p:spPr>
          <a:xfrm>
            <a:off x="8070575" y="5512906"/>
            <a:ext cx="3697356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smtClean="0"/>
              <a:t>SHORT ANSWERS</a:t>
            </a:r>
          </a:p>
          <a:p>
            <a:r>
              <a:rPr lang="it-IT" dirty="0" smtClean="0"/>
              <a:t>A: </a:t>
            </a:r>
            <a:r>
              <a:rPr lang="it-IT" dirty="0" err="1" smtClean="0"/>
              <a:t>Were</a:t>
            </a:r>
            <a:r>
              <a:rPr lang="it-IT" dirty="0" smtClean="0"/>
              <a:t> </a:t>
            </a:r>
            <a:r>
              <a:rPr lang="it-IT" dirty="0" err="1" smtClean="0"/>
              <a:t>you</a:t>
            </a:r>
            <a:r>
              <a:rPr lang="it-IT" dirty="0" smtClean="0"/>
              <a:t> </a:t>
            </a:r>
            <a:r>
              <a:rPr lang="it-IT" dirty="0" err="1" smtClean="0"/>
              <a:t>going</a:t>
            </a:r>
            <a:r>
              <a:rPr lang="it-IT" dirty="0" smtClean="0"/>
              <a:t> to work </a:t>
            </a:r>
            <a:r>
              <a:rPr lang="it-IT" dirty="0" err="1" smtClean="0"/>
              <a:t>yesterday</a:t>
            </a:r>
            <a:r>
              <a:rPr lang="it-IT" dirty="0" smtClean="0"/>
              <a:t> </a:t>
            </a:r>
            <a:r>
              <a:rPr lang="it-IT" dirty="0" err="1" smtClean="0"/>
              <a:t>at</a:t>
            </a:r>
            <a:r>
              <a:rPr lang="it-IT" dirty="0" smtClean="0"/>
              <a:t> 8am?</a:t>
            </a:r>
          </a:p>
          <a:p>
            <a:r>
              <a:rPr lang="it-IT" dirty="0" smtClean="0"/>
              <a:t>B: No, I </a:t>
            </a:r>
            <a:r>
              <a:rPr lang="it-IT" dirty="0" err="1" smtClean="0"/>
              <a:t>wasn’t</a:t>
            </a:r>
            <a:r>
              <a:rPr lang="it-IT" dirty="0" smtClean="0"/>
              <a:t>/ Yes, I </a:t>
            </a:r>
            <a:r>
              <a:rPr lang="it-IT" dirty="0" err="1" smtClean="0"/>
              <a:t>was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600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31304" y="265043"/>
            <a:ext cx="1152939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u="sng" dirty="0" smtClean="0"/>
              <a:t>Usi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it-IT" sz="2400" dirty="0" smtClean="0"/>
              <a:t>Esprimere un’azione in corso di svolgimento in un momento nel passato</a:t>
            </a:r>
          </a:p>
          <a:p>
            <a:pPr>
              <a:lnSpc>
                <a:spcPct val="150000"/>
              </a:lnSpc>
            </a:pPr>
            <a:r>
              <a:rPr lang="it-IT" sz="2400" dirty="0"/>
              <a:t> </a:t>
            </a:r>
            <a:r>
              <a:rPr lang="it-IT" sz="2400" dirty="0" smtClean="0"/>
              <a:t>    Es. At 9 </a:t>
            </a:r>
            <a:r>
              <a:rPr lang="it-IT" sz="2400" dirty="0" err="1" smtClean="0"/>
              <a:t>this</a:t>
            </a:r>
            <a:r>
              <a:rPr lang="it-IT" sz="2400" dirty="0" smtClean="0"/>
              <a:t> </a:t>
            </a:r>
            <a:r>
              <a:rPr lang="it-IT" sz="2400" dirty="0" err="1" smtClean="0"/>
              <a:t>morning</a:t>
            </a:r>
            <a:r>
              <a:rPr lang="it-IT" sz="2400" dirty="0" smtClean="0"/>
              <a:t> I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driving</a:t>
            </a:r>
            <a:r>
              <a:rPr lang="it-IT" sz="2400" dirty="0" smtClean="0"/>
              <a:t> to work</a:t>
            </a:r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it-IT" sz="2400" dirty="0" smtClean="0"/>
              <a:t>Azioni che si svolgono contemporaneamente nel passato</a:t>
            </a:r>
          </a:p>
          <a:p>
            <a:pPr>
              <a:lnSpc>
                <a:spcPct val="150000"/>
              </a:lnSpc>
            </a:pPr>
            <a:r>
              <a:rPr lang="it-IT" sz="2400" dirty="0"/>
              <a:t> </a:t>
            </a:r>
            <a:r>
              <a:rPr lang="it-IT" sz="2400" dirty="0" smtClean="0"/>
              <a:t>    Es. </a:t>
            </a:r>
            <a:r>
              <a:rPr lang="it-IT" sz="2400" dirty="0" err="1" smtClean="0"/>
              <a:t>While</a:t>
            </a:r>
            <a:r>
              <a:rPr lang="it-IT" sz="2400" dirty="0" smtClean="0"/>
              <a:t> I </a:t>
            </a:r>
            <a:r>
              <a:rPr lang="it-IT" sz="2400" dirty="0" err="1" smtClean="0"/>
              <a:t>was</a:t>
            </a:r>
            <a:r>
              <a:rPr lang="it-IT" sz="2400" dirty="0" smtClean="0"/>
              <a:t> cycling </a:t>
            </a:r>
            <a:r>
              <a:rPr lang="it-IT" sz="2400" dirty="0" err="1" smtClean="0"/>
              <a:t>my</a:t>
            </a:r>
            <a:r>
              <a:rPr lang="it-IT" sz="2400" dirty="0" smtClean="0"/>
              <a:t> </a:t>
            </a:r>
            <a:r>
              <a:rPr lang="it-IT" sz="2400" dirty="0" err="1" smtClean="0"/>
              <a:t>brother</a:t>
            </a:r>
            <a:r>
              <a:rPr lang="it-IT" sz="2400" dirty="0" smtClean="0"/>
              <a:t>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probably</a:t>
            </a:r>
            <a:r>
              <a:rPr lang="it-IT" sz="2400" dirty="0" smtClean="0"/>
              <a:t> sleeping on the </a:t>
            </a:r>
            <a:r>
              <a:rPr lang="it-IT" sz="2400" dirty="0" err="1" smtClean="0"/>
              <a:t>couch</a:t>
            </a:r>
            <a:endParaRPr lang="it-IT" sz="2400" dirty="0" smtClean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it-IT" sz="2400" dirty="0" smtClean="0"/>
              <a:t>Per enfatizzare la durata di un’azione nel passato</a:t>
            </a:r>
          </a:p>
          <a:p>
            <a:pPr>
              <a:lnSpc>
                <a:spcPct val="150000"/>
              </a:lnSpc>
            </a:pPr>
            <a:r>
              <a:rPr lang="it-IT" sz="2400" dirty="0"/>
              <a:t> </a:t>
            </a:r>
            <a:r>
              <a:rPr lang="it-IT" sz="2400" dirty="0" smtClean="0"/>
              <a:t>    Es. My friend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phoning</a:t>
            </a:r>
            <a:r>
              <a:rPr lang="it-IT" sz="2400" dirty="0" smtClean="0"/>
              <a:t> me to </a:t>
            </a:r>
            <a:r>
              <a:rPr lang="it-IT" sz="2400" dirty="0" err="1" smtClean="0"/>
              <a:t>tell</a:t>
            </a:r>
            <a:r>
              <a:rPr lang="it-IT" sz="2400" dirty="0" smtClean="0"/>
              <a:t> me </a:t>
            </a:r>
            <a:r>
              <a:rPr lang="it-IT" sz="2400" dirty="0" err="1" smtClean="0"/>
              <a:t>about</a:t>
            </a:r>
            <a:r>
              <a:rPr lang="it-IT" sz="2400" dirty="0" smtClean="0"/>
              <a:t> the </a:t>
            </a:r>
            <a:r>
              <a:rPr lang="it-IT" sz="2400" dirty="0" err="1" smtClean="0"/>
              <a:t>horrible</a:t>
            </a:r>
            <a:r>
              <a:rPr lang="it-IT" sz="2400" dirty="0" smtClean="0"/>
              <a:t> </a:t>
            </a:r>
            <a:r>
              <a:rPr lang="it-IT" sz="2400" dirty="0" err="1" smtClean="0"/>
              <a:t>adventure</a:t>
            </a:r>
            <a:r>
              <a:rPr lang="it-IT" sz="2400" dirty="0" smtClean="0"/>
              <a:t> he </a:t>
            </a:r>
            <a:r>
              <a:rPr lang="it-IT" sz="2400" dirty="0" err="1" smtClean="0"/>
              <a:t>had</a:t>
            </a:r>
            <a:endParaRPr lang="it-IT" sz="2400" dirty="0" smtClean="0"/>
          </a:p>
          <a:p>
            <a:pPr marL="342900" indent="-342900">
              <a:lnSpc>
                <a:spcPct val="150000"/>
              </a:lnSpc>
              <a:buFont typeface="Wingdings" charset="2"/>
              <a:buChar char="v"/>
            </a:pPr>
            <a:r>
              <a:rPr lang="it-IT" sz="2400" dirty="0" smtClean="0"/>
              <a:t>Azione in corso di svolgimento nel passato che è stata interrotta da un altro evento</a:t>
            </a:r>
          </a:p>
          <a:p>
            <a:pPr>
              <a:lnSpc>
                <a:spcPct val="150000"/>
              </a:lnSpc>
            </a:pPr>
            <a:r>
              <a:rPr lang="it-IT" sz="2400" dirty="0"/>
              <a:t> </a:t>
            </a:r>
            <a:r>
              <a:rPr lang="it-IT" sz="2400" dirty="0" smtClean="0"/>
              <a:t>    Es. </a:t>
            </a:r>
            <a:r>
              <a:rPr lang="it-IT" sz="2400" dirty="0" err="1" smtClean="0"/>
              <a:t>Jim</a:t>
            </a:r>
            <a:r>
              <a:rPr lang="it-IT" sz="2400" dirty="0" smtClean="0"/>
              <a:t> </a:t>
            </a:r>
            <a:r>
              <a:rPr lang="it-IT" sz="2400" dirty="0" err="1" smtClean="0"/>
              <a:t>broke</a:t>
            </a:r>
            <a:r>
              <a:rPr lang="it-IT" sz="2400" dirty="0" smtClean="0"/>
              <a:t> </a:t>
            </a:r>
            <a:r>
              <a:rPr lang="it-IT" sz="2400" dirty="0" err="1" smtClean="0"/>
              <a:t>his</a:t>
            </a:r>
            <a:r>
              <a:rPr lang="it-IT" sz="2400" dirty="0" smtClean="0"/>
              <a:t> </a:t>
            </a:r>
            <a:r>
              <a:rPr lang="it-IT" sz="2400" dirty="0" err="1" smtClean="0"/>
              <a:t>leg</a:t>
            </a:r>
            <a:r>
              <a:rPr lang="it-IT" sz="2400" dirty="0" smtClean="0"/>
              <a:t> </a:t>
            </a:r>
            <a:r>
              <a:rPr lang="it-IT" sz="2400" dirty="0" err="1" smtClean="0"/>
              <a:t>while</a:t>
            </a:r>
            <a:r>
              <a:rPr lang="it-IT" sz="2400" dirty="0" smtClean="0"/>
              <a:t> he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playing</a:t>
            </a:r>
            <a:r>
              <a:rPr lang="it-IT" sz="2400" dirty="0" smtClean="0"/>
              <a:t> volleyball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439491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97565" y="291548"/>
            <a:ext cx="114763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/>
              <a:t>PAST SIMPLE E PAST CONTINUOUS</a:t>
            </a:r>
          </a:p>
          <a:p>
            <a:pPr>
              <a:lnSpc>
                <a:spcPct val="150000"/>
              </a:lnSpc>
            </a:pPr>
            <a:r>
              <a:rPr lang="it-IT" sz="2000" dirty="0" smtClean="0"/>
              <a:t>Per esprimere un’azione </a:t>
            </a:r>
            <a:r>
              <a:rPr lang="it-IT" sz="2000" u="sng" dirty="0" smtClean="0"/>
              <a:t>corso di svolgimento </a:t>
            </a:r>
            <a:r>
              <a:rPr lang="it-IT" sz="2000" dirty="0" smtClean="0"/>
              <a:t>nel passato che viene interrotta da un </a:t>
            </a:r>
            <a:r>
              <a:rPr lang="it-IT" sz="2000" u="sng" dirty="0" smtClean="0"/>
              <a:t>altro </a:t>
            </a:r>
            <a:r>
              <a:rPr lang="it-IT" sz="2000" u="sng" dirty="0"/>
              <a:t>e</a:t>
            </a:r>
            <a:r>
              <a:rPr lang="it-IT" sz="2000" u="sng" dirty="0" smtClean="0"/>
              <a:t>vento</a:t>
            </a:r>
            <a:endParaRPr lang="it-IT" sz="2000" u="sng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3038063" y="1507291"/>
            <a:ext cx="2120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mtClean="0"/>
              <a:t>PAST CONTINUOUS</a:t>
            </a:r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9170504" y="1455723"/>
            <a:ext cx="2027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mtClean="0"/>
              <a:t>PAST SIMPLE</a:t>
            </a:r>
            <a:endParaRPr lang="it-IT"/>
          </a:p>
        </p:txBody>
      </p:sp>
      <p:cxnSp>
        <p:nvCxnSpPr>
          <p:cNvPr id="6" name="Connettore 2 5"/>
          <p:cNvCxnSpPr/>
          <p:nvPr/>
        </p:nvCxnSpPr>
        <p:spPr>
          <a:xfrm>
            <a:off x="3909391" y="1175122"/>
            <a:ext cx="0" cy="334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nettore 2 6"/>
          <p:cNvCxnSpPr/>
          <p:nvPr/>
        </p:nvCxnSpPr>
        <p:spPr>
          <a:xfrm>
            <a:off x="9786730" y="1172529"/>
            <a:ext cx="0" cy="334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2" descr="isultato immagini per conjugation past continuo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65" y="2429470"/>
            <a:ext cx="51339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3038063" y="3635454"/>
            <a:ext cx="317389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dirty="0" err="1" smtClean="0">
                <a:solidFill>
                  <a:srgbClr val="C00000"/>
                </a:solidFill>
              </a:rPr>
              <a:t>While</a:t>
            </a:r>
            <a:r>
              <a:rPr lang="it-IT" dirty="0" smtClean="0">
                <a:solidFill>
                  <a:srgbClr val="C00000"/>
                </a:solidFill>
              </a:rPr>
              <a:t> I </a:t>
            </a:r>
            <a:r>
              <a:rPr lang="it-IT" dirty="0" err="1" smtClean="0">
                <a:solidFill>
                  <a:srgbClr val="C00000"/>
                </a:solidFill>
              </a:rPr>
              <a:t>was</a:t>
            </a:r>
            <a:r>
              <a:rPr lang="it-IT" dirty="0" smtClean="0">
                <a:solidFill>
                  <a:srgbClr val="C00000"/>
                </a:solidFill>
              </a:rPr>
              <a:t> </a:t>
            </a:r>
            <a:r>
              <a:rPr lang="it-IT" dirty="0" err="1" smtClean="0">
                <a:solidFill>
                  <a:srgbClr val="C00000"/>
                </a:solidFill>
              </a:rPr>
              <a:t>waiting</a:t>
            </a:r>
            <a:r>
              <a:rPr lang="it-IT" dirty="0" smtClean="0">
                <a:solidFill>
                  <a:srgbClr val="C00000"/>
                </a:solidFill>
              </a:rPr>
              <a:t> for the bus</a:t>
            </a:r>
            <a:endParaRPr lang="it-IT" dirty="0">
              <a:solidFill>
                <a:srgbClr val="C00000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071193" y="4112533"/>
            <a:ext cx="3140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</a:t>
            </a:r>
            <a:r>
              <a:rPr lang="it-I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saw</a:t>
            </a:r>
            <a:r>
              <a:rPr lang="it-IT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an </a:t>
            </a:r>
            <a:r>
              <a:rPr lang="it-IT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accident</a:t>
            </a:r>
            <a:endParaRPr lang="it-IT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6639339" y="3639812"/>
            <a:ext cx="5234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 smtClean="0"/>
              <a:t>While</a:t>
            </a:r>
            <a:r>
              <a:rPr lang="it-IT" sz="2000" dirty="0" smtClean="0"/>
              <a:t> 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 I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endParaRPr lang="it-IT" sz="2000" dirty="0"/>
          </a:p>
        </p:txBody>
      </p:sp>
      <p:sp>
        <p:nvSpPr>
          <p:cNvPr id="12" name="Parentesi graffa aperta 11"/>
          <p:cNvSpPr/>
          <p:nvPr/>
        </p:nvSpPr>
        <p:spPr>
          <a:xfrm>
            <a:off x="6427304" y="3419061"/>
            <a:ext cx="198783" cy="1062804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55012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636105" y="578560"/>
            <a:ext cx="7235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 smtClean="0"/>
              <a:t>While</a:t>
            </a:r>
            <a:r>
              <a:rPr lang="it-IT" sz="2400" dirty="0" smtClean="0"/>
              <a:t> I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waiting</a:t>
            </a:r>
            <a:r>
              <a:rPr lang="it-IT" sz="2400" dirty="0" smtClean="0"/>
              <a:t> for the bus I </a:t>
            </a:r>
            <a:r>
              <a:rPr lang="it-IT" sz="2400" dirty="0" err="1" smtClean="0"/>
              <a:t>saw</a:t>
            </a:r>
            <a:r>
              <a:rPr lang="it-IT" sz="2400" dirty="0" smtClean="0"/>
              <a:t> an </a:t>
            </a:r>
            <a:r>
              <a:rPr lang="it-IT" sz="2400" dirty="0" err="1" smtClean="0"/>
              <a:t>accident</a:t>
            </a:r>
            <a:endParaRPr lang="it-IT" sz="2400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62609" y="1683026"/>
            <a:ext cx="7659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b="1" dirty="0" smtClean="0">
                <a:solidFill>
                  <a:srgbClr val="FF0000"/>
                </a:solidFill>
              </a:rPr>
              <a:t>When</a:t>
            </a:r>
            <a:r>
              <a:rPr lang="it-IT" sz="2000" dirty="0" smtClean="0">
                <a:solidFill>
                  <a:srgbClr val="FF0000"/>
                </a:solidFill>
              </a:rPr>
              <a:t> </a:t>
            </a:r>
            <a:r>
              <a:rPr lang="it-IT" sz="2000" dirty="0" smtClean="0">
                <a:solidFill>
                  <a:schemeClr val="accent4">
                    <a:lumMod val="75000"/>
                  </a:schemeClr>
                </a:solidFill>
              </a:rPr>
              <a:t>I </a:t>
            </a:r>
            <a:r>
              <a:rPr lang="it-IT" sz="2000" dirty="0" err="1" smtClean="0">
                <a:solidFill>
                  <a:schemeClr val="accent4">
                    <a:lumMod val="75000"/>
                  </a:schemeClr>
                </a:solidFill>
              </a:rPr>
              <a:t>was</a:t>
            </a:r>
            <a:r>
              <a:rPr lang="it-IT" sz="2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it-IT" sz="2000" dirty="0" err="1" smtClean="0">
                <a:solidFill>
                  <a:schemeClr val="accent4">
                    <a:lumMod val="75000"/>
                  </a:schemeClr>
                </a:solidFill>
              </a:rPr>
              <a:t>waiting</a:t>
            </a:r>
            <a:r>
              <a:rPr lang="it-IT" sz="2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it-IT" sz="2000" dirty="0" smtClean="0"/>
              <a:t>for the bus I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endParaRPr lang="it-IT" sz="2000" dirty="0" smtClean="0"/>
          </a:p>
          <a:p>
            <a:pPr>
              <a:lnSpc>
                <a:spcPct val="150000"/>
              </a:lnSpc>
            </a:pPr>
            <a:r>
              <a:rPr lang="it-IT" sz="2000" b="1" dirty="0" err="1" smtClean="0">
                <a:solidFill>
                  <a:srgbClr val="FF0000"/>
                </a:solidFill>
              </a:rPr>
              <a:t>When</a:t>
            </a:r>
            <a:r>
              <a:rPr lang="it-IT" sz="2000" dirty="0" smtClean="0">
                <a:solidFill>
                  <a:srgbClr val="FF0000"/>
                </a:solidFill>
              </a:rPr>
              <a:t> </a:t>
            </a:r>
            <a:r>
              <a:rPr lang="it-IT" sz="2000" dirty="0" smtClean="0">
                <a:solidFill>
                  <a:srgbClr val="7030A0"/>
                </a:solidFill>
              </a:rPr>
              <a:t>I</a:t>
            </a:r>
            <a:r>
              <a:rPr lang="it-IT" sz="2000" dirty="0" smtClean="0">
                <a:solidFill>
                  <a:srgbClr val="7030A0"/>
                </a:solidFill>
              </a:rPr>
              <a:t> </a:t>
            </a:r>
            <a:r>
              <a:rPr lang="it-IT" sz="2000" dirty="0" err="1" smtClean="0">
                <a:solidFill>
                  <a:srgbClr val="7030A0"/>
                </a:solidFill>
              </a:rPr>
              <a:t>saw</a:t>
            </a:r>
            <a:r>
              <a:rPr lang="it-IT" sz="2000" dirty="0" smtClean="0">
                <a:solidFill>
                  <a:srgbClr val="7030A0"/>
                </a:solidFill>
              </a:rPr>
              <a:t> </a:t>
            </a:r>
            <a:r>
              <a:rPr lang="it-IT" sz="2000" dirty="0" smtClean="0"/>
              <a:t>an </a:t>
            </a:r>
            <a:r>
              <a:rPr lang="it-IT" sz="2000" dirty="0" err="1" smtClean="0"/>
              <a:t>accident</a:t>
            </a:r>
            <a:r>
              <a:rPr lang="it-IT" sz="2000" dirty="0" smtClean="0"/>
              <a:t>, </a:t>
            </a:r>
            <a:r>
              <a:rPr lang="it-IT" sz="2000" dirty="0" smtClean="0"/>
              <a:t>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6685721" y="1848778"/>
            <a:ext cx="327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accent4">
                    <a:lumMod val="75000"/>
                  </a:schemeClr>
                </a:solidFill>
              </a:rPr>
              <a:t>azione in svolgimento (azione lunga) </a:t>
            </a:r>
            <a:r>
              <a:rPr lang="it-IT" dirty="0"/>
              <a:t>o</a:t>
            </a:r>
            <a:r>
              <a:rPr lang="it-IT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it-IT" dirty="0">
                <a:solidFill>
                  <a:srgbClr val="7030A0"/>
                </a:solidFill>
              </a:rPr>
              <a:t>evento improvviso</a:t>
            </a:r>
          </a:p>
          <a:p>
            <a:endParaRPr lang="it-IT" b="1" dirty="0" smtClean="0"/>
          </a:p>
          <a:p>
            <a:endParaRPr lang="it-IT" dirty="0"/>
          </a:p>
        </p:txBody>
      </p:sp>
      <p:sp>
        <p:nvSpPr>
          <p:cNvPr id="5" name="Freccia giù 4"/>
          <p:cNvSpPr/>
          <p:nvPr/>
        </p:nvSpPr>
        <p:spPr>
          <a:xfrm>
            <a:off x="3379304" y="1040225"/>
            <a:ext cx="119270" cy="68255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9959008" y="1722783"/>
            <a:ext cx="219728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b="1" dirty="0" smtClean="0">
                <a:solidFill>
                  <a:srgbClr val="FF0000"/>
                </a:solidFill>
              </a:rPr>
              <a:t>WHEN</a:t>
            </a:r>
            <a:r>
              <a:rPr lang="it-IT" b="1" dirty="0" smtClean="0"/>
              <a:t> </a:t>
            </a:r>
            <a:r>
              <a:rPr lang="it-IT" dirty="0"/>
              <a:t>(quando)</a:t>
            </a:r>
            <a:r>
              <a:rPr lang="it-IT" dirty="0" smtClean="0"/>
              <a:t> </a:t>
            </a:r>
            <a:r>
              <a:rPr lang="it-IT" dirty="0"/>
              <a:t>+     PAST SIMPLE</a:t>
            </a:r>
          </a:p>
          <a:p>
            <a:pPr>
              <a:lnSpc>
                <a:spcPct val="150000"/>
              </a:lnSpc>
            </a:pPr>
            <a:r>
              <a:rPr lang="it-IT" dirty="0" smtClean="0"/>
              <a:t>PAST </a:t>
            </a:r>
            <a:r>
              <a:rPr lang="it-IT" dirty="0"/>
              <a:t>CONTINUOUS</a:t>
            </a:r>
          </a:p>
        </p:txBody>
      </p:sp>
      <p:sp>
        <p:nvSpPr>
          <p:cNvPr id="7" name="Parentesi graffa chiusa 6"/>
          <p:cNvSpPr/>
          <p:nvPr/>
        </p:nvSpPr>
        <p:spPr>
          <a:xfrm>
            <a:off x="9648967" y="1848778"/>
            <a:ext cx="204717" cy="1003604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557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636105" y="578560"/>
            <a:ext cx="7235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>
                <a:solidFill>
                  <a:srgbClr val="FF0000"/>
                </a:solidFill>
              </a:rPr>
              <a:t>While</a:t>
            </a:r>
            <a:r>
              <a:rPr lang="it-IT" sz="2400" dirty="0" smtClean="0"/>
              <a:t> </a:t>
            </a:r>
            <a:r>
              <a:rPr lang="it-IT" sz="2400" dirty="0" smtClean="0">
                <a:solidFill>
                  <a:schemeClr val="accent4">
                    <a:lumMod val="75000"/>
                  </a:schemeClr>
                </a:solidFill>
              </a:rPr>
              <a:t>I </a:t>
            </a:r>
            <a:r>
              <a:rPr lang="it-IT" sz="2400" dirty="0" err="1" smtClean="0">
                <a:solidFill>
                  <a:schemeClr val="accent4">
                    <a:lumMod val="75000"/>
                  </a:schemeClr>
                </a:solidFill>
              </a:rPr>
              <a:t>was</a:t>
            </a:r>
            <a:r>
              <a:rPr lang="it-IT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it-IT" sz="2400" dirty="0" err="1" smtClean="0">
                <a:solidFill>
                  <a:schemeClr val="accent4">
                    <a:lumMod val="75000"/>
                  </a:schemeClr>
                </a:solidFill>
              </a:rPr>
              <a:t>waiting</a:t>
            </a:r>
            <a:r>
              <a:rPr lang="it-IT" sz="24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it-IT" sz="2400" dirty="0" smtClean="0"/>
              <a:t>for the bus I </a:t>
            </a:r>
            <a:r>
              <a:rPr lang="it-IT" sz="2400" dirty="0" err="1" smtClean="0"/>
              <a:t>saw</a:t>
            </a:r>
            <a:r>
              <a:rPr lang="it-IT" sz="2400" dirty="0" smtClean="0"/>
              <a:t> an </a:t>
            </a:r>
            <a:r>
              <a:rPr lang="it-IT" sz="2400" dirty="0" err="1" smtClean="0"/>
              <a:t>accident</a:t>
            </a:r>
            <a:endParaRPr lang="it-IT" sz="2400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62609" y="1683026"/>
            <a:ext cx="7659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b="1" dirty="0" smtClean="0"/>
              <a:t>When</a:t>
            </a:r>
            <a:r>
              <a:rPr lang="it-IT" sz="2000" dirty="0" smtClean="0"/>
              <a:t> 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 I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endParaRPr lang="it-IT" sz="2000" dirty="0" smtClean="0"/>
          </a:p>
          <a:p>
            <a:pPr>
              <a:lnSpc>
                <a:spcPct val="150000"/>
              </a:lnSpc>
            </a:pPr>
            <a:r>
              <a:rPr lang="it-IT" sz="2000" b="1" dirty="0" err="1" smtClean="0"/>
              <a:t>When</a:t>
            </a:r>
            <a:r>
              <a:rPr lang="it-IT" sz="2000" dirty="0" smtClean="0"/>
              <a:t> I</a:t>
            </a:r>
            <a:r>
              <a:rPr lang="it-IT" sz="2000" dirty="0" smtClean="0"/>
              <a:t>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r>
              <a:rPr lang="it-IT" sz="2000" dirty="0" smtClean="0"/>
              <a:t>, </a:t>
            </a:r>
            <a:r>
              <a:rPr lang="it-IT" sz="2000" dirty="0" smtClean="0"/>
              <a:t>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6685721" y="1848778"/>
            <a:ext cx="327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azione in svolgimento (azione lunga) o evento improvviso</a:t>
            </a:r>
          </a:p>
          <a:p>
            <a:endParaRPr lang="it-IT" b="1" dirty="0" smtClean="0"/>
          </a:p>
          <a:p>
            <a:endParaRPr lang="it-IT" dirty="0"/>
          </a:p>
        </p:txBody>
      </p:sp>
      <p:sp>
        <p:nvSpPr>
          <p:cNvPr id="5" name="Freccia giù 4"/>
          <p:cNvSpPr/>
          <p:nvPr/>
        </p:nvSpPr>
        <p:spPr>
          <a:xfrm>
            <a:off x="3379304" y="1040225"/>
            <a:ext cx="119270" cy="68255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9959008" y="1730300"/>
            <a:ext cx="219728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b="1" dirty="0" smtClean="0"/>
              <a:t>WHEN </a:t>
            </a:r>
            <a:r>
              <a:rPr lang="it-IT" dirty="0"/>
              <a:t>(quando)</a:t>
            </a:r>
            <a:r>
              <a:rPr lang="it-IT" dirty="0" smtClean="0"/>
              <a:t> </a:t>
            </a:r>
            <a:r>
              <a:rPr lang="it-IT" dirty="0"/>
              <a:t>+     PAST SIMPLE</a:t>
            </a:r>
          </a:p>
          <a:p>
            <a:pPr>
              <a:lnSpc>
                <a:spcPct val="150000"/>
              </a:lnSpc>
            </a:pPr>
            <a:r>
              <a:rPr lang="it-IT" dirty="0" smtClean="0"/>
              <a:t>PAST </a:t>
            </a:r>
            <a:r>
              <a:rPr lang="it-IT" dirty="0"/>
              <a:t>CONTINUOUS</a:t>
            </a:r>
          </a:p>
        </p:txBody>
      </p:sp>
      <p:sp>
        <p:nvSpPr>
          <p:cNvPr id="7" name="Parentesi graffa chiusa 6"/>
          <p:cNvSpPr/>
          <p:nvPr/>
        </p:nvSpPr>
        <p:spPr>
          <a:xfrm>
            <a:off x="9648967" y="1848778"/>
            <a:ext cx="204717" cy="1003604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asellaDiTesto 7"/>
          <p:cNvSpPr txBox="1"/>
          <p:nvPr/>
        </p:nvSpPr>
        <p:spPr>
          <a:xfrm>
            <a:off x="9959008" y="3548418"/>
            <a:ext cx="2064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 smtClean="0">
                <a:solidFill>
                  <a:srgbClr val="FF0000"/>
                </a:solidFill>
              </a:rPr>
              <a:t>WHILE</a:t>
            </a:r>
            <a:r>
              <a:rPr lang="en-GB" dirty="0" smtClean="0"/>
              <a:t> (</a:t>
            </a:r>
            <a:r>
              <a:rPr lang="en-GB" dirty="0" err="1" smtClean="0"/>
              <a:t>mentre</a:t>
            </a:r>
            <a:r>
              <a:rPr lang="en-GB" dirty="0" smtClean="0"/>
              <a:t>) +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PAST CONTINUOUS</a:t>
            </a:r>
            <a:endParaRPr lang="en-GB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685721" y="3780430"/>
            <a:ext cx="3065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>
                <a:solidFill>
                  <a:schemeClr val="accent4">
                    <a:lumMod val="75000"/>
                  </a:schemeClr>
                </a:solidFill>
              </a:rPr>
              <a:t>Azione</a:t>
            </a:r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 in </a:t>
            </a:r>
            <a:r>
              <a:rPr lang="en-GB" dirty="0" err="1" smtClean="0">
                <a:solidFill>
                  <a:schemeClr val="accent4">
                    <a:lumMod val="75000"/>
                  </a:schemeClr>
                </a:solidFill>
              </a:rPr>
              <a:t>corso</a:t>
            </a:r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 di </a:t>
            </a:r>
            <a:r>
              <a:rPr lang="en-GB" dirty="0" err="1" smtClean="0">
                <a:solidFill>
                  <a:schemeClr val="accent4">
                    <a:lumMod val="75000"/>
                  </a:schemeClr>
                </a:solidFill>
              </a:rPr>
              <a:t>svolgimento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Parentesi graffa chiusa 9"/>
          <p:cNvSpPr/>
          <p:nvPr/>
        </p:nvSpPr>
        <p:spPr>
          <a:xfrm>
            <a:off x="9751325" y="3548418"/>
            <a:ext cx="204717" cy="1003604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656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636105" y="578560"/>
            <a:ext cx="7235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err="1" smtClean="0"/>
              <a:t>While</a:t>
            </a:r>
            <a:r>
              <a:rPr lang="it-IT" sz="2400" dirty="0" smtClean="0"/>
              <a:t> I </a:t>
            </a:r>
            <a:r>
              <a:rPr lang="it-IT" sz="2400" dirty="0" err="1" smtClean="0"/>
              <a:t>was</a:t>
            </a:r>
            <a:r>
              <a:rPr lang="it-IT" sz="2400" dirty="0" smtClean="0"/>
              <a:t> </a:t>
            </a:r>
            <a:r>
              <a:rPr lang="it-IT" sz="2400" dirty="0" err="1" smtClean="0"/>
              <a:t>waiting</a:t>
            </a:r>
            <a:r>
              <a:rPr lang="it-IT" sz="2400" dirty="0" smtClean="0"/>
              <a:t> for the bus I </a:t>
            </a:r>
            <a:r>
              <a:rPr lang="it-IT" sz="2400" dirty="0" err="1" smtClean="0"/>
              <a:t>saw</a:t>
            </a:r>
            <a:r>
              <a:rPr lang="it-IT" sz="2400" dirty="0" smtClean="0"/>
              <a:t> an </a:t>
            </a:r>
            <a:r>
              <a:rPr lang="it-IT" sz="2400" dirty="0" err="1" smtClean="0"/>
              <a:t>accident</a:t>
            </a:r>
            <a:endParaRPr lang="it-IT" sz="2400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62609" y="1683026"/>
            <a:ext cx="7659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b="1" dirty="0" smtClean="0"/>
              <a:t>When</a:t>
            </a:r>
            <a:r>
              <a:rPr lang="it-IT" sz="2000" dirty="0" smtClean="0"/>
              <a:t> 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 I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endParaRPr lang="it-IT" sz="2000" dirty="0" smtClean="0"/>
          </a:p>
          <a:p>
            <a:pPr>
              <a:lnSpc>
                <a:spcPct val="150000"/>
              </a:lnSpc>
            </a:pPr>
            <a:r>
              <a:rPr lang="it-IT" sz="2000" b="1" dirty="0" err="1" smtClean="0"/>
              <a:t>When</a:t>
            </a:r>
            <a:r>
              <a:rPr lang="it-IT" sz="2000" dirty="0" smtClean="0"/>
              <a:t> I</a:t>
            </a:r>
            <a:r>
              <a:rPr lang="it-IT" sz="2000" dirty="0" smtClean="0"/>
              <a:t> </a:t>
            </a:r>
            <a:r>
              <a:rPr lang="it-IT" sz="2000" dirty="0" err="1" smtClean="0"/>
              <a:t>saw</a:t>
            </a:r>
            <a:r>
              <a:rPr lang="it-IT" sz="2000" dirty="0" smtClean="0"/>
              <a:t> an </a:t>
            </a:r>
            <a:r>
              <a:rPr lang="it-IT" sz="2000" dirty="0" err="1" smtClean="0"/>
              <a:t>accident</a:t>
            </a:r>
            <a:r>
              <a:rPr lang="it-IT" sz="2000" dirty="0" smtClean="0"/>
              <a:t>, </a:t>
            </a:r>
            <a:r>
              <a:rPr lang="it-IT" sz="2000" dirty="0" smtClean="0"/>
              <a:t>I </a:t>
            </a:r>
            <a:r>
              <a:rPr lang="it-IT" sz="2000" dirty="0" err="1" smtClean="0"/>
              <a:t>was</a:t>
            </a:r>
            <a:r>
              <a:rPr lang="it-IT" sz="2000" dirty="0" smtClean="0"/>
              <a:t> </a:t>
            </a:r>
            <a:r>
              <a:rPr lang="it-IT" sz="2000" dirty="0" err="1" smtClean="0"/>
              <a:t>waiting</a:t>
            </a:r>
            <a:r>
              <a:rPr lang="it-IT" sz="2000" dirty="0" smtClean="0"/>
              <a:t> for the bus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6685721" y="1848778"/>
            <a:ext cx="327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azione in svolgimento (azione lunga) o evento improvviso</a:t>
            </a:r>
          </a:p>
          <a:p>
            <a:endParaRPr lang="it-IT" b="1" dirty="0" smtClean="0"/>
          </a:p>
          <a:p>
            <a:endParaRPr lang="it-IT" dirty="0"/>
          </a:p>
        </p:txBody>
      </p:sp>
      <p:sp>
        <p:nvSpPr>
          <p:cNvPr id="5" name="Freccia giù 4"/>
          <p:cNvSpPr/>
          <p:nvPr/>
        </p:nvSpPr>
        <p:spPr>
          <a:xfrm>
            <a:off x="3379304" y="1040225"/>
            <a:ext cx="119270" cy="68255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9959008" y="1730300"/>
            <a:ext cx="219728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b="1" dirty="0" smtClean="0"/>
              <a:t>WHEN </a:t>
            </a:r>
            <a:r>
              <a:rPr lang="it-IT" dirty="0"/>
              <a:t>(quando)</a:t>
            </a:r>
            <a:r>
              <a:rPr lang="it-IT" dirty="0" smtClean="0"/>
              <a:t> </a:t>
            </a:r>
            <a:r>
              <a:rPr lang="it-IT" dirty="0"/>
              <a:t>+     PAST SIMPLE</a:t>
            </a:r>
          </a:p>
          <a:p>
            <a:pPr>
              <a:lnSpc>
                <a:spcPct val="150000"/>
              </a:lnSpc>
            </a:pPr>
            <a:r>
              <a:rPr lang="it-IT" dirty="0" smtClean="0"/>
              <a:t>PAST </a:t>
            </a:r>
            <a:r>
              <a:rPr lang="it-IT" dirty="0"/>
              <a:t>CONTINUOUS</a:t>
            </a:r>
          </a:p>
        </p:txBody>
      </p:sp>
      <p:sp>
        <p:nvSpPr>
          <p:cNvPr id="7" name="Parentesi graffa chiusa 6"/>
          <p:cNvSpPr/>
          <p:nvPr/>
        </p:nvSpPr>
        <p:spPr>
          <a:xfrm>
            <a:off x="9648967" y="1848778"/>
            <a:ext cx="204717" cy="1003604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asellaDiTesto 7"/>
          <p:cNvSpPr txBox="1"/>
          <p:nvPr/>
        </p:nvSpPr>
        <p:spPr>
          <a:xfrm>
            <a:off x="9959008" y="4010083"/>
            <a:ext cx="20646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 smtClean="0"/>
              <a:t>WHILE</a:t>
            </a:r>
            <a:r>
              <a:rPr lang="en-GB" dirty="0" smtClean="0"/>
              <a:t> (</a:t>
            </a:r>
            <a:r>
              <a:rPr lang="en-GB" dirty="0" err="1" smtClean="0"/>
              <a:t>mentre</a:t>
            </a:r>
            <a:r>
              <a:rPr lang="en-GB" dirty="0" smtClean="0"/>
              <a:t>) +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PAST CONTINUOUS</a:t>
            </a:r>
            <a:endParaRPr lang="en-GB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685721" y="4287082"/>
            <a:ext cx="3065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 smtClean="0"/>
              <a:t>Azione</a:t>
            </a:r>
            <a:r>
              <a:rPr lang="en-GB" dirty="0" smtClean="0"/>
              <a:t> in </a:t>
            </a:r>
            <a:r>
              <a:rPr lang="en-GB" dirty="0" err="1" smtClean="0"/>
              <a:t>corso</a:t>
            </a:r>
            <a:r>
              <a:rPr lang="en-GB" dirty="0" smtClean="0"/>
              <a:t> di </a:t>
            </a:r>
            <a:r>
              <a:rPr lang="en-GB" dirty="0" err="1" smtClean="0"/>
              <a:t>svolgimento</a:t>
            </a:r>
            <a:endParaRPr lang="en-GB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9225887" y="3261815"/>
            <a:ext cx="2674961" cy="369332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 smtClean="0"/>
              <a:t>WHEN</a:t>
            </a:r>
            <a:r>
              <a:rPr lang="en-GB" dirty="0" smtClean="0"/>
              <a:t> + short/long action</a:t>
            </a:r>
            <a:endParaRPr lang="en-GB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9225886" y="5220016"/>
            <a:ext cx="2674961" cy="369332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 smtClean="0"/>
              <a:t>WHILE</a:t>
            </a:r>
            <a:r>
              <a:rPr lang="en-GB" dirty="0" smtClean="0"/>
              <a:t> + long action</a:t>
            </a:r>
            <a:endParaRPr lang="en-GB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354842" y="4054798"/>
            <a:ext cx="5868537" cy="2585323"/>
          </a:xfrm>
          <a:prstGeom prst="rect">
            <a:avLst/>
          </a:prstGeom>
          <a:gradFill flip="none" rotWithShape="1">
            <a:gsLst>
              <a:gs pos="0">
                <a:srgbClr val="C00000">
                  <a:tint val="66000"/>
                  <a:satMod val="160000"/>
                </a:srgbClr>
              </a:gs>
              <a:gs pos="50000">
                <a:srgbClr val="C00000">
                  <a:tint val="44500"/>
                  <a:satMod val="160000"/>
                </a:srgbClr>
              </a:gs>
              <a:gs pos="100000">
                <a:srgbClr val="C0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dirty="0" err="1" smtClean="0"/>
              <a:t>They</a:t>
            </a:r>
            <a:r>
              <a:rPr lang="it-IT" dirty="0" smtClean="0"/>
              <a:t> </a:t>
            </a:r>
            <a:r>
              <a:rPr lang="it-IT" dirty="0" err="1" smtClean="0"/>
              <a:t>met</a:t>
            </a:r>
            <a:r>
              <a:rPr lang="it-IT" dirty="0" smtClean="0"/>
              <a:t> </a:t>
            </a:r>
            <a:r>
              <a:rPr lang="it-IT" b="1" dirty="0" err="1" smtClean="0"/>
              <a:t>while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was</a:t>
            </a:r>
            <a:r>
              <a:rPr lang="it-IT" dirty="0" smtClean="0"/>
              <a:t> </a:t>
            </a:r>
            <a:r>
              <a:rPr lang="it-IT" dirty="0" err="1" smtClean="0"/>
              <a:t>studying</a:t>
            </a:r>
            <a:r>
              <a:rPr lang="it-IT" dirty="0" smtClean="0"/>
              <a:t> in </a:t>
            </a:r>
            <a:r>
              <a:rPr lang="it-IT" dirty="0" err="1" smtClean="0"/>
              <a:t>London</a:t>
            </a:r>
            <a:endParaRPr lang="it-IT" dirty="0" smtClean="0"/>
          </a:p>
          <a:p>
            <a:pPr>
              <a:lnSpc>
                <a:spcPct val="150000"/>
              </a:lnSpc>
            </a:pPr>
            <a:r>
              <a:rPr lang="it-IT" dirty="0" err="1" smtClean="0"/>
              <a:t>They</a:t>
            </a:r>
            <a:r>
              <a:rPr lang="it-IT" dirty="0" smtClean="0"/>
              <a:t> </a:t>
            </a:r>
            <a:r>
              <a:rPr lang="it-IT" dirty="0" err="1" smtClean="0"/>
              <a:t>met</a:t>
            </a:r>
            <a:r>
              <a:rPr lang="it-IT" dirty="0" smtClean="0"/>
              <a:t> </a:t>
            </a:r>
            <a:r>
              <a:rPr lang="it-IT" b="1" dirty="0" err="1" smtClean="0"/>
              <a:t>when</a:t>
            </a:r>
            <a:r>
              <a:rPr lang="it-IT" dirty="0" smtClean="0"/>
              <a:t> </a:t>
            </a:r>
            <a:r>
              <a:rPr lang="it-IT" dirty="0" err="1" smtClean="0"/>
              <a:t>she</a:t>
            </a:r>
            <a:r>
              <a:rPr lang="it-IT" dirty="0" smtClean="0"/>
              <a:t> </a:t>
            </a:r>
            <a:r>
              <a:rPr lang="it-IT" dirty="0" err="1" smtClean="0"/>
              <a:t>was</a:t>
            </a:r>
            <a:r>
              <a:rPr lang="it-IT" dirty="0" smtClean="0"/>
              <a:t> </a:t>
            </a:r>
            <a:r>
              <a:rPr lang="it-IT" dirty="0" err="1" smtClean="0"/>
              <a:t>studying</a:t>
            </a:r>
            <a:r>
              <a:rPr lang="it-IT" dirty="0" smtClean="0"/>
              <a:t> in </a:t>
            </a:r>
            <a:r>
              <a:rPr lang="it-IT" dirty="0" err="1" smtClean="0"/>
              <a:t>London</a:t>
            </a:r>
            <a:endParaRPr lang="it-IT" dirty="0" smtClean="0"/>
          </a:p>
          <a:p>
            <a:pPr>
              <a:lnSpc>
                <a:spcPct val="150000"/>
              </a:lnSpc>
            </a:pPr>
            <a:endParaRPr lang="it-IT" dirty="0"/>
          </a:p>
          <a:p>
            <a:pPr>
              <a:lnSpc>
                <a:spcPct val="150000"/>
              </a:lnSpc>
            </a:pPr>
            <a:r>
              <a:rPr lang="it-IT" b="1" dirty="0" smtClean="0"/>
              <a:t>When</a:t>
            </a:r>
            <a:r>
              <a:rPr lang="it-IT" dirty="0" smtClean="0"/>
              <a:t> he </a:t>
            </a:r>
            <a:r>
              <a:rPr lang="it-IT" dirty="0" err="1" smtClean="0"/>
              <a:t>turned</a:t>
            </a:r>
            <a:r>
              <a:rPr lang="it-IT" dirty="0" smtClean="0"/>
              <a:t> on the </a:t>
            </a:r>
            <a:r>
              <a:rPr lang="it-IT" dirty="0" err="1" smtClean="0"/>
              <a:t>oven</a:t>
            </a:r>
            <a:r>
              <a:rPr lang="it-IT" dirty="0" smtClean="0"/>
              <a:t>, the </a:t>
            </a:r>
            <a:r>
              <a:rPr lang="it-IT" dirty="0" err="1" smtClean="0"/>
              <a:t>fire</a:t>
            </a:r>
            <a:r>
              <a:rPr lang="it-IT" dirty="0" smtClean="0"/>
              <a:t> </a:t>
            </a:r>
            <a:r>
              <a:rPr lang="it-IT" dirty="0" err="1" smtClean="0"/>
              <a:t>alarm</a:t>
            </a:r>
            <a:r>
              <a:rPr lang="it-IT" dirty="0" smtClean="0"/>
              <a:t> </a:t>
            </a:r>
            <a:r>
              <a:rPr lang="it-IT" dirty="0" err="1" smtClean="0"/>
              <a:t>went</a:t>
            </a:r>
            <a:r>
              <a:rPr lang="it-IT" dirty="0" smtClean="0"/>
              <a:t> off</a:t>
            </a:r>
          </a:p>
          <a:p>
            <a:pPr>
              <a:lnSpc>
                <a:spcPct val="150000"/>
              </a:lnSpc>
            </a:pPr>
            <a:r>
              <a:rPr lang="it-IT" dirty="0" err="1" smtClean="0"/>
              <a:t>While</a:t>
            </a:r>
            <a:r>
              <a:rPr lang="it-IT" dirty="0" smtClean="0"/>
              <a:t> he </a:t>
            </a:r>
            <a:r>
              <a:rPr lang="it-IT" dirty="0" err="1" smtClean="0"/>
              <a:t>turned</a:t>
            </a:r>
            <a:r>
              <a:rPr lang="it-IT" dirty="0" smtClean="0"/>
              <a:t> on</a:t>
            </a:r>
            <a:r>
              <a:rPr lang="it-IT" dirty="0" smtClean="0"/>
              <a:t>...</a:t>
            </a:r>
          </a:p>
          <a:p>
            <a:pPr>
              <a:lnSpc>
                <a:spcPct val="150000"/>
              </a:lnSpc>
            </a:pPr>
            <a:endParaRPr lang="it-IT" dirty="0"/>
          </a:p>
        </p:txBody>
      </p:sp>
      <p:cxnSp>
        <p:nvCxnSpPr>
          <p:cNvPr id="14" name="Connettore 1 13"/>
          <p:cNvCxnSpPr/>
          <p:nvPr/>
        </p:nvCxnSpPr>
        <p:spPr>
          <a:xfrm>
            <a:off x="463034" y="5800427"/>
            <a:ext cx="1856096" cy="49947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ttore 1 14"/>
          <p:cNvCxnSpPr/>
          <p:nvPr/>
        </p:nvCxnSpPr>
        <p:spPr>
          <a:xfrm flipH="1">
            <a:off x="463034" y="5846738"/>
            <a:ext cx="2292626" cy="38078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87500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573"/>
            <a:ext cx="11873345" cy="4814153"/>
          </a:xfrm>
          <a:prstGeom prst="rect">
            <a:avLst/>
          </a:prstGeom>
        </p:spPr>
      </p:pic>
      <p:cxnSp>
        <p:nvCxnSpPr>
          <p:cNvPr id="4" name="Connettore 1 3"/>
          <p:cNvCxnSpPr/>
          <p:nvPr/>
        </p:nvCxnSpPr>
        <p:spPr>
          <a:xfrm>
            <a:off x="1952889" y="3593147"/>
            <a:ext cx="424069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Connettore 1 4"/>
          <p:cNvCxnSpPr/>
          <p:nvPr/>
        </p:nvCxnSpPr>
        <p:spPr>
          <a:xfrm>
            <a:off x="7463987" y="3279311"/>
            <a:ext cx="934277" cy="662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" name="CasellaDiTesto 2"/>
          <p:cNvSpPr txBox="1"/>
          <p:nvPr/>
        </p:nvSpPr>
        <p:spPr>
          <a:xfrm>
            <a:off x="3311236" y="1025236"/>
            <a:ext cx="1385455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mtClean="0"/>
              <a:t>successione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86428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18052" y="302359"/>
            <a:ext cx="1159565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it-IT" b="1" dirty="0" smtClean="0">
                <a:effectLst/>
                <a:ea typeface="Calibri" charset="0"/>
                <a:cs typeface="Times New Roman" charset="0"/>
              </a:rPr>
              <a:t>Verbi che non si usano nella forma progressiva</a:t>
            </a:r>
            <a:endParaRPr lang="it-IT" dirty="0" smtClean="0">
              <a:effectLst/>
              <a:ea typeface="Calibri" charset="0"/>
              <a:cs typeface="Times New Roman" charset="0"/>
            </a:endParaRPr>
          </a:p>
          <a:p>
            <a:pPr>
              <a:spcAft>
                <a:spcPts val="0"/>
              </a:spcAft>
            </a:pPr>
            <a:r>
              <a:rPr lang="it-IT" dirty="0" smtClean="0">
                <a:effectLst/>
                <a:ea typeface="Calibri" charset="0"/>
                <a:cs typeface="Times New Roman" charset="0"/>
              </a:rPr>
              <a:t>Così come accade per il </a:t>
            </a:r>
            <a:r>
              <a:rPr lang="it-IT" dirty="0" err="1" smtClean="0">
                <a:effectLst/>
                <a:ea typeface="Calibri" charset="0"/>
                <a:cs typeface="Times New Roman" charset="0"/>
              </a:rPr>
              <a:t>present</a:t>
            </a:r>
            <a:r>
              <a:rPr lang="it-IT" dirty="0" smtClean="0">
                <a:effectLst/>
                <a:ea typeface="Calibri" charset="0"/>
                <a:cs typeface="Times New Roman" charset="0"/>
              </a:rPr>
              <a:t> </a:t>
            </a:r>
            <a:r>
              <a:rPr lang="it-IT" dirty="0" err="1" smtClean="0">
                <a:effectLst/>
                <a:ea typeface="Calibri" charset="0"/>
                <a:cs typeface="Times New Roman" charset="0"/>
              </a:rPr>
              <a:t>continuous</a:t>
            </a:r>
            <a:r>
              <a:rPr lang="it-IT" dirty="0" smtClean="0">
                <a:effectLst/>
                <a:ea typeface="Calibri" charset="0"/>
                <a:cs typeface="Times New Roman" charset="0"/>
              </a:rPr>
              <a:t>, anche per il </a:t>
            </a:r>
            <a:r>
              <a:rPr lang="it-IT" dirty="0" err="1" smtClean="0">
                <a:effectLst/>
                <a:ea typeface="Calibri" charset="0"/>
                <a:cs typeface="Times New Roman" charset="0"/>
              </a:rPr>
              <a:t>past</a:t>
            </a:r>
            <a:r>
              <a:rPr lang="it-IT" dirty="0" smtClean="0">
                <a:effectLst/>
                <a:ea typeface="Calibri" charset="0"/>
                <a:cs typeface="Times New Roman" charset="0"/>
              </a:rPr>
              <a:t> </a:t>
            </a:r>
            <a:r>
              <a:rPr lang="it-IT" dirty="0" err="1" smtClean="0">
                <a:effectLst/>
                <a:ea typeface="Calibri" charset="0"/>
                <a:cs typeface="Times New Roman" charset="0"/>
              </a:rPr>
              <a:t>continuous</a:t>
            </a:r>
            <a:r>
              <a:rPr lang="it-IT" dirty="0" smtClean="0">
                <a:effectLst/>
                <a:ea typeface="Calibri" charset="0"/>
                <a:cs typeface="Times New Roman" charset="0"/>
              </a:rPr>
              <a:t> ci sono dei verbi che non si usano in questa forma. Ripassiamoli:</a:t>
            </a:r>
            <a:endParaRPr lang="it-IT" dirty="0" smtClean="0">
              <a:effectLst/>
              <a:latin typeface="Times New Roman" charset="0"/>
              <a:ea typeface="Calibri" charset="0"/>
              <a:cs typeface="Times New Roman" charset="0"/>
            </a:endParaRPr>
          </a:p>
          <a:p>
            <a:pPr marL="342900" lvl="0" indent="-342900">
              <a:spcBef>
                <a:spcPts val="375"/>
              </a:spcBef>
              <a:spcAft>
                <a:spcPts val="900"/>
              </a:spcAft>
              <a:buSzPts val="1000"/>
              <a:buFont typeface="Symbol" charset="2"/>
              <a:buChar char=""/>
              <a:tabLst>
                <a:tab pos="457200" algn="l"/>
              </a:tabLst>
            </a:pP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verbi di stato (stative </a:t>
            </a:r>
            <a:r>
              <a:rPr lang="it-IT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verbs</a:t>
            </a: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) che esprimono una condizione</a:t>
            </a:r>
            <a:b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</a:b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be,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cost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fit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mean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remain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suit</a:t>
            </a:r>
            <a:endParaRPr lang="it-IT" dirty="0" smtClean="0">
              <a:solidFill>
                <a:srgbClr val="00996F"/>
              </a:solidFill>
              <a:effectLst/>
              <a:ea typeface="Calibri" charset="0"/>
              <a:cs typeface="Times New Roman" charset="0"/>
            </a:endParaRPr>
          </a:p>
          <a:p>
            <a:pPr marL="457200">
              <a:lnSpc>
                <a:spcPts val="1680"/>
              </a:lnSpc>
              <a:spcBef>
                <a:spcPts val="600"/>
              </a:spcBef>
              <a:spcAft>
                <a:spcPts val="0"/>
              </a:spcAft>
            </a:pP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The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weather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was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awful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.</a:t>
            </a:r>
            <a:endParaRPr lang="it-IT" dirty="0" smtClean="0">
              <a:effectLst/>
              <a:ea typeface="Calibri" charset="0"/>
              <a:cs typeface="Times New Roman" charset="0"/>
            </a:endParaRPr>
          </a:p>
          <a:p>
            <a:pPr marL="342900" lvl="0" indent="-342900">
              <a:spcBef>
                <a:spcPts val="375"/>
              </a:spcBef>
              <a:spcAft>
                <a:spcPts val="900"/>
              </a:spcAft>
              <a:buSzPts val="1000"/>
              <a:buFont typeface="Symbol" charset="2"/>
              <a:buChar char=""/>
              <a:tabLst>
                <a:tab pos="457200" algn="l"/>
              </a:tabLst>
            </a:pP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verbi che esprimono possesso o appartenenza</a:t>
            </a:r>
            <a:b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</a:b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belong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have</a:t>
            </a:r>
            <a:endParaRPr lang="it-IT" dirty="0" smtClean="0">
              <a:solidFill>
                <a:srgbClr val="00996F"/>
              </a:solidFill>
              <a:effectLst/>
              <a:ea typeface="Calibri" charset="0"/>
              <a:cs typeface="Times New Roman" charset="0"/>
            </a:endParaRPr>
          </a:p>
          <a:p>
            <a:pPr marL="457200">
              <a:lnSpc>
                <a:spcPts val="1680"/>
              </a:lnSpc>
              <a:spcBef>
                <a:spcPts val="600"/>
              </a:spcBef>
              <a:spcAft>
                <a:spcPts val="0"/>
              </a:spcAft>
            </a:pP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I 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didn’t</a:t>
            </a:r>
            <a:r>
              <a:rPr lang="it-IT" i="1" u="sng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have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a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lot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of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luggage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.</a:t>
            </a:r>
            <a:endParaRPr lang="it-IT" dirty="0" smtClean="0">
              <a:effectLst/>
              <a:ea typeface="Calibri" charset="0"/>
              <a:cs typeface="Times New Roman" charset="0"/>
            </a:endParaRPr>
          </a:p>
          <a:p>
            <a:pPr marL="342900" lvl="0" indent="-342900">
              <a:spcBef>
                <a:spcPts val="375"/>
              </a:spcBef>
              <a:spcAft>
                <a:spcPts val="900"/>
              </a:spcAft>
              <a:buSzPts val="1000"/>
              <a:buFont typeface="Symbol" charset="2"/>
              <a:buChar char=""/>
              <a:tabLst>
                <a:tab pos="457200" algn="l"/>
              </a:tabLst>
            </a:pP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verbi di percezione</a:t>
            </a:r>
            <a:b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</a:b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feel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hear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see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smell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taste,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touch</a:t>
            </a:r>
            <a:endParaRPr lang="it-IT" dirty="0" smtClean="0">
              <a:solidFill>
                <a:srgbClr val="00996F"/>
              </a:solidFill>
              <a:effectLst/>
              <a:ea typeface="Calibri" charset="0"/>
              <a:cs typeface="Times New Roman" charset="0"/>
            </a:endParaRPr>
          </a:p>
          <a:p>
            <a:pPr marL="457200">
              <a:lnSpc>
                <a:spcPts val="1680"/>
              </a:lnSpc>
              <a:spcBef>
                <a:spcPts val="600"/>
              </a:spcBef>
              <a:spcAft>
                <a:spcPts val="0"/>
              </a:spcAft>
            </a:pP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I 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saw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many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villages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.</a:t>
            </a:r>
            <a:endParaRPr lang="it-IT" dirty="0" smtClean="0">
              <a:effectLst/>
              <a:ea typeface="Calibri" charset="0"/>
              <a:cs typeface="Times New Roman" charset="0"/>
            </a:endParaRPr>
          </a:p>
          <a:p>
            <a:pPr marL="342900" lvl="0" indent="-342900">
              <a:spcBef>
                <a:spcPts val="375"/>
              </a:spcBef>
              <a:spcAft>
                <a:spcPts val="900"/>
              </a:spcAft>
              <a:buSzPts val="1000"/>
              <a:buFont typeface="Symbol" charset="2"/>
              <a:buChar char=""/>
              <a:tabLst>
                <a:tab pos="457200" algn="l"/>
              </a:tabLst>
            </a:pP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verbi che esprimono sentimenti</a:t>
            </a:r>
            <a:b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</a:b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hate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hope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like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love,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prefer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regret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want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wish</a:t>
            </a:r>
            <a:endParaRPr lang="it-IT" dirty="0" smtClean="0">
              <a:solidFill>
                <a:srgbClr val="00996F"/>
              </a:solidFill>
              <a:effectLst/>
              <a:ea typeface="Calibri" charset="0"/>
              <a:cs typeface="Times New Roman" charset="0"/>
            </a:endParaRPr>
          </a:p>
          <a:p>
            <a:pPr marL="457200">
              <a:lnSpc>
                <a:spcPts val="1680"/>
              </a:lnSpc>
              <a:spcBef>
                <a:spcPts val="600"/>
              </a:spcBef>
              <a:spcAft>
                <a:spcPts val="0"/>
              </a:spcAft>
            </a:pP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My friends 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preferred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to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spend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their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holidays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by the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sea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.</a:t>
            </a:r>
            <a:endParaRPr lang="it-IT" dirty="0" smtClean="0">
              <a:effectLst/>
              <a:ea typeface="Calibri" charset="0"/>
              <a:cs typeface="Times New Roman" charset="0"/>
            </a:endParaRPr>
          </a:p>
          <a:p>
            <a:pPr marL="342900" lvl="0" indent="-342900">
              <a:spcBef>
                <a:spcPts val="375"/>
              </a:spcBef>
              <a:spcAft>
                <a:spcPts val="900"/>
              </a:spcAft>
              <a:buSzPts val="1000"/>
              <a:buFont typeface="Symbol" charset="2"/>
              <a:buChar char=""/>
              <a:tabLst>
                <a:tab pos="457200" algn="l"/>
              </a:tabLst>
            </a:pP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verbi di pensiero e verbi che </a:t>
            </a:r>
            <a:r>
              <a:rPr lang="it-IT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sprimono</a:t>
            </a:r>
            <a: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 conoscenza</a:t>
            </a:r>
            <a:br>
              <a:rPr lang="it-IT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</a:b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believe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know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realize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recognize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seem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think</a:t>
            </a:r>
            <a:r>
              <a:rPr lang="it-IT" i="1" dirty="0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, </a:t>
            </a:r>
            <a:r>
              <a:rPr lang="it-IT" i="1" dirty="0" err="1" smtClean="0">
                <a:solidFill>
                  <a:srgbClr val="000000"/>
                </a:solidFill>
                <a:effectLst/>
                <a:ea typeface="Times New Roman" charset="0"/>
                <a:cs typeface="Times New Roman" charset="0"/>
              </a:rPr>
              <a:t>understand</a:t>
            </a:r>
            <a:endParaRPr lang="it-IT" dirty="0" smtClean="0">
              <a:solidFill>
                <a:srgbClr val="00996F"/>
              </a:solidFill>
              <a:effectLst/>
              <a:ea typeface="Calibri" charset="0"/>
              <a:cs typeface="Times New Roman" charset="0"/>
            </a:endParaRPr>
          </a:p>
          <a:p>
            <a:pPr marL="457200">
              <a:lnSpc>
                <a:spcPts val="1680"/>
              </a:lnSpc>
              <a:spcBef>
                <a:spcPts val="600"/>
              </a:spcBef>
              <a:spcAft>
                <a:spcPts val="0"/>
              </a:spcAft>
            </a:pP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I </a:t>
            </a:r>
            <a:r>
              <a:rPr lang="it-IT" i="1" u="sng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thought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 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they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would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be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sitting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at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the beach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all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 </a:t>
            </a:r>
            <a:r>
              <a:rPr lang="it-IT" dirty="0" err="1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day</a:t>
            </a:r>
            <a:r>
              <a:rPr lang="it-IT" dirty="0" smtClean="0">
                <a:solidFill>
                  <a:srgbClr val="00996F"/>
                </a:solidFill>
                <a:effectLst/>
                <a:ea typeface="Times New Roman" charset="0"/>
                <a:cs typeface="Times New Roman" charset="0"/>
              </a:rPr>
              <a:t>.</a:t>
            </a:r>
            <a:endParaRPr lang="it-IT" dirty="0">
              <a:effectLst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6013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57809" y="278296"/>
            <a:ext cx="1135711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u="sng" dirty="0" smtClean="0"/>
              <a:t>Exercise. Put the </a:t>
            </a:r>
            <a:r>
              <a:rPr lang="it-IT" sz="2000" u="sng" dirty="0" err="1" smtClean="0"/>
              <a:t>sentences</a:t>
            </a:r>
            <a:r>
              <a:rPr lang="it-IT" sz="2000" u="sng" dirty="0" smtClean="0"/>
              <a:t> in </a:t>
            </a:r>
            <a:r>
              <a:rPr lang="it-IT" sz="2000" u="sng" dirty="0" err="1" smtClean="0"/>
              <a:t>neg</a:t>
            </a:r>
            <a:r>
              <a:rPr lang="it-IT" sz="2000" u="sng" dirty="0" smtClean="0"/>
              <a:t>., </a:t>
            </a:r>
            <a:r>
              <a:rPr lang="it-IT" sz="2000" u="sng" dirty="0" err="1" smtClean="0"/>
              <a:t>aff</a:t>
            </a:r>
            <a:r>
              <a:rPr lang="it-IT" sz="2000" u="sng" dirty="0" smtClean="0"/>
              <a:t>. or </a:t>
            </a:r>
            <a:r>
              <a:rPr lang="it-IT" sz="2000" u="sng" dirty="0" err="1" smtClean="0"/>
              <a:t>interr</a:t>
            </a:r>
            <a:r>
              <a:rPr lang="it-IT" sz="2000" u="sng" dirty="0" smtClean="0"/>
              <a:t>.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err="1" smtClean="0"/>
              <a:t>Tima</a:t>
            </a:r>
            <a:r>
              <a:rPr lang="en-GB" sz="2000" dirty="0" smtClean="0"/>
              <a:t> was drawing pictures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Kate and Bill weren’t looking outside the window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Were Eddie and Lisa reading a book?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Paula and Jim were writing an exercise on the board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Anna wasn’t performing an experiment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Last year Erik was traveling a lot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He was beginning to experiment with new equipment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000" dirty="0" smtClean="0"/>
              <a:t>They were testing the product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815996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84313" y="331304"/>
            <a:ext cx="110125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u="sng" dirty="0" smtClean="0"/>
              <a:t>Exercise. Choose the correct verb form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While she </a:t>
            </a:r>
            <a:r>
              <a:rPr lang="en-GB" sz="2000" b="1" dirty="0" smtClean="0"/>
              <a:t>performed/was performing </a:t>
            </a:r>
            <a:r>
              <a:rPr lang="en-GB" sz="2000" dirty="0" smtClean="0"/>
              <a:t>the experiment, her teacher </a:t>
            </a:r>
            <a:r>
              <a:rPr lang="en-GB" sz="2000" b="1" dirty="0" smtClean="0"/>
              <a:t>looked/was looking </a:t>
            </a:r>
            <a:r>
              <a:rPr lang="en-GB" sz="2000" dirty="0" smtClean="0"/>
              <a:t>at her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Jim </a:t>
            </a:r>
            <a:r>
              <a:rPr lang="en-GB" sz="2000" b="1" dirty="0" smtClean="0"/>
              <a:t>was playing/played </a:t>
            </a:r>
            <a:r>
              <a:rPr lang="en-GB" sz="2000" dirty="0" smtClean="0"/>
              <a:t>with his friend when he </a:t>
            </a:r>
            <a:r>
              <a:rPr lang="en-GB" sz="2000" b="1" dirty="0" smtClean="0"/>
              <a:t>fell/was falling </a:t>
            </a:r>
            <a:r>
              <a:rPr lang="en-GB" sz="2000" dirty="0" smtClean="0"/>
              <a:t>in the ground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While she </a:t>
            </a:r>
            <a:r>
              <a:rPr lang="en-GB" sz="2000" b="1" dirty="0" smtClean="0"/>
              <a:t>performed/was performing </a:t>
            </a:r>
            <a:r>
              <a:rPr lang="en-GB" sz="2000" dirty="0" smtClean="0"/>
              <a:t>the experiment, I </a:t>
            </a:r>
            <a:r>
              <a:rPr lang="en-GB" sz="2000" b="1" dirty="0" smtClean="0"/>
              <a:t>had/was having </a:t>
            </a:r>
            <a:r>
              <a:rPr lang="en-GB" sz="2000" dirty="0" smtClean="0"/>
              <a:t>an idea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When I </a:t>
            </a:r>
            <a:r>
              <a:rPr lang="en-GB" sz="2000" b="1" dirty="0" smtClean="0"/>
              <a:t>was arriving/arrived</a:t>
            </a:r>
            <a:r>
              <a:rPr lang="en-GB" sz="2000" dirty="0" smtClean="0"/>
              <a:t>, I </a:t>
            </a:r>
            <a:r>
              <a:rPr lang="en-GB" sz="2000" b="1" dirty="0" smtClean="0"/>
              <a:t>went/was going </a:t>
            </a:r>
            <a:r>
              <a:rPr lang="en-GB" sz="2000" dirty="0" smtClean="0"/>
              <a:t>to the kitchen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We </a:t>
            </a:r>
            <a:r>
              <a:rPr lang="en-GB" sz="2000" b="1" dirty="0" smtClean="0"/>
              <a:t>were finding/found </a:t>
            </a:r>
            <a:r>
              <a:rPr lang="en-GB" sz="2000" dirty="0" smtClean="0"/>
              <a:t>an old box while we </a:t>
            </a:r>
            <a:r>
              <a:rPr lang="en-GB" sz="2000" b="1" dirty="0" smtClean="0"/>
              <a:t>were digging/dug </a:t>
            </a:r>
            <a:r>
              <a:rPr lang="en-GB" sz="2000" dirty="0" smtClean="0"/>
              <a:t>in the garden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I </a:t>
            </a:r>
            <a:r>
              <a:rPr lang="en-GB" sz="2000" b="1" dirty="0" smtClean="0"/>
              <a:t>was seeing/saw </a:t>
            </a:r>
            <a:r>
              <a:rPr lang="en-GB" sz="2000" dirty="0" smtClean="0"/>
              <a:t>an old friend while I </a:t>
            </a:r>
            <a:r>
              <a:rPr lang="en-GB" sz="2000" b="1" dirty="0" smtClean="0"/>
              <a:t>was waiting/waited </a:t>
            </a:r>
            <a:r>
              <a:rPr lang="en-GB" sz="2000" dirty="0" smtClean="0"/>
              <a:t>for the train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While I </a:t>
            </a:r>
            <a:r>
              <a:rPr lang="en-GB" sz="2000" b="1" dirty="0" smtClean="0"/>
              <a:t>had/was having </a:t>
            </a:r>
            <a:r>
              <a:rPr lang="en-GB" sz="2000" dirty="0" smtClean="0"/>
              <a:t>a bath, the phone rang.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000" dirty="0" smtClean="0"/>
              <a:t>When we </a:t>
            </a:r>
            <a:r>
              <a:rPr lang="en-GB" sz="2000" b="1" dirty="0" smtClean="0"/>
              <a:t>were</a:t>
            </a:r>
            <a:r>
              <a:rPr lang="en-GB" sz="2000" dirty="0" smtClean="0"/>
              <a:t> </a:t>
            </a:r>
            <a:r>
              <a:rPr lang="en-GB" sz="2000" b="1" dirty="0" smtClean="0"/>
              <a:t>walking/walked</a:t>
            </a:r>
            <a:r>
              <a:rPr lang="en-GB" sz="2000" dirty="0" smtClean="0"/>
              <a:t> in the woods, a thunderstorm </a:t>
            </a:r>
            <a:r>
              <a:rPr lang="en-GB" sz="2000" b="1" dirty="0" smtClean="0"/>
              <a:t>broke out/was breaking out</a:t>
            </a:r>
          </a:p>
          <a:p>
            <a:pPr marL="342900" indent="-342900"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15123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03581" y="626888"/>
            <a:ext cx="1114809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u="sng" dirty="0" err="1" smtClean="0"/>
              <a:t>Exercise</a:t>
            </a:r>
            <a:r>
              <a:rPr lang="it-IT" sz="2000" u="sng" dirty="0" smtClean="0"/>
              <a:t>. Complete with Simple </a:t>
            </a:r>
            <a:r>
              <a:rPr lang="it-IT" sz="2000" u="sng" dirty="0" err="1" smtClean="0"/>
              <a:t>Past</a:t>
            </a:r>
            <a:r>
              <a:rPr lang="it-IT" sz="2000" u="sng" dirty="0" smtClean="0"/>
              <a:t> or </a:t>
            </a:r>
            <a:r>
              <a:rPr lang="it-IT" sz="2000" u="sng" dirty="0" err="1" smtClean="0"/>
              <a:t>Past</a:t>
            </a:r>
            <a:r>
              <a:rPr lang="it-IT" sz="2000" u="sng" dirty="0" smtClean="0"/>
              <a:t> Progressive</a:t>
            </a:r>
          </a:p>
          <a:p>
            <a:pPr marL="358775" indent="-358775" algn="just">
              <a:lnSpc>
                <a:spcPct val="150000"/>
              </a:lnSpc>
            </a:pPr>
            <a:r>
              <a:rPr lang="en-GB" sz="2000" dirty="0" smtClean="0"/>
              <a:t>1.	While Steve _____________ (watch)  football on TV, Monica _________ (listen)  to the radio.</a:t>
            </a:r>
          </a:p>
          <a:p>
            <a:pPr marL="358775" indent="-358775" algn="just">
              <a:lnSpc>
                <a:spcPct val="150000"/>
              </a:lnSpc>
            </a:pPr>
            <a:r>
              <a:rPr lang="en-GB" sz="2000" dirty="0" smtClean="0"/>
              <a:t>2.	When I ____________ (walk)  down Fifth Avenue, I __________ (discover)  a wonderful boutique.</a:t>
            </a:r>
          </a:p>
          <a:p>
            <a:pPr marL="358775" indent="-358775" algn="just">
              <a:lnSpc>
                <a:spcPct val="150000"/>
              </a:lnSpc>
            </a:pPr>
            <a:r>
              <a:rPr lang="en-GB" sz="2000" dirty="0" smtClean="0"/>
              <a:t>3.	The angry little girl ______________  (throw)  her toy onto the floor and ___________ (stamp)  her foot.</a:t>
            </a:r>
          </a:p>
          <a:p>
            <a:pPr marL="358775" indent="-358775" algn="just">
              <a:lnSpc>
                <a:spcPct val="150000"/>
              </a:lnSpc>
            </a:pPr>
            <a:r>
              <a:rPr lang="en-GB" sz="2000" dirty="0" smtClean="0"/>
              <a:t>4.	I _________(receive)  your SMS while I __________ (sit)  in the doctor’s waiting room.</a:t>
            </a:r>
          </a:p>
          <a:p>
            <a:pPr marL="358775" indent="-358775" algn="just">
              <a:lnSpc>
                <a:spcPct val="150000"/>
              </a:lnSpc>
              <a:buAutoNum type="arabicPeriod" startAt="5"/>
            </a:pPr>
            <a:r>
              <a:rPr lang="en-GB" sz="2000" dirty="0" smtClean="0"/>
              <a:t>When Ruth __________ (be)  little, she _________ (hate)  the smell of coffee.</a:t>
            </a:r>
          </a:p>
          <a:p>
            <a:pPr marL="358775" indent="-358775" algn="just">
              <a:lnSpc>
                <a:spcPct val="150000"/>
              </a:lnSpc>
              <a:buAutoNum type="arabicPeriod" startAt="5"/>
            </a:pPr>
            <a:r>
              <a:rPr lang="en-GB" sz="2000" dirty="0" smtClean="0"/>
              <a:t>Yesterday I ______ (get up), ______ (have a shower) and immediately _______ (drive) to work because I ______ (be) late</a:t>
            </a:r>
          </a:p>
          <a:p>
            <a:pPr marL="358775" indent="-358775" algn="just">
              <a:lnSpc>
                <a:spcPct val="150000"/>
              </a:lnSpc>
              <a:buAutoNum type="arabicPeriod" startAt="5"/>
            </a:pPr>
            <a:r>
              <a:rPr lang="en-GB" sz="2000" dirty="0" smtClean="0"/>
              <a:t>While Anna _________ (train) at the gym, her lazy friend _______ (lay) in bed</a:t>
            </a:r>
          </a:p>
          <a:p>
            <a:pPr marL="358775" indent="-358775" algn="just">
              <a:lnSpc>
                <a:spcPct val="150000"/>
              </a:lnSpc>
              <a:buAutoNum type="arabicPeriod" startAt="5"/>
            </a:pPr>
            <a:r>
              <a:rPr lang="en-GB" sz="2000" dirty="0" smtClean="0"/>
              <a:t>She ______ (hear) a terrible noise and suddenly she _______ (run) away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12262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2235</Words>
  <Application>Microsoft Macintosh PowerPoint</Application>
  <PresentationFormat>Widescreen</PresentationFormat>
  <Paragraphs>430</Paragraphs>
  <Slides>35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35</vt:i4>
      </vt:variant>
    </vt:vector>
  </HeadingPairs>
  <TitlesOfParts>
    <vt:vector size="42" baseType="lpstr">
      <vt:lpstr>Calibri</vt:lpstr>
      <vt:lpstr>Calibri Light</vt:lpstr>
      <vt:lpstr>Symbol</vt:lpstr>
      <vt:lpstr>Times New Roman</vt:lpstr>
      <vt:lpstr>Wingdings</vt:lpstr>
      <vt:lpstr>Arial</vt:lpstr>
      <vt:lpstr>Tema di Office</vt:lpstr>
      <vt:lpstr>Simple Past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Past</dc:title>
  <dc:creator>Utente di Microsoft Office</dc:creator>
  <cp:lastModifiedBy>Utente di Microsoft Office</cp:lastModifiedBy>
  <cp:revision>48</cp:revision>
  <cp:lastPrinted>2020-04-13T21:48:52Z</cp:lastPrinted>
  <dcterms:created xsi:type="dcterms:W3CDTF">2020-03-20T09:04:57Z</dcterms:created>
  <dcterms:modified xsi:type="dcterms:W3CDTF">2020-10-06T08:14:46Z</dcterms:modified>
</cp:coreProperties>
</file>