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6" r:id="rId4"/>
    <p:sldId id="277" r:id="rId5"/>
    <p:sldId id="269" r:id="rId6"/>
    <p:sldId id="267" r:id="rId7"/>
    <p:sldId id="271" r:id="rId8"/>
    <p:sldId id="272" r:id="rId9"/>
    <p:sldId id="273" r:id="rId10"/>
    <p:sldId id="276" r:id="rId11"/>
    <p:sldId id="278" r:id="rId12"/>
    <p:sldId id="279" r:id="rId13"/>
    <p:sldId id="280" r:id="rId14"/>
    <p:sldId id="282" r:id="rId15"/>
    <p:sldId id="283" r:id="rId16"/>
    <p:sldId id="284" r:id="rId17"/>
    <p:sldId id="285" r:id="rId18"/>
    <p:sldId id="286" r:id="rId19"/>
    <p:sldId id="287" r:id="rId20"/>
    <p:sldId id="288" r:id="rId21"/>
    <p:sldId id="290" r:id="rId22"/>
    <p:sldId id="291" r:id="rId23"/>
    <p:sldId id="292" r:id="rId24"/>
    <p:sldId id="293" r:id="rId25"/>
    <p:sldId id="294" r:id="rId26"/>
    <p:sldId id="29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48A87A34-81AB-432B-8DAE-1953F412C126}" type="datetimeFigureOut">
              <a:rPr lang="en-US" dirty="0"/>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447191" y="2824269"/>
            <a:ext cx="4645152" cy="2644457"/>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412362" y="2821491"/>
            <a:ext cx="4645152" cy="2637371"/>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48A87A34-81AB-432B-8DAE-1953F412C126}" type="datetimeFigureOut">
              <a:rPr lang="en-US" dirty="0"/>
              <a:t>3/23/2021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3/23/2021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3/23/2021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3" Type="http://schemas.openxmlformats.org/officeDocument/2006/relationships/hyperlink" Target="https://it.wiktionary.org/wiki/mine" TargetMode="External"/><Relationship Id="rId18" Type="http://schemas.openxmlformats.org/officeDocument/2006/relationships/hyperlink" Target="https://it.wiktionary.org/w/index.php?title=pecuniae" TargetMode="External"/><Relationship Id="rId26" Type="http://schemas.openxmlformats.org/officeDocument/2006/relationships/hyperlink" Target="https://it.wiktionary.org/wiki/limitata" TargetMode="External"/><Relationship Id="rId39" Type="http://schemas.openxmlformats.org/officeDocument/2006/relationships/hyperlink" Target="https://it.wiktionary.org/wiki/corteccia" TargetMode="External"/><Relationship Id="rId21" Type="http://schemas.openxmlformats.org/officeDocument/2006/relationships/hyperlink" Target="https://it.wiktionary.org/w/index.php?title=ambitionem" TargetMode="External"/><Relationship Id="rId34" Type="http://schemas.openxmlformats.org/officeDocument/2006/relationships/hyperlink" Target="https://it.wiktionary.org/w/index.php?title=cortice" TargetMode="External"/><Relationship Id="rId42" Type="http://schemas.openxmlformats.org/officeDocument/2006/relationships/hyperlink" Target="https://it.wikisource.org/wiki/la:Amores/1.14" TargetMode="External"/><Relationship Id="rId47" Type="http://schemas.openxmlformats.org/officeDocument/2006/relationships/hyperlink" Target="https://it.wiktionary.org/w/index.php?title=pectora" TargetMode="External"/><Relationship Id="rId50" Type="http://schemas.openxmlformats.org/officeDocument/2006/relationships/hyperlink" Target="https://it.wiktionary.org/wiki/prova" TargetMode="External"/><Relationship Id="rId55" Type="http://schemas.openxmlformats.org/officeDocument/2006/relationships/hyperlink" Target="https://it.wikisource.org/wiki/la:Epistulae_ex_Ponto/Liber_I" TargetMode="External"/><Relationship Id="rId63" Type="http://schemas.openxmlformats.org/officeDocument/2006/relationships/hyperlink" Target="https://it.wiktionary.org/wiki/aveva" TargetMode="External"/><Relationship Id="rId68" Type="http://schemas.openxmlformats.org/officeDocument/2006/relationships/hyperlink" Target="https://it.wiktionary.org/wiki/su" TargetMode="External"/><Relationship Id="rId76" Type="http://schemas.openxmlformats.org/officeDocument/2006/relationships/hyperlink" Target="https://it.wiktionary.org/wiki/ogni" TargetMode="External"/><Relationship Id="rId84" Type="http://schemas.openxmlformats.org/officeDocument/2006/relationships/hyperlink" Target="https://it.wiktionary.org/wiki/stato" TargetMode="External"/><Relationship Id="rId7" Type="http://schemas.openxmlformats.org/officeDocument/2006/relationships/hyperlink" Target="https://it.wiktionary.org/wiki/di" TargetMode="External"/><Relationship Id="rId71" Type="http://schemas.openxmlformats.org/officeDocument/2006/relationships/hyperlink" Target="https://it.wiktionary.org/wiki/potere" TargetMode="External"/><Relationship Id="rId2" Type="http://schemas.openxmlformats.org/officeDocument/2006/relationships/hyperlink" Target="https://it.wiktionary.org/wiki/avere" TargetMode="External"/><Relationship Id="rId16" Type="http://schemas.openxmlformats.org/officeDocument/2006/relationships/hyperlink" Target="https://it.wikipedia.org/wiki/Asinaria" TargetMode="External"/><Relationship Id="rId29" Type="http://schemas.openxmlformats.org/officeDocument/2006/relationships/hyperlink" Target="https://it.wikipedia.org/wiki/Lucio_Anneo_Seneca" TargetMode="External"/><Relationship Id="rId11" Type="http://schemas.openxmlformats.org/officeDocument/2006/relationships/hyperlink" Target="https://it.wiktionary.org/wiki/hai" TargetMode="External"/><Relationship Id="rId24" Type="http://schemas.openxmlformats.org/officeDocument/2006/relationships/hyperlink" Target="https://it.wiktionary.org/wiki/brama" TargetMode="External"/><Relationship Id="rId32" Type="http://schemas.openxmlformats.org/officeDocument/2006/relationships/hyperlink" Target="https://it.wiktionary.org/wiki/color#Latino" TargetMode="External"/><Relationship Id="rId37" Type="http://schemas.openxmlformats.org/officeDocument/2006/relationships/hyperlink" Target="https://it.wiktionary.org/wiki/cedro" TargetMode="External"/><Relationship Id="rId40" Type="http://schemas.openxmlformats.org/officeDocument/2006/relationships/hyperlink" Target="https://it.wikipedia.org/wiki/Publio_Ovidio_Nasone" TargetMode="External"/><Relationship Id="rId45" Type="http://schemas.openxmlformats.org/officeDocument/2006/relationships/hyperlink" Target="https://it.wiktionary.org/w/index.php?title=perpetuos" TargetMode="External"/><Relationship Id="rId53" Type="http://schemas.openxmlformats.org/officeDocument/2006/relationships/hyperlink" Target="https://it.wiktionary.org/wiki/affanni" TargetMode="External"/><Relationship Id="rId58" Type="http://schemas.openxmlformats.org/officeDocument/2006/relationships/hyperlink" Target="https://it.wiktionary.org/wiki/trenta" TargetMode="External"/><Relationship Id="rId66" Type="http://schemas.openxmlformats.org/officeDocument/2006/relationships/hyperlink" Target="https://it.wikisource.org/wiki/la:Ab_Urbe_Condita_-_Periochae/liber_XLVIII" TargetMode="External"/><Relationship Id="rId74" Type="http://schemas.openxmlformats.org/officeDocument/2006/relationships/hyperlink" Target="https://it.wiktionary.org/wiki/anima" TargetMode="External"/><Relationship Id="rId79" Type="http://schemas.openxmlformats.org/officeDocument/2006/relationships/hyperlink" Target="https://it.wikipedia.org/wiki/Sallustio" TargetMode="External"/><Relationship Id="rId5" Type="http://schemas.openxmlformats.org/officeDocument/2006/relationships/hyperlink" Target="https://it.wiktionary.org/wiki/essere" TargetMode="External"/><Relationship Id="rId61" Type="http://schemas.openxmlformats.org/officeDocument/2006/relationships/hyperlink" Target="https://it.wikipedia.org/wiki/Institutio_oratoria" TargetMode="External"/><Relationship Id="rId82" Type="http://schemas.openxmlformats.org/officeDocument/2006/relationships/hyperlink" Target="https://it.wiktionary.org/w/index.php?title=rem_publicam" TargetMode="External"/><Relationship Id="rId19" Type="http://schemas.openxmlformats.org/officeDocument/2006/relationships/hyperlink" Target="https://it.wiktionary.org/w/index.php?title=cupiditatem" TargetMode="External"/><Relationship Id="rId4" Type="http://schemas.openxmlformats.org/officeDocument/2006/relationships/hyperlink" Target="https://it.wiktionary.org/wiki/detenere" TargetMode="External"/><Relationship Id="rId9" Type="http://schemas.openxmlformats.org/officeDocument/2006/relationships/hyperlink" Target="https://it.wiktionary.org/w/index.php?title=vinginti" TargetMode="External"/><Relationship Id="rId14" Type="http://schemas.openxmlformats.org/officeDocument/2006/relationships/hyperlink" Target="https://it.wiktionary.org/wiki/argento" TargetMode="External"/><Relationship Id="rId22" Type="http://schemas.openxmlformats.org/officeDocument/2006/relationships/hyperlink" Target="https://it.wiktionary.org/w/index.php?title=concitatam" TargetMode="External"/><Relationship Id="rId27" Type="http://schemas.openxmlformats.org/officeDocument/2006/relationships/hyperlink" Target="https://it.wiktionary.org/wiki/ambizione" TargetMode="External"/><Relationship Id="rId30" Type="http://schemas.openxmlformats.org/officeDocument/2006/relationships/hyperlink" Target="https://it.wikipedia.org/wiki/Epistulae_morales_ad_Lucilium" TargetMode="External"/><Relationship Id="rId35" Type="http://schemas.openxmlformats.org/officeDocument/2006/relationships/hyperlink" Target="https://it.wiktionary.org/wiki/cedrus#Latino" TargetMode="External"/><Relationship Id="rId43" Type="http://schemas.openxmlformats.org/officeDocument/2006/relationships/hyperlink" Target="https://it.wiktionary.org/wiki/provare" TargetMode="External"/><Relationship Id="rId48" Type="http://schemas.openxmlformats.org/officeDocument/2006/relationships/hyperlink" Target="https://it.wiktionary.org/wiki/morsus#Latino" TargetMode="External"/><Relationship Id="rId56" Type="http://schemas.openxmlformats.org/officeDocument/2006/relationships/hyperlink" Target="https://it.wiktionary.org/wiki/triginta#Latino" TargetMode="External"/><Relationship Id="rId64" Type="http://schemas.openxmlformats.org/officeDocument/2006/relationships/hyperlink" Target="https://it.wikipedia.org/wiki/Tito_Livio" TargetMode="External"/><Relationship Id="rId69" Type="http://schemas.openxmlformats.org/officeDocument/2006/relationships/hyperlink" Target="https://it.wiktionary.org/wiki/governare" TargetMode="External"/><Relationship Id="rId77" Type="http://schemas.openxmlformats.org/officeDocument/2006/relationships/hyperlink" Target="https://it.wiktionary.org/wiki/cosa" TargetMode="External"/><Relationship Id="rId8" Type="http://schemas.openxmlformats.org/officeDocument/2006/relationships/hyperlink" Target="https://it.wiktionary.org/wiki/argenti#Latino" TargetMode="External"/><Relationship Id="rId51" Type="http://schemas.openxmlformats.org/officeDocument/2006/relationships/hyperlink" Target="https://it.wiktionary.org/wiki/continui" TargetMode="External"/><Relationship Id="rId72" Type="http://schemas.openxmlformats.org/officeDocument/2006/relationships/hyperlink" Target="https://it.wiktionary.org/wiki/animus#Latino" TargetMode="External"/><Relationship Id="rId80" Type="http://schemas.openxmlformats.org/officeDocument/2006/relationships/hyperlink" Target="https://it.wikipedia.org/wiki/Bellum_Iuguthinum" TargetMode="External"/><Relationship Id="rId85" Type="http://schemas.openxmlformats.org/officeDocument/2006/relationships/hyperlink" Target="https://it.wikipedia.org/wiki/De_Catilinae_coniuratione" TargetMode="External"/><Relationship Id="rId3" Type="http://schemas.openxmlformats.org/officeDocument/2006/relationships/hyperlink" Target="https://it.wiktionary.org/wiki/possedere" TargetMode="External"/><Relationship Id="rId12" Type="http://schemas.openxmlformats.org/officeDocument/2006/relationships/hyperlink" Target="https://it.wiktionary.org/wiki/venti" TargetMode="External"/><Relationship Id="rId17" Type="http://schemas.openxmlformats.org/officeDocument/2006/relationships/hyperlink" Target="https://it.wikisource.org/wiki/la:Asinaria" TargetMode="External"/><Relationship Id="rId25" Type="http://schemas.openxmlformats.org/officeDocument/2006/relationships/hyperlink" Target="https://it.wiktionary.org/wiki/denaro" TargetMode="External"/><Relationship Id="rId33" Type="http://schemas.openxmlformats.org/officeDocument/2006/relationships/hyperlink" Target="https://it.wiktionary.org/w/index.php?title=derepto" TargetMode="External"/><Relationship Id="rId38" Type="http://schemas.openxmlformats.org/officeDocument/2006/relationships/hyperlink" Target="https://it.wiktionary.org/wiki/privato" TargetMode="External"/><Relationship Id="rId46" Type="http://schemas.openxmlformats.org/officeDocument/2006/relationships/hyperlink" Target="https://it.wiktionary.org/wiki/curarum" TargetMode="External"/><Relationship Id="rId59" Type="http://schemas.openxmlformats.org/officeDocument/2006/relationships/hyperlink" Target="https://it.wiktionary.org/wiki/anni" TargetMode="External"/><Relationship Id="rId67" Type="http://schemas.openxmlformats.org/officeDocument/2006/relationships/hyperlink" Target="https://it.wiktionary.org/wiki/comandare" TargetMode="External"/><Relationship Id="rId20" Type="http://schemas.openxmlformats.org/officeDocument/2006/relationships/hyperlink" Target="https://it.wiktionary.org/w/index.php?title=modicam" TargetMode="External"/><Relationship Id="rId41" Type="http://schemas.openxmlformats.org/officeDocument/2006/relationships/hyperlink" Target="https://it.wikipedia.org/wiki/Amores" TargetMode="External"/><Relationship Id="rId54" Type="http://schemas.openxmlformats.org/officeDocument/2006/relationships/hyperlink" Target="https://it.wikipedia.org/wiki/Epistulae_ex_Ponto" TargetMode="External"/><Relationship Id="rId62" Type="http://schemas.openxmlformats.org/officeDocument/2006/relationships/hyperlink" Target="https://it.wikisource.org/wiki/la:De_Institutione_Oratoria/VI/3" TargetMode="External"/><Relationship Id="rId70" Type="http://schemas.openxmlformats.org/officeDocument/2006/relationships/hyperlink" Target="https://it.wiktionary.org/wiki/gestire" TargetMode="External"/><Relationship Id="rId75" Type="http://schemas.openxmlformats.org/officeDocument/2006/relationships/hyperlink" Target="https://it.wiktionary.org/wiki/governa" TargetMode="External"/><Relationship Id="rId83" Type="http://schemas.openxmlformats.org/officeDocument/2006/relationships/hyperlink" Target="https://it.wiktionary.org/wiki/gestito" TargetMode="External"/><Relationship Id="rId1" Type="http://schemas.openxmlformats.org/officeDocument/2006/relationships/slideLayout" Target="../slideLayouts/slideLayout2.xml"/><Relationship Id="rId6" Type="http://schemas.openxmlformats.org/officeDocument/2006/relationships/hyperlink" Target="https://it.wiktionary.org/wiki/possesso" TargetMode="External"/><Relationship Id="rId15" Type="http://schemas.openxmlformats.org/officeDocument/2006/relationships/hyperlink" Target="https://it.wikipedia.org/wiki/Tito_Maccio_Plauto" TargetMode="External"/><Relationship Id="rId23" Type="http://schemas.openxmlformats.org/officeDocument/2006/relationships/hyperlink" Target="https://it.wiktionary.org/wiki/ha" TargetMode="External"/><Relationship Id="rId28" Type="http://schemas.openxmlformats.org/officeDocument/2006/relationships/hyperlink" Target="https://it.wiktionary.org/wiki/intensa" TargetMode="External"/><Relationship Id="rId36" Type="http://schemas.openxmlformats.org/officeDocument/2006/relationships/hyperlink" Target="https://it.wiktionary.org/wiki/colore" TargetMode="External"/><Relationship Id="rId49" Type="http://schemas.openxmlformats.org/officeDocument/2006/relationships/hyperlink" Target="https://it.wiktionary.org/wiki/petto" TargetMode="External"/><Relationship Id="rId57" Type="http://schemas.openxmlformats.org/officeDocument/2006/relationships/hyperlink" Target="https://it.wiktionary.org/w/index.php?title=annos" TargetMode="External"/><Relationship Id="rId10" Type="http://schemas.openxmlformats.org/officeDocument/2006/relationships/hyperlink" Target="https://it.wiktionary.org/w/index.php?title=minas" TargetMode="External"/><Relationship Id="rId31" Type="http://schemas.openxmlformats.org/officeDocument/2006/relationships/hyperlink" Target="https://it.wikisource.org/wiki/la:Epistulae_morales_ad_Lucilium/Liber_XI_-_XIII" TargetMode="External"/><Relationship Id="rId44" Type="http://schemas.openxmlformats.org/officeDocument/2006/relationships/hyperlink" Target="https://it.wiktionary.org/wiki/sentire" TargetMode="External"/><Relationship Id="rId52" Type="http://schemas.openxmlformats.org/officeDocument/2006/relationships/hyperlink" Target="https://it.wiktionary.org/wiki/morsi" TargetMode="External"/><Relationship Id="rId60" Type="http://schemas.openxmlformats.org/officeDocument/2006/relationships/hyperlink" Target="https://it.wikipedia.org/wiki/Quintiiano" TargetMode="External"/><Relationship Id="rId65" Type="http://schemas.openxmlformats.org/officeDocument/2006/relationships/hyperlink" Target="https://it.wikipedia.org/wiki/Ab_Urbe_condita_libri" TargetMode="External"/><Relationship Id="rId73" Type="http://schemas.openxmlformats.org/officeDocument/2006/relationships/hyperlink" Target="https://it.wiktionary.org/w/index.php?title=cuncta" TargetMode="External"/><Relationship Id="rId78" Type="http://schemas.openxmlformats.org/officeDocument/2006/relationships/hyperlink" Target="https://it.wiktionary.org/wiki/governata" TargetMode="External"/><Relationship Id="rId81" Type="http://schemas.openxmlformats.org/officeDocument/2006/relationships/hyperlink" Target="https://it.wikisource.org/wiki/la:Bellum_Iugurthinum" TargetMode="External"/><Relationship Id="rId86" Type="http://schemas.openxmlformats.org/officeDocument/2006/relationships/hyperlink" Target="https://it.wikisource.org/wiki/la:De_Catilinae_coniuratione" TargetMode="External"/></Relationships>
</file>

<file path=ppt/slides/_rels/slide22.xml.rels><?xml version="1.0" encoding="UTF-8" standalone="yes"?>
<Relationships xmlns="http://schemas.openxmlformats.org/package/2006/relationships"><Relationship Id="rId13" Type="http://schemas.openxmlformats.org/officeDocument/2006/relationships/hyperlink" Target="https://it.wiktionary.org/wiki/spada" TargetMode="External"/><Relationship Id="rId18" Type="http://schemas.openxmlformats.org/officeDocument/2006/relationships/hyperlink" Target="https://it.wiktionary.org/wiki/con" TargetMode="External"/><Relationship Id="rId26" Type="http://schemas.openxmlformats.org/officeDocument/2006/relationships/hyperlink" Target="https://it.wiktionary.org/wiki/passero" TargetMode="External"/><Relationship Id="rId39" Type="http://schemas.openxmlformats.org/officeDocument/2006/relationships/hyperlink" Target="https://it.wiktionary.org/wiki/inferiori" TargetMode="External"/><Relationship Id="rId21" Type="http://schemas.openxmlformats.org/officeDocument/2006/relationships/hyperlink" Target="https://it.wiktionary.org/wiki/di" TargetMode="External"/><Relationship Id="rId34" Type="http://schemas.openxmlformats.org/officeDocument/2006/relationships/hyperlink" Target="https://it.wiktionary.org/wiki/regna#Latino" TargetMode="External"/><Relationship Id="rId42" Type="http://schemas.openxmlformats.org/officeDocument/2006/relationships/hyperlink" Target="https://it.wikipedia.org/wiki/Fasti_(Ovidio)" TargetMode="External"/><Relationship Id="rId47" Type="http://schemas.openxmlformats.org/officeDocument/2006/relationships/hyperlink" Target="https://it.wiktionary.org/w/index.php?title=possiede" TargetMode="External"/><Relationship Id="rId50" Type="http://schemas.openxmlformats.org/officeDocument/2006/relationships/hyperlink" Target="https://it.wiktionary.org/wiki/case" TargetMode="External"/><Relationship Id="rId55" Type="http://schemas.openxmlformats.org/officeDocument/2006/relationships/hyperlink" Target="https://it.wiktionary.org/wiki/controllare" TargetMode="External"/><Relationship Id="rId63" Type="http://schemas.openxmlformats.org/officeDocument/2006/relationships/hyperlink" Target="https://it.wikisource.org/wiki/la:Carmina_(Catullus)/55" TargetMode="External"/><Relationship Id="rId68" Type="http://schemas.openxmlformats.org/officeDocument/2006/relationships/hyperlink" Target="https://it.wiktionary.org/wiki/avevano" TargetMode="External"/><Relationship Id="rId76" Type="http://schemas.openxmlformats.org/officeDocument/2006/relationships/hyperlink" Target="https://it.wiktionary.org/w/index.php?title=cupiditate" TargetMode="External"/><Relationship Id="rId84" Type="http://schemas.openxmlformats.org/officeDocument/2006/relationships/hyperlink" Target="https://it.wikipedia.org/wiki/Etimologiae" TargetMode="External"/><Relationship Id="rId7" Type="http://schemas.openxmlformats.org/officeDocument/2006/relationships/hyperlink" Target="https://it.wiktionary.org/wiki/ferrum#Latino" TargetMode="External"/><Relationship Id="rId71" Type="http://schemas.openxmlformats.org/officeDocument/2006/relationships/hyperlink" Target="https://it.wiktionary.org/wiki/carica" TargetMode="External"/><Relationship Id="rId2" Type="http://schemas.openxmlformats.org/officeDocument/2006/relationships/hyperlink" Target="https://it.wiktionary.org/wiki/tenere" TargetMode="External"/><Relationship Id="rId16" Type="http://schemas.openxmlformats.org/officeDocument/2006/relationships/hyperlink" Target="https://it.wikisource.org/wiki/la:Epistula_XI" TargetMode="External"/><Relationship Id="rId29" Type="http://schemas.openxmlformats.org/officeDocument/2006/relationships/hyperlink" Target="https://it.wikipedia.org/wiki/Gaio_Valerio_Catullo" TargetMode="External"/><Relationship Id="rId11" Type="http://schemas.openxmlformats.org/officeDocument/2006/relationships/hyperlink" Target="https://it.wiktionary.org/wiki/tiene" TargetMode="External"/><Relationship Id="rId24" Type="http://schemas.openxmlformats.org/officeDocument/2006/relationships/hyperlink" Target="https://it.wiktionary.org/wiki/sinu#Latino" TargetMode="External"/><Relationship Id="rId32" Type="http://schemas.openxmlformats.org/officeDocument/2006/relationships/hyperlink" Target="https://it.wiktionary.org/wiki/possedere" TargetMode="External"/><Relationship Id="rId37" Type="http://schemas.openxmlformats.org/officeDocument/2006/relationships/hyperlink" Target="https://it.wiktionary.org/wiki/ha" TargetMode="External"/><Relationship Id="rId40" Type="http://schemas.openxmlformats.org/officeDocument/2006/relationships/hyperlink" Target="https://it.wiktionary.org/wiki/nessuno" TargetMode="External"/><Relationship Id="rId45" Type="http://schemas.openxmlformats.org/officeDocument/2006/relationships/hyperlink" Target="https://it.wiktionary.org/w/index.php?title=saxa" TargetMode="External"/><Relationship Id="rId53" Type="http://schemas.openxmlformats.org/officeDocument/2006/relationships/hyperlink" Target="https://it.wikisource.org/wiki/la:Aeneis/Liber_I" TargetMode="External"/><Relationship Id="rId58" Type="http://schemas.openxmlformats.org/officeDocument/2006/relationships/hyperlink" Target="https://it.wiktionary.org/w/index.php?title=lacteolae" TargetMode="External"/><Relationship Id="rId66" Type="http://schemas.openxmlformats.org/officeDocument/2006/relationships/hyperlink" Target="https://it.wiktionary.org/w/index.php?title=dignitatem" TargetMode="External"/><Relationship Id="rId74" Type="http://schemas.openxmlformats.org/officeDocument/2006/relationships/hyperlink" Target="https://it.wikipedia.org/wiki/Pro_Rabirio_perduellionis_reo" TargetMode="External"/><Relationship Id="rId79" Type="http://schemas.openxmlformats.org/officeDocument/2006/relationships/hyperlink" Target="https://it.wiktionary.org/wiki/governato" TargetMode="External"/><Relationship Id="rId5" Type="http://schemas.openxmlformats.org/officeDocument/2006/relationships/hyperlink" Target="https://it.wiktionary.org/w/index.php?title=calamum" TargetMode="External"/><Relationship Id="rId61" Type="http://schemas.openxmlformats.org/officeDocument/2006/relationships/hyperlink" Target="https://it.wiktionary.org/wiki/fanciulle" TargetMode="External"/><Relationship Id="rId82" Type="http://schemas.openxmlformats.org/officeDocument/2006/relationships/hyperlink" Target="https://it.wiktionary.org/wiki/possessore" TargetMode="External"/><Relationship Id="rId19" Type="http://schemas.openxmlformats.org/officeDocument/2006/relationships/hyperlink" Target="https://it.wiktionary.org/wiki/s%C3%A9" TargetMode="External"/><Relationship Id="rId4" Type="http://schemas.openxmlformats.org/officeDocument/2006/relationships/hyperlink" Target="https://it.wiktionary.org/wiki/dextra#Latino" TargetMode="External"/><Relationship Id="rId9" Type="http://schemas.openxmlformats.org/officeDocument/2006/relationships/hyperlink" Target="https://it.wiktionary.org/wiki/regge" TargetMode="External"/><Relationship Id="rId14" Type="http://schemas.openxmlformats.org/officeDocument/2006/relationships/hyperlink" Target="https://it.wikipedia.org/wiki/Publio_Ovidio_Marone" TargetMode="External"/><Relationship Id="rId22" Type="http://schemas.openxmlformats.org/officeDocument/2006/relationships/hyperlink" Target="https://it.wiktionary.org/wiki/passer#Latino" TargetMode="External"/><Relationship Id="rId27" Type="http://schemas.openxmlformats.org/officeDocument/2006/relationships/hyperlink" Target="https://it.wiktionary.org/wiki/solita" TargetMode="External"/><Relationship Id="rId30" Type="http://schemas.openxmlformats.org/officeDocument/2006/relationships/hyperlink" Target="https://it.wikipedia.org/wiki/Liber_(Catullo)" TargetMode="External"/><Relationship Id="rId35" Type="http://schemas.openxmlformats.org/officeDocument/2006/relationships/hyperlink" Target="https://it.wiktionary.org/w/index.php?title=minora" TargetMode="External"/><Relationship Id="rId43" Type="http://schemas.openxmlformats.org/officeDocument/2006/relationships/hyperlink" Target="https://it.wikisource.org/wiki/la:Fasti_-_Liber_IV" TargetMode="External"/><Relationship Id="rId48" Type="http://schemas.openxmlformats.org/officeDocument/2006/relationships/hyperlink" Target="https://it.wiktionary.org/wiki/palazzi" TargetMode="External"/><Relationship Id="rId56" Type="http://schemas.openxmlformats.org/officeDocument/2006/relationships/hyperlink" Target="https://it.wiktionary.org/wiki/potere" TargetMode="External"/><Relationship Id="rId64" Type="http://schemas.openxmlformats.org/officeDocument/2006/relationships/hyperlink" Target="https://it.wiktionary.org/w/index.php?title=partem" TargetMode="External"/><Relationship Id="rId69" Type="http://schemas.openxmlformats.org/officeDocument/2006/relationships/hyperlink" Target="https://it.wiktionary.org/wiki/parte" TargetMode="External"/><Relationship Id="rId77" Type="http://schemas.openxmlformats.org/officeDocument/2006/relationships/hyperlink" Target="https://it.wiktionary.org/w/index.php?title=possessus" TargetMode="External"/><Relationship Id="rId8" Type="http://schemas.openxmlformats.org/officeDocument/2006/relationships/hyperlink" Target="https://it.wiktionary.org/wiki/destra" TargetMode="External"/><Relationship Id="rId51" Type="http://schemas.openxmlformats.org/officeDocument/2006/relationships/hyperlink" Target="https://it.wikipedia.org/wiki/Euro_(Vento)" TargetMode="External"/><Relationship Id="rId72" Type="http://schemas.openxmlformats.org/officeDocument/2006/relationships/hyperlink" Target="https://it.wiktionary.org/wiki/giuridica" TargetMode="External"/><Relationship Id="rId80" Type="http://schemas.openxmlformats.org/officeDocument/2006/relationships/hyperlink" Target="https://it.wiktionary.org/wiki/cupidigia" TargetMode="External"/><Relationship Id="rId85" Type="http://schemas.openxmlformats.org/officeDocument/2006/relationships/hyperlink" Target="https://it.wikisource.org/wiki/la:Etymologiarum_libri_XX/Liber_V" TargetMode="External"/><Relationship Id="rId3" Type="http://schemas.openxmlformats.org/officeDocument/2006/relationships/hyperlink" Target="https://it.wiktionary.org/wiki/reggere" TargetMode="External"/><Relationship Id="rId12" Type="http://schemas.openxmlformats.org/officeDocument/2006/relationships/hyperlink" Target="https://it.wiktionary.org/wiki/stretta" TargetMode="External"/><Relationship Id="rId17" Type="http://schemas.openxmlformats.org/officeDocument/2006/relationships/hyperlink" Target="https://it.wiktionary.org/wiki/vicino" TargetMode="External"/><Relationship Id="rId25" Type="http://schemas.openxmlformats.org/officeDocument/2006/relationships/hyperlink" Target="https://it.wiktionary.org/wiki/solet#Latino" TargetMode="External"/><Relationship Id="rId33" Type="http://schemas.openxmlformats.org/officeDocument/2006/relationships/hyperlink" Target="https://it.wiktionary.org/wiki/avere" TargetMode="External"/><Relationship Id="rId38" Type="http://schemas.openxmlformats.org/officeDocument/2006/relationships/hyperlink" Target="https://it.wiktionary.org/wiki/poteri" TargetMode="External"/><Relationship Id="rId46" Type="http://schemas.openxmlformats.org/officeDocument/2006/relationships/hyperlink" Target="https://it.wiktionary.org/wiki/domos#Latino" TargetMode="External"/><Relationship Id="rId59" Type="http://schemas.openxmlformats.org/officeDocument/2006/relationships/hyperlink" Target="https://it.wiktionary.org/wiki/puellae" TargetMode="External"/><Relationship Id="rId67" Type="http://schemas.openxmlformats.org/officeDocument/2006/relationships/hyperlink" Target="https://it.wiktionary.org/w/index.php?title=iudiciorum" TargetMode="External"/><Relationship Id="rId20" Type="http://schemas.openxmlformats.org/officeDocument/2006/relationships/hyperlink" Target="https://it.wiktionary.org/wiki/presso" TargetMode="External"/><Relationship Id="rId41" Type="http://schemas.openxmlformats.org/officeDocument/2006/relationships/hyperlink" Target="https://it.wiktionary.org/wiki/dio" TargetMode="External"/><Relationship Id="rId54" Type="http://schemas.openxmlformats.org/officeDocument/2006/relationships/hyperlink" Target="https://it.wiktionary.org/wiki/governare" TargetMode="External"/><Relationship Id="rId62" Type="http://schemas.openxmlformats.org/officeDocument/2006/relationships/hyperlink" Target="https://it.wiktionary.org/wiki/governano" TargetMode="External"/><Relationship Id="rId70" Type="http://schemas.openxmlformats.org/officeDocument/2006/relationships/hyperlink" Target="https://it.wiktionary.org/wiki/stato" TargetMode="External"/><Relationship Id="rId75" Type="http://schemas.openxmlformats.org/officeDocument/2006/relationships/hyperlink" Target="https://it.wikisource.org/wiki/la:Pro_C._Rabirio_perduellionis_reo_ad_quirites" TargetMode="External"/><Relationship Id="rId83" Type="http://schemas.openxmlformats.org/officeDocument/2006/relationships/hyperlink" Target="https://it.wikipedia.org/wiki/Isidoro_di_Siviglia" TargetMode="External"/><Relationship Id="rId1" Type="http://schemas.openxmlformats.org/officeDocument/2006/relationships/slideLayout" Target="../slideLayouts/slideLayout2.xml"/><Relationship Id="rId6" Type="http://schemas.openxmlformats.org/officeDocument/2006/relationships/hyperlink" Target="https://it.wiktionary.org/w/index.php?title=strictum" TargetMode="External"/><Relationship Id="rId15" Type="http://schemas.openxmlformats.org/officeDocument/2006/relationships/hyperlink" Target="https://it.wikipedia.org/wiki/Eroidi" TargetMode="External"/><Relationship Id="rId23" Type="http://schemas.openxmlformats.org/officeDocument/2006/relationships/hyperlink" Target="https://it.wiktionary.org/wiki/quem#Latino" TargetMode="External"/><Relationship Id="rId28" Type="http://schemas.openxmlformats.org/officeDocument/2006/relationships/hyperlink" Target="https://it.wiktionary.org/wiki/grembo" TargetMode="External"/><Relationship Id="rId36" Type="http://schemas.openxmlformats.org/officeDocument/2006/relationships/hyperlink" Target="https://it.wiktionary.org/w/index.php?title=deo" TargetMode="External"/><Relationship Id="rId49" Type="http://schemas.openxmlformats.org/officeDocument/2006/relationships/hyperlink" Target="https://it.wiktionary.org/wiki/enormi" TargetMode="External"/><Relationship Id="rId57" Type="http://schemas.openxmlformats.org/officeDocument/2006/relationships/hyperlink" Target="https://it.wiktionary.org/wiki/su" TargetMode="External"/><Relationship Id="rId10" Type="http://schemas.openxmlformats.org/officeDocument/2006/relationships/hyperlink" Target="https://it.wiktionary.org/wiki/penna" TargetMode="External"/><Relationship Id="rId31" Type="http://schemas.openxmlformats.org/officeDocument/2006/relationships/hyperlink" Target="https://it.wikisource.org/wiki/la:Carmina_(Catullus)/2" TargetMode="External"/><Relationship Id="rId44" Type="http://schemas.openxmlformats.org/officeDocument/2006/relationships/hyperlink" Target="https://it.wiktionary.org/w/index.php?title=immania" TargetMode="External"/><Relationship Id="rId52" Type="http://schemas.openxmlformats.org/officeDocument/2006/relationships/hyperlink" Target="https://it.wikipedia.org/wiki/Publio_Virgilio_Marone" TargetMode="External"/><Relationship Id="rId60" Type="http://schemas.openxmlformats.org/officeDocument/2006/relationships/hyperlink" Target="https://it.wiktionary.org/wiki/vergini" TargetMode="External"/><Relationship Id="rId65" Type="http://schemas.openxmlformats.org/officeDocument/2006/relationships/hyperlink" Target="https://it.wiktionary.org/w/index.php?title=rei_publicae" TargetMode="External"/><Relationship Id="rId73" Type="http://schemas.openxmlformats.org/officeDocument/2006/relationships/hyperlink" Target="https://it.wikipedia.org/wiki/Marco_Tullio_Cicerone" TargetMode="External"/><Relationship Id="rId78" Type="http://schemas.openxmlformats.org/officeDocument/2006/relationships/hyperlink" Target="https://it.wiktionary.org/wiki/possessor#Latino" TargetMode="External"/><Relationship Id="rId81" Type="http://schemas.openxmlformats.org/officeDocument/2006/relationships/hyperlink" Target="https://it.wiktionary.org/wiki/posseduto" TargetMode="External"/></Relationships>
</file>

<file path=ppt/slides/_rels/slide23.xml.rels><?xml version="1.0" encoding="UTF-8" standalone="yes"?>
<Relationships xmlns="http://schemas.openxmlformats.org/package/2006/relationships"><Relationship Id="rId13" Type="http://schemas.openxmlformats.org/officeDocument/2006/relationships/hyperlink" Target="https://it.wiktionary.org/wiki/vi" TargetMode="External"/><Relationship Id="rId18" Type="http://schemas.openxmlformats.org/officeDocument/2006/relationships/hyperlink" Target="https://it.wiktionary.org/wiki/notte" TargetMode="External"/><Relationship Id="rId26" Type="http://schemas.openxmlformats.org/officeDocument/2006/relationships/hyperlink" Target="https://it.wiktionary.org/wiki/stare" TargetMode="External"/><Relationship Id="rId39" Type="http://schemas.openxmlformats.org/officeDocument/2006/relationships/hyperlink" Target="https://it.wiktionary.org/wiki/succedere" TargetMode="External"/><Relationship Id="rId21" Type="http://schemas.openxmlformats.org/officeDocument/2006/relationships/hyperlink" Target="https://it.wiktionary.org/wiki/rubando" TargetMode="External"/><Relationship Id="rId34" Type="http://schemas.openxmlformats.org/officeDocument/2006/relationships/hyperlink" Target="https://it.wiktionary.org/wiki/sei" TargetMode="External"/><Relationship Id="rId42" Type="http://schemas.openxmlformats.org/officeDocument/2006/relationships/hyperlink" Target="https://it.wiktionary.org/w/index.php?title=recentem" TargetMode="External"/><Relationship Id="rId47" Type="http://schemas.openxmlformats.org/officeDocument/2006/relationships/hyperlink" Target="https://it.wiktionary.org/wiki/avvenne" TargetMode="External"/><Relationship Id="rId50" Type="http://schemas.openxmlformats.org/officeDocument/2006/relationships/hyperlink" Target="https://it.wikipedia.org/wiki/Tito_Livio" TargetMode="External"/><Relationship Id="rId55" Type="http://schemas.openxmlformats.org/officeDocument/2006/relationships/hyperlink" Target="https://it.wiktionary.org/wiki/sostantivi" TargetMode="External"/><Relationship Id="rId63" Type="http://schemas.openxmlformats.org/officeDocument/2006/relationships/hyperlink" Target="https://it.wikipedia.org/wiki/Catullo" TargetMode="External"/><Relationship Id="rId68" Type="http://schemas.openxmlformats.org/officeDocument/2006/relationships/hyperlink" Target="https://it.wikipedia.org/wiki/Numa_Pompilio" TargetMode="External"/><Relationship Id="rId76" Type="http://schemas.openxmlformats.org/officeDocument/2006/relationships/hyperlink" Target="https://it.wiktionary.org/wiki/composti" TargetMode="External"/><Relationship Id="rId84" Type="http://schemas.openxmlformats.org/officeDocument/2006/relationships/hyperlink" Target="https://it.wiktionary.org/wiki/stato" TargetMode="External"/><Relationship Id="rId89" Type="http://schemas.openxmlformats.org/officeDocument/2006/relationships/hyperlink" Target="https://it.wiktionary.org/wiki/parlai" TargetMode="External"/><Relationship Id="rId7" Type="http://schemas.openxmlformats.org/officeDocument/2006/relationships/hyperlink" Target="https://it.wiktionary.org/w/index.php?title=nocte" TargetMode="External"/><Relationship Id="rId71" Type="http://schemas.openxmlformats.org/officeDocument/2006/relationships/hyperlink" Target="https://it.wikipedia.org/wiki/Marco_Valerio_Marziale" TargetMode="External"/><Relationship Id="rId2" Type="http://schemas.openxmlformats.org/officeDocument/2006/relationships/hyperlink" Target="https://it.wiktionary.org/wiki/essere" TargetMode="External"/><Relationship Id="rId16" Type="http://schemas.openxmlformats.org/officeDocument/2006/relationships/hyperlink" Target="https://it.wiktionary.org/wiki/uccelli" TargetMode="External"/><Relationship Id="rId29" Type="http://schemas.openxmlformats.org/officeDocument/2006/relationships/hyperlink" Target="https://it.wiktionary.org/wiki/pater" TargetMode="External"/><Relationship Id="rId11" Type="http://schemas.openxmlformats.org/officeDocument/2006/relationships/hyperlink" Target="https://it.wiktionary.org/w/index.php?title=nutricis" TargetMode="External"/><Relationship Id="rId24" Type="http://schemas.openxmlformats.org/officeDocument/2006/relationships/hyperlink" Target="https://it.wikipedia.org/wiki/Fasti_(Ovidio)" TargetMode="External"/><Relationship Id="rId32" Type="http://schemas.openxmlformats.org/officeDocument/2006/relationships/hyperlink" Target="https://it.wiktionary.org/wiki/padre" TargetMode="External"/><Relationship Id="rId37" Type="http://schemas.openxmlformats.org/officeDocument/2006/relationships/hyperlink" Target="https://it.wikisource.org/wiki/la:Pater_noster" TargetMode="External"/><Relationship Id="rId40" Type="http://schemas.openxmlformats.org/officeDocument/2006/relationships/hyperlink" Target="https://it.wiktionary.org/w/index.php?title=Africo" TargetMode="External"/><Relationship Id="rId45" Type="http://schemas.openxmlformats.org/officeDocument/2006/relationships/hyperlink" Target="https://it.wiktionary.org/wiki/guerra" TargetMode="External"/><Relationship Id="rId53" Type="http://schemas.openxmlformats.org/officeDocument/2006/relationships/hyperlink" Target="https://it.wiktionary.org/wiki/soggetto" TargetMode="External"/><Relationship Id="rId58" Type="http://schemas.openxmlformats.org/officeDocument/2006/relationships/hyperlink" Target="https://it.wiktionary.org/wiki/bellus#Latino" TargetMode="External"/><Relationship Id="rId66" Type="http://schemas.openxmlformats.org/officeDocument/2006/relationships/hyperlink" Target="https://it.wiktionary.org/w/index.php?title=Numa" TargetMode="External"/><Relationship Id="rId74" Type="http://schemas.openxmlformats.org/officeDocument/2006/relationships/hyperlink" Target="https://it.wiktionary.org/wiki/tempi" TargetMode="External"/><Relationship Id="rId79" Type="http://schemas.openxmlformats.org/officeDocument/2006/relationships/hyperlink" Target="https://it.wiktionary.org/wiki/attiva" TargetMode="External"/><Relationship Id="rId87" Type="http://schemas.openxmlformats.org/officeDocument/2006/relationships/hyperlink" Target="https://it.wiktionary.org/wiki/parlo" TargetMode="External"/><Relationship Id="rId5" Type="http://schemas.openxmlformats.org/officeDocument/2006/relationships/hyperlink" Target="https://it.wiktionary.org/w/index.php?title=avidae" TargetMode="External"/><Relationship Id="rId61" Type="http://schemas.openxmlformats.org/officeDocument/2006/relationships/hyperlink" Target="https://it.wiktionary.org/wiki/bello" TargetMode="External"/><Relationship Id="rId82" Type="http://schemas.openxmlformats.org/officeDocument/2006/relationships/hyperlink" Target="https://it.wiktionary.org/wiki/lodo" TargetMode="External"/><Relationship Id="rId90" Type="http://schemas.openxmlformats.org/officeDocument/2006/relationships/hyperlink" Target="https://it.wikipedia.org/wiki/Ab_Urbe_condita_libri" TargetMode="External"/><Relationship Id="rId19" Type="http://schemas.openxmlformats.org/officeDocument/2006/relationships/hyperlink" Target="https://it.wiktionary.org/wiki/cercano" TargetMode="External"/><Relationship Id="rId4" Type="http://schemas.openxmlformats.org/officeDocument/2006/relationships/hyperlink" Target="https://it.wiktionary.org/wiki/presente" TargetMode="External"/><Relationship Id="rId9" Type="http://schemas.openxmlformats.org/officeDocument/2006/relationships/hyperlink" Target="https://it.wiktionary.org/wiki/pueros" TargetMode="External"/><Relationship Id="rId14" Type="http://schemas.openxmlformats.org/officeDocument/2006/relationships/hyperlink" Target="https://it.wiktionary.org/wiki/sono" TargetMode="External"/><Relationship Id="rId22" Type="http://schemas.openxmlformats.org/officeDocument/2006/relationships/hyperlink" Target="https://it.wiktionary.org/wiki/balia" TargetMode="External"/><Relationship Id="rId27" Type="http://schemas.openxmlformats.org/officeDocument/2006/relationships/hyperlink" Target="https://it.wiktionary.org/wiki/trovarsi" TargetMode="External"/><Relationship Id="rId30" Type="http://schemas.openxmlformats.org/officeDocument/2006/relationships/hyperlink" Target="https://it.wiktionary.org/wiki/noster#Latino" TargetMode="External"/><Relationship Id="rId35" Type="http://schemas.openxmlformats.org/officeDocument/2006/relationships/hyperlink" Target="https://it.wiktionary.org/wiki/cieli" TargetMode="External"/><Relationship Id="rId43" Type="http://schemas.openxmlformats.org/officeDocument/2006/relationships/hyperlink" Target="https://it.wiktionary.org/wiki/Romanam#Latino" TargetMode="External"/><Relationship Id="rId48" Type="http://schemas.openxmlformats.org/officeDocument/2006/relationships/hyperlink" Target="https://it.wiktionary.org/wiki/pace" TargetMode="External"/><Relationship Id="rId56" Type="http://schemas.openxmlformats.org/officeDocument/2006/relationships/hyperlink" Target="https://it.wiktionary.org/w/index.php?title=Gallus" TargetMode="External"/><Relationship Id="rId64" Type="http://schemas.openxmlformats.org/officeDocument/2006/relationships/hyperlink" Target="https://it.wikipedia.org/wiki/Liber_(Catullo)" TargetMode="External"/><Relationship Id="rId69" Type="http://schemas.openxmlformats.org/officeDocument/2006/relationships/hyperlink" Target="https://it.wiktionary.org/wiki/era" TargetMode="External"/><Relationship Id="rId77" Type="http://schemas.openxmlformats.org/officeDocument/2006/relationships/hyperlink" Target="https://it.wiktionary.org/wiki/passiva" TargetMode="External"/><Relationship Id="rId8" Type="http://schemas.openxmlformats.org/officeDocument/2006/relationships/hyperlink" Target="https://it.wiktionary.org/wiki/volant#Latino" TargetMode="External"/><Relationship Id="rId51" Type="http://schemas.openxmlformats.org/officeDocument/2006/relationships/hyperlink" Target="https://it.wiktionary.org/wiki/copula" TargetMode="External"/><Relationship Id="rId72" Type="http://schemas.openxmlformats.org/officeDocument/2006/relationships/hyperlink" Target="https://it.wikipedia.org/wiki/Epigrammi_(Marziale)" TargetMode="External"/><Relationship Id="rId80" Type="http://schemas.openxmlformats.org/officeDocument/2006/relationships/hyperlink" Target="https://it.wiktionary.org/wiki/deponenti" TargetMode="External"/><Relationship Id="rId85" Type="http://schemas.openxmlformats.org/officeDocument/2006/relationships/hyperlink" Target="https://it.wiktionary.org/wiki/lodato" TargetMode="External"/><Relationship Id="rId3" Type="http://schemas.openxmlformats.org/officeDocument/2006/relationships/hyperlink" Target="https://it.wiktionary.org/wiki/esistere" TargetMode="External"/><Relationship Id="rId12" Type="http://schemas.openxmlformats.org/officeDocument/2006/relationships/hyperlink" Target="https://it.wiktionary.org/w/index.php?title=egentes" TargetMode="External"/><Relationship Id="rId17" Type="http://schemas.openxmlformats.org/officeDocument/2006/relationships/hyperlink" Target="https://it.wiktionary.org/wiki/volano" TargetMode="External"/><Relationship Id="rId25" Type="http://schemas.openxmlformats.org/officeDocument/2006/relationships/hyperlink" Target="https://it.wikisource.org/wiki/la:Fasti_-_Liber_VI" TargetMode="External"/><Relationship Id="rId33" Type="http://schemas.openxmlformats.org/officeDocument/2006/relationships/hyperlink" Target="https://it.wiktionary.org/wiki/nostro" TargetMode="External"/><Relationship Id="rId38" Type="http://schemas.openxmlformats.org/officeDocument/2006/relationships/hyperlink" Target="https://it.wiktionary.org/wiki/accadere" TargetMode="External"/><Relationship Id="rId46" Type="http://schemas.openxmlformats.org/officeDocument/2006/relationships/hyperlink" Target="https://it.wiktionary.org/wiki/Africa" TargetMode="External"/><Relationship Id="rId59" Type="http://schemas.openxmlformats.org/officeDocument/2006/relationships/hyperlink" Target="https://it.wiktionary.org/wiki/Gallo" TargetMode="External"/><Relationship Id="rId67" Type="http://schemas.openxmlformats.org/officeDocument/2006/relationships/hyperlink" Target="https://it.wiktionary.org/wiki/pauper#Latino" TargetMode="External"/><Relationship Id="rId20" Type="http://schemas.openxmlformats.org/officeDocument/2006/relationships/hyperlink" Target="https://it.wiktionary.org/wiki/bambini" TargetMode="External"/><Relationship Id="rId41" Type="http://schemas.openxmlformats.org/officeDocument/2006/relationships/hyperlink" Target="https://it.wiktionary.org/wiki/bello#Latino" TargetMode="External"/><Relationship Id="rId54" Type="http://schemas.openxmlformats.org/officeDocument/2006/relationships/hyperlink" Target="https://it.wiktionary.org/wiki/aggettivi" TargetMode="External"/><Relationship Id="rId62" Type="http://schemas.openxmlformats.org/officeDocument/2006/relationships/hyperlink" Target="https://it.wiktionary.org/wiki/uomo" TargetMode="External"/><Relationship Id="rId70" Type="http://schemas.openxmlformats.org/officeDocument/2006/relationships/hyperlink" Target="https://it.wiktionary.org/wiki/povero" TargetMode="External"/><Relationship Id="rId75" Type="http://schemas.openxmlformats.org/officeDocument/2006/relationships/hyperlink" Target="https://it.wiktionary.org/wiki/perfetti" TargetMode="External"/><Relationship Id="rId83" Type="http://schemas.openxmlformats.org/officeDocument/2006/relationships/hyperlink" Target="https://it.wiktionary.org/wiki/laudatus#Latino" TargetMode="External"/><Relationship Id="rId88" Type="http://schemas.openxmlformats.org/officeDocument/2006/relationships/hyperlink" Target="https://it.wiktionary.org/w/index.php?title=locutus" TargetMode="External"/><Relationship Id="rId1" Type="http://schemas.openxmlformats.org/officeDocument/2006/relationships/slideLayout" Target="../slideLayouts/slideLayout2.xml"/><Relationship Id="rId6" Type="http://schemas.openxmlformats.org/officeDocument/2006/relationships/hyperlink" Target="https://it.wiktionary.org/w/index.php?title=volucres" TargetMode="External"/><Relationship Id="rId15" Type="http://schemas.openxmlformats.org/officeDocument/2006/relationships/hyperlink" Target="https://it.wiktionary.org/wiki/avidi" TargetMode="External"/><Relationship Id="rId23" Type="http://schemas.openxmlformats.org/officeDocument/2006/relationships/hyperlink" Target="https://it.wikipedia.org/wiki/Publio_Ovidio_Nasone" TargetMode="External"/><Relationship Id="rId28" Type="http://schemas.openxmlformats.org/officeDocument/2006/relationships/hyperlink" Target="https://it.wiktionary.org/wiki/in" TargetMode="External"/><Relationship Id="rId36" Type="http://schemas.openxmlformats.org/officeDocument/2006/relationships/hyperlink" Target="https://it.wikipedia.org/wiki/Padre_nostro" TargetMode="External"/><Relationship Id="rId49" Type="http://schemas.openxmlformats.org/officeDocument/2006/relationships/hyperlink" Target="https://it.wiktionary.org/wiki/romana" TargetMode="External"/><Relationship Id="rId57" Type="http://schemas.openxmlformats.org/officeDocument/2006/relationships/hyperlink" Target="https://it.wiktionary.org/wiki/homo#Latino" TargetMode="External"/><Relationship Id="rId10" Type="http://schemas.openxmlformats.org/officeDocument/2006/relationships/hyperlink" Target="https://it.wiktionary.org/w/index.php?title=petunt" TargetMode="External"/><Relationship Id="rId31" Type="http://schemas.openxmlformats.org/officeDocument/2006/relationships/hyperlink" Target="https://it.wiktionary.org/w/index.php?title=caelis" TargetMode="External"/><Relationship Id="rId44" Type="http://schemas.openxmlformats.org/officeDocument/2006/relationships/hyperlink" Target="https://it.wiktionary.org/w/index.php?title=pacem" TargetMode="External"/><Relationship Id="rId52" Type="http://schemas.openxmlformats.org/officeDocument/2006/relationships/hyperlink" Target="https://it.wiktionary.org/w/index.php?title=predicato_nominale" TargetMode="External"/><Relationship Id="rId60" Type="http://schemas.openxmlformats.org/officeDocument/2006/relationships/hyperlink" Target="https://it.wiktionary.org/wiki/%C3%A8" TargetMode="External"/><Relationship Id="rId65" Type="http://schemas.openxmlformats.org/officeDocument/2006/relationships/hyperlink" Target="https://it.wikisource.org/wiki/la:Carmina_(Catullus)/78" TargetMode="External"/><Relationship Id="rId73" Type="http://schemas.openxmlformats.org/officeDocument/2006/relationships/hyperlink" Target="https://it.wikisource.org/wiki/la:Epigrammaton_liber_XI" TargetMode="External"/><Relationship Id="rId78" Type="http://schemas.openxmlformats.org/officeDocument/2006/relationships/hyperlink" Target="https://it.wiktionary.org/wiki/transitivi" TargetMode="External"/><Relationship Id="rId81" Type="http://schemas.openxmlformats.org/officeDocument/2006/relationships/hyperlink" Target="https://it.wiktionary.org/wiki/laudo#Latino" TargetMode="External"/><Relationship Id="rId86" Type="http://schemas.openxmlformats.org/officeDocument/2006/relationships/hyperlink" Target="https://it.wiktionary.org/w/index.php?title=loquor"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it.wiktionary.org/wiki/restare" TargetMode="External"/><Relationship Id="rId2" Type="http://schemas.openxmlformats.org/officeDocument/2006/relationships/hyperlink" Target="https://it.wiktionary.org/w/index.php?title=stare_in_piedi"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2CBAA94-B6B2-4922-8D6A-EB1C5448884F}"/>
              </a:ext>
            </a:extLst>
          </p:cNvPr>
          <p:cNvSpPr>
            <a:spLocks noGrp="1"/>
          </p:cNvSpPr>
          <p:nvPr>
            <p:ph type="ctrTitle"/>
          </p:nvPr>
        </p:nvSpPr>
        <p:spPr/>
        <p:txBody>
          <a:bodyPr>
            <a:normAutofit/>
          </a:bodyPr>
          <a:lstStyle/>
          <a:p>
            <a:r>
              <a:rPr lang="it-IT" sz="4000" dirty="0">
                <a:solidFill>
                  <a:schemeClr val="accent2">
                    <a:lumMod val="75000"/>
                  </a:schemeClr>
                </a:solidFill>
              </a:rPr>
              <a:t>VERBI COPULATIVI IN SPAGNOLO E IN NAPOLETANO: TRACCE DI ISPANISMI NAPOLETANI O STEREOTIPI LINGUISTICI?</a:t>
            </a:r>
          </a:p>
        </p:txBody>
      </p:sp>
      <p:sp>
        <p:nvSpPr>
          <p:cNvPr id="3" name="Sottotitolo 2">
            <a:extLst>
              <a:ext uri="{FF2B5EF4-FFF2-40B4-BE49-F238E27FC236}">
                <a16:creationId xmlns:a16="http://schemas.microsoft.com/office/drawing/2014/main" id="{F62E063E-C691-4ADB-B74D-C3A5DD39D069}"/>
              </a:ext>
            </a:extLst>
          </p:cNvPr>
          <p:cNvSpPr>
            <a:spLocks noGrp="1"/>
          </p:cNvSpPr>
          <p:nvPr>
            <p:ph type="subTitle" idx="1"/>
          </p:nvPr>
        </p:nvSpPr>
        <p:spPr>
          <a:xfrm flipH="1">
            <a:off x="8252009" y="4903305"/>
            <a:ext cx="3018005" cy="848139"/>
          </a:xfrm>
        </p:spPr>
        <p:txBody>
          <a:bodyPr>
            <a:normAutofit/>
          </a:bodyPr>
          <a:lstStyle/>
          <a:p>
            <a:r>
              <a:rPr lang="it-IT" sz="2400" dirty="0">
                <a:solidFill>
                  <a:schemeClr val="accent2">
                    <a:lumMod val="75000"/>
                  </a:schemeClr>
                </a:solidFill>
              </a:rPr>
              <a:t>Esposito cristina </a:t>
            </a:r>
          </a:p>
        </p:txBody>
      </p:sp>
    </p:spTree>
    <p:extLst>
      <p:ext uri="{BB962C8B-B14F-4D97-AF65-F5344CB8AC3E}">
        <p14:creationId xmlns:p14="http://schemas.microsoft.com/office/powerpoint/2010/main" val="299178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CD159-A6EC-4333-946E-84E5856D55C8}"/>
              </a:ext>
            </a:extLst>
          </p:cNvPr>
          <p:cNvSpPr>
            <a:spLocks noGrp="1"/>
          </p:cNvSpPr>
          <p:nvPr>
            <p:ph type="title"/>
          </p:nvPr>
        </p:nvSpPr>
        <p:spPr/>
        <p:txBody>
          <a:bodyPr/>
          <a:lstStyle/>
          <a:p>
            <a:r>
              <a:rPr lang="it-IT" dirty="0">
                <a:solidFill>
                  <a:schemeClr val="accent2">
                    <a:lumMod val="75000"/>
                  </a:schemeClr>
                </a:solidFill>
              </a:rPr>
              <a:t>PROPOSITO DELLA TESINA:</a:t>
            </a:r>
          </a:p>
        </p:txBody>
      </p:sp>
      <p:sp>
        <p:nvSpPr>
          <p:cNvPr id="3" name="Segnaposto contenuto 2">
            <a:extLst>
              <a:ext uri="{FF2B5EF4-FFF2-40B4-BE49-F238E27FC236}">
                <a16:creationId xmlns:a16="http://schemas.microsoft.com/office/drawing/2014/main" id="{C5DBF03A-57F9-4D8D-AED1-EBB7CCD0429D}"/>
              </a:ext>
            </a:extLst>
          </p:cNvPr>
          <p:cNvSpPr>
            <a:spLocks noGrp="1"/>
          </p:cNvSpPr>
          <p:nvPr>
            <p:ph idx="1"/>
          </p:nvPr>
        </p:nvSpPr>
        <p:spPr>
          <a:xfrm>
            <a:off x="1451579" y="2015732"/>
            <a:ext cx="9603275" cy="3775468"/>
          </a:xfrm>
        </p:spPr>
        <p:txBody>
          <a:bodyPr>
            <a:normAutofit/>
          </a:bodyPr>
          <a:lstStyle/>
          <a:p>
            <a:r>
              <a:rPr lang="it-IT" b="1" dirty="0">
                <a:effectLst/>
                <a:latin typeface="Garamond" panose="02020404030301010803" pitchFamily="18" charset="0"/>
                <a:ea typeface="Calibri" panose="020F0502020204030204" pitchFamily="34" charset="0"/>
                <a:cs typeface="Times New Roman" panose="02020603050405020304" pitchFamily="18" charset="0"/>
              </a:rPr>
              <a:t>La presente tesina si propone di svolgere una ricerca filologica mettendo a confronto i verbi copulativi spagnoli e napoletani e i loro usi  attraverso lo studio di testi antichi tentando di fornire una spiegazione per la loro similitudine, </a:t>
            </a:r>
            <a:r>
              <a:rPr lang="it-IT" b="1" dirty="0">
                <a:solidFill>
                  <a:srgbClr val="000000"/>
                </a:solidFill>
                <a:effectLst/>
                <a:latin typeface="Garamond" panose="02020404030301010803" pitchFamily="18" charset="0"/>
                <a:ea typeface="Calibri" panose="020F0502020204030204" pitchFamily="34" charset="0"/>
                <a:cs typeface="Times New Roman" panose="02020603050405020304" pitchFamily="18" charset="0"/>
              </a:rPr>
              <a:t>in quanto è pensiero generale e diffuso che la causa sia l’influenza dello spagnolo sul napoletano dovuta alla dominazione spagnola a Napoli (400-700 </a:t>
            </a:r>
            <a:r>
              <a:rPr lang="it-IT" b="1" dirty="0" err="1">
                <a:solidFill>
                  <a:srgbClr val="000000"/>
                </a:solidFill>
                <a:effectLst/>
                <a:latin typeface="Garamond" panose="02020404030301010803" pitchFamily="18" charset="0"/>
                <a:ea typeface="Calibri" panose="020F0502020204030204" pitchFamily="34" charset="0"/>
                <a:cs typeface="Times New Roman" panose="02020603050405020304" pitchFamily="18" charset="0"/>
              </a:rPr>
              <a:t>cca</a:t>
            </a:r>
            <a:r>
              <a:rPr lang="it-IT" b="1" dirty="0">
                <a:solidFill>
                  <a:srgbClr val="000000"/>
                </a:solidFill>
                <a:effectLst/>
                <a:latin typeface="Garamond" panose="02020404030301010803" pitchFamily="18" charset="0"/>
                <a:ea typeface="Calibri" panose="020F0502020204030204" pitchFamily="34" charset="0"/>
                <a:cs typeface="Times New Roman" panose="02020603050405020304" pitchFamily="18" charset="0"/>
              </a:rPr>
              <a:t>.), ma non necessariamente questo corrisponde alla realtà. </a:t>
            </a:r>
            <a:r>
              <a:rPr lang="it-IT" b="1" dirty="0">
                <a:solidFill>
                  <a:srgbClr val="000000"/>
                </a:solidFill>
                <a:latin typeface="Garamond" panose="02020404030301010803" pitchFamily="18" charset="0"/>
                <a:ea typeface="Calibri" panose="020F0502020204030204" pitchFamily="34" charset="0"/>
                <a:cs typeface="Times New Roman" panose="02020603050405020304" pitchFamily="18" charset="0"/>
              </a:rPr>
              <a:t>Infatti, </a:t>
            </a:r>
            <a:r>
              <a:rPr lang="it-IT" b="1" dirty="0">
                <a:solidFill>
                  <a:srgbClr val="000000"/>
                </a:solidFill>
                <a:effectLst/>
                <a:latin typeface="Garamond" panose="02020404030301010803" pitchFamily="18" charset="0"/>
                <a:ea typeface="Calibri" panose="020F0502020204030204" pitchFamily="34" charset="0"/>
                <a:cs typeface="Times New Roman" panose="02020603050405020304" pitchFamily="18" charset="0"/>
              </a:rPr>
              <a:t>occorre non dimenticare che lo spagnolo e il napoletano sono entrambe delle lingue romanze o neolatine, provengono entrambe dalla comune matrice Latina; dunque, si può considerare l’ipotesi che si potrebbe trattare anche di stereotipi linguistici. </a:t>
            </a:r>
            <a:endParaRPr lang="it-IT" b="1" dirty="0"/>
          </a:p>
        </p:txBody>
      </p:sp>
      <p:sp>
        <p:nvSpPr>
          <p:cNvPr id="4" name="Freccia a destra 3">
            <a:extLst>
              <a:ext uri="{FF2B5EF4-FFF2-40B4-BE49-F238E27FC236}">
                <a16:creationId xmlns:a16="http://schemas.microsoft.com/office/drawing/2014/main" id="{27D2E153-20E7-46FA-9AD1-006F8C029F85}"/>
              </a:ext>
            </a:extLst>
          </p:cNvPr>
          <p:cNvSpPr/>
          <p:nvPr/>
        </p:nvSpPr>
        <p:spPr>
          <a:xfrm>
            <a:off x="9435548" y="5327374"/>
            <a:ext cx="1404730" cy="6258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2274205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ACCF344-36BF-404C-8F7C-59EB725C75B6}"/>
              </a:ext>
            </a:extLst>
          </p:cNvPr>
          <p:cNvSpPr>
            <a:spLocks noGrp="1"/>
          </p:cNvSpPr>
          <p:nvPr>
            <p:ph type="title"/>
          </p:nvPr>
        </p:nvSpPr>
        <p:spPr/>
        <p:txBody>
          <a:bodyPr/>
          <a:lstStyle/>
          <a:p>
            <a:r>
              <a:rPr lang="it-IT" dirty="0"/>
              <a:t>             </a:t>
            </a:r>
            <a:r>
              <a:rPr lang="it-IT" dirty="0">
                <a:solidFill>
                  <a:schemeClr val="accent2">
                    <a:lumMod val="75000"/>
                  </a:schemeClr>
                </a:solidFill>
              </a:rPr>
              <a:t>l’indagine filologica</a:t>
            </a:r>
            <a:endParaRPr lang="it-IT" dirty="0"/>
          </a:p>
        </p:txBody>
      </p:sp>
      <p:sp>
        <p:nvSpPr>
          <p:cNvPr id="3" name="Segnaposto contenuto 2">
            <a:extLst>
              <a:ext uri="{FF2B5EF4-FFF2-40B4-BE49-F238E27FC236}">
                <a16:creationId xmlns:a16="http://schemas.microsoft.com/office/drawing/2014/main" id="{FA3A0986-B471-4D91-958C-0E3643E3BB83}"/>
              </a:ext>
            </a:extLst>
          </p:cNvPr>
          <p:cNvSpPr>
            <a:spLocks noGrp="1"/>
          </p:cNvSpPr>
          <p:nvPr>
            <p:ph idx="1"/>
          </p:nvPr>
        </p:nvSpPr>
        <p:spPr>
          <a:xfrm>
            <a:off x="1451579" y="2015732"/>
            <a:ext cx="9603275" cy="3997081"/>
          </a:xfrm>
        </p:spPr>
        <p:txBody>
          <a:bodyPr>
            <a:normAutofit fontScale="92500" lnSpcReduction="10000"/>
          </a:bodyPr>
          <a:lstStyle/>
          <a:p>
            <a:r>
              <a:rPr lang="it-IT" sz="1800" b="1" dirty="0">
                <a:effectLst/>
                <a:latin typeface="Garamond" panose="02020404030301010803" pitchFamily="18" charset="0"/>
                <a:ea typeface="Calibri" panose="020F0502020204030204" pitchFamily="34" charset="0"/>
                <a:cs typeface="Times New Roman" panose="02020603050405020304" pitchFamily="18" charset="0"/>
              </a:rPr>
              <a:t>Per la mia indagine filologica mi sono avvalsa dei lavori di alcuni filologi e linguisti. In particolare, “Grammatica diacronica del napoletano” di Adam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Ledgeway</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(in particolare, il capitolo sulla Storia dei verbi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copulari</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dell'alto Meridione: il caso del napoletano);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Revista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filologia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española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 cura di Eva Seifert;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Algunas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reflexiones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sobre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Ser y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Estar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copulativos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en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gramatica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Maria Luisa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Regueiro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Rodriguez. Inoltre, ho preso in esame alcuni testi antichi spagnoli, napoletani e latini e dei dizionari latini per ricercare nello studio diacronico la spiegazione alla similitudine di questi verbi. In particolare, ho preso come punto di riferimento dei testi risalenti alla dominazione spagnola a Napoli: testi spagnoli, quali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Lozana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Andaluza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(1528) ;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Amadis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Gaula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(1500) e “Gramatica de la lengua castellana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Nebrija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(1492); testi napoletani ,quali “Traduzione in lingua napoletana della novella di Boccaccio del Re Cipro”(1584) e “Lo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Cunto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li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Cunti</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di Gian Battista Basile (1634).  Inoltre, dei testi napoletani precedenti alla dominazione spagnola, quali l’ “Epistola napolitana” di Boccaccio (1339) e la “Cronaca Partenopea” (1300). Infine, un testo latino, il “Satyricon” di Petronio, ed i dizionari latini “IL” e “Olivetti”.</a:t>
            </a:r>
            <a:r>
              <a:rPr lang="it-IT" sz="1800" b="1" dirty="0">
                <a:solidFill>
                  <a:srgbClr val="000000"/>
                </a:solidFill>
                <a:effectLst/>
                <a:latin typeface="Garamond" panose="02020404030301010803" pitchFamily="18" charset="0"/>
                <a:ea typeface="Calibri" panose="020F0502020204030204" pitchFamily="34" charset="0"/>
                <a:cs typeface="Times New Roman" panose="02020603050405020304" pitchFamily="18" charset="0"/>
              </a:rPr>
              <a:t>                         </a:t>
            </a:r>
            <a:endParaRPr lang="it-IT" b="1" dirty="0"/>
          </a:p>
        </p:txBody>
      </p:sp>
      <p:sp>
        <p:nvSpPr>
          <p:cNvPr id="4" name="Freccia a destra 3">
            <a:extLst>
              <a:ext uri="{FF2B5EF4-FFF2-40B4-BE49-F238E27FC236}">
                <a16:creationId xmlns:a16="http://schemas.microsoft.com/office/drawing/2014/main" id="{B778BBF6-4849-46C6-9222-1BFF734B74E2}"/>
              </a:ext>
            </a:extLst>
          </p:cNvPr>
          <p:cNvSpPr/>
          <p:nvPr/>
        </p:nvSpPr>
        <p:spPr>
          <a:xfrm>
            <a:off x="1550504" y="845187"/>
            <a:ext cx="993913" cy="3844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a destra 4">
            <a:extLst>
              <a:ext uri="{FF2B5EF4-FFF2-40B4-BE49-F238E27FC236}">
                <a16:creationId xmlns:a16="http://schemas.microsoft.com/office/drawing/2014/main" id="{DE399C12-034D-4390-9EDB-3E5C93CA2A03}"/>
              </a:ext>
            </a:extLst>
          </p:cNvPr>
          <p:cNvSpPr/>
          <p:nvPr/>
        </p:nvSpPr>
        <p:spPr>
          <a:xfrm>
            <a:off x="9448800" y="5579165"/>
            <a:ext cx="1177191" cy="40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8309722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E104B0-CC33-4028-B931-CC2E618CF02A}"/>
              </a:ext>
            </a:extLst>
          </p:cNvPr>
          <p:cNvSpPr>
            <a:spLocks noGrp="1"/>
          </p:cNvSpPr>
          <p:nvPr>
            <p:ph type="title"/>
          </p:nvPr>
        </p:nvSpPr>
        <p:spPr>
          <a:xfrm>
            <a:off x="1464831" y="2182745"/>
            <a:ext cx="9603275" cy="1567620"/>
          </a:xfrm>
        </p:spPr>
        <p:txBody>
          <a:bodyPr/>
          <a:lstStyle/>
          <a:p>
            <a:r>
              <a:rPr lang="it-IT" i="1" dirty="0">
                <a:solidFill>
                  <a:schemeClr val="accent2">
                    <a:lumMod val="75000"/>
                  </a:schemeClr>
                </a:solidFill>
              </a:rPr>
              <a:t>TESTI SPAGNOLI E NAPOLETANI RISALENTI ALLA DOMINAZIONE SPAGNOLA A NAPOLI (‘400-’700 CIRCA)</a:t>
            </a:r>
          </a:p>
        </p:txBody>
      </p:sp>
      <p:sp>
        <p:nvSpPr>
          <p:cNvPr id="3" name="Freccia destra con strisce 2">
            <a:extLst>
              <a:ext uri="{FF2B5EF4-FFF2-40B4-BE49-F238E27FC236}">
                <a16:creationId xmlns:a16="http://schemas.microsoft.com/office/drawing/2014/main" id="{2C1A0CC6-BC80-4545-A898-08BC060C76C2}"/>
              </a:ext>
            </a:extLst>
          </p:cNvPr>
          <p:cNvSpPr/>
          <p:nvPr/>
        </p:nvSpPr>
        <p:spPr>
          <a:xfrm>
            <a:off x="10866784" y="3429000"/>
            <a:ext cx="877184" cy="65267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0904115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165D57-EF73-4CD8-8156-2585A741AFEA}"/>
              </a:ext>
            </a:extLst>
          </p:cNvPr>
          <p:cNvSpPr>
            <a:spLocks noGrp="1"/>
          </p:cNvSpPr>
          <p:nvPr>
            <p:ph type="title"/>
          </p:nvPr>
        </p:nvSpPr>
        <p:spPr>
          <a:xfrm>
            <a:off x="1451579" y="119271"/>
            <a:ext cx="9603275" cy="1734484"/>
          </a:xfrm>
        </p:spPr>
        <p:txBody>
          <a:bodyPr>
            <a:normAutofit fontScale="90000"/>
          </a:bodyPr>
          <a:lstStyle/>
          <a:p>
            <a:r>
              <a:rPr lang="it-IT" sz="3200" i="1" dirty="0">
                <a:solidFill>
                  <a:schemeClr val="accent2">
                    <a:lumMod val="75000"/>
                  </a:schemeClr>
                </a:solidFill>
                <a:effectLst/>
                <a:ea typeface="Calibri" panose="020F0502020204030204" pitchFamily="34" charset="0"/>
                <a:cs typeface="Times New Roman" panose="02020603050405020304" pitchFamily="18" charset="0"/>
              </a:rPr>
              <a:t>                               TESTI NAPOLETANI </a:t>
            </a:r>
            <a:br>
              <a:rPr lang="it-IT" sz="3200" i="1" dirty="0">
                <a:solidFill>
                  <a:schemeClr val="accent2">
                    <a:lumMod val="75000"/>
                  </a:schemeClr>
                </a:solidFill>
                <a:effectLst/>
                <a:ea typeface="Calibri" panose="020F0502020204030204" pitchFamily="34" charset="0"/>
                <a:cs typeface="Times New Roman" panose="02020603050405020304" pitchFamily="18" charset="0"/>
              </a:rPr>
            </a:br>
            <a:br>
              <a:rPr lang="it-IT" sz="3200" i="1" dirty="0">
                <a:solidFill>
                  <a:schemeClr val="accent2">
                    <a:lumMod val="75000"/>
                  </a:schemeClr>
                </a:solidFill>
                <a:effectLst/>
                <a:ea typeface="Calibri" panose="020F0502020204030204" pitchFamily="34" charset="0"/>
                <a:cs typeface="Times New Roman" panose="02020603050405020304" pitchFamily="18" charset="0"/>
              </a:rPr>
            </a:br>
            <a:r>
              <a:rPr lang="it-IT" sz="3200" i="1" dirty="0">
                <a:solidFill>
                  <a:schemeClr val="accent2">
                    <a:lumMod val="75000"/>
                  </a:schemeClr>
                </a:solidFill>
                <a:effectLst/>
                <a:ea typeface="Calibri" panose="020F0502020204030204" pitchFamily="34" charset="0"/>
                <a:cs typeface="Times New Roman" panose="02020603050405020304" pitchFamily="18" charset="0"/>
              </a:rPr>
              <a:t>TRADUZIONE IN LINGUA NAPOLETANA DELLA NOVELLA DI BOCCACCIO DEL RE CIPRO (1584)</a:t>
            </a:r>
            <a:br>
              <a:rPr lang="it-IT" sz="3200" b="1" i="1" dirty="0">
                <a:effectLst/>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B53C746F-3B7E-4ACD-9C3E-1D576E77B05E}"/>
              </a:ext>
            </a:extLst>
          </p:cNvPr>
          <p:cNvSpPr>
            <a:spLocks noGrp="1"/>
          </p:cNvSpPr>
          <p:nvPr>
            <p:ph idx="1"/>
          </p:nvPr>
        </p:nvSpPr>
        <p:spPr/>
        <p:txBody>
          <a:bodyPr>
            <a:normAutofit fontScale="40000" lnSpcReduction="20000"/>
          </a:bodyPr>
          <a:lstStyle/>
          <a:p>
            <a:pPr marL="0" indent="0">
              <a:lnSpc>
                <a:spcPct val="107000"/>
              </a:lnSpc>
              <a:spcAft>
                <a:spcPts val="800"/>
              </a:spcAft>
              <a:buNone/>
            </a:pPr>
            <a:r>
              <a:rPr lang="it-IT" sz="3800" b="1" dirty="0">
                <a:effectLst/>
                <a:latin typeface="Garamond" panose="02020404030301010803" pitchFamily="18" charset="0"/>
                <a:ea typeface="Calibri" panose="020F0502020204030204" pitchFamily="34" charset="0"/>
                <a:cs typeface="Times New Roman" panose="02020603050405020304" pitchFamily="18" charset="0"/>
              </a:rPr>
              <a:t>Dico adunca che ne lo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tiempo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lo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primmo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re de Cipro, da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che fo acquistata la Terra Santa da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luffredo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Buglione,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ntravenne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che una gentile donna de Guascogna io in pellegrinaggio allo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Seburco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tornannosene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come fo arrivata in Cipro, da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cierti</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uomenni</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tristi fo assai mal trattata. Della quale cosa essa senza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nisciuna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consolazione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piglianose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dolore,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pensão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se ne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ijre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 fare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na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querela a lo re; ma li fo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ditto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cierti</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che ce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perdarria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la fatica,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perzoché</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isso </a:t>
            </a:r>
            <a:r>
              <a:rPr lang="it-IT" sz="38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a:t>
            </a:r>
            <a:r>
              <a:rPr lang="it-IT" sz="3800" b="1" u="sng" dirty="0">
                <a:effectLst/>
                <a:latin typeface="Garamond" panose="02020404030301010803" pitchFamily="18" charset="0"/>
                <a:ea typeface="Calibri" panose="020F0502020204030204" pitchFamily="34" charset="0"/>
                <a:cs typeface="Times New Roman" panose="02020603050405020304" pitchFamily="18" charset="0"/>
              </a:rPr>
              <a:t> d'una vita così paurosa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e tanto da poco che non solo non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vennicava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lo male d'</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autro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ma ne comportava assai che erano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fat</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te ad isso, con gran svergognamento; che 'n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concrusione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qualunche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aveva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quarche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colera con isso, se la sfogava con farcii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quarche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despietto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La quale cosa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avenno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sentuta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la donna,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desperata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non potere fare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vennetta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per consolazione dello fastidio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suio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se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risolvìo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volere tacciare lo re </a:t>
            </a:r>
            <a:r>
              <a:rPr lang="it-IT" sz="3800" b="1" u="sng" dirty="0">
                <a:effectLst/>
                <a:latin typeface="Garamond" panose="02020404030301010803" pitchFamily="18" charset="0"/>
                <a:ea typeface="Calibri" panose="020F0502020204030204" pitchFamily="34" charset="0"/>
                <a:cs typeface="Times New Roman" panose="02020603050405020304" pitchFamily="18" charset="0"/>
              </a:rPr>
              <a:t>ch'</a:t>
            </a:r>
            <a:r>
              <a:rPr lang="it-IT" sz="38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a:t>
            </a:r>
            <a:r>
              <a:rPr lang="it-IT" sz="3800" b="1" u="sng" dirty="0">
                <a:effectLst/>
                <a:latin typeface="Garamond" panose="02020404030301010803" pitchFamily="18" charset="0"/>
                <a:ea typeface="Calibri" panose="020F0502020204030204" pitchFamily="34" charset="0"/>
                <a:cs typeface="Times New Roman" panose="02020603050405020304" pitchFamily="18" charset="0"/>
              </a:rPr>
              <a:t> no ignorante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iutasene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chiangnendo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nanzi ad isso, desse: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Segnore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mio, io non vengo nella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pre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senzia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toia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per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vennetta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che io desidero della ingiuria che m'è stata fatta, ma,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azzocché</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io </a:t>
            </a:r>
            <a:r>
              <a:rPr lang="it-IT" sz="3800" b="1" u="sng" dirty="0">
                <a:effectLst/>
                <a:latin typeface="Garamond" panose="02020404030301010803" pitchFamily="18" charset="0"/>
                <a:ea typeface="Calibri" panose="020F0502020204030204" pitchFamily="34" charset="0"/>
                <a:cs typeface="Times New Roman" panose="02020603050405020304" pitchFamily="18" charset="0"/>
              </a:rPr>
              <a:t>non </a:t>
            </a:r>
            <a:r>
              <a:rPr lang="it-IT" sz="3800" b="1" u="sng" dirty="0" err="1">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aggia</a:t>
            </a:r>
            <a:r>
              <a:rPr lang="it-IT" sz="3800" b="1" u="sng" dirty="0">
                <a:effectLst/>
                <a:latin typeface="Garamond" panose="02020404030301010803" pitchFamily="18" charset="0"/>
                <a:ea typeface="Calibri" panose="020F0502020204030204" pitchFamily="34" charset="0"/>
                <a:cs typeface="Times New Roman" panose="02020603050405020304" pitchFamily="18" charset="0"/>
              </a:rPr>
              <a:t> tanto dolore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di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chella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te prego che tu me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mpari</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comme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tu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compuorte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chelle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le quali io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inten</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no che te so fatte a te;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azzocché</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mparanno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tene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io possa pazientemente comportare la mia; la quale, Dio sa se io lo potesse fare, de bona voglia te la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refonneria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dapò</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che ne sì cossi bono portatore". Lo re, che per fino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ntanno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era stato tardo 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pegro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quasi che dallo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suonno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se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scetasse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com</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menzanno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dalla ingiuria di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chesta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donna, la quale bravamente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vennicao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diventao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grannissimo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persecutatore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de tutti chilli che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commettesseno</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quarche</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cosa contra l'onore della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suia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3800" b="1" dirty="0" err="1">
                <a:effectLst/>
                <a:latin typeface="Garamond" panose="02020404030301010803" pitchFamily="18" charset="0"/>
                <a:ea typeface="Calibri" panose="020F0502020204030204" pitchFamily="34" charset="0"/>
                <a:cs typeface="Times New Roman" panose="02020603050405020304" pitchFamily="18" charset="0"/>
              </a:rPr>
              <a:t>gorona</a:t>
            </a:r>
            <a:r>
              <a:rPr lang="it-IT" sz="3800" b="1" dirty="0">
                <a:effectLst/>
                <a:latin typeface="Garamond" panose="02020404030301010803" pitchFamily="18" charset="0"/>
                <a:ea typeface="Calibri" panose="020F0502020204030204" pitchFamily="34" charset="0"/>
                <a:cs typeface="Times New Roman" panose="02020603050405020304" pitchFamily="18" charset="0"/>
              </a:rPr>
              <a:t>.</a:t>
            </a:r>
          </a:p>
          <a:p>
            <a:endParaRPr lang="it-IT" dirty="0"/>
          </a:p>
        </p:txBody>
      </p:sp>
    </p:spTree>
    <p:extLst>
      <p:ext uri="{BB962C8B-B14F-4D97-AF65-F5344CB8AC3E}">
        <p14:creationId xmlns:p14="http://schemas.microsoft.com/office/powerpoint/2010/main" val="289399322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F00BE25-0C83-4605-A704-E37C556A34A1}"/>
              </a:ext>
            </a:extLst>
          </p:cNvPr>
          <p:cNvSpPr>
            <a:spLocks noGrp="1"/>
          </p:cNvSpPr>
          <p:nvPr>
            <p:ph type="title"/>
          </p:nvPr>
        </p:nvSpPr>
        <p:spPr>
          <a:xfrm>
            <a:off x="1451579" y="132522"/>
            <a:ext cx="9603275" cy="1616765"/>
          </a:xfrm>
        </p:spPr>
        <p:txBody>
          <a:bodyPr>
            <a:normAutofit fontScale="90000"/>
          </a:bodyPr>
          <a:lstStyle/>
          <a:p>
            <a:r>
              <a:rPr lang="it-IT" sz="3200" i="1" dirty="0">
                <a:solidFill>
                  <a:schemeClr val="accent2">
                    <a:lumMod val="75000"/>
                  </a:schemeClr>
                </a:solidFill>
                <a:effectLst/>
                <a:ea typeface="Calibri" panose="020F0502020204030204" pitchFamily="34" charset="0"/>
                <a:cs typeface="Times New Roman" panose="02020603050405020304" pitchFamily="18" charset="0"/>
              </a:rPr>
              <a:t>LO CUNTO DE LI CUNTI DI GIAN BATTISTA BASILE (1634)</a:t>
            </a:r>
            <a:br>
              <a:rPr lang="it-IT" sz="3200" i="1" dirty="0">
                <a:solidFill>
                  <a:schemeClr val="accent2">
                    <a:lumMod val="75000"/>
                  </a:schemeClr>
                </a:solidFill>
                <a:effectLst/>
                <a:ea typeface="Calibri" panose="020F0502020204030204" pitchFamily="34" charset="0"/>
                <a:cs typeface="Times New Roman" panose="02020603050405020304" pitchFamily="18" charset="0"/>
              </a:rPr>
            </a:br>
            <a:r>
              <a:rPr lang="it-IT" sz="3200" i="1" dirty="0">
                <a:solidFill>
                  <a:schemeClr val="accent2">
                    <a:lumMod val="75000"/>
                  </a:schemeClr>
                </a:solidFill>
                <a:ea typeface="Garamond" panose="02020404030301010803" pitchFamily="18" charset="0"/>
                <a:cs typeface="Times New Roman" panose="02020603050405020304" pitchFamily="18" charset="0"/>
              </a:rPr>
              <a:t>                   </a:t>
            </a:r>
            <a:br>
              <a:rPr lang="it-IT" sz="3200" i="1" dirty="0">
                <a:solidFill>
                  <a:schemeClr val="accent2">
                    <a:lumMod val="75000"/>
                  </a:schemeClr>
                </a:solidFill>
                <a:ea typeface="Garamond" panose="02020404030301010803" pitchFamily="18" charset="0"/>
                <a:cs typeface="Times New Roman" panose="02020603050405020304" pitchFamily="18" charset="0"/>
              </a:rPr>
            </a:br>
            <a:r>
              <a:rPr lang="it-IT" sz="3200" i="1" dirty="0">
                <a:solidFill>
                  <a:schemeClr val="accent2">
                    <a:lumMod val="75000"/>
                  </a:schemeClr>
                </a:solidFill>
                <a:ea typeface="Garamond" panose="02020404030301010803" pitchFamily="18" charset="0"/>
                <a:cs typeface="Times New Roman" panose="02020603050405020304"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LO</a:t>
            </a:r>
            <a:r>
              <a:rPr lang="it-IT" sz="3200" i="1" spc="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CUNTO DELL’UERCO»</a:t>
            </a:r>
            <a:r>
              <a:rPr lang="it-IT" sz="3200" i="1" spc="5" dirty="0">
                <a:solidFill>
                  <a:schemeClr val="accent2">
                    <a:lumMod val="75000"/>
                  </a:schemeClr>
                </a:solidFill>
                <a:effectLst/>
                <a:ea typeface="Garamond" panose="02020404030301010803" pitchFamily="18" charset="0"/>
                <a:cs typeface="Garamond" panose="02020404030301010803" pitchFamily="18" charset="0"/>
              </a:rPr>
              <a:t> </a:t>
            </a:r>
            <a:br>
              <a:rPr lang="it-IT" sz="3200" i="1" spc="5" dirty="0">
                <a:solidFill>
                  <a:schemeClr val="accent2">
                    <a:lumMod val="75000"/>
                  </a:schemeClr>
                </a:solidFill>
                <a:effectLst/>
                <a:ea typeface="Garamond" panose="02020404030301010803" pitchFamily="18" charset="0"/>
                <a:cs typeface="Garamond" panose="02020404030301010803" pitchFamily="18" charset="0"/>
              </a:rPr>
            </a:br>
            <a:r>
              <a:rPr lang="it-IT" sz="3200" i="1" spc="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TRATTENEMIENTO</a:t>
            </a:r>
            <a:r>
              <a:rPr lang="it-IT" sz="3200" i="1" spc="10"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PRIMMO</a:t>
            </a:r>
            <a:r>
              <a:rPr lang="it-IT" sz="3200" i="1" spc="-22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DE</a:t>
            </a:r>
            <a:r>
              <a:rPr lang="it-IT" sz="3200" i="1" spc="5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LA</a:t>
            </a:r>
            <a:r>
              <a:rPr lang="it-IT" sz="3200" i="1" spc="3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IORNATA</a:t>
            </a:r>
            <a:r>
              <a:rPr lang="it-IT" sz="3200" i="1" spc="65" dirty="0">
                <a:solidFill>
                  <a:schemeClr val="accent2">
                    <a:lumMod val="75000"/>
                  </a:schemeClr>
                </a:solidFill>
                <a:effectLst/>
                <a:ea typeface="Garamond" panose="02020404030301010803" pitchFamily="18" charset="0"/>
                <a:cs typeface="Garamond" panose="02020404030301010803" pitchFamily="18" charset="0"/>
              </a:rPr>
              <a:t> </a:t>
            </a:r>
            <a:r>
              <a:rPr lang="it-IT" sz="3200" i="1" dirty="0">
                <a:solidFill>
                  <a:schemeClr val="accent2">
                    <a:lumMod val="75000"/>
                  </a:schemeClr>
                </a:solidFill>
                <a:effectLst/>
                <a:ea typeface="Garamond" panose="02020404030301010803" pitchFamily="18" charset="0"/>
                <a:cs typeface="Garamond" panose="02020404030301010803" pitchFamily="18" charset="0"/>
              </a:rPr>
              <a:t>PRIMMA</a:t>
            </a:r>
            <a:endParaRPr lang="it-IT" i="1" dirty="0">
              <a:solidFill>
                <a:schemeClr val="accent2">
                  <a:lumMod val="75000"/>
                </a:schemeClr>
              </a:solidFill>
            </a:endParaRPr>
          </a:p>
        </p:txBody>
      </p:sp>
      <p:sp>
        <p:nvSpPr>
          <p:cNvPr id="3" name="Segnaposto contenuto 2">
            <a:extLst>
              <a:ext uri="{FF2B5EF4-FFF2-40B4-BE49-F238E27FC236}">
                <a16:creationId xmlns:a16="http://schemas.microsoft.com/office/drawing/2014/main" id="{A8C29884-F363-49D4-B9C1-16B8E6B77F92}"/>
              </a:ext>
            </a:extLst>
          </p:cNvPr>
          <p:cNvSpPr>
            <a:spLocks noGrp="1"/>
          </p:cNvSpPr>
          <p:nvPr>
            <p:ph idx="1"/>
          </p:nvPr>
        </p:nvSpPr>
        <p:spPr>
          <a:xfrm>
            <a:off x="1451579" y="1853754"/>
            <a:ext cx="9603275" cy="5434942"/>
          </a:xfrm>
        </p:spPr>
        <p:txBody>
          <a:bodyPr>
            <a:normAutofit fontScale="25000" lnSpcReduction="20000"/>
          </a:bodyPr>
          <a:lstStyle/>
          <a:p>
            <a:pPr marL="0" indent="0">
              <a:lnSpc>
                <a:spcPct val="107000"/>
              </a:lnSpc>
              <a:spcAft>
                <a:spcPts val="800"/>
              </a:spcAft>
              <a:buNone/>
            </a:pPr>
            <a:r>
              <a:rPr lang="it-IT" sz="6000" b="1" dirty="0">
                <a:effectLst/>
                <a:latin typeface="Garamond" panose="02020404030301010803" pitchFamily="18" charset="0"/>
                <a:ea typeface="Garamond" panose="02020404030301010803" pitchFamily="18" charset="0"/>
                <a:cs typeface="Garamond" panose="02020404030301010803" pitchFamily="18" charset="0"/>
              </a:rPr>
              <a:t>Antuono de Marigliano, ped essere l’</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arcifanfaro</a:t>
            </a:r>
            <a:r>
              <a:rPr lang="it-IT" sz="6000" b="1" dirty="0">
                <a:effectLst/>
                <a:latin typeface="Garamond" panose="02020404030301010803" pitchFamily="18" charset="0"/>
                <a:ea typeface="Garamond" panose="02020404030301010803" pitchFamily="18" charset="0"/>
                <a:cs typeface="Garamond" panose="02020404030301010803" pitchFamily="18" charset="0"/>
              </a:rPr>
              <a:t> de li</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latin typeface="Garamond" panose="02020404030301010803" pitchFamily="18" charset="0"/>
                <a:ea typeface="Garamond" panose="02020404030301010803" pitchFamily="18" charset="0"/>
                <a:cs typeface="Garamond" panose="02020404030301010803" pitchFamily="18" charset="0"/>
              </a:rPr>
              <a:t>catammare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cacciato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mamma, se</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mese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li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servizie</a:t>
            </a:r>
            <a:r>
              <a:rPr lang="it-IT" sz="6000" b="1" spc="-2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 n’</a:t>
            </a:r>
            <a:r>
              <a:rPr lang="it-IT" sz="6000" b="1" dirty="0" err="1">
                <a:effectLst/>
                <a:latin typeface="Garamond" panose="02020404030301010803" pitchFamily="18" charset="0"/>
                <a:ea typeface="Garamond" panose="02020404030301010803" pitchFamily="18" charset="0"/>
                <a:cs typeface="Garamond" panose="02020404030301010803" pitchFamily="18" charset="0"/>
              </a:rPr>
              <a:t>uerco</a:t>
            </a:r>
            <a:r>
              <a:rPr lang="it-IT" sz="6000" b="1" dirty="0">
                <a:effectLst/>
                <a:latin typeface="Garamond" panose="02020404030301010803" pitchFamily="18" charset="0"/>
                <a:ea typeface="Garamond" panose="02020404030301010803" pitchFamily="18" charset="0"/>
                <a:cs typeface="Garamond" panose="02020404030301010803" pitchFamily="18" charset="0"/>
              </a:rPr>
              <a:t>, da lo quale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volenno</a:t>
            </a:r>
            <a:r>
              <a:rPr lang="it-IT" sz="6000" b="1" dirty="0">
                <a:effectLst/>
                <a:latin typeface="Garamond" panose="02020404030301010803" pitchFamily="18" charset="0"/>
                <a:ea typeface="Garamond" panose="02020404030301010803" pitchFamily="18" charset="0"/>
                <a:cs typeface="Garamond" panose="02020404030301010803" pitchFamily="18" charset="0"/>
              </a:rPr>
              <a:t> vedere la casa soia è regalato fa pagare la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penetenza</a:t>
            </a:r>
            <a:r>
              <a:rPr lang="it-IT" sz="6000" b="1" dirty="0">
                <a:effectLst/>
                <a:latin typeface="Garamond" panose="02020404030301010803" pitchFamily="18" charset="0"/>
                <a:ea typeface="Garamond" panose="02020404030301010803" pitchFamily="18" charset="0"/>
                <a:cs typeface="Garamond" panose="02020404030301010803" pitchFamily="18" charset="0"/>
              </a:rPr>
              <a:t> all’oste de la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furbaria</a:t>
            </a:r>
            <a:r>
              <a:rPr lang="it-IT" sz="6000" b="1" dirty="0">
                <a:effectLst/>
                <a:latin typeface="Garamond" panose="02020404030301010803" pitchFamily="18" charset="0"/>
                <a:ea typeface="Garamond" panose="02020404030301010803" pitchFamily="18" charset="0"/>
                <a:cs typeface="Garamond" panose="02020404030301010803" pitchFamily="18" charset="0"/>
              </a:rPr>
              <a:t> e arricchisce</a:t>
            </a:r>
            <a:r>
              <a:rPr lang="it-IT" sz="6000" b="1" spc="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3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casa</a:t>
            </a:r>
            <a:r>
              <a:rPr lang="it-IT" sz="6000" b="1" spc="1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soia.</a:t>
            </a:r>
            <a:r>
              <a:rPr lang="it-IT" sz="6000" b="1" dirty="0">
                <a:latin typeface="Garamond" panose="02020404030301010803" pitchFamily="18" charset="0"/>
                <a:ea typeface="Garamond" panose="02020404030301010803" pitchFamily="18" charset="0"/>
                <a:cs typeface="Garamond" panose="02020404030301010803" pitchFamily="18" charset="0"/>
              </a:rPr>
              <a:t> chiù vote, e sempre se fa corrivare</a:t>
            </a:r>
            <a:r>
              <a:rPr lang="it-IT" sz="6000" b="1" spc="5" dirty="0">
                <a:latin typeface="Garamond" panose="02020404030301010803" pitchFamily="18" charset="0"/>
                <a:ea typeface="Garamond" panose="02020404030301010803" pitchFamily="18" charset="0"/>
                <a:cs typeface="Garamond" panose="02020404030301010803" pitchFamily="18" charset="0"/>
              </a:rPr>
              <a:t> </a:t>
            </a:r>
            <a:r>
              <a:rPr lang="it-IT" sz="6000" b="1" dirty="0">
                <a:latin typeface="Garamond" panose="02020404030301010803" pitchFamily="18" charset="0"/>
                <a:ea typeface="Garamond" panose="02020404030301010803" pitchFamily="18" charset="0"/>
                <a:cs typeface="Garamond" panose="02020404030301010803" pitchFamily="18" charset="0"/>
              </a:rPr>
              <a:t>da</a:t>
            </a:r>
            <a:r>
              <a:rPr lang="it-IT" sz="6000" b="1" spc="235" dirty="0">
                <a:latin typeface="Garamond" panose="02020404030301010803" pitchFamily="18" charset="0"/>
                <a:ea typeface="Garamond" panose="02020404030301010803" pitchFamily="18" charset="0"/>
                <a:cs typeface="Garamond" panose="02020404030301010803" pitchFamily="18" charset="0"/>
              </a:rPr>
              <a:t> </a:t>
            </a:r>
            <a:r>
              <a:rPr lang="it-IT" sz="6000" b="1" dirty="0">
                <a:latin typeface="Garamond" panose="02020404030301010803" pitchFamily="18" charset="0"/>
                <a:ea typeface="Garamond" panose="02020404030301010803" pitchFamily="18" charset="0"/>
                <a:cs typeface="Garamond" panose="02020404030301010803" pitchFamily="18" charset="0"/>
              </a:rPr>
              <a:t>no </a:t>
            </a:r>
            <a:r>
              <a:rPr lang="it-IT" sz="6000" b="1" dirty="0" err="1">
                <a:latin typeface="Garamond" panose="02020404030301010803" pitchFamily="18" charset="0"/>
                <a:ea typeface="Garamond" panose="02020404030301010803" pitchFamily="18" charset="0"/>
                <a:cs typeface="Garamond" panose="02020404030301010803" pitchFamily="18" charset="0"/>
              </a:rPr>
              <a:t>tavernaro</a:t>
            </a:r>
            <a:r>
              <a:rPr lang="it-IT" sz="6000" b="1" dirty="0">
                <a:latin typeface="Garamond" panose="02020404030301010803" pitchFamily="18" charset="0"/>
                <a:ea typeface="Garamond" panose="02020404030301010803" pitchFamily="18" charset="0"/>
                <a:cs typeface="Garamond" panose="02020404030301010803" pitchFamily="18" charset="0"/>
              </a:rPr>
              <a:t>; all’</a:t>
            </a:r>
            <a:r>
              <a:rPr lang="it-IT" sz="6000" b="1" dirty="0" err="1">
                <a:latin typeface="Garamond" panose="02020404030301010803" pitchFamily="18" charset="0"/>
                <a:ea typeface="Garamond" panose="02020404030301010803" pitchFamily="18" charset="0"/>
                <a:cs typeface="Garamond" panose="02020404030301010803" pitchFamily="18" charset="0"/>
              </a:rPr>
              <a:t>utemo</a:t>
            </a:r>
            <a:r>
              <a:rPr lang="it-IT" sz="6000" b="1" dirty="0">
                <a:latin typeface="Garamond" panose="02020404030301010803" pitchFamily="18" charset="0"/>
                <a:ea typeface="Garamond" panose="02020404030301010803" pitchFamily="18" charset="0"/>
                <a:cs typeface="Garamond" panose="02020404030301010803" pitchFamily="18" charset="0"/>
              </a:rPr>
              <a:t> le da </a:t>
            </a:r>
            <a:r>
              <a:rPr lang="it-IT" sz="6000" b="1" dirty="0" err="1">
                <a:latin typeface="Garamond" panose="02020404030301010803" pitchFamily="18" charset="0"/>
                <a:ea typeface="Garamond" panose="02020404030301010803" pitchFamily="18" charset="0"/>
                <a:cs typeface="Garamond" panose="02020404030301010803" pitchFamily="18" charset="0"/>
              </a:rPr>
              <a:t>na</a:t>
            </a:r>
            <a:r>
              <a:rPr lang="it-IT" sz="6000" b="1" dirty="0">
                <a:latin typeface="Garamond" panose="02020404030301010803" pitchFamily="18" charset="0"/>
                <a:ea typeface="Garamond" panose="02020404030301010803" pitchFamily="18" charset="0"/>
                <a:cs typeface="Garamond" panose="02020404030301010803" pitchFamily="18" charset="0"/>
              </a:rPr>
              <a:t> mazza la quale castiga la ’</a:t>
            </a:r>
            <a:r>
              <a:rPr lang="it-IT" sz="6000" b="1" dirty="0" err="1">
                <a:latin typeface="Garamond" panose="02020404030301010803" pitchFamily="18" charset="0"/>
                <a:ea typeface="Garamond" panose="02020404030301010803" pitchFamily="18" charset="0"/>
                <a:cs typeface="Garamond" panose="02020404030301010803" pitchFamily="18" charset="0"/>
              </a:rPr>
              <a:t>gnoranza</a:t>
            </a:r>
            <a:r>
              <a:rPr lang="it-IT" sz="6000" b="1" spc="5" dirty="0">
                <a:latin typeface="Garamond" panose="02020404030301010803" pitchFamily="18" charset="0"/>
                <a:ea typeface="Garamond" panose="02020404030301010803" pitchFamily="18" charset="0"/>
                <a:cs typeface="Garamond" panose="02020404030301010803" pitchFamily="18" charset="0"/>
              </a:rPr>
              <a:t> </a:t>
            </a:r>
            <a:r>
              <a:rPr lang="it-IT" sz="6000" b="1" dirty="0">
                <a:latin typeface="Garamond" panose="02020404030301010803" pitchFamily="18" charset="0"/>
                <a:ea typeface="Garamond" panose="02020404030301010803" pitchFamily="18" charset="0"/>
                <a:cs typeface="Garamond" panose="02020404030301010803" pitchFamily="18" charset="0"/>
              </a:rPr>
              <a:t>soia, </a:t>
            </a:r>
            <a:endParaRPr lang="it-IT" sz="6000" b="1" dirty="0">
              <a:effectLst/>
              <a:latin typeface="Garamond" panose="02020404030301010803" pitchFamily="18" charset="0"/>
              <a:ea typeface="Garamond" panose="02020404030301010803" pitchFamily="18" charset="0"/>
              <a:cs typeface="Garamond" panose="02020404030301010803" pitchFamily="18" charset="0"/>
            </a:endParaRPr>
          </a:p>
          <a:p>
            <a:pPr marL="70485" marR="220345" indent="128905" algn="just">
              <a:lnSpc>
                <a:spcPct val="102000"/>
              </a:lnSpc>
              <a:spcAft>
                <a:spcPts val="0"/>
              </a:spcAft>
            </a:pPr>
            <a:r>
              <a:rPr lang="it-IT" sz="6000" b="1" dirty="0">
                <a:effectLst/>
                <a:latin typeface="Garamond" panose="02020404030301010803" pitchFamily="18" charset="0"/>
                <a:ea typeface="Garamond" panose="02020404030301010803" pitchFamily="18" charset="0"/>
                <a:cs typeface="Garamond" panose="02020404030301010803" pitchFamily="18" charset="0"/>
              </a:rPr>
              <a:t>Chi disse ca la Fortuna </a:t>
            </a:r>
            <a:r>
              <a:rPr lang="it-IT" sz="6000" b="1" u="sng"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è</a:t>
            </a:r>
            <a:r>
              <a:rPr lang="it-IT" sz="6000" b="1" u="sng" dirty="0">
                <a:effectLst/>
                <a:latin typeface="Garamond" panose="02020404030301010803" pitchFamily="18" charset="0"/>
                <a:ea typeface="Garamond" panose="02020404030301010803" pitchFamily="18" charset="0"/>
                <a:cs typeface="Garamond" panose="02020404030301010803" pitchFamily="18" charset="0"/>
              </a:rPr>
              <a:t> cecata</a:t>
            </a:r>
            <a:r>
              <a:rPr lang="it-IT" sz="6000" b="1" dirty="0">
                <a:effectLst/>
                <a:latin typeface="Garamond" panose="02020404030301010803" pitchFamily="18" charset="0"/>
                <a:ea typeface="Garamond" panose="02020404030301010803" pitchFamily="18" charset="0"/>
                <a:cs typeface="Garamond" panose="02020404030301010803" pitchFamily="18" charset="0"/>
              </a:rPr>
              <a:t>, sa chiù</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 mastro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Lanza,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passa!,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pocca</a:t>
            </a:r>
            <a:r>
              <a:rPr lang="it-IT" sz="6000" b="1" dirty="0">
                <a:effectLst/>
                <a:latin typeface="Garamond" panose="02020404030301010803" pitchFamily="18" charset="0"/>
                <a:ea typeface="Garamond" panose="02020404030301010803" pitchFamily="18" charset="0"/>
                <a:cs typeface="Garamond" panose="02020404030301010803" pitchFamily="18" charset="0"/>
              </a:rPr>
              <a:t> fa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cuerpe</a:t>
            </a:r>
            <a:r>
              <a:rPr lang="it-IT" sz="6000" b="1" dirty="0">
                <a:effectLst/>
                <a:latin typeface="Garamond" panose="02020404030301010803" pitchFamily="18" charset="0"/>
                <a:ea typeface="Garamond" panose="02020404030301010803" pitchFamily="18" charset="0"/>
                <a:cs typeface="Garamond" panose="02020404030301010803" pitchFamily="18" charset="0"/>
              </a:rPr>
              <a:t> veramente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ce</a:t>
            </a:r>
            <a:r>
              <a:rPr lang="it-IT" sz="6000" b="1" spc="-2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cato</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auzanno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mperecuoccolo</a:t>
            </a:r>
            <a:r>
              <a:rPr lang="it-IT" sz="6000" b="1" dirty="0">
                <a:effectLst/>
                <a:latin typeface="Garamond" panose="02020404030301010803" pitchFamily="18" charset="0"/>
                <a:ea typeface="Garamond" panose="02020404030301010803" pitchFamily="18" charset="0"/>
                <a:cs typeface="Garamond" panose="02020404030301010803" pitchFamily="18" charset="0"/>
              </a:rPr>
              <a:t> gente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cacciarrisse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 campo</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 fave 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schiaffanno</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cuerpo</a:t>
            </a:r>
            <a:r>
              <a:rPr lang="it-IT" sz="6000" b="1" dirty="0">
                <a:effectLst/>
                <a:latin typeface="Garamond" panose="02020404030301010803" pitchFamily="18" charset="0"/>
                <a:ea typeface="Garamond" panose="02020404030301010803" pitchFamily="18" charset="0"/>
                <a:cs typeface="Garamond" panose="02020404030301010803" pitchFamily="18" charset="0"/>
              </a:rPr>
              <a:t> ’n</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terra persone che so’ lo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shiore</a:t>
            </a:r>
            <a:r>
              <a:rPr lang="it-IT" sz="6000" b="1" dirty="0">
                <a:effectLst/>
                <a:latin typeface="Garamond" panose="02020404030301010803" pitchFamily="18" charset="0"/>
                <a:ea typeface="Garamond" panose="02020404030301010803" pitchFamily="18" charset="0"/>
                <a:cs typeface="Garamond" panose="02020404030301010803" pitchFamily="18" charset="0"/>
              </a:rPr>
              <a:t> de l’</a:t>
            </a:r>
            <a:r>
              <a:rPr lang="it-IT" sz="6000" b="1" dirty="0" err="1">
                <a:effectLst/>
                <a:latin typeface="Garamond" panose="02020404030301010803" pitchFamily="18" charset="0"/>
                <a:ea typeface="Garamond" panose="02020404030301010803" pitchFamily="18" charset="0"/>
                <a:cs typeface="Garamond" panose="02020404030301010803" pitchFamily="18" charset="0"/>
              </a:rPr>
              <a:t>uommene</a:t>
            </a:r>
            <a:r>
              <a:rPr lang="it-IT" sz="6000" b="1" dirty="0">
                <a:effectLst/>
                <a:latin typeface="Garamond" panose="02020404030301010803" pitchFamily="18" charset="0"/>
                <a:ea typeface="Garamond" panose="02020404030301010803" pitchFamily="18" charset="0"/>
                <a:cs typeface="Garamond" panose="02020404030301010803" pitchFamily="18" charset="0"/>
              </a:rPr>
              <a:t>, come ve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faraggio</a:t>
            </a:r>
            <a:r>
              <a:rPr lang="it-IT" sz="6000" b="1" spc="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2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sentire.</a:t>
            </a:r>
          </a:p>
          <a:p>
            <a:pPr marL="70485" marR="226060" indent="133985" algn="just">
              <a:lnSpc>
                <a:spcPct val="102000"/>
              </a:lnSpc>
              <a:spcAft>
                <a:spcPts val="0"/>
              </a:spcAft>
            </a:pPr>
            <a:r>
              <a:rPr lang="it-IT" sz="6000" b="1" dirty="0">
                <a:effectLst/>
                <a:latin typeface="Garamond" panose="02020404030301010803" pitchFamily="18" charset="0"/>
                <a:ea typeface="Garamond" panose="02020404030301010803" pitchFamily="18" charset="0"/>
                <a:cs typeface="Garamond" panose="02020404030301010803" pitchFamily="18" charset="0"/>
              </a:rPr>
              <a:t>« Dice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latin typeface="Garamond" panose="02020404030301010803" pitchFamily="18" charset="0"/>
                <a:ea typeface="Garamond" panose="02020404030301010803" pitchFamily="18" charset="0"/>
                <a:cs typeface="Garamond" panose="02020404030301010803" pitchFamily="18" charset="0"/>
              </a:rPr>
              <a:t>ch’</a:t>
            </a:r>
            <a:r>
              <a:rPr lang="it-IT" sz="6000" b="1" u="sng"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era</a:t>
            </a:r>
            <a:r>
              <a:rPr lang="it-IT" sz="60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err="1">
                <a:effectLst/>
                <a:latin typeface="Garamond" panose="02020404030301010803" pitchFamily="18" charset="0"/>
                <a:ea typeface="Garamond" panose="02020404030301010803" pitchFamily="18" charset="0"/>
                <a:cs typeface="Garamond" panose="02020404030301010803" pitchFamily="18" charset="0"/>
              </a:rPr>
              <a:t>na</a:t>
            </a:r>
            <a:r>
              <a:rPr lang="it-IT" sz="60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latin typeface="Garamond" panose="02020404030301010803" pitchFamily="18" charset="0"/>
                <a:ea typeface="Garamond" panose="02020404030301010803" pitchFamily="18" charset="0"/>
                <a:cs typeface="Garamond" panose="02020404030301010803" pitchFamily="18" charset="0"/>
              </a:rPr>
              <a:t>vota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paiese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Marigliano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femmena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bene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chiammata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Masella, la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quale,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otra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sei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squacquare</a:t>
            </a:r>
            <a:r>
              <a:rPr lang="it-IT" sz="6000" b="1" dirty="0">
                <a:effectLst/>
                <a:latin typeface="Garamond" panose="02020404030301010803" pitchFamily="18" charset="0"/>
                <a:ea typeface="Garamond" panose="02020404030301010803" pitchFamily="18" charset="0"/>
                <a:cs typeface="Garamond" panose="02020404030301010803" pitchFamily="18" charset="0"/>
              </a:rPr>
              <a:t> zitelle zite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6000" b="1" dirty="0">
                <a:effectLst/>
                <a:latin typeface="Garamond" panose="02020404030301010803" pitchFamily="18" charset="0"/>
                <a:ea typeface="Garamond" panose="02020404030301010803" pitchFamily="18" charset="0"/>
                <a:cs typeface="Garamond" panose="02020404030301010803" pitchFamily="18" charset="0"/>
              </a:rPr>
              <a:t> sei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perteche</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highlight>
                  <a:srgbClr val="006400"/>
                </a:highlight>
                <a:latin typeface="Garamond" panose="02020404030301010803" pitchFamily="18" charset="0"/>
                <a:ea typeface="Garamond" panose="02020404030301010803" pitchFamily="18" charset="0"/>
                <a:cs typeface="Garamond" panose="02020404030301010803" pitchFamily="18" charset="0"/>
              </a:rPr>
              <a:t>aveva</a:t>
            </a:r>
            <a:r>
              <a:rPr lang="it-IT" sz="6000" b="1" u="sng" dirty="0">
                <a:effectLst/>
                <a:latin typeface="Garamond" panose="02020404030301010803" pitchFamily="18" charset="0"/>
                <a:ea typeface="Garamond" panose="02020404030301010803" pitchFamily="18" charset="0"/>
                <a:cs typeface="Garamond" panose="02020404030301010803" pitchFamily="18" charset="0"/>
              </a:rPr>
              <a:t> no</a:t>
            </a:r>
            <a:r>
              <a:rPr lang="it-IT" sz="60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latin typeface="Garamond" panose="02020404030301010803" pitchFamily="18" charset="0"/>
                <a:ea typeface="Garamond" panose="02020404030301010803" pitchFamily="18" charset="0"/>
                <a:cs typeface="Garamond" panose="02020404030301010803" pitchFamily="18" charset="0"/>
              </a:rPr>
              <a:t>figlio mascolo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così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vozzacchione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caccial’a</a:t>
            </a:r>
            <a:r>
              <a:rPr lang="it-IT" sz="6000" b="1" dirty="0">
                <a:effectLst/>
                <a:latin typeface="Garamond" panose="02020404030301010803" pitchFamily="18" charset="0"/>
                <a:ea typeface="Garamond" panose="02020404030301010803" pitchFamily="18" charset="0"/>
                <a:cs typeface="Garamond" panose="02020404030301010803" pitchFamily="18" charset="0"/>
              </a:rPr>
              <a:t>-pascere,</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valeva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pe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iuoco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neve,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tanto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err="1">
                <a:effectLst/>
                <a:highlight>
                  <a:srgbClr val="008B8B"/>
                </a:highlight>
                <a:latin typeface="Garamond" panose="02020404030301010803" pitchFamily="18" charset="0"/>
                <a:ea typeface="Garamond" panose="02020404030301010803" pitchFamily="18" charset="0"/>
                <a:cs typeface="Garamond" panose="02020404030301010803" pitchFamily="18" charset="0"/>
              </a:rPr>
              <a:t>steva</a:t>
            </a:r>
            <a:r>
              <a:rPr lang="it-IT" sz="60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err="1">
                <a:effectLst/>
                <a:latin typeface="Garamond" panose="02020404030301010803" pitchFamily="18" charset="0"/>
                <a:ea typeface="Garamond" panose="02020404030301010803" pitchFamily="18" charset="0"/>
                <a:cs typeface="Garamond" panose="02020404030301010803" pitchFamily="18" charset="0"/>
              </a:rPr>
              <a:t>comm’a</a:t>
            </a:r>
            <a:r>
              <a:rPr lang="it-IT" sz="6000" b="1" u="sng" dirty="0">
                <a:effectLst/>
                <a:latin typeface="Garamond" panose="02020404030301010803" pitchFamily="18" charset="0"/>
                <a:ea typeface="Garamond" panose="02020404030301010803" pitchFamily="18" charset="0"/>
                <a:cs typeface="Garamond" panose="02020404030301010803" pitchFamily="18" charset="0"/>
              </a:rPr>
              <a:t> scrofa</a:t>
            </a:r>
            <a:r>
              <a:rPr lang="it-IT" sz="6000" b="1" dirty="0">
                <a:effectLst/>
                <a:latin typeface="Garamond" panose="02020404030301010803" pitchFamily="18" charset="0"/>
                <a:ea typeface="Garamond" panose="02020404030301010803" pitchFamily="18" charset="0"/>
                <a:cs typeface="Garamond" panose="02020404030301010803" pitchFamily="18" charset="0"/>
              </a:rPr>
              <a:t> che porta lo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taccaro</a:t>
            </a:r>
            <a:r>
              <a:rPr lang="it-IT" sz="6000" b="1" dirty="0">
                <a:effectLst/>
                <a:latin typeface="Garamond" panose="02020404030301010803" pitchFamily="18" charset="0"/>
                <a:ea typeface="Garamond" panose="02020404030301010803" pitchFamily="18" charset="0"/>
                <a:cs typeface="Garamond" panose="02020404030301010803" pitchFamily="18" charset="0"/>
              </a:rPr>
              <a:t> e non </a:t>
            </a:r>
            <a:r>
              <a:rPr lang="it-IT" sz="6000" b="1" u="sng"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era</a:t>
            </a:r>
            <a:r>
              <a:rPr lang="it-IT" sz="6000" b="1" u="sng"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err="1">
                <a:effectLst/>
                <a:latin typeface="Garamond" panose="02020404030301010803" pitchFamily="18" charset="0"/>
                <a:ea typeface="Garamond" panose="02020404030301010803" pitchFamily="18" charset="0"/>
                <a:cs typeface="Garamond" panose="02020404030301010803" pitchFamily="18" charset="0"/>
              </a:rPr>
              <a:t>iuorno</a:t>
            </a:r>
            <a:r>
              <a:rPr lang="it-IT" sz="6000" b="1" dirty="0">
                <a:effectLst/>
                <a:latin typeface="Garamond" panose="02020404030301010803" pitchFamily="18" charset="0"/>
                <a:ea typeface="Garamond" panose="02020404030301010803" pitchFamily="18" charset="0"/>
                <a:cs typeface="Garamond" panose="02020404030301010803" pitchFamily="18" charset="0"/>
              </a:rPr>
              <a:t> 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 le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decesse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 Che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nce</a:t>
            </a:r>
            <a:r>
              <a:rPr lang="it-IT" sz="6000" b="1" dirty="0">
                <a:effectLst/>
                <a:latin typeface="Garamond" panose="02020404030301010803" pitchFamily="18" charset="0"/>
                <a:ea typeface="Garamond" panose="02020404030301010803" pitchFamily="18" charset="0"/>
                <a:cs typeface="Garamond" panose="02020404030301010803" pitchFamily="18" charset="0"/>
              </a:rPr>
              <a:t> fai a </a:t>
            </a:r>
            <a:r>
              <a:rPr lang="it-IT" sz="6000" b="1" u="sng" dirty="0">
                <a:effectLst/>
                <a:highlight>
                  <a:srgbClr val="008B8B"/>
                </a:highlight>
                <a:latin typeface="Garamond" panose="02020404030301010803" pitchFamily="18" charset="0"/>
                <a:ea typeface="Garamond" panose="02020404030301010803" pitchFamily="18" charset="0"/>
                <a:cs typeface="Garamond" panose="02020404030301010803" pitchFamily="18" charset="0"/>
              </a:rPr>
              <a:t>sta</a:t>
            </a:r>
            <a:r>
              <a:rPr lang="it-IT" sz="6000" b="1" u="sng" dirty="0">
                <a:effectLst/>
                <a:latin typeface="Garamond" panose="02020404030301010803" pitchFamily="18" charset="0"/>
                <a:ea typeface="Garamond" panose="02020404030301010803" pitchFamily="18" charset="0"/>
                <a:cs typeface="Garamond" panose="02020404030301010803" pitchFamily="18" charset="0"/>
              </a:rPr>
              <a:t> casa</a:t>
            </a:r>
            <a:r>
              <a:rPr lang="it-IT" sz="6000" b="1" dirty="0">
                <a:effectLst/>
                <a:latin typeface="Garamond" panose="02020404030301010803" pitchFamily="18" charset="0"/>
                <a:ea typeface="Garamond" panose="02020404030301010803" pitchFamily="18" charset="0"/>
                <a:cs typeface="Garamond" panose="02020404030301010803" pitchFamily="18" charset="0"/>
              </a:rPr>
              <a:t>, pane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marditto</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squaglia,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piezzo</a:t>
            </a:r>
            <a:r>
              <a:rPr lang="it-IT" sz="6000" b="1" dirty="0">
                <a:effectLst/>
                <a:latin typeface="Garamond" panose="02020404030301010803" pitchFamily="18" charset="0"/>
                <a:ea typeface="Garamond" panose="02020404030301010803" pitchFamily="18" charset="0"/>
                <a:cs typeface="Garamond" panose="02020404030301010803" pitchFamily="18" charset="0"/>
              </a:rPr>
              <a:t> de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catapiezzo</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sporchia</a:t>
            </a:r>
            <a:r>
              <a:rPr lang="it-IT" sz="6000" b="1" dirty="0">
                <a:effectLst/>
                <a:latin typeface="Garamond" panose="02020404030301010803" pitchFamily="18" charset="0"/>
                <a:ea typeface="Garamond" panose="02020404030301010803" pitchFamily="18" charset="0"/>
                <a:cs typeface="Garamond" panose="02020404030301010803" pitchFamily="18" charset="0"/>
              </a:rPr>
              <a:t> maccabeo, spa-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rafonna</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chianta-malanne</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levamette</a:t>
            </a:r>
            <a:r>
              <a:rPr lang="it-IT" sz="6000" b="1" dirty="0">
                <a:effectLst/>
                <a:latin typeface="Garamond" panose="02020404030301010803" pitchFamily="18" charset="0"/>
                <a:ea typeface="Garamond" panose="02020404030301010803" pitchFamily="18" charset="0"/>
                <a:cs typeface="Garamond" panose="02020404030301010803" pitchFamily="18" charset="0"/>
              </a:rPr>
              <a:t> da ’nante scola-val-</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lane, ca me fuste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cagnato</a:t>
            </a:r>
            <a:r>
              <a:rPr lang="it-IT" sz="6000" b="1" dirty="0">
                <a:effectLst/>
                <a:latin typeface="Garamond" panose="02020404030301010803" pitchFamily="18" charset="0"/>
                <a:ea typeface="Garamond" panose="02020404030301010803" pitchFamily="18" charset="0"/>
                <a:cs typeface="Garamond" panose="02020404030301010803" pitchFamily="18" charset="0"/>
              </a:rPr>
              <a:t> a la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connola</a:t>
            </a:r>
            <a:r>
              <a:rPr lang="it-IT" sz="6000" b="1" dirty="0">
                <a:effectLst/>
                <a:latin typeface="Garamond" panose="02020404030301010803" pitchFamily="18" charset="0"/>
                <a:ea typeface="Garamond" panose="02020404030301010803" pitchFamily="18" charset="0"/>
                <a:cs typeface="Garamond" panose="02020404030301010803" pitchFamily="18" charset="0"/>
              </a:rPr>
              <a:t> e ’n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cagno</a:t>
            </a:r>
            <a:r>
              <a:rPr lang="it-IT" sz="6000" b="1" dirty="0">
                <a:effectLst/>
                <a:latin typeface="Garamond" panose="02020404030301010803" pitchFamily="18" charset="0"/>
                <a:ea typeface="Garamond" panose="02020404030301010803" pitchFamily="18" charset="0"/>
                <a:cs typeface="Garamond" panose="02020404030301010803" pitchFamily="18" charset="0"/>
              </a:rPr>
              <a:t> de 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pipatiello</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pacioniello</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bello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nennillo</a:t>
            </a:r>
            <a:r>
              <a:rPr lang="it-IT" sz="6000" b="1" dirty="0">
                <a:effectLst/>
                <a:latin typeface="Garamond" panose="02020404030301010803" pitchFamily="18" charset="0"/>
                <a:ea typeface="Garamond" panose="02020404030301010803" pitchFamily="18" charset="0"/>
                <a:cs typeface="Garamond" panose="02020404030301010803" pitchFamily="18" charset="0"/>
              </a:rPr>
              <a:t> me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nce</a:t>
            </a:r>
            <a:r>
              <a:rPr lang="it-IT" sz="6000" b="1" dirty="0">
                <a:effectLst/>
                <a:latin typeface="Garamond" panose="02020404030301010803" pitchFamily="18" charset="0"/>
                <a:ea typeface="Garamond" panose="02020404030301010803" pitchFamily="18" charset="0"/>
                <a:cs typeface="Garamond" panose="02020404030301010803" pitchFamily="18" charset="0"/>
              </a:rPr>
              <a:t> fu</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puosto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 maialone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pappalasagne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co tutto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chesto</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Masel</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parlava</a:t>
            </a:r>
            <a:r>
              <a:rPr lang="it-IT" sz="6000" b="1" spc="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ed</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isso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siscava</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p>
          <a:p>
            <a:pPr marL="70485" marR="226060" indent="133985" algn="just">
              <a:lnSpc>
                <a:spcPct val="102000"/>
              </a:lnSpc>
            </a:pPr>
            <a:r>
              <a:rPr lang="it-IT" sz="6000" b="1" dirty="0">
                <a:effectLst/>
                <a:latin typeface="Garamond" panose="02020404030301010803" pitchFamily="18" charset="0"/>
                <a:ea typeface="Garamond" panose="02020404030301010803" pitchFamily="18" charset="0"/>
                <a:cs typeface="Garamond" panose="02020404030301010803" pitchFamily="18" charset="0"/>
              </a:rPr>
              <a:t>Ma,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vedenno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non</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c’era</a:t>
            </a:r>
            <a:r>
              <a:rPr lang="it-IT" sz="60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u="sng" dirty="0">
                <a:effectLst/>
                <a:latin typeface="Garamond" panose="02020404030301010803" pitchFamily="18" charset="0"/>
                <a:ea typeface="Garamond" panose="02020404030301010803" pitchFamily="18" charset="0"/>
                <a:cs typeface="Garamond" panose="02020404030301010803" pitchFamily="18" charset="0"/>
              </a:rPr>
              <a:t>speranza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Antuono</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cossì</a:t>
            </a:r>
            <a:r>
              <a:rPr lang="it-IT" sz="6000" b="1" dirty="0">
                <a:effectLst/>
                <a:latin typeface="Garamond" panose="02020404030301010803" pitchFamily="18" charset="0"/>
                <a:ea typeface="Garamond" panose="02020404030301010803" pitchFamily="18" charset="0"/>
                <a:cs typeface="Garamond" panose="02020404030301010803" pitchFamily="18" charset="0"/>
              </a:rPr>
              <a:t> se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chiammava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lo figlio) mettesse capo a fare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bene,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iuorno</a:t>
            </a:r>
            <a:r>
              <a:rPr lang="it-IT" sz="6000" b="1" dirty="0">
                <a:effectLst/>
                <a:latin typeface="Garamond" panose="02020404030301010803" pitchFamily="18" charset="0"/>
                <a:ea typeface="Garamond" panose="02020404030301010803" pitchFamily="18" charset="0"/>
                <a:cs typeface="Garamond" panose="02020404030301010803" pitchFamily="18" charset="0"/>
              </a:rPr>
              <a:t> fra l’</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autre</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avennole</a:t>
            </a:r>
            <a:r>
              <a:rPr lang="it-IT" sz="6000" b="1" dirty="0">
                <a:effectLst/>
                <a:latin typeface="Garamond" panose="02020404030301010803" pitchFamily="18" charset="0"/>
                <a:ea typeface="Garamond" panose="02020404030301010803" pitchFamily="18" charset="0"/>
                <a:cs typeface="Garamond" panose="02020404030301010803" pitchFamily="18" charset="0"/>
              </a:rPr>
              <a:t> lavato bona la capo senza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latin typeface="Garamond" panose="02020404030301010803" pitchFamily="18" charset="0"/>
                <a:ea typeface="Garamond" panose="02020404030301010803" pitchFamily="18" charset="0"/>
                <a:cs typeface="Garamond" panose="02020404030301010803" pitchFamily="18" charset="0"/>
              </a:rPr>
              <a:t>brutto!</a:t>
            </a:r>
          </a:p>
          <a:p>
            <a:pPr marL="70485" marR="226060" indent="133985" algn="just">
              <a:lnSpc>
                <a:spcPct val="102000"/>
              </a:lnSpc>
              <a:spcAft>
                <a:spcPts val="0"/>
              </a:spcAft>
            </a:pPr>
            <a:r>
              <a:rPr lang="it-IT" sz="6000" b="1" dirty="0">
                <a:effectLst/>
                <a:latin typeface="Garamond" panose="02020404030301010803" pitchFamily="18" charset="0"/>
                <a:ea typeface="Garamond" panose="02020404030301010803" pitchFamily="18" charset="0"/>
                <a:cs typeface="Garamond" panose="02020404030301010803" pitchFamily="18" charset="0"/>
              </a:rPr>
              <a:t>sapone,</a:t>
            </a:r>
            <a:r>
              <a:rPr lang="it-IT" sz="6000" b="1" spc="11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deze</a:t>
            </a:r>
            <a:r>
              <a:rPr lang="it-IT" sz="6000" b="1" spc="11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9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mano</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11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laganaturo</a:t>
            </a:r>
            <a:r>
              <a:rPr lang="it-IT" sz="6000" b="1" spc="9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e</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commenzaie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1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pigliare</a:t>
            </a:r>
            <a:r>
              <a:rPr lang="it-IT" sz="6000" b="1" spc="1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13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mesura</a:t>
            </a:r>
            <a:r>
              <a:rPr lang="it-IT" sz="6000" b="1" spc="15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lo</a:t>
            </a:r>
            <a:r>
              <a:rPr lang="it-IT" sz="60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ieppone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Antuono,</a:t>
            </a:r>
            <a:r>
              <a:rPr lang="it-IT" sz="60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che</a:t>
            </a:r>
            <a:r>
              <a:rPr lang="it-IT" sz="6000" b="1" spc="1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quanno</a:t>
            </a:r>
            <a:r>
              <a:rPr lang="it-IT" sz="6000" b="1" dirty="0">
                <a:effectLst/>
                <a:latin typeface="Garamond" panose="02020404030301010803" pitchFamily="18" charset="0"/>
                <a:ea typeface="Garamond" panose="02020404030301010803" pitchFamily="18" charset="0"/>
                <a:cs typeface="Garamond" panose="02020404030301010803" pitchFamily="18" charset="0"/>
              </a:rPr>
              <a:t> manco se credeva se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vedde</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stecconeiare</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pettenare</a:t>
            </a:r>
            <a:r>
              <a:rPr lang="it-IT" sz="6000" b="1" dirty="0">
                <a:effectLst/>
                <a:latin typeface="Garamond" panose="02020404030301010803" pitchFamily="18" charset="0"/>
                <a:ea typeface="Garamond" panose="02020404030301010803" pitchFamily="18" charset="0"/>
                <a:cs typeface="Garamond" panose="02020404030301010803" pitchFamily="18" charset="0"/>
              </a:rPr>
              <a:t> 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nforrare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8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comme</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potte</a:t>
            </a:r>
            <a:r>
              <a:rPr lang="it-IT" sz="6000" b="1" spc="7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scappare</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da</a:t>
            </a:r>
            <a:r>
              <a:rPr lang="it-IT" sz="60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mano</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7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votaie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carcagne</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e</a:t>
            </a:r>
            <a:r>
              <a:rPr lang="it-IT" sz="6000" b="1" spc="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tanto</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camminaie</a:t>
            </a:r>
            <a:r>
              <a:rPr lang="it-IT" sz="6000" b="1" spc="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ficché</a:t>
            </a:r>
            <a:r>
              <a:rPr lang="it-IT" sz="6000" b="1" spc="3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sommiero</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24</a:t>
            </a:r>
            <a:r>
              <a:rPr lang="it-IT" sz="6000" b="1" spc="3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ore</a:t>
            </a:r>
          </a:p>
          <a:p>
            <a:pPr marL="191135" marR="112395" indent="-1905" algn="just">
              <a:lnSpc>
                <a:spcPct val="102000"/>
              </a:lnSpc>
              <a:spcAft>
                <a:spcPts val="0"/>
              </a:spcAft>
            </a:pP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quanno</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commenzavano</a:t>
            </a:r>
            <a:r>
              <a:rPr lang="it-IT" sz="6000" b="1" dirty="0">
                <a:effectLst/>
                <a:latin typeface="Garamond" panose="02020404030301010803" pitchFamily="18" charset="0"/>
                <a:ea typeface="Garamond" panose="02020404030301010803" pitchFamily="18" charset="0"/>
                <a:cs typeface="Garamond" panose="02020404030301010803" pitchFamily="18" charset="0"/>
              </a:rPr>
              <a:t> pe le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poteche</a:t>
            </a:r>
            <a:r>
              <a:rPr lang="it-IT" sz="6000" b="1" dirty="0">
                <a:effectLst/>
                <a:latin typeface="Garamond" panose="02020404030301010803" pitchFamily="18" charset="0"/>
                <a:ea typeface="Garamond" panose="02020404030301010803" pitchFamily="18" charset="0"/>
                <a:cs typeface="Garamond" panose="02020404030301010803" pitchFamily="18" charset="0"/>
              </a:rPr>
              <a:t> de Cinzia ad al-</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lommarese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le</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locernelle</a:t>
            </a:r>
            <a:r>
              <a:rPr lang="it-IT" sz="6000" b="1" dirty="0">
                <a:effectLst/>
                <a:latin typeface="Garamond" panose="02020404030301010803" pitchFamily="18" charset="0"/>
                <a:ea typeface="Garamond" panose="02020404030301010803" pitchFamily="18" charset="0"/>
                <a:cs typeface="Garamond" panose="02020404030301010803" pitchFamily="18" charset="0"/>
              </a:rPr>
              <a:t> –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arrivaie</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a:t>
            </a:r>
            <a:r>
              <a:rPr lang="it-IT" sz="60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pedamentina</a:t>
            </a:r>
            <a:r>
              <a:rPr lang="it-IT" sz="60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na</a:t>
            </a:r>
            <a:r>
              <a:rPr lang="it-IT" sz="6000" b="1" dirty="0">
                <a:effectLst/>
                <a:latin typeface="Garamond" panose="02020404030301010803" pitchFamily="18" charset="0"/>
                <a:ea typeface="Garamond" panose="02020404030301010803" pitchFamily="18" charset="0"/>
                <a:cs typeface="Garamond" panose="02020404030301010803" pitchFamily="18" charset="0"/>
              </a:rPr>
              <a:t> montagna,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cossì</a:t>
            </a:r>
            <a:r>
              <a:rPr lang="it-IT" sz="6000" b="1"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auta</a:t>
            </a:r>
            <a:r>
              <a:rPr lang="it-IT" sz="6000" b="1" dirty="0">
                <a:effectLst/>
                <a:latin typeface="Garamond" panose="02020404030301010803" pitchFamily="18" charset="0"/>
                <a:ea typeface="Garamond" panose="02020404030301010803" pitchFamily="18" charset="0"/>
                <a:cs typeface="Garamond" panose="02020404030301010803" pitchFamily="18" charset="0"/>
              </a:rPr>
              <a:t> che faceva a tozza-martino co le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nuvole,</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dove,</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ncoppa</a:t>
            </a:r>
            <a:r>
              <a:rPr lang="it-IT" sz="60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no</a:t>
            </a:r>
            <a:r>
              <a:rPr lang="it-IT" sz="6000" b="1" spc="9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radecone</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8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chiuppo</a:t>
            </a:r>
            <a:r>
              <a:rPr lang="it-IT" sz="6000" b="1" spc="8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a:t>
            </a:r>
            <a:r>
              <a:rPr lang="it-IT" sz="60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pede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grotta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lavorata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de</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preta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err="1">
                <a:effectLst/>
                <a:latin typeface="Garamond" panose="02020404030301010803" pitchFamily="18" charset="0"/>
                <a:ea typeface="Garamond" panose="02020404030301010803" pitchFamily="18" charset="0"/>
                <a:cs typeface="Garamond" panose="02020404030301010803" pitchFamily="18" charset="0"/>
              </a:rPr>
              <a:t>pommece</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dirty="0" err="1">
                <a:effectLst/>
                <a:latin typeface="Garamond" panose="02020404030301010803" pitchFamily="18" charset="0"/>
                <a:ea typeface="Garamond" panose="02020404030301010803" pitchFamily="18" charset="0"/>
                <a:cs typeface="Garamond" panose="02020404030301010803" pitchFamily="18" charset="0"/>
              </a:rPr>
              <a:t>nc’era</a:t>
            </a:r>
            <a:r>
              <a:rPr lang="it-IT" sz="6000" b="1" spc="5" dirty="0">
                <a:effectLst/>
                <a:latin typeface="Garamond" panose="02020404030301010803" pitchFamily="18" charset="0"/>
                <a:ea typeface="Garamond" panose="02020404030301010803" pitchFamily="18" charset="0"/>
                <a:cs typeface="Garamond" panose="02020404030301010803" pitchFamily="18" charset="0"/>
              </a:rPr>
              <a:t> </a:t>
            </a:r>
            <a:r>
              <a:rPr lang="it-IT" sz="6000" b="1" spc="45" dirty="0">
                <a:effectLst/>
                <a:latin typeface="Garamond" panose="02020404030301010803" pitchFamily="18" charset="0"/>
                <a:ea typeface="Garamond" panose="02020404030301010803" pitchFamily="18" charset="0"/>
                <a:cs typeface="Garamond" panose="02020404030301010803" pitchFamily="18" charset="0"/>
              </a:rPr>
              <a:t>seduto</a:t>
            </a:r>
            <a:r>
              <a:rPr lang="it-IT" sz="6000" b="1" spc="5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n’</a:t>
            </a:r>
            <a:r>
              <a:rPr lang="it-IT" sz="6000" b="1" dirty="0" err="1">
                <a:effectLst/>
                <a:latin typeface="Garamond" panose="02020404030301010803" pitchFamily="18" charset="0"/>
                <a:ea typeface="Garamond" panose="02020404030301010803" pitchFamily="18" charset="0"/>
                <a:cs typeface="Garamond" panose="02020404030301010803" pitchFamily="18" charset="0"/>
              </a:rPr>
              <a:t>uerco</a:t>
            </a:r>
            <a:r>
              <a:rPr lang="it-IT" sz="6000" b="1" dirty="0">
                <a:effectLst/>
                <a:latin typeface="Garamond" panose="02020404030301010803" pitchFamily="18" charset="0"/>
                <a:ea typeface="Garamond" panose="02020404030301010803" pitchFamily="18" charset="0"/>
                <a:cs typeface="Garamond" panose="02020404030301010803" pitchFamily="18" charset="0"/>
              </a:rPr>
              <a:t>,</a:t>
            </a:r>
            <a:r>
              <a:rPr lang="it-IT" sz="6000" b="1" spc="2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o</a:t>
            </a:r>
            <a:r>
              <a:rPr lang="it-IT" sz="6000" b="1" spc="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mamma</a:t>
            </a:r>
            <a:r>
              <a:rPr lang="it-IT" sz="6000" b="1" spc="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mia</a:t>
            </a:r>
            <a:r>
              <a:rPr lang="it-IT" sz="6000" b="1" spc="50"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quanto</a:t>
            </a:r>
            <a:r>
              <a:rPr lang="it-IT" sz="6000" b="1" spc="35" dirty="0">
                <a:effectLst/>
                <a:latin typeface="Garamond" panose="02020404030301010803" pitchFamily="18" charset="0"/>
                <a:ea typeface="Garamond" panose="02020404030301010803" pitchFamily="18" charset="0"/>
                <a:cs typeface="Garamond" panose="02020404030301010803" pitchFamily="18" charset="0"/>
              </a:rPr>
              <a:t> </a:t>
            </a:r>
            <a:r>
              <a:rPr lang="it-IT" sz="6000" b="1" dirty="0">
                <a:effectLst/>
                <a:latin typeface="Garamond" panose="02020404030301010803" pitchFamily="18" charset="0"/>
                <a:ea typeface="Garamond" panose="02020404030301010803" pitchFamily="18" charset="0"/>
                <a:cs typeface="Garamond" panose="02020404030301010803" pitchFamily="18" charset="0"/>
              </a:rPr>
              <a:t>era brutto!</a:t>
            </a:r>
            <a:endParaRPr lang="it-IT" b="1" dirty="0"/>
          </a:p>
        </p:txBody>
      </p:sp>
      <p:sp>
        <p:nvSpPr>
          <p:cNvPr id="4" name="Freccia a destra 3">
            <a:extLst>
              <a:ext uri="{FF2B5EF4-FFF2-40B4-BE49-F238E27FC236}">
                <a16:creationId xmlns:a16="http://schemas.microsoft.com/office/drawing/2014/main" id="{34870216-36DE-4FF0-8B65-D680871F34B9}"/>
              </a:ext>
            </a:extLst>
          </p:cNvPr>
          <p:cNvSpPr/>
          <p:nvPr/>
        </p:nvSpPr>
        <p:spPr>
          <a:xfrm>
            <a:off x="11078818" y="6308035"/>
            <a:ext cx="808382" cy="38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8768573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8AF1CC8-0BE4-4C9E-B3EC-E9D1B8EC3F62}"/>
              </a:ext>
            </a:extLst>
          </p:cNvPr>
          <p:cNvSpPr txBox="1"/>
          <p:nvPr/>
        </p:nvSpPr>
        <p:spPr>
          <a:xfrm>
            <a:off x="172278" y="893215"/>
            <a:ext cx="11675166" cy="4889224"/>
          </a:xfrm>
          <a:prstGeom prst="rect">
            <a:avLst/>
          </a:prstGeom>
          <a:noFill/>
        </p:spPr>
        <p:txBody>
          <a:bodyPr wrap="square">
            <a:spAutoFit/>
          </a:bodyPr>
          <a:lstStyle/>
          <a:p>
            <a:pPr marL="189865" marR="113030" indent="125730" algn="just">
              <a:lnSpc>
                <a:spcPct val="102000"/>
              </a:lnSpc>
              <a:spcAft>
                <a:spcPts val="0"/>
              </a:spcAft>
            </a:pPr>
            <a:r>
              <a:rPr lang="it-IT" sz="1800" b="1"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Era</a:t>
            </a:r>
            <a:r>
              <a:rPr lang="it-IT" sz="1800" b="1" spc="18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chisso</a:t>
            </a:r>
            <a:r>
              <a:rPr lang="it-IT" sz="1800" b="1" spc="1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naimuozzo</a:t>
            </a:r>
            <a:r>
              <a:rPr lang="it-IT" sz="1800" b="1" spc="17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1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streppone</a:t>
            </a:r>
            <a:r>
              <a:rPr lang="it-IT" sz="1800" b="1" spc="18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15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fescena</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18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highlight>
                  <a:srgbClr val="006400"/>
                </a:highlight>
                <a:latin typeface="Garamond" panose="02020404030301010803" pitchFamily="18" charset="0"/>
                <a:ea typeface="Garamond" panose="02020404030301010803" pitchFamily="18" charset="0"/>
                <a:cs typeface="Garamond" panose="02020404030301010803" pitchFamily="18" charset="0"/>
              </a:rPr>
              <a:t>aveva</a:t>
            </a:r>
            <a:r>
              <a:rPr lang="it-IT" sz="1800" b="1" spc="-2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 capo chiù grossa che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cocozza</a:t>
            </a:r>
            <a:r>
              <a:rPr lang="it-IT" sz="1800" b="1" dirty="0">
                <a:effectLst/>
                <a:latin typeface="Garamond" panose="02020404030301010803" pitchFamily="18" charset="0"/>
                <a:ea typeface="Garamond" panose="02020404030301010803" pitchFamily="18" charset="0"/>
                <a:cs typeface="Garamond" panose="02020404030301010803" pitchFamily="18" charset="0"/>
              </a:rPr>
              <a:t> d’</a:t>
            </a:r>
            <a:r>
              <a:rPr lang="it-IT" sz="1800" b="1" dirty="0" err="1">
                <a:effectLst/>
                <a:latin typeface="Garamond" panose="02020404030301010803" pitchFamily="18" charset="0"/>
                <a:ea typeface="Garamond" panose="02020404030301010803" pitchFamily="18" charset="0"/>
                <a:cs typeface="Garamond" panose="02020404030301010803" pitchFamily="18" charset="0"/>
              </a:rPr>
              <a:t>Innia</a:t>
            </a:r>
            <a:r>
              <a:rPr lang="it-IT" sz="1800" b="1" dirty="0">
                <a:effectLst/>
                <a:latin typeface="Garamond" panose="02020404030301010803" pitchFamily="18" charset="0"/>
                <a:ea typeface="Garamond" panose="02020404030301010803" pitchFamily="18" charset="0"/>
                <a:cs typeface="Garamond" panose="02020404030301010803" pitchFamily="18" charset="0"/>
              </a:rPr>
              <a:t>, la fronte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vro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gnolosa</a:t>
            </a:r>
            <a:r>
              <a:rPr lang="it-IT" sz="1800" b="1" dirty="0">
                <a:effectLst/>
                <a:latin typeface="Garamond" panose="02020404030301010803" pitchFamily="18" charset="0"/>
                <a:ea typeface="Garamond" panose="02020404030301010803" pitchFamily="18" charset="0"/>
                <a:cs typeface="Garamond" panose="02020404030301010803" pitchFamily="18" charset="0"/>
              </a:rPr>
              <a:t>, le ciglia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ionte</a:t>
            </a:r>
            <a:r>
              <a:rPr lang="it-IT" sz="1800" b="1" dirty="0">
                <a:effectLst/>
                <a:latin typeface="Garamond" panose="02020404030301010803" pitchFamily="18" charset="0"/>
                <a:ea typeface="Garamond" panose="02020404030301010803" pitchFamily="18" charset="0"/>
                <a:cs typeface="Garamond" panose="02020404030301010803" pitchFamily="18" charset="0"/>
              </a:rPr>
              <a:t>, 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uecchie</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strevellate</a:t>
            </a:r>
            <a:r>
              <a:rPr lang="it-IT" sz="1800" b="1" dirty="0">
                <a:effectLst/>
                <a:latin typeface="Garamond" panose="02020404030301010803" pitchFamily="18" charset="0"/>
                <a:ea typeface="Garamond" panose="02020404030301010803" pitchFamily="18" charset="0"/>
                <a:cs typeface="Garamond" panose="02020404030301010803" pitchFamily="18" charset="0"/>
              </a:rPr>
              <a:t>, lo naso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am</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maccato, co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doi</a:t>
            </a:r>
            <a:r>
              <a:rPr lang="it-IT" sz="1800" b="1" dirty="0">
                <a:effectLst/>
                <a:latin typeface="Garamond" panose="02020404030301010803" pitchFamily="18" charset="0"/>
                <a:ea typeface="Garamond" panose="02020404030301010803" pitchFamily="18" charset="0"/>
                <a:cs typeface="Garamond" panose="02020404030301010803" pitchFamily="18" charset="0"/>
              </a:rPr>
              <a:t> forge che parevano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doi</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chiaveche</a:t>
            </a:r>
            <a:r>
              <a:rPr lang="it-IT" sz="1800" b="1" dirty="0">
                <a:effectLst/>
                <a:latin typeface="Garamond" panose="02020404030301010803" pitchFamily="18" charset="0"/>
                <a:ea typeface="Garamond" panose="02020404030301010803" pitchFamily="18" charset="0"/>
                <a:cs typeface="Garamond" panose="02020404030301010803" pitchFamily="18" charset="0"/>
              </a:rPr>
              <a:t> mae-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stre</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vocca</a:t>
            </a:r>
            <a:r>
              <a:rPr lang="it-IT" sz="1800" b="1" dirty="0">
                <a:effectLst/>
                <a:latin typeface="Garamond" panose="02020404030301010803" pitchFamily="18" charset="0"/>
                <a:ea typeface="Garamond" panose="02020404030301010803" pitchFamily="18" charset="0"/>
                <a:cs typeface="Garamond" panose="02020404030301010803" pitchFamily="18" charset="0"/>
              </a:rPr>
              <a:t> quanto 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parmiento</a:t>
            </a:r>
            <a:r>
              <a:rPr lang="it-IT" sz="1800" b="1" dirty="0">
                <a:effectLst/>
                <a:latin typeface="Garamond" panose="02020404030301010803" pitchFamily="18" charset="0"/>
                <a:ea typeface="Garamond" panose="02020404030301010803" pitchFamily="18" charset="0"/>
                <a:cs typeface="Garamond" panose="02020404030301010803" pitchFamily="18" charset="0"/>
              </a:rPr>
              <a:t>, da la quale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scevano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doi</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sanne</a:t>
            </a:r>
            <a:r>
              <a:rPr lang="it-IT" sz="1800" b="1" dirty="0">
                <a:effectLst/>
                <a:latin typeface="Garamond" panose="02020404030301010803" pitchFamily="18" charset="0"/>
                <a:ea typeface="Garamond" panose="02020404030301010803" pitchFamily="18" charset="0"/>
                <a:cs typeface="Garamond" panose="02020404030301010803" pitchFamily="18" charset="0"/>
              </a:rPr>
              <a:t> che l’arrivavano all’ossa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pezzelle</a:t>
            </a:r>
            <a:r>
              <a:rPr lang="it-IT" sz="1800" b="1" dirty="0">
                <a:effectLst/>
                <a:latin typeface="Garamond" panose="02020404030301010803" pitchFamily="18" charset="0"/>
                <a:ea typeface="Garamond" panose="02020404030301010803" pitchFamily="18" charset="0"/>
                <a:cs typeface="Garamond" panose="02020404030301010803" pitchFamily="18" charset="0"/>
              </a:rPr>
              <a:t>, lo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pietto</a:t>
            </a:r>
            <a:r>
              <a:rPr lang="it-IT" sz="1800" b="1" dirty="0">
                <a:effectLst/>
                <a:latin typeface="Garamond" panose="02020404030301010803" pitchFamily="18" charset="0"/>
                <a:ea typeface="Garamond" panose="02020404030301010803" pitchFamily="18" charset="0"/>
                <a:cs typeface="Garamond" panose="02020404030301010803" pitchFamily="18" charset="0"/>
              </a:rPr>
              <a:t> pe-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luso</a:t>
            </a:r>
            <a:r>
              <a:rPr lang="it-IT" sz="1800" b="1" dirty="0">
                <a:effectLst/>
                <a:latin typeface="Garamond" panose="02020404030301010803" pitchFamily="18" charset="0"/>
                <a:ea typeface="Garamond" panose="02020404030301010803" pitchFamily="18" charset="0"/>
                <a:cs typeface="Garamond" panose="02020404030301010803" pitchFamily="18" charset="0"/>
              </a:rPr>
              <a:t>, le braccia de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trapanaturo</a:t>
            </a:r>
            <a:r>
              <a:rPr lang="it-IT" sz="1800" b="1" dirty="0">
                <a:effectLst/>
                <a:latin typeface="Garamond" panose="02020404030301010803" pitchFamily="18" charset="0"/>
                <a:ea typeface="Garamond" panose="02020404030301010803" pitchFamily="18" charset="0"/>
                <a:cs typeface="Garamond" panose="02020404030301010803" pitchFamily="18" charset="0"/>
              </a:rPr>
              <a:t>, le gamme a vota de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lam</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mia e li</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piede chiatte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papara</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nsomma</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pare-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va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racecotena</a:t>
            </a:r>
            <a:r>
              <a:rPr lang="it-IT" sz="1800" b="1" dirty="0">
                <a:effectLst/>
                <a:latin typeface="Garamond" panose="02020404030301010803" pitchFamily="18" charset="0"/>
                <a:ea typeface="Garamond" panose="02020404030301010803" pitchFamily="18" charset="0"/>
                <a:cs typeface="Garamond" panose="02020404030301010803" pitchFamily="18" charset="0"/>
              </a:rPr>
              <a:t>, 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parasacco</a:t>
            </a:r>
            <a:r>
              <a:rPr lang="it-IT" sz="1800" b="1" dirty="0">
                <a:effectLst/>
                <a:latin typeface="Garamond" panose="02020404030301010803" pitchFamily="18" charset="0"/>
                <a:ea typeface="Garamond" panose="02020404030301010803" pitchFamily="18" charset="0"/>
                <a:cs typeface="Garamond" panose="02020404030301010803" pitchFamily="18" charset="0"/>
              </a:rPr>
              <a:t>, no brutto pezzente 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malombra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spiccecata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averria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fatto</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sorreiere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a:t>
            </a:r>
            <a:r>
              <a:rPr lang="it-IT" sz="1800" b="1" dirty="0" err="1">
                <a:effectLst/>
                <a:latin typeface="Garamond" panose="02020404030301010803" pitchFamily="18" charset="0"/>
                <a:ea typeface="Garamond" panose="02020404030301010803" pitchFamily="18" charset="0"/>
                <a:cs typeface="Garamond" panose="02020404030301010803" pitchFamily="18" charset="0"/>
              </a:rPr>
              <a:t>Orlan</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atterrire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Scannarebecco</a:t>
            </a:r>
            <a:r>
              <a:rPr lang="it-IT" sz="1800" b="1" dirty="0">
                <a:effectLst/>
                <a:latin typeface="Garamond" panose="02020404030301010803" pitchFamily="18" charset="0"/>
                <a:ea typeface="Garamond" panose="02020404030301010803" pitchFamily="18" charset="0"/>
                <a:cs typeface="Garamond" panose="02020404030301010803" pitchFamily="18" charset="0"/>
              </a:rPr>
              <a:t> 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smaiare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fauza-peda</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ta</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189865" marR="10033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Ma Antuono, che non se moveva 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schiasso</a:t>
            </a:r>
            <a:r>
              <a:rPr lang="it-IT" sz="1800" b="1" dirty="0">
                <a:effectLst/>
                <a:latin typeface="Garamond" panose="02020404030301010803" pitchFamily="18" charset="0"/>
                <a:ea typeface="Garamond" panose="02020404030301010803" pitchFamily="18" charset="0"/>
                <a:cs typeface="Garamond" panose="02020404030301010803" pitchFamily="18" charset="0"/>
              </a:rPr>
              <a:t> de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shion</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neia</a:t>
            </a:r>
            <a:r>
              <a:rPr lang="it-IT" sz="1800" b="1" dirty="0">
                <a:effectLst/>
                <a:latin typeface="Garamond" panose="02020404030301010803" pitchFamily="18" charset="0"/>
                <a:ea typeface="Garamond" panose="02020404030301010803" pitchFamily="18" charset="0"/>
                <a:cs typeface="Garamond" panose="02020404030301010803" pitchFamily="18" charset="0"/>
              </a:rPr>
              <a:t>, fatto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vasciata</a:t>
            </a:r>
            <a:r>
              <a:rPr lang="it-IT" sz="1800" b="1" dirty="0">
                <a:effectLst/>
                <a:latin typeface="Garamond" panose="02020404030301010803" pitchFamily="18" charset="0"/>
                <a:ea typeface="Garamond" panose="02020404030301010803" pitchFamily="18" charset="0"/>
                <a:cs typeface="Garamond" panose="02020404030301010803" pitchFamily="18" charset="0"/>
              </a:rPr>
              <a:t> de capo le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disse:</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 dio messere,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che se fa?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latin typeface="Garamond" panose="02020404030301010803" pitchFamily="18" charset="0"/>
                <a:ea typeface="Garamond" panose="02020404030301010803" pitchFamily="18" charset="0"/>
                <a:cs typeface="Garamond" panose="02020404030301010803" pitchFamily="18" charset="0"/>
              </a:rPr>
              <a:t>comme</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highlight>
                  <a:srgbClr val="008B8B"/>
                </a:highlight>
                <a:latin typeface="Garamond" panose="02020404030301010803" pitchFamily="18" charset="0"/>
                <a:ea typeface="Garamond" panose="02020404030301010803" pitchFamily="18" charset="0"/>
                <a:cs typeface="Garamond" panose="02020404030301010803" pitchFamily="18" charset="0"/>
              </a:rPr>
              <a:t>staie</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vuoie</a:t>
            </a:r>
            <a:r>
              <a:rPr lang="it-IT" sz="1800" b="1" dirty="0">
                <a:effectLst/>
                <a:latin typeface="Garamond" panose="02020404030301010803" pitchFamily="18" charset="0"/>
                <a:ea typeface="Garamond" panose="02020404030301010803" pitchFamily="18" charset="0"/>
                <a:cs typeface="Garamond" panose="02020404030301010803" pitchFamily="18" charset="0"/>
              </a:rPr>
              <a:t> niente?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quanto ’</a:t>
            </a:r>
            <a:r>
              <a:rPr lang="it-IT" sz="1800" b="1" dirty="0" err="1">
                <a:effectLst/>
                <a:highlight>
                  <a:srgbClr val="00FFFF"/>
                </a:highlight>
                <a:latin typeface="Garamond" panose="02020404030301010803" pitchFamily="18" charset="0"/>
                <a:ea typeface="Garamond" panose="02020404030301010803" pitchFamily="18" charset="0"/>
                <a:cs typeface="Garamond" panose="02020404030301010803" pitchFamily="18" charset="0"/>
              </a:rPr>
              <a:t>nc’è</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ccà</a:t>
            </a:r>
            <a:r>
              <a:rPr lang="it-IT" sz="1800" b="1" spc="8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a:t>
            </a:r>
            <a:r>
              <a:rPr lang="it-IT" sz="1800" b="1" spc="9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lo</a:t>
            </a:r>
            <a:r>
              <a:rPr lang="it-IT" sz="1800" b="1" spc="7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luoco</a:t>
            </a:r>
            <a:r>
              <a:rPr lang="it-IT" sz="1800" b="1" spc="9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dove</a:t>
            </a:r>
            <a:r>
              <a:rPr lang="it-IT" sz="1800" b="1" spc="8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aggio</a:t>
            </a:r>
            <a:r>
              <a:rPr lang="it-IT" sz="1800" b="1" spc="9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da</a:t>
            </a:r>
            <a:r>
              <a:rPr lang="it-IT" sz="18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ire?</a:t>
            </a:r>
            <a:r>
              <a:rPr lang="it-IT" sz="1800" b="1" spc="-11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uerco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8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che</a:t>
            </a:r>
            <a:r>
              <a:rPr lang="it-IT" sz="1800" b="1" spc="6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sentette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sto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trascurso</a:t>
            </a:r>
            <a:r>
              <a:rPr lang="it-IT" sz="1800" b="1" dirty="0">
                <a:effectLst/>
                <a:latin typeface="Garamond" panose="02020404030301010803" pitchFamily="18" charset="0"/>
                <a:ea typeface="Garamond" panose="02020404030301010803" pitchFamily="18" charset="0"/>
                <a:cs typeface="Garamond" panose="02020404030301010803" pitchFamily="18" charset="0"/>
              </a:rPr>
              <a:t> da palo ’m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perteca</a:t>
            </a:r>
            <a:r>
              <a:rPr lang="it-IT" sz="1800" b="1" dirty="0">
                <a:effectLst/>
                <a:latin typeface="Garamond" panose="02020404030301010803" pitchFamily="18" charset="0"/>
                <a:ea typeface="Garamond" panose="02020404030301010803" pitchFamily="18" charset="0"/>
                <a:cs typeface="Garamond" panose="02020404030301010803" pitchFamily="18" charset="0"/>
              </a:rPr>
              <a:t>, se mese a ridere e, per-</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ché</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piacquette</a:t>
            </a:r>
            <a:r>
              <a:rPr lang="it-IT" sz="1800" b="1" dirty="0">
                <a:effectLst/>
                <a:latin typeface="Garamond" panose="02020404030301010803" pitchFamily="18" charset="0"/>
                <a:ea typeface="Garamond" panose="02020404030301010803" pitchFamily="18" charset="0"/>
                <a:cs typeface="Garamond" panose="02020404030301010803" pitchFamily="18" charset="0"/>
              </a:rPr>
              <a:t> 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omore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vestia</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le</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disse: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 Vuoi</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highlight>
                  <a:srgbClr val="008B8B"/>
                </a:highlight>
                <a:latin typeface="Garamond" panose="02020404030301010803" pitchFamily="18" charset="0"/>
                <a:ea typeface="Garamond" panose="02020404030301010803" pitchFamily="18" charset="0"/>
                <a:cs typeface="Garamond" panose="02020404030301010803" pitchFamily="18" charset="0"/>
              </a:rPr>
              <a:t>stare</a:t>
            </a:r>
            <a:r>
              <a:rPr lang="it-IT" sz="1800" b="1" u="sng"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latin typeface="Garamond" panose="02020404030301010803" pitchFamily="18" charset="0"/>
                <a:ea typeface="Garamond" panose="02020404030301010803" pitchFamily="18" charset="0"/>
                <a:cs typeface="Garamond" panose="02020404030301010803" pitchFamily="18" charset="0"/>
              </a:rPr>
              <a:t>a</a:t>
            </a:r>
            <a:r>
              <a:rPr lang="it-IT" sz="1800" b="1" u="sng"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latin typeface="Garamond" panose="02020404030301010803" pitchFamily="18" charset="0"/>
                <a:ea typeface="Garamond" panose="02020404030301010803" pitchFamily="18" charset="0"/>
                <a:cs typeface="Garamond" panose="02020404030301010803" pitchFamily="18" charset="0"/>
              </a:rPr>
              <a:t>patrone</a:t>
            </a:r>
            <a:r>
              <a:rPr lang="it-IT" sz="1800" b="1" dirty="0">
                <a:effectLst/>
                <a:latin typeface="Garamond" panose="02020404030301010803" pitchFamily="18" charset="0"/>
                <a:ea typeface="Garamond" panose="02020404030301010803" pitchFamily="18" charset="0"/>
                <a:cs typeface="Garamond" panose="02020404030301010803" pitchFamily="18" charset="0"/>
              </a:rPr>
              <a:t>?». E Antuono</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leprecaie</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 Quanto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vuoie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lo mese?». E 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uerco</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tornaie</a:t>
            </a:r>
            <a:r>
              <a:rPr lang="it-IT" sz="1800" b="1" dirty="0">
                <a:effectLst/>
                <a:latin typeface="Garamond" panose="02020404030301010803" pitchFamily="18" charset="0"/>
                <a:ea typeface="Garamond" panose="02020404030301010803" pitchFamily="18" charset="0"/>
                <a:cs typeface="Garamond" panose="02020404030301010803" pitchFamily="18" charset="0"/>
              </a:rPr>
              <a:t> a dire: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Attienne</a:t>
            </a:r>
            <a:r>
              <a:rPr lang="it-IT" sz="1800" b="1" dirty="0">
                <a:effectLst/>
                <a:latin typeface="Garamond" panose="02020404030301010803" pitchFamily="18" charset="0"/>
                <a:ea typeface="Garamond" panose="02020404030301010803" pitchFamily="18" charset="0"/>
                <a:cs typeface="Garamond" panose="02020404030301010803" pitchFamily="18" charset="0"/>
              </a:rPr>
              <a:t> a servire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noratamente</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sarrimmo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convegna,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farraie</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buono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iuorno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Accossì</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concruso</a:t>
            </a:r>
            <a:r>
              <a:rPr lang="it-IT" sz="1800" b="1" dirty="0">
                <a:effectLst/>
                <a:latin typeface="Garamond" panose="02020404030301010803" pitchFamily="18" charset="0"/>
                <a:ea typeface="Garamond" panose="02020404030301010803" pitchFamily="18" charset="0"/>
                <a:cs typeface="Garamond" panose="02020404030301010803" pitchFamily="18" charset="0"/>
              </a:rPr>
              <a:t> sto</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parentato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Antuo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restaie</a:t>
            </a:r>
            <a:r>
              <a:rPr lang="it-IT" sz="1800" b="1" dirty="0">
                <a:effectLst/>
                <a:latin typeface="Garamond" panose="02020404030301010803" pitchFamily="18" charset="0"/>
                <a:ea typeface="Garamond" panose="02020404030301010803" pitchFamily="18" charset="0"/>
                <a:cs typeface="Garamond" panose="02020404030301010803" pitchFamily="18" charset="0"/>
              </a:rPr>
              <a:t> a servire 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uerco</a:t>
            </a:r>
            <a:r>
              <a:rPr lang="it-IT" sz="1800" b="1" dirty="0">
                <a:effectLst/>
                <a:latin typeface="Garamond" panose="02020404030301010803" pitchFamily="18" charset="0"/>
                <a:ea typeface="Garamond" panose="02020404030301010803" pitchFamily="18" charset="0"/>
                <a:cs typeface="Garamond" panose="02020404030301010803" pitchFamily="18" charset="0"/>
              </a:rPr>
              <a:t>, dove lo magnare se iettava pe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facce</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circa</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lo</a:t>
            </a:r>
            <a:r>
              <a:rPr lang="it-IT" sz="1800" b="1" spc="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faticare</a:t>
            </a:r>
            <a:r>
              <a:rPr lang="it-IT" sz="1800" b="1" spc="40"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highlight>
                  <a:srgbClr val="008B8B"/>
                </a:highlight>
                <a:latin typeface="Garamond" panose="02020404030301010803" pitchFamily="18" charset="0"/>
                <a:ea typeface="Garamond" panose="02020404030301010803" pitchFamily="18" charset="0"/>
                <a:cs typeface="Garamond" panose="02020404030301010803" pitchFamily="18" charset="0"/>
              </a:rPr>
              <a:t>se</a:t>
            </a:r>
            <a:r>
              <a:rPr lang="it-IT" sz="1800" b="1" u="sng" spc="35" dirty="0">
                <a:effectLst/>
                <a:highlight>
                  <a:srgbClr val="008B8B"/>
                </a:highligh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highlight>
                  <a:srgbClr val="008B8B"/>
                </a:highlight>
                <a:latin typeface="Garamond" panose="02020404030301010803" pitchFamily="18" charset="0"/>
                <a:ea typeface="Garamond" panose="02020404030301010803" pitchFamily="18" charset="0"/>
                <a:cs typeface="Garamond" panose="02020404030301010803" pitchFamily="18" charset="0"/>
              </a:rPr>
              <a:t>steva</a:t>
            </a:r>
            <a:r>
              <a:rPr lang="it-IT" sz="1800" b="1" u="sng" spc="70"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latin typeface="Garamond" panose="02020404030301010803" pitchFamily="18" charset="0"/>
                <a:ea typeface="Garamond" panose="02020404030301010803" pitchFamily="18" charset="0"/>
                <a:cs typeface="Garamond" panose="02020404030301010803" pitchFamily="18" charset="0"/>
              </a:rPr>
              <a:t>da</a:t>
            </a:r>
            <a:r>
              <a:rPr lang="it-IT" sz="1800" b="1" u="sng" spc="6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latin typeface="Garamond" panose="02020404030301010803" pitchFamily="18" charset="0"/>
                <a:ea typeface="Garamond" panose="02020404030301010803" pitchFamily="18" charset="0"/>
                <a:cs typeface="Garamond" panose="02020404030301010803" pitchFamily="18" charset="0"/>
              </a:rPr>
              <a:t>mandrone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tanto</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 quattro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iuorne</a:t>
            </a:r>
            <a:r>
              <a:rPr lang="it-IT" sz="1800" b="1" dirty="0">
                <a:effectLst/>
                <a:latin typeface="Garamond" panose="02020404030301010803" pitchFamily="18" charset="0"/>
                <a:ea typeface="Garamond" panose="02020404030301010803" pitchFamily="18" charset="0"/>
                <a:cs typeface="Garamond" panose="02020404030301010803" pitchFamily="18" charset="0"/>
              </a:rPr>
              <a:t> si fece Antuono grasso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1800" b="1" dirty="0">
                <a:effectLst/>
                <a:latin typeface="Garamond" panose="02020404030301010803" pitchFamily="18" charset="0"/>
                <a:ea typeface="Garamond" panose="02020404030301010803" pitchFamily="18" charset="0"/>
                <a:cs typeface="Garamond" panose="02020404030301010803" pitchFamily="18" charset="0"/>
              </a:rPr>
              <a:t> turco,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tunno</a:t>
            </a:r>
            <a:r>
              <a:rPr lang="it-IT" sz="1800" b="1" spc="10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1800" b="1" spc="11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boie,</a:t>
            </a:r>
            <a:r>
              <a:rPr lang="it-IT" sz="18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ardito</a:t>
            </a:r>
            <a:r>
              <a:rPr lang="it-IT" sz="1800" b="1" spc="9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1800" b="1" spc="10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gallo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189865" marR="10033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189865" marR="10033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(…)Antuono,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parmo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di</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canna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aperta,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highlight>
                  <a:srgbClr val="808000"/>
                </a:highlight>
                <a:latin typeface="Garamond" panose="02020404030301010803" pitchFamily="18" charset="0"/>
                <a:ea typeface="Garamond" panose="02020404030301010803" pitchFamily="18" charset="0"/>
                <a:cs typeface="Garamond" panose="02020404030301010803" pitchFamily="18" charset="0"/>
              </a:rPr>
              <a:t>teneva</a:t>
            </a:r>
            <a:r>
              <a:rPr lang="it-IT" sz="1800" b="1" u="sng"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latin typeface="Garamond" panose="02020404030301010803" pitchFamily="18" charset="0"/>
                <a:ea typeface="Garamond" panose="02020404030301010803" pitchFamily="18" charset="0"/>
                <a:cs typeface="Garamond" panose="02020404030301010803" pitchFamily="18" charset="0"/>
              </a:rPr>
              <a:t>mente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le</a:t>
            </a:r>
            <a:r>
              <a:rPr lang="it-IT" sz="1800" b="1" spc="5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belle</a:t>
            </a:r>
            <a:r>
              <a:rPr lang="it-IT" sz="1800" b="1" spc="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sciute</a:t>
            </a:r>
            <a:r>
              <a:rPr lang="it-IT" sz="1800" b="1" spc="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cuerpo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li</a:t>
            </a:r>
            <a:r>
              <a:rPr lang="it-IT" sz="1800" b="1" spc="3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superbe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curze</a:t>
            </a:r>
            <a:r>
              <a:rPr lang="it-IT" sz="1800" b="1" spc="4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5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a:t>
            </a:r>
            <a:r>
              <a:rPr lang="it-IT" sz="1800" b="1" spc="5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li</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ricche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vesentierie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aseniello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prieio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granne</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189865" marR="10033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p:txBody>
      </p:sp>
      <p:sp>
        <p:nvSpPr>
          <p:cNvPr id="4" name="Freccia a destra 3">
            <a:extLst>
              <a:ext uri="{FF2B5EF4-FFF2-40B4-BE49-F238E27FC236}">
                <a16:creationId xmlns:a16="http://schemas.microsoft.com/office/drawing/2014/main" id="{0EE32254-4AFC-4F80-9E21-C643112D6A59}"/>
              </a:ext>
            </a:extLst>
          </p:cNvPr>
          <p:cNvSpPr/>
          <p:nvPr/>
        </p:nvSpPr>
        <p:spPr>
          <a:xfrm>
            <a:off x="583096" y="344558"/>
            <a:ext cx="954156" cy="34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a destra 4">
            <a:extLst>
              <a:ext uri="{FF2B5EF4-FFF2-40B4-BE49-F238E27FC236}">
                <a16:creationId xmlns:a16="http://schemas.microsoft.com/office/drawing/2014/main" id="{E6AB1521-BE8B-42D6-A28F-556C90DF18B1}"/>
              </a:ext>
            </a:extLst>
          </p:cNvPr>
          <p:cNvSpPr/>
          <p:nvPr/>
        </p:nvSpPr>
        <p:spPr>
          <a:xfrm>
            <a:off x="10137913" y="5543900"/>
            <a:ext cx="1590261" cy="4770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9926263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97EEC8A-1ABB-48BC-A719-BB2177C314B8}"/>
              </a:ext>
            </a:extLst>
          </p:cNvPr>
          <p:cNvSpPr txBox="1"/>
          <p:nvPr/>
        </p:nvSpPr>
        <p:spPr>
          <a:xfrm>
            <a:off x="106016" y="92765"/>
            <a:ext cx="11926957" cy="6818726"/>
          </a:xfrm>
          <a:prstGeom prst="rect">
            <a:avLst/>
          </a:prstGeom>
          <a:noFill/>
        </p:spPr>
        <p:txBody>
          <a:bodyPr wrap="square">
            <a:spAutoFit/>
          </a:bodyPr>
          <a:lstStyle/>
          <a:p>
            <a:pPr marL="760730" marR="657225" indent="1905"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PERUONTO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endParaRPr lang="it-IT" b="1" i="1" dirty="0">
              <a:solidFill>
                <a:schemeClr val="accent2">
                  <a:lumMod val="75000"/>
                </a:schemeClr>
              </a:solidFill>
              <a:effectLst/>
              <a:latin typeface="+mj-lt"/>
              <a:ea typeface="Garamond" panose="02020404030301010803" pitchFamily="18" charset="0"/>
              <a:cs typeface="Garamond" panose="02020404030301010803" pitchFamily="18" charset="0"/>
            </a:endParaRPr>
          </a:p>
          <a:p>
            <a:pPr marL="760730" marR="657225" indent="1905"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TRATTENEMIENTO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TIERZO</a:t>
            </a:r>
            <a:r>
              <a:rPr lang="it-IT" b="1" i="1" spc="-2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DE</a:t>
            </a:r>
            <a:r>
              <a:rPr lang="it-IT" b="1" i="1" spc="6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LA</a:t>
            </a:r>
            <a:r>
              <a:rPr lang="it-IT" b="1" i="1" spc="4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IORNATA</a:t>
            </a:r>
            <a:r>
              <a:rPr lang="it-IT" b="1" i="1" spc="7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PRIMMA</a:t>
            </a:r>
          </a:p>
          <a:p>
            <a:pPr marL="189865" marR="10033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70485" marR="222885" indent="129540">
              <a:lnSpc>
                <a:spcPct val="102000"/>
              </a:lnSpc>
              <a:spcBef>
                <a:spcPts val="500"/>
              </a:spcBef>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(…)si</a:t>
            </a:r>
            <a:r>
              <a:rPr lang="it-IT" sz="1800" b="1" spc="9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tu</a:t>
            </a:r>
            <a:r>
              <a:rPr lang="it-IT" sz="1800" b="1" spc="9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sti-</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ve</a:t>
            </a:r>
            <a:r>
              <a:rPr lang="it-IT" sz="1800" b="1" spc="11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zitto</a:t>
            </a:r>
            <a:r>
              <a:rPr lang="it-IT" sz="18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a</a:t>
            </a:r>
            <a:r>
              <a:rPr lang="it-IT" sz="1800" b="1" spc="1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a:t>
            </a:r>
            <a:r>
              <a:rPr lang="it-IT" sz="1800" b="1" spc="13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taverna</a:t>
            </a:r>
            <a:r>
              <a:rPr lang="it-IT" sz="18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no</a:t>
            </a:r>
            <a:r>
              <a:rPr lang="it-IT" sz="1800" b="1" spc="13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te</a:t>
            </a:r>
            <a:r>
              <a:rPr lang="it-IT" sz="1800" b="1" spc="11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soccedeva</a:t>
            </a:r>
            <a:r>
              <a:rPr lang="it-IT" sz="1800" b="1" spc="1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chello</a:t>
            </a:r>
            <a:r>
              <a:rPr lang="it-IT" sz="1800" b="1" spc="1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che</a:t>
            </a:r>
            <a:r>
              <a:rPr lang="it-IT" sz="1800" b="1" spc="13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t’è</a:t>
            </a:r>
            <a:r>
              <a:rPr lang="it-IT" sz="1800" b="1" spc="11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soc</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ciesso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ma</a:t>
            </a:r>
            <a:r>
              <a:rPr lang="it-IT" sz="1800" b="1" spc="7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pe</a:t>
            </a:r>
            <a:r>
              <a:rPr lang="it-IT" sz="1800" b="1" spc="5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farete</a:t>
            </a:r>
            <a:r>
              <a:rPr lang="it-IT" sz="1800" b="1" spc="7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a:t>
            </a:r>
            <a:r>
              <a:rPr lang="it-IT" sz="1800" b="1" spc="6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lengua</a:t>
            </a:r>
            <a:r>
              <a:rPr lang="it-IT" sz="1800" b="1" spc="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comm’a</a:t>
            </a:r>
            <a:r>
              <a:rPr lang="it-IT" sz="1800" b="1" spc="6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taccariello</a:t>
            </a:r>
            <a:r>
              <a:rPr lang="it-IT" sz="1800" b="1" spc="7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5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mo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lino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haie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macenato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a:t>
            </a:r>
            <a:r>
              <a:rPr lang="it-IT" sz="1800" b="1" spc="23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felicetà</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t’era</a:t>
            </a:r>
            <a:r>
              <a:rPr lang="it-IT" sz="1800" b="1" spc="225"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 </a:t>
            </a:r>
            <a:r>
              <a:rPr lang="it-IT" sz="1800" b="1"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venuta</a:t>
            </a:r>
            <a:r>
              <a:rPr lang="it-IT" sz="1800" b="1" spc="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ste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mano»(...)</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70485" marR="222885" indent="129540">
              <a:lnSpc>
                <a:spcPct val="102000"/>
              </a:lnSpc>
              <a:spcBef>
                <a:spcPts val="500"/>
              </a:spcBef>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791845" marR="695325" indent="177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LE</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TRE</a:t>
            </a:r>
            <a:r>
              <a:rPr lang="it-IT" b="1" i="1" spc="3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CETRA</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endParaRPr lang="it-IT" b="1" i="1" dirty="0">
              <a:solidFill>
                <a:schemeClr val="accent2">
                  <a:lumMod val="75000"/>
                </a:schemeClr>
              </a:solidFill>
              <a:effectLst/>
              <a:latin typeface="+mj-lt"/>
              <a:ea typeface="Garamond" panose="02020404030301010803" pitchFamily="18" charset="0"/>
              <a:cs typeface="Garamond" panose="02020404030301010803" pitchFamily="18" charset="0"/>
            </a:endParaRPr>
          </a:p>
          <a:p>
            <a:pPr marL="791845" marR="695325" indent="177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TRATTENEMIENTO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NONO</a:t>
            </a:r>
            <a:r>
              <a:rPr lang="it-IT" b="1" i="1" spc="-2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DE</a:t>
            </a:r>
            <a:r>
              <a:rPr lang="it-IT" b="1" i="1" spc="6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LA</a:t>
            </a:r>
            <a:r>
              <a:rPr lang="it-IT" b="1" i="1" spc="4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IORNATA</a:t>
            </a:r>
            <a:r>
              <a:rPr lang="it-IT" b="1" i="1" spc="6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QUINTA</a:t>
            </a:r>
          </a:p>
          <a:p>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R="228600" algn="just">
              <a:lnSpc>
                <a:spcPct val="102000"/>
              </a:lnSpc>
            </a:pPr>
            <a:r>
              <a:rPr lang="it-IT" sz="1800" b="1" dirty="0">
                <a:effectLst/>
                <a:latin typeface="Garamond" panose="02020404030301010803" pitchFamily="18" charset="0"/>
                <a:ea typeface="Garamond" panose="02020404030301010803" pitchFamily="18" charset="0"/>
                <a:cs typeface="Garamond" panose="02020404030301010803" pitchFamily="18" charset="0"/>
              </a:rPr>
              <a:t>(…)la quale </a:t>
            </a:r>
            <a:r>
              <a:rPr lang="it-IT" sz="1800" b="1" u="sng" dirty="0">
                <a:effectLst/>
                <a:highlight>
                  <a:srgbClr val="008B8B"/>
                </a:highlight>
                <a:latin typeface="Garamond" panose="02020404030301010803" pitchFamily="18" charset="0"/>
                <a:ea typeface="Garamond" panose="02020404030301010803" pitchFamily="18" charset="0"/>
                <a:cs typeface="Garamond" panose="02020404030301010803" pitchFamily="18" charset="0"/>
              </a:rPr>
              <a:t>stava</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seduta ’</a:t>
            </a:r>
            <a:r>
              <a:rPr lang="it-IT" sz="1800" b="1" u="sng" dirty="0" err="1">
                <a:effectLst/>
                <a:latin typeface="Garamond" panose="02020404030301010803" pitchFamily="18" charset="0"/>
                <a:ea typeface="Garamond" panose="02020404030301010803" pitchFamily="18" charset="0"/>
                <a:cs typeface="Garamond" panose="02020404030301010803" pitchFamily="18" charset="0"/>
              </a:rPr>
              <a:t>ncoppa</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rot</a:t>
            </a:r>
            <a:r>
              <a:rPr lang="it-IT" sz="1800" b="1" dirty="0">
                <a:effectLst/>
                <a:latin typeface="Garamond" panose="02020404030301010803" pitchFamily="18" charset="0"/>
                <a:ea typeface="Garamond" panose="02020404030301010803" pitchFamily="18" charset="0"/>
                <a:cs typeface="Garamond" panose="02020404030301010803" pitchFamily="18" charset="0"/>
              </a:rPr>
              <a:t>a co 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panaro</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nfilato</a:t>
            </a:r>
            <a:r>
              <a:rPr lang="it-IT" sz="1800" b="1" dirty="0">
                <a:effectLst/>
                <a:latin typeface="Garamond" panose="02020404030301010803" pitchFamily="18" charset="0"/>
                <a:ea typeface="Garamond" panose="02020404030301010803" pitchFamily="18" charset="0"/>
                <a:cs typeface="Garamond" panose="02020404030301010803" pitchFamily="18" charset="0"/>
              </a:rPr>
              <a:t> a lo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vraccio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chino de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pastetelle</a:t>
            </a:r>
            <a:r>
              <a:rPr lang="it-IT" sz="1800" b="1" dirty="0">
                <a:effectLst/>
                <a:latin typeface="Garamond" panose="02020404030301010803" pitchFamily="18" charset="0"/>
                <a:ea typeface="Garamond" panose="02020404030301010803" pitchFamily="18" charset="0"/>
                <a:cs typeface="Garamond" panose="02020404030301010803" pitchFamily="18" charset="0"/>
              </a:rPr>
              <a:t> 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confiette</a:t>
            </a:r>
            <a:r>
              <a:rPr lang="it-IT" sz="1800" b="1" dirty="0">
                <a:effectLst/>
                <a:latin typeface="Garamond" panose="02020404030301010803" pitchFamily="18" charset="0"/>
                <a:ea typeface="Garamond" panose="02020404030301010803" pitchFamily="18" charset="0"/>
                <a:cs typeface="Garamond" panose="02020404030301010803" pitchFamily="18" charset="0"/>
              </a:rPr>
              <a:t> che deva a magnare 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mano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a:t>
            </a:r>
            <a:r>
              <a:rPr lang="it-IT" sz="1800" b="1" dirty="0" err="1">
                <a:effectLst/>
                <a:latin typeface="Garamond" panose="02020404030301010803" pitchFamily="18" charset="0"/>
                <a:ea typeface="Garamond" panose="02020404030301010803" pitchFamily="18" charset="0"/>
                <a:cs typeface="Garamond" panose="02020404030301010803" pitchFamily="18" charset="0"/>
              </a:rPr>
              <a:t>asene</a:t>
            </a:r>
            <a:r>
              <a:rPr lang="it-IT" sz="1800" b="1" dirty="0">
                <a:effectLst/>
                <a:latin typeface="Garamond" panose="02020404030301010803" pitchFamily="18" charset="0"/>
                <a:ea typeface="Garamond" panose="02020404030301010803" pitchFamily="18" charset="0"/>
                <a:cs typeface="Garamond" panose="02020404030301010803" pitchFamily="18" charset="0"/>
              </a:rPr>
              <a:t>, che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dapo</a:t>
            </a:r>
            <a:r>
              <a:rPr lang="it-IT" sz="1800" b="1" dirty="0">
                <a:effectLst/>
                <a:latin typeface="Garamond" panose="02020404030301010803" pitchFamily="18" charset="0"/>
                <a:ea typeface="Garamond" panose="02020404030301010803" pitchFamily="18" charset="0"/>
                <a:cs typeface="Garamond" panose="02020404030301010803" pitchFamily="18" charset="0"/>
              </a:rPr>
              <a:t>’ se mettevano 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sautare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coppa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ripa de 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shiummo</a:t>
            </a:r>
            <a:r>
              <a:rPr lang="it-IT" sz="1800" b="1" dirty="0">
                <a:effectLst/>
                <a:latin typeface="Garamond" panose="02020404030301010803" pitchFamily="18" charset="0"/>
                <a:ea typeface="Garamond" panose="02020404030301010803" pitchFamily="18" charset="0"/>
                <a:cs typeface="Garamond" panose="02020404030301010803" pitchFamily="18" charset="0"/>
              </a:rPr>
              <a:t>, tiranno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cauce</a:t>
            </a:r>
            <a:r>
              <a:rPr lang="it-IT" sz="1800" b="1" dirty="0">
                <a:effectLst/>
                <a:latin typeface="Garamond" panose="02020404030301010803" pitchFamily="18" charset="0"/>
                <a:ea typeface="Garamond" panose="02020404030301010803" pitchFamily="18" charset="0"/>
                <a:cs typeface="Garamond" panose="02020404030301010803" pitchFamily="18" charset="0"/>
              </a:rPr>
              <a:t> 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cierte</a:t>
            </a:r>
            <a:r>
              <a:rPr lang="it-IT" sz="1800" b="1" dirty="0">
                <a:effectLst/>
                <a:latin typeface="Garamond" panose="02020404030301010803" pitchFamily="18" charset="0"/>
                <a:ea typeface="Garamond" panose="02020404030301010803" pitchFamily="18" charset="0"/>
                <a:cs typeface="Garamond" panose="02020404030301010803" pitchFamily="18" charset="0"/>
              </a:rPr>
              <a:t> povere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cigne(…).</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71755" marR="228600" indent="127000"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604520" marR="743585" indent="50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VARDIELLO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endParaRPr lang="it-IT" b="1" i="1" dirty="0">
              <a:solidFill>
                <a:schemeClr val="accent2">
                  <a:lumMod val="75000"/>
                </a:schemeClr>
              </a:solidFill>
              <a:effectLst/>
              <a:latin typeface="+mj-lt"/>
              <a:ea typeface="Garamond" panose="02020404030301010803" pitchFamily="18" charset="0"/>
              <a:cs typeface="Garamond" panose="02020404030301010803" pitchFamily="18" charset="0"/>
            </a:endParaRPr>
          </a:p>
          <a:p>
            <a:pPr marL="604520" marR="743585" indent="50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TRATTENEMIENTO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QUARTO</a:t>
            </a:r>
            <a:r>
              <a:rPr lang="it-IT" b="1" i="1" spc="-2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DE</a:t>
            </a:r>
            <a:r>
              <a:rPr lang="it-IT" b="1" i="1" spc="5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LA</a:t>
            </a:r>
            <a:r>
              <a:rPr lang="it-IT" b="1" i="1" spc="3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IORNATA</a:t>
            </a:r>
            <a:r>
              <a:rPr lang="it-IT" b="1" i="1" spc="6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PRIMMA</a:t>
            </a:r>
          </a:p>
          <a:p>
            <a:pPr marL="71755" marR="228600" indent="127000" algn="just">
              <a:lnSpc>
                <a:spcPct val="102000"/>
              </a:lnSpc>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 </a:t>
            </a:r>
          </a:p>
          <a:p>
            <a:pPr marR="228600" algn="just">
              <a:lnSpc>
                <a:spcPct val="102000"/>
              </a:lnSpc>
            </a:pPr>
            <a:r>
              <a:rPr lang="it-IT" sz="1800" b="1" dirty="0">
                <a:effectLst/>
                <a:latin typeface="Garamond" panose="02020404030301010803" pitchFamily="18" charset="0"/>
                <a:ea typeface="Garamond" panose="02020404030301010803" pitchFamily="18" charset="0"/>
                <a:cs typeface="Garamond" panose="02020404030301010803" pitchFamily="18" charset="0"/>
              </a:rPr>
              <a:t>(…)«Bondì, messere: </a:t>
            </a:r>
            <a:r>
              <a:rPr lang="it-IT" sz="1800" b="1" u="sng" dirty="0" err="1">
                <a:effectLst/>
                <a:highlight>
                  <a:srgbClr val="008B8B"/>
                </a:highlight>
                <a:latin typeface="Garamond" panose="02020404030301010803" pitchFamily="18" charset="0"/>
                <a:ea typeface="Garamond" panose="02020404030301010803" pitchFamily="18" charset="0"/>
                <a:cs typeface="Garamond" panose="02020404030301010803" pitchFamily="18" charset="0"/>
              </a:rPr>
              <a:t>staie</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err="1">
                <a:effectLst/>
                <a:latin typeface="Garamond" panose="02020404030301010803" pitchFamily="18" charset="0"/>
                <a:ea typeface="Garamond" panose="02020404030301010803" pitchFamily="18" charset="0"/>
                <a:cs typeface="Garamond" panose="02020404030301010803" pitchFamily="18" charset="0"/>
              </a:rPr>
              <a:t>commodo</a:t>
            </a:r>
            <a:r>
              <a:rPr lang="it-IT" sz="1800" b="1" dirty="0">
                <a:effectLst/>
                <a:latin typeface="Garamond" panose="02020404030301010803" pitchFamily="18" charset="0"/>
                <a:ea typeface="Garamond" panose="02020404030301010803" pitchFamily="18" charset="0"/>
                <a:cs typeface="Garamond" panose="02020404030301010803" pitchFamily="18" charset="0"/>
              </a:rPr>
              <a:t> pe</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dareme</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chille</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quat</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tro</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picciole</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ora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susso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pagame</a:t>
            </a:r>
            <a:r>
              <a:rPr lang="it-IT" sz="1800" b="1" dirty="0">
                <a:effectLst/>
                <a:latin typeface="Garamond" panose="02020404030301010803" pitchFamily="18" charset="0"/>
                <a:ea typeface="Garamond" panose="02020404030301010803" pitchFamily="18" charset="0"/>
                <a:cs typeface="Garamond" panose="02020404030301010803" pitchFamily="18" charset="0"/>
              </a:rPr>
              <a:t> la tela».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Ma,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vedenno</a:t>
            </a:r>
            <a:r>
              <a:rPr lang="it-IT" sz="1800" b="1" dirty="0">
                <a:effectLst/>
                <a:latin typeface="Garamond" panose="02020404030301010803" pitchFamily="18" charset="0"/>
                <a:ea typeface="Garamond" panose="02020404030301010803" pitchFamily="18" charset="0"/>
                <a:cs typeface="Garamond" panose="02020404030301010803" pitchFamily="18" charset="0"/>
              </a:rPr>
              <a:t> ca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statola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u="sng" dirty="0">
                <a:effectLst/>
                <a:highlight>
                  <a:srgbClr val="00FFFF"/>
                </a:highlight>
                <a:latin typeface="Garamond" panose="02020404030301010803" pitchFamily="18" charset="0"/>
                <a:ea typeface="Garamond" panose="02020404030301010803" pitchFamily="18" charset="0"/>
                <a:cs typeface="Garamond" panose="02020404030301010803" pitchFamily="18" charset="0"/>
              </a:rPr>
              <a:t>era</a:t>
            </a:r>
            <a:r>
              <a:rPr lang="it-IT" sz="1800" b="1" u="sng" dirty="0">
                <a:effectLst/>
                <a:latin typeface="Garamond" panose="02020404030301010803" pitchFamily="18" charset="0"/>
                <a:ea typeface="Garamond" panose="02020404030301010803" pitchFamily="18" charset="0"/>
                <a:cs typeface="Garamond" panose="02020404030301010803" pitchFamily="18" charset="0"/>
              </a:rPr>
              <a:t> muta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deze</a:t>
            </a:r>
            <a:r>
              <a:rPr lang="it-IT" sz="1800" b="1" dirty="0">
                <a:effectLst/>
                <a:latin typeface="Garamond" panose="02020404030301010803" pitchFamily="18" charset="0"/>
                <a:ea typeface="Garamond" panose="02020404030301010803" pitchFamily="18" charset="0"/>
                <a:cs typeface="Garamond" panose="02020404030301010803" pitchFamily="18" charset="0"/>
              </a:rPr>
              <a:t> de mano a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na</a:t>
            </a:r>
            <a:r>
              <a:rPr lang="it-IT" sz="1800" b="1"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savorra</a:t>
            </a:r>
            <a:r>
              <a:rPr lang="it-IT" sz="1800" b="1" dirty="0">
                <a:effectLst/>
                <a:latin typeface="Garamond" panose="02020404030301010803" pitchFamily="18" charset="0"/>
                <a:ea typeface="Garamond" panose="02020404030301010803" pitchFamily="18" charset="0"/>
                <a:cs typeface="Garamond" panose="02020404030301010803" pitchFamily="18" charset="0"/>
              </a:rPr>
              <a:t> e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nce</a:t>
            </a:r>
            <a:r>
              <a:rPr lang="it-IT" sz="1800" b="1" dirty="0">
                <a:effectLst/>
                <a:latin typeface="Garamond" panose="02020404030301010803" pitchFamily="18" charset="0"/>
                <a:ea typeface="Garamond" panose="02020404030301010803" pitchFamily="18" charset="0"/>
                <a:cs typeface="Garamond" panose="02020404030301010803" pitchFamily="18" charset="0"/>
              </a:rPr>
              <a:t> la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schiaffaie</a:t>
            </a:r>
            <a:r>
              <a:rPr lang="it-IT" sz="1800" b="1" dirty="0">
                <a:effectLst/>
                <a:latin typeface="Garamond" panose="02020404030301010803" pitchFamily="18" charset="0"/>
                <a:ea typeface="Garamond" panose="02020404030301010803" pitchFamily="18" charset="0"/>
                <a:cs typeface="Garamond" panose="02020404030301010803" pitchFamily="18" charset="0"/>
              </a:rPr>
              <a:t> co tutta la forza</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ponta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’n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miezo</a:t>
            </a:r>
            <a:r>
              <a:rPr lang="it-IT" sz="1800" b="1" dirty="0">
                <a:effectLst/>
                <a:latin typeface="Garamond" panose="02020404030301010803" pitchFamily="18" charset="0"/>
                <a:ea typeface="Garamond" panose="02020404030301010803" pitchFamily="18" charset="0"/>
                <a:cs typeface="Garamond" panose="02020404030301010803" pitchFamily="18" charset="0"/>
              </a:rPr>
              <a:t> a</a:t>
            </a:r>
            <a:r>
              <a:rPr lang="it-IT" sz="1800" b="1" spc="240"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l’arca</a:t>
            </a:r>
            <a:r>
              <a:rPr lang="it-IT" sz="1800" b="1" spc="23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de</a:t>
            </a:r>
            <a:r>
              <a:rPr lang="it-IT" sz="1800" b="1" spc="-22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a:effectLst/>
                <a:latin typeface="Garamond" panose="02020404030301010803" pitchFamily="18" charset="0"/>
                <a:ea typeface="Garamond" panose="02020404030301010803" pitchFamily="18" charset="0"/>
                <a:cs typeface="Garamond" panose="02020404030301010803" pitchFamily="18" charset="0"/>
              </a:rPr>
              <a:t>lo</a:t>
            </a:r>
            <a:r>
              <a:rPr lang="it-IT" sz="1800" b="1" spc="5" dirty="0">
                <a:effectLst/>
                <a:latin typeface="Garamond" panose="02020404030301010803" pitchFamily="18" charset="0"/>
                <a:ea typeface="Garamond" panose="02020404030301010803" pitchFamily="18" charset="0"/>
                <a:cs typeface="Garamond" panose="02020404030301010803" pitchFamily="18" charset="0"/>
              </a:rPr>
              <a:t> </a:t>
            </a:r>
            <a:r>
              <a:rPr lang="it-IT" sz="1800" b="1" dirty="0" err="1">
                <a:effectLst/>
                <a:latin typeface="Garamond" panose="02020404030301010803" pitchFamily="18" charset="0"/>
                <a:ea typeface="Garamond" panose="02020404030301010803" pitchFamily="18" charset="0"/>
                <a:cs typeface="Garamond" panose="02020404030301010803" pitchFamily="18" charset="0"/>
              </a:rPr>
              <a:t>pietto</a:t>
            </a:r>
            <a:r>
              <a:rPr lang="it-IT" sz="1800" b="1" dirty="0">
                <a:effectLst/>
                <a:latin typeface="Garamond" panose="02020404030301010803" pitchFamily="18" charset="0"/>
                <a:ea typeface="Garamond" panose="02020404030301010803" pitchFamily="18" charset="0"/>
                <a:cs typeface="Garamond" panose="02020404030301010803" pitchFamily="18" charset="0"/>
              </a:rPr>
              <a:t>(…)</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70485" marR="222885" indent="129540">
              <a:lnSpc>
                <a:spcPct val="102000"/>
              </a:lnSpc>
              <a:spcBef>
                <a:spcPts val="500"/>
              </a:spcBef>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marL="189865" marR="100330" indent="130175" algn="just">
              <a:lnSpc>
                <a:spcPct val="102000"/>
              </a:lnSpc>
              <a:spcAft>
                <a:spcPts val="0"/>
              </a:spcAft>
            </a:pPr>
            <a:r>
              <a:rPr lang="it-IT" sz="1800" dirty="0">
                <a:effectLst/>
                <a:latin typeface="Garamond" panose="02020404030301010803" pitchFamily="18" charset="0"/>
                <a:ea typeface="Garamond" panose="02020404030301010803" pitchFamily="18" charset="0"/>
                <a:cs typeface="Garamond" panose="02020404030301010803" pitchFamily="18" charset="0"/>
              </a:rPr>
              <a:t> </a:t>
            </a:r>
            <a:endParaRPr lang="it-IT" sz="1050" dirty="0">
              <a:effectLst/>
              <a:latin typeface="Garamond" panose="02020404030301010803" pitchFamily="18" charset="0"/>
              <a:ea typeface="Garamond" panose="02020404030301010803" pitchFamily="18" charset="0"/>
              <a:cs typeface="Garamond" panose="02020404030301010803" pitchFamily="18" charset="0"/>
            </a:endParaRPr>
          </a:p>
          <a:p>
            <a:pPr>
              <a:lnSpc>
                <a:spcPct val="107000"/>
              </a:lnSpc>
              <a:spcAft>
                <a:spcPts val="800"/>
              </a:spcAft>
            </a:pPr>
            <a:r>
              <a:rPr lang="it-IT" sz="1800" dirty="0">
                <a:effectLst/>
                <a:latin typeface="Garamond" panose="02020404030301010803" pitchFamily="18" charset="0"/>
                <a:ea typeface="Calibri" panose="020F0502020204030204" pitchFamily="34" charset="0"/>
                <a:cs typeface="Times New Roman" panose="02020603050405020304" pitchFamily="18" charset="0"/>
              </a:rPr>
              <a:t> </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Freccia a destra 3">
            <a:extLst>
              <a:ext uri="{FF2B5EF4-FFF2-40B4-BE49-F238E27FC236}">
                <a16:creationId xmlns:a16="http://schemas.microsoft.com/office/drawing/2014/main" id="{B874E805-B944-4ECC-A0A7-880FB29FB531}"/>
              </a:ext>
            </a:extLst>
          </p:cNvPr>
          <p:cNvSpPr/>
          <p:nvPr/>
        </p:nvSpPr>
        <p:spPr>
          <a:xfrm>
            <a:off x="278296" y="212035"/>
            <a:ext cx="1086678" cy="38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a destra 4">
            <a:extLst>
              <a:ext uri="{FF2B5EF4-FFF2-40B4-BE49-F238E27FC236}">
                <a16:creationId xmlns:a16="http://schemas.microsoft.com/office/drawing/2014/main" id="{2C5991B6-1708-43B6-B4F5-EA1F3C20D5AE}"/>
              </a:ext>
            </a:extLst>
          </p:cNvPr>
          <p:cNvSpPr/>
          <p:nvPr/>
        </p:nvSpPr>
        <p:spPr>
          <a:xfrm>
            <a:off x="10681252" y="5910470"/>
            <a:ext cx="1139687" cy="424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1928640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4DAF174-F408-4A9F-9C58-D72A457D4CA2}"/>
              </a:ext>
            </a:extLst>
          </p:cNvPr>
          <p:cNvSpPr txBox="1"/>
          <p:nvPr/>
        </p:nvSpPr>
        <p:spPr>
          <a:xfrm>
            <a:off x="1020417" y="1314637"/>
            <a:ext cx="10455966" cy="3947427"/>
          </a:xfrm>
          <a:prstGeom prst="rect">
            <a:avLst/>
          </a:prstGeom>
          <a:noFill/>
        </p:spPr>
        <p:txBody>
          <a:bodyPr wrap="square">
            <a:spAutoFit/>
          </a:bodyPr>
          <a:lstStyle/>
          <a:p>
            <a:pPr marL="614680" marR="760095" indent="177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LO</a:t>
            </a:r>
            <a:r>
              <a:rPr lang="it-IT" b="1" i="1" spc="3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POLECE</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endParaRPr lang="it-IT" b="1" i="1" dirty="0">
              <a:solidFill>
                <a:schemeClr val="accent2">
                  <a:lumMod val="75000"/>
                </a:schemeClr>
              </a:solidFill>
              <a:effectLst/>
              <a:latin typeface="+mj-lt"/>
              <a:ea typeface="Garamond" panose="02020404030301010803" pitchFamily="18" charset="0"/>
              <a:cs typeface="Garamond" panose="02020404030301010803" pitchFamily="18" charset="0"/>
            </a:endParaRPr>
          </a:p>
          <a:p>
            <a:pPr marL="614680" marR="760095" indent="17780"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TRATTENEMIENTO</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QUINTO</a:t>
            </a:r>
            <a:r>
              <a:rPr lang="it-IT" b="1" i="1" spc="-2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DE</a:t>
            </a:r>
            <a:r>
              <a:rPr lang="it-IT" b="1" i="1" spc="5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LA</a:t>
            </a:r>
            <a:r>
              <a:rPr lang="it-IT" b="1" i="1" spc="4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IORNATA</a:t>
            </a:r>
            <a:r>
              <a:rPr lang="it-IT" b="1" i="1" spc="6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PRIMMA</a:t>
            </a:r>
          </a:p>
          <a:p>
            <a:pPr marL="70485" marR="229870" indent="130175" algn="just">
              <a:lnSpc>
                <a:spcPct val="102000"/>
              </a:lnSpc>
              <a:spcAft>
                <a:spcPts val="0"/>
              </a:spcAft>
            </a:pPr>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Mase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che </a:t>
            </a:r>
            <a:r>
              <a:rPr lang="it-IT" sz="1800" b="1" u="sng"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teneva</a:t>
            </a:r>
            <a:r>
              <a:rPr lang="it-IT" sz="1800" b="1" u="sng"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l’</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aurecchie</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leparo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tornaie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ad</a:t>
            </a:r>
            <a:r>
              <a:rPr lang="it-IT" sz="1800" b="1" spc="23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auzare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la voce(…)</a:t>
            </a:r>
            <a:endParaRPr lang="it-IT" sz="12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endParaRPr lang="it-IT" sz="1200" b="1" dirty="0">
              <a:effectLst/>
              <a:latin typeface="Calibri" panose="020F0502020204030204" pitchFamily="34" charset="0"/>
              <a:ea typeface="Calibri" panose="020F0502020204030204" pitchFamily="34" charset="0"/>
              <a:cs typeface="Times New Roman" panose="02020603050405020304" pitchFamily="18" charset="0"/>
            </a:endParaRPr>
          </a:p>
          <a:p>
            <a:pPr marL="725170" marR="625475"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NINNILLO</a:t>
            </a:r>
            <a:r>
              <a:rPr lang="it-IT" b="1" i="1" spc="3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E</a:t>
            </a:r>
            <a:r>
              <a:rPr lang="it-IT" b="1" i="1" spc="20"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NENNELLA</a:t>
            </a:r>
            <a:r>
              <a:rPr lang="it-IT" b="1" i="1" spc="5" dirty="0">
                <a:solidFill>
                  <a:schemeClr val="accent2">
                    <a:lumMod val="75000"/>
                  </a:schemeClr>
                </a:solidFill>
                <a:effectLst/>
                <a:latin typeface="+mj-lt"/>
                <a:ea typeface="Garamond" panose="02020404030301010803" pitchFamily="18" charset="0"/>
                <a:cs typeface="Garamond" panose="02020404030301010803" pitchFamily="18" charset="0"/>
              </a:rPr>
              <a:t> </a:t>
            </a:r>
            <a:endParaRPr lang="it-IT" b="1" i="1" dirty="0">
              <a:solidFill>
                <a:schemeClr val="accent2">
                  <a:lumMod val="75000"/>
                </a:schemeClr>
              </a:solidFill>
              <a:effectLst/>
              <a:latin typeface="+mj-lt"/>
              <a:ea typeface="Garamond" panose="02020404030301010803" pitchFamily="18" charset="0"/>
              <a:cs typeface="Garamond" panose="02020404030301010803" pitchFamily="18" charset="0"/>
            </a:endParaRPr>
          </a:p>
          <a:p>
            <a:pPr marL="725170" marR="625475" algn="ctr">
              <a:lnSpc>
                <a:spcPct val="102000"/>
              </a:lnSpc>
              <a:spcBef>
                <a:spcPts val="500"/>
              </a:spcBef>
              <a:spcAft>
                <a:spcPts val="0"/>
              </a:spcAft>
            </a:pP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TRATTENEMIENTO</a:t>
            </a:r>
            <a:r>
              <a:rPr lang="it-IT" b="1" i="1" spc="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SETTIMO</a:t>
            </a:r>
            <a:r>
              <a:rPr lang="it-IT" b="1" i="1" spc="-2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DE</a:t>
            </a:r>
            <a:r>
              <a:rPr lang="it-IT" b="1" i="1" spc="4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LA</a:t>
            </a:r>
            <a:r>
              <a:rPr lang="it-IT" b="1" i="1" spc="2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IORNATA</a:t>
            </a:r>
            <a:r>
              <a:rPr lang="it-IT" b="1" i="1" spc="55" dirty="0">
                <a:solidFill>
                  <a:schemeClr val="accent2">
                    <a:lumMod val="75000"/>
                  </a:schemeClr>
                </a:solidFill>
                <a:effectLst/>
                <a:latin typeface="+mj-lt"/>
                <a:ea typeface="Garamond" panose="02020404030301010803" pitchFamily="18" charset="0"/>
                <a:cs typeface="Garamond" panose="02020404030301010803" pitchFamily="18" charset="0"/>
              </a:rPr>
              <a:t> </a:t>
            </a:r>
            <a:r>
              <a:rPr lang="it-IT" b="1" i="1" dirty="0">
                <a:solidFill>
                  <a:schemeClr val="accent2">
                    <a:lumMod val="75000"/>
                  </a:schemeClr>
                </a:solidFill>
                <a:effectLst/>
                <a:latin typeface="+mj-lt"/>
                <a:ea typeface="Garamond" panose="02020404030301010803" pitchFamily="18" charset="0"/>
                <a:cs typeface="Garamond" panose="02020404030301010803" pitchFamily="18" charset="0"/>
              </a:rPr>
              <a:t>QUINTA</a:t>
            </a:r>
          </a:p>
          <a:p>
            <a:r>
              <a:rPr lang="it-IT" sz="1800" b="1" dirty="0">
                <a:effectLst/>
                <a:latin typeface="Garamond" panose="02020404030301010803" pitchFamily="18" charset="0"/>
                <a:ea typeface="Garamond" panose="02020404030301010803" pitchFamily="18" charset="0"/>
                <a:cs typeface="Garamond" panose="02020404030301010803" pitchFamily="18" charset="0"/>
              </a:rPr>
              <a:t> </a:t>
            </a:r>
            <a:endParaRPr lang="it-IT" sz="1050" b="1" dirty="0">
              <a:effectLst/>
              <a:latin typeface="Garamond" panose="02020404030301010803" pitchFamily="18" charset="0"/>
              <a:ea typeface="Garamond" panose="02020404030301010803" pitchFamily="18" charset="0"/>
              <a:cs typeface="Garamond" panose="02020404030301010803"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cossì</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matina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appriesso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nanze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che l’Arva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span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nesse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la coperta</a:t>
            </a:r>
            <a:r>
              <a:rPr lang="it-IT" sz="1800" b="1" spc="23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de Spagna rossa</a:t>
            </a:r>
            <a:r>
              <a:rPr lang="it-IT" sz="1800" b="1" spc="240"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pe scotolare li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pulece</a:t>
            </a:r>
            <a:r>
              <a:rPr lang="it-IT" sz="1800" b="1" spc="23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fenestra</a:t>
            </a:r>
            <a:r>
              <a:rPr lang="it-IT" sz="1800" b="1" spc="23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d’Oriente – isso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pigliatose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li figlie uno pe ma-</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no co no buono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panaro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cose da magnare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nfilato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 lo</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vraccio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le</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portaie</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no</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vosco,</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dove</a:t>
            </a:r>
            <a:r>
              <a:rPr lang="it-IT" sz="1800" b="1" spc="23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n’</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esserzeto</a:t>
            </a:r>
            <a:r>
              <a:rPr lang="it-IT" sz="1800" b="1" spc="240"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de</a:t>
            </a:r>
            <a:r>
              <a:rPr lang="it-IT" sz="1800" b="1" spc="5"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chiuppe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faie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tenevano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assediate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l’ombre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2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Freccia a destra 3">
            <a:extLst>
              <a:ext uri="{FF2B5EF4-FFF2-40B4-BE49-F238E27FC236}">
                <a16:creationId xmlns:a16="http://schemas.microsoft.com/office/drawing/2014/main" id="{B31E6445-664B-42D8-A873-72F55113053A}"/>
              </a:ext>
            </a:extLst>
          </p:cNvPr>
          <p:cNvSpPr/>
          <p:nvPr/>
        </p:nvSpPr>
        <p:spPr>
          <a:xfrm>
            <a:off x="556591" y="410817"/>
            <a:ext cx="1470992" cy="490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29133058"/>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AF3B885-4E51-4CF7-95AF-A51843262CF7}"/>
              </a:ext>
            </a:extLst>
          </p:cNvPr>
          <p:cNvSpPr>
            <a:spLocks noGrp="1"/>
          </p:cNvSpPr>
          <p:nvPr>
            <p:ph type="title"/>
          </p:nvPr>
        </p:nvSpPr>
        <p:spPr/>
        <p:txBody>
          <a:bodyPr/>
          <a:lstStyle/>
          <a:p>
            <a:r>
              <a:rPr lang="it-IT" i="1" dirty="0">
                <a:solidFill>
                  <a:schemeClr val="accent2">
                    <a:lumMod val="75000"/>
                  </a:schemeClr>
                </a:solidFill>
              </a:rPr>
              <a:t>                      Testi spagnoli </a:t>
            </a:r>
          </a:p>
        </p:txBody>
      </p:sp>
      <p:sp>
        <p:nvSpPr>
          <p:cNvPr id="3" name="Segnaposto testo 2">
            <a:extLst>
              <a:ext uri="{FF2B5EF4-FFF2-40B4-BE49-F238E27FC236}">
                <a16:creationId xmlns:a16="http://schemas.microsoft.com/office/drawing/2014/main" id="{E21DC610-02D2-4F15-938D-5C8F545DD906}"/>
              </a:ext>
            </a:extLst>
          </p:cNvPr>
          <p:cNvSpPr>
            <a:spLocks noGrp="1"/>
          </p:cNvSpPr>
          <p:nvPr>
            <p:ph type="body" idx="1"/>
          </p:nvPr>
        </p:nvSpPr>
        <p:spPr/>
        <p:txBody>
          <a:bodyPr>
            <a:normAutofit fontScale="40000" lnSpcReduction="20000"/>
          </a:bodyPr>
          <a:lstStyle/>
          <a:p>
            <a:r>
              <a:rPr lang="it-IT" sz="5000" b="1" i="1" dirty="0">
                <a:effectLst/>
                <a:latin typeface="+mj-lt"/>
                <a:ea typeface="Calibri" panose="020F0502020204030204" pitchFamily="34" charset="0"/>
                <a:cs typeface="Times New Roman" panose="02020603050405020304" pitchFamily="18" charset="0"/>
              </a:rPr>
              <a:t>LOZANA ANDALUZA (1528)</a:t>
            </a:r>
            <a:endParaRPr lang="it-IT" sz="5000" i="1" dirty="0">
              <a:effectLst/>
              <a:latin typeface="+mj-lt"/>
              <a:ea typeface="Calibri" panose="020F0502020204030204" pitchFamily="34" charset="0"/>
              <a:cs typeface="Times New Roman" panose="02020603050405020304" pitchFamily="18" charset="0"/>
            </a:endParaRPr>
          </a:p>
          <a:p>
            <a:endParaRPr lang="it-IT" dirty="0"/>
          </a:p>
        </p:txBody>
      </p:sp>
      <p:sp>
        <p:nvSpPr>
          <p:cNvPr id="4" name="Segnaposto contenuto 3">
            <a:extLst>
              <a:ext uri="{FF2B5EF4-FFF2-40B4-BE49-F238E27FC236}">
                <a16:creationId xmlns:a16="http://schemas.microsoft.com/office/drawing/2014/main" id="{400E1E1E-04DE-4F9C-AA78-B2CE66C02ABB}"/>
              </a:ext>
            </a:extLst>
          </p:cNvPr>
          <p:cNvSpPr>
            <a:spLocks noGrp="1"/>
          </p:cNvSpPr>
          <p:nvPr>
            <p:ph sz="half" idx="2"/>
          </p:nvPr>
        </p:nvSpPr>
        <p:spPr/>
        <p:txBody>
          <a:bodyPr/>
          <a:lstStyle/>
          <a:p>
            <a:pPr marL="0" indent="0">
              <a:buNone/>
            </a:pPr>
            <a:r>
              <a:rPr lang="it-IT" sz="2000" b="1" dirty="0">
                <a:effectLst/>
                <a:latin typeface="Garamond" panose="02020404030301010803" pitchFamily="18" charset="0"/>
                <a:ea typeface="Calibri" panose="020F0502020204030204" pitchFamily="34" charset="0"/>
                <a:cs typeface="Times New Roman" panose="02020603050405020304" pitchFamily="18" charset="0"/>
              </a:rPr>
              <a:t>(…) Este </a:t>
            </a:r>
            <a:r>
              <a:rPr lang="it-IT" sz="2000" b="1" dirty="0" err="1">
                <a:effectLst/>
                <a:latin typeface="Garamond" panose="02020404030301010803" pitchFamily="18" charset="0"/>
                <a:ea typeface="Calibri" panose="020F0502020204030204" pitchFamily="34" charset="0"/>
                <a:cs typeface="Times New Roman" panose="02020603050405020304" pitchFamily="18" charset="0"/>
              </a:rPr>
              <a:t>vuestro</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000" b="1" dirty="0" err="1">
                <a:effectLst/>
                <a:latin typeface="Garamond" panose="02020404030301010803" pitchFamily="18" charset="0"/>
                <a:ea typeface="Calibri" panose="020F0502020204030204" pitchFamily="34" charset="0"/>
                <a:cs typeface="Times New Roman" panose="02020603050405020304" pitchFamily="18" charset="0"/>
              </a:rPr>
              <a:t>hijo</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000" b="1" dirty="0" err="1">
                <a:effectLst/>
                <a:latin typeface="Garamond" panose="02020404030301010803" pitchFamily="18" charset="0"/>
                <a:ea typeface="Calibri" panose="020F0502020204030204" pitchFamily="34" charset="0"/>
                <a:cs typeface="Times New Roman" panose="02020603050405020304" pitchFamily="18" charset="0"/>
              </a:rPr>
              <a:t>màs</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es venturoso </a:t>
            </a:r>
            <a:r>
              <a:rPr lang="it-IT" sz="20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no </a:t>
            </a:r>
            <a:r>
              <a:rPr lang="it-IT" sz="2000" b="1" dirty="0" err="1">
                <a:effectLst/>
                <a:latin typeface="Garamond" panose="02020404030301010803" pitchFamily="18" charset="0"/>
                <a:ea typeface="Calibri" panose="020F0502020204030204" pitchFamily="34" charset="0"/>
                <a:cs typeface="Times New Roman" panose="02020603050405020304" pitchFamily="18" charset="0"/>
              </a:rPr>
              <a:t>pensais</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000" b="1" u="sng"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20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2000" b="1" u="sng" dirty="0" err="1">
                <a:effectLst/>
                <a:latin typeface="Garamond" panose="02020404030301010803" pitchFamily="18" charset="0"/>
                <a:ea typeface="Calibri" panose="020F0502020204030204" pitchFamily="34" charset="0"/>
                <a:cs typeface="Times New Roman" panose="02020603050405020304" pitchFamily="18" charset="0"/>
              </a:rPr>
              <a:t>edad</a:t>
            </a:r>
            <a:r>
              <a:rPr lang="it-IT" sz="20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2000" b="1" u="sng"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tiene</a:t>
            </a:r>
            <a:r>
              <a:rPr lang="it-IT" sz="2000" b="1" dirty="0">
                <a:effectLst/>
                <a:latin typeface="Garamond" panose="02020404030301010803" pitchFamily="18" charset="0"/>
                <a:ea typeface="Calibri" panose="020F0502020204030204" pitchFamily="34" charset="0"/>
                <a:cs typeface="Times New Roman" panose="02020603050405020304" pitchFamily="18" charset="0"/>
              </a:rPr>
              <a:t>?(…) (p.76)</a:t>
            </a:r>
            <a:endParaRPr lang="it-IT" sz="20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it-IT" dirty="0"/>
          </a:p>
        </p:txBody>
      </p:sp>
      <p:sp>
        <p:nvSpPr>
          <p:cNvPr id="5" name="Segnaposto testo 4">
            <a:extLst>
              <a:ext uri="{FF2B5EF4-FFF2-40B4-BE49-F238E27FC236}">
                <a16:creationId xmlns:a16="http://schemas.microsoft.com/office/drawing/2014/main" id="{C8365AE2-D7D0-4B3E-A83C-872718900B37}"/>
              </a:ext>
            </a:extLst>
          </p:cNvPr>
          <p:cNvSpPr>
            <a:spLocks noGrp="1"/>
          </p:cNvSpPr>
          <p:nvPr>
            <p:ph type="body" sz="quarter" idx="3"/>
          </p:nvPr>
        </p:nvSpPr>
        <p:spPr>
          <a:xfrm>
            <a:off x="6409700" y="2125566"/>
            <a:ext cx="4645152" cy="805692"/>
          </a:xfrm>
        </p:spPr>
        <p:txBody>
          <a:bodyPr>
            <a:normAutofit fontScale="40000" lnSpcReduction="20000"/>
          </a:bodyPr>
          <a:lstStyle/>
          <a:p>
            <a:endParaRPr lang="it-IT" sz="2400" b="1" dirty="0">
              <a:effectLst/>
              <a:latin typeface="Garamond" panose="02020404030301010803" pitchFamily="18" charset="0"/>
              <a:ea typeface="Calibri" panose="020F0502020204030204" pitchFamily="34" charset="0"/>
              <a:cs typeface="Times New Roman" panose="02020603050405020304" pitchFamily="18" charset="0"/>
            </a:endParaRPr>
          </a:p>
          <a:p>
            <a:r>
              <a:rPr lang="it-IT" sz="4200" b="1" i="1" dirty="0">
                <a:effectLst/>
                <a:latin typeface="+mj-lt"/>
                <a:ea typeface="Calibri" panose="020F0502020204030204" pitchFamily="34" charset="0"/>
                <a:cs typeface="Times New Roman" panose="02020603050405020304" pitchFamily="18" charset="0"/>
              </a:rPr>
              <a:t>GRAMATICA DE LA LENGUA CASTELLANA DE NEBRIJA(1492)</a:t>
            </a:r>
            <a:endParaRPr lang="it-IT" sz="4200" i="1" dirty="0">
              <a:effectLst/>
              <a:latin typeface="+mj-lt"/>
              <a:ea typeface="Calibri" panose="020F0502020204030204" pitchFamily="34" charset="0"/>
              <a:cs typeface="Times New Roman" panose="02020603050405020304" pitchFamily="18" charset="0"/>
            </a:endParaRPr>
          </a:p>
          <a:p>
            <a:endParaRPr lang="it-IT" dirty="0"/>
          </a:p>
        </p:txBody>
      </p:sp>
      <p:sp>
        <p:nvSpPr>
          <p:cNvPr id="6" name="Segnaposto contenuto 5">
            <a:extLst>
              <a:ext uri="{FF2B5EF4-FFF2-40B4-BE49-F238E27FC236}">
                <a16:creationId xmlns:a16="http://schemas.microsoft.com/office/drawing/2014/main" id="{48073DE6-498A-43F3-AA2D-744DF69783C7}"/>
              </a:ext>
            </a:extLst>
          </p:cNvPr>
          <p:cNvSpPr>
            <a:spLocks noGrp="1"/>
          </p:cNvSpPr>
          <p:nvPr>
            <p:ph sz="quarter" idx="4"/>
          </p:nvPr>
        </p:nvSpPr>
        <p:spPr/>
        <p:txBody>
          <a:bodyPr/>
          <a:lstStyle/>
          <a:p>
            <a:pPr>
              <a:lnSpc>
                <a:spcPct val="107000"/>
              </a:lnSpc>
              <a:spcAft>
                <a:spcPts val="800"/>
              </a:spcAft>
            </a:pPr>
            <a:r>
              <a:rPr lang="it-IT" sz="1800" dirty="0">
                <a:effectLst/>
                <a:latin typeface="Garamond" panose="02020404030301010803" pitchFamily="18" charset="0"/>
                <a:ea typeface="Calibri" panose="020F0502020204030204" pitchFamily="34" charset="0"/>
                <a:cs typeface="Times New Roman" panose="02020603050405020304" pitchFamily="18" charset="0"/>
              </a:rPr>
              <a:t>LIBRO III, CAP.8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Mas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diziendo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i="1" dirty="0">
                <a:solidFill>
                  <a:srgbClr val="202122"/>
                </a:solidFill>
                <a:effectLst/>
                <a:latin typeface="Arial" panose="020B0604020202020204" pitchFamily="34" charset="0"/>
                <a:ea typeface="Calibri" panose="020F0502020204030204" pitchFamily="34" charset="0"/>
                <a:cs typeface="Times New Roman" panose="02020603050405020304" pitchFamily="18" charset="0"/>
              </a:rPr>
              <a:t> </a:t>
            </a:r>
            <a:r>
              <a:rPr lang="it-IT" sz="1800" b="1" dirty="0" err="1">
                <a:solidFill>
                  <a:srgbClr val="202122"/>
                </a:solidFill>
                <a:effectLst/>
                <a:latin typeface="Garamond" panose="02020404030301010803" pitchFamily="18" charset="0"/>
                <a:ea typeface="Calibri" panose="020F0502020204030204" pitchFamily="34" charset="0"/>
                <a:cs typeface="Arial" panose="020B0604020202020204" pitchFamily="34" charset="0"/>
              </a:rPr>
              <a:t>señor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ave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merced</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mì,quiero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dezir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no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yo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tengo ,sino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solidFill>
                  <a:srgbClr val="202122"/>
                </a:solidFill>
                <a:effectLst/>
                <a:latin typeface="Garamond" panose="02020404030301010803" pitchFamily="18" charset="0"/>
                <a:ea typeface="Calibri" panose="020F0502020204030204" pitchFamily="34" charset="0"/>
                <a:cs typeface="Arial" panose="020B0604020202020204" pitchFamily="34" charset="0"/>
              </a:rPr>
              <a:t>señor</a:t>
            </a: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 </a:t>
            </a:r>
            <a:r>
              <a:rPr lang="it-IT" sz="1800" b="1" dirty="0">
                <a:solidFill>
                  <a:srgbClr val="202122"/>
                </a:solidFill>
                <a:effectLst/>
                <a:highlight>
                  <a:srgbClr val="808000"/>
                </a:highlight>
                <a:latin typeface="Garamond" panose="02020404030301010803" pitchFamily="18" charset="0"/>
                <a:ea typeface="Calibri" panose="020F0502020204030204" pitchFamily="34" charset="0"/>
                <a:cs typeface="Arial" panose="020B0604020202020204" pitchFamily="34" charset="0"/>
              </a:rPr>
              <a:t>tiene</a:t>
            </a: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 de </a:t>
            </a:r>
            <a:r>
              <a:rPr lang="it-IT" sz="1800" b="1" dirty="0" err="1">
                <a:solidFill>
                  <a:srgbClr val="202122"/>
                </a:solidFill>
                <a:effectLst/>
                <a:latin typeface="Garamond" panose="02020404030301010803" pitchFamily="18" charset="0"/>
                <a:ea typeface="Calibri" panose="020F0502020204030204" pitchFamily="34" charset="0"/>
                <a:cs typeface="Arial" panose="020B0604020202020204" pitchFamily="34" charset="0"/>
              </a:rPr>
              <a:t>mì</a:t>
            </a: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1896804838"/>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2730519-B0E8-4CEF-8F0C-A42E7419F7C9}"/>
              </a:ext>
            </a:extLst>
          </p:cNvPr>
          <p:cNvSpPr>
            <a:spLocks noGrp="1"/>
          </p:cNvSpPr>
          <p:nvPr>
            <p:ph type="title"/>
          </p:nvPr>
        </p:nvSpPr>
        <p:spPr/>
        <p:txBody>
          <a:bodyPr/>
          <a:lstStyle/>
          <a:p>
            <a:r>
              <a:rPr lang="it-IT" sz="3200" b="1" i="1" dirty="0">
                <a:solidFill>
                  <a:schemeClr val="accent2">
                    <a:lumMod val="75000"/>
                  </a:schemeClr>
                </a:solidFill>
                <a:effectLst/>
                <a:ea typeface="Calibri" panose="020F0502020204030204" pitchFamily="34" charset="0"/>
                <a:cs typeface="Times New Roman" panose="02020603050405020304" pitchFamily="18" charset="0"/>
              </a:rPr>
              <a:t>AMADIS DE GAULA (1500)</a:t>
            </a:r>
            <a:br>
              <a:rPr lang="it-IT" sz="3200" dirty="0">
                <a:effectLst/>
                <a:latin typeface="Calibri" panose="020F0502020204030204" pitchFamily="34" charset="0"/>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9B28389E-0341-4840-BD96-6F9DA8760C7C}"/>
              </a:ext>
            </a:extLst>
          </p:cNvPr>
          <p:cNvSpPr>
            <a:spLocks noGrp="1"/>
          </p:cNvSpPr>
          <p:nvPr>
            <p:ph idx="1"/>
          </p:nvPr>
        </p:nvSpPr>
        <p:spPr>
          <a:xfrm>
            <a:off x="1451579" y="2015732"/>
            <a:ext cx="9603275" cy="3841729"/>
          </a:xfrm>
        </p:spPr>
        <p:txBody>
          <a:bodyPr>
            <a:normAutofit fontScale="85000" lnSpcReduction="10000"/>
          </a:bodyPr>
          <a:lstStyle/>
          <a:p>
            <a:pPr marL="0" indent="0">
              <a:lnSpc>
                <a:spcPct val="107000"/>
              </a:lnSpc>
              <a:spcAft>
                <a:spcPts val="800"/>
              </a:spcAft>
              <a:buNone/>
            </a:pPr>
            <a:r>
              <a:rPr lang="it-IT" sz="19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1</a:t>
            </a:r>
            <a:endParaRPr lang="it-IT" sz="19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900" b="1" dirty="0">
                <a:effectLst/>
                <a:latin typeface="Garamond" panose="02020404030301010803" pitchFamily="18" charset="0"/>
                <a:ea typeface="Calibri" panose="020F0502020204030204" pitchFamily="34" charset="0"/>
                <a:cs typeface="Times New Roman" panose="02020603050405020304" pitchFamily="18" charset="0"/>
              </a:rPr>
              <a:t>(…)Y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él</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la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vio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doncella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primero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 su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parecer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no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pasaba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diez</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y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ocho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años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viola tan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vieja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 tan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lasa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se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maravilló</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cómo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en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palafrén</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se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podía</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comenzóse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santiguar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aquella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maravilla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endParaRPr lang="it-IT" sz="19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2 </a:t>
            </a:r>
            <a:endParaRPr lang="it-IT" sz="19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900" b="1" dirty="0">
                <a:effectLst/>
                <a:latin typeface="Garamond" panose="02020404030301010803" pitchFamily="18" charset="0"/>
                <a:ea typeface="Calibri" panose="020F0502020204030204" pitchFamily="34" charset="0"/>
                <a:cs typeface="Times New Roman" panose="02020603050405020304" pitchFamily="18" charset="0"/>
              </a:rPr>
              <a:t>(…)e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mucho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más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lo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fueron</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aquellos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le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esperaban</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tan gran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miedo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les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puso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ninguno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le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osaba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atender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antes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se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metían</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entre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otros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hace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ganado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cuando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lobos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son</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acometidos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9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9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todo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cuanto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las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otras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partes viera le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parecía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nada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comparación</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aquello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pero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mucho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más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maravillado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fué</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cuando</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entró</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en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gran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palacio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9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it-IT" sz="1900" b="1" dirty="0">
                <a:effectLst/>
                <a:latin typeface="Garamond" panose="02020404030301010803" pitchFamily="18" charset="0"/>
                <a:ea typeface="Calibri" panose="020F0502020204030204" pitchFamily="34" charset="0"/>
                <a:cs typeface="Times New Roman" panose="02020603050405020304" pitchFamily="18" charset="0"/>
              </a:rPr>
              <a:t>(…)</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Pues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señor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si lo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saber</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queréis</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no </a:t>
            </a:r>
            <a:r>
              <a:rPr lang="it-IT" sz="1900" b="1" u="sng" dirty="0" err="1">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hay</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quien</a:t>
            </a:r>
            <a:r>
              <a:rPr lang="it-IT" sz="1900" b="1" u="sng" dirty="0">
                <a:effectLst/>
                <a:latin typeface="Garamond" panose="02020404030301010803" pitchFamily="18" charset="0"/>
                <a:ea typeface="Calibri" panose="020F0502020204030204" pitchFamily="34" charset="0"/>
                <a:cs typeface="Times New Roman" panose="02020603050405020304" pitchFamily="18" charset="0"/>
              </a:rPr>
              <a:t> lo </a:t>
            </a:r>
            <a:r>
              <a:rPr lang="it-IT" sz="1900" b="1" u="sng" dirty="0" err="1">
                <a:effectLst/>
                <a:latin typeface="Garamond" panose="02020404030301010803" pitchFamily="18" charset="0"/>
                <a:ea typeface="Calibri" panose="020F0502020204030204" pitchFamily="34" charset="0"/>
                <a:cs typeface="Times New Roman" panose="02020603050405020304" pitchFamily="18" charset="0"/>
              </a:rPr>
              <a:t>sepa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sino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maestro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Elisabat</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quien</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mucho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se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fía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fabla</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mucho</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con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él</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900" b="1" dirty="0" err="1">
                <a:effectLst/>
                <a:latin typeface="Garamond" panose="02020404030301010803" pitchFamily="18" charset="0"/>
                <a:ea typeface="Calibri" panose="020F0502020204030204" pitchFamily="34" charset="0"/>
                <a:cs typeface="Times New Roman" panose="02020603050405020304" pitchFamily="18" charset="0"/>
              </a:rPr>
              <a:t>apartadamente</a:t>
            </a:r>
            <a:r>
              <a:rPr lang="it-IT" sz="19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900" b="1"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
        <p:nvSpPr>
          <p:cNvPr id="4" name="Freccia a destra 3">
            <a:extLst>
              <a:ext uri="{FF2B5EF4-FFF2-40B4-BE49-F238E27FC236}">
                <a16:creationId xmlns:a16="http://schemas.microsoft.com/office/drawing/2014/main" id="{0F90FC89-DA3B-46D6-BED7-120855D43835}"/>
              </a:ext>
            </a:extLst>
          </p:cNvPr>
          <p:cNvSpPr/>
          <p:nvPr/>
        </p:nvSpPr>
        <p:spPr>
          <a:xfrm>
            <a:off x="10469217" y="5658678"/>
            <a:ext cx="1285461" cy="3948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4381098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EB79A99-757E-4ED1-BD2A-CC20A840CD92}"/>
              </a:ext>
            </a:extLst>
          </p:cNvPr>
          <p:cNvSpPr txBox="1"/>
          <p:nvPr/>
        </p:nvSpPr>
        <p:spPr>
          <a:xfrm>
            <a:off x="145774" y="16447"/>
            <a:ext cx="11900452" cy="6841553"/>
          </a:xfrm>
          <a:prstGeom prst="rect">
            <a:avLst/>
          </a:prstGeom>
          <a:noFill/>
        </p:spPr>
        <p:txBody>
          <a:bodyPr wrap="square">
            <a:spAutoFit/>
          </a:bodyPr>
          <a:lstStyle/>
          <a:p>
            <a:pPr>
              <a:lnSpc>
                <a:spcPct val="107000"/>
              </a:lnSpc>
              <a:spcAft>
                <a:spcPts val="800"/>
              </a:spcAft>
            </a:pPr>
            <a:r>
              <a:rPr lang="it-IT" sz="18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8</a:t>
            </a:r>
            <a:endParaRPr lang="it-IT" sz="18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(…)En esta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sazón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había</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doncel</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tres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años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su gran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íermosura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por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maravilla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era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mirada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vio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 su amo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llorar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púsole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manos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ante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ojos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gelos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quería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limpiar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(…)e la Reina en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otra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algo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más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baja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en un estrado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paños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oro </a:t>
            </a:r>
            <a:r>
              <a:rPr lang="it-IT" sz="1800" b="1" u="sng"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estaban</a:t>
            </a:r>
            <a:r>
              <a:rPr lang="it-IT" sz="1800" b="1" u="sng" dirty="0">
                <a:effectLst/>
                <a:highlight>
                  <a:srgbClr val="D3D3D3"/>
                </a:highligh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puestas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 la parte del Rey se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pusieron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caballeros, y de la Reina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sus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dueñas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doncellas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más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cerca del Rey </a:t>
            </a:r>
            <a:r>
              <a:rPr lang="it-IT" sz="1800" b="1" u="sng"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estaban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eran</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cuatro</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caballeros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él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más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preciaba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uno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Amadís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y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otro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Galaor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Agrajes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Galvanes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Sintierra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9</a:t>
            </a:r>
            <a:endParaRPr lang="it-IT" sz="18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Estando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rey</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Lisuarte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reina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Brisena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su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mujer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sus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tiendas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con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muchos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caballeros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dueñas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doncellas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al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cuarto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día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allí</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partieran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Amadís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don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Galaor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su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hermano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entró</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por la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puerta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caballero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manto e la corona le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dejara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ya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oístes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fincando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hinojos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ante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Rey, le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dijo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Señor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cómo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no </a:t>
            </a:r>
            <a:r>
              <a:rPr lang="it-IT" sz="1800" b="1" u="sng" dirty="0" err="1">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tenéis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la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fermosa</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corona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yo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vos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dejé</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vos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señora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rico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manto?(…)</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a:latin typeface="Garamond" panose="02020404030301010803" pitchFamily="18" charset="0"/>
                <a:ea typeface="Calibri" panose="020F0502020204030204" pitchFamily="34" charset="0"/>
                <a:cs typeface="Times New Roman" panose="02020603050405020304" pitchFamily="18" charset="0"/>
              </a:rPr>
              <a:t>(</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Ay</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buen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amigo!, por esto </a:t>
            </a:r>
            <a:r>
              <a:rPr lang="it-IT" sz="1800" b="1" u="sng" dirty="0" err="1">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somos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vos</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yo</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muertos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11 </a:t>
            </a:r>
            <a:endParaRPr lang="it-IT" sz="18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Ella </a:t>
            </a:r>
            <a:r>
              <a:rPr lang="it-IT" sz="1800" b="1" u="sng"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estaba</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tan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espantada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le no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podía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hablar</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abrazóse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con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él</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gran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miedo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había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de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cabailaros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muertos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cabe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ella </a:t>
            </a:r>
            <a:r>
              <a:rPr lang="it-IT" sz="1800" b="1"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estaban</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17</a:t>
            </a:r>
            <a:endParaRPr lang="it-IT" sz="18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Ese</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caballo</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lo </a:t>
            </a:r>
            <a:r>
              <a:rPr lang="it-IT" sz="1800" b="1" u="sng" dirty="0" err="1">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hobisteis</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CAPITULO 22</a:t>
            </a:r>
            <a:endParaRPr lang="it-IT" sz="1800" b="1"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b="1" dirty="0">
                <a:effectLst/>
                <a:latin typeface="Garamond" panose="02020404030301010803" pitchFamily="18" charset="0"/>
                <a:ea typeface="Calibri" panose="020F0502020204030204" pitchFamily="34" charset="0"/>
                <a:cs typeface="Times New Roman" panose="02020603050405020304" pitchFamily="18" charset="0"/>
              </a:rPr>
              <a:t>(…)El escudo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que</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dirty="0" err="1">
                <a:effectLst/>
                <a:latin typeface="Garamond" panose="02020404030301010803" pitchFamily="18" charset="0"/>
                <a:ea typeface="Calibri" panose="020F0502020204030204" pitchFamily="34" charset="0"/>
                <a:cs typeface="Times New Roman" panose="02020603050405020304" pitchFamily="18" charset="0"/>
              </a:rPr>
              <a:t>llevaba</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habia</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1800" b="1" u="sng"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1800" b="1" u="sng" dirty="0">
                <a:effectLst/>
                <a:latin typeface="Garamond" panose="02020404030301010803" pitchFamily="18" charset="0"/>
                <a:ea typeface="Calibri" panose="020F0502020204030204" pitchFamily="34" charset="0"/>
                <a:cs typeface="Times New Roman" panose="02020603050405020304" pitchFamily="18" charset="0"/>
              </a:rPr>
              <a:t> campo de oro</a:t>
            </a:r>
            <a:r>
              <a:rPr lang="it-IT" sz="1800" b="1" dirty="0">
                <a:effectLst/>
                <a:latin typeface="Garamond" panose="02020404030301010803" pitchFamily="18" charset="0"/>
                <a:ea typeface="Calibri" panose="020F0502020204030204" pitchFamily="34" charset="0"/>
                <a:cs typeface="Times New Roman" panose="02020603050405020304" pitchFamily="18" charset="0"/>
              </a:rPr>
              <a:t>(…)</a:t>
            </a:r>
            <a:endParaRPr lang="it-IT" sz="1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745155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9BA1369-2E97-4C2C-9EE6-7A9A9085734D}"/>
              </a:ext>
            </a:extLst>
          </p:cNvPr>
          <p:cNvSpPr txBox="1"/>
          <p:nvPr/>
        </p:nvSpPr>
        <p:spPr>
          <a:xfrm>
            <a:off x="251791" y="1675825"/>
            <a:ext cx="11688417" cy="2308324"/>
          </a:xfrm>
          <a:prstGeom prst="rect">
            <a:avLst/>
          </a:prstGeom>
          <a:noFill/>
        </p:spPr>
        <p:txBody>
          <a:bodyPr wrap="square">
            <a:spAutoFit/>
          </a:bodyPr>
          <a:lstStyle/>
          <a:p>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Ciò che emerge da tale studio è che l'affinità con lo spagnolo sembra sicuramente esserci, ma gli usi non corrispondono sempre e, dunque, in diversi casi è parziale. Lo vediamo con i verbi </a:t>
            </a:r>
            <a:r>
              <a:rPr lang="it-IT" sz="1800" b="1" u="sng" dirty="0">
                <a:solidFill>
                  <a:srgbClr val="202122"/>
                </a:solidFill>
                <a:effectLst/>
                <a:latin typeface="Garamond" panose="02020404030301010803" pitchFamily="18" charset="0"/>
                <a:ea typeface="Calibri" panose="020F0502020204030204" pitchFamily="34" charset="0"/>
                <a:cs typeface="Arial" panose="020B0604020202020204" pitchFamily="34" charset="0"/>
              </a:rPr>
              <a:t>avere e tenere,</a:t>
            </a: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 in riferimento all’età, come locativo esistenziale  e con i nominali astratti; mentre con i verbi </a:t>
            </a:r>
            <a:r>
              <a:rPr lang="it-IT" sz="1800" b="1" u="sng" dirty="0">
                <a:solidFill>
                  <a:srgbClr val="202122"/>
                </a:solidFill>
                <a:effectLst/>
                <a:latin typeface="Garamond" panose="02020404030301010803" pitchFamily="18" charset="0"/>
                <a:ea typeface="Calibri" panose="020F0502020204030204" pitchFamily="34" charset="0"/>
                <a:cs typeface="Arial" panose="020B0604020202020204" pitchFamily="34" charset="0"/>
              </a:rPr>
              <a:t>essere e stare</a:t>
            </a: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 ciò che si può notare è che in napoletano, rispetto allo spagnolo, la scelta della copula è meno contrastiva e più grammaticalizzata. In effetti, i verbi copulativi napoletani godono di una minore funzionalità semantica rispetto a quelli spagnoli. Ciò ci spinge a riflettere sul fatto che i verbi copulativi napoletani hanno probabilmente avuto un' evoluzione simile a quella dei verbi spagnoli ma non necessariamente ne sono stati influenzati, quindi la similitudine sarebbe da ricercarsi nella comune matrice Latina.</a:t>
            </a:r>
            <a:endParaRPr lang="it-IT" b="1" dirty="0"/>
          </a:p>
        </p:txBody>
      </p:sp>
      <p:sp>
        <p:nvSpPr>
          <p:cNvPr id="4" name="Freccia a destra 3">
            <a:extLst>
              <a:ext uri="{FF2B5EF4-FFF2-40B4-BE49-F238E27FC236}">
                <a16:creationId xmlns:a16="http://schemas.microsoft.com/office/drawing/2014/main" id="{FF583023-BBC2-4358-A481-911B9E07A0A3}"/>
              </a:ext>
            </a:extLst>
          </p:cNvPr>
          <p:cNvSpPr/>
          <p:nvPr/>
        </p:nvSpPr>
        <p:spPr>
          <a:xfrm>
            <a:off x="10071652" y="5261113"/>
            <a:ext cx="1391478" cy="4770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82819186"/>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7D9072-1BA4-4F7A-A961-00963D8E9BF7}"/>
              </a:ext>
            </a:extLst>
          </p:cNvPr>
          <p:cNvSpPr>
            <a:spLocks noGrp="1"/>
          </p:cNvSpPr>
          <p:nvPr>
            <p:ph type="title"/>
          </p:nvPr>
        </p:nvSpPr>
        <p:spPr>
          <a:xfrm>
            <a:off x="1517840" y="2089979"/>
            <a:ext cx="9603275" cy="1488107"/>
          </a:xfrm>
        </p:spPr>
        <p:txBody>
          <a:bodyPr/>
          <a:lstStyle/>
          <a:p>
            <a:r>
              <a:rPr lang="it-IT" i="1" dirty="0">
                <a:solidFill>
                  <a:schemeClr val="accent2">
                    <a:lumMod val="75000"/>
                  </a:schemeClr>
                </a:solidFill>
              </a:rPr>
              <a:t>Testi napoletani precedenti alla dominazione spagnola a </a:t>
            </a:r>
            <a:r>
              <a:rPr lang="it-IT" i="1" dirty="0" err="1">
                <a:solidFill>
                  <a:schemeClr val="accent2">
                    <a:lumMod val="75000"/>
                  </a:schemeClr>
                </a:solidFill>
              </a:rPr>
              <a:t>napoli</a:t>
            </a:r>
            <a:r>
              <a:rPr lang="it-IT" i="1" dirty="0">
                <a:solidFill>
                  <a:schemeClr val="accent2">
                    <a:lumMod val="75000"/>
                  </a:schemeClr>
                </a:solidFill>
              </a:rPr>
              <a:t> </a:t>
            </a:r>
          </a:p>
        </p:txBody>
      </p:sp>
      <p:sp>
        <p:nvSpPr>
          <p:cNvPr id="3" name="Freccia a destra 2">
            <a:extLst>
              <a:ext uri="{FF2B5EF4-FFF2-40B4-BE49-F238E27FC236}">
                <a16:creationId xmlns:a16="http://schemas.microsoft.com/office/drawing/2014/main" id="{B2ADE6B2-4967-44FE-9B99-5E0D87852464}"/>
              </a:ext>
            </a:extLst>
          </p:cNvPr>
          <p:cNvSpPr/>
          <p:nvPr/>
        </p:nvSpPr>
        <p:spPr>
          <a:xfrm>
            <a:off x="9634330" y="4996070"/>
            <a:ext cx="1431235" cy="4505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25186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E33C940-4F04-4964-B20E-74E4E7CC3BDD}"/>
              </a:ext>
            </a:extLst>
          </p:cNvPr>
          <p:cNvSpPr>
            <a:spLocks noGrp="1"/>
          </p:cNvSpPr>
          <p:nvPr>
            <p:ph type="title"/>
          </p:nvPr>
        </p:nvSpPr>
        <p:spPr>
          <a:xfrm>
            <a:off x="1451579" y="1082815"/>
            <a:ext cx="9603275" cy="1049235"/>
          </a:xfrm>
        </p:spPr>
        <p:txBody>
          <a:bodyPr>
            <a:normAutofit/>
          </a:bodyPr>
          <a:lstStyle/>
          <a:p>
            <a:r>
              <a:rPr lang="it-IT" sz="2800" b="1" i="1" spc="75" dirty="0">
                <a:solidFill>
                  <a:schemeClr val="accent2">
                    <a:lumMod val="75000"/>
                  </a:schemeClr>
                </a:solidFill>
                <a:effectLst/>
                <a:latin typeface="Garamond" panose="02020404030301010803" pitchFamily="18" charset="0"/>
                <a:ea typeface="Times New Roman" panose="02020603050405020304" pitchFamily="18" charset="0"/>
                <a:cs typeface="Times New Roman" panose="02020603050405020304" pitchFamily="18" charset="0"/>
              </a:rPr>
              <a:t>EPISTOLA NAPOLITANA DI BOCCACCIO (1339)</a:t>
            </a:r>
            <a:endParaRPr lang="it-IT" sz="2800" i="1" dirty="0">
              <a:solidFill>
                <a:schemeClr val="accent2">
                  <a:lumMod val="75000"/>
                </a:schemeClr>
              </a:solidFill>
            </a:endParaRPr>
          </a:p>
        </p:txBody>
      </p:sp>
      <p:sp>
        <p:nvSpPr>
          <p:cNvPr id="3" name="Segnaposto contenuto 2">
            <a:extLst>
              <a:ext uri="{FF2B5EF4-FFF2-40B4-BE49-F238E27FC236}">
                <a16:creationId xmlns:a16="http://schemas.microsoft.com/office/drawing/2014/main" id="{9A6ACCA2-3300-4498-893F-FFE9A8A5D1D5}"/>
              </a:ext>
            </a:extLst>
          </p:cNvPr>
          <p:cNvSpPr>
            <a:spLocks noGrp="1"/>
          </p:cNvSpPr>
          <p:nvPr>
            <p:ph idx="1"/>
          </p:nvPr>
        </p:nvSpPr>
        <p:spPr>
          <a:xfrm>
            <a:off x="1451579" y="1791295"/>
            <a:ext cx="9603275" cy="4821539"/>
          </a:xfrm>
        </p:spPr>
        <p:txBody>
          <a:bodyPr>
            <a:normAutofit fontScale="25000" lnSpcReduction="20000"/>
          </a:bodyPr>
          <a:lstStyle/>
          <a:p>
            <a:pPr marL="0" indent="0">
              <a:lnSpc>
                <a:spcPct val="107000"/>
              </a:lnSpc>
              <a:spcAft>
                <a:spcPts val="800"/>
              </a:spcAft>
              <a:buNone/>
            </a:pP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Faccimote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adunqua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caro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fratiello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saperi, che lo primo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juorno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sto mese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Deciembro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Machinti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filliao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highlight>
                  <a:srgbClr val="006400"/>
                </a:highlight>
                <a:latin typeface="Garamond" panose="02020404030301010803" pitchFamily="18" charset="0"/>
                <a:ea typeface="Times New Roman" panose="02020603050405020304" pitchFamily="18" charset="0"/>
                <a:cs typeface="Times New Roman" panose="02020603050405020304" pitchFamily="18" charset="0"/>
              </a:rPr>
              <a:t>appe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uno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biello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figlio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masculo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Dio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nce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garde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li dea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bita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tiempo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biegli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anni. E per chillo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dice la mammana cha 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levao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nell’</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ancuccia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tutto s’assomiglia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allu</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pate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par Dio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credamolillo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dice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lu</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patino, cha 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canosce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a:t>
            </a:r>
            <a:r>
              <a:rPr lang="it-IT" sz="7200" b="1" dirty="0" err="1">
                <a:solidFill>
                  <a:srgbClr val="202122"/>
                </a:solidFill>
                <a:effectLst/>
                <a:highlight>
                  <a:srgbClr val="00FFFF"/>
                </a:highlight>
                <a:latin typeface="Garamond" panose="02020404030301010803" pitchFamily="18" charset="0"/>
                <a:ea typeface="Times New Roman" panose="02020603050405020304" pitchFamily="18" charset="0"/>
                <a:cs typeface="Times New Roman" panose="02020603050405020304" pitchFamily="18" charset="0"/>
              </a:rPr>
              <a:t>è</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bona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perzona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O biro Dio,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apisse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aputo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uno madama 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reina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nuostra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Acco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festa,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faceramo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tutti per l’amore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suojo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Ah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macari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Dio stato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nci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fussi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intanto, ch’</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apissovo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aputo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chillo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chiacere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chietta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com’</a:t>
            </a:r>
            <a:r>
              <a:rPr lang="it-IT" sz="7200" b="1" dirty="0" err="1">
                <a:solidFill>
                  <a:srgbClr val="202122"/>
                </a:solidFill>
                <a:effectLst/>
                <a:highlight>
                  <a:srgbClr val="006400"/>
                </a:highlight>
                <a:latin typeface="Garamond" panose="02020404030301010803" pitchFamily="18" charset="0"/>
                <a:ea typeface="Times New Roman" panose="02020603050405020304" pitchFamily="18" charset="0"/>
                <a:cs typeface="Times New Roman" panose="02020603050405020304" pitchFamily="18" charset="0"/>
              </a:rPr>
              <a:t>av’</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mediemmo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sacci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qualle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appe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filliato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Machinti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cuorpo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li compari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lie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mandaro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chiu</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bello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puorpo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bidissovo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ingimai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mandicaosillo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tutto;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ncelle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puozza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si buoi tu,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benire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scaja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schitto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tantillo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non ce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mandao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dappoi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arquanti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juorni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facimo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batiggiare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portavolo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la mammana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incombogliato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dello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ciprese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Machinti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chillo dello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mbelloso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inferrato di varo: non sacco, se te s’</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arrecorda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qual isso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buoglio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dicere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eo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Squarcione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portao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tuorcia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allumata,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chiena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chiena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carline: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forononci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compari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Jannello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Borsaro, Cola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Scongiario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Turcillo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Parcetano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Franzillo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Schioccaprete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Serillo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Sconzajoco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Martuccello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Orcano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perzì</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non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saccio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quanta delle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mellio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mellio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Napole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ghironci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chietta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con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ipsi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Marella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Cacciapulce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Catella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Saccoti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Zita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Cubitosa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Rudetola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Puorta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nuova, et tutte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chille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zittelle della chiazza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nuostra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puosoronli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nome Antoniello, ad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enore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santo Antuono,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nce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garde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s’</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apissovi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beduto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quanta bella de Nido et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Capovana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perzì</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delle chiazze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bennono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besetare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la feta, pe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cierto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ti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apperi</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maravilliato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Bien</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mi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tene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quant’a mene, chiù de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ciento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creo, cha </a:t>
            </a:r>
            <a:r>
              <a:rPr lang="it-IT" sz="7200" b="1" dirty="0">
                <a:solidFill>
                  <a:srgbClr val="202122"/>
                </a:solidFill>
                <a:effectLst/>
                <a:highlight>
                  <a:srgbClr val="00FFFF"/>
                </a:highlight>
                <a:latin typeface="Garamond" panose="02020404030301010803" pitchFamily="18" charset="0"/>
                <a:ea typeface="Times New Roman" panose="02020603050405020304" pitchFamily="18" charset="0"/>
                <a:cs typeface="Times New Roman" panose="02020603050405020304" pitchFamily="18" charset="0"/>
              </a:rPr>
              <a:t>fossero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colle zeppe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ertavellate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colle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manecangiane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chiene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perne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d’auro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mediemno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sia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laudato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chillo Deo, cha le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creao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Acco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u="sng" dirty="0">
                <a:solidFill>
                  <a:srgbClr val="202122"/>
                </a:solidFill>
                <a:effectLst/>
                <a:highlight>
                  <a:srgbClr val="008B8B"/>
                </a:highlight>
                <a:latin typeface="Garamond" panose="02020404030301010803" pitchFamily="18" charset="0"/>
                <a:ea typeface="Times New Roman" panose="02020603050405020304" pitchFamily="18" charset="0"/>
                <a:cs typeface="Times New Roman" panose="02020603050405020304" pitchFamily="18" charset="0"/>
              </a:rPr>
              <a:t>stavano </a:t>
            </a:r>
            <a:r>
              <a:rPr lang="it-IT" sz="72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bielle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uno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paraviso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pruoprio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parze</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chillo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juorno</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la chiazza </a:t>
            </a:r>
            <a:r>
              <a:rPr lang="it-IT" sz="72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nuostra</a:t>
            </a:r>
            <a:r>
              <a:rPr lang="it-IT" sz="72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endParaRPr lang="it-IT" b="1" dirty="0"/>
          </a:p>
        </p:txBody>
      </p:sp>
      <p:sp>
        <p:nvSpPr>
          <p:cNvPr id="4" name="Freccia a destra 3">
            <a:extLst>
              <a:ext uri="{FF2B5EF4-FFF2-40B4-BE49-F238E27FC236}">
                <a16:creationId xmlns:a16="http://schemas.microsoft.com/office/drawing/2014/main" id="{A8DC09C7-F66D-4F89-87AF-4EAF5C5D440C}"/>
              </a:ext>
            </a:extLst>
          </p:cNvPr>
          <p:cNvSpPr/>
          <p:nvPr/>
        </p:nvSpPr>
        <p:spPr>
          <a:xfrm>
            <a:off x="11054854" y="6281530"/>
            <a:ext cx="938363" cy="3313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47202267"/>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37836D1-71B6-4568-92CB-804B6524A0EB}"/>
              </a:ext>
            </a:extLst>
          </p:cNvPr>
          <p:cNvSpPr txBox="1"/>
          <p:nvPr/>
        </p:nvSpPr>
        <p:spPr>
          <a:xfrm>
            <a:off x="99391" y="277325"/>
            <a:ext cx="11993218" cy="5306196"/>
          </a:xfrm>
          <a:prstGeom prst="rect">
            <a:avLst/>
          </a:prstGeom>
          <a:noFill/>
        </p:spPr>
        <p:txBody>
          <a:bodyPr wrap="square">
            <a:spAutoFit/>
          </a:bodyPr>
          <a:lstStyle/>
          <a:p>
            <a:pPr marL="0" indent="0">
              <a:lnSpc>
                <a:spcPct val="107000"/>
              </a:lnSpc>
              <a:spcAft>
                <a:spcPts val="800"/>
              </a:spcAft>
              <a:buNone/>
            </a:pP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Quant’a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Machinti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bona </a:t>
            </a:r>
            <a:r>
              <a:rPr lang="it-IT" sz="1800" b="1" u="sng" dirty="0">
                <a:solidFill>
                  <a:srgbClr val="202122"/>
                </a:solidFill>
                <a:effectLst/>
                <a:highlight>
                  <a:srgbClr val="008B8B"/>
                </a:highlight>
                <a:latin typeface="Garamond" panose="02020404030301010803" pitchFamily="18" charset="0"/>
                <a:ea typeface="Times New Roman" panose="02020603050405020304" pitchFamily="18" charset="0"/>
                <a:cs typeface="Times New Roman" panose="02020603050405020304" pitchFamily="18" charset="0"/>
              </a:rPr>
              <a:t>sta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allerasi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molto dello figlio: non pe quanto anco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allo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lietto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come feta </a:t>
            </a:r>
            <a:r>
              <a:rPr lang="it-IT" sz="1800" b="1" u="sng"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cad’</a:t>
            </a:r>
            <a:r>
              <a:rPr lang="it-IT" sz="1800" b="1" u="sng" dirty="0" err="1">
                <a:solidFill>
                  <a:srgbClr val="202122"/>
                </a:solidFill>
                <a:effectLst/>
                <a:highlight>
                  <a:srgbClr val="00FFFF"/>
                </a:highlight>
                <a:latin typeface="Garamond" panose="02020404030301010803" pitchFamily="18" charset="0"/>
                <a:ea typeface="Times New Roman" panose="02020603050405020304" pitchFamily="18" charset="0"/>
                <a:cs typeface="Times New Roman" panose="02020603050405020304" pitchFamily="18" charset="0"/>
              </a:rPr>
              <a:t>è</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Apimmote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ancora 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dicere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arcuna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cuosa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tene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Lloco</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a:solidFill>
                  <a:srgbClr val="202122"/>
                </a:solidFill>
                <a:effectLst/>
                <a:highlight>
                  <a:srgbClr val="008B8B"/>
                </a:highlight>
                <a:latin typeface="Garamond" panose="02020404030301010803" pitchFamily="18" charset="0"/>
                <a:ea typeface="Times New Roman" panose="02020603050405020304" pitchFamily="18" charset="0"/>
                <a:cs typeface="Times New Roman" panose="02020603050405020304" pitchFamily="18" charset="0"/>
              </a:rPr>
              <a:t>sta</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abbate </a:t>
            </a:r>
            <a:r>
              <a:rPr lang="it-IT" sz="1800" b="1" u="sng"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Boccaccio,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como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sai tu: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nin</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juorno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ni notte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perzì</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fa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schitto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scribere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Agiolille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ditto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chiù fiate, et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sonmode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boluto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incagnare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co isso buono uomo. Chillo se la ride,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diceme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figlio meo,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spicciate,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juoccate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alla scuola co li zitelli; cha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eo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faccio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chesso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pe volere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adiscere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chillo me dice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Judice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Barillo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isso sape, quanta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lu</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demone, e chiù cha non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sappe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Scaccinopole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Surriento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Non faccio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pecchene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se lo fa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chesso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ma, pe la donna, da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pede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rotto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pesamende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Non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puozzo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chiù; ma, male me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nde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sape.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Benmi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perzone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potterà</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dicere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tune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ncia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cheffare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chesso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Dicotillo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sai, cha l’amo quant’a patre: non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bolserie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de l’</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abenisse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arcuna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cuosa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schiacesse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ad isto,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ned</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mene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mediemmo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tene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scribelillo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raccomandace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se te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nuostro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compatre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Pietro da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Lucanajano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llu</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puozziamo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bedere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alla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buoglia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suoja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Bolimmonci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scusare, cha ti non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potiemo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chiù tosto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scribere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appimo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 fare una picca de chillo fatto, cha sai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tune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Bien</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se te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chiace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cobille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scrivincello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beamoti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insorato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alla chiazza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nuostra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Lloco</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r>
              <a:rPr lang="it-IT" sz="1800" b="1" u="sng" dirty="0">
                <a:solidFill>
                  <a:srgbClr val="202122"/>
                </a:solidFill>
                <a:effectLst/>
                <a:highlight>
                  <a:srgbClr val="008B8B"/>
                </a:highlight>
                <a:latin typeface="Garamond" panose="02020404030301010803" pitchFamily="18" charset="0"/>
                <a:ea typeface="Times New Roman" panose="02020603050405020304" pitchFamily="18" charset="0"/>
                <a:cs typeface="Times New Roman" panose="02020603050405020304" pitchFamily="18" charset="0"/>
              </a:rPr>
              <a:t>sta</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Zita </a:t>
            </a:r>
            <a:r>
              <a:rPr lang="it-IT" sz="1800" b="1" u="sng"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Bernacchia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cha </a:t>
            </a:r>
            <a:r>
              <a:rPr lang="it-IT" sz="1800" b="1" u="sng" dirty="0">
                <a:solidFill>
                  <a:srgbClr val="202122"/>
                </a:solidFill>
                <a:effectLst/>
                <a:highlight>
                  <a:srgbClr val="008B8B"/>
                </a:highlight>
                <a:latin typeface="Garamond" panose="02020404030301010803" pitchFamily="18" charset="0"/>
                <a:ea typeface="Times New Roman" panose="02020603050405020304" pitchFamily="18" charset="0"/>
                <a:cs typeface="Times New Roman" panose="02020603050405020304" pitchFamily="18" charset="0"/>
              </a:rPr>
              <a:t>sta</a:t>
            </a:r>
            <a:r>
              <a:rPr lang="it-IT" sz="1800" b="1" u="sng"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trista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pe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tene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E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aguardate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In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Napole</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lo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juorno</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de sant’Aniello.</a:t>
            </a:r>
            <a:endParaRPr lang="it-IT" sz="1800" b="1" dirty="0">
              <a:effectLst/>
              <a:latin typeface="Garamond" panose="02020404030301010803" pitchFamily="18" charset="0"/>
              <a:ea typeface="Calibri" panose="020F0502020204030204" pitchFamily="34" charset="0"/>
              <a:cs typeface="Times New Roman" panose="02020603050405020304" pitchFamily="18" charset="0"/>
            </a:endParaRPr>
          </a:p>
          <a:p>
            <a:pPr indent="304800" algn="r">
              <a:lnSpc>
                <a:spcPct val="107000"/>
              </a:lnSpc>
              <a:spcBef>
                <a:spcPts val="600"/>
              </a:spcBef>
              <a:spcAft>
                <a:spcPts val="600"/>
              </a:spcAft>
            </a:pP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Delli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toi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800" b="1" dirty="0">
              <a:effectLst/>
              <a:latin typeface="Garamond" panose="02020404030301010803" pitchFamily="18" charset="0"/>
              <a:ea typeface="Calibri" panose="020F0502020204030204" pitchFamily="34" charset="0"/>
              <a:cs typeface="Times New Roman" panose="02020603050405020304" pitchFamily="18" charset="0"/>
            </a:endParaRPr>
          </a:p>
          <a:p>
            <a:pPr indent="304800" algn="r">
              <a:lnSpc>
                <a:spcPct val="107000"/>
              </a:lnSpc>
              <a:spcBef>
                <a:spcPts val="600"/>
              </a:spcBef>
              <a:spcAft>
                <a:spcPts val="600"/>
              </a:spcAft>
            </a:pP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Jannetta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di Parisse dalla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Ruoccia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a:t>
            </a:r>
          </a:p>
          <a:p>
            <a:pPr indent="304800" algn="r">
              <a:lnSpc>
                <a:spcPct val="107000"/>
              </a:lnSpc>
              <a:spcBef>
                <a:spcPts val="600"/>
              </a:spcBef>
              <a:spcAft>
                <a:spcPts val="600"/>
              </a:spcAft>
            </a:pPr>
            <a:r>
              <a:rPr lang="it-IT" b="1" dirty="0">
                <a:solidFill>
                  <a:srgbClr val="202122"/>
                </a:solidFill>
                <a:latin typeface="Garamond" panose="02020404030301010803" pitchFamily="18" charset="0"/>
                <a:ea typeface="Times New Roman" panose="02020603050405020304" pitchFamily="18" charset="0"/>
                <a:cs typeface="Times New Roman" panose="02020603050405020304" pitchFamily="18" charset="0"/>
              </a:rPr>
              <a:t>A</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 Francisco </a:t>
            </a:r>
            <a:r>
              <a:rPr lang="it-IT" sz="1800" b="1" dirty="0" err="1">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delli</a:t>
            </a:r>
            <a:r>
              <a:rPr lang="it-IT" sz="1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 Barde </a:t>
            </a:r>
            <a:endParaRPr lang="it-IT" b="1" dirty="0">
              <a:solidFill>
                <a:srgbClr val="202122"/>
              </a:solidFill>
              <a:latin typeface="Garamond" panose="02020404030301010803" pitchFamily="18" charset="0"/>
              <a:ea typeface="Times New Roman" panose="02020603050405020304" pitchFamily="18" charset="0"/>
              <a:cs typeface="Times New Roman" panose="02020603050405020304" pitchFamily="18" charset="0"/>
            </a:endParaRPr>
          </a:p>
          <a:p>
            <a:pPr indent="304800" algn="r">
              <a:lnSpc>
                <a:spcPct val="107000"/>
              </a:lnSpc>
              <a:spcBef>
                <a:spcPts val="600"/>
              </a:spcBef>
              <a:spcAft>
                <a:spcPts val="600"/>
              </a:spcAft>
            </a:pPr>
            <a:r>
              <a:rPr lang="it-IT" sz="800" b="1" dirty="0">
                <a:solidFill>
                  <a:srgbClr val="202122"/>
                </a:solidFill>
                <a:effectLst/>
                <a:latin typeface="Garamond" panose="02020404030301010803" pitchFamily="18" charset="0"/>
                <a:ea typeface="Times New Roman" panose="02020603050405020304" pitchFamily="18" charset="0"/>
                <a:cs typeface="Times New Roman" panose="02020603050405020304" pitchFamily="18" charset="0"/>
              </a:rPr>
              <a:t>.</a:t>
            </a:r>
            <a:endParaRPr lang="it-IT" sz="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7224094"/>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A1D4AA-D9DA-492F-A44B-48798722FCA9}"/>
              </a:ext>
            </a:extLst>
          </p:cNvPr>
          <p:cNvSpPr>
            <a:spLocks noGrp="1"/>
          </p:cNvSpPr>
          <p:nvPr>
            <p:ph type="title"/>
          </p:nvPr>
        </p:nvSpPr>
        <p:spPr>
          <a:xfrm>
            <a:off x="1451579" y="1219199"/>
            <a:ext cx="9603275" cy="979111"/>
          </a:xfrm>
        </p:spPr>
        <p:txBody>
          <a:bodyPr>
            <a:normAutofit/>
          </a:bodyPr>
          <a:lstStyle/>
          <a:p>
            <a:r>
              <a:rPr lang="it-IT" sz="2800" b="1" i="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CRONACA PARTENOPEA (1300)</a:t>
            </a:r>
            <a:br>
              <a:rPr lang="it-IT" sz="3200" dirty="0">
                <a:effectLst/>
                <a:latin typeface="Calibri" panose="020F0502020204030204" pitchFamily="34" charset="0"/>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46955936-28AA-4160-BC41-3E00AA007751}"/>
              </a:ext>
            </a:extLst>
          </p:cNvPr>
          <p:cNvSpPr>
            <a:spLocks noGrp="1"/>
          </p:cNvSpPr>
          <p:nvPr>
            <p:ph idx="1"/>
          </p:nvPr>
        </p:nvSpPr>
        <p:spPr>
          <a:xfrm>
            <a:off x="1451579" y="1881809"/>
            <a:ext cx="9603275" cy="4240695"/>
          </a:xfrm>
        </p:spPr>
        <p:txBody>
          <a:bodyPr>
            <a:normAutofit fontScale="55000" lnSpcReduction="20000"/>
          </a:bodyPr>
          <a:lstStyle/>
          <a:p>
            <a:pPr marL="0" indent="0">
              <a:lnSpc>
                <a:spcPct val="107000"/>
              </a:lnSpc>
              <a:spcAft>
                <a:spcPts val="800"/>
              </a:spcAft>
              <a:buNone/>
            </a:pPr>
            <a:r>
              <a:rPr lang="it-IT" sz="2900" b="1" dirty="0">
                <a:effectLst/>
                <a:latin typeface="Garamond" panose="02020404030301010803" pitchFamily="18" charset="0"/>
                <a:ea typeface="Calibri" panose="020F0502020204030204" pitchFamily="34" charset="0"/>
                <a:cs typeface="Times New Roman" panose="02020603050405020304" pitchFamily="18" charset="0"/>
              </a:rPr>
              <a:t>(…) Come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è</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notorio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la insula de Sicilia se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rebellò</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contra lo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Rè</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Carlo primo e venne in potere del re Pietro d ‘Aragona. E quella </a:t>
            </a:r>
            <a:r>
              <a:rPr lang="it-IT" sz="2900" b="1" u="sng"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tenendo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in pace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venendo a lo solio de lo regno de Sicilia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re,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fiolo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de lo re Carlo secondo virgola che era prudente 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richo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havendo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per male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che la insula de Sicilia Ultra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el</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Faro non devesse esser unita co lo regno de Sicilia, volendola recuperare, prima mandò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ambassatori</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anni principali di quella insula, se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se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voleano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reducere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 la fidelità sua </a:t>
            </a:r>
            <a:r>
              <a:rPr lang="it-IT" sz="2900" b="1" u="sng" dirty="0" err="1">
                <a:effectLst/>
                <a:latin typeface="Garamond" panose="02020404030301010803" pitchFamily="18" charset="0"/>
                <a:ea typeface="Calibri" panose="020F0502020204030204" pitchFamily="34" charset="0"/>
                <a:cs typeface="Times New Roman" panose="02020603050405020304" pitchFamily="18" charset="0"/>
              </a:rPr>
              <a:t>como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de dovere </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it-IT" sz="2900" b="1" dirty="0">
                <a:effectLst/>
                <a:latin typeface="Garamond" panose="02020404030301010803" pitchFamily="18" charset="0"/>
                <a:ea typeface="Calibri" panose="020F0502020204030204" pitchFamily="34" charset="0"/>
                <a:cs typeface="Times New Roman" panose="02020603050405020304" pitchFamily="18" charset="0"/>
              </a:rPr>
              <a:t>(…)Non intenditi che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è</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la bestia</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che domanda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iusticia</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del patrone ? Andati 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commandati</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ad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missere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Marcho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le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done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de mangiare fin ‘a che vive 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tractelo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bene, perché,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havendo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servito sano 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iovenes</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è</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giusta cosa</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sia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nutrito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vechio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e infermo(…)</a:t>
            </a:r>
          </a:p>
          <a:p>
            <a:pPr marL="0" indent="0">
              <a:lnSpc>
                <a:spcPct val="107000"/>
              </a:lnSpc>
              <a:spcAft>
                <a:spcPts val="800"/>
              </a:spcAft>
              <a:buNone/>
            </a:pPr>
            <a:r>
              <a:rPr lang="it-IT" sz="2900" b="1" dirty="0">
                <a:effectLst/>
                <a:latin typeface="Garamond" panose="02020404030301010803" pitchFamily="18" charset="0"/>
                <a:ea typeface="Calibri" panose="020F0502020204030204" pitchFamily="34" charset="0"/>
                <a:cs typeface="Times New Roman" panose="02020603050405020304" pitchFamily="18" charset="0"/>
              </a:rPr>
              <a:t>(…)Et questa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fo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la terza volta</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che se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maritao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la regina Ioanna prima. Lo quale </a:t>
            </a:r>
            <a:r>
              <a:rPr lang="it-IT" sz="2900" b="1" u="sng" dirty="0">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stava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male contento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perché non poteva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signiozzare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lo regno(…) et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accactao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più denari con favore della regina et andò ad recuperare </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le terre de la </a:t>
            </a:r>
            <a:r>
              <a:rPr lang="it-IT" sz="2900" b="1" u="sng" dirty="0" err="1">
                <a:effectLst/>
                <a:latin typeface="Garamond" panose="02020404030301010803" pitchFamily="18" charset="0"/>
                <a:ea typeface="Calibri" panose="020F0502020204030204" pitchFamily="34" charset="0"/>
                <a:cs typeface="Times New Roman" panose="02020603050405020304" pitchFamily="18" charset="0"/>
              </a:rPr>
              <a:t>heredità</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che </a:t>
            </a:r>
            <a:r>
              <a:rPr lang="it-IT" sz="2900" b="1" u="sng" dirty="0">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teneva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re de Aragona</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et per questa causa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fo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morto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it-IT" sz="2900" b="1" dirty="0">
                <a:effectLst/>
                <a:latin typeface="Garamond" panose="02020404030301010803" pitchFamily="18" charset="0"/>
                <a:ea typeface="Calibri" panose="020F0502020204030204" pitchFamily="34" charset="0"/>
                <a:cs typeface="Times New Roman" panose="02020603050405020304" pitchFamily="18" charset="0"/>
              </a:rPr>
              <a:t>(…) e poi de questo </a:t>
            </a:r>
            <a:r>
              <a:rPr lang="it-IT" sz="2900" b="1" dirty="0" err="1">
                <a:effectLst/>
                <a:latin typeface="Garamond" panose="02020404030301010803" pitchFamily="18" charset="0"/>
                <a:ea typeface="Calibri" panose="020F0502020204030204" pitchFamily="34" charset="0"/>
                <a:cs typeface="Times New Roman" panose="02020603050405020304" pitchFamily="18" charset="0"/>
              </a:rPr>
              <a:t>similatamente</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male contento</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it-IT" sz="2900" b="1" dirty="0">
                <a:effectLst/>
                <a:latin typeface="Garamond" panose="02020404030301010803" pitchFamily="18" charset="0"/>
                <a:ea typeface="Calibri" panose="020F0502020204030204" pitchFamily="34" charset="0"/>
                <a:cs typeface="Times New Roman" panose="02020603050405020304" pitchFamily="18" charset="0"/>
              </a:rPr>
              <a:t>(…)fece chiamare </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tutti lì Reale che </a:t>
            </a:r>
            <a:r>
              <a:rPr lang="it-IT" sz="2900" b="1" u="sng" dirty="0">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stavano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err="1">
                <a:effectLst/>
                <a:latin typeface="Garamond" panose="02020404030301010803" pitchFamily="18" charset="0"/>
                <a:ea typeface="Calibri" panose="020F0502020204030204" pitchFamily="34" charset="0"/>
                <a:cs typeface="Times New Roman" panose="02020603050405020304" pitchFamily="18" charset="0"/>
              </a:rPr>
              <a:t>indella</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a:t>
            </a:r>
            <a:r>
              <a:rPr lang="it-IT" sz="2900" b="1" u="sng" dirty="0" err="1">
                <a:effectLst/>
                <a:latin typeface="Garamond" panose="02020404030301010803" pitchFamily="18" charset="0"/>
                <a:ea typeface="Calibri" panose="020F0502020204030204" pitchFamily="34" charset="0"/>
                <a:cs typeface="Times New Roman" panose="02020603050405020304" pitchFamily="18" charset="0"/>
              </a:rPr>
              <a:t>cità</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de Napoli</a:t>
            </a:r>
            <a:r>
              <a:rPr lang="it-IT" sz="2900" b="1" dirty="0">
                <a:effectLst/>
                <a:latin typeface="Garamond" panose="02020404030301010803" pitchFamily="18" charset="0"/>
                <a:ea typeface="Calibri" panose="020F0502020204030204" pitchFamily="34" charset="0"/>
                <a:cs typeface="Times New Roman" panose="02020603050405020304" pitchFamily="18" charset="0"/>
              </a:rPr>
              <a:t>. (…)et fece chiamare </a:t>
            </a:r>
            <a:r>
              <a:rPr lang="it-IT" sz="2900" b="1" u="sng" dirty="0" err="1">
                <a:effectLst/>
                <a:latin typeface="Garamond" panose="02020404030301010803" pitchFamily="18" charset="0"/>
                <a:ea typeface="Calibri" panose="020F0502020204030204" pitchFamily="34" charset="0"/>
                <a:cs typeface="Times New Roman" panose="02020603050405020304" pitchFamily="18" charset="0"/>
              </a:rPr>
              <a:t>tucti</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li Reali che </a:t>
            </a:r>
            <a:r>
              <a:rPr lang="it-IT" sz="2900" b="1" u="sng" dirty="0">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erano</a:t>
            </a:r>
            <a:r>
              <a:rPr lang="it-IT" sz="2900" b="1" u="sng" dirty="0">
                <a:effectLst/>
                <a:latin typeface="Garamond" panose="02020404030301010803" pitchFamily="18" charset="0"/>
                <a:ea typeface="Calibri" panose="020F0502020204030204" pitchFamily="34" charset="0"/>
                <a:cs typeface="Times New Roman" panose="02020603050405020304" pitchFamily="18" charset="0"/>
              </a:rPr>
              <a:t> in Napoli</a:t>
            </a:r>
            <a:r>
              <a:rPr lang="it-IT" sz="2900" dirty="0">
                <a:effectLst/>
                <a:latin typeface="Garamond" panose="02020404030301010803" pitchFamily="18" charset="0"/>
                <a:ea typeface="Calibri" panose="020F0502020204030204" pitchFamily="34" charset="0"/>
                <a:cs typeface="Times New Roman" panose="02020603050405020304" pitchFamily="18" charset="0"/>
              </a:rPr>
              <a:t>.</a:t>
            </a:r>
          </a:p>
          <a:p>
            <a:endParaRPr lang="it-IT" dirty="0"/>
          </a:p>
        </p:txBody>
      </p:sp>
    </p:spTree>
    <p:extLst>
      <p:ext uri="{BB962C8B-B14F-4D97-AF65-F5344CB8AC3E}">
        <p14:creationId xmlns:p14="http://schemas.microsoft.com/office/powerpoint/2010/main" val="3028678934"/>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CAA477A-633C-412B-849F-863238766EFD}"/>
              </a:ext>
            </a:extLst>
          </p:cNvPr>
          <p:cNvSpPr txBox="1"/>
          <p:nvPr/>
        </p:nvSpPr>
        <p:spPr>
          <a:xfrm>
            <a:off x="1311966" y="2139652"/>
            <a:ext cx="9660834" cy="1754326"/>
          </a:xfrm>
          <a:prstGeom prst="rect">
            <a:avLst/>
          </a:prstGeom>
          <a:noFill/>
        </p:spPr>
        <p:txBody>
          <a:bodyPr wrap="square">
            <a:spAutoFit/>
          </a:bodyPr>
          <a:lstStyle/>
          <a:p>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Ciò che emerge dallo studio di questi testi (di cui ho evidenziato i verbi copulativi) è che la distinzione aspettuale tra i verbi copulativi era già presente prima del 400, quindi prima della dominazione spagnola a Napoli. Ciò adesso ci porta a dedurre che le similitudini sono adducibili non a degli ispanismi ma alla comune matrice Latina, a partire dalla quale lo spagnolo e il napoletano hanno avuto in questo campo un'evoluzione parzialmente simile. Lo spagnolo può aver rafforzato delle forme simili durante la dominazione a Napoli ma non influenzato. </a:t>
            </a:r>
            <a:endParaRPr lang="it-IT" b="1" dirty="0"/>
          </a:p>
        </p:txBody>
      </p:sp>
      <p:sp>
        <p:nvSpPr>
          <p:cNvPr id="4" name="Freccia a destra 3">
            <a:extLst>
              <a:ext uri="{FF2B5EF4-FFF2-40B4-BE49-F238E27FC236}">
                <a16:creationId xmlns:a16="http://schemas.microsoft.com/office/drawing/2014/main" id="{C1CBE48E-BDB3-4C55-9365-5CEB01DFE02E}"/>
              </a:ext>
            </a:extLst>
          </p:cNvPr>
          <p:cNvSpPr/>
          <p:nvPr/>
        </p:nvSpPr>
        <p:spPr>
          <a:xfrm>
            <a:off x="9594574" y="5433391"/>
            <a:ext cx="1775791" cy="4505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73382757"/>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54A372-C551-43DD-AB90-046915354F0B}"/>
              </a:ext>
            </a:extLst>
          </p:cNvPr>
          <p:cNvSpPr>
            <a:spLocks noGrp="1"/>
          </p:cNvSpPr>
          <p:nvPr>
            <p:ph type="title"/>
          </p:nvPr>
        </p:nvSpPr>
        <p:spPr>
          <a:xfrm>
            <a:off x="1464831" y="1957458"/>
            <a:ext cx="9603275" cy="1049235"/>
          </a:xfrm>
        </p:spPr>
        <p:txBody>
          <a:bodyPr/>
          <a:lstStyle/>
          <a:p>
            <a:r>
              <a:rPr lang="it-IT" i="1" dirty="0">
                <a:solidFill>
                  <a:schemeClr val="accent2">
                    <a:lumMod val="75000"/>
                  </a:schemeClr>
                </a:solidFill>
              </a:rPr>
              <a:t>TESTO E DIZIONARI LATINI </a:t>
            </a:r>
          </a:p>
        </p:txBody>
      </p:sp>
      <p:sp>
        <p:nvSpPr>
          <p:cNvPr id="3" name="Freccia a destra 2">
            <a:extLst>
              <a:ext uri="{FF2B5EF4-FFF2-40B4-BE49-F238E27FC236}">
                <a16:creationId xmlns:a16="http://schemas.microsoft.com/office/drawing/2014/main" id="{34AAA49F-C02B-40DE-99FE-3D5DA2A0C8D8}"/>
              </a:ext>
            </a:extLst>
          </p:cNvPr>
          <p:cNvSpPr/>
          <p:nvPr/>
        </p:nvSpPr>
        <p:spPr>
          <a:xfrm>
            <a:off x="9700591" y="5393635"/>
            <a:ext cx="1537252" cy="3975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0398977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F10FA16-6A59-4026-A29D-62281CD45331}"/>
              </a:ext>
            </a:extLst>
          </p:cNvPr>
          <p:cNvSpPr>
            <a:spLocks noGrp="1"/>
          </p:cNvSpPr>
          <p:nvPr>
            <p:ph type="title"/>
          </p:nvPr>
        </p:nvSpPr>
        <p:spPr/>
        <p:txBody>
          <a:bodyPr/>
          <a:lstStyle/>
          <a:p>
            <a:r>
              <a:rPr lang="it-IT" sz="3200" b="1" i="1" dirty="0">
                <a:solidFill>
                  <a:schemeClr val="accent2">
                    <a:lumMod val="75000"/>
                  </a:schemeClr>
                </a:solidFill>
                <a:effectLst/>
                <a:latin typeface="Garamond" panose="02020404030301010803" pitchFamily="18" charset="0"/>
                <a:ea typeface="Calibri" panose="020F0502020204030204" pitchFamily="34" charset="0"/>
                <a:cs typeface="Times New Roman" panose="02020603050405020304" pitchFamily="18" charset="0"/>
              </a:rPr>
              <a:t>“SATYRICON” DI PETRONIO</a:t>
            </a:r>
            <a:br>
              <a:rPr lang="it-IT" sz="3200" dirty="0">
                <a:effectLst/>
                <a:latin typeface="Calibri" panose="020F0502020204030204" pitchFamily="34" charset="0"/>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4C43BE27-C6CF-4097-BC34-D424AB690D15}"/>
              </a:ext>
            </a:extLst>
          </p:cNvPr>
          <p:cNvSpPr>
            <a:spLocks noGrp="1"/>
          </p:cNvSpPr>
          <p:nvPr>
            <p:ph idx="1"/>
          </p:nvPr>
        </p:nvSpPr>
        <p:spPr/>
        <p:txBody>
          <a:bodyPr/>
          <a:lstStyle/>
          <a:p>
            <a:pPr marL="0" indent="0">
              <a:lnSpc>
                <a:spcPct val="107000"/>
              </a:lnSpc>
              <a:spcAft>
                <a:spcPts val="800"/>
              </a:spcAft>
              <a:buNone/>
            </a:pPr>
            <a:r>
              <a:rPr lang="it-IT" b="1" dirty="0">
                <a:effectLst/>
                <a:latin typeface="Garamond" panose="02020404030301010803" pitchFamily="18" charset="0"/>
                <a:ea typeface="Calibri" panose="020F0502020204030204" pitchFamily="34" charset="0"/>
                <a:cs typeface="Times New Roman" panose="02020603050405020304" pitchFamily="18" charset="0"/>
              </a:rPr>
              <a:t>(…) sed </a:t>
            </a:r>
            <a:r>
              <a:rPr lang="it-IT" b="1" dirty="0" err="1">
                <a:effectLst/>
                <a:latin typeface="Garamond" panose="02020404030301010803" pitchFamily="18" charset="0"/>
                <a:ea typeface="Calibri" panose="020F0502020204030204" pitchFamily="34" charset="0"/>
                <a:cs typeface="Times New Roman" panose="02020603050405020304" pitchFamily="18" charset="0"/>
              </a:rPr>
              <a:t>follem</a:t>
            </a:r>
            <a:r>
              <a:rPr lang="it-IT" b="1" dirty="0">
                <a:effectLst/>
                <a:latin typeface="Garamond" panose="02020404030301010803" pitchFamily="18" charset="0"/>
                <a:ea typeface="Calibri" panose="020F0502020204030204" pitchFamily="34" charset="0"/>
                <a:cs typeface="Times New Roman" panose="02020603050405020304" pitchFamily="18" charset="0"/>
              </a:rPr>
              <a:t> plenum </a:t>
            </a:r>
            <a:r>
              <a:rPr lang="it-IT" b="1" dirty="0" err="1">
                <a:effectLst/>
                <a:highlight>
                  <a:srgbClr val="006400"/>
                </a:highlight>
                <a:latin typeface="Garamond" panose="02020404030301010803" pitchFamily="18" charset="0"/>
                <a:ea typeface="Calibri" panose="020F0502020204030204" pitchFamily="34" charset="0"/>
                <a:cs typeface="Times New Roman" panose="02020603050405020304" pitchFamily="18" charset="0"/>
              </a:rPr>
              <a:t>habebat</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servus</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sufficiebatque</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ludentibus</a:t>
            </a:r>
            <a:r>
              <a:rPr lang="it-IT" b="1" dirty="0">
                <a:effectLst/>
                <a:latin typeface="Garamond" panose="02020404030301010803" pitchFamily="18"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notavimus</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etiam</a:t>
            </a:r>
            <a:r>
              <a:rPr lang="it-IT" b="1" dirty="0">
                <a:effectLst/>
                <a:latin typeface="Garamond" panose="02020404030301010803" pitchFamily="18" charset="0"/>
                <a:ea typeface="Calibri" panose="020F0502020204030204" pitchFamily="34" charset="0"/>
                <a:cs typeface="Times New Roman" panose="02020603050405020304" pitchFamily="18" charset="0"/>
              </a:rPr>
              <a:t> res </a:t>
            </a:r>
            <a:r>
              <a:rPr lang="it-IT" b="1" dirty="0" err="1">
                <a:effectLst/>
                <a:latin typeface="Garamond" panose="02020404030301010803" pitchFamily="18" charset="0"/>
                <a:ea typeface="Calibri" panose="020F0502020204030204" pitchFamily="34" charset="0"/>
                <a:cs typeface="Times New Roman" panose="02020603050405020304" pitchFamily="18" charset="0"/>
              </a:rPr>
              <a:t>novas:nam</a:t>
            </a:r>
            <a:r>
              <a:rPr lang="it-IT" b="1" dirty="0">
                <a:effectLst/>
                <a:latin typeface="Garamond" panose="02020404030301010803" pitchFamily="18" charset="0"/>
                <a:ea typeface="Calibri" panose="020F0502020204030204" pitchFamily="34" charset="0"/>
                <a:cs typeface="Times New Roman" panose="02020603050405020304" pitchFamily="18" charset="0"/>
              </a:rPr>
              <a:t> duo </a:t>
            </a:r>
            <a:r>
              <a:rPr lang="it-IT" b="1" dirty="0" err="1">
                <a:effectLst/>
                <a:latin typeface="Garamond" panose="02020404030301010803" pitchFamily="18" charset="0"/>
                <a:ea typeface="Calibri" panose="020F0502020204030204" pitchFamily="34" charset="0"/>
                <a:cs typeface="Times New Roman" panose="02020603050405020304" pitchFamily="18" charset="0"/>
              </a:rPr>
              <a:t>spadones</a:t>
            </a:r>
            <a:r>
              <a:rPr lang="it-IT" b="1" dirty="0">
                <a:effectLst/>
                <a:latin typeface="Garamond" panose="02020404030301010803" pitchFamily="18" charset="0"/>
                <a:ea typeface="Calibri" panose="020F0502020204030204" pitchFamily="34" charset="0"/>
                <a:cs typeface="Times New Roman" panose="02020603050405020304" pitchFamily="18" charset="0"/>
              </a:rPr>
              <a:t> in diversa parte </a:t>
            </a:r>
            <a:r>
              <a:rPr lang="it-IT" b="1" dirty="0" err="1">
                <a:effectLst/>
                <a:latin typeface="Garamond" panose="02020404030301010803" pitchFamily="18" charset="0"/>
                <a:ea typeface="Calibri" panose="020F0502020204030204" pitchFamily="34" charset="0"/>
                <a:cs typeface="Times New Roman" panose="02020603050405020304" pitchFamily="18" charset="0"/>
              </a:rPr>
              <a:t>circuli</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highlight>
                  <a:srgbClr val="008B8B"/>
                </a:highlight>
                <a:latin typeface="Garamond" panose="02020404030301010803" pitchFamily="18" charset="0"/>
                <a:ea typeface="Calibri" panose="020F0502020204030204" pitchFamily="34" charset="0"/>
                <a:cs typeface="Times New Roman" panose="02020603050405020304" pitchFamily="18" charset="0"/>
              </a:rPr>
              <a:t>stabant</a:t>
            </a:r>
            <a:r>
              <a:rPr lang="it-IT" b="1" dirty="0">
                <a:effectLst/>
                <a:latin typeface="Garamond" panose="02020404030301010803" pitchFamily="18" charset="0"/>
                <a:ea typeface="Calibri" panose="020F0502020204030204" pitchFamily="34" charset="0"/>
                <a:cs typeface="Times New Roman" panose="02020603050405020304" pitchFamily="18" charset="0"/>
              </a:rPr>
              <a:t> ,quorum alter </a:t>
            </a:r>
            <a:r>
              <a:rPr lang="it-IT" b="1" dirty="0" err="1">
                <a:effectLst/>
                <a:latin typeface="Garamond" panose="02020404030301010803" pitchFamily="18" charset="0"/>
                <a:ea typeface="Calibri" panose="020F0502020204030204" pitchFamily="34" charset="0"/>
                <a:cs typeface="Times New Roman" panose="02020603050405020304" pitchFamily="18" charset="0"/>
              </a:rPr>
              <a:t>matellam</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highlight>
                  <a:srgbClr val="808000"/>
                </a:highlight>
                <a:latin typeface="Garamond" panose="02020404030301010803" pitchFamily="18" charset="0"/>
                <a:ea typeface="Calibri" panose="020F0502020204030204" pitchFamily="34" charset="0"/>
                <a:cs typeface="Times New Roman" panose="02020603050405020304" pitchFamily="18" charset="0"/>
              </a:rPr>
              <a:t>tenebat</a:t>
            </a:r>
            <a:r>
              <a:rPr lang="it-IT" b="1" dirty="0">
                <a:effectLst/>
                <a:latin typeface="Garamond" panose="02020404030301010803" pitchFamily="18" charset="0"/>
                <a:ea typeface="Calibri" panose="020F0502020204030204" pitchFamily="34" charset="0"/>
                <a:cs typeface="Times New Roman" panose="02020603050405020304" pitchFamily="18" charset="0"/>
              </a:rPr>
              <a:t> </a:t>
            </a:r>
            <a:r>
              <a:rPr lang="it-IT" b="1" dirty="0" err="1">
                <a:effectLst/>
                <a:latin typeface="Garamond" panose="02020404030301010803" pitchFamily="18" charset="0"/>
                <a:ea typeface="Calibri" panose="020F0502020204030204" pitchFamily="34" charset="0"/>
                <a:cs typeface="Times New Roman" panose="02020603050405020304" pitchFamily="18" charset="0"/>
              </a:rPr>
              <a:t>argenteam</a:t>
            </a:r>
            <a:r>
              <a:rPr lang="it-IT" b="1" dirty="0">
                <a:effectLst/>
                <a:latin typeface="Garamond" panose="02020404030301010803" pitchFamily="18" charset="0"/>
                <a:ea typeface="Calibri" panose="020F0502020204030204" pitchFamily="34" charset="0"/>
                <a:cs typeface="Times New Roman" panose="02020603050405020304" pitchFamily="18" charset="0"/>
              </a:rPr>
              <a:t> (…) </a:t>
            </a:r>
          </a:p>
          <a:p>
            <a:pPr marL="0" indent="0">
              <a:lnSpc>
                <a:spcPct val="107000"/>
              </a:lnSpc>
              <a:spcAft>
                <a:spcPts val="800"/>
              </a:spcAft>
              <a:buNone/>
            </a:pPr>
            <a:r>
              <a:rPr lang="en-US" b="1" dirty="0">
                <a:effectLst/>
                <a:latin typeface="Garamond" panose="02020404030301010803" pitchFamily="18" charset="0"/>
                <a:ea typeface="Calibri" panose="020F0502020204030204" pitchFamily="34" charset="0"/>
                <a:cs typeface="Times New Roman" panose="02020603050405020304" pitchFamily="18" charset="0"/>
              </a:rPr>
              <a:t>(…) In his </a:t>
            </a:r>
            <a:r>
              <a:rPr lang="en-US" b="1" dirty="0" err="1">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eramus</a:t>
            </a:r>
            <a:r>
              <a:rPr lang="en-US" b="1" dirty="0">
                <a:effectLst/>
                <a:latin typeface="Garamond" panose="02020404030301010803" pitchFamily="18" charset="0"/>
                <a:ea typeface="Calibri" panose="020F0502020204030204" pitchFamily="34" charset="0"/>
                <a:cs typeface="Times New Roman" panose="02020603050405020304" pitchFamily="18" charset="0"/>
              </a:rPr>
              <a:t> </a:t>
            </a:r>
            <a:r>
              <a:rPr lang="en-US" b="1" dirty="0" err="1">
                <a:effectLst/>
                <a:latin typeface="Garamond" panose="02020404030301010803" pitchFamily="18" charset="0"/>
                <a:ea typeface="Calibri" panose="020F0502020204030204" pitchFamily="34" charset="0"/>
                <a:cs typeface="Times New Roman" panose="02020603050405020304" pitchFamily="18" charset="0"/>
              </a:rPr>
              <a:t>lautitiis,cum</a:t>
            </a:r>
            <a:r>
              <a:rPr lang="en-US" b="1" dirty="0">
                <a:effectLst/>
                <a:latin typeface="Garamond" panose="02020404030301010803" pitchFamily="18" charset="0"/>
                <a:ea typeface="Calibri" panose="020F0502020204030204" pitchFamily="34" charset="0"/>
                <a:cs typeface="Times New Roman" panose="02020603050405020304" pitchFamily="18" charset="0"/>
              </a:rPr>
              <a:t> </a:t>
            </a:r>
            <a:r>
              <a:rPr lang="en-US" b="1" dirty="0" err="1">
                <a:effectLst/>
                <a:latin typeface="Garamond" panose="02020404030301010803" pitchFamily="18" charset="0"/>
                <a:ea typeface="Calibri" panose="020F0502020204030204" pitchFamily="34" charset="0"/>
                <a:cs typeface="Times New Roman" panose="02020603050405020304" pitchFamily="18" charset="0"/>
              </a:rPr>
              <a:t>Trimalchio</a:t>
            </a:r>
            <a:r>
              <a:rPr lang="en-US" b="1" dirty="0">
                <a:effectLst/>
                <a:latin typeface="Garamond" panose="02020404030301010803" pitchFamily="18" charset="0"/>
                <a:ea typeface="Calibri" panose="020F0502020204030204" pitchFamily="34" charset="0"/>
                <a:cs typeface="Times New Roman" panose="02020603050405020304" pitchFamily="18" charset="0"/>
              </a:rPr>
              <a:t> ad </a:t>
            </a:r>
            <a:r>
              <a:rPr lang="en-US" b="1" dirty="0" err="1">
                <a:effectLst/>
                <a:latin typeface="Garamond" panose="02020404030301010803" pitchFamily="18" charset="0"/>
                <a:ea typeface="Calibri" panose="020F0502020204030204" pitchFamily="34" charset="0"/>
                <a:cs typeface="Times New Roman" panose="02020603050405020304" pitchFamily="18" charset="0"/>
              </a:rPr>
              <a:t>symphoniam,allatus</a:t>
            </a:r>
            <a:r>
              <a:rPr lang="en-US" b="1" dirty="0">
                <a:effectLst/>
                <a:latin typeface="Garamond" panose="02020404030301010803" pitchFamily="18" charset="0"/>
                <a:ea typeface="Calibri" panose="020F0502020204030204" pitchFamily="34" charset="0"/>
                <a:cs typeface="Times New Roman" panose="02020603050405020304" pitchFamily="18" charset="0"/>
              </a:rPr>
              <a:t> </a:t>
            </a:r>
            <a:r>
              <a:rPr lang="en-US" b="1" dirty="0" err="1">
                <a:effectLst/>
                <a:highlight>
                  <a:srgbClr val="00FFFF"/>
                </a:highlight>
                <a:latin typeface="Garamond" panose="02020404030301010803" pitchFamily="18" charset="0"/>
                <a:ea typeface="Calibri" panose="020F0502020204030204" pitchFamily="34" charset="0"/>
                <a:cs typeface="Times New Roman" panose="02020603050405020304" pitchFamily="18" charset="0"/>
              </a:rPr>
              <a:t>est</a:t>
            </a:r>
            <a:r>
              <a:rPr lang="en-US" b="1" dirty="0">
                <a:effectLst/>
                <a:latin typeface="Garamond" panose="02020404030301010803" pitchFamily="18" charset="0"/>
                <a:ea typeface="Calibri" panose="020F0502020204030204" pitchFamily="34" charset="0"/>
                <a:cs typeface="Times New Roman" panose="02020603050405020304" pitchFamily="18" charset="0"/>
              </a:rPr>
              <a:t>(…) </a:t>
            </a:r>
            <a:endParaRPr lang="it-IT" b="1" dirty="0">
              <a:effectLst/>
              <a:latin typeface="Garamond" panose="02020404030301010803" pitchFamily="18"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335428115"/>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2BA5E4A-43F2-4014-A5BE-C99995884500}"/>
              </a:ext>
            </a:extLst>
          </p:cNvPr>
          <p:cNvSpPr>
            <a:spLocks noGrp="1"/>
          </p:cNvSpPr>
          <p:nvPr>
            <p:ph type="title"/>
          </p:nvPr>
        </p:nvSpPr>
        <p:spPr>
          <a:xfrm>
            <a:off x="1451579" y="1"/>
            <a:ext cx="9603275" cy="1853754"/>
          </a:xfrm>
        </p:spPr>
        <p:txBody>
          <a:bodyPr>
            <a:normAutofit fontScale="90000"/>
          </a:bodyPr>
          <a:lstStyle/>
          <a:p>
            <a:br>
              <a:rPr lang="it-IT" sz="18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br>
            <a:r>
              <a:rPr lang="it-IT" sz="2700" b="1" i="1" dirty="0">
                <a:solidFill>
                  <a:schemeClr val="accent2"/>
                </a:solidFill>
                <a:latin typeface="Garamond" panose="02020404030301010803" pitchFamily="18" charset="0"/>
                <a:ea typeface="Calibri" panose="020F0502020204030204" pitchFamily="34" charset="0"/>
                <a:cs typeface="Times New Roman" panose="02020603050405020304" pitchFamily="18" charset="0"/>
              </a:rPr>
              <a:t>dizionari latini «il» e «</a:t>
            </a:r>
            <a:r>
              <a:rPr lang="it-IT" sz="2700" b="1" i="1" dirty="0" err="1">
                <a:solidFill>
                  <a:schemeClr val="accent2"/>
                </a:solidFill>
                <a:latin typeface="Garamond" panose="02020404030301010803" pitchFamily="18" charset="0"/>
                <a:ea typeface="Calibri" panose="020F0502020204030204" pitchFamily="34" charset="0"/>
                <a:cs typeface="Times New Roman" panose="02020603050405020304" pitchFamily="18" charset="0"/>
              </a:rPr>
              <a:t>olivetti</a:t>
            </a:r>
            <a:r>
              <a:rPr lang="it-IT" sz="2700" b="1" i="1" dirty="0">
                <a:solidFill>
                  <a:schemeClr val="accent2"/>
                </a:solidFill>
                <a:latin typeface="Garamond" panose="02020404030301010803" pitchFamily="18" charset="0"/>
                <a:ea typeface="Calibri" panose="020F0502020204030204" pitchFamily="34" charset="0"/>
                <a:cs typeface="Times New Roman" panose="02020603050405020304" pitchFamily="18" charset="0"/>
              </a:rPr>
              <a:t>»</a:t>
            </a:r>
            <a:b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br>
            <a:br>
              <a:rPr lang="it-IT" sz="2700" i="1" dirty="0">
                <a:solidFill>
                  <a:schemeClr val="accent2"/>
                </a:solidFill>
                <a:latin typeface="Garamond" panose="02020404030301010803" pitchFamily="18" charset="0"/>
                <a:ea typeface="Calibri" panose="020F0502020204030204" pitchFamily="34" charset="0"/>
                <a:cs typeface="Times New Roman" panose="02020603050405020304" pitchFamily="18" charset="0"/>
              </a:rPr>
            </a:br>
            <a:r>
              <a:rPr lang="it-IT" sz="2700" b="1"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t>Hăbĕo</a:t>
            </a:r>
            <a:b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b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a:t>
            </a:r>
            <a:r>
              <a:rPr lang="it-IT" sz="2700" i="1" dirty="0" err="1">
                <a:solidFill>
                  <a:schemeClr val="accent2"/>
                </a:solidFill>
                <a:effectLst/>
                <a:latin typeface="Garamond" panose="02020404030301010803" pitchFamily="18" charset="0"/>
                <a:ea typeface="Calibri" panose="020F0502020204030204" pitchFamily="34" charset="0"/>
                <a:cs typeface="Arial" panose="020B0604020202020204" pitchFamily="34" charset="0"/>
              </a:rPr>
              <a:t>hăbĕo</a:t>
            </a: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 </a:t>
            </a:r>
            <a:r>
              <a:rPr lang="it-IT" sz="2700" i="1" dirty="0" err="1">
                <a:solidFill>
                  <a:schemeClr val="accent2"/>
                </a:solidFill>
                <a:effectLst/>
                <a:latin typeface="Garamond" panose="02020404030301010803" pitchFamily="18" charset="0"/>
                <a:ea typeface="Calibri" panose="020F0502020204030204" pitchFamily="34" charset="0"/>
                <a:cs typeface="Arial" panose="020B0604020202020204" pitchFamily="34" charset="0"/>
              </a:rPr>
              <a:t>hăbes</a:t>
            </a: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 </a:t>
            </a:r>
            <a:r>
              <a:rPr lang="it-IT" sz="2700" i="1" dirty="0" err="1">
                <a:solidFill>
                  <a:schemeClr val="accent2"/>
                </a:solidFill>
                <a:effectLst/>
                <a:latin typeface="Garamond" panose="02020404030301010803" pitchFamily="18" charset="0"/>
                <a:ea typeface="Calibri" panose="020F0502020204030204" pitchFamily="34" charset="0"/>
                <a:cs typeface="Arial" panose="020B0604020202020204" pitchFamily="34" charset="0"/>
              </a:rPr>
              <a:t>habui</a:t>
            </a: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 </a:t>
            </a:r>
            <a:r>
              <a:rPr lang="it-IT" sz="2700" i="1" dirty="0" err="1">
                <a:solidFill>
                  <a:schemeClr val="accent2"/>
                </a:solidFill>
                <a:effectLst/>
                <a:latin typeface="Garamond" panose="02020404030301010803" pitchFamily="18" charset="0"/>
                <a:ea typeface="Calibri" panose="020F0502020204030204" pitchFamily="34" charset="0"/>
                <a:cs typeface="Arial" panose="020B0604020202020204" pitchFamily="34" charset="0"/>
              </a:rPr>
              <a:t>habitum</a:t>
            </a: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 </a:t>
            </a:r>
            <a:r>
              <a:rPr lang="it-IT" sz="2700" i="1" dirty="0" err="1">
                <a:solidFill>
                  <a:schemeClr val="accent2"/>
                </a:solidFill>
                <a:effectLst/>
                <a:latin typeface="Garamond" panose="02020404030301010803" pitchFamily="18" charset="0"/>
                <a:ea typeface="Calibri" panose="020F0502020204030204" pitchFamily="34" charset="0"/>
                <a:cs typeface="Arial" panose="020B0604020202020204" pitchFamily="34" charset="0"/>
              </a:rPr>
              <a:t>hăbēre</a:t>
            </a:r>
            <a:b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br>
            <a: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t>verbo transitivo II coniugazione</a:t>
            </a:r>
            <a:br>
              <a:rPr lang="it-IT" sz="3200" b="1" dirty="0">
                <a:effectLst/>
                <a:latin typeface="Garamond" panose="02020404030301010803" pitchFamily="18" charset="0"/>
                <a:ea typeface="Calibri" panose="020F0502020204030204" pitchFamily="34" charset="0"/>
                <a:cs typeface="Times New Roman" panose="02020603050405020304" pitchFamily="18" charset="0"/>
              </a:rPr>
            </a:br>
            <a:endParaRPr lang="it-IT" dirty="0"/>
          </a:p>
        </p:txBody>
      </p:sp>
      <p:sp>
        <p:nvSpPr>
          <p:cNvPr id="6" name="Segnaposto contenuto 2">
            <a:extLst>
              <a:ext uri="{FF2B5EF4-FFF2-40B4-BE49-F238E27FC236}">
                <a16:creationId xmlns:a16="http://schemas.microsoft.com/office/drawing/2014/main" id="{938EFDDA-4B30-4A74-B167-3F31D27D821F}"/>
              </a:ext>
            </a:extLst>
          </p:cNvPr>
          <p:cNvSpPr>
            <a:spLocks noGrp="1"/>
          </p:cNvSpPr>
          <p:nvPr>
            <p:ph idx="1"/>
          </p:nvPr>
        </p:nvSpPr>
        <p:spPr>
          <a:xfrm>
            <a:off x="371061" y="1853755"/>
            <a:ext cx="11198087" cy="4865098"/>
          </a:xfrm>
        </p:spPr>
        <p:txBody>
          <a:bodyPr>
            <a:normAutofit fontScale="25000" lnSpcReduction="20000"/>
          </a:bodyPr>
          <a:lstStyle/>
          <a:p>
            <a:pPr marL="0" lvl="0" indent="0">
              <a:lnSpc>
                <a:spcPct val="107000"/>
              </a:lnSpc>
              <a:spcAft>
                <a:spcPts val="120"/>
              </a:spcAft>
              <a:buNone/>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        (riferito a oggetti, proprietà)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avere">
                  <a:extLst>
                    <a:ext uri="{A12FA001-AC4F-418D-AE19-62706E023703}">
                      <ahyp:hlinkClr xmlns:ahyp="http://schemas.microsoft.com/office/drawing/2018/hyperlinkcolor" val="tx"/>
                    </a:ext>
                  </a:extLst>
                </a:hlinkClick>
              </a:rPr>
              <a:t>avere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 tooltip="possedere">
                  <a:extLst>
                    <a:ext uri="{A12FA001-AC4F-418D-AE19-62706E023703}">
                      <ahyp:hlinkClr xmlns:ahyp="http://schemas.microsoft.com/office/drawing/2018/hyperlinkcolor" val="tx"/>
                    </a:ext>
                  </a:extLst>
                </a:hlinkClick>
              </a:rPr>
              <a:t>possedere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4" tooltip="detenere">
                  <a:extLst>
                    <a:ext uri="{A12FA001-AC4F-418D-AE19-62706E023703}">
                      <ahyp:hlinkClr xmlns:ahyp="http://schemas.microsoft.com/office/drawing/2018/hyperlinkcolor" val="tx"/>
                    </a:ext>
                  </a:extLst>
                </a:hlinkClick>
              </a:rPr>
              <a:t>detenere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5" tooltip="essere">
                  <a:extLst>
                    <a:ext uri="{A12FA001-AC4F-418D-AE19-62706E023703}">
                      <ahyp:hlinkClr xmlns:ahyp="http://schemas.microsoft.com/office/drawing/2018/hyperlinkcolor" val="tx"/>
                    </a:ext>
                  </a:extLst>
                </a:hlinkClick>
              </a:rPr>
              <a:t>essere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in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6" tooltip="possesso">
                  <a:extLst>
                    <a:ext uri="{A12FA001-AC4F-418D-AE19-62706E023703}">
                      <ahyp:hlinkClr xmlns:ahyp="http://schemas.microsoft.com/office/drawing/2018/hyperlinkcolor" val="tx"/>
                    </a:ext>
                  </a:extLst>
                </a:hlinkClick>
              </a:rPr>
              <a:t>possesso</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7" tooltip="di">
                  <a:extLst>
                    <a:ext uri="{A12FA001-AC4F-418D-AE19-62706E023703}">
                      <ahyp:hlinkClr xmlns:ahyp="http://schemas.microsoft.com/office/drawing/2018/hyperlinkcolor" val="tx"/>
                    </a:ext>
                  </a:extLst>
                </a:hlinkClick>
              </a:rPr>
              <a:t>di</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 tooltip="argenti">
                  <a:extLst>
                    <a:ext uri="{A12FA001-AC4F-418D-AE19-62706E023703}">
                      <ahyp:hlinkClr xmlns:ahyp="http://schemas.microsoft.com/office/drawing/2018/hyperlinkcolor" val="tx"/>
                    </a:ext>
                  </a:extLst>
                </a:hlinkClick>
              </a:rPr>
              <a:t>argenti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9" tooltip="vinginti (la pagina non esiste)">
                  <a:extLst>
                    <a:ext uri="{A12FA001-AC4F-418D-AE19-62706E023703}">
                      <ahyp:hlinkClr xmlns:ahyp="http://schemas.microsoft.com/office/drawing/2018/hyperlinkcolor" val="tx"/>
                    </a:ext>
                  </a:extLst>
                </a:hlinkClick>
              </a:rPr>
              <a:t>vinginti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0" tooltip="minas (la pagina non esiste)">
                  <a:extLst>
                    <a:ext uri="{A12FA001-AC4F-418D-AE19-62706E023703}">
                      <ahyp:hlinkClr xmlns:ahyp="http://schemas.microsoft.com/office/drawing/2018/hyperlinkcolor" val="tx"/>
                    </a:ext>
                  </a:extLst>
                </a:hlinkClick>
              </a:rPr>
              <a:t>minas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habesne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1" tooltip="hai">
                  <a:extLst>
                    <a:ext uri="{A12FA001-AC4F-418D-AE19-62706E023703}">
                      <ahyp:hlinkClr xmlns:ahyp="http://schemas.microsoft.com/office/drawing/2018/hyperlinkcolor" val="tx"/>
                    </a:ext>
                  </a:extLst>
                </a:hlinkClick>
              </a:rPr>
              <a:t>hai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2" tooltip="venti">
                  <a:extLst>
                    <a:ext uri="{A12FA001-AC4F-418D-AE19-62706E023703}">
                      <ahyp:hlinkClr xmlns:ahyp="http://schemas.microsoft.com/office/drawing/2018/hyperlinkcolor" val="tx"/>
                    </a:ext>
                  </a:extLst>
                </a:hlinkClick>
              </a:rPr>
              <a:t>venti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3" tooltip="mine">
                  <a:extLst>
                    <a:ext uri="{A12FA001-AC4F-418D-AE19-62706E023703}">
                      <ahyp:hlinkClr xmlns:ahyp="http://schemas.microsoft.com/office/drawing/2018/hyperlinkcolor" val="tx"/>
                    </a:ext>
                  </a:extLst>
                </a:hlinkClick>
              </a:rPr>
              <a:t>mine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4" tooltip="argento">
                  <a:extLst>
                    <a:ext uri="{A12FA001-AC4F-418D-AE19-62706E023703}">
                      <ahyp:hlinkClr xmlns:ahyp="http://schemas.microsoft.com/office/drawing/2018/hyperlinkcolor" val="tx"/>
                    </a:ext>
                  </a:extLst>
                </a:hlinkClick>
              </a:rPr>
              <a:t>argento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5" tooltip="w:Tito Maccio Plauto">
                  <a:extLst>
                    <a:ext uri="{A12FA001-AC4F-418D-AE19-62706E023703}">
                      <ahyp:hlinkClr xmlns:ahyp="http://schemas.microsoft.com/office/drawing/2018/hyperlinkcolor" val="tx"/>
                    </a:ext>
                  </a:extLst>
                </a:hlinkClick>
              </a:rPr>
              <a:t>Plauto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6" tooltip="w:Asinaria">
                  <a:extLst>
                    <a:ext uri="{A12FA001-AC4F-418D-AE19-62706E023703}">
                      <ahyp:hlinkClr xmlns:ahyp="http://schemas.microsoft.com/office/drawing/2018/hyperlinkcolor" val="tx"/>
                    </a:ext>
                  </a:extLst>
                </a:hlinkClick>
              </a:rPr>
              <a:t>Asinaria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7" tooltip="s:la:Asinaria">
                  <a:extLst>
                    <a:ext uri="{A12FA001-AC4F-418D-AE19-62706E023703}">
                      <ahyp:hlinkClr xmlns:ahyp="http://schemas.microsoft.com/office/drawing/2018/hyperlinkcolor" val="tx"/>
                    </a:ext>
                  </a:extLst>
                </a:hlinkClick>
              </a:rPr>
              <a:t>actus</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7" tooltip="s:la:Asinaria">
                  <a:extLst>
                    <a:ext uri="{A12FA001-AC4F-418D-AE19-62706E023703}">
                      <ahyp:hlinkClr xmlns:ahyp="http://schemas.microsoft.com/office/drawing/2018/hyperlinkcolor" val="tx"/>
                    </a:ext>
                  </a:extLst>
                </a:hlinkClick>
              </a:rPr>
              <a:t> III, II, 579</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(riferito a qualità, caratteristiche o concetti astratti)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avere">
                  <a:extLst>
                    <a:ext uri="{A12FA001-AC4F-418D-AE19-62706E023703}">
                      <ahyp:hlinkClr xmlns:ahyp="http://schemas.microsoft.com/office/drawing/2018/hyperlinkcolor" val="tx"/>
                    </a:ext>
                  </a:extLst>
                </a:hlinkClick>
              </a:rPr>
              <a:t>avere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 tooltip="possedere">
                  <a:extLst>
                    <a:ext uri="{A12FA001-AC4F-418D-AE19-62706E023703}">
                      <ahyp:hlinkClr xmlns:ahyp="http://schemas.microsoft.com/office/drawing/2018/hyperlinkcolor" val="tx"/>
                    </a:ext>
                  </a:extLst>
                </a:hlinkClick>
              </a:rPr>
              <a:t>possedere</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8" tooltip="pecuniae (la pagina non esiste)">
                  <a:extLst>
                    <a:ext uri="{A12FA001-AC4F-418D-AE19-62706E023703}">
                      <ahyp:hlinkClr xmlns:ahyp="http://schemas.microsoft.com/office/drawing/2018/hyperlinkcolor" val="tx"/>
                    </a:ext>
                  </a:extLst>
                </a:hlinkClick>
              </a:rPr>
              <a:t>pecuniae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9" tooltip="cupiditatem (la pagina non esiste)">
                  <a:extLst>
                    <a:ext uri="{A12FA001-AC4F-418D-AE19-62706E023703}">
                      <ahyp:hlinkClr xmlns:ahyp="http://schemas.microsoft.com/office/drawing/2018/hyperlinkcolor" val="tx"/>
                    </a:ext>
                  </a:extLst>
                </a:hlinkClick>
              </a:rPr>
              <a:t>cupiditatem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sed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0" tooltip="modicam (la pagina non esiste)">
                  <a:extLst>
                    <a:ext uri="{A12FA001-AC4F-418D-AE19-62706E023703}">
                      <ahyp:hlinkClr xmlns:ahyp="http://schemas.microsoft.com/office/drawing/2018/hyperlinkcolor" val="tx"/>
                    </a:ext>
                  </a:extLst>
                </a:hlinkClick>
              </a:rPr>
              <a:t>modicam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1" tooltip="ambitionem (la pagina non esiste)">
                  <a:extLst>
                    <a:ext uri="{A12FA001-AC4F-418D-AE19-62706E023703}">
                      <ahyp:hlinkClr xmlns:ahyp="http://schemas.microsoft.com/office/drawing/2018/hyperlinkcolor" val="tx"/>
                    </a:ext>
                  </a:extLst>
                </a:hlinkClick>
              </a:rPr>
              <a:t>ambitionem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sed non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2" tooltip="concitatam (la pagina non esiste)">
                  <a:extLst>
                    <a:ext uri="{A12FA001-AC4F-418D-AE19-62706E023703}">
                      <ahyp:hlinkClr xmlns:ahyp="http://schemas.microsoft.com/office/drawing/2018/hyperlinkcolor" val="tx"/>
                    </a:ext>
                  </a:extLst>
                </a:hlinkClick>
              </a:rPr>
              <a:t>concitatam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3" tooltip="ha">
                  <a:extLst>
                    <a:ext uri="{A12FA001-AC4F-418D-AE19-62706E023703}">
                      <ahyp:hlinkClr xmlns:ahyp="http://schemas.microsoft.com/office/drawing/2018/hyperlinkcolor" val="tx"/>
                    </a:ext>
                  </a:extLst>
                </a:hlinkClick>
              </a:rPr>
              <a:t>ha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4" tooltip="brama">
                  <a:extLst>
                    <a:ext uri="{A12FA001-AC4F-418D-AE19-62706E023703}">
                      <ahyp:hlinkClr xmlns:ahyp="http://schemas.microsoft.com/office/drawing/2018/hyperlinkcolor" val="tx"/>
                    </a:ext>
                  </a:extLst>
                </a:hlinkClick>
              </a:rPr>
              <a:t>brama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5" tooltip="denaro">
                  <a:extLst>
                    <a:ext uri="{A12FA001-AC4F-418D-AE19-62706E023703}">
                      <ahyp:hlinkClr xmlns:ahyp="http://schemas.microsoft.com/office/drawing/2018/hyperlinkcolor" val="tx"/>
                    </a:ext>
                  </a:extLst>
                </a:hlinkClick>
              </a:rPr>
              <a:t>denaro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ma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6" tooltip="limitata">
                  <a:extLst>
                    <a:ext uri="{A12FA001-AC4F-418D-AE19-62706E023703}">
                      <ahyp:hlinkClr xmlns:ahyp="http://schemas.microsoft.com/office/drawing/2018/hyperlinkcolor" val="tx"/>
                    </a:ext>
                  </a:extLst>
                </a:hlinkClick>
              </a:rPr>
              <a:t>limitata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3" tooltip="ha">
                  <a:extLst>
                    <a:ext uri="{A12FA001-AC4F-418D-AE19-62706E023703}">
                      <ahyp:hlinkClr xmlns:ahyp="http://schemas.microsoft.com/office/drawing/2018/hyperlinkcolor" val="tx"/>
                    </a:ext>
                  </a:extLst>
                </a:hlinkClick>
              </a:rPr>
              <a:t>ha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7" tooltip="ambizione">
                  <a:extLst>
                    <a:ext uri="{A12FA001-AC4F-418D-AE19-62706E023703}">
                      <ahyp:hlinkClr xmlns:ahyp="http://schemas.microsoft.com/office/drawing/2018/hyperlinkcolor" val="tx"/>
                    </a:ext>
                  </a:extLst>
                </a:hlinkClick>
              </a:rPr>
              <a:t>ambizione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ma non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8" tooltip="intensa">
                  <a:extLst>
                    <a:ext uri="{A12FA001-AC4F-418D-AE19-62706E023703}">
                      <ahyp:hlinkClr xmlns:ahyp="http://schemas.microsoft.com/office/drawing/2018/hyperlinkcolor" val="tx"/>
                    </a:ext>
                  </a:extLst>
                </a:hlinkClick>
              </a:rPr>
              <a:t>intensa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9" tooltip="w:Lucio Anneo Seneca">
                  <a:extLst>
                    <a:ext uri="{A12FA001-AC4F-418D-AE19-62706E023703}">
                      <ahyp:hlinkClr xmlns:ahyp="http://schemas.microsoft.com/office/drawing/2018/hyperlinkcolor" val="tx"/>
                    </a:ext>
                  </a:extLst>
                </a:hlinkClick>
              </a:rPr>
              <a:t>Seneca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0" tooltip="w:Epistulae morales ad Lucilium">
                  <a:extLst>
                    <a:ext uri="{A12FA001-AC4F-418D-AE19-62706E023703}">
                      <ahyp:hlinkClr xmlns:ahyp="http://schemas.microsoft.com/office/drawing/2018/hyperlinkcolor" val="tx"/>
                    </a:ext>
                  </a:extLst>
                </a:hlinkClick>
              </a:rPr>
              <a:t>Epistulae</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0" tooltip="w:Epistulae morales ad Lucilium">
                  <a:extLst>
                    <a:ext uri="{A12FA001-AC4F-418D-AE19-62706E023703}">
                      <ahyp:hlinkClr xmlns:ahyp="http://schemas.microsoft.com/office/drawing/2018/hyperlinkcolor" val="tx"/>
                    </a:ext>
                  </a:extLst>
                </a:hlinkClick>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0" tooltip="w:Epistulae morales ad Lucilium">
                  <a:extLst>
                    <a:ext uri="{A12FA001-AC4F-418D-AE19-62706E023703}">
                      <ahyp:hlinkClr xmlns:ahyp="http://schemas.microsoft.com/office/drawing/2018/hyperlinkcolor" val="tx"/>
                    </a:ext>
                  </a:extLst>
                </a:hlinkClick>
              </a:rPr>
              <a:t>morales</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0" tooltip="w:Epistulae morales ad Lucilium">
                  <a:extLst>
                    <a:ext uri="{A12FA001-AC4F-418D-AE19-62706E023703}">
                      <ahyp:hlinkClr xmlns:ahyp="http://schemas.microsoft.com/office/drawing/2018/hyperlinkcolor" val="tx"/>
                    </a:ext>
                  </a:extLst>
                </a:hlinkClick>
              </a:rPr>
              <a:t> ad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0" tooltip="w:Epistulae morales ad Lucilium">
                  <a:extLst>
                    <a:ext uri="{A12FA001-AC4F-418D-AE19-62706E023703}">
                      <ahyp:hlinkClr xmlns:ahyp="http://schemas.microsoft.com/office/drawing/2018/hyperlinkcolor" val="tx"/>
                    </a:ext>
                  </a:extLst>
                </a:hlinkClick>
              </a:rPr>
              <a:t>Lucilium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1" tooltip="s:la:Epistulae morales ad Lucilium/Liber XI - XIII">
                  <a:extLst>
                    <a:ext uri="{A12FA001-AC4F-418D-AE19-62706E023703}">
                      <ahyp:hlinkClr xmlns:ahyp="http://schemas.microsoft.com/office/drawing/2018/hyperlinkcolor" val="tx"/>
                    </a:ext>
                  </a:extLst>
                </a:hlinkClick>
              </a:rPr>
              <a:t>libri XI-XIII, LXXXV, 7</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2" tooltip="color">
                  <a:extLst>
                    <a:ext uri="{A12FA001-AC4F-418D-AE19-62706E023703}">
                      <ahyp:hlinkClr xmlns:ahyp="http://schemas.microsoft.com/office/drawing/2018/hyperlinkcolor" val="tx"/>
                    </a:ext>
                  </a:extLst>
                </a:hlinkClick>
              </a:rPr>
              <a:t>color</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qualem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3" tooltip="derepto (la pagina non esiste)">
                  <a:extLst>
                    <a:ext uri="{A12FA001-AC4F-418D-AE19-62706E023703}">
                      <ahyp:hlinkClr xmlns:ahyp="http://schemas.microsoft.com/office/drawing/2018/hyperlinkcolor" val="tx"/>
                    </a:ext>
                  </a:extLst>
                </a:hlinkClick>
              </a:rPr>
              <a:t>derepto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4" tooltip="cortice (la pagina non esiste)">
                  <a:extLst>
                    <a:ext uri="{A12FA001-AC4F-418D-AE19-62706E023703}">
                      <ahyp:hlinkClr xmlns:ahyp="http://schemas.microsoft.com/office/drawing/2018/hyperlinkcolor" val="tx"/>
                    </a:ext>
                  </a:extLst>
                </a:hlinkClick>
              </a:rPr>
              <a:t>cortice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5" tooltip="cedrus">
                  <a:extLst>
                    <a:ext uri="{A12FA001-AC4F-418D-AE19-62706E023703}">
                      <ahyp:hlinkClr xmlns:ahyp="http://schemas.microsoft.com/office/drawing/2018/hyperlinkcolor" val="tx"/>
                    </a:ext>
                  </a:extLst>
                </a:hlinkClick>
              </a:rPr>
              <a:t>cedrus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un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6" tooltip="colore">
                  <a:extLst>
                    <a:ext uri="{A12FA001-AC4F-418D-AE19-62706E023703}">
                      <ahyp:hlinkClr xmlns:ahyp="http://schemas.microsoft.com/office/drawing/2018/hyperlinkcolor" val="tx"/>
                    </a:ext>
                  </a:extLst>
                </a:hlinkClick>
              </a:rPr>
              <a:t>colore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quale quello che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3" tooltip="ha">
                  <a:extLst>
                    <a:ext uri="{A12FA001-AC4F-418D-AE19-62706E023703}">
                      <ahyp:hlinkClr xmlns:ahyp="http://schemas.microsoft.com/office/drawing/2018/hyperlinkcolor" val="tx"/>
                    </a:ext>
                  </a:extLst>
                </a:hlinkClick>
              </a:rPr>
              <a:t>ha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un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7" tooltip="cedro">
                  <a:extLst>
                    <a:ext uri="{A12FA001-AC4F-418D-AE19-62706E023703}">
                      <ahyp:hlinkClr xmlns:ahyp="http://schemas.microsoft.com/office/drawing/2018/hyperlinkcolor" val="tx"/>
                    </a:ext>
                  </a:extLst>
                </a:hlinkClick>
              </a:rPr>
              <a:t>cedro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8" tooltip="privato">
                  <a:extLst>
                    <a:ext uri="{A12FA001-AC4F-418D-AE19-62706E023703}">
                      <ahyp:hlinkClr xmlns:ahyp="http://schemas.microsoft.com/office/drawing/2018/hyperlinkcolor" val="tx"/>
                    </a:ext>
                  </a:extLst>
                </a:hlinkClick>
              </a:rPr>
              <a:t>privato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della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9" tooltip="corteccia">
                  <a:extLst>
                    <a:ext uri="{A12FA001-AC4F-418D-AE19-62706E023703}">
                      <ahyp:hlinkClr xmlns:ahyp="http://schemas.microsoft.com/office/drawing/2018/hyperlinkcolor" val="tx"/>
                    </a:ext>
                  </a:extLst>
                </a:hlinkClick>
              </a:rPr>
              <a:t>corteccia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0" tooltip="w:Publio Ovidio Nasone">
                  <a:extLst>
                    <a:ext uri="{A12FA001-AC4F-418D-AE19-62706E023703}">
                      <ahyp:hlinkClr xmlns:ahyp="http://schemas.microsoft.com/office/drawing/2018/hyperlinkcolor" val="tx"/>
                    </a:ext>
                  </a:extLst>
                </a:hlinkClick>
              </a:rPr>
              <a:t>Ovidio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1" tooltip="w:Amores">
                  <a:extLst>
                    <a:ext uri="{A12FA001-AC4F-418D-AE19-62706E023703}">
                      <ahyp:hlinkClr xmlns:ahyp="http://schemas.microsoft.com/office/drawing/2018/hyperlinkcolor" val="tx"/>
                    </a:ext>
                  </a:extLst>
                </a:hlinkClick>
              </a:rPr>
              <a:t>Amores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2" tooltip="s:la:Amores/1.14">
                  <a:extLst>
                    <a:ext uri="{A12FA001-AC4F-418D-AE19-62706E023703}">
                      <ahyp:hlinkClr xmlns:ahyp="http://schemas.microsoft.com/office/drawing/2018/hyperlinkcolor" val="tx"/>
                    </a:ext>
                  </a:extLst>
                </a:hlinkClick>
              </a:rPr>
              <a:t>I, XIV, 12</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(riferito a sentimenti, sensazioni)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43" tooltip="provare">
                  <a:extLst>
                    <a:ext uri="{A12FA001-AC4F-418D-AE19-62706E023703}">
                      <ahyp:hlinkClr xmlns:ahyp="http://schemas.microsoft.com/office/drawing/2018/hyperlinkcolor" val="tx"/>
                    </a:ext>
                  </a:extLst>
                </a:hlinkClick>
              </a:rPr>
              <a:t>provare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44" tooltip="sentire">
                  <a:extLst>
                    <a:ext uri="{A12FA001-AC4F-418D-AE19-62706E023703}">
                      <ahyp:hlinkClr xmlns:ahyp="http://schemas.microsoft.com/office/drawing/2018/hyperlinkcolor" val="tx"/>
                    </a:ext>
                  </a:extLst>
                </a:hlinkClick>
              </a:rPr>
              <a:t>sentire</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mea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5" tooltip="perpetuos (la pagina non esiste)">
                  <a:extLst>
                    <a:ext uri="{A12FA001-AC4F-418D-AE19-62706E023703}">
                      <ahyp:hlinkClr xmlns:ahyp="http://schemas.microsoft.com/office/drawing/2018/hyperlinkcolor" val="tx"/>
                    </a:ext>
                  </a:extLst>
                </a:hlinkClick>
              </a:rPr>
              <a:t>perpetuos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6" tooltip="curarum">
                  <a:extLst>
                    <a:ext uri="{A12FA001-AC4F-418D-AE19-62706E023703}">
                      <ahyp:hlinkClr xmlns:ahyp="http://schemas.microsoft.com/office/drawing/2018/hyperlinkcolor" val="tx"/>
                    </a:ext>
                  </a:extLst>
                </a:hlinkClick>
              </a:rPr>
              <a:t>curarum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7" tooltip="pectora (la pagina non esiste)">
                  <a:extLst>
                    <a:ext uri="{A12FA001-AC4F-418D-AE19-62706E023703}">
                      <ahyp:hlinkClr xmlns:ahyp="http://schemas.microsoft.com/office/drawing/2018/hyperlinkcolor" val="tx"/>
                    </a:ext>
                  </a:extLst>
                </a:hlinkClick>
              </a:rPr>
              <a:t>pectora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8" tooltip="morsus">
                  <a:extLst>
                    <a:ext uri="{A12FA001-AC4F-418D-AE19-62706E023703}">
                      <ahyp:hlinkClr xmlns:ahyp="http://schemas.microsoft.com/office/drawing/2018/hyperlinkcolor" val="tx"/>
                    </a:ext>
                  </a:extLst>
                </a:hlinkClick>
              </a:rPr>
              <a:t>morsus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habent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il mio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9" tooltip="petto">
                  <a:extLst>
                    <a:ext uri="{A12FA001-AC4F-418D-AE19-62706E023703}">
                      <ahyp:hlinkClr xmlns:ahyp="http://schemas.microsoft.com/office/drawing/2018/hyperlinkcolor" val="tx"/>
                    </a:ext>
                  </a:extLst>
                </a:hlinkClick>
              </a:rPr>
              <a:t>petto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0" tooltip="prova">
                  <a:extLst>
                    <a:ext uri="{A12FA001-AC4F-418D-AE19-62706E023703}">
                      <ahyp:hlinkClr xmlns:ahyp="http://schemas.microsoft.com/office/drawing/2018/hyperlinkcolor" val="tx"/>
                    </a:ext>
                  </a:extLst>
                </a:hlinkClick>
              </a:rPr>
              <a:t>prova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1" tooltip="continui">
                  <a:extLst>
                    <a:ext uri="{A12FA001-AC4F-418D-AE19-62706E023703}">
                      <ahyp:hlinkClr xmlns:ahyp="http://schemas.microsoft.com/office/drawing/2018/hyperlinkcolor" val="tx"/>
                    </a:ext>
                  </a:extLst>
                </a:hlinkClick>
              </a:rPr>
              <a:t>continui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2" tooltip="morsi">
                  <a:extLst>
                    <a:ext uri="{A12FA001-AC4F-418D-AE19-62706E023703}">
                      <ahyp:hlinkClr xmlns:ahyp="http://schemas.microsoft.com/office/drawing/2018/hyperlinkcolor" val="tx"/>
                    </a:ext>
                  </a:extLst>
                </a:hlinkClick>
              </a:rPr>
              <a:t>morsi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degli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3" tooltip="affanni">
                  <a:extLst>
                    <a:ext uri="{A12FA001-AC4F-418D-AE19-62706E023703}">
                      <ahyp:hlinkClr xmlns:ahyp="http://schemas.microsoft.com/office/drawing/2018/hyperlinkcolor" val="tx"/>
                    </a:ext>
                  </a:extLst>
                </a:hlinkClick>
              </a:rPr>
              <a:t>affanni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0" tooltip="w:Publio Ovidio Nasone">
                  <a:extLst>
                    <a:ext uri="{A12FA001-AC4F-418D-AE19-62706E023703}">
                      <ahyp:hlinkClr xmlns:ahyp="http://schemas.microsoft.com/office/drawing/2018/hyperlinkcolor" val="tx"/>
                    </a:ext>
                  </a:extLst>
                </a:hlinkClick>
              </a:rPr>
              <a:t>Publio Ovidio Nasone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4" tooltip="w:Epistulae ex Ponto">
                  <a:extLst>
                    <a:ext uri="{A12FA001-AC4F-418D-AE19-62706E023703}">
                      <ahyp:hlinkClr xmlns:ahyp="http://schemas.microsoft.com/office/drawing/2018/hyperlinkcolor" val="tx"/>
                    </a:ext>
                  </a:extLst>
                </a:hlinkClick>
              </a:rPr>
              <a:t>Epistulae</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4" tooltip="w:Epistulae ex Ponto">
                  <a:extLst>
                    <a:ext uri="{A12FA001-AC4F-418D-AE19-62706E023703}">
                      <ahyp:hlinkClr xmlns:ahyp="http://schemas.microsoft.com/office/drawing/2018/hyperlinkcolor" val="tx"/>
                    </a:ext>
                  </a:extLst>
                </a:hlinkClick>
              </a:rPr>
              <a:t> ex Ponto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5" tooltip="s:la:Epistulae ex Ponto/Liber I">
                  <a:extLst>
                    <a:ext uri="{A12FA001-AC4F-418D-AE19-62706E023703}">
                      <ahyp:hlinkClr xmlns:ahyp="http://schemas.microsoft.com/office/drawing/2018/hyperlinkcolor" val="tx"/>
                    </a:ext>
                  </a:extLst>
                </a:hlinkClick>
              </a:rPr>
              <a:t>liber</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5" tooltip="s:la:Epistulae ex Ponto/Liber I">
                  <a:extLst>
                    <a:ext uri="{A12FA001-AC4F-418D-AE19-62706E023703}">
                      <ahyp:hlinkClr xmlns:ahyp="http://schemas.microsoft.com/office/drawing/2018/hyperlinkcolor" val="tx"/>
                    </a:ext>
                  </a:extLst>
                </a:hlinkClick>
              </a:rPr>
              <a:t> I, I - Bruto, 73</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(riferito all'età)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avere">
                  <a:extLst>
                    <a:ext uri="{A12FA001-AC4F-418D-AE19-62706E023703}">
                      <ahyp:hlinkClr xmlns:ahyp="http://schemas.microsoft.com/office/drawing/2018/hyperlinkcolor" val="tx"/>
                    </a:ext>
                  </a:extLst>
                </a:hlinkClick>
              </a:rPr>
              <a:t>avere</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dicente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6" tooltip="triginta">
                  <a:extLst>
                    <a:ext uri="{A12FA001-AC4F-418D-AE19-62706E023703}">
                      <ahyp:hlinkClr xmlns:ahyp="http://schemas.microsoft.com/office/drawing/2018/hyperlinkcolor" val="tx"/>
                    </a:ext>
                  </a:extLst>
                </a:hlinkClick>
              </a:rPr>
              <a:t>triginta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se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7" tooltip="annos (la pagina non esiste)">
                  <a:extLst>
                    <a:ext uri="{A12FA001-AC4F-418D-AE19-62706E023703}">
                      <ahyp:hlinkClr xmlns:ahyp="http://schemas.microsoft.com/office/drawing/2018/hyperlinkcolor" val="tx"/>
                    </a:ext>
                  </a:extLst>
                </a:hlinkClick>
              </a:rPr>
              <a:t>annos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dice di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 tooltip="avere">
                  <a:extLst>
                    <a:ext uri="{A12FA001-AC4F-418D-AE19-62706E023703}">
                      <ahyp:hlinkClr xmlns:ahyp="http://schemas.microsoft.com/office/drawing/2018/hyperlinkcolor" val="tx"/>
                    </a:ext>
                  </a:extLst>
                </a:hlinkClick>
              </a:rPr>
              <a:t>avere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8" tooltip="trenta">
                  <a:extLst>
                    <a:ext uri="{A12FA001-AC4F-418D-AE19-62706E023703}">
                      <ahyp:hlinkClr xmlns:ahyp="http://schemas.microsoft.com/office/drawing/2018/hyperlinkcolor" val="tx"/>
                    </a:ext>
                  </a:extLst>
                </a:hlinkClick>
              </a:rPr>
              <a:t>trent</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9" tooltip="anni">
                  <a:extLst>
                    <a:ext uri="{A12FA001-AC4F-418D-AE19-62706E023703}">
                      <ahyp:hlinkClr xmlns:ahyp="http://schemas.microsoft.com/office/drawing/2018/hyperlinkcolor" val="tx"/>
                    </a:ext>
                  </a:extLst>
                </a:hlinkClick>
              </a:rPr>
              <a:t>anni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0" tooltip="w:Quintiiano">
                  <a:extLst>
                    <a:ext uri="{A12FA001-AC4F-418D-AE19-62706E023703}">
                      <ahyp:hlinkClr xmlns:ahyp="http://schemas.microsoft.com/office/drawing/2018/hyperlinkcolor" val="tx"/>
                    </a:ext>
                  </a:extLst>
                </a:hlinkClick>
              </a:rPr>
              <a:t>Quintiiano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1" tooltip="w:Institutio oratoria">
                  <a:extLst>
                    <a:ext uri="{A12FA001-AC4F-418D-AE19-62706E023703}">
                      <ahyp:hlinkClr xmlns:ahyp="http://schemas.microsoft.com/office/drawing/2018/hyperlinkcolor" val="tx"/>
                    </a:ext>
                  </a:extLst>
                </a:hlinkClick>
              </a:rPr>
              <a:t>Institutio</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1" tooltip="w:Institutio oratoria">
                  <a:extLst>
                    <a:ext uri="{A12FA001-AC4F-418D-AE19-62706E023703}">
                      <ahyp:hlinkClr xmlns:ahyp="http://schemas.microsoft.com/office/drawing/2018/hyperlinkcolor" val="tx"/>
                    </a:ext>
                  </a:extLst>
                </a:hlinkClick>
              </a:rPr>
              <a:t> oratoria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2" tooltip="s:la:De Institutione Oratoria/VI/3">
                  <a:extLst>
                    <a:ext uri="{A12FA001-AC4F-418D-AE19-62706E023703}">
                      <ahyp:hlinkClr xmlns:ahyp="http://schemas.microsoft.com/office/drawing/2018/hyperlinkcolor" val="tx"/>
                    </a:ext>
                  </a:extLst>
                </a:hlinkClick>
              </a:rPr>
              <a:t>liber</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2" tooltip="s:la:De Institutione Oratoria/VI/3">
                  <a:extLst>
                    <a:ext uri="{A12FA001-AC4F-418D-AE19-62706E023703}">
                      <ahyp:hlinkClr xmlns:ahyp="http://schemas.microsoft.com/office/drawing/2018/hyperlinkcolor" val="tx"/>
                    </a:ext>
                  </a:extLst>
                </a:hlinkClick>
              </a:rPr>
              <a:t> VI, III, 73</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ab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eo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7" tooltip="annos (la pagina non esiste)">
                  <a:extLst>
                    <a:ext uri="{A12FA001-AC4F-418D-AE19-62706E023703}">
                      <ahyp:hlinkClr xmlns:ahyp="http://schemas.microsoft.com/office/drawing/2018/hyperlinkcolor" val="tx"/>
                    </a:ext>
                  </a:extLst>
                </a:hlinkClick>
              </a:rPr>
              <a:t>annos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habente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XCII - da lui, che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3" tooltip="aveva">
                  <a:extLst>
                    <a:ext uri="{A12FA001-AC4F-418D-AE19-62706E023703}">
                      <ahyp:hlinkClr xmlns:ahyp="http://schemas.microsoft.com/office/drawing/2018/hyperlinkcolor" val="tx"/>
                    </a:ext>
                  </a:extLst>
                </a:hlinkClick>
              </a:rPr>
              <a:t>aveva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92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9" tooltip="anni">
                  <a:extLst>
                    <a:ext uri="{A12FA001-AC4F-418D-AE19-62706E023703}">
                      <ahyp:hlinkClr xmlns:ahyp="http://schemas.microsoft.com/office/drawing/2018/hyperlinkcolor" val="tx"/>
                    </a:ext>
                  </a:extLst>
                </a:hlinkClick>
              </a:rPr>
              <a:t>anni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4" tooltip="w:Tito Livio">
                  <a:extLst>
                    <a:ext uri="{A12FA001-AC4F-418D-AE19-62706E023703}">
                      <ahyp:hlinkClr xmlns:ahyp="http://schemas.microsoft.com/office/drawing/2018/hyperlinkcolor" val="tx"/>
                    </a:ext>
                  </a:extLst>
                </a:hlinkClick>
              </a:rPr>
              <a:t>Tito Livio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5" tooltip="w:Ab Urbe condita libri">
                  <a:extLst>
                    <a:ext uri="{A12FA001-AC4F-418D-AE19-62706E023703}">
                      <ahyp:hlinkClr xmlns:ahyp="http://schemas.microsoft.com/office/drawing/2018/hyperlinkcolor" val="tx"/>
                    </a:ext>
                  </a:extLst>
                </a:hlinkClick>
              </a:rPr>
              <a:t>Ab Urbe Condita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5" tooltip="w:Ab Urbe condita libri">
                  <a:extLst>
                    <a:ext uri="{A12FA001-AC4F-418D-AE19-62706E023703}">
                      <ahyp:hlinkClr xmlns:ahyp="http://schemas.microsoft.com/office/drawing/2018/hyperlinkcolor" val="tx"/>
                    </a:ext>
                  </a:extLst>
                </a:hlinkClick>
              </a:rPr>
              <a:t>Periochae</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5" tooltip="w:Ab Urbe condita libri">
                  <a:extLst>
                    <a:ext uri="{A12FA001-AC4F-418D-AE19-62706E023703}">
                      <ahyp:hlinkClr xmlns:ahyp="http://schemas.microsoft.com/office/drawing/2018/hyperlinkcolor" val="tx"/>
                    </a:ext>
                  </a:extLst>
                </a:hlinkClick>
              </a:rPr>
              <a: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6" tooltip="s:la:Ab Urbe Condita - Periochae/liber XLVIII">
                  <a:extLst>
                    <a:ext uri="{A12FA001-AC4F-418D-AE19-62706E023703}">
                      <ahyp:hlinkClr xmlns:ahyp="http://schemas.microsoft.com/office/drawing/2018/hyperlinkcolor" val="tx"/>
                    </a:ext>
                  </a:extLst>
                </a:hlinkClick>
              </a:rPr>
              <a:t>liber</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6" tooltip="s:la:Ab Urbe Condita - Periochae/liber XLVIII">
                  <a:extLst>
                    <a:ext uri="{A12FA001-AC4F-418D-AE19-62706E023703}">
                      <ahyp:hlinkClr xmlns:ahyp="http://schemas.microsoft.com/office/drawing/2018/hyperlinkcolor" val="tx"/>
                    </a:ext>
                  </a:extLst>
                </a:hlinkClick>
              </a:rPr>
              <a:t> XLVIII</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67" tooltip="comandare">
                  <a:extLst>
                    <a:ext uri="{A12FA001-AC4F-418D-AE19-62706E023703}">
                      <ahyp:hlinkClr xmlns:ahyp="http://schemas.microsoft.com/office/drawing/2018/hyperlinkcolor" val="tx"/>
                    </a:ext>
                  </a:extLst>
                </a:hlinkClick>
              </a:rPr>
              <a:t>comandare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68" tooltip="su">
                  <a:extLst>
                    <a:ext uri="{A12FA001-AC4F-418D-AE19-62706E023703}">
                      <ahyp:hlinkClr xmlns:ahyp="http://schemas.microsoft.com/office/drawing/2018/hyperlinkcolor" val="tx"/>
                    </a:ext>
                  </a:extLst>
                </a:hlinkClick>
              </a:rPr>
              <a:t>su</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69" tooltip="governare">
                  <a:extLst>
                    <a:ext uri="{A12FA001-AC4F-418D-AE19-62706E023703}">
                      <ahyp:hlinkClr xmlns:ahyp="http://schemas.microsoft.com/office/drawing/2018/hyperlinkcolor" val="tx"/>
                    </a:ext>
                  </a:extLst>
                </a:hlinkClick>
              </a:rPr>
              <a:t>governare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70" tooltip="gestire">
                  <a:extLst>
                    <a:ext uri="{A12FA001-AC4F-418D-AE19-62706E023703}">
                      <ahyp:hlinkClr xmlns:ahyp="http://schemas.microsoft.com/office/drawing/2018/hyperlinkcolor" val="tx"/>
                    </a:ext>
                  </a:extLst>
                </a:hlinkClick>
              </a:rPr>
              <a:t>gestire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avere">
                  <a:extLst>
                    <a:ext uri="{A12FA001-AC4F-418D-AE19-62706E023703}">
                      <ahyp:hlinkClr xmlns:ahyp="http://schemas.microsoft.com/office/drawing/2018/hyperlinkcolor" val="tx"/>
                    </a:ext>
                  </a:extLst>
                </a:hlinkClick>
              </a:rPr>
              <a:t>avere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71" tooltip="potere">
                  <a:extLst>
                    <a:ext uri="{A12FA001-AC4F-418D-AE19-62706E023703}">
                      <ahyp:hlinkClr xmlns:ahyp="http://schemas.microsoft.com/office/drawing/2018/hyperlinkcolor" val="tx"/>
                    </a:ext>
                  </a:extLst>
                </a:hlinkClick>
              </a:rPr>
              <a:t>potere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68" tooltip="su">
                  <a:extLst>
                    <a:ext uri="{A12FA001-AC4F-418D-AE19-62706E023703}">
                      <ahyp:hlinkClr xmlns:ahyp="http://schemas.microsoft.com/office/drawing/2018/hyperlinkcolor" val="tx"/>
                    </a:ext>
                  </a:extLst>
                </a:hlinkClick>
              </a:rPr>
              <a:t>su</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2" tooltip="animus">
                  <a:extLst>
                    <a:ext uri="{A12FA001-AC4F-418D-AE19-62706E023703}">
                      <ahyp:hlinkClr xmlns:ahyp="http://schemas.microsoft.com/office/drawing/2018/hyperlinkcolor" val="tx"/>
                    </a:ext>
                  </a:extLst>
                </a:hlinkClick>
              </a:rPr>
              <a:t>animus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3" tooltip="cuncta (la pagina non esiste)">
                  <a:extLst>
                    <a:ext uri="{A12FA001-AC4F-418D-AE19-62706E023703}">
                      <ahyp:hlinkClr xmlns:ahyp="http://schemas.microsoft.com/office/drawing/2018/hyperlinkcolor" val="tx"/>
                    </a:ext>
                  </a:extLst>
                </a:hlinkClick>
              </a:rPr>
              <a:t>cuncta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neque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ipse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habetur</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l'</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4" tooltip="anima">
                  <a:extLst>
                    <a:ext uri="{A12FA001-AC4F-418D-AE19-62706E023703}">
                      <ahyp:hlinkClr xmlns:ahyp="http://schemas.microsoft.com/office/drawing/2018/hyperlinkcolor" val="tx"/>
                    </a:ext>
                  </a:extLst>
                </a:hlinkClick>
              </a:rPr>
              <a:t>anima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5" tooltip="governa">
                  <a:extLst>
                    <a:ext uri="{A12FA001-AC4F-418D-AE19-62706E023703}">
                      <ahyp:hlinkClr xmlns:ahyp="http://schemas.microsoft.com/office/drawing/2018/hyperlinkcolor" val="tx"/>
                    </a:ext>
                  </a:extLst>
                </a:hlinkClick>
              </a:rPr>
              <a:t>governa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6" tooltip="ogni">
                  <a:extLst>
                    <a:ext uri="{A12FA001-AC4F-418D-AE19-62706E023703}">
                      <ahyp:hlinkClr xmlns:ahyp="http://schemas.microsoft.com/office/drawing/2018/hyperlinkcolor" val="tx"/>
                    </a:ext>
                  </a:extLst>
                </a:hlinkClick>
              </a:rPr>
              <a:t>ogni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7" tooltip="cosa">
                  <a:extLst>
                    <a:ext uri="{A12FA001-AC4F-418D-AE19-62706E023703}">
                      <ahyp:hlinkClr xmlns:ahyp="http://schemas.microsoft.com/office/drawing/2018/hyperlinkcolor" val="tx"/>
                    </a:ext>
                  </a:extLst>
                </a:hlinkClick>
              </a:rPr>
              <a:t>cosa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e non è lei stessa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8" tooltip="governata">
                  <a:extLst>
                    <a:ext uri="{A12FA001-AC4F-418D-AE19-62706E023703}">
                      <ahyp:hlinkClr xmlns:ahyp="http://schemas.microsoft.com/office/drawing/2018/hyperlinkcolor" val="tx"/>
                    </a:ext>
                  </a:extLst>
                </a:hlinkClick>
              </a:rPr>
              <a:t>governata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9" tooltip="w:Sallustio">
                  <a:extLst>
                    <a:ext uri="{A12FA001-AC4F-418D-AE19-62706E023703}">
                      <ahyp:hlinkClr xmlns:ahyp="http://schemas.microsoft.com/office/drawing/2018/hyperlinkcolor" val="tx"/>
                    </a:ext>
                  </a:extLst>
                </a:hlinkClick>
              </a:rPr>
              <a:t>Sallustio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0" tooltip="w:Bellum Iuguthinum">
                  <a:extLst>
                    <a:ext uri="{A12FA001-AC4F-418D-AE19-62706E023703}">
                      <ahyp:hlinkClr xmlns:ahyp="http://schemas.microsoft.com/office/drawing/2018/hyperlinkcolor" val="tx"/>
                    </a:ext>
                  </a:extLst>
                </a:hlinkClick>
              </a:rPr>
              <a:t>Bellum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0" tooltip="w:Bellum Iuguthinum">
                  <a:extLst>
                    <a:ext uri="{A12FA001-AC4F-418D-AE19-62706E023703}">
                      <ahyp:hlinkClr xmlns:ahyp="http://schemas.microsoft.com/office/drawing/2018/hyperlinkcolor" val="tx"/>
                    </a:ext>
                  </a:extLst>
                </a:hlinkClick>
              </a:rPr>
              <a:t>Iuguthinum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1" tooltip="s:la:Bellum Iugurthinum">
                  <a:extLst>
                    <a:ext uri="{A12FA001-AC4F-418D-AE19-62706E023703}">
                      <ahyp:hlinkClr xmlns:ahyp="http://schemas.microsoft.com/office/drawing/2018/hyperlinkcolor" val="tx"/>
                    </a:ext>
                  </a:extLst>
                </a:hlinkClick>
              </a:rPr>
              <a:t>II</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quo modo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2" tooltip="rem publicam (la pagina non esiste)">
                  <a:extLst>
                    <a:ext uri="{A12FA001-AC4F-418D-AE19-62706E023703}">
                      <ahyp:hlinkClr xmlns:ahyp="http://schemas.microsoft.com/office/drawing/2018/hyperlinkcolor" val="tx"/>
                    </a:ext>
                  </a:extLst>
                </a:hlinkClick>
              </a:rPr>
              <a:t>rem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2" tooltip="rem publicam (la pagina non esiste)">
                  <a:extLst>
                    <a:ext uri="{A12FA001-AC4F-418D-AE19-62706E023703}">
                      <ahyp:hlinkClr xmlns:ahyp="http://schemas.microsoft.com/office/drawing/2018/hyperlinkcolor" val="tx"/>
                    </a:ext>
                  </a:extLst>
                </a:hlinkClick>
              </a:rPr>
              <a:t>publicam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dirty="0" err="1">
                <a:effectLst/>
                <a:latin typeface="Garamond" panose="02020404030301010803" pitchFamily="18" charset="0"/>
                <a:ea typeface="Times New Roman" panose="02020603050405020304" pitchFamily="18" charset="0"/>
                <a:cs typeface="Arial" panose="020B0604020202020204" pitchFamily="34" charset="0"/>
              </a:rPr>
              <a:t>habuerint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in che modo avessero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3" tooltip="gestito">
                  <a:extLst>
                    <a:ext uri="{A12FA001-AC4F-418D-AE19-62706E023703}">
                      <ahyp:hlinkClr xmlns:ahyp="http://schemas.microsoft.com/office/drawing/2018/hyperlinkcolor" val="tx"/>
                    </a:ext>
                  </a:extLst>
                </a:hlinkClick>
              </a:rPr>
              <a:t>gestito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lo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4" tooltip="stato">
                  <a:extLst>
                    <a:ext uri="{A12FA001-AC4F-418D-AE19-62706E023703}">
                      <ahyp:hlinkClr xmlns:ahyp="http://schemas.microsoft.com/office/drawing/2018/hyperlinkcolor" val="tx"/>
                    </a:ext>
                  </a:extLst>
                </a:hlinkClick>
              </a:rPr>
              <a:t>stato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9" tooltip="w:Sallustio">
                  <a:extLst>
                    <a:ext uri="{A12FA001-AC4F-418D-AE19-62706E023703}">
                      <ahyp:hlinkClr xmlns:ahyp="http://schemas.microsoft.com/office/drawing/2018/hyperlinkcolor" val="tx"/>
                    </a:ext>
                  </a:extLst>
                </a:hlinkClick>
              </a:rPr>
              <a:t>Sallustio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5" tooltip="w:De Catilinae coniuratione">
                  <a:extLst>
                    <a:ext uri="{A12FA001-AC4F-418D-AE19-62706E023703}">
                      <ahyp:hlinkClr xmlns:ahyp="http://schemas.microsoft.com/office/drawing/2018/hyperlinkcolor" val="tx"/>
                    </a:ext>
                  </a:extLst>
                </a:hlinkClick>
              </a:rPr>
              <a:t>De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5" tooltip="w:De Catilinae coniuratione">
                  <a:extLst>
                    <a:ext uri="{A12FA001-AC4F-418D-AE19-62706E023703}">
                      <ahyp:hlinkClr xmlns:ahyp="http://schemas.microsoft.com/office/drawing/2018/hyperlinkcolor" val="tx"/>
                    </a:ext>
                  </a:extLst>
                </a:hlinkClick>
              </a:rPr>
              <a:t>Catilinae</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5" tooltip="w:De Catilinae coniuratione">
                  <a:extLst>
                    <a:ext uri="{A12FA001-AC4F-418D-AE19-62706E023703}">
                      <ahyp:hlinkClr xmlns:ahyp="http://schemas.microsoft.com/office/drawing/2018/hyperlinkcolor" val="tx"/>
                    </a:ext>
                  </a:extLst>
                </a:hlinkClick>
              </a:rPr>
              <a:t> </a:t>
            </a:r>
            <a:r>
              <a:rPr lang="it-IT" sz="64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5" tooltip="w:De Catilinae coniuratione">
                  <a:extLst>
                    <a:ext uri="{A12FA001-AC4F-418D-AE19-62706E023703}">
                      <ahyp:hlinkClr xmlns:ahyp="http://schemas.microsoft.com/office/drawing/2018/hyperlinkcolor" val="tx"/>
                    </a:ext>
                  </a:extLst>
                </a:hlinkClick>
              </a:rPr>
              <a:t>coniuratione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6" tooltip="s:la:De Catilinae coniuratione">
                  <a:extLst>
                    <a:ext uri="{A12FA001-AC4F-418D-AE19-62706E023703}">
                      <ahyp:hlinkClr xmlns:ahyp="http://schemas.microsoft.com/office/drawing/2018/hyperlinkcolor" val="tx"/>
                    </a:ext>
                  </a:extLst>
                </a:hlinkClick>
              </a:rPr>
              <a:t>V</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1645920">
              <a:lnSpc>
                <a:spcPct val="107000"/>
              </a:lnSpc>
              <a:spcAft>
                <a:spcPts val="120"/>
              </a:spcAft>
            </a:pP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413677065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90ACFA-5769-438C-9900-B25C26DF60AC}"/>
              </a:ext>
            </a:extLst>
          </p:cNvPr>
          <p:cNvSpPr>
            <a:spLocks noGrp="1"/>
          </p:cNvSpPr>
          <p:nvPr>
            <p:ph type="title"/>
          </p:nvPr>
        </p:nvSpPr>
        <p:spPr>
          <a:xfrm>
            <a:off x="1451579" y="490330"/>
            <a:ext cx="9603275" cy="1258957"/>
          </a:xfrm>
        </p:spPr>
        <p:txBody>
          <a:bodyPr>
            <a:normAutofit fontScale="90000"/>
          </a:bodyPr>
          <a:lstStyle/>
          <a:p>
            <a:r>
              <a:rPr lang="it-IT" sz="2700" b="1"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t>Tĕnĕo</a:t>
            </a:r>
            <a:br>
              <a:rPr lang="it-IT" sz="3200" i="1" dirty="0">
                <a:solidFill>
                  <a:schemeClr val="accent2"/>
                </a:solidFill>
                <a:effectLst/>
                <a:ea typeface="Calibri" panose="020F0502020204030204" pitchFamily="34" charset="0"/>
                <a:cs typeface="Times New Roman" panose="02020603050405020304" pitchFamily="18" charset="0"/>
              </a:rPr>
            </a:br>
            <a:r>
              <a:rPr lang="it-IT" sz="2700" i="1" dirty="0">
                <a:solidFill>
                  <a:schemeClr val="accent2"/>
                </a:solidFill>
                <a:effectLst/>
                <a:latin typeface="Garamond" panose="02020404030301010803" pitchFamily="18" charset="0"/>
                <a:ea typeface="Calibri" panose="020F0502020204030204" pitchFamily="34" charset="0"/>
                <a:cs typeface="Arial" panose="020B0604020202020204" pitchFamily="34" charset="0"/>
              </a:rPr>
              <a:t>[tĕnĕo],  tĕnes,  tenui,  tentum,  tĕnēre</a:t>
            </a:r>
            <a:b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br>
            <a:r>
              <a:rPr lang="it-IT" sz="2700" i="1" dirty="0">
                <a:solidFill>
                  <a:schemeClr val="accent2"/>
                </a:solidFill>
                <a:effectLst/>
                <a:latin typeface="Garamond" panose="02020404030301010803" pitchFamily="18" charset="0"/>
                <a:ea typeface="Calibri" panose="020F0502020204030204" pitchFamily="34" charset="0"/>
                <a:cs typeface="Times New Roman" panose="02020603050405020304" pitchFamily="18" charset="0"/>
              </a:rPr>
              <a:t>verbo transitivo e intransitivo II coniugazione</a:t>
            </a:r>
            <a:br>
              <a:rPr lang="it-IT" sz="2000" dirty="0">
                <a:effectLst/>
                <a:latin typeface="Calibri" panose="020F0502020204030204" pitchFamily="34" charset="0"/>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1CB9A8F0-E4EB-4EDB-B595-15348D07EA70}"/>
              </a:ext>
            </a:extLst>
          </p:cNvPr>
          <p:cNvSpPr>
            <a:spLocks noGrp="1"/>
          </p:cNvSpPr>
          <p:nvPr>
            <p:ph idx="1"/>
          </p:nvPr>
        </p:nvSpPr>
        <p:spPr>
          <a:xfrm>
            <a:off x="569843" y="1855304"/>
            <a:ext cx="11396870" cy="4253948"/>
          </a:xfrm>
        </p:spPr>
        <p:txBody>
          <a:bodyPr>
            <a:normAutofit fontScale="25000" lnSpcReduction="20000"/>
          </a:bodyPr>
          <a:lstStyle/>
          <a:p>
            <a:pPr marL="342900" lvl="0" indent="-342900">
              <a:lnSpc>
                <a:spcPct val="107000"/>
              </a:lnSpc>
              <a:spcAft>
                <a:spcPts val="120"/>
              </a:spcAft>
              <a:tabLst>
                <a:tab pos="457200" algn="l"/>
              </a:tabLst>
            </a:pP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tenere">
                  <a:extLst>
                    <a:ext uri="{A12FA001-AC4F-418D-AE19-62706E023703}">
                      <ahyp:hlinkClr xmlns:ahyp="http://schemas.microsoft.com/office/drawing/2018/hyperlinkcolor" val="tx"/>
                    </a:ext>
                  </a:extLst>
                </a:hlinkClick>
              </a:rPr>
              <a:t>tenere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(in mano),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 tooltip="reggere">
                  <a:extLst>
                    <a:ext uri="{A12FA001-AC4F-418D-AE19-62706E023703}">
                      <ahyp:hlinkClr xmlns:ahyp="http://schemas.microsoft.com/office/drawing/2018/hyperlinkcolor" val="tx"/>
                    </a:ext>
                  </a:extLst>
                </a:hlinkClick>
              </a:rPr>
              <a:t>reggere</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 tooltip="dextra">
                  <a:extLst>
                    <a:ext uri="{A12FA001-AC4F-418D-AE19-62706E023703}">
                      <ahyp:hlinkClr xmlns:ahyp="http://schemas.microsoft.com/office/drawing/2018/hyperlinkcolor" val="tx"/>
                    </a:ext>
                  </a:extLst>
                </a:hlinkClick>
              </a:rPr>
              <a:t>dextra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 tooltip="calamum (la pagina non esiste)">
                  <a:extLst>
                    <a:ext uri="{A12FA001-AC4F-418D-AE19-62706E023703}">
                      <ahyp:hlinkClr xmlns:ahyp="http://schemas.microsoft.com/office/drawing/2018/hyperlinkcolor" val="tx"/>
                    </a:ext>
                  </a:extLst>
                </a:hlinkClick>
              </a:rPr>
              <a:t>calamum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 tooltip="strictum (la pagina non esiste)">
                  <a:extLst>
                    <a:ext uri="{A12FA001-AC4F-418D-AE19-62706E023703}">
                      <ahyp:hlinkClr xmlns:ahyp="http://schemas.microsoft.com/office/drawing/2018/hyperlinkcolor" val="tx"/>
                    </a:ext>
                  </a:extLst>
                </a:hlinkClick>
              </a:rPr>
              <a:t>strictum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altera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 tooltip="ferrum">
                  <a:extLst>
                    <a:ext uri="{A12FA001-AC4F-418D-AE19-62706E023703}">
                      <ahyp:hlinkClr xmlns:ahyp="http://schemas.microsoft.com/office/drawing/2018/hyperlinkcolor" val="tx"/>
                    </a:ext>
                  </a:extLst>
                </a:hlinkClick>
              </a:rPr>
              <a:t>ferrum</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la mano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 tooltip="destra">
                  <a:extLst>
                    <a:ext uri="{A12FA001-AC4F-418D-AE19-62706E023703}">
                      <ahyp:hlinkClr xmlns:ahyp="http://schemas.microsoft.com/office/drawing/2018/hyperlinkcolor" val="tx"/>
                    </a:ext>
                  </a:extLst>
                </a:hlinkClick>
              </a:rPr>
              <a:t>destra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9" tooltip="regge">
                  <a:extLst>
                    <a:ext uri="{A12FA001-AC4F-418D-AE19-62706E023703}">
                      <ahyp:hlinkClr xmlns:ahyp="http://schemas.microsoft.com/office/drawing/2018/hyperlinkcolor" val="tx"/>
                    </a:ext>
                  </a:extLst>
                </a:hlinkClick>
              </a:rPr>
              <a:t>regge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la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0" tooltip="penna">
                  <a:extLst>
                    <a:ext uri="{A12FA001-AC4F-418D-AE19-62706E023703}">
                      <ahyp:hlinkClr xmlns:ahyp="http://schemas.microsoft.com/office/drawing/2018/hyperlinkcolor" val="tx"/>
                    </a:ext>
                  </a:extLst>
                </a:hlinkClick>
              </a:rPr>
              <a:t>penna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l'altra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1" tooltip="tiene">
                  <a:extLst>
                    <a:ext uri="{A12FA001-AC4F-418D-AE19-62706E023703}">
                      <ahyp:hlinkClr xmlns:ahyp="http://schemas.microsoft.com/office/drawing/2018/hyperlinkcolor" val="tx"/>
                    </a:ext>
                  </a:extLst>
                </a:hlinkClick>
              </a:rPr>
              <a:t>tiene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2" tooltip="stretta">
                  <a:extLst>
                    <a:ext uri="{A12FA001-AC4F-418D-AE19-62706E023703}">
                      <ahyp:hlinkClr xmlns:ahyp="http://schemas.microsoft.com/office/drawing/2018/hyperlinkcolor" val="tx"/>
                    </a:ext>
                  </a:extLst>
                </a:hlinkClick>
              </a:rPr>
              <a:t>stretta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la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3" tooltip="spada">
                  <a:extLst>
                    <a:ext uri="{A12FA001-AC4F-418D-AE19-62706E023703}">
                      <ahyp:hlinkClr xmlns:ahyp="http://schemas.microsoft.com/office/drawing/2018/hyperlinkcolor" val="tx"/>
                    </a:ext>
                  </a:extLst>
                </a:hlinkClick>
              </a:rPr>
              <a:t>spada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4" tooltip="w:Publio Ovidio Marone">
                  <a:extLst>
                    <a:ext uri="{A12FA001-AC4F-418D-AE19-62706E023703}">
                      <ahyp:hlinkClr xmlns:ahyp="http://schemas.microsoft.com/office/drawing/2018/hyperlinkcolor" val="tx"/>
                    </a:ext>
                  </a:extLst>
                </a:hlinkClick>
              </a:rPr>
              <a:t>Ovidio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5" tooltip="w:Eroidi">
                  <a:extLst>
                    <a:ext uri="{A12FA001-AC4F-418D-AE19-62706E023703}">
                      <ahyp:hlinkClr xmlns:ahyp="http://schemas.microsoft.com/office/drawing/2018/hyperlinkcolor" val="tx"/>
                    </a:ext>
                  </a:extLst>
                </a:hlinkClick>
              </a:rPr>
              <a:t>Eroidi</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Epistula</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 XI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Canace</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Macareo</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6" tooltip="s:la:Epistula XI">
                  <a:extLst>
                    <a:ext uri="{A12FA001-AC4F-418D-AE19-62706E023703}">
                      <ahyp:hlinkClr xmlns:ahyp="http://schemas.microsoft.com/office/drawing/2018/hyperlinkcolor" val="tx"/>
                    </a:ext>
                  </a:extLst>
                </a:hlinkClick>
              </a:rPr>
              <a:t>), 3</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per estensione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 tooltip="tenere">
                  <a:extLst>
                    <a:ext uri="{A12FA001-AC4F-418D-AE19-62706E023703}">
                      <ahyp:hlinkClr xmlns:ahyp="http://schemas.microsoft.com/office/drawing/2018/hyperlinkcolor" val="tx"/>
                    </a:ext>
                  </a:extLst>
                </a:hlinkClick>
              </a:rPr>
              <a:t>tenere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17" tooltip="vicino">
                  <a:extLst>
                    <a:ext uri="{A12FA001-AC4F-418D-AE19-62706E023703}">
                      <ahyp:hlinkClr xmlns:ahyp="http://schemas.microsoft.com/office/drawing/2018/hyperlinkcolor" val="tx"/>
                    </a:ext>
                  </a:extLst>
                </a:hlinkClick>
              </a:rPr>
              <a:t>vicino</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18" tooltip="con">
                  <a:extLst>
                    <a:ext uri="{A12FA001-AC4F-418D-AE19-62706E023703}">
                      <ahyp:hlinkClr xmlns:ahyp="http://schemas.microsoft.com/office/drawing/2018/hyperlinkcolor" val="tx"/>
                    </a:ext>
                  </a:extLst>
                </a:hlinkClick>
              </a:rPr>
              <a:t>con</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19" tooltip="sé">
                  <a:extLst>
                    <a:ext uri="{A12FA001-AC4F-418D-AE19-62706E023703}">
                      <ahyp:hlinkClr xmlns:ahyp="http://schemas.microsoft.com/office/drawing/2018/hyperlinkcolor" val="tx"/>
                    </a:ext>
                  </a:extLst>
                </a:hlinkClick>
              </a:rPr>
              <a:t>sé</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o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0" tooltip="presso">
                  <a:extLst>
                    <a:ext uri="{A12FA001-AC4F-418D-AE19-62706E023703}">
                      <ahyp:hlinkClr xmlns:ahyp="http://schemas.microsoft.com/office/drawing/2018/hyperlinkcolor" val="tx"/>
                    </a:ext>
                  </a:extLst>
                </a:hlinkClick>
              </a:rPr>
              <a:t>presso</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21" tooltip="di">
                  <a:extLst>
                    <a:ext uri="{A12FA001-AC4F-418D-AE19-62706E023703}">
                      <ahyp:hlinkClr xmlns:ahyp="http://schemas.microsoft.com/office/drawing/2018/hyperlinkcolor" val="tx"/>
                    </a:ext>
                  </a:extLst>
                </a:hlinkClick>
              </a:rPr>
              <a:t>di</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19" tooltip="sé">
                  <a:extLst>
                    <a:ext uri="{A12FA001-AC4F-418D-AE19-62706E023703}">
                      <ahyp:hlinkClr xmlns:ahyp="http://schemas.microsoft.com/office/drawing/2018/hyperlinkcolor" val="tx"/>
                    </a:ext>
                  </a:extLst>
                </a:hlinkClick>
              </a:rPr>
              <a:t>sé</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2" tooltip="passer">
                  <a:extLst>
                    <a:ext uri="{A12FA001-AC4F-418D-AE19-62706E023703}">
                      <ahyp:hlinkClr xmlns:ahyp="http://schemas.microsoft.com/office/drawing/2018/hyperlinkcolor" val="tx"/>
                    </a:ext>
                  </a:extLst>
                </a:hlinkClick>
              </a:rPr>
              <a:t>passer</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3" tooltip="quem">
                  <a:extLst>
                    <a:ext uri="{A12FA001-AC4F-418D-AE19-62706E023703}">
                      <ahyp:hlinkClr xmlns:ahyp="http://schemas.microsoft.com/office/drawing/2018/hyperlinkcolor" val="tx"/>
                    </a:ext>
                  </a:extLst>
                </a:hlinkClick>
              </a:rPr>
              <a:t>quem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in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4" tooltip="sinu">
                  <a:extLst>
                    <a:ext uri="{A12FA001-AC4F-418D-AE19-62706E023703}">
                      <ahyp:hlinkClr xmlns:ahyp="http://schemas.microsoft.com/office/drawing/2018/hyperlinkcolor" val="tx"/>
                    </a:ext>
                  </a:extLst>
                </a:hlinkClick>
              </a:rPr>
              <a:t>sinu</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tenere (...)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5" tooltip="solet">
                  <a:extLst>
                    <a:ext uri="{A12FA001-AC4F-418D-AE19-62706E023703}">
                      <ahyp:hlinkClr xmlns:ahyp="http://schemas.microsoft.com/office/drawing/2018/hyperlinkcolor" val="tx"/>
                    </a:ext>
                  </a:extLst>
                </a:hlinkClick>
              </a:rPr>
              <a:t>solet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(il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6" tooltip="passero">
                  <a:extLst>
                    <a:ext uri="{A12FA001-AC4F-418D-AE19-62706E023703}">
                      <ahyp:hlinkClr xmlns:ahyp="http://schemas.microsoft.com/office/drawing/2018/hyperlinkcolor" val="tx"/>
                    </a:ext>
                  </a:extLst>
                </a:hlinkClick>
              </a:rPr>
              <a:t>passero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che è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7" tooltip="solita">
                  <a:extLst>
                    <a:ext uri="{A12FA001-AC4F-418D-AE19-62706E023703}">
                      <ahyp:hlinkClr xmlns:ahyp="http://schemas.microsoft.com/office/drawing/2018/hyperlinkcolor" val="tx"/>
                    </a:ext>
                  </a:extLst>
                </a:hlinkClick>
              </a:rPr>
              <a:t>solita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 tooltip="tenere">
                  <a:extLst>
                    <a:ext uri="{A12FA001-AC4F-418D-AE19-62706E023703}">
                      <ahyp:hlinkClr xmlns:ahyp="http://schemas.microsoft.com/office/drawing/2018/hyperlinkcolor" val="tx"/>
                    </a:ext>
                  </a:extLst>
                </a:hlinkClick>
              </a:rPr>
              <a:t>tenere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in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8" tooltip="grembo">
                  <a:extLst>
                    <a:ext uri="{A12FA001-AC4F-418D-AE19-62706E023703}">
                      <ahyp:hlinkClr xmlns:ahyp="http://schemas.microsoft.com/office/drawing/2018/hyperlinkcolor" val="tx"/>
                    </a:ext>
                  </a:extLst>
                </a:hlinkClick>
              </a:rPr>
              <a:t>grembo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9" tooltip="w:Gaio Valerio Catullo">
                  <a:extLst>
                    <a:ext uri="{A12FA001-AC4F-418D-AE19-62706E023703}">
                      <ahyp:hlinkClr xmlns:ahyp="http://schemas.microsoft.com/office/drawing/2018/hyperlinkcolor" val="tx"/>
                    </a:ext>
                  </a:extLst>
                </a:hlinkClick>
              </a:rPr>
              <a:t>Catullo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0" tooltip="w:Liber (Catullo)">
                  <a:extLst>
                    <a:ext uri="{A12FA001-AC4F-418D-AE19-62706E023703}">
                      <ahyp:hlinkClr xmlns:ahyp="http://schemas.microsoft.com/office/drawing/2018/hyperlinkcolor" val="tx"/>
                    </a:ext>
                  </a:extLst>
                </a:hlinkClick>
              </a:rPr>
              <a:t>Carmina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1" tooltip="s:la:Carmina (Catullus)/2">
                  <a:extLst>
                    <a:ext uri="{A12FA001-AC4F-418D-AE19-62706E023703}">
                      <ahyp:hlinkClr xmlns:ahyp="http://schemas.microsoft.com/office/drawing/2018/hyperlinkcolor" val="tx"/>
                    </a:ext>
                  </a:extLst>
                </a:hlinkClick>
              </a:rPr>
              <a:t>carmen</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1" tooltip="s:la:Carmina (Catullus)/2">
                  <a:extLst>
                    <a:ext uri="{A12FA001-AC4F-418D-AE19-62706E023703}">
                      <ahyp:hlinkClr xmlns:ahyp="http://schemas.microsoft.com/office/drawing/2018/hyperlinkcolor" val="tx"/>
                    </a:ext>
                  </a:extLst>
                </a:hlinkClick>
              </a:rPr>
              <a:t> II, 2</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per estensione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2" tooltip="possedere">
                  <a:extLst>
                    <a:ext uri="{A12FA001-AC4F-418D-AE19-62706E023703}">
                      <ahyp:hlinkClr xmlns:ahyp="http://schemas.microsoft.com/office/drawing/2018/hyperlinkcolor" val="tx"/>
                    </a:ext>
                  </a:extLst>
                </a:hlinkClick>
              </a:rPr>
              <a:t>possedere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3" tooltip="avere">
                  <a:extLst>
                    <a:ext uri="{A12FA001-AC4F-418D-AE19-62706E023703}">
                      <ahyp:hlinkClr xmlns:ahyp="http://schemas.microsoft.com/office/drawing/2018/hyperlinkcolor" val="tx"/>
                    </a:ext>
                  </a:extLst>
                </a:hlinkClick>
              </a:rPr>
              <a:t>avere</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illa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nullo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4" tooltip="regna">
                  <a:extLst>
                    <a:ext uri="{A12FA001-AC4F-418D-AE19-62706E023703}">
                      <ahyp:hlinkClr xmlns:ahyp="http://schemas.microsoft.com/office/drawing/2018/hyperlinkcolor" val="tx"/>
                    </a:ext>
                  </a:extLst>
                </a:hlinkClick>
              </a:rPr>
              <a:t>regna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5" tooltip="minora (la pagina non esiste)">
                  <a:extLst>
                    <a:ext uri="{A12FA001-AC4F-418D-AE19-62706E023703}">
                      <ahyp:hlinkClr xmlns:ahyp="http://schemas.microsoft.com/office/drawing/2018/hyperlinkcolor" val="tx"/>
                    </a:ext>
                  </a:extLst>
                </a:hlinkClick>
              </a:rPr>
              <a:t>minora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6" tooltip="deo (la pagina non esiste)">
                  <a:extLst>
                    <a:ext uri="{A12FA001-AC4F-418D-AE19-62706E023703}">
                      <ahyp:hlinkClr xmlns:ahyp="http://schemas.microsoft.com/office/drawing/2018/hyperlinkcolor" val="tx"/>
                    </a:ext>
                  </a:extLst>
                </a:hlinkClick>
              </a:rPr>
              <a:t>deo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[Venere]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7" tooltip="ha">
                  <a:extLst>
                    <a:ext uri="{A12FA001-AC4F-418D-AE19-62706E023703}">
                      <ahyp:hlinkClr xmlns:ahyp="http://schemas.microsoft.com/office/drawing/2018/hyperlinkcolor" val="tx"/>
                    </a:ext>
                  </a:extLst>
                </a:hlinkClick>
              </a:rPr>
              <a:t>ha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8" tooltip="poteri">
                  <a:extLst>
                    <a:ext uri="{A12FA001-AC4F-418D-AE19-62706E023703}">
                      <ahyp:hlinkClr xmlns:ahyp="http://schemas.microsoft.com/office/drawing/2018/hyperlinkcolor" val="tx"/>
                    </a:ext>
                  </a:extLst>
                </a:hlinkClick>
              </a:rPr>
              <a:t>poteri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non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9" tooltip="inferiori">
                  <a:extLst>
                    <a:ext uri="{A12FA001-AC4F-418D-AE19-62706E023703}">
                      <ahyp:hlinkClr xmlns:ahyp="http://schemas.microsoft.com/office/drawing/2018/hyperlinkcolor" val="tx"/>
                    </a:ext>
                  </a:extLst>
                </a:hlinkClick>
              </a:rPr>
              <a:t>inferiori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0" tooltip="nessuno">
                  <a:extLst>
                    <a:ext uri="{A12FA001-AC4F-418D-AE19-62706E023703}">
                      <ahyp:hlinkClr xmlns:ahyp="http://schemas.microsoft.com/office/drawing/2018/hyperlinkcolor" val="tx"/>
                    </a:ext>
                  </a:extLst>
                </a:hlinkClick>
              </a:rPr>
              <a:t>nessun</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[altro]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1" tooltip="dio">
                  <a:extLst>
                    <a:ext uri="{A12FA001-AC4F-418D-AE19-62706E023703}">
                      <ahyp:hlinkClr xmlns:ahyp="http://schemas.microsoft.com/office/drawing/2018/hyperlinkcolor" val="tx"/>
                    </a:ext>
                  </a:extLst>
                </a:hlinkClick>
              </a:rPr>
              <a:t>dio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4" tooltip="w:Publio Ovidio Marone">
                  <a:extLst>
                    <a:ext uri="{A12FA001-AC4F-418D-AE19-62706E023703}">
                      <ahyp:hlinkClr xmlns:ahyp="http://schemas.microsoft.com/office/drawing/2018/hyperlinkcolor" val="tx"/>
                    </a:ext>
                  </a:extLst>
                </a:hlinkClick>
              </a:rPr>
              <a:t>Ovidio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2" tooltip="w:Fasti (Ovidio)">
                  <a:extLst>
                    <a:ext uri="{A12FA001-AC4F-418D-AE19-62706E023703}">
                      <ahyp:hlinkClr xmlns:ahyp="http://schemas.microsoft.com/office/drawing/2018/hyperlinkcolor" val="tx"/>
                    </a:ext>
                  </a:extLst>
                </a:hlinkClick>
              </a:rPr>
              <a:t>Fasti</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3" tooltip="s:la:Fasti - Liber IV">
                  <a:extLst>
                    <a:ext uri="{A12FA001-AC4F-418D-AE19-62706E023703}">
                      <ahyp:hlinkClr xmlns:ahyp="http://schemas.microsoft.com/office/drawing/2018/hyperlinkcolor" val="tx"/>
                    </a:ext>
                  </a:extLst>
                </a:hlinkClick>
              </a:rPr>
              <a:t>liber</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3" tooltip="s:la:Fasti - Liber IV">
                  <a:extLst>
                    <a:ext uri="{A12FA001-AC4F-418D-AE19-62706E023703}">
                      <ahyp:hlinkClr xmlns:ahyp="http://schemas.microsoft.com/office/drawing/2018/hyperlinkcolor" val="tx"/>
                    </a:ext>
                  </a:extLst>
                </a:hlinkClick>
              </a:rPr>
              <a:t> IV, 92</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ille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4" tooltip="immania (la pagina non esiste)">
                  <a:extLst>
                    <a:ext uri="{A12FA001-AC4F-418D-AE19-62706E023703}">
                      <ahyp:hlinkClr xmlns:ahyp="http://schemas.microsoft.com/office/drawing/2018/hyperlinkcolor" val="tx"/>
                    </a:ext>
                  </a:extLst>
                </a:hlinkClick>
              </a:rPr>
              <a:t>immania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5" tooltip="saxa (la pagina non esiste)">
                  <a:extLst>
                    <a:ext uri="{A12FA001-AC4F-418D-AE19-62706E023703}">
                      <ahyp:hlinkClr xmlns:ahyp="http://schemas.microsoft.com/office/drawing/2018/hyperlinkcolor" val="tx"/>
                    </a:ext>
                  </a:extLst>
                </a:hlinkClick>
              </a:rPr>
              <a:t>saxa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vestras</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Eure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6" tooltip="domos">
                  <a:extLst>
                    <a:ext uri="{A12FA001-AC4F-418D-AE19-62706E023703}">
                      <ahyp:hlinkClr xmlns:ahyp="http://schemas.microsoft.com/office/drawing/2018/hyperlinkcolor" val="tx"/>
                    </a:ext>
                  </a:extLst>
                </a:hlinkClick>
              </a:rPr>
              <a:t>domos</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egli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7" tooltip="possiede (la pagina non esiste)">
                  <a:extLst>
                    <a:ext uri="{A12FA001-AC4F-418D-AE19-62706E023703}">
                      <ahyp:hlinkClr xmlns:ahyp="http://schemas.microsoft.com/office/drawing/2018/hyperlinkcolor" val="tx"/>
                    </a:ext>
                  </a:extLst>
                </a:hlinkClick>
              </a:rPr>
              <a:t>possiede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8" tooltip="palazzi">
                  <a:extLst>
                    <a:ext uri="{A12FA001-AC4F-418D-AE19-62706E023703}">
                      <ahyp:hlinkClr xmlns:ahyp="http://schemas.microsoft.com/office/drawing/2018/hyperlinkcolor" val="tx"/>
                    </a:ext>
                  </a:extLst>
                </a:hlinkClick>
              </a:rPr>
              <a:t>palazzi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9" tooltip="enormi">
                  <a:extLst>
                    <a:ext uri="{A12FA001-AC4F-418D-AE19-62706E023703}">
                      <ahyp:hlinkClr xmlns:ahyp="http://schemas.microsoft.com/office/drawing/2018/hyperlinkcolor" val="tx"/>
                    </a:ext>
                  </a:extLst>
                </a:hlinkClick>
              </a:rPr>
              <a:t>enormi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e le vostre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0" tooltip="case">
                  <a:extLst>
                    <a:ext uri="{A12FA001-AC4F-418D-AE19-62706E023703}">
                      <ahyp:hlinkClr xmlns:ahyp="http://schemas.microsoft.com/office/drawing/2018/hyperlinkcolor" val="tx"/>
                    </a:ext>
                  </a:extLst>
                </a:hlinkClick>
              </a:rPr>
              <a:t>case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1" tooltip="w:Euro (Vento)">
                  <a:extLst>
                    <a:ext uri="{A12FA001-AC4F-418D-AE19-62706E023703}">
                      <ahyp:hlinkClr xmlns:ahyp="http://schemas.microsoft.com/office/drawing/2018/hyperlinkcolor" val="tx"/>
                    </a:ext>
                  </a:extLst>
                </a:hlinkClick>
              </a:rPr>
              <a:t>Euro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2" tooltip="w:Publio Virgilio Marone">
                  <a:extLst>
                    <a:ext uri="{A12FA001-AC4F-418D-AE19-62706E023703}">
                      <ahyp:hlinkClr xmlns:ahyp="http://schemas.microsoft.com/office/drawing/2018/hyperlinkcolor" val="tx"/>
                    </a:ext>
                  </a:extLst>
                </a:hlinkClick>
              </a:rPr>
              <a:t>Virgilio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3" tooltip="s:la:Aeneis/Liber I">
                  <a:extLst>
                    <a:ext uri="{A12FA001-AC4F-418D-AE19-62706E023703}">
                      <ahyp:hlinkClr xmlns:ahyp="http://schemas.microsoft.com/office/drawing/2018/hyperlinkcolor" val="tx"/>
                    </a:ext>
                  </a:extLst>
                </a:hlinkClick>
              </a:rPr>
              <a:t>liber</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3" tooltip="s:la:Aeneis/Liber I">
                  <a:extLst>
                    <a:ext uri="{A12FA001-AC4F-418D-AE19-62706E023703}">
                      <ahyp:hlinkClr xmlns:ahyp="http://schemas.microsoft.com/office/drawing/2018/hyperlinkcolor" val="tx"/>
                    </a:ext>
                  </a:extLst>
                </a:hlinkClick>
              </a:rPr>
              <a:t> I, 139-140</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per estensione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54" tooltip="governare">
                  <a:extLst>
                    <a:ext uri="{A12FA001-AC4F-418D-AE19-62706E023703}">
                      <ahyp:hlinkClr xmlns:ahyp="http://schemas.microsoft.com/office/drawing/2018/hyperlinkcolor" val="tx"/>
                    </a:ext>
                  </a:extLst>
                </a:hlinkClick>
              </a:rPr>
              <a:t>governare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55" tooltip="controllare">
                  <a:extLst>
                    <a:ext uri="{A12FA001-AC4F-418D-AE19-62706E023703}">
                      <ahyp:hlinkClr xmlns:ahyp="http://schemas.microsoft.com/office/drawing/2018/hyperlinkcolor" val="tx"/>
                    </a:ext>
                  </a:extLst>
                </a:hlinkClick>
              </a:rPr>
              <a:t>controllare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33" tooltip="avere">
                  <a:extLst>
                    <a:ext uri="{A12FA001-AC4F-418D-AE19-62706E023703}">
                      <ahyp:hlinkClr xmlns:ahyp="http://schemas.microsoft.com/office/drawing/2018/hyperlinkcolor" val="tx"/>
                    </a:ext>
                  </a:extLst>
                </a:hlinkClick>
              </a:rPr>
              <a:t>avere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56" tooltip="potere">
                  <a:extLst>
                    <a:ext uri="{A12FA001-AC4F-418D-AE19-62706E023703}">
                      <ahyp:hlinkClr xmlns:ahyp="http://schemas.microsoft.com/office/drawing/2018/hyperlinkcolor" val="tx"/>
                    </a:ext>
                  </a:extLst>
                </a:hlinkClick>
              </a:rPr>
              <a:t>potere</a:t>
            </a:r>
            <a:r>
              <a:rPr lang="it-IT" sz="64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sng" dirty="0">
                <a:effectLst/>
                <a:latin typeface="Garamond" panose="02020404030301010803" pitchFamily="18" charset="0"/>
                <a:ea typeface="Times New Roman" panose="02020603050405020304" pitchFamily="18" charset="0"/>
                <a:cs typeface="Arial" panose="020B0604020202020204" pitchFamily="34" charset="0"/>
                <a:hlinkClick r:id="rId57" tooltip="su">
                  <a:extLst>
                    <a:ext uri="{A12FA001-AC4F-418D-AE19-62706E023703}">
                      <ahyp:hlinkClr xmlns:ahyp="http://schemas.microsoft.com/office/drawing/2018/hyperlinkcolor" val="tx"/>
                    </a:ext>
                  </a:extLst>
                </a:hlinkClick>
              </a:rPr>
              <a:t>su</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a:effectLst/>
                <a:latin typeface="Garamond" panose="02020404030301010803" pitchFamily="18" charset="0"/>
                <a:ea typeface="Times New Roman" panose="02020603050405020304" pitchFamily="18" charset="0"/>
                <a:cs typeface="Arial" panose="020B0604020202020204" pitchFamily="34" charset="0"/>
              </a:rPr>
              <a:t>nunc te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8" tooltip="lacteolae (la pagina non esiste)">
                  <a:extLst>
                    <a:ext uri="{A12FA001-AC4F-418D-AE19-62706E023703}">
                      <ahyp:hlinkClr xmlns:ahyp="http://schemas.microsoft.com/office/drawing/2018/hyperlinkcolor" val="tx"/>
                    </a:ext>
                  </a:extLst>
                </a:hlinkClick>
              </a:rPr>
              <a:t>lacteolae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tenent</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9" tooltip="puellae">
                  <a:extLst>
                    <a:ext uri="{A12FA001-AC4F-418D-AE19-62706E023703}">
                      <ahyp:hlinkClr xmlns:ahyp="http://schemas.microsoft.com/office/drawing/2018/hyperlinkcolor" val="tx"/>
                    </a:ext>
                  </a:extLst>
                </a:hlinkClick>
              </a:rPr>
              <a:t>puellae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adesso delle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0" tooltip="vergini">
                  <a:extLst>
                    <a:ext uri="{A12FA001-AC4F-418D-AE19-62706E023703}">
                      <ahyp:hlinkClr xmlns:ahyp="http://schemas.microsoft.com/office/drawing/2018/hyperlinkcolor" val="tx"/>
                    </a:ext>
                  </a:extLst>
                </a:hlinkClick>
              </a:rPr>
              <a:t>vergini</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1" tooltip="fanciulle">
                  <a:extLst>
                    <a:ext uri="{A12FA001-AC4F-418D-AE19-62706E023703}">
                      <ahyp:hlinkClr xmlns:ahyp="http://schemas.microsoft.com/office/drawing/2018/hyperlinkcolor" val="tx"/>
                    </a:ext>
                  </a:extLst>
                </a:hlinkClick>
              </a:rPr>
              <a:t>fanciulle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ti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2" tooltip="governano">
                  <a:extLst>
                    <a:ext uri="{A12FA001-AC4F-418D-AE19-62706E023703}">
                      <ahyp:hlinkClr xmlns:ahyp="http://schemas.microsoft.com/office/drawing/2018/hyperlinkcolor" val="tx"/>
                    </a:ext>
                  </a:extLst>
                </a:hlinkClick>
              </a:rPr>
              <a:t>governano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9" tooltip="w:Gaio Valerio Catullo">
                  <a:extLst>
                    <a:ext uri="{A12FA001-AC4F-418D-AE19-62706E023703}">
                      <ahyp:hlinkClr xmlns:ahyp="http://schemas.microsoft.com/office/drawing/2018/hyperlinkcolor" val="tx"/>
                    </a:ext>
                  </a:extLst>
                </a:hlinkClick>
              </a:rPr>
              <a:t>Catullo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0" tooltip="w:Liber (Catullo)">
                  <a:extLst>
                    <a:ext uri="{A12FA001-AC4F-418D-AE19-62706E023703}">
                      <ahyp:hlinkClr xmlns:ahyp="http://schemas.microsoft.com/office/drawing/2018/hyperlinkcolor" val="tx"/>
                    </a:ext>
                  </a:extLst>
                </a:hlinkClick>
              </a:rPr>
              <a:t>Carmina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3" tooltip="s:la:Carmina (Catullus)/55">
                  <a:extLst>
                    <a:ext uri="{A12FA001-AC4F-418D-AE19-62706E023703}">
                      <ahyp:hlinkClr xmlns:ahyp="http://schemas.microsoft.com/office/drawing/2018/hyperlinkcolor" val="tx"/>
                    </a:ext>
                  </a:extLst>
                </a:hlinkClick>
              </a:rPr>
              <a:t>carmen</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3" tooltip="s:la:Carmina (Catullus)/55">
                  <a:extLst>
                    <a:ext uri="{A12FA001-AC4F-418D-AE19-62706E023703}">
                      <ahyp:hlinkClr xmlns:ahyp="http://schemas.microsoft.com/office/drawing/2018/hyperlinkcolor" val="tx"/>
                    </a:ext>
                  </a:extLst>
                </a:hlinkClick>
              </a:rPr>
              <a:t> LV, 17</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a:effectLst/>
                <a:latin typeface="Garamond" panose="02020404030301010803" pitchFamily="18" charset="0"/>
                <a:ea typeface="Times New Roman" panose="02020603050405020304" pitchFamily="18" charset="0"/>
                <a:cs typeface="Arial" panose="020B0604020202020204" pitchFamily="34" charset="0"/>
              </a:rPr>
              <a:t>(</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patres</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qui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tum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magnam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4" tooltip="partem (la pagina non esiste)">
                  <a:extLst>
                    <a:ext uri="{A12FA001-AC4F-418D-AE19-62706E023703}">
                      <ahyp:hlinkClr xmlns:ahyp="http://schemas.microsoft.com/office/drawing/2018/hyperlinkcolor" val="tx"/>
                    </a:ext>
                  </a:extLst>
                </a:hlinkClick>
              </a:rPr>
              <a:t>partem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5" tooltip="rei publicae (la pagina non esiste)">
                  <a:extLst>
                    <a:ext uri="{A12FA001-AC4F-418D-AE19-62706E023703}">
                      <ahyp:hlinkClr xmlns:ahyp="http://schemas.microsoft.com/office/drawing/2018/hyperlinkcolor" val="tx"/>
                    </a:ext>
                  </a:extLst>
                </a:hlinkClick>
              </a:rPr>
              <a:t>rei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5" tooltip="rei publicae (la pagina non esiste)">
                  <a:extLst>
                    <a:ext uri="{A12FA001-AC4F-418D-AE19-62706E023703}">
                      <ahyp:hlinkClr xmlns:ahyp="http://schemas.microsoft.com/office/drawing/2018/hyperlinkcolor" val="tx"/>
                    </a:ext>
                  </a:extLst>
                </a:hlinkClick>
              </a:rPr>
              <a:t>publicae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atque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omnem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6" tooltip="dignitatem (la pagina non esiste)">
                  <a:extLst>
                    <a:ext uri="{A12FA001-AC4F-418D-AE19-62706E023703}">
                      <ahyp:hlinkClr xmlns:ahyp="http://schemas.microsoft.com/office/drawing/2018/hyperlinkcolor" val="tx"/>
                    </a:ext>
                  </a:extLst>
                </a:hlinkClick>
              </a:rPr>
              <a:t>dignitatem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7" tooltip="iudiciorum (la pagina non esiste)">
                  <a:extLst>
                    <a:ext uri="{A12FA001-AC4F-418D-AE19-62706E023703}">
                      <ahyp:hlinkClr xmlns:ahyp="http://schemas.microsoft.com/office/drawing/2018/hyperlinkcolor" val="tx"/>
                    </a:ext>
                  </a:extLst>
                </a:hlinkClick>
              </a:rPr>
              <a:t>iudiciorum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tenebant</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(i nostro padri) che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8" tooltip="avevano">
                  <a:extLst>
                    <a:ext uri="{A12FA001-AC4F-418D-AE19-62706E023703}">
                      <ahyp:hlinkClr xmlns:ahyp="http://schemas.microsoft.com/office/drawing/2018/hyperlinkcolor" val="tx"/>
                    </a:ext>
                  </a:extLst>
                </a:hlinkClick>
              </a:rPr>
              <a:t>avevano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6" tooltip="potere">
                  <a:extLst>
                    <a:ext uri="{A12FA001-AC4F-418D-AE19-62706E023703}">
                      <ahyp:hlinkClr xmlns:ahyp="http://schemas.microsoft.com/office/drawing/2018/hyperlinkcolor" val="tx"/>
                    </a:ext>
                  </a:extLst>
                </a:hlinkClick>
              </a:rPr>
              <a:t>potere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su una grande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9" tooltip="parte">
                  <a:extLst>
                    <a:ext uri="{A12FA001-AC4F-418D-AE19-62706E023703}">
                      <ahyp:hlinkClr xmlns:ahyp="http://schemas.microsoft.com/office/drawing/2018/hyperlinkcolor" val="tx"/>
                    </a:ext>
                  </a:extLst>
                </a:hlinkClick>
              </a:rPr>
              <a:t>parte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dello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0" tooltip="stato">
                  <a:extLst>
                    <a:ext uri="{A12FA001-AC4F-418D-AE19-62706E023703}">
                      <ahyp:hlinkClr xmlns:ahyp="http://schemas.microsoft.com/office/drawing/2018/hyperlinkcolor" val="tx"/>
                    </a:ext>
                  </a:extLst>
                </a:hlinkClick>
              </a:rPr>
              <a:t>stato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e su ogni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1" tooltip="carica">
                  <a:extLst>
                    <a:ext uri="{A12FA001-AC4F-418D-AE19-62706E023703}">
                      <ahyp:hlinkClr xmlns:ahyp="http://schemas.microsoft.com/office/drawing/2018/hyperlinkcolor" val="tx"/>
                    </a:ext>
                  </a:extLst>
                </a:hlinkClick>
              </a:rPr>
              <a:t>carica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2" tooltip="giuridica">
                  <a:extLst>
                    <a:ext uri="{A12FA001-AC4F-418D-AE19-62706E023703}">
                      <ahyp:hlinkClr xmlns:ahyp="http://schemas.microsoft.com/office/drawing/2018/hyperlinkcolor" val="tx"/>
                    </a:ext>
                  </a:extLst>
                </a:hlinkClick>
              </a:rPr>
              <a:t>giuridica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3" tooltip="w:Marco Tullio Cicerone">
                  <a:extLst>
                    <a:ext uri="{A12FA001-AC4F-418D-AE19-62706E023703}">
                      <ahyp:hlinkClr xmlns:ahyp="http://schemas.microsoft.com/office/drawing/2018/hyperlinkcolor" val="tx"/>
                    </a:ext>
                  </a:extLst>
                </a:hlinkClick>
              </a:rPr>
              <a:t>Cicerone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4" tooltip="w:Pro Rabirio perduellionis reo">
                  <a:extLst>
                    <a:ext uri="{A12FA001-AC4F-418D-AE19-62706E023703}">
                      <ahyp:hlinkClr xmlns:ahyp="http://schemas.microsoft.com/office/drawing/2018/hyperlinkcolor" val="tx"/>
                    </a:ext>
                  </a:extLst>
                </a:hlinkClick>
              </a:rPr>
              <a:t>Pro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4" tooltip="w:Pro Rabirio perduellionis reo">
                  <a:extLst>
                    <a:ext uri="{A12FA001-AC4F-418D-AE19-62706E023703}">
                      <ahyp:hlinkClr xmlns:ahyp="http://schemas.microsoft.com/office/drawing/2018/hyperlinkcolor" val="tx"/>
                    </a:ext>
                  </a:extLst>
                </a:hlinkClick>
              </a:rPr>
              <a:t>Rabirio</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5" tooltip="s:la:Pro C. Rabirio perduellionis reo ad quirites">
                  <a:extLst>
                    <a:ext uri="{A12FA001-AC4F-418D-AE19-62706E023703}">
                      <ahyp:hlinkClr xmlns:ahyp="http://schemas.microsoft.com/office/drawing/2018/hyperlinkcolor" val="tx"/>
                    </a:ext>
                  </a:extLst>
                </a:hlinkClick>
              </a:rPr>
              <a:t>XX</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6400" b="1" i="1" dirty="0">
                <a:effectLst/>
                <a:latin typeface="Garamond" panose="02020404030301010803" pitchFamily="18" charset="0"/>
                <a:ea typeface="Times New Roman" panose="02020603050405020304" pitchFamily="18" charset="0"/>
                <a:cs typeface="Arial" panose="020B0604020202020204" pitchFamily="34" charset="0"/>
              </a:rPr>
              <a:t>qui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autem</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6" tooltip="cupiditate (la pagina non esiste)">
                  <a:extLst>
                    <a:ext uri="{A12FA001-AC4F-418D-AE19-62706E023703}">
                      <ahyp:hlinkClr xmlns:ahyp="http://schemas.microsoft.com/office/drawing/2018/hyperlinkcolor" val="tx"/>
                    </a:ext>
                  </a:extLst>
                </a:hlinkClick>
              </a:rPr>
              <a:t>cupiditate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dirty="0" err="1">
                <a:effectLst/>
                <a:latin typeface="Garamond" panose="02020404030301010803" pitchFamily="18" charset="0"/>
                <a:ea typeface="Times New Roman" panose="02020603050405020304" pitchFamily="18" charset="0"/>
                <a:cs typeface="Arial" panose="020B0604020202020204" pitchFamily="34" charset="0"/>
              </a:rPr>
              <a:t>tenetur</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7" tooltip="possessus (la pagina non esiste)">
                  <a:extLst>
                    <a:ext uri="{A12FA001-AC4F-418D-AE19-62706E023703}">
                      <ahyp:hlinkClr xmlns:ahyp="http://schemas.microsoft.com/office/drawing/2018/hyperlinkcolor" val="tx"/>
                    </a:ext>
                  </a:extLst>
                </a:hlinkClick>
              </a:rPr>
              <a:t>possessus</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est, non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8" tooltip="possessor">
                  <a:extLst>
                    <a:ext uri="{A12FA001-AC4F-418D-AE19-62706E023703}">
                      <ahyp:hlinkClr xmlns:ahyp="http://schemas.microsoft.com/office/drawing/2018/hyperlinkcolor" val="tx"/>
                    </a:ext>
                  </a:extLst>
                </a:hlinkClick>
              </a:rPr>
              <a:t>possessor</a:t>
            </a:r>
            <a:r>
              <a:rPr lang="it-IT" sz="6400" b="1" dirty="0">
                <a:effectLst/>
                <a:latin typeface="Garamond" panose="02020404030301010803" pitchFamily="18" charset="0"/>
                <a:ea typeface="Times New Roman" panose="02020603050405020304" pitchFamily="18" charset="0"/>
                <a:cs typeface="Arial" panose="020B0604020202020204" pitchFamily="34" charset="0"/>
              </a:rPr>
              <a:t> - chi invece è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9" tooltip="governato">
                  <a:extLst>
                    <a:ext uri="{A12FA001-AC4F-418D-AE19-62706E023703}">
                      <ahyp:hlinkClr xmlns:ahyp="http://schemas.microsoft.com/office/drawing/2018/hyperlinkcolor" val="tx"/>
                    </a:ext>
                  </a:extLst>
                </a:hlinkClick>
              </a:rPr>
              <a:t>governato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dalla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0" tooltip="cupidigia">
                  <a:extLst>
                    <a:ext uri="{A12FA001-AC4F-418D-AE19-62706E023703}">
                      <ahyp:hlinkClr xmlns:ahyp="http://schemas.microsoft.com/office/drawing/2018/hyperlinkcolor" val="tx"/>
                    </a:ext>
                  </a:extLst>
                </a:hlinkClick>
              </a:rPr>
              <a:t>cupidigia</a:t>
            </a:r>
            <a:r>
              <a:rPr lang="it-IT" sz="6400" b="1" dirty="0">
                <a:effectLst/>
                <a:latin typeface="Garamond" panose="02020404030301010803" pitchFamily="18" charset="0"/>
                <a:ea typeface="Times New Roman" panose="02020603050405020304" pitchFamily="18" charset="0"/>
                <a:cs typeface="Arial" panose="020B0604020202020204" pitchFamily="34" charset="0"/>
              </a:rPr>
              <a:t>, è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1" tooltip="posseduto">
                  <a:extLst>
                    <a:ext uri="{A12FA001-AC4F-418D-AE19-62706E023703}">
                      <ahyp:hlinkClr xmlns:ahyp="http://schemas.microsoft.com/office/drawing/2018/hyperlinkcolor" val="tx"/>
                    </a:ext>
                  </a:extLst>
                </a:hlinkClick>
              </a:rPr>
              <a:t>posseduto</a:t>
            </a:r>
            <a:r>
              <a:rPr lang="it-IT" sz="6400" b="1" dirty="0">
                <a:effectLst/>
                <a:latin typeface="Garamond" panose="02020404030301010803" pitchFamily="18" charset="0"/>
                <a:ea typeface="Times New Roman" panose="02020603050405020304" pitchFamily="18" charset="0"/>
                <a:cs typeface="Arial" panose="020B0604020202020204" pitchFamily="34" charset="0"/>
              </a:rPr>
              <a:t>, non è un </a:t>
            </a:r>
            <a:r>
              <a:rPr lang="it-IT" sz="64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2" tooltip="possessore">
                  <a:extLst>
                    <a:ext uri="{A12FA001-AC4F-418D-AE19-62706E023703}">
                      <ahyp:hlinkClr xmlns:ahyp="http://schemas.microsoft.com/office/drawing/2018/hyperlinkcolor" val="tx"/>
                    </a:ext>
                  </a:extLst>
                </a:hlinkClick>
              </a:rPr>
              <a:t>possessore</a:t>
            </a:r>
            <a:r>
              <a:rPr lang="it-IT" sz="6400" b="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3" tooltip="w:Isidoro di Siviglia">
                  <a:extLst>
                    <a:ext uri="{A12FA001-AC4F-418D-AE19-62706E023703}">
                      <ahyp:hlinkClr xmlns:ahyp="http://schemas.microsoft.com/office/drawing/2018/hyperlinkcolor" val="tx"/>
                    </a:ext>
                  </a:extLst>
                </a:hlinkClick>
              </a:rPr>
              <a:t>Isidoro di Siviglia</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4" tooltip="w:Etimologiae">
                  <a:extLst>
                    <a:ext uri="{A12FA001-AC4F-418D-AE19-62706E023703}">
                      <ahyp:hlinkClr xmlns:ahyp="http://schemas.microsoft.com/office/drawing/2018/hyperlinkcolor" val="tx"/>
                    </a:ext>
                  </a:extLst>
                </a:hlinkClick>
              </a:rPr>
              <a:t>Etimologiae</a:t>
            </a:r>
            <a:r>
              <a:rPr lang="it-IT" sz="64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64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5" tooltip="s:la:Etymologiarum libri XX/Liber V">
                  <a:extLst>
                    <a:ext uri="{A12FA001-AC4F-418D-AE19-62706E023703}">
                      <ahyp:hlinkClr xmlns:ahyp="http://schemas.microsoft.com/office/drawing/2018/hyperlinkcolor" val="tx"/>
                    </a:ext>
                  </a:extLst>
                </a:hlinkClick>
              </a:rPr>
              <a:t>liber</a:t>
            </a:r>
            <a:r>
              <a:rPr lang="it-IT" sz="64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5" tooltip="s:la:Etymologiarum libri XX/Liber V">
                  <a:extLst>
                    <a:ext uri="{A12FA001-AC4F-418D-AE19-62706E023703}">
                      <ahyp:hlinkClr xmlns:ahyp="http://schemas.microsoft.com/office/drawing/2018/hyperlinkcolor" val="tx"/>
                    </a:ext>
                  </a:extLst>
                </a:hlinkClick>
              </a:rPr>
              <a:t> V, XXV, 3</a:t>
            </a:r>
            <a:r>
              <a:rPr lang="it-IT" sz="64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6400" b="1" dirty="0">
              <a:effectLst/>
              <a:latin typeface="Garamond" panose="02020404030301010803" pitchFamily="18"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2868317990"/>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4ECC1ED-1437-4071-8DFC-08AB66A00C38}"/>
              </a:ext>
            </a:extLst>
          </p:cNvPr>
          <p:cNvSpPr>
            <a:spLocks noGrp="1"/>
          </p:cNvSpPr>
          <p:nvPr>
            <p:ph type="title"/>
          </p:nvPr>
        </p:nvSpPr>
        <p:spPr>
          <a:xfrm>
            <a:off x="1497496" y="342419"/>
            <a:ext cx="9557357" cy="1459877"/>
          </a:xfrm>
        </p:spPr>
        <p:txBody>
          <a:bodyPr>
            <a:noAutofit/>
          </a:bodyPr>
          <a:lstStyle/>
          <a:p>
            <a:pPr>
              <a:lnSpc>
                <a:spcPct val="107000"/>
              </a:lnSpc>
              <a:spcAft>
                <a:spcPts val="120"/>
              </a:spcAft>
            </a:pPr>
            <a:r>
              <a:rPr lang="it-IT" sz="2400" b="1" i="1" dirty="0">
                <a:solidFill>
                  <a:schemeClr val="accent1"/>
                </a:solidFill>
                <a:effectLst/>
                <a:latin typeface="Garamond" panose="02020404030301010803" pitchFamily="18" charset="0"/>
                <a:ea typeface="Times New Roman" panose="02020603050405020304" pitchFamily="18" charset="0"/>
                <a:cs typeface="Arial" panose="020B0604020202020204" pitchFamily="34" charset="0"/>
              </a:rPr>
              <a:t>Sum (Esse)</a:t>
            </a:r>
            <a:br>
              <a:rPr lang="it-IT" sz="2400" i="1" dirty="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br>
            <a:r>
              <a:rPr lang="it-IT" sz="2400" b="1" i="1" dirty="0">
                <a:solidFill>
                  <a:schemeClr val="accent1"/>
                </a:solidFill>
                <a:effectLst/>
                <a:latin typeface="Garamond" panose="02020404030301010803" pitchFamily="18" charset="0"/>
                <a:ea typeface="Times New Roman" panose="02020603050405020304" pitchFamily="18" charset="0"/>
                <a:cs typeface="Arial" panose="020B0604020202020204" pitchFamily="34" charset="0"/>
              </a:rPr>
              <a:t> </a:t>
            </a:r>
            <a:r>
              <a:rPr lang="it-IT" sz="2400" i="1" dirty="0">
                <a:solidFill>
                  <a:schemeClr val="accent1"/>
                </a:solidFill>
                <a:effectLst/>
                <a:latin typeface="Garamond" panose="02020404030301010803" pitchFamily="18" charset="0"/>
                <a:ea typeface="Calibri" panose="020F0502020204030204" pitchFamily="34" charset="0"/>
                <a:cs typeface="Arial" panose="020B0604020202020204" pitchFamily="34" charset="0"/>
              </a:rPr>
              <a:t>[sum], es, fui, esse</a:t>
            </a:r>
            <a:br>
              <a:rPr lang="it-IT" sz="2400" i="1" dirty="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br>
            <a:r>
              <a:rPr lang="it-IT" sz="2400" i="1" dirty="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verbo intransitivo anomalo</a:t>
            </a:r>
            <a:br>
              <a:rPr lang="it-IT" sz="2400" dirty="0">
                <a:effectLst/>
                <a:latin typeface="Garamond" panose="02020404030301010803" pitchFamily="18" charset="0"/>
                <a:ea typeface="Calibri" panose="020F0502020204030204" pitchFamily="34" charset="0"/>
                <a:cs typeface="Times New Roman" panose="02020603050405020304" pitchFamily="18" charset="0"/>
              </a:rPr>
            </a:br>
            <a:endParaRPr lang="it-IT" sz="2400" dirty="0">
              <a:latin typeface="Garamond" panose="02020404030301010803" pitchFamily="18" charset="0"/>
            </a:endParaRPr>
          </a:p>
        </p:txBody>
      </p:sp>
      <p:sp>
        <p:nvSpPr>
          <p:cNvPr id="3" name="Segnaposto contenuto 2">
            <a:extLst>
              <a:ext uri="{FF2B5EF4-FFF2-40B4-BE49-F238E27FC236}">
                <a16:creationId xmlns:a16="http://schemas.microsoft.com/office/drawing/2014/main" id="{851D26AC-BBC3-478D-92CB-56BF98F9D343}"/>
              </a:ext>
            </a:extLst>
          </p:cNvPr>
          <p:cNvSpPr>
            <a:spLocks noGrp="1"/>
          </p:cNvSpPr>
          <p:nvPr>
            <p:ph idx="1"/>
          </p:nvPr>
        </p:nvSpPr>
        <p:spPr>
          <a:xfrm>
            <a:off x="1351723" y="1802296"/>
            <a:ext cx="11423374" cy="5314120"/>
          </a:xfrm>
        </p:spPr>
        <p:txBody>
          <a:bodyPr>
            <a:noAutofit/>
          </a:bodyPr>
          <a:lstStyle/>
          <a:p>
            <a:pPr marL="342900" lvl="0" indent="-342900">
              <a:lnSpc>
                <a:spcPct val="107000"/>
              </a:lnSpc>
              <a:spcAft>
                <a:spcPts val="120"/>
              </a:spcAft>
              <a:tabLst>
                <a:tab pos="457200" algn="l"/>
              </a:tabLst>
            </a:pP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 tooltip="essere">
                  <a:extLst>
                    <a:ext uri="{A12FA001-AC4F-418D-AE19-62706E023703}">
                      <ahyp:hlinkClr xmlns:ahyp="http://schemas.microsoft.com/office/drawing/2018/hyperlinkcolor" val="tx"/>
                    </a:ext>
                  </a:extLst>
                </a:hlinkClick>
              </a:rPr>
              <a:t>esserci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3" tooltip="esistere">
                  <a:extLst>
                    <a:ext uri="{A12FA001-AC4F-418D-AE19-62706E023703}">
                      <ahyp:hlinkClr xmlns:ahyp="http://schemas.microsoft.com/office/drawing/2018/hyperlinkcolor" val="tx"/>
                    </a:ext>
                  </a:extLst>
                </a:hlinkClick>
              </a:rPr>
              <a:t>esistere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 tooltip="essere">
                  <a:extLst>
                    <a:ext uri="{A12FA001-AC4F-418D-AE19-62706E023703}">
                      <ahyp:hlinkClr xmlns:ahyp="http://schemas.microsoft.com/office/drawing/2018/hyperlinkcolor" val="tx"/>
                    </a:ext>
                  </a:extLst>
                </a:hlinkClick>
              </a:rPr>
              <a:t>essere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4" tooltip="presente">
                  <a:extLst>
                    <a:ext uri="{A12FA001-AC4F-418D-AE19-62706E023703}">
                      <ahyp:hlinkClr xmlns:ahyp="http://schemas.microsoft.com/office/drawing/2018/hyperlinkcolor" val="tx"/>
                    </a:ext>
                  </a:extLst>
                </a:hlinkClick>
              </a:rPr>
              <a:t>presente</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1600" b="1" i="1" dirty="0" err="1">
                <a:effectLst/>
                <a:latin typeface="Garamond" panose="02020404030301010803" pitchFamily="18" charset="0"/>
                <a:ea typeface="Times New Roman" panose="02020603050405020304" pitchFamily="18" charset="0"/>
                <a:cs typeface="Arial" panose="020B0604020202020204" pitchFamily="34" charset="0"/>
              </a:rPr>
              <a:t>sunt</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 tooltip="avidae (la pagina non esiste)">
                  <a:extLst>
                    <a:ext uri="{A12FA001-AC4F-418D-AE19-62706E023703}">
                      <ahyp:hlinkClr xmlns:ahyp="http://schemas.microsoft.com/office/drawing/2018/hyperlinkcolor" val="tx"/>
                    </a:ext>
                  </a:extLst>
                </a:hlinkClick>
              </a:rPr>
              <a:t>avidae</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 tooltip="volucres (la pagina non esiste)">
                  <a:extLst>
                    <a:ext uri="{A12FA001-AC4F-418D-AE19-62706E023703}">
                      <ahyp:hlinkClr xmlns:ahyp="http://schemas.microsoft.com/office/drawing/2018/hyperlinkcolor" val="tx"/>
                    </a:ext>
                  </a:extLst>
                </a:hlinkClick>
              </a:rPr>
              <a:t>volucres</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 tooltip="nocte (la pagina non esiste)">
                  <a:extLst>
                    <a:ext uri="{A12FA001-AC4F-418D-AE19-62706E023703}">
                      <ahyp:hlinkClr xmlns:ahyp="http://schemas.microsoft.com/office/drawing/2018/hyperlinkcolor" val="tx"/>
                    </a:ext>
                  </a:extLst>
                </a:hlinkClick>
              </a:rPr>
              <a:t>nocte</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 tooltip="volant">
                  <a:extLst>
                    <a:ext uri="{A12FA001-AC4F-418D-AE19-62706E023703}">
                      <ahyp:hlinkClr xmlns:ahyp="http://schemas.microsoft.com/office/drawing/2018/hyperlinkcolor" val="tx"/>
                    </a:ext>
                  </a:extLst>
                </a:hlinkClick>
              </a:rPr>
              <a:t>volant</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9" tooltip="pueros">
                  <a:extLst>
                    <a:ext uri="{A12FA001-AC4F-418D-AE19-62706E023703}">
                      <ahyp:hlinkClr xmlns:ahyp="http://schemas.microsoft.com/office/drawing/2018/hyperlinkcolor" val="tx"/>
                    </a:ext>
                  </a:extLst>
                </a:hlinkClick>
              </a:rPr>
              <a:t>puerosque</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0" tooltip="petunt (la pagina non esiste)">
                  <a:extLst>
                    <a:ext uri="{A12FA001-AC4F-418D-AE19-62706E023703}">
                      <ahyp:hlinkClr xmlns:ahyp="http://schemas.microsoft.com/office/drawing/2018/hyperlinkcolor" val="tx"/>
                    </a:ext>
                  </a:extLst>
                </a:hlinkClick>
              </a:rPr>
              <a:t>petunt</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1" tooltip="nutricis (la pagina non esiste)">
                  <a:extLst>
                    <a:ext uri="{A12FA001-AC4F-418D-AE19-62706E023703}">
                      <ahyp:hlinkClr xmlns:ahyp="http://schemas.microsoft.com/office/drawing/2018/hyperlinkcolor" val="tx"/>
                    </a:ext>
                  </a:extLst>
                </a:hlinkClick>
              </a:rPr>
              <a:t>nutricis</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12" tooltip="egentes (la pagina non esiste)">
                  <a:extLst>
                    <a:ext uri="{A12FA001-AC4F-418D-AE19-62706E023703}">
                      <ahyp:hlinkClr xmlns:ahyp="http://schemas.microsoft.com/office/drawing/2018/hyperlinkcolor" val="tx"/>
                    </a:ext>
                  </a:extLst>
                </a:hlinkClick>
              </a:rPr>
              <a:t>egentes</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3" tooltip="vi">
                  <a:extLst>
                    <a:ext uri="{A12FA001-AC4F-418D-AE19-62706E023703}">
                      <ahyp:hlinkClr xmlns:ahyp="http://schemas.microsoft.com/office/drawing/2018/hyperlinkcolor" val="tx"/>
                    </a:ext>
                  </a:extLst>
                </a:hlinkClick>
              </a:rPr>
              <a:t>vi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4" tooltip="sono">
                  <a:extLst>
                    <a:ext uri="{A12FA001-AC4F-418D-AE19-62706E023703}">
                      <ahyp:hlinkClr xmlns:ahyp="http://schemas.microsoft.com/office/drawing/2018/hyperlinkcolor" val="tx"/>
                    </a:ext>
                  </a:extLst>
                </a:hlinkClick>
              </a:rPr>
              <a:t>sono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degli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5" tooltip="avidi">
                  <a:extLst>
                    <a:ext uri="{A12FA001-AC4F-418D-AE19-62706E023703}">
                      <ahyp:hlinkClr xmlns:ahyp="http://schemas.microsoft.com/office/drawing/2018/hyperlinkcolor" val="tx"/>
                    </a:ext>
                  </a:extLst>
                </a:hlinkClick>
              </a:rPr>
              <a:t>avidi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6" tooltip="uccelli">
                  <a:extLst>
                    <a:ext uri="{A12FA001-AC4F-418D-AE19-62706E023703}">
                      <ahyp:hlinkClr xmlns:ahyp="http://schemas.microsoft.com/office/drawing/2018/hyperlinkcolor" val="tx"/>
                    </a:ext>
                  </a:extLst>
                </a:hlinkClick>
              </a:rPr>
              <a:t>uccelli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che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7" tooltip="volano">
                  <a:extLst>
                    <a:ext uri="{A12FA001-AC4F-418D-AE19-62706E023703}">
                      <ahyp:hlinkClr xmlns:ahyp="http://schemas.microsoft.com/office/drawing/2018/hyperlinkcolor" val="tx"/>
                    </a:ext>
                  </a:extLst>
                </a:hlinkClick>
              </a:rPr>
              <a:t>volano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di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8" tooltip="notte">
                  <a:extLst>
                    <a:ext uri="{A12FA001-AC4F-418D-AE19-62706E023703}">
                      <ahyp:hlinkClr xmlns:ahyp="http://schemas.microsoft.com/office/drawing/2018/hyperlinkcolor" val="tx"/>
                    </a:ext>
                  </a:extLst>
                </a:hlinkClick>
              </a:rPr>
              <a:t>notte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e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9" tooltip="cercano">
                  <a:extLst>
                    <a:ext uri="{A12FA001-AC4F-418D-AE19-62706E023703}">
                      <ahyp:hlinkClr xmlns:ahyp="http://schemas.microsoft.com/office/drawing/2018/hyperlinkcolor" val="tx"/>
                    </a:ext>
                  </a:extLst>
                </a:hlinkClick>
              </a:rPr>
              <a:t>cercano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i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0" tooltip="bambini">
                  <a:extLst>
                    <a:ext uri="{A12FA001-AC4F-418D-AE19-62706E023703}">
                      <ahyp:hlinkClr xmlns:ahyp="http://schemas.microsoft.com/office/drawing/2018/hyperlinkcolor" val="tx"/>
                    </a:ext>
                  </a:extLst>
                </a:hlinkClick>
              </a:rPr>
              <a:t>bambini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1" tooltip="rubando">
                  <a:extLst>
                    <a:ext uri="{A12FA001-AC4F-418D-AE19-62706E023703}">
                      <ahyp:hlinkClr xmlns:ahyp="http://schemas.microsoft.com/office/drawing/2018/hyperlinkcolor" val="tx"/>
                    </a:ext>
                  </a:extLst>
                </a:hlinkClick>
              </a:rPr>
              <a:t>rubandoli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alla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2" tooltip="balia">
                  <a:extLst>
                    <a:ext uri="{A12FA001-AC4F-418D-AE19-62706E023703}">
                      <ahyp:hlinkClr xmlns:ahyp="http://schemas.microsoft.com/office/drawing/2018/hyperlinkcolor" val="tx"/>
                    </a:ext>
                  </a:extLst>
                </a:hlinkClick>
              </a:rPr>
              <a:t>balia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3" tooltip="w:Publio Ovidio Nasone">
                  <a:extLst>
                    <a:ext uri="{A12FA001-AC4F-418D-AE19-62706E023703}">
                      <ahyp:hlinkClr xmlns:ahyp="http://schemas.microsoft.com/office/drawing/2018/hyperlinkcolor" val="tx"/>
                    </a:ext>
                  </a:extLst>
                </a:hlinkClick>
              </a:rPr>
              <a:t>Ovidio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4" tooltip="w:Fasti (Ovidio)">
                  <a:extLst>
                    <a:ext uri="{A12FA001-AC4F-418D-AE19-62706E023703}">
                      <ahyp:hlinkClr xmlns:ahyp="http://schemas.microsoft.com/office/drawing/2018/hyperlinkcolor" val="tx"/>
                    </a:ext>
                  </a:extLst>
                </a:hlinkClick>
              </a:rPr>
              <a:t>Fasti</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25" tooltip="s:la:Fasti - Liber VI">
                  <a:extLst>
                    <a:ext uri="{A12FA001-AC4F-418D-AE19-62706E023703}">
                      <ahyp:hlinkClr xmlns:ahyp="http://schemas.microsoft.com/office/drawing/2018/hyperlinkcolor" val="tx"/>
                    </a:ext>
                  </a:extLst>
                </a:hlinkClick>
              </a:rPr>
              <a:t>liber</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5" tooltip="s:la:Fasti - Liber VI">
                  <a:extLst>
                    <a:ext uri="{A12FA001-AC4F-418D-AE19-62706E023703}">
                      <ahyp:hlinkClr xmlns:ahyp="http://schemas.microsoft.com/office/drawing/2018/hyperlinkcolor" val="tx"/>
                    </a:ext>
                  </a:extLst>
                </a:hlinkClick>
              </a:rPr>
              <a:t> VI, 131-135</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1600" b="1" i="1" dirty="0">
                <a:effectLst/>
                <a:latin typeface="Garamond" panose="02020404030301010803" pitchFamily="18" charset="0"/>
                <a:ea typeface="Times New Roman" panose="02020603050405020304" pitchFamily="18" charset="0"/>
                <a:cs typeface="Arial" panose="020B0604020202020204" pitchFamily="34" charset="0"/>
              </a:rPr>
              <a:t>(con complemento di luogo)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 tooltip="essere">
                  <a:extLst>
                    <a:ext uri="{A12FA001-AC4F-418D-AE19-62706E023703}">
                      <ahyp:hlinkClr xmlns:ahyp="http://schemas.microsoft.com/office/drawing/2018/hyperlinkcolor" val="tx"/>
                    </a:ext>
                  </a:extLst>
                </a:hlinkClick>
              </a:rPr>
              <a:t>essere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6" tooltip="stare">
                  <a:extLst>
                    <a:ext uri="{A12FA001-AC4F-418D-AE19-62706E023703}">
                      <ahyp:hlinkClr xmlns:ahyp="http://schemas.microsoft.com/office/drawing/2018/hyperlinkcolor" val="tx"/>
                    </a:ext>
                  </a:extLst>
                </a:hlinkClick>
              </a:rPr>
              <a:t>stare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7" tooltip="trovarsi">
                  <a:extLst>
                    <a:ext uri="{A12FA001-AC4F-418D-AE19-62706E023703}">
                      <ahyp:hlinkClr xmlns:ahyp="http://schemas.microsoft.com/office/drawing/2018/hyperlinkcolor" val="tx"/>
                    </a:ext>
                  </a:extLst>
                </a:hlinkClick>
              </a:rPr>
              <a:t>trovarsi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8" tooltip="in">
                  <a:extLst>
                    <a:ext uri="{A12FA001-AC4F-418D-AE19-62706E023703}">
                      <ahyp:hlinkClr xmlns:ahyp="http://schemas.microsoft.com/office/drawing/2018/hyperlinkcolor" val="tx"/>
                    </a:ext>
                  </a:extLst>
                </a:hlinkClick>
              </a:rPr>
              <a:t>in</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29" tooltip="pater">
                  <a:extLst>
                    <a:ext uri="{A12FA001-AC4F-418D-AE19-62706E023703}">
                      <ahyp:hlinkClr xmlns:ahyp="http://schemas.microsoft.com/office/drawing/2018/hyperlinkcolor" val="tx"/>
                    </a:ext>
                  </a:extLst>
                </a:hlinkClick>
              </a:rPr>
              <a:t>Pater</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0" tooltip="noster">
                  <a:extLst>
                    <a:ext uri="{A12FA001-AC4F-418D-AE19-62706E023703}">
                      <ahyp:hlinkClr xmlns:ahyp="http://schemas.microsoft.com/office/drawing/2018/hyperlinkcolor" val="tx"/>
                    </a:ext>
                  </a:extLst>
                </a:hlinkClick>
              </a:rPr>
              <a:t>noster</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qui es in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1" tooltip="caelis (la pagina non esiste)">
                  <a:extLst>
                    <a:ext uri="{A12FA001-AC4F-418D-AE19-62706E023703}">
                      <ahyp:hlinkClr xmlns:ahyp="http://schemas.microsoft.com/office/drawing/2018/hyperlinkcolor" val="tx"/>
                    </a:ext>
                  </a:extLst>
                </a:hlinkClick>
              </a:rPr>
              <a:t>caelis</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2" tooltip="padre">
                  <a:extLst>
                    <a:ext uri="{A12FA001-AC4F-418D-AE19-62706E023703}">
                      <ahyp:hlinkClr xmlns:ahyp="http://schemas.microsoft.com/office/drawing/2018/hyperlinkcolor" val="tx"/>
                    </a:ext>
                  </a:extLst>
                </a:hlinkClick>
              </a:rPr>
              <a:t>Padre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3" tooltip="nostro">
                  <a:extLst>
                    <a:ext uri="{A12FA001-AC4F-418D-AE19-62706E023703}">
                      <ahyp:hlinkClr xmlns:ahyp="http://schemas.microsoft.com/office/drawing/2018/hyperlinkcolor" val="tx"/>
                    </a:ext>
                  </a:extLst>
                </a:hlinkClick>
              </a:rPr>
              <a:t>nostro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che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4" tooltip="sei">
                  <a:extLst>
                    <a:ext uri="{A12FA001-AC4F-418D-AE19-62706E023703}">
                      <ahyp:hlinkClr xmlns:ahyp="http://schemas.microsoft.com/office/drawing/2018/hyperlinkcolor" val="tx"/>
                    </a:ext>
                  </a:extLst>
                </a:hlinkClick>
              </a:rPr>
              <a:t>sei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nei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5" tooltip="cieli">
                  <a:extLst>
                    <a:ext uri="{A12FA001-AC4F-418D-AE19-62706E023703}">
                      <ahyp:hlinkClr xmlns:ahyp="http://schemas.microsoft.com/office/drawing/2018/hyperlinkcolor" val="tx"/>
                    </a:ext>
                  </a:extLst>
                </a:hlinkClick>
              </a:rPr>
              <a:t>cieli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6" tooltip="w:Padre nostro">
                  <a:extLst>
                    <a:ext uri="{A12FA001-AC4F-418D-AE19-62706E023703}">
                      <ahyp:hlinkClr xmlns:ahyp="http://schemas.microsoft.com/office/drawing/2018/hyperlinkcolor" val="tx"/>
                    </a:ext>
                  </a:extLst>
                </a:hlinkClick>
              </a:rPr>
              <a:t>Pater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36" tooltip="w:Padre nostro">
                  <a:extLst>
                    <a:ext uri="{A12FA001-AC4F-418D-AE19-62706E023703}">
                      <ahyp:hlinkClr xmlns:ahyp="http://schemas.microsoft.com/office/drawing/2018/hyperlinkcolor" val="tx"/>
                    </a:ext>
                  </a:extLst>
                </a:hlinkClick>
              </a:rPr>
              <a:t>noster</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37" tooltip="s:la:Pater noster">
                  <a:extLst>
                    <a:ext uri="{A12FA001-AC4F-418D-AE19-62706E023703}">
                      <ahyp:hlinkClr xmlns:ahyp="http://schemas.microsoft.com/office/drawing/2018/hyperlinkcolor" val="tx"/>
                    </a:ext>
                  </a:extLst>
                </a:hlinkClick>
              </a:rPr>
              <a:t>1</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sz="1600" b="1" i="1" dirty="0">
                <a:effectLst/>
                <a:latin typeface="Garamond" panose="02020404030301010803" pitchFamily="18" charset="0"/>
                <a:ea typeface="Times New Roman" panose="02020603050405020304" pitchFamily="18" charset="0"/>
                <a:cs typeface="Arial" panose="020B0604020202020204" pitchFamily="34" charset="0"/>
              </a:rPr>
              <a:t>(riferito ad eventi)</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38" tooltip="accadere">
                  <a:extLst>
                    <a:ext uri="{A12FA001-AC4F-418D-AE19-62706E023703}">
                      <ahyp:hlinkClr xmlns:ahyp="http://schemas.microsoft.com/office/drawing/2018/hyperlinkcolor" val="tx"/>
                    </a:ext>
                  </a:extLst>
                </a:hlinkClick>
              </a:rPr>
              <a:t>accadere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39" tooltip="succedere">
                  <a:extLst>
                    <a:ext uri="{A12FA001-AC4F-418D-AE19-62706E023703}">
                      <ahyp:hlinkClr xmlns:ahyp="http://schemas.microsoft.com/office/drawing/2018/hyperlinkcolor" val="tx"/>
                    </a:ext>
                  </a:extLst>
                </a:hlinkClick>
              </a:rPr>
              <a:t>succedere</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228600">
              <a:lnSpc>
                <a:spcPct val="107000"/>
              </a:lnSpc>
              <a:spcAft>
                <a:spcPts val="120"/>
              </a:spcAft>
            </a:pP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0" tooltip="Africo (la pagina non esiste)">
                  <a:extLst>
                    <a:ext uri="{A12FA001-AC4F-418D-AE19-62706E023703}">
                      <ahyp:hlinkClr xmlns:ahyp="http://schemas.microsoft.com/office/drawing/2018/hyperlinkcolor" val="tx"/>
                    </a:ext>
                  </a:extLst>
                </a:hlinkClick>
              </a:rPr>
              <a:t>Africo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1" tooltip="bello">
                  <a:extLst>
                    <a:ext uri="{A12FA001-AC4F-418D-AE19-62706E023703}">
                      <ahyp:hlinkClr xmlns:ahyp="http://schemas.microsoft.com/office/drawing/2018/hyperlinkcolor" val="tx"/>
                    </a:ext>
                  </a:extLst>
                </a:hlinkClick>
              </a:rPr>
              <a:t>bello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dirty="0" err="1">
                <a:effectLst/>
                <a:latin typeface="Garamond" panose="02020404030301010803" pitchFamily="18" charset="0"/>
                <a:ea typeface="Times New Roman" panose="02020603050405020304" pitchFamily="18" charset="0"/>
                <a:cs typeface="Arial" panose="020B0604020202020204" pitchFamily="34" charset="0"/>
              </a:rPr>
              <a:t>quod</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dirty="0" err="1">
                <a:effectLst/>
                <a:latin typeface="Garamond" panose="02020404030301010803" pitchFamily="18" charset="0"/>
                <a:ea typeface="Times New Roman" panose="02020603050405020304" pitchFamily="18" charset="0"/>
                <a:cs typeface="Arial" panose="020B0604020202020204" pitchFamily="34" charset="0"/>
              </a:rPr>
              <a:t>fuit</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sub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2" tooltip="recentem (la pagina non esiste)">
                  <a:extLst>
                    <a:ext uri="{A12FA001-AC4F-418D-AE19-62706E023703}">
                      <ahyp:hlinkClr xmlns:ahyp="http://schemas.microsoft.com/office/drawing/2018/hyperlinkcolor" val="tx"/>
                    </a:ext>
                  </a:extLst>
                </a:hlinkClick>
              </a:rPr>
              <a:t>recentem</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3" tooltip="Romanam">
                  <a:extLst>
                    <a:ext uri="{A12FA001-AC4F-418D-AE19-62706E023703}">
                      <ahyp:hlinkClr xmlns:ahyp="http://schemas.microsoft.com/office/drawing/2018/hyperlinkcolor" val="tx"/>
                    </a:ext>
                  </a:extLst>
                </a:hlinkClick>
              </a:rPr>
              <a:t>Romanam</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44" tooltip="pacem (la pagina non esiste)">
                  <a:extLst>
                    <a:ext uri="{A12FA001-AC4F-418D-AE19-62706E023703}">
                      <ahyp:hlinkClr xmlns:ahyp="http://schemas.microsoft.com/office/drawing/2018/hyperlinkcolor" val="tx"/>
                    </a:ext>
                  </a:extLst>
                </a:hlinkClick>
              </a:rPr>
              <a:t>pacem</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durante la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5" tooltip="guerra">
                  <a:extLst>
                    <a:ext uri="{A12FA001-AC4F-418D-AE19-62706E023703}">
                      <ahyp:hlinkClr xmlns:ahyp="http://schemas.microsoft.com/office/drawing/2018/hyperlinkcolor" val="tx"/>
                    </a:ext>
                  </a:extLst>
                </a:hlinkClick>
              </a:rPr>
              <a:t>guerra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d'</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6" tooltip="Africa">
                  <a:extLst>
                    <a:ext uri="{A12FA001-AC4F-418D-AE19-62706E023703}">
                      <ahyp:hlinkClr xmlns:ahyp="http://schemas.microsoft.com/office/drawing/2018/hyperlinkcolor" val="tx"/>
                    </a:ext>
                  </a:extLst>
                </a:hlinkClick>
              </a:rPr>
              <a:t>Africa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che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7" tooltip="avvenne">
                  <a:extLst>
                    <a:ext uri="{A12FA001-AC4F-418D-AE19-62706E023703}">
                      <ahyp:hlinkClr xmlns:ahyp="http://schemas.microsoft.com/office/drawing/2018/hyperlinkcolor" val="tx"/>
                    </a:ext>
                  </a:extLst>
                </a:hlinkClick>
              </a:rPr>
              <a:t>avvenne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subito dopo la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8" tooltip="pace">
                  <a:extLst>
                    <a:ext uri="{A12FA001-AC4F-418D-AE19-62706E023703}">
                      <ahyp:hlinkClr xmlns:ahyp="http://schemas.microsoft.com/office/drawing/2018/hyperlinkcolor" val="tx"/>
                    </a:ext>
                  </a:extLst>
                </a:hlinkClick>
              </a:rPr>
              <a:t>pace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49" tooltip="romana">
                  <a:extLst>
                    <a:ext uri="{A12FA001-AC4F-418D-AE19-62706E023703}">
                      <ahyp:hlinkClr xmlns:ahyp="http://schemas.microsoft.com/office/drawing/2018/hyperlinkcolor" val="tx"/>
                    </a:ext>
                  </a:extLst>
                </a:hlinkClick>
              </a:rPr>
              <a:t>romana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0" tooltip="w:Tito Livio">
                  <a:extLst>
                    <a:ext uri="{A12FA001-AC4F-418D-AE19-62706E023703}">
                      <ahyp:hlinkClr xmlns:ahyp="http://schemas.microsoft.com/office/drawing/2018/hyperlinkcolor" val="tx"/>
                    </a:ext>
                  </a:extLst>
                </a:hlinkClick>
              </a:rPr>
              <a:t>Tito </a:t>
            </a:r>
            <a:r>
              <a:rPr lang="it-IT" sz="1600" b="1" dirty="0">
                <a:effectLst/>
                <a:latin typeface="Garamond" panose="02020404030301010803" pitchFamily="18" charset="0"/>
                <a:ea typeface="Times New Roman" panose="02020603050405020304" pitchFamily="18" charset="0"/>
                <a:cs typeface="Arial" panose="020B0604020202020204" pitchFamily="34" charset="0"/>
              </a:rPr>
              <a:t> 4.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 tooltip="essere">
                  <a:extLst>
                    <a:ext uri="{A12FA001-AC4F-418D-AE19-62706E023703}">
                      <ahyp:hlinkClr xmlns:ahyp="http://schemas.microsoft.com/office/drawing/2018/hyperlinkcolor" val="tx"/>
                    </a:ext>
                  </a:extLst>
                </a:hlinkClick>
              </a:rPr>
              <a:t>essere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51" tooltip="copula">
                  <a:extLst>
                    <a:ext uri="{A12FA001-AC4F-418D-AE19-62706E023703}">
                      <ahyp:hlinkClr xmlns:ahyp="http://schemas.microsoft.com/office/drawing/2018/hyperlinkcolor" val="tx"/>
                    </a:ext>
                  </a:extLst>
                </a:hlinkClick>
              </a:rPr>
              <a:t>copula</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che forma il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52" tooltip="predicato nominale (la pagina non esiste)">
                  <a:extLst>
                    <a:ext uri="{A12FA001-AC4F-418D-AE19-62706E023703}">
                      <ahyp:hlinkClr xmlns:ahyp="http://schemas.microsoft.com/office/drawing/2018/hyperlinkcolor" val="tx"/>
                    </a:ext>
                  </a:extLst>
                </a:hlinkClick>
              </a:rPr>
              <a:t>predicato nominale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del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53" tooltip="soggetto">
                  <a:extLst>
                    <a:ext uri="{A12FA001-AC4F-418D-AE19-62706E023703}">
                      <ahyp:hlinkClr xmlns:ahyp="http://schemas.microsoft.com/office/drawing/2018/hyperlinkcolor" val="tx"/>
                    </a:ext>
                  </a:extLst>
                </a:hlinkClick>
              </a:rPr>
              <a:t>soggetto</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(che può essere costituito sia da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54" tooltip="aggettivi">
                  <a:extLst>
                    <a:ext uri="{A12FA001-AC4F-418D-AE19-62706E023703}">
                      <ahyp:hlinkClr xmlns:ahyp="http://schemas.microsoft.com/office/drawing/2018/hyperlinkcolor" val="tx"/>
                    </a:ext>
                  </a:extLst>
                </a:hlinkClick>
              </a:rPr>
              <a:t>aggettivi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che da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55" tooltip="sostantivi">
                  <a:extLst>
                    <a:ext uri="{A12FA001-AC4F-418D-AE19-62706E023703}">
                      <ahyp:hlinkClr xmlns:ahyp="http://schemas.microsoft.com/office/drawing/2018/hyperlinkcolor" val="tx"/>
                    </a:ext>
                  </a:extLst>
                </a:hlinkClick>
              </a:rPr>
              <a:t>sostantivi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6" tooltip="Gallus (la pagina non esiste)">
                  <a:extLst>
                    <a:ext uri="{A12FA001-AC4F-418D-AE19-62706E023703}">
                      <ahyp:hlinkClr xmlns:ahyp="http://schemas.microsoft.com/office/drawing/2018/hyperlinkcolor" val="tx"/>
                    </a:ext>
                  </a:extLst>
                </a:hlinkClick>
              </a:rPr>
              <a:t>Gallus</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7" tooltip="homo">
                  <a:extLst>
                    <a:ext uri="{A12FA001-AC4F-418D-AE19-62706E023703}">
                      <ahyp:hlinkClr xmlns:ahyp="http://schemas.microsoft.com/office/drawing/2018/hyperlinkcolor" val="tx"/>
                    </a:ext>
                  </a:extLst>
                </a:hlinkClick>
              </a:rPr>
              <a:t>homo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est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8" tooltip="bellus">
                  <a:extLst>
                    <a:ext uri="{A12FA001-AC4F-418D-AE19-62706E023703}">
                      <ahyp:hlinkClr xmlns:ahyp="http://schemas.microsoft.com/office/drawing/2018/hyperlinkcolor" val="tx"/>
                    </a:ext>
                  </a:extLst>
                </a:hlinkClick>
              </a:rPr>
              <a:t>bellus</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59" tooltip="Gallo">
                  <a:extLst>
                    <a:ext uri="{A12FA001-AC4F-418D-AE19-62706E023703}">
                      <ahyp:hlinkClr xmlns:ahyp="http://schemas.microsoft.com/office/drawing/2018/hyperlinkcolor" val="tx"/>
                    </a:ext>
                  </a:extLst>
                </a:hlinkClick>
              </a:rPr>
              <a:t>Gallo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0" tooltip="è">
                  <a:extLst>
                    <a:ext uri="{A12FA001-AC4F-418D-AE19-62706E023703}">
                      <ahyp:hlinkClr xmlns:ahyp="http://schemas.microsoft.com/office/drawing/2018/hyperlinkcolor" val="tx"/>
                    </a:ext>
                  </a:extLst>
                </a:hlinkClick>
              </a:rPr>
              <a:t>è</a:t>
            </a:r>
            <a:r>
              <a:rPr lang="it-IT" sz="1600" b="1" dirty="0">
                <a:effectLst/>
                <a:latin typeface="Garamond" panose="02020404030301010803" pitchFamily="18" charset="0"/>
                <a:ea typeface="Times New Roman" panose="02020603050405020304" pitchFamily="18" charset="0"/>
                <a:cs typeface="Arial" panose="020B0604020202020204" pitchFamily="34" charset="0"/>
              </a:rPr>
              <a:t> un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1" tooltip="bello">
                  <a:extLst>
                    <a:ext uri="{A12FA001-AC4F-418D-AE19-62706E023703}">
                      <ahyp:hlinkClr xmlns:ahyp="http://schemas.microsoft.com/office/drawing/2018/hyperlinkcolor" val="tx"/>
                    </a:ext>
                  </a:extLst>
                </a:hlinkClick>
              </a:rPr>
              <a:t>bell</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2" tooltip="uomo">
                  <a:extLst>
                    <a:ext uri="{A12FA001-AC4F-418D-AE19-62706E023703}">
                      <ahyp:hlinkClr xmlns:ahyp="http://schemas.microsoft.com/office/drawing/2018/hyperlinkcolor" val="tx"/>
                    </a:ext>
                  </a:extLst>
                </a:hlinkClick>
              </a:rPr>
              <a:t>uomo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3" tooltip="w:Catullo">
                  <a:extLst>
                    <a:ext uri="{A12FA001-AC4F-418D-AE19-62706E023703}">
                      <ahyp:hlinkClr xmlns:ahyp="http://schemas.microsoft.com/office/drawing/2018/hyperlinkcolor" val="tx"/>
                    </a:ext>
                  </a:extLst>
                </a:hlinkClick>
              </a:rPr>
              <a:t>Catullo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4" tooltip="w:Liber (Catullo)">
                  <a:extLst>
                    <a:ext uri="{A12FA001-AC4F-418D-AE19-62706E023703}">
                      <ahyp:hlinkClr xmlns:ahyp="http://schemas.microsoft.com/office/drawing/2018/hyperlinkcolor" val="tx"/>
                    </a:ext>
                  </a:extLst>
                </a:hlinkClick>
              </a:rPr>
              <a:t>Carmina</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5" tooltip="s:la:Carmina (Catullus)/78">
                  <a:extLst>
                    <a:ext uri="{A12FA001-AC4F-418D-AE19-62706E023703}">
                      <ahyp:hlinkClr xmlns:ahyp="http://schemas.microsoft.com/office/drawing/2018/hyperlinkcolor" val="tx"/>
                    </a:ext>
                  </a:extLst>
                </a:hlinkClick>
              </a:rPr>
              <a:t>carmen</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5" tooltip="s:la:Carmina (Catullus)/78">
                  <a:extLst>
                    <a:ext uri="{A12FA001-AC4F-418D-AE19-62706E023703}">
                      <ahyp:hlinkClr xmlns:ahyp="http://schemas.microsoft.com/office/drawing/2018/hyperlinkcolor" val="tx"/>
                    </a:ext>
                  </a:extLst>
                </a:hlinkClick>
              </a:rPr>
              <a:t> 78, 3</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1600" b="1" i="1" dirty="0">
                <a:effectLst/>
                <a:latin typeface="Garamond" panose="02020404030301010803" pitchFamily="18" charset="0"/>
                <a:ea typeface="Times New Roman" panose="02020603050405020304" pitchFamily="18" charset="0"/>
                <a:cs typeface="Arial" panose="020B0604020202020204" pitchFamily="34" charset="0"/>
              </a:rPr>
              <a:t>...sed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6" tooltip="Numa (la pagina non esiste)">
                  <a:extLst>
                    <a:ext uri="{A12FA001-AC4F-418D-AE19-62706E023703}">
                      <ahyp:hlinkClr xmlns:ahyp="http://schemas.microsoft.com/office/drawing/2018/hyperlinkcolor" val="tx"/>
                    </a:ext>
                  </a:extLst>
                </a:hlinkClick>
              </a:rPr>
              <a:t>Numa</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67" tooltip="pauper">
                  <a:extLst>
                    <a:ext uri="{A12FA001-AC4F-418D-AE19-62706E023703}">
                      <ahyp:hlinkClr xmlns:ahyp="http://schemas.microsoft.com/office/drawing/2018/hyperlinkcolor" val="tx"/>
                    </a:ext>
                  </a:extLst>
                </a:hlinkClick>
              </a:rPr>
              <a:t>pauper</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dirty="0" err="1">
                <a:effectLst/>
                <a:latin typeface="Garamond" panose="02020404030301010803" pitchFamily="18" charset="0"/>
                <a:ea typeface="Times New Roman" panose="02020603050405020304" pitchFamily="18" charset="0"/>
                <a:cs typeface="Arial" panose="020B0604020202020204" pitchFamily="34" charset="0"/>
              </a:rPr>
              <a:t>erat</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...ma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8" tooltip="w:Numa Pompilio">
                  <a:extLst>
                    <a:ext uri="{A12FA001-AC4F-418D-AE19-62706E023703}">
                      <ahyp:hlinkClr xmlns:ahyp="http://schemas.microsoft.com/office/drawing/2018/hyperlinkcolor" val="tx"/>
                    </a:ext>
                  </a:extLst>
                </a:hlinkClick>
              </a:rPr>
              <a:t>Numa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69" tooltip="era">
                  <a:extLst>
                    <a:ext uri="{A12FA001-AC4F-418D-AE19-62706E023703}">
                      <ahyp:hlinkClr xmlns:ahyp="http://schemas.microsoft.com/office/drawing/2018/hyperlinkcolor" val="tx"/>
                    </a:ext>
                  </a:extLst>
                </a:hlinkClick>
              </a:rPr>
              <a:t>era</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0" tooltip="povero">
                  <a:extLst>
                    <a:ext uri="{A12FA001-AC4F-418D-AE19-62706E023703}">
                      <ahyp:hlinkClr xmlns:ahyp="http://schemas.microsoft.com/office/drawing/2018/hyperlinkcolor" val="tx"/>
                    </a:ext>
                  </a:extLst>
                </a:hlinkClick>
              </a:rPr>
              <a:t>povero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1" tooltip="w:Marco Valerio Marziale">
                  <a:extLst>
                    <a:ext uri="{A12FA001-AC4F-418D-AE19-62706E023703}">
                      <ahyp:hlinkClr xmlns:ahyp="http://schemas.microsoft.com/office/drawing/2018/hyperlinkcolor" val="tx"/>
                    </a:ext>
                  </a:extLst>
                </a:hlinkClick>
              </a:rPr>
              <a:t>Marziale</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2" tooltip="w:Epigrammi (Marziale)">
                  <a:extLst>
                    <a:ext uri="{A12FA001-AC4F-418D-AE19-62706E023703}">
                      <ahyp:hlinkClr xmlns:ahyp="http://schemas.microsoft.com/office/drawing/2018/hyperlinkcolor" val="tx"/>
                    </a:ext>
                  </a:extLst>
                </a:hlinkClick>
              </a:rPr>
              <a:t>Epigrammi</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73" tooltip="s:la:Epigrammaton liber XI">
                  <a:extLst>
                    <a:ext uri="{A12FA001-AC4F-418D-AE19-62706E023703}">
                      <ahyp:hlinkClr xmlns:ahyp="http://schemas.microsoft.com/office/drawing/2018/hyperlinkcolor" val="tx"/>
                    </a:ext>
                  </a:extLst>
                </a:hlinkClick>
              </a:rPr>
              <a:t>liber</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73" tooltip="s:la:Epigrammaton liber XI">
                  <a:extLst>
                    <a:ext uri="{A12FA001-AC4F-418D-AE19-62706E023703}">
                      <ahyp:hlinkClr xmlns:ahyp="http://schemas.microsoft.com/office/drawing/2018/hyperlinkcolor" val="tx"/>
                    </a:ext>
                  </a:extLst>
                </a:hlinkClick>
              </a:rPr>
              <a:t> XI, 2</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a:lnSpc>
                <a:spcPct val="107000"/>
              </a:lnSpc>
              <a:spcAft>
                <a:spcPts val="120"/>
              </a:spcAft>
            </a:pPr>
            <a:r>
              <a:rPr lang="it-IT" sz="1600" b="1" dirty="0">
                <a:effectLst/>
                <a:latin typeface="Garamond" panose="02020404030301010803" pitchFamily="18" charset="0"/>
                <a:ea typeface="Times New Roman" panose="02020603050405020304" pitchFamily="18" charset="0"/>
                <a:cs typeface="Arial" panose="020B0604020202020204" pitchFamily="34" charset="0"/>
              </a:rPr>
              <a:t>                5.</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2" tooltip="essere">
                  <a:extLst>
                    <a:ext uri="{A12FA001-AC4F-418D-AE19-62706E023703}">
                      <ahyp:hlinkClr xmlns:ahyp="http://schemas.microsoft.com/office/drawing/2018/hyperlinkcolor" val="tx"/>
                    </a:ext>
                  </a:extLst>
                </a:hlinkClick>
              </a:rPr>
              <a:t>essere</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utilizzato per formare i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4" tooltip="tempi">
                  <a:extLst>
                    <a:ext uri="{A12FA001-AC4F-418D-AE19-62706E023703}">
                      <ahyp:hlinkClr xmlns:ahyp="http://schemas.microsoft.com/office/drawing/2018/hyperlinkcolor" val="tx"/>
                    </a:ext>
                  </a:extLst>
                </a:hlinkClick>
              </a:rPr>
              <a:t>tempi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5" tooltip="perfetti">
                  <a:extLst>
                    <a:ext uri="{A12FA001-AC4F-418D-AE19-62706E023703}">
                      <ahyp:hlinkClr xmlns:ahyp="http://schemas.microsoft.com/office/drawing/2018/hyperlinkcolor" val="tx"/>
                    </a:ext>
                  </a:extLst>
                </a:hlinkClick>
              </a:rPr>
              <a:t>perfetti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6" tooltip="composti">
                  <a:extLst>
                    <a:ext uri="{A12FA001-AC4F-418D-AE19-62706E023703}">
                      <ahyp:hlinkClr xmlns:ahyp="http://schemas.microsoft.com/office/drawing/2018/hyperlinkcolor" val="tx"/>
                    </a:ext>
                  </a:extLst>
                </a:hlinkClick>
              </a:rPr>
              <a:t>composti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della     forma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7" tooltip="passiva">
                  <a:extLst>
                    <a:ext uri="{A12FA001-AC4F-418D-AE19-62706E023703}">
                      <ahyp:hlinkClr xmlns:ahyp="http://schemas.microsoft.com/office/drawing/2018/hyperlinkcolor" val="tx"/>
                    </a:ext>
                  </a:extLst>
                </a:hlinkClick>
              </a:rPr>
              <a:t>passiva</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dei verbi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8" tooltip="transitivi">
                  <a:extLst>
                    <a:ext uri="{A12FA001-AC4F-418D-AE19-62706E023703}">
                      <ahyp:hlinkClr xmlns:ahyp="http://schemas.microsoft.com/office/drawing/2018/hyperlinkcolor" val="tx"/>
                    </a:ext>
                  </a:extLst>
                </a:hlinkClick>
              </a:rPr>
              <a:t>transitivi</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e della forma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79" tooltip="attiva">
                  <a:extLst>
                    <a:ext uri="{A12FA001-AC4F-418D-AE19-62706E023703}">
                      <ahyp:hlinkClr xmlns:ahyp="http://schemas.microsoft.com/office/drawing/2018/hyperlinkcolor" val="tx"/>
                    </a:ext>
                  </a:extLst>
                </a:hlinkClick>
              </a:rPr>
              <a:t>attiva</a:t>
            </a:r>
            <a:r>
              <a:rPr lang="it-IT" sz="1600" b="1" u="sng" dirty="0">
                <a:effectLst/>
                <a:latin typeface="Garamond" panose="02020404030301010803" pitchFamily="18" charset="0"/>
                <a:ea typeface="Times New Roman" panose="02020603050405020304" pitchFamily="18" charset="0"/>
                <a:cs typeface="Arial" panose="020B0604020202020204" pitchFamily="34" charset="0"/>
              </a:rPr>
              <a:t> dei </a:t>
            </a:r>
            <a:r>
              <a:rPr lang="it-IT" sz="1600" b="1" u="sng" dirty="0">
                <a:effectLst/>
                <a:latin typeface="Garamond" panose="02020404030301010803" pitchFamily="18" charset="0"/>
                <a:ea typeface="Times New Roman" panose="02020603050405020304" pitchFamily="18" charset="0"/>
                <a:cs typeface="Arial" panose="020B0604020202020204" pitchFamily="34" charset="0"/>
                <a:hlinkClick r:id="rId80" tooltip="deponenti">
                  <a:extLst>
                    <a:ext uri="{A12FA001-AC4F-418D-AE19-62706E023703}">
                      <ahyp:hlinkClr xmlns:ahyp="http://schemas.microsoft.com/office/drawing/2018/hyperlinkcolor" val="tx"/>
                    </a:ext>
                  </a:extLst>
                </a:hlinkClick>
              </a:rPr>
              <a:t>deponenti</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1" tooltip="laudo">
                  <a:extLst>
                    <a:ext uri="{A12FA001-AC4F-418D-AE19-62706E023703}">
                      <ahyp:hlinkClr xmlns:ahyp="http://schemas.microsoft.com/office/drawing/2018/hyperlinkcolor" val="tx"/>
                    </a:ext>
                  </a:extLst>
                </a:hlinkClick>
              </a:rPr>
              <a:t>laudo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(presente attivo)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io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2" tooltip="lodo">
                  <a:extLst>
                    <a:ext uri="{A12FA001-AC4F-418D-AE19-62706E023703}">
                      <ahyp:hlinkClr xmlns:ahyp="http://schemas.microsoft.com/office/drawing/2018/hyperlinkcolor" val="tx"/>
                    </a:ext>
                  </a:extLst>
                </a:hlinkClick>
              </a:rPr>
              <a:t>lodo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-&gt;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3" tooltip="laudatus">
                  <a:extLst>
                    <a:ext uri="{A12FA001-AC4F-418D-AE19-62706E023703}">
                      <ahyp:hlinkClr xmlns:ahyp="http://schemas.microsoft.com/office/drawing/2018/hyperlinkcolor" val="tx"/>
                    </a:ext>
                  </a:extLst>
                </a:hlinkClick>
              </a:rPr>
              <a:t>laudatus</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sum (perfetto passivo)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"io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14" tooltip="sono">
                  <a:extLst>
                    <a:ext uri="{A12FA001-AC4F-418D-AE19-62706E023703}">
                      <ahyp:hlinkClr xmlns:ahyp="http://schemas.microsoft.com/office/drawing/2018/hyperlinkcolor" val="tx"/>
                    </a:ext>
                  </a:extLst>
                </a:hlinkClick>
              </a:rPr>
              <a:t>sono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4" tooltip="stato">
                  <a:extLst>
                    <a:ext uri="{A12FA001-AC4F-418D-AE19-62706E023703}">
                      <ahyp:hlinkClr xmlns:ahyp="http://schemas.microsoft.com/office/drawing/2018/hyperlinkcolor" val="tx"/>
                    </a:ext>
                  </a:extLst>
                </a:hlinkClick>
              </a:rPr>
              <a:t>stato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5" tooltip="lodato">
                  <a:extLst>
                    <a:ext uri="{A12FA001-AC4F-418D-AE19-62706E023703}">
                      <ahyp:hlinkClr xmlns:ahyp="http://schemas.microsoft.com/office/drawing/2018/hyperlinkcolor" val="tx"/>
                    </a:ext>
                  </a:extLst>
                </a:hlinkClick>
              </a:rPr>
              <a:t>lodato</a:t>
            </a:r>
            <a:r>
              <a:rPr lang="it-IT" sz="1600" b="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p>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6" tooltip="loquor (la pagina non esiste)">
                  <a:extLst>
                    <a:ext uri="{A12FA001-AC4F-418D-AE19-62706E023703}">
                      <ahyp:hlinkClr xmlns:ahyp="http://schemas.microsoft.com/office/drawing/2018/hyperlinkcolor" val="tx"/>
                    </a:ext>
                  </a:extLst>
                </a:hlinkClick>
              </a:rPr>
              <a:t>loquor</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(presente attivo, deponente)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io </a:t>
            </a:r>
            <a:r>
              <a:rPr lang="it-IT" sz="1600" b="1" u="none" strike="noStrike" dirty="0">
                <a:effectLst/>
                <a:latin typeface="Garamond" panose="02020404030301010803" pitchFamily="18" charset="0"/>
                <a:ea typeface="Times New Roman" panose="02020603050405020304" pitchFamily="18" charset="0"/>
                <a:cs typeface="Arial" panose="020B0604020202020204" pitchFamily="34" charset="0"/>
                <a:hlinkClick r:id="rId87" tooltip="parlo">
                  <a:extLst>
                    <a:ext uri="{A12FA001-AC4F-418D-AE19-62706E023703}">
                      <ahyp:hlinkClr xmlns:ahyp="http://schemas.microsoft.com/office/drawing/2018/hyperlinkcolor" val="tx"/>
                    </a:ext>
                  </a:extLst>
                </a:hlinkClick>
              </a:rPr>
              <a:t>parlo</a:t>
            </a:r>
            <a:r>
              <a:rPr lang="it-IT" sz="1600" b="1" dirty="0">
                <a:effectLst/>
                <a:latin typeface="Garamond" panose="02020404030301010803" pitchFamily="18" charset="0"/>
                <a:ea typeface="Times New Roman" panose="02020603050405020304" pitchFamily="18" charset="0"/>
                <a:cs typeface="Arial" panose="020B0604020202020204" pitchFamily="34" charset="0"/>
              </a:rPr>
              <a:t> -&gt; </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8" tooltip="locutus (la pagina non esiste)">
                  <a:extLst>
                    <a:ext uri="{A12FA001-AC4F-418D-AE19-62706E023703}">
                      <ahyp:hlinkClr xmlns:ahyp="http://schemas.microsoft.com/office/drawing/2018/hyperlinkcolor" val="tx"/>
                    </a:ext>
                  </a:extLst>
                </a:hlinkClick>
              </a:rPr>
              <a:t>locutus</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sum (perfetto attivo, deponente)</a:t>
            </a:r>
            <a:r>
              <a:rPr lang="it-IT" sz="1600" b="1" dirty="0">
                <a:effectLst/>
                <a:latin typeface="Garamond" panose="02020404030301010803" pitchFamily="18" charset="0"/>
                <a:ea typeface="Times New Roman" panose="02020603050405020304" pitchFamily="18" charset="0"/>
                <a:cs typeface="Arial" panose="020B0604020202020204" pitchFamily="34" charset="0"/>
              </a:rPr>
              <a:t> - </a:t>
            </a:r>
            <a:r>
              <a:rPr lang="it-IT" sz="1600" b="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89" tooltip="parlai">
                  <a:extLst>
                    <a:ext uri="{A12FA001-AC4F-418D-AE19-62706E023703}">
                      <ahyp:hlinkClr xmlns:ahyp="http://schemas.microsoft.com/office/drawing/2018/hyperlinkcolor" val="tx"/>
                    </a:ext>
                  </a:extLst>
                </a:hlinkClick>
              </a:rPr>
              <a:t>parlai</a:t>
            </a:r>
            <a:r>
              <a:rPr lang="it-IT" sz="1600" b="1" i="1" u="none" strike="noStrike" dirty="0" err="1">
                <a:effectLst/>
                <a:latin typeface="Garamond" panose="02020404030301010803" pitchFamily="18" charset="0"/>
                <a:ea typeface="Times New Roman" panose="02020603050405020304" pitchFamily="18" charset="0"/>
                <a:cs typeface="Arial" panose="020B0604020202020204" pitchFamily="34" charset="0"/>
                <a:hlinkClick r:id="rId50" tooltip="w:Tito Livio">
                  <a:extLst>
                    <a:ext uri="{A12FA001-AC4F-418D-AE19-62706E023703}">
                      <ahyp:hlinkClr xmlns:ahyp="http://schemas.microsoft.com/office/drawing/2018/hyperlinkcolor" val="tx"/>
                    </a:ext>
                  </a:extLst>
                </a:hlinkClick>
              </a:rPr>
              <a:t>Livio</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 </a:t>
            </a:r>
            <a:r>
              <a:rPr lang="it-IT" sz="1600" b="1" i="1" u="none" strike="noStrike" dirty="0">
                <a:effectLst/>
                <a:latin typeface="Garamond" panose="02020404030301010803" pitchFamily="18" charset="0"/>
                <a:ea typeface="Times New Roman" panose="02020603050405020304" pitchFamily="18" charset="0"/>
                <a:cs typeface="Arial" panose="020B0604020202020204" pitchFamily="34" charset="0"/>
                <a:hlinkClick r:id="rId90" tooltip="w:Ab Urbe condita libri">
                  <a:extLst>
                    <a:ext uri="{A12FA001-AC4F-418D-AE19-62706E023703}">
                      <ahyp:hlinkClr xmlns:ahyp="http://schemas.microsoft.com/office/drawing/2018/hyperlinkcolor" val="tx"/>
                    </a:ext>
                  </a:extLst>
                </a:hlinkClick>
              </a:rPr>
              <a:t>Ab Urbe condita</a:t>
            </a:r>
            <a:r>
              <a:rPr lang="it-IT" sz="1600" b="1" i="1" dirty="0">
                <a:effectLst/>
                <a:latin typeface="Garamond" panose="02020404030301010803" pitchFamily="18" charset="0"/>
                <a:ea typeface="Times New Roman" panose="02020603050405020304" pitchFamily="18" charset="0"/>
                <a:cs typeface="Arial" panose="020B0604020202020204" pitchFamily="34" charset="0"/>
              </a:rPr>
              <a:t>)</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992395"/>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293FEE8-E574-40CC-88B2-482DBA40D7A2}"/>
              </a:ext>
            </a:extLst>
          </p:cNvPr>
          <p:cNvSpPr>
            <a:spLocks noGrp="1"/>
          </p:cNvSpPr>
          <p:nvPr>
            <p:ph type="title"/>
          </p:nvPr>
        </p:nvSpPr>
        <p:spPr>
          <a:xfrm>
            <a:off x="1451579" y="527951"/>
            <a:ext cx="9603275" cy="1049235"/>
          </a:xfrm>
        </p:spPr>
        <p:txBody>
          <a:bodyPr>
            <a:normAutofit fontScale="90000"/>
          </a:bodyPr>
          <a:lstStyle/>
          <a:p>
            <a:pPr>
              <a:lnSpc>
                <a:spcPct val="107000"/>
              </a:lnSpc>
              <a:spcAft>
                <a:spcPts val="120"/>
              </a:spcAft>
            </a:pPr>
            <a:r>
              <a:rPr lang="it-IT" sz="2700" b="1" i="1" dirty="0">
                <a:solidFill>
                  <a:schemeClr val="accent1"/>
                </a:solidFill>
                <a:effectLst/>
                <a:ea typeface="Times New Roman" panose="02020603050405020304" pitchFamily="18" charset="0"/>
                <a:cs typeface="Arial" panose="020B0604020202020204" pitchFamily="34" charset="0"/>
              </a:rPr>
              <a:t>Sto (Stare)</a:t>
            </a:r>
            <a:br>
              <a:rPr lang="it-IT" sz="2700" i="1" dirty="0">
                <a:solidFill>
                  <a:schemeClr val="accent1"/>
                </a:solidFill>
                <a:effectLst/>
                <a:ea typeface="Calibri" panose="020F0502020204030204" pitchFamily="34" charset="0"/>
                <a:cs typeface="Times New Roman" panose="02020603050405020304" pitchFamily="18" charset="0"/>
              </a:rPr>
            </a:br>
            <a:r>
              <a:rPr lang="it-IT" sz="2700" i="1" dirty="0">
                <a:solidFill>
                  <a:schemeClr val="accent1"/>
                </a:solidFill>
                <a:effectLst/>
                <a:ea typeface="Calibri" panose="020F0502020204030204" pitchFamily="34" charset="0"/>
                <a:cs typeface="Arial" panose="020B0604020202020204" pitchFamily="34" charset="0"/>
              </a:rPr>
              <a:t>[sto], </a:t>
            </a:r>
            <a:r>
              <a:rPr lang="it-IT" sz="2700" i="1" dirty="0" err="1">
                <a:solidFill>
                  <a:schemeClr val="accent1"/>
                </a:solidFill>
                <a:effectLst/>
                <a:ea typeface="Calibri" panose="020F0502020204030204" pitchFamily="34" charset="0"/>
                <a:cs typeface="Arial" panose="020B0604020202020204" pitchFamily="34" charset="0"/>
              </a:rPr>
              <a:t>stas</a:t>
            </a:r>
            <a:r>
              <a:rPr lang="it-IT" sz="2700" i="1" dirty="0">
                <a:solidFill>
                  <a:schemeClr val="accent1"/>
                </a:solidFill>
                <a:effectLst/>
                <a:ea typeface="Calibri" panose="020F0502020204030204" pitchFamily="34" charset="0"/>
                <a:cs typeface="Arial" panose="020B0604020202020204" pitchFamily="34" charset="0"/>
              </a:rPr>
              <a:t>, </a:t>
            </a:r>
            <a:r>
              <a:rPr lang="it-IT" sz="2700" i="1" dirty="0" err="1">
                <a:solidFill>
                  <a:schemeClr val="accent1"/>
                </a:solidFill>
                <a:effectLst/>
                <a:ea typeface="Calibri" panose="020F0502020204030204" pitchFamily="34" charset="0"/>
                <a:cs typeface="Arial" panose="020B0604020202020204" pitchFamily="34" charset="0"/>
              </a:rPr>
              <a:t>steti</a:t>
            </a:r>
            <a:r>
              <a:rPr lang="it-IT" sz="2700" i="1" dirty="0">
                <a:solidFill>
                  <a:schemeClr val="accent1"/>
                </a:solidFill>
                <a:effectLst/>
                <a:ea typeface="Calibri" panose="020F0502020204030204" pitchFamily="34" charset="0"/>
                <a:cs typeface="Arial" panose="020B0604020202020204" pitchFamily="34" charset="0"/>
              </a:rPr>
              <a:t>, </a:t>
            </a:r>
            <a:r>
              <a:rPr lang="it-IT" sz="2700" i="1" dirty="0" err="1">
                <a:solidFill>
                  <a:schemeClr val="accent1"/>
                </a:solidFill>
                <a:effectLst/>
                <a:ea typeface="Calibri" panose="020F0502020204030204" pitchFamily="34" charset="0"/>
                <a:cs typeface="Arial" panose="020B0604020202020204" pitchFamily="34" charset="0"/>
              </a:rPr>
              <a:t>statum</a:t>
            </a:r>
            <a:r>
              <a:rPr lang="it-IT" sz="2700" i="1" dirty="0">
                <a:solidFill>
                  <a:schemeClr val="accent1"/>
                </a:solidFill>
                <a:effectLst/>
                <a:ea typeface="Calibri" panose="020F0502020204030204" pitchFamily="34" charset="0"/>
                <a:cs typeface="Arial" panose="020B0604020202020204" pitchFamily="34" charset="0"/>
              </a:rPr>
              <a:t>, </a:t>
            </a:r>
            <a:r>
              <a:rPr lang="it-IT" sz="2700" i="1" dirty="0" err="1">
                <a:solidFill>
                  <a:schemeClr val="accent1"/>
                </a:solidFill>
                <a:effectLst/>
                <a:ea typeface="Calibri" panose="020F0502020204030204" pitchFamily="34" charset="0"/>
                <a:cs typeface="Arial" panose="020B0604020202020204" pitchFamily="34" charset="0"/>
              </a:rPr>
              <a:t>stāre</a:t>
            </a:r>
            <a:br>
              <a:rPr lang="it-IT" sz="2700" i="1" dirty="0">
                <a:solidFill>
                  <a:schemeClr val="accent1"/>
                </a:solidFill>
                <a:effectLst/>
                <a:ea typeface="Calibri" panose="020F0502020204030204" pitchFamily="34" charset="0"/>
                <a:cs typeface="Times New Roman" panose="02020603050405020304" pitchFamily="18" charset="0"/>
              </a:rPr>
            </a:br>
            <a:r>
              <a:rPr lang="it-IT" sz="2700" i="1" dirty="0">
                <a:solidFill>
                  <a:schemeClr val="accent1"/>
                </a:solidFill>
                <a:effectLst/>
                <a:ea typeface="Calibri" panose="020F0502020204030204" pitchFamily="34" charset="0"/>
                <a:cs typeface="Times New Roman" panose="02020603050405020304" pitchFamily="18" charset="0"/>
              </a:rPr>
              <a:t>verbo intransitivo I coniugazione</a:t>
            </a:r>
            <a:br>
              <a:rPr lang="it-IT" sz="2000" dirty="0">
                <a:effectLst/>
                <a:latin typeface="Calibri" panose="020F0502020204030204" pitchFamily="34" charset="0"/>
                <a:ea typeface="Calibri" panose="020F0502020204030204" pitchFamily="34"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72F8221F-CFE2-4560-B1F1-AD2CC67AC9D4}"/>
              </a:ext>
            </a:extLst>
          </p:cNvPr>
          <p:cNvSpPr>
            <a:spLocks noGrp="1"/>
          </p:cNvSpPr>
          <p:nvPr>
            <p:ph idx="1"/>
          </p:nvPr>
        </p:nvSpPr>
        <p:spPr>
          <a:xfrm>
            <a:off x="1451579" y="1577186"/>
            <a:ext cx="9603275" cy="3889159"/>
          </a:xfrm>
        </p:spPr>
        <p:txBody>
          <a:bodyPr/>
          <a:lstStyle/>
          <a:p>
            <a:pPr marL="0" indent="0">
              <a:lnSpc>
                <a:spcPct val="107000"/>
              </a:lnSpc>
              <a:spcAft>
                <a:spcPts val="120"/>
              </a:spcAft>
              <a:buNone/>
            </a:pPr>
            <a:r>
              <a:rPr lang="it-IT" sz="1600" b="1" dirty="0">
                <a:effectLst/>
                <a:latin typeface="Garamond" panose="02020404030301010803" pitchFamily="18" charset="0"/>
                <a:ea typeface="Times New Roman" panose="02020603050405020304" pitchFamily="18" charset="0"/>
                <a:cs typeface="Arial" panose="020B0604020202020204" pitchFamily="34" charset="0"/>
              </a:rPr>
              <a:t> </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b="1" u="sng" dirty="0">
                <a:effectLst/>
                <a:latin typeface="Garamond" panose="02020404030301010803" pitchFamily="18" charset="0"/>
                <a:ea typeface="Times New Roman" panose="02020603050405020304" pitchFamily="18" charset="0"/>
                <a:cs typeface="Arial" panose="020B0604020202020204" pitchFamily="34" charset="0"/>
                <a:hlinkClick r:id="rId2" tooltip="stare in piedi (la pagina non esiste)">
                  <a:extLst>
                    <a:ext uri="{A12FA001-AC4F-418D-AE19-62706E023703}">
                      <ahyp:hlinkClr xmlns:ahyp="http://schemas.microsoft.com/office/drawing/2018/hyperlinkcolor" val="tx"/>
                    </a:ext>
                  </a:extLst>
                </a:hlinkClick>
              </a:rPr>
              <a:t>stare in piedi</a:t>
            </a:r>
            <a:endParaRPr lang="it-IT"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b="1" u="sng" dirty="0">
                <a:effectLst/>
                <a:latin typeface="Garamond" panose="02020404030301010803" pitchFamily="18" charset="0"/>
                <a:ea typeface="Times New Roman" panose="02020603050405020304" pitchFamily="18" charset="0"/>
                <a:cs typeface="Arial" panose="020B0604020202020204" pitchFamily="34" charset="0"/>
                <a:hlinkClick r:id="rId3" tooltip="restare">
                  <a:extLst>
                    <a:ext uri="{A12FA001-AC4F-418D-AE19-62706E023703}">
                      <ahyp:hlinkClr xmlns:ahyp="http://schemas.microsoft.com/office/drawing/2018/hyperlinkcolor" val="tx"/>
                    </a:ext>
                  </a:extLst>
                </a:hlinkClick>
              </a:rPr>
              <a:t>restare</a:t>
            </a:r>
            <a:endParaRPr lang="it-IT"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2000" b="1" dirty="0">
                <a:effectLst/>
                <a:latin typeface="Garamond" panose="02020404030301010803" pitchFamily="18" charset="0"/>
                <a:ea typeface="Times New Roman" panose="02020603050405020304" pitchFamily="18" charset="0"/>
                <a:cs typeface="Arial" panose="020B0604020202020204" pitchFamily="34" charset="0"/>
              </a:rPr>
              <a:t>VIR·IN·FORO·STAT (L'uomo si leva in piedi al mercato.)</a:t>
            </a:r>
            <a:endParaRPr lang="it-IT" sz="2000" b="1"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07000"/>
              </a:lnSpc>
              <a:spcAft>
                <a:spcPts val="120"/>
              </a:spcAft>
              <a:tabLst>
                <a:tab pos="457200" algn="l"/>
              </a:tabLst>
            </a:pPr>
            <a:r>
              <a:rPr lang="it-IT" b="1" dirty="0">
                <a:effectLst/>
                <a:latin typeface="Garamond" panose="02020404030301010803" pitchFamily="18" charset="0"/>
                <a:ea typeface="Times New Roman" panose="02020603050405020304" pitchFamily="18" charset="0"/>
                <a:cs typeface="Arial" panose="020B0604020202020204" pitchFamily="34" charset="0"/>
              </a:rPr>
              <a:t>(latino volgare) </a:t>
            </a:r>
            <a:r>
              <a:rPr lang="it-IT" b="1" u="sng" dirty="0">
                <a:effectLst/>
                <a:latin typeface="Garamond" panose="02020404030301010803" pitchFamily="18" charset="0"/>
                <a:ea typeface="Times New Roman" panose="02020603050405020304" pitchFamily="18" charset="0"/>
                <a:cs typeface="Arial" panose="020B0604020202020204" pitchFamily="34" charset="0"/>
              </a:rPr>
              <a:t>stare, situare qualcosa o qualcuno nello spazio (locativo)</a:t>
            </a:r>
            <a:endParaRPr lang="it-IT" b="1" dirty="0">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nSpc>
                <a:spcPct val="107000"/>
              </a:lnSpc>
              <a:spcAft>
                <a:spcPts val="120"/>
              </a:spcAft>
              <a:buSzPts val="1000"/>
              <a:buFont typeface="Courier New" panose="02070309020205020404" pitchFamily="49" charset="0"/>
              <a:buChar char="o"/>
              <a:tabLst>
                <a:tab pos="914400" algn="l"/>
              </a:tabLst>
            </a:pPr>
            <a:r>
              <a:rPr lang="it-IT" sz="2000" b="1" dirty="0">
                <a:effectLst/>
                <a:latin typeface="Garamond" panose="02020404030301010803" pitchFamily="18" charset="0"/>
                <a:ea typeface="Times New Roman" panose="02020603050405020304" pitchFamily="18" charset="0"/>
                <a:cs typeface="Arial" panose="020B0604020202020204" pitchFamily="34" charset="0"/>
              </a:rPr>
              <a:t>ILLE·HOMO·STAT·IN·FORO (L'uomo è al mercato.)</a:t>
            </a:r>
            <a:endParaRPr lang="it-IT" sz="2000" b="1" dirty="0">
              <a:effectLst/>
              <a:latin typeface="Garamond" panose="02020404030301010803" pitchFamily="18"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3068844649"/>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67EE9F4-19C7-48F7-A61B-20A10D985242}"/>
              </a:ext>
            </a:extLst>
          </p:cNvPr>
          <p:cNvSpPr txBox="1"/>
          <p:nvPr/>
        </p:nvSpPr>
        <p:spPr>
          <a:xfrm>
            <a:off x="1192696" y="2353973"/>
            <a:ext cx="9515061" cy="2056973"/>
          </a:xfrm>
          <a:prstGeom prst="rect">
            <a:avLst/>
          </a:prstGeom>
          <a:noFill/>
        </p:spPr>
        <p:txBody>
          <a:bodyPr wrap="square">
            <a:spAutoFit/>
          </a:bodyPr>
          <a:lstStyle/>
          <a:p>
            <a:pPr>
              <a:lnSpc>
                <a:spcPct val="107000"/>
              </a:lnSpc>
              <a:spcAft>
                <a:spcPts val="800"/>
              </a:spcAft>
            </a:pPr>
            <a:r>
              <a:rPr lang="it-IT" sz="20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E’ evidente dallo studio del testo latino e dalla consultazione dei dizionari latini che la distinzione aspettuale tra i verbi copulativi era già esistente in latino, seppur ci sia stata qualche estensione di significato di alcune accezioni nel passaggio dal latino alle lingue romanze, significati, dunque, assenti in latino(stare con sostantivi ,aggettivi che indicano una condizione nella quale si trova il soggetto e con participi dal valore risultativo). </a:t>
            </a:r>
            <a:endParaRPr lang="it-IT"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7924490"/>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194C44-79D1-47F9-811D-9DE02AB4EB83}"/>
              </a:ext>
            </a:extLst>
          </p:cNvPr>
          <p:cNvSpPr>
            <a:spLocks noGrp="1"/>
          </p:cNvSpPr>
          <p:nvPr>
            <p:ph type="title"/>
          </p:nvPr>
        </p:nvSpPr>
        <p:spPr>
          <a:xfrm>
            <a:off x="1451579" y="1215336"/>
            <a:ext cx="9603275" cy="1049235"/>
          </a:xfrm>
        </p:spPr>
        <p:txBody>
          <a:bodyPr>
            <a:normAutofit/>
          </a:bodyPr>
          <a:lstStyle/>
          <a:p>
            <a:r>
              <a:rPr lang="it-IT" sz="4000" dirty="0">
                <a:solidFill>
                  <a:schemeClr val="accent1"/>
                </a:solidFill>
              </a:rPr>
              <a:t>CONCLUSIONI</a:t>
            </a:r>
          </a:p>
        </p:txBody>
      </p:sp>
      <p:sp>
        <p:nvSpPr>
          <p:cNvPr id="3" name="Segnaposto contenuto 2">
            <a:extLst>
              <a:ext uri="{FF2B5EF4-FFF2-40B4-BE49-F238E27FC236}">
                <a16:creationId xmlns:a16="http://schemas.microsoft.com/office/drawing/2014/main" id="{3E466A91-A5F7-4A27-9496-9597152B4FA4}"/>
              </a:ext>
            </a:extLst>
          </p:cNvPr>
          <p:cNvSpPr>
            <a:spLocks noGrp="1"/>
          </p:cNvSpPr>
          <p:nvPr>
            <p:ph idx="1"/>
          </p:nvPr>
        </p:nvSpPr>
        <p:spPr/>
        <p:txBody>
          <a:bodyPr/>
          <a:lstStyle/>
          <a:p>
            <a:pPr marL="0" indent="0">
              <a:buNone/>
            </a:pPr>
            <a:r>
              <a:rPr lang="it-IT" sz="1800" b="1" dirty="0">
                <a:solidFill>
                  <a:srgbClr val="202122"/>
                </a:solidFill>
                <a:effectLst/>
                <a:latin typeface="Garamond" panose="02020404030301010803" pitchFamily="18" charset="0"/>
                <a:ea typeface="Calibri" panose="020F0502020204030204" pitchFamily="34" charset="0"/>
                <a:cs typeface="Arial" panose="020B0604020202020204" pitchFamily="34" charset="0"/>
              </a:rPr>
              <a:t>In virtù della mia indagine filologica sono portata ad asserire che, sebbene lo spagnolo abbia influenzato in certa misura il napoletano, si limita a coesistere con esso, in quello che viene definito un “rapporto di adstrato” tra le due lingue. Infatti, l'influenza dello spagnolo sul napoletano non è, poi, così radicata come si crede, ma molto spesso si è limitata ad una relativa influenza circoscritta al periodo della dominazione spagnola a Napoli, complice di aver rafforzato delle forme linguistiche simili (tranne in alcuni casi, ma si tratta per lo più del campo lessicale, che rispetto alla sintassi è qualcosa che cambia più frequentemente. Infatti, quando non si ha una parola nella lingua d’arrivo ,in quanto l’oggetto che designa quella data parola non esiste in essa, si suole prenderla in prestito dall’altra lingua). Quindi, non sempre quelli che crediamo ispanismi si rivelano tali, ma si tratta di stereotipi linguistici. </a:t>
            </a:r>
            <a:endParaRPr lang="it-IT" sz="1800" b="1" dirty="0">
              <a:effectLst/>
              <a:latin typeface="Garamond" panose="02020404030301010803" pitchFamily="18"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923214350"/>
      </p:ext>
    </p:extLst>
  </p:cSld>
  <p:clrMapOvr>
    <a:masterClrMapping/>
  </p:clrMapOvr>
  <p:transition spd="slow">
    <p:wipe/>
  </p:transition>
</p:sld>
</file>

<file path=ppt/theme/theme1.xml><?xml version="1.0" encoding="utf-8"?>
<a:theme xmlns:a="http://schemas.openxmlformats.org/drawingml/2006/main" name="Raccolta">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TM10001114[[fn=Raccolta]]</Template>
  <TotalTime>166</TotalTime>
  <Words>4750</Words>
  <Application>Microsoft Office PowerPoint</Application>
  <PresentationFormat>Widescreen</PresentationFormat>
  <Paragraphs>143</Paragraphs>
  <Slides>26</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26</vt:i4>
      </vt:variant>
    </vt:vector>
  </HeadingPairs>
  <TitlesOfParts>
    <vt:vector size="32" baseType="lpstr">
      <vt:lpstr>Arial</vt:lpstr>
      <vt:lpstr>Calibri</vt:lpstr>
      <vt:lpstr>Courier New</vt:lpstr>
      <vt:lpstr>Garamond</vt:lpstr>
      <vt:lpstr>Gill Sans MT</vt:lpstr>
      <vt:lpstr>Raccolta</vt:lpstr>
      <vt:lpstr>VERBI COPULATIVI IN SPAGNOLO E IN NAPOLETANO: TRACCE DI ISPANISMI NAPOLETANI O STEREOTIPI LINGUISTICI?</vt:lpstr>
      <vt:lpstr>PROPOSITO DELLA TESINA:</vt:lpstr>
      <vt:lpstr>             l’indagine filologica</vt:lpstr>
      <vt:lpstr>TESTI SPAGNOLI E NAPOLETANI RISALENTI ALLA DOMINAZIONE SPAGNOLA A NAPOLI (‘400-’700 CIRCA)</vt:lpstr>
      <vt:lpstr>                               TESTI NAPOLETANI   TRADUZIONE IN LINGUA NAPOLETANA DELLA NOVELLA DI BOCCACCIO DEL RE CIPRO (1584) </vt:lpstr>
      <vt:lpstr>LO CUNTO DE LI CUNTI DI GIAN BATTISTA BASILE (1634)                                             «LO CUNTO DELL’UERCO»          TRATTENEMIENTO PRIMMO DE LA IORNATA PRIMMA</vt:lpstr>
      <vt:lpstr>Presentazione standard di PowerPoint</vt:lpstr>
      <vt:lpstr>Presentazione standard di PowerPoint</vt:lpstr>
      <vt:lpstr>Presentazione standard di PowerPoint</vt:lpstr>
      <vt:lpstr>                      Testi spagnoli </vt:lpstr>
      <vt:lpstr>AMADIS DE GAULA (1500) </vt:lpstr>
      <vt:lpstr>Presentazione standard di PowerPoint</vt:lpstr>
      <vt:lpstr>Presentazione standard di PowerPoint</vt:lpstr>
      <vt:lpstr>Testi napoletani precedenti alla dominazione spagnola a napoli </vt:lpstr>
      <vt:lpstr>EPISTOLA NAPOLITANA DI BOCCACCIO (1339)</vt:lpstr>
      <vt:lpstr>Presentazione standard di PowerPoint</vt:lpstr>
      <vt:lpstr>CRONACA PARTENOPEA (1300) </vt:lpstr>
      <vt:lpstr>Presentazione standard di PowerPoint</vt:lpstr>
      <vt:lpstr>TESTO E DIZIONARI LATINI </vt:lpstr>
      <vt:lpstr>“SATYRICON” DI PETRONIO </vt:lpstr>
      <vt:lpstr> dizionari latini «il» e «olivetti»  Hăbĕo [hăbĕo], hăbes, habui, habitum, hăbēre verbo transitivo II coniugazione </vt:lpstr>
      <vt:lpstr>Tĕnĕo [tĕnĕo],  tĕnes,  tenui,  tentum,  tĕnēre verbo transitivo e intransitivo II coniugazione </vt:lpstr>
      <vt:lpstr>Sum (Esse)  [sum], es, fui, esse verbo intransitivo anomalo </vt:lpstr>
      <vt:lpstr>Sto (Stare) [sto], stas, steti, statum, stāre verbo intransitivo I coniugazione </vt:lpstr>
      <vt:lpstr>Presentazione standard di PowerPoint</vt:lpstr>
      <vt:lpstr>CONCLUSIONI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VERBI COPULATIVI IN SPAGNOLO E IN NAPOLETANO: TRACCE DI ISPANISMI NAPOLETANI O STEREOTIPI LINGUISTICI?</dc:title>
  <dc:creator>cristina esposito</dc:creator>
  <cp:lastModifiedBy>cristina esposito</cp:lastModifiedBy>
  <cp:revision>20</cp:revision>
  <dcterms:created xsi:type="dcterms:W3CDTF">2021-03-21T21:57:20Z</dcterms:created>
  <dcterms:modified xsi:type="dcterms:W3CDTF">2021-03-23T17:49:14Z</dcterms:modified>
</cp:coreProperties>
</file>