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  <p:sldMasterId id="2147483749" r:id="rId2"/>
  </p:sldMasterIdLst>
  <p:sldIdLst>
    <p:sldId id="256" r:id="rId3"/>
    <p:sldId id="259" r:id="rId4"/>
    <p:sldId id="260" r:id="rId5"/>
    <p:sldId id="261" r:id="rId6"/>
    <p:sldId id="271" r:id="rId7"/>
    <p:sldId id="272" r:id="rId8"/>
    <p:sldId id="266" r:id="rId9"/>
    <p:sldId id="269" r:id="rId10"/>
    <p:sldId id="270" r:id="rId11"/>
    <p:sldId id="262" r:id="rId1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B2A4"/>
    <a:srgbClr val="C742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57C3F-0FB2-4B2E-BA6A-FEEEFF1AF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57400" y="685801"/>
            <a:ext cx="8115300" cy="3046228"/>
          </a:xfrm>
        </p:spPr>
        <p:txBody>
          <a:bodyPr anchor="b">
            <a:normAutofit/>
          </a:bodyPr>
          <a:lstStyle>
            <a:lvl1pPr algn="ctr">
              <a:defRPr sz="36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583AE9-1CC1-4572-A6E5-E97F80E47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114800"/>
            <a:ext cx="8115300" cy="2057400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4DE7C-68AB-403D-B9D8-7398C292C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EA57E-7C1A-457B-A4CD-5DCEB057B502}" type="datetime1">
              <a:rPr lang="en-US" smtClean="0"/>
              <a:t>3/25/2021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03E50-6613-4D86-AA22-43B14E727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69AB5-A56D-471F-9236-EFA981E2E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86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9B412-EBAB-4569-B3D9-6B346BF83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</p:spPr>
        <p:txBody>
          <a:bodyPr>
            <a:normAutofit/>
          </a:bodyPr>
          <a:lstStyle>
            <a:lvl1pPr algn="l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7C8AE-B0F4-404F-BCAD-A14C18E50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A9CAD-DAFB-4DE3-9C41-7FD03EA8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F2CE-4F37-411C-A3EE-BBBE223265BF}" type="datetime1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E3137-8136-46C5-AC2F-49E5F55E4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AB6EF-A0B1-4706-AE44-253A6B182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910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02F68-BF19-468D-B422-54B6D189F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77407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BF7D7-84D4-4A39-B44E-9B029EEB1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41624"/>
            <a:ext cx="10515600" cy="1448026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29709-D243-41E8-89FA-62FA7AEB5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83D4-708C-4BB5-B4FD-30CE9FA12FD5}" type="datetime1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B99C0-DC2A-4133-A10D-D43A1E05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22EFD-A17E-47F5-8AC9-EFD6D813D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355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C668D-BFBE-4765-A294-8303931B5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071" y="566278"/>
            <a:ext cx="9512429" cy="965458"/>
          </a:xfrm>
        </p:spPr>
        <p:txBody>
          <a:bodyPr/>
          <a:lstStyle>
            <a:lvl1pPr algn="ctr">
              <a:defRPr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3C212-F55F-4D0D-BFA7-F00A33CAA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9758" y="2057400"/>
            <a:ext cx="5031521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4BDD7-2575-4E82-887D-DCAF9EB15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4119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AECC8-3C3A-4A5D-AB7A-1F99E5023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39B2-65BC-4C2A-A62B-3EABFE9590E4}" type="datetime1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7609B-ACA4-4323-9340-C7DB166D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9EA3-C5C7-4AC6-956A-DB9A3B4F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43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0CDE0-7431-4F05-AA47-F10EB46C9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276552" cy="1149350"/>
          </a:xfrm>
        </p:spPr>
        <p:txBody>
          <a:bodyPr>
            <a:normAutofit/>
          </a:bodyPr>
          <a:lstStyle>
            <a:lvl1pPr algn="ctr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D9FFA7-D3EA-4CB8-A471-94235AD62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360D2-88E8-43C8-92D1-67AB23BBE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768F6-20A1-47A1-90FE-903135EEFD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555EC1-268F-4324-A003-3608AA0D8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5C8E4-FCB8-4E06-9C43-0ACD949A7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05F5A-E4A3-476F-A89E-C2B73F2431E4}" type="datetime1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01C005-C973-4D82-942A-334F1D431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B6186-6570-4DE8-8603-70B0A51D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17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5ADD3-88C8-4B01-8CC6-808C0E416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34E6A-1390-4101-B78E-75923134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1515-4A26-4F31-9F61-5A10B1FABBFC}" type="datetime1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BC7B90-4C99-4653-872A-3572A02D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03516-4D31-49D2-9488-33C734A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747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0D8488-CF25-431B-A87A-AAF141BD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DC65-7D1F-4BAB-9695-F7E734143E14}" type="datetime1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F58E5-C92D-4C64-B867-0576B1EA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16797-ABEC-4FE0-AFDE-36107B967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494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8F2B0-990D-418E-9D10-2464E986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81131-AFFD-4339-9F30-D408B5105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C47F4-7968-4698-8BD3-A583099FA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2BC6F-3996-4B2B-B8F2-DD3A82CC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4077-BD55-4036-8E92-6558FDF3B653}" type="datetime1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32E66-581A-4CF2-A40A-4E24FAAC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B1C89-C625-4618-81A2-FB34E4DA0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0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486F-443A-4F2D-AB1F-8B1F4C4D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A21213-E7FB-406A-B8CD-735AAC7AD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41A03-500E-49F7-8D99-A1EAFE4D3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1523D-69E9-4EAE-A610-B3A237B7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25F2-7107-4609-BCC2-77C63064A5E8}" type="datetime1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B852F-4134-4AB5-BA87-483B1E1AD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4C5CB-918E-4A09-8222-D36E37B6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52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744C-12E6-455B-B646-2EA92DE0E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71C4D-C062-4EEE-9A9A-31ADCC5C8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4DC97-C26E-407A-9E29-68C52D547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89749-A4CD-447F-8298-2B7988C91CEA}" type="datetime1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9353-B771-47FF-975E-72337414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5A858-B8B2-4364-A7D0-B2E8FAE0A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937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6BABE-D80C-4F54-A03C-E1F9EBCA83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85191-EF5B-48BE-AB5D-B7BA4C3D0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A387A-1231-4FE3-8574-D4331A343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44D3-C0BA-4587-A56C-581AB9F841BE}" type="datetime1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21559-4901-4AD3-ABE7-DF0235457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6C18E-B751-4E7B-9CD8-1BF44DAB8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122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493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642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85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1047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1839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7555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8042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1192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8773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0985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3488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1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A0686-7BAC-45C0-BA30-0D0CBCE5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202DE-82CD-407D-8C68-174B0CBB5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599" y="2254103"/>
            <a:ext cx="9486901" cy="3918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4AC9D-6E1B-46D3-959F-A068A1EDBD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9800022" y="3223751"/>
            <a:ext cx="4114801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D3FE42E8-8B57-452D-A122-4DCE9AC771EF}" type="datetime1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C0015-9EFB-40F8-BC00-AC2483D60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08136" y="3223750"/>
            <a:ext cx="4114800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2C732-0E3E-49E0-A72E-D4C08CB445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6340" y="6356350"/>
            <a:ext cx="8718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spc="3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F8E28480-1C08-4458-AD97-0283E6FFD09D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502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12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2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stor.org/stable/472899?seq=1" TargetMode="External"/><Relationship Id="rId2" Type="http://schemas.openxmlformats.org/officeDocument/2006/relationships/hyperlink" Target="https://es.wikipedia.org/wiki/Auto_de_los_Reyes_Magos" TargetMode="External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questionofwill.com/9121-auto-de-los-reyes-magos-characteristics-and-themes" TargetMode="External"/><Relationship Id="rId4" Type="http://schemas.openxmlformats.org/officeDocument/2006/relationships/hyperlink" Target="https://www.teatroateatro.com/auto-de-los-reyes-mago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FB2D26E-FBAE-45B8-B0F6-80E4ABDEC3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3442A66-721F-4552-A3AD-3A2215F0C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10200" cy="68580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67EA5288-5BEB-4C44-949A-ED209FE21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4076700" cy="54863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1839586-2787-4E15-B081-0E61DC50BD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2524" y="1774880"/>
            <a:ext cx="3143251" cy="2508139"/>
          </a:xfrm>
        </p:spPr>
        <p:txBody>
          <a:bodyPr>
            <a:normAutofit/>
          </a:bodyPr>
          <a:lstStyle/>
          <a:p>
            <a:r>
              <a:rPr lang="it-IT" sz="2400" i="1" dirty="0"/>
              <a:t>El Auto de </a:t>
            </a:r>
            <a:r>
              <a:rPr lang="it-IT" sz="2400" i="1" dirty="0" err="1"/>
              <a:t>los</a:t>
            </a:r>
            <a:r>
              <a:rPr lang="it-IT" sz="2400" i="1" dirty="0"/>
              <a:t> Reyes </a:t>
            </a:r>
            <a:r>
              <a:rPr lang="it-IT" sz="2400" i="1" dirty="0" err="1"/>
              <a:t>Magos</a:t>
            </a:r>
            <a:r>
              <a:rPr lang="it-IT" sz="2400" dirty="0"/>
              <a:t>:</a:t>
            </a:r>
            <a:br>
              <a:rPr lang="it-IT" sz="2000" dirty="0"/>
            </a:br>
            <a:br>
              <a:rPr lang="it-IT" sz="2000" dirty="0"/>
            </a:br>
            <a:r>
              <a:rPr lang="it-IT" sz="1800" dirty="0"/>
              <a:t>caratteristiche linguistiche e letterarie</a:t>
            </a:r>
            <a:endParaRPr lang="it-IT" sz="1800" i="1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97C5D50E-174D-4ED3-A2D0-56876E0BD1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1" y="5372098"/>
            <a:ext cx="4076699" cy="1371601"/>
          </a:xfrm>
        </p:spPr>
        <p:txBody>
          <a:bodyPr>
            <a:normAutofit/>
          </a:bodyPr>
          <a:lstStyle/>
          <a:p>
            <a:r>
              <a:rPr lang="it-IT" sz="1600" dirty="0"/>
              <a:t>Elaborato di Filologia e Linguistica Romanza di:</a:t>
            </a:r>
          </a:p>
          <a:p>
            <a:r>
              <a:rPr lang="it-IT" sz="1600" dirty="0"/>
              <a:t>Lidia Testa </a:t>
            </a:r>
            <a:r>
              <a:rPr lang="it-IT" sz="1600" dirty="0" err="1"/>
              <a:t>Matr</a:t>
            </a:r>
            <a:r>
              <a:rPr lang="it-IT" sz="1600" dirty="0"/>
              <a:t>. N61001072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CBC2CB-DAD0-4CD3-8A7D-0DBF0D9BD9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3"/>
          <a:stretch/>
        </p:blipFill>
        <p:spPr>
          <a:xfrm>
            <a:off x="5410200" y="10"/>
            <a:ext cx="67818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4535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C1CA7196-CAF1-4234-8849-E335F0BCA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67600" y="0"/>
            <a:ext cx="47244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B4AD1A3-67C9-4189-9E30-9CA8F657B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28" y="239150"/>
            <a:ext cx="3390899" cy="1303606"/>
          </a:xfrm>
        </p:spPr>
        <p:txBody>
          <a:bodyPr>
            <a:normAutofit/>
          </a:bodyPr>
          <a:lstStyle/>
          <a:p>
            <a:pPr algn="ctr"/>
            <a:r>
              <a:rPr lang="it-IT" sz="1800" dirty="0"/>
              <a:t>Il genere del </a:t>
            </a:r>
            <a:r>
              <a:rPr lang="it-IT" sz="1800" dirty="0" err="1"/>
              <a:t>Mester</a:t>
            </a:r>
            <a:r>
              <a:rPr lang="it-IT" sz="1800" dirty="0"/>
              <a:t> de </a:t>
            </a:r>
            <a:r>
              <a:rPr lang="it-IT" sz="1800" dirty="0" err="1"/>
              <a:t>Juglaría</a:t>
            </a:r>
            <a:r>
              <a:rPr lang="it-IT" sz="1800" dirty="0"/>
              <a:t> e i poemetti giullareschi </a:t>
            </a:r>
          </a:p>
        </p:txBody>
      </p:sp>
      <p:pic>
        <p:nvPicPr>
          <p:cNvPr id="5" name="Segnaposto contenuto 4" descr="Immagine che contiene testo&#10;&#10;Descrizione generata automaticamente">
            <a:extLst>
              <a:ext uri="{FF2B5EF4-FFF2-40B4-BE49-F238E27FC236}">
                <a16:creationId xmlns:a16="http://schemas.microsoft.com/office/drawing/2014/main" id="{09C0FBC7-95D3-44F5-A065-6633B4A8A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411" y="685800"/>
            <a:ext cx="5700155" cy="5486400"/>
          </a:xfrm>
          <a:prstGeom prst="rect">
            <a:avLst/>
          </a:prstGeom>
        </p:spPr>
      </p:pic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50778675-91FD-43E4-B049-F6B2901D57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2977" y="2356338"/>
            <a:ext cx="4610654" cy="4501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600" dirty="0">
                <a:solidFill>
                  <a:schemeClr val="tx1"/>
                </a:solidFill>
              </a:rPr>
              <a:t>Il </a:t>
            </a:r>
            <a:r>
              <a:rPr lang="it-IT" sz="1600" i="1" dirty="0" err="1">
                <a:solidFill>
                  <a:schemeClr val="tx1"/>
                </a:solidFill>
              </a:rPr>
              <a:t>mester</a:t>
            </a:r>
            <a:r>
              <a:rPr lang="it-IT" sz="1600" i="1" dirty="0">
                <a:solidFill>
                  <a:schemeClr val="tx1"/>
                </a:solidFill>
              </a:rPr>
              <a:t> de </a:t>
            </a:r>
            <a:r>
              <a:rPr lang="it-IT" sz="1600" i="1" dirty="0" err="1">
                <a:solidFill>
                  <a:schemeClr val="tx1"/>
                </a:solidFill>
              </a:rPr>
              <a:t>Juglaría</a:t>
            </a:r>
            <a:r>
              <a:rPr lang="it-IT" sz="1600" i="1" dirty="0">
                <a:solidFill>
                  <a:schemeClr val="tx1"/>
                </a:solidFill>
              </a:rPr>
              <a:t> </a:t>
            </a:r>
            <a:r>
              <a:rPr lang="it-IT" sz="1600" dirty="0">
                <a:solidFill>
                  <a:schemeClr val="tx1"/>
                </a:solidFill>
              </a:rPr>
              <a:t>è un genere letterario spagnolo del XII e XIII secolo, trasmesso oralmente da «</a:t>
            </a:r>
            <a:r>
              <a:rPr lang="it-IT" sz="1600" i="1" dirty="0" err="1">
                <a:solidFill>
                  <a:schemeClr val="tx1"/>
                </a:solidFill>
              </a:rPr>
              <a:t>juglares</a:t>
            </a:r>
            <a:r>
              <a:rPr lang="it-IT" sz="1600" dirty="0">
                <a:solidFill>
                  <a:schemeClr val="tx1"/>
                </a:solidFill>
              </a:rPr>
              <a:t>», persone non istruite che si guadagnavano da vivere raccontando storie.</a:t>
            </a:r>
            <a:r>
              <a:rPr lang="it-IT" sz="1600" i="1" dirty="0">
                <a:solidFill>
                  <a:schemeClr val="tx1"/>
                </a:solidFill>
              </a:rPr>
              <a:t> </a:t>
            </a:r>
            <a:r>
              <a:rPr lang="it-IT" sz="1600" dirty="0">
                <a:solidFill>
                  <a:schemeClr val="tx1"/>
                </a:solidFill>
              </a:rPr>
              <a:t>Nella forma di queste composizioni si andava affermando il tipo linguistico castigliano, e per quanto riguarda le tematiche queste opere erano spesso </a:t>
            </a:r>
            <a:r>
              <a:rPr lang="it-IT" sz="1600" i="1" dirty="0">
                <a:solidFill>
                  <a:schemeClr val="tx1"/>
                </a:solidFill>
              </a:rPr>
              <a:t>cantar de gesta</a:t>
            </a:r>
            <a:r>
              <a:rPr lang="it-IT" sz="1600" dirty="0">
                <a:solidFill>
                  <a:schemeClr val="tx1"/>
                </a:solidFill>
              </a:rPr>
              <a:t>. Molto importante per la letteratura spagnola dell’epoca fu l’influenza di quella francese dei trovatori, influenza che si può vedere in molte opere, come per esempio nell’</a:t>
            </a:r>
            <a:r>
              <a:rPr lang="it-IT" sz="1600" i="1" dirty="0">
                <a:solidFill>
                  <a:schemeClr val="tx1"/>
                </a:solidFill>
              </a:rPr>
              <a:t>Auto de </a:t>
            </a:r>
            <a:r>
              <a:rPr lang="it-IT" sz="1600" i="1" dirty="0" err="1">
                <a:solidFill>
                  <a:schemeClr val="tx1"/>
                </a:solidFill>
              </a:rPr>
              <a:t>los</a:t>
            </a:r>
            <a:r>
              <a:rPr lang="it-IT" sz="1600" i="1" dirty="0">
                <a:solidFill>
                  <a:schemeClr val="tx1"/>
                </a:solidFill>
              </a:rPr>
              <a:t> Reyes </a:t>
            </a:r>
            <a:r>
              <a:rPr lang="it-IT" sz="1600" i="1" dirty="0" err="1">
                <a:solidFill>
                  <a:schemeClr val="tx1"/>
                </a:solidFill>
              </a:rPr>
              <a:t>Magos</a:t>
            </a:r>
            <a:r>
              <a:rPr lang="it-IT" sz="1600" dirty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9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45D98DB-4E99-4A26-951C-C08CB6D98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9379" y="570388"/>
            <a:ext cx="7693242" cy="770140"/>
          </a:xfrm>
          <a:solidFill>
            <a:srgbClr val="F1B2A4">
              <a:alpha val="66000"/>
            </a:srgbClr>
          </a:solidFill>
        </p:spPr>
        <p:txBody>
          <a:bodyPr/>
          <a:lstStyle/>
          <a:p>
            <a:r>
              <a:rPr lang="it-IT" dirty="0"/>
              <a:t> La storia del componimento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D3117AB-DE58-490D-81A2-7B51CE785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2549" y="1970018"/>
            <a:ext cx="9486901" cy="3918098"/>
          </a:xfrm>
          <a:solidFill>
            <a:srgbClr val="F1B2A4">
              <a:alpha val="66000"/>
            </a:srgbClr>
          </a:solidFill>
        </p:spPr>
        <p:txBody>
          <a:bodyPr/>
          <a:lstStyle/>
          <a:p>
            <a:r>
              <a:rPr lang="it-IT" dirty="0"/>
              <a:t>Nato nella metà del XII secolo, rappresenta il più antico monumento del teatro spagnolo.</a:t>
            </a:r>
          </a:p>
          <a:p>
            <a:r>
              <a:rPr lang="it-IT" dirty="0"/>
              <a:t>Il lavoro è stato trovato nella biblioteca capitolare della cattedrale di Toledo.</a:t>
            </a:r>
          </a:p>
          <a:p>
            <a:r>
              <a:rPr lang="it-IT" dirty="0"/>
              <a:t> Quando fu trovata era senza titolo e senza autore, il titolo attuale fu dato da </a:t>
            </a:r>
            <a:r>
              <a:rPr lang="it-IT" dirty="0" err="1"/>
              <a:t>Ramón</a:t>
            </a:r>
            <a:r>
              <a:rPr lang="it-IT" dirty="0"/>
              <a:t> </a:t>
            </a:r>
            <a:r>
              <a:rPr lang="it-IT" dirty="0" err="1"/>
              <a:t>Menédez</a:t>
            </a:r>
            <a:r>
              <a:rPr lang="it-IT" dirty="0"/>
              <a:t> </a:t>
            </a:r>
            <a:r>
              <a:rPr lang="it-IT" dirty="0" err="1"/>
              <a:t>Pidal</a:t>
            </a:r>
            <a:r>
              <a:rPr lang="it-IT" dirty="0"/>
              <a:t> nel 1900.</a:t>
            </a:r>
          </a:p>
          <a:p>
            <a:r>
              <a:rPr lang="it-IT" dirty="0"/>
              <a:t>Nel 2001 L’UNESCO l’ha nominato «Patrimonio orale e immateriale dell’umanità».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962055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8EBD63AD-33A9-4D22-9A5B-438B663EC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AD9CC4-644A-42E5-A6A6-082517FA6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8" y="0"/>
            <a:ext cx="6096001" cy="6857999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927819D2-29B5-44F7-B4D2-63E0DF8CF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1800" y="324745"/>
            <a:ext cx="4741045" cy="102288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br>
              <a:rPr lang="en-US" sz="3000" cap="all" spc="300" dirty="0"/>
            </a:br>
            <a:r>
              <a:rPr lang="en-US" sz="3000" kern="1200" cap="all" spc="300" baseline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trama</a:t>
            </a:r>
            <a:r>
              <a:rPr lang="en-US" sz="3000" kern="1200" cap="all" spc="300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000" kern="1200" cap="all" spc="300" baseline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dell’opera</a:t>
            </a:r>
            <a:endParaRPr lang="en-US" sz="3000" kern="1200" cap="all" spc="300" baseline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Segnaposto immagine 5" descr="Immagine che contiene testo&#10;&#10;Descrizione generata automaticamente">
            <a:extLst>
              <a:ext uri="{FF2B5EF4-FFF2-40B4-BE49-F238E27FC236}">
                <a16:creationId xmlns:a16="http://schemas.microsoft.com/office/drawing/2014/main" id="{8429E47A-939A-4F0C-85E7-334BC456915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9" r="3214"/>
          <a:stretch/>
        </p:blipFill>
        <p:spPr>
          <a:xfrm>
            <a:off x="374892" y="324745"/>
            <a:ext cx="5346215" cy="6208508"/>
          </a:xfrm>
          <a:prstGeom prst="rect">
            <a:avLst/>
          </a:prstGeom>
        </p:spPr>
      </p:pic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3C2AF25-9AC0-45CB-8044-56521AF327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01170" y="1817153"/>
            <a:ext cx="4821675" cy="4471452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Dell’Auto ci resta un frammento di centoquarantasette versi polimetrici.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Due </a:t>
            </a:r>
            <a:r>
              <a:rPr lang="en-US" dirty="0" err="1"/>
              <a:t>fattori</a:t>
            </a:r>
            <a:r>
              <a:rPr lang="en-US" dirty="0"/>
              <a:t> ci </a:t>
            </a:r>
            <a:r>
              <a:rPr lang="en-US" dirty="0" err="1"/>
              <a:t>fanno</a:t>
            </a:r>
            <a:r>
              <a:rPr lang="en-US" dirty="0"/>
              <a:t> </a:t>
            </a:r>
            <a:r>
              <a:rPr lang="en-US" dirty="0" err="1"/>
              <a:t>capire</a:t>
            </a:r>
            <a:r>
              <a:rPr lang="en-US" dirty="0"/>
              <a:t> </a:t>
            </a:r>
            <a:r>
              <a:rPr lang="en-US" dirty="0" err="1"/>
              <a:t>che</a:t>
            </a:r>
            <a:r>
              <a:rPr lang="en-US" dirty="0"/>
              <a:t> è </a:t>
            </a:r>
            <a:r>
              <a:rPr lang="en-US" dirty="0" err="1"/>
              <a:t>un’opera</a:t>
            </a:r>
            <a:r>
              <a:rPr lang="en-US" dirty="0"/>
              <a:t> di influenza </a:t>
            </a:r>
            <a:r>
              <a:rPr lang="en-US" dirty="0" err="1"/>
              <a:t>provenzale</a:t>
            </a:r>
            <a:r>
              <a:rPr lang="en-US" dirty="0"/>
              <a:t>: la </a:t>
            </a:r>
            <a:r>
              <a:rPr lang="en-US" dirty="0" err="1"/>
              <a:t>presenza</a:t>
            </a:r>
            <a:r>
              <a:rPr lang="en-US" dirty="0"/>
              <a:t> di </a:t>
            </a:r>
            <a:r>
              <a:rPr lang="en-US" dirty="0" err="1"/>
              <a:t>indizi</a:t>
            </a:r>
            <a:r>
              <a:rPr lang="en-US" dirty="0"/>
              <a:t> </a:t>
            </a:r>
            <a:r>
              <a:rPr lang="en-US" dirty="0" err="1"/>
              <a:t>linguistici</a:t>
            </a:r>
            <a:r>
              <a:rPr lang="en-US" dirty="0"/>
              <a:t> </a:t>
            </a:r>
            <a:r>
              <a:rPr lang="en-US" dirty="0" err="1"/>
              <a:t>che</a:t>
            </a:r>
            <a:r>
              <a:rPr lang="en-US" dirty="0"/>
              <a:t> lo </a:t>
            </a:r>
            <a:r>
              <a:rPr lang="en-US" dirty="0" err="1"/>
              <a:t>accomunano</a:t>
            </a:r>
            <a:r>
              <a:rPr lang="en-US" dirty="0"/>
              <a:t> alle </a:t>
            </a:r>
            <a:r>
              <a:rPr lang="en-US" dirty="0" err="1"/>
              <a:t>opere</a:t>
            </a:r>
            <a:r>
              <a:rPr lang="en-US" dirty="0"/>
              <a:t> </a:t>
            </a:r>
            <a:r>
              <a:rPr lang="en-US" dirty="0" err="1"/>
              <a:t>francesi</a:t>
            </a:r>
            <a:r>
              <a:rPr lang="en-US" dirty="0"/>
              <a:t>, e </a:t>
            </a:r>
            <a:r>
              <a:rPr lang="en-US" dirty="0" err="1"/>
              <a:t>l’uso</a:t>
            </a:r>
            <a:r>
              <a:rPr lang="en-US" dirty="0"/>
              <a:t> del </a:t>
            </a:r>
            <a:r>
              <a:rPr lang="en-US" dirty="0" err="1"/>
              <a:t>genere</a:t>
            </a:r>
            <a:r>
              <a:rPr lang="en-US" dirty="0"/>
              <a:t> del </a:t>
            </a:r>
            <a:r>
              <a:rPr lang="en-US" dirty="0" err="1"/>
              <a:t>dramma</a:t>
            </a:r>
            <a:r>
              <a:rPr lang="en-US" dirty="0"/>
              <a:t> </a:t>
            </a:r>
            <a:r>
              <a:rPr lang="en-US" dirty="0" err="1"/>
              <a:t>liturgico</a:t>
            </a:r>
            <a:r>
              <a:rPr lang="en-US" dirty="0"/>
              <a:t> </a:t>
            </a:r>
            <a:r>
              <a:rPr lang="en-US" dirty="0" err="1"/>
              <a:t>introdotto</a:t>
            </a:r>
            <a:r>
              <a:rPr lang="en-US" dirty="0"/>
              <a:t> </a:t>
            </a:r>
            <a:r>
              <a:rPr lang="en-US" dirty="0" err="1"/>
              <a:t>nella</a:t>
            </a:r>
            <a:r>
              <a:rPr lang="en-US" dirty="0"/>
              <a:t> </a:t>
            </a:r>
            <a:r>
              <a:rPr lang="en-US" dirty="0" err="1"/>
              <a:t>penisola</a:t>
            </a:r>
            <a:r>
              <a:rPr lang="en-US" dirty="0"/>
              <a:t> </a:t>
            </a:r>
            <a:r>
              <a:rPr lang="en-US" dirty="0" err="1"/>
              <a:t>Iberica</a:t>
            </a:r>
            <a:r>
              <a:rPr lang="en-US" dirty="0"/>
              <a:t> </a:t>
            </a:r>
            <a:r>
              <a:rPr lang="en-US" dirty="0" err="1"/>
              <a:t>dagli</a:t>
            </a:r>
            <a:r>
              <a:rPr lang="en-US" dirty="0"/>
              <a:t> </a:t>
            </a:r>
            <a:r>
              <a:rPr lang="en-US" dirty="0" err="1"/>
              <a:t>ecclesiastici</a:t>
            </a:r>
            <a:r>
              <a:rPr lang="en-US" dirty="0"/>
              <a:t> </a:t>
            </a:r>
            <a:r>
              <a:rPr lang="en-US" dirty="0" err="1"/>
              <a:t>francesi</a:t>
            </a:r>
            <a:r>
              <a:rPr lang="en-US" dirty="0"/>
              <a:t>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it-IT" dirty="0"/>
              <a:t>L’Auto drammatizza l’adorazione dei Re Magi già presente nel Vangelo di San Matteo.</a:t>
            </a:r>
            <a:endParaRPr lang="en-US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Il testo mette in scena il viaggio </a:t>
            </a:r>
            <a:r>
              <a:rPr lang="en-US" dirty="0" err="1"/>
              <a:t>dei</a:t>
            </a:r>
            <a:r>
              <a:rPr lang="en-US" dirty="0"/>
              <a:t> Re Magi mentre seguono la «nuova» stella per arrivare a Betlemme e fare visita al </a:t>
            </a:r>
            <a:r>
              <a:rPr lang="en-US" dirty="0" err="1"/>
              <a:t>Messia</a:t>
            </a:r>
            <a:r>
              <a:rPr lang="en-US" dirty="0"/>
              <a:t>.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it-IT" dirty="0"/>
              <a:t>Pur non essendoci nessuna annotazione che riguarda la divisione in scene, si suole individuarne cinque.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it-IT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8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1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A2C11A-F80B-437A-98B6-7ED25B4F7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9785" y="299578"/>
            <a:ext cx="9512429" cy="965458"/>
          </a:xfrm>
        </p:spPr>
        <p:txBody>
          <a:bodyPr/>
          <a:lstStyle/>
          <a:p>
            <a:r>
              <a:rPr lang="it-IT" dirty="0"/>
              <a:t>LE scene iniziali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86056C8-3029-46F2-9A33-8F010A377F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chemeClr val="tx2">
              <a:lumMod val="10000"/>
              <a:lumOff val="90000"/>
              <a:alpha val="76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dirty="0"/>
              <a:t>La prima scena riguarda tre monologhi, uno di ciascun Magio, dove ognuno di loro ragiona sulla natura di questa nuova stella e sul suo possibile significato. La seconda scena ci  presenta i Magi che, durante il viaggio verso Betlemme, decidono di utilizzare i loro doni per scoprire la vera natura del bambino: se il bambino dovesse optare per l’incenso invece che per l’oro, non ci sarà dubbio sulla sua divinità.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D074EF0-B9AD-476A-8593-E97EB66F6B1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t-IT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it-IT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Escena</a:t>
            </a:r>
            <a:r>
              <a:rPr lang="it-IT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I]</a:t>
            </a:r>
          </a:p>
          <a:p>
            <a:pPr marL="0" indent="0">
              <a:buNone/>
            </a:pPr>
            <a:r>
              <a:rPr lang="it-IT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marL="0" indent="0">
              <a:buNone/>
            </a:pPr>
            <a:r>
              <a:rPr lang="it-IT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[CASPAR]       [Solo.] 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¡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criador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cuál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maravila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	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no sé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cuál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aquesta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strela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	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Agora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primas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 he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veída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	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poco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tiempo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nacida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	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¿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Nacido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Criador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             5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de la[s]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gentes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Senior?	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Non es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verdad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no sé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digo;	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esto non vale un figo.	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nocte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 lo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cataré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	</a:t>
            </a:r>
          </a:p>
          <a:p>
            <a:pPr marL="0" indent="0">
              <a:buNone/>
            </a:pP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si es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verdad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bine lo </a:t>
            </a:r>
            <a:r>
              <a:rPr lang="it-IT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sabré</a:t>
            </a:r>
            <a:r>
              <a:rPr lang="it-IT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[…]     </a:t>
            </a:r>
            <a:r>
              <a:rPr lang="it-IT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10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032675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1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A2C11A-F80B-437A-98B6-7ED25B4F7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9785" y="299578"/>
            <a:ext cx="9512429" cy="965458"/>
          </a:xfrm>
        </p:spPr>
        <p:txBody>
          <a:bodyPr>
            <a:normAutofit/>
          </a:bodyPr>
          <a:lstStyle/>
          <a:p>
            <a:r>
              <a:rPr lang="it-IT" dirty="0"/>
              <a:t>Le scene finali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86056C8-3029-46F2-9A33-8F010A377F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solidFill>
            <a:srgbClr val="F1B2A4">
              <a:alpha val="58000"/>
            </a:srgb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000" dirty="0"/>
              <a:t>La terza riguarda la visita al palazzo di Erode, dove i Magi gli raccontano tutto quello che sono riusciti a capire della stella e della profezia dell’arrivo del Messia. In un primo momento Erode si dimostra ben disposto ad andare ad adorare il bambino. La quarta scena è un monologo di Erode dove egli confessa la sua preoccupazione per la nascita di questo nuovo re, e il dialogo con i suoi dotti per chiedere consiglio. Infine nella quinta scena i Magi si avvicinano al bambino porgendo i loro doni. Qui si concludono i </a:t>
            </a:r>
            <a:r>
              <a:rPr lang="it-IT" sz="2000" dirty="0" err="1"/>
              <a:t>centoquarantasette</a:t>
            </a:r>
            <a:r>
              <a:rPr lang="it-IT" sz="2000" dirty="0"/>
              <a:t> versi, con i Re Magi che prendono strade diverse.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D074EF0-B9AD-476A-8593-E97EB66F6B1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it-IT" sz="5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5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[Escena IV]</a:t>
            </a:r>
            <a:endParaRPr lang="it-IT" sz="5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b="1" dirty="0">
                <a:solidFill>
                  <a:schemeClr val="tx1"/>
                </a:solidFill>
              </a:rPr>
              <a:t> </a:t>
            </a:r>
          </a:p>
          <a:p>
            <a:pPr marL="0" indent="0">
              <a:buNone/>
            </a:pPr>
            <a:r>
              <a:rPr lang="es-ES" sz="3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s-ES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[HERODES]      [Solo.] </a:t>
            </a:r>
            <a:endParaRPr lang="it-IT" sz="6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b="1" dirty="0"/>
              <a:t> </a:t>
            </a:r>
            <a:r>
              <a:rPr lang="it-IT" dirty="0"/>
              <a:t>                                                 </a:t>
            </a:r>
            <a:r>
              <a:rPr lang="it-IT" sz="5200" dirty="0"/>
              <a:t>  </a:t>
            </a:r>
            <a:r>
              <a:rPr lang="it-IT" sz="52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[…] </a:t>
            </a: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¡Quín vio numcas tal mal,	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sobre rey otro tal!	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Aún non só yo morto,	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it-IT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ni so la terra </a:t>
            </a:r>
            <a:r>
              <a:rPr lang="it-IT" sz="52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pusto</a:t>
            </a:r>
            <a:r>
              <a:rPr lang="it-IT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¿Rey otro sobre mí?	                 5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¡Numcas atal non vi!	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El seglo va a çaga,	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ya non sé qué me faga;	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por vertad no lo creo	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ES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ata que yo lo veo.	               10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it-IT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Venga </a:t>
            </a:r>
            <a:r>
              <a:rPr lang="it-IT" sz="52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mío</a:t>
            </a:r>
            <a:r>
              <a:rPr lang="it-IT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52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maiordoma</a:t>
            </a:r>
            <a:r>
              <a:rPr lang="it-IT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it-IT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qui </a:t>
            </a:r>
            <a:r>
              <a:rPr lang="it-IT" sz="52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míos</a:t>
            </a:r>
            <a:r>
              <a:rPr lang="it-IT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5200" b="1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haveres</a:t>
            </a:r>
            <a:r>
              <a:rPr lang="it-IT" sz="52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toma. […]</a:t>
            </a:r>
            <a:endParaRPr lang="it-IT" sz="52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1996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129AE00-6D8C-41D7-8B33-B44A25E0D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9E793DA-F1DD-4288-A72D-1AFC134DB2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1"/>
            <a:ext cx="7467601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208955E9-9188-4A8F-A6B4-DE72D3DFB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48060"/>
            <a:ext cx="6096000" cy="92562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 kern="1200" cap="all" spc="300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Caratteristiche linguistiche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2C0BB17-F109-4B72-8F15-45D466D619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599" y="1873680"/>
            <a:ext cx="6152102" cy="4036260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È stato il maestro Menéndez Pidal ad approfondire gli studi delle caratteristiche fonetiche, metriche e lessicali dell’opera. Per quanto riguarda la metrica del testo, abbiamo già accennato alla presenza di polimetria. Predominano versi alessandrini, eptasillabi e novenari. Notiamo inoltre delle rime anomale, inusuali, dovute al cambiamento della lingua che a quel tempo cominciava a presentare dittonghi con alcune vocali, permettendo quindi la neutralizzazione di a/e e o/e. </a:t>
            </a:r>
            <a:r>
              <a:rPr lang="en-US" dirty="0" err="1"/>
              <a:t>Leggendo</a:t>
            </a:r>
            <a:r>
              <a:rPr lang="en-US" dirty="0"/>
              <a:t> è possible </a:t>
            </a:r>
            <a:r>
              <a:rPr lang="en-US" dirty="0" err="1"/>
              <a:t>carpire</a:t>
            </a:r>
            <a:r>
              <a:rPr lang="en-US" dirty="0"/>
              <a:t> </a:t>
            </a:r>
            <a:r>
              <a:rPr lang="en-US" dirty="0" err="1"/>
              <a:t>elementi</a:t>
            </a:r>
            <a:r>
              <a:rPr lang="en-US" dirty="0"/>
              <a:t> di influenza </a:t>
            </a:r>
            <a:r>
              <a:rPr lang="en-US" dirty="0" err="1"/>
              <a:t>provenzale</a:t>
            </a:r>
            <a:r>
              <a:rPr lang="en-US" dirty="0"/>
              <a:t>, come una </a:t>
            </a:r>
            <a:r>
              <a:rPr lang="en-US" dirty="0" err="1"/>
              <a:t>presenza</a:t>
            </a:r>
            <a:r>
              <a:rPr lang="en-US" dirty="0"/>
              <a:t> </a:t>
            </a:r>
            <a:r>
              <a:rPr lang="en-US" dirty="0" err="1"/>
              <a:t>notevole</a:t>
            </a:r>
            <a:r>
              <a:rPr lang="en-US" dirty="0"/>
              <a:t> del </a:t>
            </a:r>
            <a:r>
              <a:rPr lang="en-US" dirty="0" err="1"/>
              <a:t>linguaggio</a:t>
            </a:r>
            <a:r>
              <a:rPr lang="en-US" dirty="0"/>
              <a:t> </a:t>
            </a:r>
            <a:r>
              <a:rPr lang="en-US" dirty="0" err="1"/>
              <a:t>volgare</a:t>
            </a:r>
            <a:r>
              <a:rPr lang="en-US" dirty="0"/>
              <a:t>, </a:t>
            </a:r>
            <a:r>
              <a:rPr lang="en-US" dirty="0" err="1"/>
              <a:t>che</a:t>
            </a:r>
            <a:r>
              <a:rPr lang="en-US" dirty="0"/>
              <a:t> ci porta a </a:t>
            </a:r>
            <a:r>
              <a:rPr lang="en-US" dirty="0" err="1"/>
              <a:t>concludere</a:t>
            </a:r>
            <a:r>
              <a:rPr lang="en-US" dirty="0"/>
              <a:t> </a:t>
            </a:r>
            <a:r>
              <a:rPr lang="en-US" dirty="0" err="1"/>
              <a:t>che</a:t>
            </a:r>
            <a:r>
              <a:rPr lang="en-US" dirty="0"/>
              <a:t> il testo </a:t>
            </a:r>
            <a:r>
              <a:rPr lang="en-US" dirty="0" err="1"/>
              <a:t>che</a:t>
            </a:r>
            <a:r>
              <a:rPr lang="en-US" dirty="0"/>
              <a:t> ha </a:t>
            </a:r>
            <a:r>
              <a:rPr lang="en-US" dirty="0" err="1"/>
              <a:t>influenzato</a:t>
            </a:r>
            <a:r>
              <a:rPr lang="en-US" dirty="0"/>
              <a:t> l' </a:t>
            </a:r>
            <a:r>
              <a:rPr lang="en-US" i="1" dirty="0"/>
              <a:t>Auto de los Reyes </a:t>
            </a:r>
            <a:r>
              <a:rPr lang="en-US" i="1" dirty="0" err="1"/>
              <a:t>Magos</a:t>
            </a:r>
            <a:r>
              <a:rPr lang="en-US" i="1" dirty="0"/>
              <a:t> è</a:t>
            </a:r>
            <a:r>
              <a:rPr lang="en-US" dirty="0"/>
              <a:t> </a:t>
            </a:r>
            <a:r>
              <a:rPr lang="en-US" dirty="0" err="1"/>
              <a:t>stato</a:t>
            </a:r>
            <a:r>
              <a:rPr lang="en-US" dirty="0"/>
              <a:t> </a:t>
            </a:r>
            <a:r>
              <a:rPr lang="en-US" dirty="0" err="1"/>
              <a:t>probabilmente</a:t>
            </a:r>
            <a:r>
              <a:rPr lang="en-US" dirty="0"/>
              <a:t> di </a:t>
            </a:r>
            <a:r>
              <a:rPr lang="en-US" dirty="0" err="1"/>
              <a:t>origine</a:t>
            </a:r>
            <a:r>
              <a:rPr lang="en-US" dirty="0"/>
              <a:t> </a:t>
            </a:r>
            <a:r>
              <a:rPr lang="en-US" dirty="0" err="1"/>
              <a:t>popolare</a:t>
            </a:r>
            <a:r>
              <a:rPr lang="en-US" dirty="0"/>
              <a:t> e non </a:t>
            </a:r>
            <a:r>
              <a:rPr lang="en-US" dirty="0" err="1"/>
              <a:t>colta</a:t>
            </a:r>
            <a:r>
              <a:rPr lang="en-US" dirty="0"/>
              <a:t>. </a:t>
            </a:r>
            <a:r>
              <a:rPr lang="en-US" dirty="0" err="1"/>
              <a:t>Questo</a:t>
            </a:r>
            <a:r>
              <a:rPr lang="en-US" dirty="0"/>
              <a:t> fa pensare ad un autore proveniente dalla Francia il cui scopo era quello di creare una lingua adatta alla eterogenea popolazione toledana. </a:t>
            </a:r>
            <a:r>
              <a:rPr lang="en-US" dirty="0" err="1"/>
              <a:t>Chiunque</a:t>
            </a:r>
            <a:r>
              <a:rPr lang="en-US" dirty="0"/>
              <a:t> scrisse il testo, </a:t>
            </a:r>
            <a:r>
              <a:rPr lang="en-US" dirty="0" err="1"/>
              <a:t>quindi</a:t>
            </a:r>
            <a:r>
              <a:rPr lang="en-US" dirty="0"/>
              <a:t>, </a:t>
            </a:r>
            <a:r>
              <a:rPr lang="en-US" dirty="0" err="1"/>
              <a:t>fece</a:t>
            </a:r>
            <a:r>
              <a:rPr lang="en-US" dirty="0"/>
              <a:t> uno sforzo particolare in quanto il linguaggio </a:t>
            </a:r>
            <a:r>
              <a:rPr lang="en-US" dirty="0" err="1"/>
              <a:t>usato</a:t>
            </a:r>
            <a:r>
              <a:rPr lang="en-US" dirty="0"/>
              <a:t> </a:t>
            </a:r>
            <a:r>
              <a:rPr lang="en-US" dirty="0" err="1"/>
              <a:t>risulta</a:t>
            </a:r>
            <a:r>
              <a:rPr lang="en-US" dirty="0"/>
              <a:t> il più vicino </a:t>
            </a:r>
            <a:r>
              <a:rPr lang="en-US" dirty="0" err="1"/>
              <a:t>possibile</a:t>
            </a:r>
            <a:r>
              <a:rPr lang="en-US" dirty="0"/>
              <a:t> a </a:t>
            </a:r>
            <a:r>
              <a:rPr lang="en-US" dirty="0" err="1"/>
              <a:t>quello</a:t>
            </a:r>
            <a:r>
              <a:rPr lang="en-US" dirty="0"/>
              <a:t> del tempo, e </a:t>
            </a:r>
            <a:r>
              <a:rPr lang="en-US" dirty="0" err="1"/>
              <a:t>questo</a:t>
            </a:r>
            <a:r>
              <a:rPr lang="en-US" dirty="0"/>
              <a:t> è </a:t>
            </a:r>
            <a:r>
              <a:rPr lang="en-US" dirty="0" err="1"/>
              <a:t>sicuramente</a:t>
            </a:r>
            <a:r>
              <a:rPr lang="en-US" dirty="0"/>
              <a:t> una parte cruciale del suo valore. </a:t>
            </a:r>
            <a:r>
              <a:rPr lang="en-US" dirty="0" err="1"/>
              <a:t>Inoltre</a:t>
            </a:r>
            <a:r>
              <a:rPr lang="en-US" dirty="0"/>
              <a:t>, è difficile </a:t>
            </a:r>
            <a:r>
              <a:rPr lang="en-US" dirty="0" err="1"/>
              <a:t>assegnare</a:t>
            </a:r>
            <a:r>
              <a:rPr lang="en-US" dirty="0"/>
              <a:t> ad </a:t>
            </a:r>
            <a:r>
              <a:rPr lang="en-US" dirty="0" err="1"/>
              <a:t>ogni</a:t>
            </a:r>
            <a:r>
              <a:rPr lang="en-US" dirty="0"/>
              <a:t> </a:t>
            </a:r>
            <a:r>
              <a:rPr lang="en-US" dirty="0" err="1"/>
              <a:t>Magio</a:t>
            </a:r>
            <a:r>
              <a:rPr lang="en-US" dirty="0"/>
              <a:t> </a:t>
            </a:r>
            <a:r>
              <a:rPr lang="en-US" dirty="0" err="1"/>
              <a:t>dei</a:t>
            </a:r>
            <a:r>
              <a:rPr lang="en-US" dirty="0"/>
              <a:t> </a:t>
            </a:r>
            <a:r>
              <a:rPr lang="en-US" dirty="0" err="1"/>
              <a:t>versi</a:t>
            </a:r>
            <a:r>
              <a:rPr lang="en-US" dirty="0"/>
              <a:t>, in </a:t>
            </a:r>
            <a:r>
              <a:rPr lang="en-US" dirty="0" err="1"/>
              <a:t>quanto</a:t>
            </a:r>
            <a:r>
              <a:rPr lang="en-US" dirty="0"/>
              <a:t> il testo è </a:t>
            </a:r>
            <a:r>
              <a:rPr lang="en-US" dirty="0" err="1"/>
              <a:t>scritto</a:t>
            </a:r>
            <a:r>
              <a:rPr lang="en-US" dirty="0"/>
              <a:t> come se fosse </a:t>
            </a:r>
            <a:r>
              <a:rPr lang="en-US" dirty="0" err="1"/>
              <a:t>prosa</a:t>
            </a:r>
            <a:r>
              <a:rPr lang="en-US" dirty="0"/>
              <a:t> senza </a:t>
            </a:r>
            <a:r>
              <a:rPr lang="en-US" dirty="0" err="1"/>
              <a:t>separazione</a:t>
            </a:r>
            <a:r>
              <a:rPr lang="en-US" dirty="0"/>
              <a:t> </a:t>
            </a:r>
            <a:r>
              <a:rPr lang="en-US" dirty="0" err="1"/>
              <a:t>grafica</a:t>
            </a:r>
            <a:r>
              <a:rPr lang="en-US" dirty="0"/>
              <a:t>.</a:t>
            </a:r>
          </a:p>
        </p:txBody>
      </p:sp>
      <p:pic>
        <p:nvPicPr>
          <p:cNvPr id="6" name="Segnaposto contenuto 5" descr="Immagine che contiene edificio, finestra&#10;&#10;Descrizione generata automaticamente">
            <a:extLst>
              <a:ext uri="{FF2B5EF4-FFF2-40B4-BE49-F238E27FC236}">
                <a16:creationId xmlns:a16="http://schemas.microsoft.com/office/drawing/2014/main" id="{C2A0C227-ED8D-45A9-90B0-88C9A0ADB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8" r="22553"/>
          <a:stretch/>
        </p:blipFill>
        <p:spPr>
          <a:xfrm>
            <a:off x="8153400" y="685800"/>
            <a:ext cx="3397211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827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7">
            <a:extLst>
              <a:ext uri="{FF2B5EF4-FFF2-40B4-BE49-F238E27FC236}">
                <a16:creationId xmlns:a16="http://schemas.microsoft.com/office/drawing/2014/main" id="{3DC553A7-713D-4133-B393-5017EA4F2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9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1D3C82C-E994-4BCD-A7CF-0CF96444D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8728" y="339864"/>
            <a:ext cx="5397472" cy="120289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cap="all" spc="300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Caratteristiche letterarie</a:t>
            </a:r>
          </a:p>
        </p:txBody>
      </p:sp>
      <p:pic>
        <p:nvPicPr>
          <p:cNvPr id="6" name="Segnaposto contenuto 5" descr="Immagine che contiene finestra, edificio&#10;&#10;Descrizione generata automaticamente">
            <a:extLst>
              <a:ext uri="{FF2B5EF4-FFF2-40B4-BE49-F238E27FC236}">
                <a16:creationId xmlns:a16="http://schemas.microsoft.com/office/drawing/2014/main" id="{08D4AF58-F5BA-4C49-87A0-7042C4A9A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7" y="1795279"/>
            <a:ext cx="4098941" cy="3267441"/>
          </a:xfrm>
          <a:prstGeom prst="rect">
            <a:avLst/>
          </a:prstGeom>
        </p:spPr>
      </p:pic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601F38C-8692-4BAE-8FF6-C997D89183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2" y="1814732"/>
            <a:ext cx="5426844" cy="45016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 dirty="0" err="1"/>
              <a:t>L’opera</a:t>
            </a:r>
            <a:r>
              <a:rPr lang="en-US" sz="1800" dirty="0"/>
              <a:t> è </a:t>
            </a:r>
            <a:r>
              <a:rPr lang="en-US" sz="1800" dirty="0" err="1"/>
              <a:t>sicuramente</a:t>
            </a:r>
            <a:r>
              <a:rPr lang="en-US" sz="1800" dirty="0"/>
              <a:t> di carattere </a:t>
            </a:r>
            <a:r>
              <a:rPr lang="en-US" sz="1800" dirty="0" err="1"/>
              <a:t>didattico</a:t>
            </a:r>
            <a:r>
              <a:rPr lang="en-US" sz="1800" dirty="0"/>
              <a:t>. Al </a:t>
            </a:r>
            <a:r>
              <a:rPr lang="en-US" sz="1800" dirty="0" err="1"/>
              <a:t>suo</a:t>
            </a:r>
            <a:r>
              <a:rPr lang="en-US" sz="1800" dirty="0"/>
              <a:t> </a:t>
            </a:r>
            <a:r>
              <a:rPr lang="en-US" sz="1800" dirty="0" err="1"/>
              <a:t>interno</a:t>
            </a:r>
            <a:r>
              <a:rPr lang="en-US" sz="1800" dirty="0"/>
              <a:t> </a:t>
            </a:r>
            <a:r>
              <a:rPr lang="en-US" sz="1800" dirty="0" err="1"/>
              <a:t>possiamo</a:t>
            </a:r>
            <a:r>
              <a:rPr lang="en-US" sz="1800" dirty="0"/>
              <a:t> </a:t>
            </a:r>
            <a:r>
              <a:rPr lang="en-US" sz="1800" dirty="0" err="1"/>
              <a:t>individuare</a:t>
            </a:r>
            <a:r>
              <a:rPr lang="en-US" sz="1800" dirty="0"/>
              <a:t> due </a:t>
            </a:r>
            <a:r>
              <a:rPr lang="en-US" sz="1800" dirty="0" err="1"/>
              <a:t>filoni</a:t>
            </a:r>
            <a:r>
              <a:rPr lang="en-US" sz="1800" dirty="0"/>
              <a:t>: uno </a:t>
            </a:r>
            <a:r>
              <a:rPr lang="en-US" sz="1800" dirty="0" err="1"/>
              <a:t>narrativo</a:t>
            </a:r>
            <a:r>
              <a:rPr lang="en-US" sz="1800" dirty="0"/>
              <a:t> e uno </a:t>
            </a:r>
            <a:r>
              <a:rPr lang="en-US" sz="1800" dirty="0" err="1"/>
              <a:t>simbolico</a:t>
            </a:r>
            <a:r>
              <a:rPr lang="en-US" sz="1800" dirty="0"/>
              <a:t> </a:t>
            </a:r>
            <a:r>
              <a:rPr lang="en-US" sz="1800" dirty="0" err="1"/>
              <a:t>moralizzante</a:t>
            </a:r>
            <a:r>
              <a:rPr lang="en-US" sz="1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Del piano </a:t>
            </a:r>
            <a:r>
              <a:rPr lang="en-US" sz="1800" dirty="0" err="1"/>
              <a:t>narrativo</a:t>
            </a:r>
            <a:r>
              <a:rPr lang="en-US" sz="1800" dirty="0"/>
              <a:t> </a:t>
            </a:r>
            <a:r>
              <a:rPr lang="en-US" sz="1800" dirty="0" err="1"/>
              <a:t>fanno</a:t>
            </a:r>
            <a:r>
              <a:rPr lang="en-US" sz="1800" dirty="0"/>
              <a:t> </a:t>
            </a:r>
            <a:r>
              <a:rPr lang="en-US" sz="1800" dirty="0" err="1"/>
              <a:t>parte</a:t>
            </a:r>
            <a:r>
              <a:rPr lang="en-US" sz="1800" dirty="0"/>
              <a:t> le cinque scene, </a:t>
            </a:r>
            <a:r>
              <a:rPr lang="en-US" sz="1800" dirty="0" err="1"/>
              <a:t>che</a:t>
            </a:r>
            <a:r>
              <a:rPr lang="en-US" sz="1800" dirty="0"/>
              <a:t> </a:t>
            </a:r>
            <a:r>
              <a:rPr lang="en-US" sz="1800" dirty="0" err="1"/>
              <a:t>raccontano</a:t>
            </a:r>
            <a:r>
              <a:rPr lang="en-US" sz="1800" dirty="0"/>
              <a:t> la </a:t>
            </a:r>
            <a:r>
              <a:rPr lang="en-US" sz="1800" dirty="0" err="1"/>
              <a:t>situazione</a:t>
            </a:r>
            <a:r>
              <a:rPr lang="en-US" sz="1800" dirty="0"/>
              <a:t> </a:t>
            </a:r>
            <a:r>
              <a:rPr lang="en-US" sz="1800" dirty="0" err="1"/>
              <a:t>psicologica</a:t>
            </a:r>
            <a:r>
              <a:rPr lang="en-US" sz="1800" dirty="0"/>
              <a:t> </a:t>
            </a:r>
            <a:r>
              <a:rPr lang="en-US" sz="1800" dirty="0" err="1"/>
              <a:t>dei</a:t>
            </a:r>
            <a:r>
              <a:rPr lang="en-US" sz="1800" dirty="0"/>
              <a:t> </a:t>
            </a:r>
            <a:r>
              <a:rPr lang="en-US" sz="1800" dirty="0" err="1"/>
              <a:t>personaggi</a:t>
            </a:r>
            <a:r>
              <a:rPr lang="en-US" sz="1800" dirty="0"/>
              <a:t>: </a:t>
            </a:r>
            <a:r>
              <a:rPr lang="en-US" sz="1800" dirty="0" err="1"/>
              <a:t>i</a:t>
            </a:r>
            <a:r>
              <a:rPr lang="en-US" sz="1800" dirty="0"/>
              <a:t> Magi (</a:t>
            </a:r>
            <a:r>
              <a:rPr lang="en-US" sz="1800" dirty="0" err="1"/>
              <a:t>chiamati</a:t>
            </a:r>
            <a:r>
              <a:rPr lang="en-US" sz="1800" dirty="0"/>
              <a:t> </a:t>
            </a:r>
            <a:r>
              <a:rPr lang="en-US" sz="1800" i="1" dirty="0" err="1"/>
              <a:t>steleros</a:t>
            </a:r>
            <a:r>
              <a:rPr lang="en-US" sz="1800" dirty="0"/>
              <a:t>, ossia “</a:t>
            </a:r>
            <a:r>
              <a:rPr lang="en-US" sz="1800" dirty="0" err="1"/>
              <a:t>affascinati</a:t>
            </a:r>
            <a:r>
              <a:rPr lang="en-US" sz="1800" dirty="0"/>
              <a:t> </a:t>
            </a:r>
            <a:r>
              <a:rPr lang="en-US" sz="1800" dirty="0" err="1"/>
              <a:t>dalle</a:t>
            </a:r>
            <a:r>
              <a:rPr lang="en-US" sz="1800" dirty="0"/>
              <a:t> </a:t>
            </a:r>
            <a:r>
              <a:rPr lang="en-US" sz="1800" dirty="0" err="1"/>
              <a:t>stelle</a:t>
            </a:r>
            <a:r>
              <a:rPr lang="en-US" sz="1800" dirty="0"/>
              <a:t>”), </a:t>
            </a:r>
            <a:r>
              <a:rPr lang="en-US" sz="1800" dirty="0" err="1"/>
              <a:t>che</a:t>
            </a:r>
            <a:r>
              <a:rPr lang="en-US" sz="1800" dirty="0"/>
              <a:t> </a:t>
            </a:r>
            <a:r>
              <a:rPr lang="en-US" sz="1800" dirty="0" err="1"/>
              <a:t>si</a:t>
            </a:r>
            <a:r>
              <a:rPr lang="en-US" sz="1800" dirty="0"/>
              <a:t> </a:t>
            </a:r>
            <a:r>
              <a:rPr lang="en-US" sz="1800" dirty="0" err="1"/>
              <a:t>interrogano</a:t>
            </a:r>
            <a:r>
              <a:rPr lang="en-US" sz="1800" dirty="0"/>
              <a:t> </a:t>
            </a:r>
            <a:r>
              <a:rPr lang="en-US" sz="1800" dirty="0" err="1"/>
              <a:t>sulla</a:t>
            </a:r>
            <a:r>
              <a:rPr lang="en-US" sz="1800" dirty="0"/>
              <a:t> natura stella e </a:t>
            </a:r>
            <a:r>
              <a:rPr lang="en-US" sz="1800" dirty="0" err="1"/>
              <a:t>sulla</a:t>
            </a:r>
            <a:r>
              <a:rPr lang="en-US" sz="1800" dirty="0"/>
              <a:t> </a:t>
            </a:r>
            <a:r>
              <a:rPr lang="en-US" sz="1800" dirty="0" err="1"/>
              <a:t>profezia</a:t>
            </a:r>
            <a:r>
              <a:rPr lang="en-US" sz="1800" dirty="0"/>
              <a:t> </a:t>
            </a:r>
            <a:r>
              <a:rPr lang="en-US" sz="1800" dirty="0" err="1"/>
              <a:t>della</a:t>
            </a:r>
            <a:r>
              <a:rPr lang="en-US" sz="1800" dirty="0"/>
              <a:t> </a:t>
            </a:r>
            <a:r>
              <a:rPr lang="en-US" sz="1800" dirty="0" err="1"/>
              <a:t>nascita</a:t>
            </a:r>
            <a:r>
              <a:rPr lang="en-US" sz="1800" dirty="0"/>
              <a:t> del </a:t>
            </a:r>
            <a:r>
              <a:rPr lang="en-US" sz="1800" dirty="0" err="1"/>
              <a:t>Messia</a:t>
            </a:r>
            <a:r>
              <a:rPr lang="en-US" sz="1800" dirty="0"/>
              <a:t>, ed Erode, </a:t>
            </a:r>
            <a:r>
              <a:rPr lang="en-US" sz="1800" dirty="0" err="1"/>
              <a:t>che</a:t>
            </a:r>
            <a:r>
              <a:rPr lang="en-US" sz="1800" dirty="0"/>
              <a:t> </a:t>
            </a:r>
            <a:r>
              <a:rPr lang="en-US" sz="1800" dirty="0" err="1"/>
              <a:t>nella</a:t>
            </a:r>
            <a:r>
              <a:rPr lang="en-US" sz="1800" dirty="0"/>
              <a:t> </a:t>
            </a:r>
            <a:r>
              <a:rPr lang="en-US" sz="1800" dirty="0" err="1"/>
              <a:t>sua</a:t>
            </a:r>
            <a:r>
              <a:rPr lang="en-US" sz="1800" dirty="0"/>
              <a:t> </a:t>
            </a:r>
            <a:r>
              <a:rPr lang="en-US" sz="1800" dirty="0" err="1"/>
              <a:t>ignoranza</a:t>
            </a:r>
            <a:r>
              <a:rPr lang="en-US" sz="1800" dirty="0"/>
              <a:t> </a:t>
            </a:r>
            <a:r>
              <a:rPr lang="en-US" sz="1800" dirty="0" err="1"/>
              <a:t>si</a:t>
            </a:r>
            <a:r>
              <a:rPr lang="en-US" sz="1800" dirty="0"/>
              <a:t> </a:t>
            </a:r>
            <a:r>
              <a:rPr lang="en-US" sz="1800" dirty="0" err="1"/>
              <a:t>preoccupa</a:t>
            </a:r>
            <a:r>
              <a:rPr lang="en-US" sz="1800" dirty="0"/>
              <a:t> per </a:t>
            </a:r>
            <a:r>
              <a:rPr lang="en-US" sz="1800" dirty="0" err="1"/>
              <a:t>nascita</a:t>
            </a:r>
            <a:r>
              <a:rPr lang="en-US" sz="1800" dirty="0"/>
              <a:t> di un nuovo 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Del piano </a:t>
            </a:r>
            <a:r>
              <a:rPr lang="en-US" sz="1800" dirty="0" err="1"/>
              <a:t>simbolico</a:t>
            </a:r>
            <a:r>
              <a:rPr lang="en-US" sz="1800" dirty="0"/>
              <a:t> </a:t>
            </a:r>
            <a:r>
              <a:rPr lang="en-US" sz="1800" dirty="0" err="1"/>
              <a:t>fanno</a:t>
            </a:r>
            <a:r>
              <a:rPr lang="en-US" sz="1800" dirty="0"/>
              <a:t> </a:t>
            </a:r>
            <a:r>
              <a:rPr lang="en-US" sz="1800" dirty="0" err="1"/>
              <a:t>parte</a:t>
            </a:r>
            <a:r>
              <a:rPr lang="en-US" sz="1800" dirty="0"/>
              <a:t> </a:t>
            </a:r>
            <a:r>
              <a:rPr lang="en-US" sz="1800" dirty="0" err="1"/>
              <a:t>invece</a:t>
            </a:r>
            <a:r>
              <a:rPr lang="en-US" sz="1800" dirty="0"/>
              <a:t> il </a:t>
            </a:r>
            <a:r>
              <a:rPr lang="en-US" sz="1800" dirty="0" err="1"/>
              <a:t>tema</a:t>
            </a:r>
            <a:r>
              <a:rPr lang="en-US" sz="1800" dirty="0"/>
              <a:t> </a:t>
            </a:r>
            <a:r>
              <a:rPr lang="en-US" sz="1800" dirty="0" err="1"/>
              <a:t>della</a:t>
            </a:r>
            <a:r>
              <a:rPr lang="en-US" sz="1800" dirty="0"/>
              <a:t> </a:t>
            </a:r>
            <a:r>
              <a:rPr lang="en-US" sz="1800" dirty="0" err="1"/>
              <a:t>trinità</a:t>
            </a:r>
            <a:r>
              <a:rPr lang="en-US" sz="1800" dirty="0"/>
              <a:t>, la </a:t>
            </a:r>
            <a:r>
              <a:rPr lang="en-US" sz="1800" dirty="0" err="1"/>
              <a:t>tesi</a:t>
            </a:r>
            <a:r>
              <a:rPr lang="en-US" sz="1800" dirty="0"/>
              <a:t> finale </a:t>
            </a:r>
            <a:r>
              <a:rPr lang="en-US" sz="1800" dirty="0" err="1"/>
              <a:t>dell’opera</a:t>
            </a:r>
            <a:r>
              <a:rPr lang="en-US" sz="1800" dirty="0"/>
              <a:t> e il </a:t>
            </a:r>
            <a:r>
              <a:rPr lang="en-US" sz="1800" dirty="0" err="1"/>
              <a:t>significato</a:t>
            </a:r>
            <a:r>
              <a:rPr lang="en-US" sz="1800" dirty="0"/>
              <a:t> </a:t>
            </a:r>
            <a:r>
              <a:rPr lang="en-US" sz="1800" dirty="0" err="1"/>
              <a:t>della</a:t>
            </a:r>
            <a:r>
              <a:rPr lang="en-US" sz="1800" dirty="0"/>
              <a:t> stella. Essa </a:t>
            </a:r>
            <a:r>
              <a:rPr lang="en-US" sz="1800" dirty="0" err="1"/>
              <a:t>rappresenta</a:t>
            </a:r>
            <a:r>
              <a:rPr lang="en-US" sz="1800" dirty="0"/>
              <a:t> la luce e la </a:t>
            </a:r>
            <a:r>
              <a:rPr lang="en-US" sz="1800" dirty="0" err="1"/>
              <a:t>divinità</a:t>
            </a:r>
            <a:r>
              <a:rPr lang="en-US" sz="1800" dirty="0"/>
              <a:t> incarnata, è molto </a:t>
            </a:r>
            <a:r>
              <a:rPr lang="en-US" sz="1800" dirty="0" err="1"/>
              <a:t>importante</a:t>
            </a:r>
            <a:r>
              <a:rPr lang="en-US" sz="1800" dirty="0"/>
              <a:t> </a:t>
            </a:r>
            <a:r>
              <a:rPr lang="en-US" sz="1800" dirty="0" err="1"/>
              <a:t>perché</a:t>
            </a:r>
            <a:r>
              <a:rPr lang="en-US" sz="1800" dirty="0"/>
              <a:t> è lei </a:t>
            </a:r>
            <a:r>
              <a:rPr lang="en-US" sz="1800" dirty="0" err="1"/>
              <a:t>che</a:t>
            </a:r>
            <a:r>
              <a:rPr lang="en-US" sz="1800" dirty="0"/>
              <a:t> </a:t>
            </a:r>
            <a:r>
              <a:rPr lang="en-US" sz="1800" dirty="0" err="1"/>
              <a:t>mette</a:t>
            </a:r>
            <a:r>
              <a:rPr lang="en-US" sz="1800" dirty="0"/>
              <a:t> in moto </a:t>
            </a:r>
            <a:r>
              <a:rPr lang="en-US" sz="1800" dirty="0" err="1"/>
              <a:t>l’azione</a:t>
            </a:r>
            <a:r>
              <a:rPr lang="en-US" sz="1800" dirty="0"/>
              <a:t>, in </a:t>
            </a:r>
            <a:r>
              <a:rPr lang="en-US" sz="1800" dirty="0" err="1"/>
              <a:t>quanto</a:t>
            </a:r>
            <a:r>
              <a:rPr lang="en-US" sz="1800" dirty="0"/>
              <a:t> </a:t>
            </a:r>
            <a:r>
              <a:rPr lang="en-US" sz="1800" dirty="0" err="1"/>
              <a:t>conferma</a:t>
            </a:r>
            <a:r>
              <a:rPr lang="en-US" sz="1800" dirty="0"/>
              <a:t> </a:t>
            </a:r>
            <a:r>
              <a:rPr lang="en-US" sz="1800" dirty="0" err="1"/>
              <a:t>della</a:t>
            </a:r>
            <a:r>
              <a:rPr lang="en-US" sz="1800" dirty="0"/>
              <a:t> </a:t>
            </a:r>
            <a:r>
              <a:rPr lang="en-US" sz="1800" dirty="0" err="1"/>
              <a:t>nascita</a:t>
            </a:r>
            <a:r>
              <a:rPr lang="en-US" sz="1800" dirty="0"/>
              <a:t> del </a:t>
            </a:r>
            <a:r>
              <a:rPr lang="en-US" sz="1800" dirty="0" err="1"/>
              <a:t>Messia</a:t>
            </a:r>
            <a:r>
              <a:rPr lang="en-US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541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BC959F-CAB6-4E23-81DE-E0BBF2B7E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94DEED-5E0F-4E41-A445-58C14864C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76700" cy="68580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6C6A336-D1D3-4CAE-9F08-42C6ED7B1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112" y="1371600"/>
            <a:ext cx="3294478" cy="4114800"/>
          </a:xfrm>
        </p:spPr>
        <p:txBody>
          <a:bodyPr anchor="ctr">
            <a:normAutofit/>
          </a:bodyPr>
          <a:lstStyle/>
          <a:p>
            <a:pPr algn="ctr"/>
            <a:r>
              <a:rPr lang="it-IT" sz="2700" dirty="0">
                <a:solidFill>
                  <a:schemeClr val="bg2"/>
                </a:solidFill>
              </a:rPr>
              <a:t>La tesi finale dell’opera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62500" y="685800"/>
            <a:ext cx="6743700" cy="54864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69EBE33-ABDB-4A44-B3E7-A18F489B1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963" y="1270591"/>
            <a:ext cx="5631357" cy="436466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it-IT" sz="2000" dirty="0"/>
              <a:t>L’opera racchiude una tesi che si esprime attraverso un antagonismo binario: la verità vince sulla bugia. Nel testo la verità è sinonimo del Bene, della fede sorretta dalla ragione, e a sua volta la ragione va di pari passo con la conoscenza scientifica che si oppone al male. I personaggi che incarnano il bene sono i tre Magi e il Messia, mentre il male è incarnato da Erode, re di una corte corrotta, e dai suoi consiglieri. Alla fine assistiamo al trionfo del bene sul male quando i Magi arrivano dal Messia e con lo stratagemma dei tre doni si rendono conto che l’infante è davvero di natura divina.</a:t>
            </a:r>
          </a:p>
        </p:txBody>
      </p:sp>
    </p:spTree>
    <p:extLst>
      <p:ext uri="{BB962C8B-B14F-4D97-AF65-F5344CB8AC3E}">
        <p14:creationId xmlns:p14="http://schemas.microsoft.com/office/powerpoint/2010/main" val="1264482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588BE379-4785-4815-8FC9-A24E80D37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C62F85E-7856-415B-BA26-EFA2D2EF05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096000" cy="685799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7A94DEED-5E0F-4E41-A445-58C14864C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1371600"/>
            <a:ext cx="3390900" cy="4114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07F12B98-32C4-442D-9E63-87F35DB0E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763" y="1706525"/>
            <a:ext cx="3076574" cy="34874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cap="all" spc="300" dirty="0" err="1"/>
              <a:t>Grazie</a:t>
            </a:r>
            <a:r>
              <a:rPr lang="en-US" sz="2400" cap="all" spc="300" dirty="0"/>
              <a:t> per </a:t>
            </a:r>
            <a:r>
              <a:rPr lang="en-US" sz="2400" cap="all" spc="300" dirty="0" err="1"/>
              <a:t>l’attenzione</a:t>
            </a:r>
            <a:r>
              <a:rPr lang="en-US" sz="2400" cap="all" spc="300" dirty="0"/>
              <a:t>!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96F4B02-7E3F-4EE8-8B9A-E2E69A8226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36080" y="568842"/>
            <a:ext cx="4770120" cy="576284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400" dirty="0"/>
              <a:t>Bibliografia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800" dirty="0"/>
              <a:t>Alberto Vàrvaro e Carmelo Samonà, </a:t>
            </a:r>
            <a:r>
              <a:rPr lang="en-US" sz="1800" i="1" dirty="0"/>
              <a:t>La letteratura spagnola dal Cid ai Re Cattolici</a:t>
            </a:r>
            <a:r>
              <a:rPr lang="en-US" sz="1800" dirty="0"/>
              <a:t>, Rizzoli (1993).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800" dirty="0"/>
              <a:t>Hortensia Vi</a:t>
            </a:r>
            <a:r>
              <a:rPr lang="it-IT" sz="1800" dirty="0" err="1"/>
              <a:t>ñes</a:t>
            </a:r>
            <a:r>
              <a:rPr lang="it-IT" sz="1800" dirty="0"/>
              <a:t>, </a:t>
            </a:r>
            <a:r>
              <a:rPr lang="it-IT" sz="1800" i="1" dirty="0"/>
              <a:t>El Auto de </a:t>
            </a:r>
            <a:r>
              <a:rPr lang="it-IT" sz="1800" i="1" dirty="0" err="1"/>
              <a:t>los</a:t>
            </a:r>
            <a:r>
              <a:rPr lang="it-IT" sz="1800" i="1" dirty="0"/>
              <a:t> Reyes </a:t>
            </a:r>
            <a:r>
              <a:rPr lang="it-IT" sz="1800" i="1" dirty="0" err="1"/>
              <a:t>Magos</a:t>
            </a:r>
            <a:r>
              <a:rPr lang="it-IT" sz="1800" i="1" dirty="0"/>
              <a:t> </a:t>
            </a:r>
            <a:r>
              <a:rPr lang="it-IT" sz="1800" i="1" dirty="0" err="1"/>
              <a:t>desde</a:t>
            </a:r>
            <a:r>
              <a:rPr lang="it-IT" sz="1800" i="1" dirty="0"/>
              <a:t> </a:t>
            </a:r>
            <a:r>
              <a:rPr lang="it-IT" sz="1800" i="1" dirty="0" err="1"/>
              <a:t>el</a:t>
            </a:r>
            <a:r>
              <a:rPr lang="it-IT" sz="1800" i="1" dirty="0"/>
              <a:t> punto de vista de la </a:t>
            </a:r>
            <a:r>
              <a:rPr lang="it-IT" sz="1800" i="1" dirty="0" err="1"/>
              <a:t>significación</a:t>
            </a:r>
            <a:r>
              <a:rPr lang="it-IT" sz="1800" i="1" dirty="0"/>
              <a:t>.</a:t>
            </a:r>
            <a:endParaRPr lang="en-US" sz="1800" i="1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dirty="0"/>
              <a:t>Sitografia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u="sng" dirty="0">
                <a:hlinkClick r:id="rId2"/>
              </a:rPr>
              <a:t>https://es.wikipedia.org/wiki/Auto_de_los_Reyes_Magos</a:t>
            </a:r>
            <a:endParaRPr lang="en-US" sz="1800" dirty="0"/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u="sng" dirty="0">
                <a:hlinkClick r:id="rId3"/>
              </a:rPr>
              <a:t>https://www.jstor.org/stable/472899?seq=1</a:t>
            </a:r>
            <a:endParaRPr lang="en-US" sz="1800" dirty="0"/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u="sng" dirty="0">
                <a:hlinkClick r:id="rId4"/>
              </a:rPr>
              <a:t>https://www.teatroateatro.com/auto-de-los-reyes-magos/</a:t>
            </a:r>
            <a:endParaRPr lang="en-US" sz="1800" dirty="0"/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800" u="sng" dirty="0">
                <a:hlinkClick r:id="rId5"/>
              </a:rPr>
              <a:t>https://questionofwill.com/9121-auto-de-los-reyes-magos-characteristics-and-themes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42939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theme1.xml><?xml version="1.0" encoding="utf-8"?>
<a:theme xmlns:a="http://schemas.openxmlformats.org/drawingml/2006/main" name="ClassicFrameVTI">
  <a:themeElements>
    <a:clrScheme name="Custom 22">
      <a:dk1>
        <a:sysClr val="windowText" lastClr="000000"/>
      </a:dk1>
      <a:lt1>
        <a:sysClr val="window" lastClr="FFFFFF"/>
      </a:lt1>
      <a:dk2>
        <a:srgbClr val="293737"/>
      </a:dk2>
      <a:lt2>
        <a:srgbClr val="EEF2F0"/>
      </a:lt2>
      <a:accent1>
        <a:srgbClr val="749090"/>
      </a:accent1>
      <a:accent2>
        <a:srgbClr val="A5A5A5"/>
      </a:accent2>
      <a:accent3>
        <a:srgbClr val="91A39B"/>
      </a:accent3>
      <a:accent4>
        <a:srgbClr val="A9A698"/>
      </a:accent4>
      <a:accent5>
        <a:srgbClr val="A2A79A"/>
      </a:accent5>
      <a:accent6>
        <a:srgbClr val="897F65"/>
      </a:accent6>
      <a:hlink>
        <a:srgbClr val="92872F"/>
      </a:hlink>
      <a:folHlink>
        <a:srgbClr val="AB73A9"/>
      </a:folHlink>
    </a:clrScheme>
    <a:fontScheme name="Goudy and Gill Sans">
      <a:majorFont>
        <a:latin typeface="Goudy Old Style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FrameVTI" id="{4FA2A165-EC65-4FB0-B019-8C8876A1D8E3}" vid="{9D78F1F1-8226-42FD-A1A3-975EDF6D60F8}"/>
    </a:ext>
  </a:extLst>
</a:theme>
</file>

<file path=ppt/theme/theme2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243841"/>
      </a:dk2>
      <a:lt2>
        <a:srgbClr val="E2E5E8"/>
      </a:lt2>
      <a:accent1>
        <a:srgbClr val="BA9C7E"/>
      </a:accent1>
      <a:accent2>
        <a:srgbClr val="A7A372"/>
      </a:accent2>
      <a:accent3>
        <a:srgbClr val="98A67E"/>
      </a:accent3>
      <a:accent4>
        <a:srgbClr val="84AD76"/>
      </a:accent4>
      <a:accent5>
        <a:srgbClr val="82AC89"/>
      </a:accent5>
      <a:accent6>
        <a:srgbClr val="76AD97"/>
      </a:accent6>
      <a:hlink>
        <a:srgbClr val="6084A9"/>
      </a:hlink>
      <a:folHlink>
        <a:srgbClr val="7F7F7F"/>
      </a:folHlink>
    </a:clrScheme>
    <a:fontScheme name="Custom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1338</Words>
  <Application>Microsoft Office PowerPoint</Application>
  <PresentationFormat>Widescreen</PresentationFormat>
  <Paragraphs>65</Paragraphs>
  <Slides>10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10</vt:i4>
      </vt:variant>
    </vt:vector>
  </HeadingPairs>
  <TitlesOfParts>
    <vt:vector size="16" baseType="lpstr">
      <vt:lpstr>Arial</vt:lpstr>
      <vt:lpstr>Century Gothic</vt:lpstr>
      <vt:lpstr>Gill Sans MT</vt:lpstr>
      <vt:lpstr>Goudy Old Style</vt:lpstr>
      <vt:lpstr>ClassicFrameVTI</vt:lpstr>
      <vt:lpstr>BrushVTI</vt:lpstr>
      <vt:lpstr>El Auto de los Reyes Magos:  caratteristiche linguistiche e letterarie</vt:lpstr>
      <vt:lpstr>Il genere del Mester de Juglaría e i poemetti giullareschi </vt:lpstr>
      <vt:lpstr> La storia del componimento</vt:lpstr>
      <vt:lpstr> trama dell’opera</vt:lpstr>
      <vt:lpstr>LE scene iniziali</vt:lpstr>
      <vt:lpstr>Le scene finali</vt:lpstr>
      <vt:lpstr>Caratteristiche linguistiche</vt:lpstr>
      <vt:lpstr>Caratteristiche letterarie</vt:lpstr>
      <vt:lpstr>La tesi finale dell’opera</vt:lpstr>
      <vt:lpstr>Grazie per l’attenzione!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Auto de los Reyes Magos:  caratteristiche linguistiche e letterarie</dc:title>
  <dc:creator>LIDIA TESTA</dc:creator>
  <cp:lastModifiedBy>LIDIA TESTA</cp:lastModifiedBy>
  <cp:revision>34</cp:revision>
  <dcterms:created xsi:type="dcterms:W3CDTF">2021-03-19T17:18:33Z</dcterms:created>
  <dcterms:modified xsi:type="dcterms:W3CDTF">2021-03-25T15:30:56Z</dcterms:modified>
</cp:coreProperties>
</file>