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66" r:id="rId4"/>
    <p:sldId id="258" r:id="rId5"/>
    <p:sldId id="259" r:id="rId6"/>
    <p:sldId id="260" r:id="rId7"/>
    <p:sldId id="261" r:id="rId8"/>
    <p:sldId id="262" r:id="rId9"/>
    <p:sldId id="273" r:id="rId10"/>
    <p:sldId id="263" r:id="rId11"/>
    <p:sldId id="264" r:id="rId12"/>
    <p:sldId id="265" r:id="rId13"/>
    <p:sldId id="267" r:id="rId14"/>
    <p:sldId id="268" r:id="rId15"/>
    <p:sldId id="269" r:id="rId16"/>
    <p:sldId id="270" r:id="rId17"/>
    <p:sldId id="271" r:id="rId18"/>
    <p:sldId id="272" r:id="rId19"/>
    <p:sldId id="282" r:id="rId20"/>
    <p:sldId id="274" r:id="rId21"/>
    <p:sldId id="275" r:id="rId22"/>
    <p:sldId id="276" r:id="rId23"/>
    <p:sldId id="277" r:id="rId24"/>
    <p:sldId id="278" r:id="rId25"/>
    <p:sldId id="279" r:id="rId26"/>
    <p:sldId id="280" r:id="rId27"/>
    <p:sldId id="281" r:id="rId28"/>
    <p:sldId id="283" r:id="rId2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44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543A88-4FF7-4F37-BE16-9A8A4F903084}" type="datetimeFigureOut">
              <a:rPr lang="it-IT" smtClean="0"/>
              <a:pPr/>
              <a:t>20/04/2021</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9E8EAE-60E0-45B4-8CC9-8DC80277A546}" type="slidenum">
              <a:rPr lang="it-IT" smtClean="0"/>
              <a:pPr/>
              <a:t>‹N›</a:t>
            </a:fld>
            <a:endParaRPr lang="it-IT"/>
          </a:p>
        </p:txBody>
      </p:sp>
    </p:spTree>
    <p:extLst>
      <p:ext uri="{BB962C8B-B14F-4D97-AF65-F5344CB8AC3E}">
        <p14:creationId xmlns:p14="http://schemas.microsoft.com/office/powerpoint/2010/main" val="1517413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L’art. 29 del 31 maggio 2010 (</a:t>
            </a:r>
            <a:r>
              <a:rPr lang="it-IT" sz="1200" kern="1200" dirty="0" err="1" smtClean="0">
                <a:solidFill>
                  <a:schemeClr val="tx1"/>
                </a:solidFill>
                <a:latin typeface="Times New Roman" pitchFamily="18" charset="0"/>
                <a:ea typeface="+mn-ea"/>
                <a:cs typeface="Times New Roman" pitchFamily="18" charset="0"/>
              </a:rPr>
              <a:t>convert</a:t>
            </a:r>
            <a:r>
              <a:rPr lang="it-IT" sz="1200" kern="1200" dirty="0" smtClean="0">
                <a:solidFill>
                  <a:schemeClr val="tx1"/>
                </a:solidFill>
                <a:latin typeface="Times New Roman" pitchFamily="18" charset="0"/>
                <a:ea typeface="+mn-ea"/>
                <a:cs typeface="Times New Roman" pitchFamily="18" charset="0"/>
              </a:rPr>
              <a:t>. Legge 122/2010) ha innovato la funzione e la natura dell’avviso di accertamento rendendo l’atto d’imposizione esecutivo. </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9D9E8EAE-60E0-45B4-8CC9-8DC80277A546}" type="slidenum">
              <a:rPr lang="it-IT" smtClean="0"/>
              <a:pPr/>
              <a:t>11</a:t>
            </a:fld>
            <a:endParaRPr lang="it-IT"/>
          </a:p>
        </p:txBody>
      </p:sp>
    </p:spTree>
    <p:extLst>
      <p:ext uri="{BB962C8B-B14F-4D97-AF65-F5344CB8AC3E}">
        <p14:creationId xmlns:p14="http://schemas.microsoft.com/office/powerpoint/2010/main" val="2892537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mn-lt"/>
                <a:ea typeface="+mn-ea"/>
                <a:cs typeface="+mn-cs"/>
              </a:rPr>
              <a:t>Nonostante l’obbligazione tributaria non differisca nei suoi aspetti ontologici e strutturali da quella di diritto civile, è, tuttavia, priva di una serie di facoltà e poteri dei soggetti titolari (remissione, rinuncia …).</a:t>
            </a:r>
            <a:endParaRPr lang="it-IT" dirty="0"/>
          </a:p>
        </p:txBody>
      </p:sp>
      <p:sp>
        <p:nvSpPr>
          <p:cNvPr id="4" name="Segnaposto numero diapositiva 3"/>
          <p:cNvSpPr>
            <a:spLocks noGrp="1"/>
          </p:cNvSpPr>
          <p:nvPr>
            <p:ph type="sldNum" sz="quarter" idx="10"/>
          </p:nvPr>
        </p:nvSpPr>
        <p:spPr/>
        <p:txBody>
          <a:bodyPr/>
          <a:lstStyle/>
          <a:p>
            <a:fld id="{9D9E8EAE-60E0-45B4-8CC9-8DC80277A546}" type="slidenum">
              <a:rPr lang="it-IT" smtClean="0"/>
              <a:pPr/>
              <a:t>12</a:t>
            </a:fld>
            <a:endParaRPr lang="it-IT"/>
          </a:p>
        </p:txBody>
      </p:sp>
    </p:spTree>
    <p:extLst>
      <p:ext uri="{BB962C8B-B14F-4D97-AF65-F5344CB8AC3E}">
        <p14:creationId xmlns:p14="http://schemas.microsoft.com/office/powerpoint/2010/main" val="38373393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it-IT" sz="1200" kern="1200" dirty="0" smtClean="0">
                <a:solidFill>
                  <a:schemeClr val="tx1"/>
                </a:solidFill>
                <a:latin typeface="Times New Roman" pitchFamily="18" charset="0"/>
                <a:ea typeface="+mn-ea"/>
                <a:cs typeface="Times New Roman" pitchFamily="18" charset="0"/>
              </a:rPr>
              <a:t>Il </a:t>
            </a:r>
            <a:r>
              <a:rPr lang="it-IT" sz="1200" u="sng" kern="1200" dirty="0" smtClean="0">
                <a:solidFill>
                  <a:schemeClr val="tx1"/>
                </a:solidFill>
                <a:latin typeface="Times New Roman" pitchFamily="18" charset="0"/>
                <a:ea typeface="+mn-ea"/>
                <a:cs typeface="Times New Roman" pitchFamily="18" charset="0"/>
              </a:rPr>
              <a:t>domicilio fiscale</a:t>
            </a:r>
            <a:r>
              <a:rPr lang="it-IT" sz="1200" kern="1200" dirty="0" smtClean="0">
                <a:solidFill>
                  <a:schemeClr val="tx1"/>
                </a:solidFill>
                <a:latin typeface="Times New Roman" pitchFamily="18" charset="0"/>
                <a:ea typeface="+mn-ea"/>
                <a:cs typeface="Times New Roman" pitchFamily="18" charset="0"/>
              </a:rPr>
              <a:t> assurge a requisito indispensabile per la notifica degli atti tributari, difatti esso, ai sensi degli artt. 58 e 59 del dpr 600 del 1973, è dato dalla residenza anagrafica per le persone fisiche residenti; dal Comune in cui è prodotto il reddito o in cui si è prodotto il reddito più elevato per le persone fisiche non residenti, mentre per i soggetti diversi dalla persone fisiche occorre avere riguardo alla sede legale, in mancanza, alla sede amministrativa e, in mancanza anche di questa, nel Comune ove è stabilita una sede secondaria o una stabile organizzazione o, ancora, in assenza anche di questa, nel Comune in cui è esercitata prevalentemente l’attività.</a:t>
            </a:r>
          </a:p>
          <a:p>
            <a:endParaRPr lang="it-IT" dirty="0"/>
          </a:p>
        </p:txBody>
      </p:sp>
      <p:sp>
        <p:nvSpPr>
          <p:cNvPr id="4" name="Segnaposto numero diapositiva 3"/>
          <p:cNvSpPr>
            <a:spLocks noGrp="1"/>
          </p:cNvSpPr>
          <p:nvPr>
            <p:ph type="sldNum" sz="quarter" idx="10"/>
          </p:nvPr>
        </p:nvSpPr>
        <p:spPr/>
        <p:txBody>
          <a:bodyPr/>
          <a:lstStyle/>
          <a:p>
            <a:fld id="{9D9E8EAE-60E0-45B4-8CC9-8DC80277A546}" type="slidenum">
              <a:rPr lang="it-IT" smtClean="0"/>
              <a:pPr/>
              <a:t>13</a:t>
            </a:fld>
            <a:endParaRPr lang="it-IT"/>
          </a:p>
        </p:txBody>
      </p:sp>
    </p:spTree>
    <p:extLst>
      <p:ext uri="{BB962C8B-B14F-4D97-AF65-F5344CB8AC3E}">
        <p14:creationId xmlns:p14="http://schemas.microsoft.com/office/powerpoint/2010/main" val="1401742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it-IT" sz="1200" kern="1200" dirty="0" smtClean="0">
                <a:solidFill>
                  <a:schemeClr val="tx1"/>
                </a:solidFill>
                <a:latin typeface="Times New Roman" pitchFamily="18" charset="0"/>
                <a:ea typeface="+mn-ea"/>
                <a:cs typeface="Times New Roman" pitchFamily="18" charset="0"/>
              </a:rPr>
              <a:t>Con riguardo alle imposte dirette e all’Iva, i termini di decadenza per l’azione amministrativa di accertamento sono raddoppiati relativamente al periodo d’imposta in cui è stata commessa una violazione avente rilievo penale. La </a:t>
            </a:r>
            <a:r>
              <a:rPr lang="it-IT" sz="1200" kern="1200" dirty="0" err="1" smtClean="0">
                <a:solidFill>
                  <a:schemeClr val="tx1"/>
                </a:solidFill>
                <a:latin typeface="Times New Roman" pitchFamily="18" charset="0"/>
                <a:ea typeface="+mn-ea"/>
                <a:cs typeface="Times New Roman" pitchFamily="18" charset="0"/>
              </a:rPr>
              <a:t>ratio</a:t>
            </a:r>
            <a:r>
              <a:rPr lang="it-IT" sz="1200" kern="1200" dirty="0" smtClean="0">
                <a:solidFill>
                  <a:schemeClr val="tx1"/>
                </a:solidFill>
                <a:latin typeface="Times New Roman" pitchFamily="18" charset="0"/>
                <a:ea typeface="+mn-ea"/>
                <a:cs typeface="Times New Roman" pitchFamily="18" charset="0"/>
              </a:rPr>
              <a:t> della disposizione è da ravvisare nell’esigenza di riconoscere agli uffici un maggior lasso di tempo per acquisire e valutare gli elementi istruttori emersi nel corso delle indagini condotte dall’attività giudiziaria, nonché di consentire la circolazione di elementi probatori dal procedimento penale all’accertamento tributario.</a:t>
            </a:r>
          </a:p>
          <a:p>
            <a:endParaRPr lang="it-IT" dirty="0"/>
          </a:p>
        </p:txBody>
      </p:sp>
      <p:sp>
        <p:nvSpPr>
          <p:cNvPr id="4" name="Segnaposto numero diapositiva 3"/>
          <p:cNvSpPr>
            <a:spLocks noGrp="1"/>
          </p:cNvSpPr>
          <p:nvPr>
            <p:ph type="sldNum" sz="quarter" idx="10"/>
          </p:nvPr>
        </p:nvSpPr>
        <p:spPr/>
        <p:txBody>
          <a:bodyPr/>
          <a:lstStyle/>
          <a:p>
            <a:fld id="{9D9E8EAE-60E0-45B4-8CC9-8DC80277A546}" type="slidenum">
              <a:rPr lang="it-IT" smtClean="0"/>
              <a:pPr/>
              <a:t>15</a:t>
            </a:fld>
            <a:endParaRPr lang="it-IT"/>
          </a:p>
        </p:txBody>
      </p:sp>
    </p:spTree>
    <p:extLst>
      <p:ext uri="{BB962C8B-B14F-4D97-AF65-F5344CB8AC3E}">
        <p14:creationId xmlns:p14="http://schemas.microsoft.com/office/powerpoint/2010/main" val="2814422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it-IT" sz="1200" kern="1200" dirty="0" smtClean="0">
                <a:solidFill>
                  <a:schemeClr val="tx1"/>
                </a:solidFill>
                <a:latin typeface="Times New Roman" pitchFamily="18" charset="0"/>
                <a:ea typeface="+mn-ea"/>
                <a:cs typeface="Times New Roman" pitchFamily="18" charset="0"/>
              </a:rPr>
              <a:t>Nelle leggi tributarie sono numerosi i casi in cui si prevede espressamente che una regola deve essere osservata sotto comminatoria di </a:t>
            </a:r>
            <a:r>
              <a:rPr lang="it-IT" sz="1200" i="1" kern="1200" dirty="0" smtClean="0">
                <a:solidFill>
                  <a:schemeClr val="tx1"/>
                </a:solidFill>
                <a:latin typeface="Times New Roman" pitchFamily="18" charset="0"/>
                <a:ea typeface="+mn-ea"/>
                <a:cs typeface="Times New Roman" pitchFamily="18" charset="0"/>
              </a:rPr>
              <a:t>nullità.</a:t>
            </a:r>
            <a:r>
              <a:rPr lang="it-IT" sz="1200" kern="1200" dirty="0" smtClean="0">
                <a:solidFill>
                  <a:schemeClr val="tx1"/>
                </a:solidFill>
                <a:latin typeface="Times New Roman" pitchFamily="18" charset="0"/>
                <a:ea typeface="+mn-ea"/>
                <a:cs typeface="Times New Roman" pitchFamily="18" charset="0"/>
              </a:rPr>
              <a:t> Ad esempio, in materia di imposte dirette, è stabilita in modo esplicito la nullità degli avvisi di accertamento non motivati o privi di altre indicazioni essenziali, come le aliquote applicate. In questi casi il termine nullità è adoperato per indicare che l’atto è privo di effetti, ma che l’atto, anche se viziato, è efficace, e che, se impugnato, può essere annullato.</a:t>
            </a:r>
          </a:p>
          <a:p>
            <a:endParaRPr lang="it-IT" dirty="0"/>
          </a:p>
        </p:txBody>
      </p:sp>
      <p:sp>
        <p:nvSpPr>
          <p:cNvPr id="4" name="Segnaposto numero diapositiva 3"/>
          <p:cNvSpPr>
            <a:spLocks noGrp="1"/>
          </p:cNvSpPr>
          <p:nvPr>
            <p:ph type="sldNum" sz="quarter" idx="10"/>
          </p:nvPr>
        </p:nvSpPr>
        <p:spPr/>
        <p:txBody>
          <a:bodyPr/>
          <a:lstStyle/>
          <a:p>
            <a:fld id="{9D9E8EAE-60E0-45B4-8CC9-8DC80277A546}" type="slidenum">
              <a:rPr lang="it-IT" smtClean="0"/>
              <a:pPr/>
              <a:t>17</a:t>
            </a:fld>
            <a:endParaRPr lang="it-IT"/>
          </a:p>
        </p:txBody>
      </p:sp>
    </p:spTree>
    <p:extLst>
      <p:ext uri="{BB962C8B-B14F-4D97-AF65-F5344CB8AC3E}">
        <p14:creationId xmlns:p14="http://schemas.microsoft.com/office/powerpoint/2010/main" val="3719459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Corrisponde al potere dell’ufficio di riesaminare la propria azione </a:t>
            </a:r>
            <a:r>
              <a:rPr lang="it-IT" sz="1200" u="sng" kern="1200" dirty="0" smtClean="0">
                <a:solidFill>
                  <a:schemeClr val="tx1"/>
                </a:solidFill>
                <a:latin typeface="Times New Roman" pitchFamily="18" charset="0"/>
                <a:ea typeface="+mn-ea"/>
                <a:cs typeface="Times New Roman" pitchFamily="18" charset="0"/>
              </a:rPr>
              <a:t>annullando</a:t>
            </a:r>
            <a:r>
              <a:rPr lang="it-IT" sz="1200" kern="1200" dirty="0" smtClean="0">
                <a:solidFill>
                  <a:schemeClr val="tx1"/>
                </a:solidFill>
                <a:latin typeface="Times New Roman" pitchFamily="18" charset="0"/>
                <a:ea typeface="+mn-ea"/>
                <a:cs typeface="Times New Roman" pitchFamily="18" charset="0"/>
              </a:rPr>
              <a:t> o </a:t>
            </a:r>
            <a:r>
              <a:rPr lang="it-IT" sz="1200" u="sng" kern="1200" dirty="0" smtClean="0">
                <a:solidFill>
                  <a:schemeClr val="tx1"/>
                </a:solidFill>
                <a:latin typeface="Times New Roman" pitchFamily="18" charset="0"/>
                <a:ea typeface="+mn-ea"/>
                <a:cs typeface="Times New Roman" pitchFamily="18" charset="0"/>
              </a:rPr>
              <a:t>revocando</a:t>
            </a:r>
            <a:r>
              <a:rPr lang="it-IT" sz="1200" kern="1200" dirty="0" smtClean="0">
                <a:solidFill>
                  <a:schemeClr val="tx1"/>
                </a:solidFill>
                <a:latin typeface="Times New Roman" pitchFamily="18" charset="0"/>
                <a:ea typeface="+mn-ea"/>
                <a:cs typeface="Times New Roman" pitchFamily="18" charset="0"/>
              </a:rPr>
              <a:t> i propri atti. Tale potere può essere esercitato su richiesta del contribuente o su iniziativa dello stesso ufficio. Può essere esercitato sia nell’ambito dei procedimenti amministrativi in corso sia in pendenza della successiva fase giudiziale, ed anche ove l’atto amministrativo da riesaminare o annullare sia definitivo. A titolo esemplificativo le ipotesi per le quali può esercitarsi il potere di autotutela sono ad esempio errore di persona, doppia </a:t>
            </a:r>
            <a:r>
              <a:rPr lang="it-IT" sz="1200" kern="1200" dirty="0" err="1" smtClean="0">
                <a:solidFill>
                  <a:schemeClr val="tx1"/>
                </a:solidFill>
                <a:latin typeface="Times New Roman" pitchFamily="18" charset="0"/>
                <a:ea typeface="+mn-ea"/>
                <a:cs typeface="Times New Roman" pitchFamily="18" charset="0"/>
              </a:rPr>
              <a:t>imposizione…</a:t>
            </a:r>
            <a:r>
              <a:rPr lang="it-IT" sz="1200" kern="1200" dirty="0" smtClean="0">
                <a:solidFill>
                  <a:schemeClr val="tx1"/>
                </a:solidFill>
                <a:latin typeface="Times New Roman" pitchFamily="18" charset="0"/>
                <a:ea typeface="+mn-ea"/>
                <a:cs typeface="Times New Roman" pitchFamily="18" charset="0"/>
              </a:rPr>
              <a:t>.</a:t>
            </a:r>
          </a:p>
          <a:p>
            <a:pPr algn="just"/>
            <a:r>
              <a:rPr lang="it-IT" sz="1200" kern="1200" dirty="0" smtClean="0">
                <a:solidFill>
                  <a:schemeClr val="tx1"/>
                </a:solidFill>
                <a:latin typeface="Times New Roman" pitchFamily="18" charset="0"/>
                <a:ea typeface="+mn-ea"/>
                <a:cs typeface="Times New Roman" pitchFamily="18" charset="0"/>
              </a:rPr>
              <a:t>L’esercizio del potere di autotutela è precluso per motivi sui quali sia intervenuta sentenza passata in giudicato favorevole all’</a:t>
            </a:r>
            <a:r>
              <a:rPr lang="it-IT" sz="1200" kern="1200" dirty="0" err="1" smtClean="0">
                <a:solidFill>
                  <a:schemeClr val="tx1"/>
                </a:solidFill>
                <a:latin typeface="Times New Roman" pitchFamily="18" charset="0"/>
                <a:ea typeface="+mn-ea"/>
                <a:cs typeface="Times New Roman" pitchFamily="18" charset="0"/>
              </a:rPr>
              <a:t>A.f</a:t>
            </a:r>
            <a:r>
              <a:rPr lang="it-IT" sz="1200" kern="1200" dirty="0" smtClean="0">
                <a:solidFill>
                  <a:schemeClr val="tx1"/>
                </a:solidFill>
                <a:latin typeface="Times New Roman" pitchFamily="18" charset="0"/>
                <a:ea typeface="+mn-ea"/>
                <a:cs typeface="Times New Roman" pitchFamily="18" charset="0"/>
              </a:rPr>
              <a:t>.. Dunque il giudicato favorevole all’A. preclude all’ufficio l’esercizio di autotutela solo con riferimento ai motivi afferenti medesimo giudicato, ma non riguardo a ragioni diverse. </a:t>
            </a:r>
          </a:p>
          <a:p>
            <a:pPr algn="just"/>
            <a:r>
              <a:rPr lang="it-IT" sz="1200" kern="1200" dirty="0" smtClean="0">
                <a:solidFill>
                  <a:schemeClr val="tx1"/>
                </a:solidFill>
                <a:latin typeface="Times New Roman" pitchFamily="18" charset="0"/>
                <a:ea typeface="+mn-ea"/>
                <a:cs typeface="Times New Roman" pitchFamily="18" charset="0"/>
              </a:rPr>
              <a:t>Per quanto riguarda l’impugnabilità per il contribuente del diniego di autotutela espresso o tacito, è più complessa, con particolare riferimento ai limiti della tutela effettivamente azionabile innanzi al giudice tributario, è stata in alcune ipotesi riconosciuta dalla Suprema Corte, ove il diniego contenga vizi di legittimità come il vizio di motivazione. </a:t>
            </a:r>
          </a:p>
          <a:p>
            <a:endParaRPr lang="it-IT" dirty="0"/>
          </a:p>
        </p:txBody>
      </p:sp>
      <p:sp>
        <p:nvSpPr>
          <p:cNvPr id="4" name="Segnaposto numero diapositiva 3"/>
          <p:cNvSpPr>
            <a:spLocks noGrp="1"/>
          </p:cNvSpPr>
          <p:nvPr>
            <p:ph type="sldNum" sz="quarter" idx="10"/>
          </p:nvPr>
        </p:nvSpPr>
        <p:spPr/>
        <p:txBody>
          <a:bodyPr/>
          <a:lstStyle/>
          <a:p>
            <a:fld id="{9D9E8EAE-60E0-45B4-8CC9-8DC80277A546}" type="slidenum">
              <a:rPr lang="it-IT" smtClean="0"/>
              <a:pPr/>
              <a:t>27</a:t>
            </a:fld>
            <a:endParaRPr lang="it-IT"/>
          </a:p>
        </p:txBody>
      </p:sp>
    </p:spTree>
    <p:extLst>
      <p:ext uri="{BB962C8B-B14F-4D97-AF65-F5344CB8AC3E}">
        <p14:creationId xmlns:p14="http://schemas.microsoft.com/office/powerpoint/2010/main" val="1532447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32CCC78-B0D8-4341-9F42-4C1D53C3232C}" type="datetimeFigureOut">
              <a:rPr lang="it-IT" smtClean="0"/>
              <a:pPr/>
              <a:t>20/04/2021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D05C235-8F6F-4368-8282-CEFEC15929F3}"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2CCC78-B0D8-4341-9F42-4C1D53C3232C}" type="datetimeFigureOut">
              <a:rPr lang="it-IT" smtClean="0"/>
              <a:pPr/>
              <a:t>20/04/2021</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05C235-8F6F-4368-8282-CEFEC15929F3}"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0" y="0"/>
            <a:ext cx="7743852" cy="727071"/>
          </a:xfrm>
        </p:spPr>
        <p:txBody>
          <a:bodyPr>
            <a:normAutofit/>
          </a:bodyPr>
          <a:lstStyle/>
          <a:p>
            <a:pPr algn="l"/>
            <a:r>
              <a:rPr lang="it-IT" sz="2000" dirty="0" smtClean="0">
                <a:solidFill>
                  <a:schemeClr val="accent2">
                    <a:lumMod val="75000"/>
                  </a:schemeClr>
                </a:solidFill>
                <a:latin typeface="Harlow Solid Italic" pitchFamily="82" charset="0"/>
                <a:cs typeface="Times New Roman" pitchFamily="18" charset="0"/>
              </a:rPr>
              <a:t>Corso di Diritto Finanziario e Tributario- III Cattedra</a:t>
            </a:r>
            <a:endParaRPr lang="it-IT" sz="2000" dirty="0"/>
          </a:p>
        </p:txBody>
      </p:sp>
      <p:sp>
        <p:nvSpPr>
          <p:cNvPr id="3" name="Sottotitolo 2"/>
          <p:cNvSpPr>
            <a:spLocks noGrp="1"/>
          </p:cNvSpPr>
          <p:nvPr>
            <p:ph type="subTitle" idx="1"/>
          </p:nvPr>
        </p:nvSpPr>
        <p:spPr>
          <a:xfrm>
            <a:off x="1357290" y="2643182"/>
            <a:ext cx="6400800" cy="1357322"/>
          </a:xfrm>
        </p:spPr>
        <p:txBody>
          <a:bodyPr/>
          <a:lstStyle/>
          <a:p>
            <a:r>
              <a:rPr lang="it-IT" sz="4800" b="1" dirty="0" smtClean="0">
                <a:solidFill>
                  <a:srgbClr val="002060"/>
                </a:solidFill>
                <a:latin typeface="Times New Roman" pitchFamily="18" charset="0"/>
                <a:cs typeface="Times New Roman" pitchFamily="18" charset="0"/>
              </a:rPr>
              <a:t>Gli atti </a:t>
            </a:r>
            <a:r>
              <a:rPr lang="it-IT" sz="4800" b="1" dirty="0">
                <a:solidFill>
                  <a:srgbClr val="002060"/>
                </a:solidFill>
                <a:latin typeface="Times New Roman" pitchFamily="18" charset="0"/>
                <a:cs typeface="Times New Roman" pitchFamily="18" charset="0"/>
              </a:rPr>
              <a:t>impositivi</a:t>
            </a:r>
            <a:endParaRPr lang="it-IT" sz="4800" dirty="0">
              <a:solidFill>
                <a:srgbClr val="002060"/>
              </a:solidFill>
              <a:latin typeface="Times New Roman" pitchFamily="18" charset="0"/>
              <a:cs typeface="Times New Roman" pitchFamily="18" charset="0"/>
            </a:endParaRPr>
          </a:p>
          <a:p>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a:latin typeface="Times New Roman" pitchFamily="18" charset="0"/>
                <a:cs typeface="Times New Roman" pitchFamily="18" charset="0"/>
              </a:rPr>
              <a:t>Atti impositivi</a:t>
            </a:r>
            <a:r>
              <a:rPr lang="it-IT" sz="3200" dirty="0">
                <a:latin typeface="Times New Roman" pitchFamily="18" charset="0"/>
                <a:cs typeface="Times New Roman" pitchFamily="18" charset="0"/>
              </a:rPr>
              <a:t/>
            </a:r>
            <a:br>
              <a:rPr lang="it-IT" sz="3200" dirty="0">
                <a:latin typeface="Times New Roman" pitchFamily="18" charset="0"/>
                <a:cs typeface="Times New Roman" pitchFamily="18" charset="0"/>
              </a:rPr>
            </a:br>
            <a:endParaRPr lang="it-IT" sz="3200"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285860"/>
            <a:ext cx="8229600" cy="5143536"/>
          </a:xfrm>
        </p:spPr>
        <p:txBody>
          <a:bodyPr>
            <a:normAutofit fontScale="62500" lnSpcReduction="20000"/>
          </a:bodyPr>
          <a:lstStyle/>
          <a:p>
            <a:pPr algn="just">
              <a:buNone/>
            </a:pPr>
            <a:r>
              <a:rPr lang="it-IT" dirty="0">
                <a:latin typeface="Times New Roman" pitchFamily="18" charset="0"/>
                <a:cs typeface="Times New Roman" pitchFamily="18" charset="0"/>
              </a:rPr>
              <a:t>Gli atti impositivi presenti nell’ordinamento tributario sono: </a:t>
            </a:r>
          </a:p>
          <a:p>
            <a:pPr algn="just">
              <a:buNone/>
            </a:pPr>
            <a:r>
              <a:rPr lang="it-IT" dirty="0">
                <a:latin typeface="Times New Roman" pitchFamily="18" charset="0"/>
                <a:cs typeface="Times New Roman" pitchFamily="18" charset="0"/>
              </a:rPr>
              <a:t> </a:t>
            </a:r>
          </a:p>
          <a:p>
            <a:pPr lvl="0" algn="just"/>
            <a:r>
              <a:rPr lang="it-IT" u="sng" dirty="0">
                <a:solidFill>
                  <a:srgbClr val="0070C0"/>
                </a:solidFill>
                <a:latin typeface="Times New Roman" pitchFamily="18" charset="0"/>
                <a:cs typeface="Times New Roman" pitchFamily="18" charset="0"/>
              </a:rPr>
              <a:t>L’avviso di accertamento</a:t>
            </a:r>
            <a:r>
              <a:rPr lang="it-IT" dirty="0">
                <a:latin typeface="Times New Roman" pitchFamily="18" charset="0"/>
                <a:cs typeface="Times New Roman" pitchFamily="18" charset="0"/>
              </a:rPr>
              <a:t>, atto tipico </a:t>
            </a:r>
            <a:r>
              <a:rPr lang="it-IT" dirty="0" smtClean="0">
                <a:latin typeface="Times New Roman" pitchFamily="18" charset="0"/>
                <a:cs typeface="Times New Roman" pitchFamily="18" charset="0"/>
              </a:rPr>
              <a:t>d’imposizione. Alla medesima </a:t>
            </a:r>
            <a:r>
              <a:rPr lang="it-IT" dirty="0">
                <a:latin typeface="Times New Roman" pitchFamily="18" charset="0"/>
                <a:cs typeface="Times New Roman" pitchFamily="18" charset="0"/>
              </a:rPr>
              <a:t>categoria sono essenzialmente riconducibili, quali atti conclusivi del procedimento, sia gli atti di recupero dei crediti d’imposta, sia gli atti di diniego di rimborso, sia gli atti di diniego di agevolazioni </a:t>
            </a:r>
            <a:r>
              <a:rPr lang="it-IT" dirty="0" smtClean="0">
                <a:latin typeface="Times New Roman" pitchFamily="18" charset="0"/>
                <a:cs typeface="Times New Roman" pitchFamily="18" charset="0"/>
              </a:rPr>
              <a:t>fiscali.</a:t>
            </a:r>
          </a:p>
          <a:p>
            <a:pPr lvl="0" algn="just"/>
            <a:endParaRPr lang="it-IT" dirty="0">
              <a:latin typeface="Times New Roman" pitchFamily="18" charset="0"/>
              <a:cs typeface="Times New Roman" pitchFamily="18" charset="0"/>
            </a:endParaRPr>
          </a:p>
          <a:p>
            <a:pPr lvl="0" algn="just"/>
            <a:r>
              <a:rPr lang="it-IT" u="sng" dirty="0">
                <a:solidFill>
                  <a:srgbClr val="0070C0"/>
                </a:solidFill>
                <a:latin typeface="Times New Roman" pitchFamily="18" charset="0"/>
                <a:cs typeface="Times New Roman" pitchFamily="18" charset="0"/>
              </a:rPr>
              <a:t>L’atto di iscrizione a ruolo</a:t>
            </a:r>
            <a:r>
              <a:rPr lang="it-IT" dirty="0">
                <a:latin typeface="Times New Roman" pitchFamily="18" charset="0"/>
                <a:cs typeface="Times New Roman" pitchFamily="18" charset="0"/>
              </a:rPr>
              <a:t>, il quale assume la funzione specifica di atto di imposizione, in aggiunta alla naturale funzione di atto costituente titolo esecutivo di riscossione, solo quando non è preceduto </a:t>
            </a:r>
            <a:r>
              <a:rPr lang="it-IT" dirty="0" smtClean="0">
                <a:latin typeface="Times New Roman" pitchFamily="18" charset="0"/>
                <a:cs typeface="Times New Roman" pitchFamily="18" charset="0"/>
              </a:rPr>
              <a:t>da </a:t>
            </a:r>
            <a:r>
              <a:rPr lang="it-IT" dirty="0">
                <a:latin typeface="Times New Roman" pitchFamily="18" charset="0"/>
                <a:cs typeface="Times New Roman" pitchFamily="18" charset="0"/>
              </a:rPr>
              <a:t>atti di accertamento e liquidazione; a tale categoria si associa </a:t>
            </a:r>
            <a:r>
              <a:rPr lang="it-IT" u="sng" dirty="0">
                <a:latin typeface="Times New Roman" pitchFamily="18" charset="0"/>
                <a:cs typeface="Times New Roman" pitchFamily="18" charset="0"/>
              </a:rPr>
              <a:t>l’ingiunzione di pagamento</a:t>
            </a:r>
            <a:r>
              <a:rPr lang="it-IT" dirty="0">
                <a:latin typeface="Times New Roman" pitchFamily="18" charset="0"/>
                <a:cs typeface="Times New Roman" pitchFamily="18" charset="0"/>
              </a:rPr>
              <a:t>, limitatamente ai tributi in cui tale istituto trova ancora applicazione (tributi doganali e tributi locali</a:t>
            </a:r>
            <a:r>
              <a:rPr lang="it-IT" dirty="0" smtClean="0">
                <a:latin typeface="Times New Roman" pitchFamily="18" charset="0"/>
                <a:cs typeface="Times New Roman" pitchFamily="18" charset="0"/>
              </a:rPr>
              <a:t>).</a:t>
            </a:r>
          </a:p>
          <a:p>
            <a:pPr lvl="0" algn="just">
              <a:buNone/>
            </a:pPr>
            <a:endParaRPr lang="it-IT" dirty="0">
              <a:latin typeface="Times New Roman" pitchFamily="18" charset="0"/>
              <a:cs typeface="Times New Roman" pitchFamily="18" charset="0"/>
            </a:endParaRPr>
          </a:p>
          <a:p>
            <a:pPr lvl="0" algn="just"/>
            <a:r>
              <a:rPr lang="it-IT" u="sng" dirty="0">
                <a:solidFill>
                  <a:srgbClr val="0070C0"/>
                </a:solidFill>
                <a:latin typeface="Times New Roman" pitchFamily="18" charset="0"/>
                <a:cs typeface="Times New Roman" pitchFamily="18" charset="0"/>
              </a:rPr>
              <a:t>Avviso di liquidazione</a:t>
            </a:r>
            <a:r>
              <a:rPr lang="it-IT" dirty="0">
                <a:latin typeface="Times New Roman" pitchFamily="18" charset="0"/>
                <a:cs typeface="Times New Roman" pitchFamily="18" charset="0"/>
              </a:rPr>
              <a:t>, è una tipologia di atto impositivo finalizzato alla mera liquidazione della maggiore imposta dovuta in presenza di imponibile già definito. Tale atto è presente nella dinamica procedimentale dell’imposta di registro e dei tributi indiretti sui trasferimenti, nonché dei tributi locali.</a:t>
            </a:r>
          </a:p>
          <a:p>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714487"/>
            <a:ext cx="8043890" cy="4500595"/>
          </a:xfrm>
        </p:spPr>
        <p:txBody>
          <a:bodyPr>
            <a:normAutofit fontScale="62500" lnSpcReduction="20000"/>
          </a:bodyPr>
          <a:lstStyle/>
          <a:p>
            <a:pPr algn="just">
              <a:buNone/>
            </a:pPr>
            <a:r>
              <a:rPr lang="it-IT" dirty="0" smtClean="0">
                <a:latin typeface="Times New Roman" pitchFamily="18" charset="0"/>
                <a:cs typeface="Times New Roman" pitchFamily="18" charset="0"/>
              </a:rPr>
              <a:t>      La </a:t>
            </a:r>
            <a:r>
              <a:rPr lang="it-IT" sz="3400" b="1" dirty="0" smtClean="0">
                <a:solidFill>
                  <a:srgbClr val="002060"/>
                </a:solidFill>
                <a:latin typeface="Times New Roman" pitchFamily="18" charset="0"/>
                <a:cs typeface="Times New Roman" pitchFamily="18" charset="0"/>
              </a:rPr>
              <a:t>funzione impositiva </a:t>
            </a:r>
            <a:r>
              <a:rPr lang="it-IT" dirty="0" smtClean="0">
                <a:latin typeface="Times New Roman" pitchFamily="18" charset="0"/>
                <a:cs typeface="Times New Roman" pitchFamily="18" charset="0"/>
              </a:rPr>
              <a:t>è la quella funzione che la legge attribuisce all’Amministrazione finanziaria e consiste nel potere di provvedere alla determinazione del tributo dovuto dal contribuente, salvaguardando l’interesse alla giusta distribuzione degli oneri tributari tra tutti i contribuenti.</a:t>
            </a: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È un’attività amministrativa deputata, dunque, a soddisfare il fine del prelevamento tributario che consiste nella ripartizione di carichi secondo i caratteri fissati dalla legge. </a:t>
            </a: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È, inoltre, </a:t>
            </a:r>
            <a:r>
              <a:rPr lang="it-IT" sz="3400" b="1" dirty="0" smtClean="0">
                <a:solidFill>
                  <a:srgbClr val="002060"/>
                </a:solidFill>
                <a:latin typeface="Times New Roman" pitchFamily="18" charset="0"/>
                <a:cs typeface="Times New Roman" pitchFamily="18" charset="0"/>
              </a:rPr>
              <a:t>vincolata</a:t>
            </a:r>
            <a:r>
              <a:rPr lang="it-IT" dirty="0" smtClean="0">
                <a:latin typeface="Times New Roman" pitchFamily="18" charset="0"/>
                <a:cs typeface="Times New Roman" pitchFamily="18" charset="0"/>
              </a:rPr>
              <a:t> in quanto deve attenersi al dettato normativo nella determinazione dell’AN e del QUANTUM del tributo, e, in essa, non residua alcuno spazio valutativo degli interessi coinvolti nella fattispecie concreta </a:t>
            </a:r>
            <a:r>
              <a:rPr lang="it-IT" b="1" dirty="0" smtClean="0">
                <a:solidFill>
                  <a:srgbClr val="002060"/>
                </a:solidFill>
                <a:latin typeface="Times New Roman" pitchFamily="18" charset="0"/>
                <a:cs typeface="Times New Roman" pitchFamily="18" charset="0"/>
              </a:rPr>
              <a:t>…</a:t>
            </a:r>
          </a:p>
          <a:p>
            <a:pPr algn="just">
              <a:buNone/>
            </a:pPr>
            <a:endParaRPr lang="it-IT" b="1" dirty="0" smtClean="0">
              <a:solidFill>
                <a:srgbClr val="002060"/>
              </a:solidFill>
              <a:latin typeface="Times New Roman" pitchFamily="18" charset="0"/>
              <a:cs typeface="Times New Roman" pitchFamily="18" charset="0"/>
            </a:endParaRPr>
          </a:p>
          <a:p>
            <a:pPr algn="just">
              <a:buNone/>
            </a:pPr>
            <a:r>
              <a:rPr lang="it-IT" b="1" dirty="0" smtClean="0">
                <a:solidFill>
                  <a:srgbClr val="002060"/>
                </a:solidFill>
                <a:latin typeface="Times New Roman" pitchFamily="18" charset="0"/>
                <a:cs typeface="Times New Roman" pitchFamily="18" charset="0"/>
              </a:rPr>
              <a:t>… assenza di discrezionalità!!! </a:t>
            </a:r>
          </a:p>
          <a:p>
            <a:pPr algn="just">
              <a:buNone/>
            </a:pP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28596" y="1428736"/>
            <a:ext cx="8043890" cy="4929222"/>
          </a:xfrm>
        </p:spPr>
        <p:txBody>
          <a:bodyPr>
            <a:normAutofit fontScale="92500"/>
          </a:bodyPr>
          <a:lstStyle/>
          <a:p>
            <a:pPr algn="just">
              <a:buNone/>
            </a:pPr>
            <a:r>
              <a:rPr lang="it-IT" sz="3100" b="1" i="1" dirty="0" smtClean="0">
                <a:latin typeface="Times New Roman" pitchFamily="18" charset="0"/>
                <a:cs typeface="Times New Roman" pitchFamily="18" charset="0"/>
              </a:rPr>
              <a:t>    </a:t>
            </a:r>
            <a:r>
              <a:rPr lang="it-IT" sz="2400" b="1" i="1" dirty="0" smtClean="0">
                <a:solidFill>
                  <a:srgbClr val="002060"/>
                </a:solidFill>
                <a:latin typeface="Times New Roman" pitchFamily="18" charset="0"/>
                <a:cs typeface="Times New Roman" pitchFamily="18" charset="0"/>
              </a:rPr>
              <a:t>L’avviso </a:t>
            </a:r>
            <a:r>
              <a:rPr lang="it-IT" sz="2400" b="1" i="1" dirty="0">
                <a:solidFill>
                  <a:srgbClr val="002060"/>
                </a:solidFill>
                <a:latin typeface="Times New Roman" pitchFamily="18" charset="0"/>
                <a:cs typeface="Times New Roman" pitchFamily="18" charset="0"/>
              </a:rPr>
              <a:t>di accertamento</a:t>
            </a:r>
            <a:r>
              <a:rPr lang="it-IT" sz="2400" dirty="0">
                <a:solidFill>
                  <a:srgbClr val="002060"/>
                </a:solidFill>
                <a:latin typeface="Times New Roman" pitchFamily="18" charset="0"/>
                <a:cs typeface="Times New Roman" pitchFamily="18" charset="0"/>
              </a:rPr>
              <a:t> </a:t>
            </a:r>
            <a:r>
              <a:rPr lang="it-IT" sz="2400" dirty="0">
                <a:latin typeface="Times New Roman" pitchFamily="18" charset="0"/>
                <a:cs typeface="Times New Roman" pitchFamily="18" charset="0"/>
              </a:rPr>
              <a:t>è il tipico atto impositivo mediante il quale </a:t>
            </a:r>
            <a:r>
              <a:rPr lang="it-IT" sz="2400" dirty="0" smtClean="0">
                <a:latin typeface="Times New Roman" pitchFamily="18" charset="0"/>
                <a:cs typeface="Times New Roman" pitchFamily="18" charset="0"/>
              </a:rPr>
              <a:t>l’Amministrazione finanziaria </a:t>
            </a:r>
            <a:r>
              <a:rPr lang="it-IT" sz="2400" dirty="0">
                <a:latin typeface="Times New Roman" pitchFamily="18" charset="0"/>
                <a:cs typeface="Times New Roman" pitchFamily="18" charset="0"/>
              </a:rPr>
              <a:t>manifesta la sua pretesa impositiva nei confronti del contribuente che non ha assolto ai suoi doveri fiscali, all’esito di un articolato e complesso procedimento amministrativo. </a:t>
            </a:r>
            <a:endParaRPr lang="it-IT" sz="2400" dirty="0" smtClean="0">
              <a:latin typeface="Times New Roman" pitchFamily="18" charset="0"/>
              <a:cs typeface="Times New Roman" pitchFamily="18" charset="0"/>
            </a:endParaRPr>
          </a:p>
          <a:p>
            <a:pPr algn="just">
              <a:buNone/>
            </a:pPr>
            <a:endParaRPr lang="it-IT" sz="2400" dirty="0">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Infatti</a:t>
            </a:r>
            <a:r>
              <a:rPr lang="it-IT" sz="2400" dirty="0">
                <a:latin typeface="Times New Roman" pitchFamily="18" charset="0"/>
                <a:cs typeface="Times New Roman" pitchFamily="18" charset="0"/>
              </a:rPr>
              <a:t>, a seguito della fase istruttoria, qualora gli uffici rilevino violazioni di carattere fiscale nei comportamenti dei </a:t>
            </a:r>
            <a:r>
              <a:rPr lang="it-IT" sz="2400" dirty="0" smtClean="0">
                <a:latin typeface="Times New Roman" pitchFamily="18" charset="0"/>
                <a:cs typeface="Times New Roman" pitchFamily="18" charset="0"/>
              </a:rPr>
              <a:t>contribuenti, </a:t>
            </a:r>
            <a:r>
              <a:rPr lang="it-IT" sz="2400" dirty="0">
                <a:latin typeface="Times New Roman" pitchFamily="18" charset="0"/>
                <a:cs typeface="Times New Roman" pitchFamily="18" charset="0"/>
              </a:rPr>
              <a:t>si procede all’emissione di un </a:t>
            </a:r>
            <a:r>
              <a:rPr lang="it-IT" sz="2400" dirty="0">
                <a:solidFill>
                  <a:srgbClr val="002060"/>
                </a:solidFill>
                <a:latin typeface="Times New Roman" pitchFamily="18" charset="0"/>
                <a:cs typeface="Times New Roman" pitchFamily="18" charset="0"/>
              </a:rPr>
              <a:t>atto </a:t>
            </a:r>
            <a:r>
              <a:rPr lang="it-IT" sz="2400" dirty="0" err="1">
                <a:solidFill>
                  <a:srgbClr val="002060"/>
                </a:solidFill>
                <a:latin typeface="Times New Roman" pitchFamily="18" charset="0"/>
                <a:cs typeface="Times New Roman" pitchFamily="18" charset="0"/>
              </a:rPr>
              <a:t>autoritativo</a:t>
            </a:r>
            <a:r>
              <a:rPr lang="it-IT" sz="2400" dirty="0">
                <a:solidFill>
                  <a:srgbClr val="002060"/>
                </a:solidFill>
                <a:latin typeface="Times New Roman" pitchFamily="18" charset="0"/>
                <a:cs typeface="Times New Roman" pitchFamily="18" charset="0"/>
              </a:rPr>
              <a:t> </a:t>
            </a:r>
            <a:r>
              <a:rPr lang="it-IT" sz="2400" dirty="0">
                <a:latin typeface="Times New Roman" pitchFamily="18" charset="0"/>
                <a:cs typeface="Times New Roman" pitchFamily="18" charset="0"/>
              </a:rPr>
              <a:t>con il quale viene modificata la rappresentazione della fattispecie tributaria in sede di dichiarazione, ovvero si sopperisce alla mancanza di tale doverosa rappresentazione, </a:t>
            </a:r>
            <a:r>
              <a:rPr lang="it-IT" sz="2400" dirty="0">
                <a:solidFill>
                  <a:srgbClr val="002060"/>
                </a:solidFill>
                <a:latin typeface="Times New Roman" pitchFamily="18" charset="0"/>
                <a:cs typeface="Times New Roman" pitchFamily="18" charset="0"/>
              </a:rPr>
              <a:t>determinando gli elementi di fatto e di diritto rilevanti per la quantificazione del tributo.</a:t>
            </a:r>
          </a:p>
          <a:p>
            <a:endParaRPr lang="it-I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642910" y="2357431"/>
            <a:ext cx="7715304" cy="3143272"/>
          </a:xfrm>
        </p:spPr>
        <p:txBody>
          <a:bodyPr/>
          <a:lstStyle/>
          <a:p>
            <a:pPr algn="just">
              <a:buNone/>
            </a:pPr>
            <a:r>
              <a:rPr lang="it-IT" dirty="0" smtClean="0"/>
              <a:t>   </a:t>
            </a:r>
            <a:r>
              <a:rPr lang="it-IT" dirty="0" smtClean="0">
                <a:solidFill>
                  <a:srgbClr val="C00000"/>
                </a:solidFill>
                <a:latin typeface="Times New Roman" pitchFamily="18" charset="0"/>
                <a:cs typeface="Times New Roman" pitchFamily="18" charset="0"/>
              </a:rPr>
              <a:t>Con </a:t>
            </a:r>
            <a:r>
              <a:rPr lang="it-IT" b="1" dirty="0" smtClean="0">
                <a:solidFill>
                  <a:srgbClr val="C00000"/>
                </a:solidFill>
                <a:latin typeface="Times New Roman" pitchFamily="18" charset="0"/>
                <a:cs typeface="Times New Roman" pitchFamily="18" charset="0"/>
              </a:rPr>
              <a:t>l’avviso </a:t>
            </a:r>
            <a:r>
              <a:rPr lang="it-IT" b="1" dirty="0">
                <a:solidFill>
                  <a:srgbClr val="C00000"/>
                </a:solidFill>
                <a:latin typeface="Times New Roman" pitchFamily="18" charset="0"/>
                <a:cs typeface="Times New Roman" pitchFamily="18" charset="0"/>
              </a:rPr>
              <a:t>di accertamento </a:t>
            </a:r>
            <a:r>
              <a:rPr lang="it-IT" dirty="0">
                <a:solidFill>
                  <a:srgbClr val="C00000"/>
                </a:solidFill>
                <a:latin typeface="Times New Roman" pitchFamily="18" charset="0"/>
                <a:cs typeface="Times New Roman" pitchFamily="18" charset="0"/>
              </a:rPr>
              <a:t>si determina il presupposto e l’imponibile </a:t>
            </a:r>
            <a:r>
              <a:rPr lang="it-IT" u="sng" dirty="0">
                <a:solidFill>
                  <a:srgbClr val="C00000"/>
                </a:solidFill>
                <a:latin typeface="Times New Roman" pitchFamily="18" charset="0"/>
                <a:cs typeface="Times New Roman" pitchFamily="18" charset="0"/>
              </a:rPr>
              <a:t>in rettifica </a:t>
            </a:r>
            <a:r>
              <a:rPr lang="it-IT" dirty="0" smtClean="0">
                <a:solidFill>
                  <a:srgbClr val="C00000"/>
                </a:solidFill>
                <a:latin typeface="Times New Roman" pitchFamily="18" charset="0"/>
                <a:cs typeface="Times New Roman" pitchFamily="18" charset="0"/>
              </a:rPr>
              <a:t>o </a:t>
            </a:r>
            <a:r>
              <a:rPr lang="it-IT" u="sng" dirty="0">
                <a:solidFill>
                  <a:srgbClr val="C00000"/>
                </a:solidFill>
                <a:latin typeface="Times New Roman" pitchFamily="18" charset="0"/>
                <a:cs typeface="Times New Roman" pitchFamily="18" charset="0"/>
              </a:rPr>
              <a:t>in sostituzione</a:t>
            </a:r>
            <a:r>
              <a:rPr lang="it-IT" dirty="0">
                <a:solidFill>
                  <a:srgbClr val="C00000"/>
                </a:solidFill>
                <a:latin typeface="Times New Roman" pitchFamily="18" charset="0"/>
                <a:cs typeface="Times New Roman" pitchFamily="18" charset="0"/>
              </a:rPr>
              <a:t> </a:t>
            </a:r>
            <a:r>
              <a:rPr lang="it-IT" dirty="0" smtClean="0">
                <a:solidFill>
                  <a:srgbClr val="C00000"/>
                </a:solidFill>
                <a:latin typeface="Times New Roman" pitchFamily="18" charset="0"/>
                <a:cs typeface="Times New Roman" pitchFamily="18" charset="0"/>
              </a:rPr>
              <a:t>della dichiarazione.</a:t>
            </a:r>
            <a:endParaRPr lang="it-IT" dirty="0">
              <a:solidFill>
                <a:srgbClr val="C00000"/>
              </a:solidFill>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71472" y="357166"/>
            <a:ext cx="8229600" cy="1143000"/>
          </a:xfrm>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500034" y="1500174"/>
            <a:ext cx="8001056" cy="5000660"/>
          </a:xfrm>
        </p:spPr>
        <p:txBody>
          <a:bodyPr>
            <a:normAutofit fontScale="85000" lnSpcReduction="10000"/>
          </a:bodyPr>
          <a:lstStyle/>
          <a:p>
            <a:pPr algn="just">
              <a:buNone/>
            </a:pPr>
            <a:r>
              <a:rPr lang="it-IT" dirty="0" smtClean="0">
                <a:latin typeface="Times New Roman" pitchFamily="18" charset="0"/>
                <a:cs typeface="Times New Roman" pitchFamily="18" charset="0"/>
              </a:rPr>
              <a:t>    </a:t>
            </a:r>
            <a:r>
              <a:rPr lang="it-IT" sz="3000" dirty="0" smtClean="0">
                <a:latin typeface="Times New Roman" pitchFamily="18" charset="0"/>
                <a:cs typeface="Times New Roman" pitchFamily="18" charset="0"/>
              </a:rPr>
              <a:t>L’art</a:t>
            </a:r>
            <a:r>
              <a:rPr lang="it-IT" sz="3000" dirty="0">
                <a:latin typeface="Times New Roman" pitchFamily="18" charset="0"/>
                <a:cs typeface="Times New Roman" pitchFamily="18" charset="0"/>
              </a:rPr>
              <a:t>. 37, </a:t>
            </a:r>
            <a:r>
              <a:rPr lang="it-IT" sz="3000" dirty="0" smtClean="0">
                <a:latin typeface="Times New Roman" pitchFamily="18" charset="0"/>
                <a:cs typeface="Times New Roman" pitchFamily="18" charset="0"/>
              </a:rPr>
              <a:t>comma </a:t>
            </a:r>
            <a:r>
              <a:rPr lang="it-IT" sz="3000" dirty="0">
                <a:latin typeface="Times New Roman" pitchFamily="18" charset="0"/>
                <a:cs typeface="Times New Roman" pitchFamily="18" charset="0"/>
              </a:rPr>
              <a:t>2, </a:t>
            </a:r>
            <a:r>
              <a:rPr lang="it-IT" sz="3000" dirty="0" err="1">
                <a:latin typeface="Times New Roman" pitchFamily="18" charset="0"/>
                <a:cs typeface="Times New Roman" pitchFamily="18" charset="0"/>
              </a:rPr>
              <a:t>Dpr</a:t>
            </a:r>
            <a:r>
              <a:rPr lang="it-IT" sz="3000" dirty="0">
                <a:latin typeface="Times New Roman" pitchFamily="18" charset="0"/>
                <a:cs typeface="Times New Roman" pitchFamily="18" charset="0"/>
              </a:rPr>
              <a:t> </a:t>
            </a:r>
            <a:r>
              <a:rPr lang="it-IT" sz="3000" dirty="0" smtClean="0">
                <a:latin typeface="Times New Roman" pitchFamily="18" charset="0"/>
                <a:cs typeface="Times New Roman" pitchFamily="18" charset="0"/>
              </a:rPr>
              <a:t>n. 600/1973 </a:t>
            </a:r>
            <a:r>
              <a:rPr lang="it-IT" sz="3000" dirty="0">
                <a:latin typeface="Times New Roman" pitchFamily="18" charset="0"/>
                <a:cs typeface="Times New Roman" pitchFamily="18" charset="0"/>
              </a:rPr>
              <a:t>stabilisce che </a:t>
            </a:r>
            <a:r>
              <a:rPr lang="it-IT" sz="3000" dirty="0" smtClean="0">
                <a:latin typeface="Times New Roman" pitchFamily="18" charset="0"/>
                <a:cs typeface="Times New Roman" pitchFamily="18" charset="0"/>
              </a:rPr>
              <a:t>«</a:t>
            </a:r>
            <a:r>
              <a:rPr lang="it-IT" sz="3000" i="1" dirty="0" smtClean="0">
                <a:latin typeface="Times New Roman" pitchFamily="18" charset="0"/>
                <a:cs typeface="Times New Roman" pitchFamily="18" charset="0"/>
              </a:rPr>
              <a:t>In </a:t>
            </a:r>
            <a:r>
              <a:rPr lang="it-IT" sz="3000" i="1" dirty="0">
                <a:latin typeface="Times New Roman" pitchFamily="18" charset="0"/>
                <a:cs typeface="Times New Roman" pitchFamily="18" charset="0"/>
              </a:rPr>
              <a:t>base ai risultati dei controllo e delle ricerche effettuate gli uffici delle imposte provvedono, osservando le disposizioni dei successivi articoli, agli a</a:t>
            </a:r>
            <a:r>
              <a:rPr lang="it-IT" sz="3000" i="1" u="sng" dirty="0">
                <a:latin typeface="Times New Roman" pitchFamily="18" charset="0"/>
                <a:cs typeface="Times New Roman" pitchFamily="18" charset="0"/>
              </a:rPr>
              <a:t>ccertamenti in rettifica</a:t>
            </a:r>
            <a:r>
              <a:rPr lang="it-IT" sz="3000" i="1" dirty="0">
                <a:latin typeface="Times New Roman" pitchFamily="18" charset="0"/>
                <a:cs typeface="Times New Roman" pitchFamily="18" charset="0"/>
              </a:rPr>
              <a:t> delle dichiarazioni presentate e agli </a:t>
            </a:r>
            <a:r>
              <a:rPr lang="it-IT" sz="3000" i="1" u="sng" dirty="0">
                <a:latin typeface="Times New Roman" pitchFamily="18" charset="0"/>
                <a:cs typeface="Times New Roman" pitchFamily="18" charset="0"/>
              </a:rPr>
              <a:t>accertamenti d’ufficio</a:t>
            </a:r>
            <a:r>
              <a:rPr lang="it-IT" sz="3000" i="1" dirty="0">
                <a:latin typeface="Times New Roman" pitchFamily="18" charset="0"/>
                <a:cs typeface="Times New Roman" pitchFamily="18" charset="0"/>
              </a:rPr>
              <a:t> nei confronti dei soggetti che hanno omesso </a:t>
            </a:r>
            <a:r>
              <a:rPr lang="it-IT" sz="3000" i="1" dirty="0" smtClean="0">
                <a:latin typeface="Times New Roman" pitchFamily="18" charset="0"/>
                <a:cs typeface="Times New Roman" pitchFamily="18" charset="0"/>
              </a:rPr>
              <a:t>dichiarazioni</a:t>
            </a:r>
            <a:r>
              <a:rPr lang="it-IT" sz="3000" dirty="0" smtClean="0">
                <a:latin typeface="Times New Roman" pitchFamily="18" charset="0"/>
                <a:cs typeface="Times New Roman" pitchFamily="18" charset="0"/>
              </a:rPr>
              <a:t>».</a:t>
            </a:r>
          </a:p>
          <a:p>
            <a:pPr algn="just">
              <a:buNone/>
            </a:pPr>
            <a:r>
              <a:rPr lang="it-IT" sz="3000" dirty="0" smtClean="0">
                <a:latin typeface="Times New Roman" pitchFamily="18" charset="0"/>
                <a:cs typeface="Times New Roman" pitchFamily="18" charset="0"/>
              </a:rPr>
              <a:t> </a:t>
            </a:r>
            <a:endParaRPr lang="it-IT" sz="3000" dirty="0">
              <a:latin typeface="Times New Roman" pitchFamily="18" charset="0"/>
              <a:cs typeface="Times New Roman" pitchFamily="18" charset="0"/>
            </a:endParaRPr>
          </a:p>
          <a:p>
            <a:pPr algn="just">
              <a:buNone/>
            </a:pPr>
            <a:r>
              <a:rPr lang="it-IT" sz="3000" dirty="0" smtClean="0">
                <a:latin typeface="Times New Roman" pitchFamily="18" charset="0"/>
                <a:cs typeface="Times New Roman" pitchFamily="18" charset="0"/>
              </a:rPr>
              <a:t>    La </a:t>
            </a:r>
            <a:r>
              <a:rPr lang="it-IT" sz="3000" dirty="0">
                <a:latin typeface="Times New Roman" pitchFamily="18" charset="0"/>
                <a:cs typeface="Times New Roman" pitchFamily="18" charset="0"/>
              </a:rPr>
              <a:t>distinzione tra accertamenti in rettifica e accertamenti d’ufficio si fonda sulla circostanza che la dichiarazione tributaria sia stata validamente presentata </a:t>
            </a:r>
            <a:r>
              <a:rPr lang="it-IT" sz="3000" dirty="0">
                <a:solidFill>
                  <a:srgbClr val="C00000"/>
                </a:solidFill>
                <a:latin typeface="Times New Roman" pitchFamily="18" charset="0"/>
                <a:cs typeface="Times New Roman" pitchFamily="18" charset="0"/>
              </a:rPr>
              <a:t>(</a:t>
            </a:r>
            <a:r>
              <a:rPr lang="it-IT" sz="3000" dirty="0" err="1">
                <a:solidFill>
                  <a:srgbClr val="C00000"/>
                </a:solidFill>
                <a:latin typeface="Times New Roman" pitchFamily="18" charset="0"/>
                <a:cs typeface="Times New Roman" pitchFamily="18" charset="0"/>
              </a:rPr>
              <a:t>acc.in</a:t>
            </a:r>
            <a:r>
              <a:rPr lang="it-IT" sz="3000" dirty="0">
                <a:solidFill>
                  <a:srgbClr val="C00000"/>
                </a:solidFill>
                <a:latin typeface="Times New Roman" pitchFamily="18" charset="0"/>
                <a:cs typeface="Times New Roman" pitchFamily="18" charset="0"/>
              </a:rPr>
              <a:t> rettifica)</a:t>
            </a:r>
            <a:r>
              <a:rPr lang="it-IT" sz="3000" dirty="0">
                <a:latin typeface="Times New Roman" pitchFamily="18" charset="0"/>
                <a:cs typeface="Times New Roman" pitchFamily="18" charset="0"/>
              </a:rPr>
              <a:t> ovvero risulti omessa</a:t>
            </a:r>
            <a:r>
              <a:rPr lang="it-IT" sz="3000" dirty="0">
                <a:solidFill>
                  <a:srgbClr val="C00000"/>
                </a:solidFill>
                <a:latin typeface="Times New Roman" pitchFamily="18" charset="0"/>
                <a:cs typeface="Times New Roman" pitchFamily="18" charset="0"/>
              </a:rPr>
              <a:t> (</a:t>
            </a:r>
            <a:r>
              <a:rPr lang="it-IT" sz="3000" dirty="0" err="1">
                <a:solidFill>
                  <a:srgbClr val="C00000"/>
                </a:solidFill>
                <a:latin typeface="Times New Roman" pitchFamily="18" charset="0"/>
                <a:cs typeface="Times New Roman" pitchFamily="18" charset="0"/>
              </a:rPr>
              <a:t>acc</a:t>
            </a:r>
            <a:r>
              <a:rPr lang="it-IT" sz="3000" dirty="0">
                <a:solidFill>
                  <a:srgbClr val="C00000"/>
                </a:solidFill>
                <a:latin typeface="Times New Roman" pitchFamily="18" charset="0"/>
                <a:cs typeface="Times New Roman" pitchFamily="18" charset="0"/>
              </a:rPr>
              <a:t>. d’ufficio).</a:t>
            </a:r>
          </a:p>
          <a:p>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500174"/>
            <a:ext cx="8043890" cy="4786346"/>
          </a:xfrm>
        </p:spPr>
        <p:txBody>
          <a:bodyPr>
            <a:normAutofit fontScale="85000" lnSpcReduction="20000"/>
          </a:bodyPr>
          <a:lstStyle/>
          <a:p>
            <a:pPr algn="just">
              <a:buNone/>
            </a:pPr>
            <a:r>
              <a:rPr lang="it-IT" dirty="0" smtClean="0"/>
              <a:t>     </a:t>
            </a:r>
            <a:r>
              <a:rPr lang="it-IT" dirty="0" smtClean="0">
                <a:latin typeface="Times New Roman" pitchFamily="18" charset="0"/>
                <a:cs typeface="Times New Roman" pitchFamily="18" charset="0"/>
              </a:rPr>
              <a:t>L’irregolare</a:t>
            </a:r>
            <a:r>
              <a:rPr lang="it-IT" dirty="0">
                <a:latin typeface="Times New Roman" pitchFamily="18" charset="0"/>
                <a:cs typeface="Times New Roman" pitchFamily="18" charset="0"/>
              </a:rPr>
              <a:t>, insufficiente o omesso comportamento del contribuente rispetto agli obblighi previsti dalle norme tributarie si pone, dunque, quale presupposto logico per il doveroso esercizio della funzione di accertamento e per l’emanazione del relativo atto che ne costituisce l’esito conclusivo</a:t>
            </a:r>
            <a:r>
              <a:rPr lang="it-IT" dirty="0" smtClean="0">
                <a:latin typeface="Times New Roman" pitchFamily="18" charset="0"/>
                <a:cs typeface="Times New Roman" pitchFamily="18" charset="0"/>
              </a:rPr>
              <a:t>.</a:t>
            </a: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L’avviso </a:t>
            </a:r>
            <a:r>
              <a:rPr lang="it-IT" dirty="0">
                <a:latin typeface="Times New Roman" pitchFamily="18" charset="0"/>
                <a:cs typeface="Times New Roman" pitchFamily="18" charset="0"/>
              </a:rPr>
              <a:t>di accertamento svolge una funzione essenziale, perché se il contribuente non dichiara, o la presentazione della dichiarazione ha contenuti inesatti, </a:t>
            </a:r>
            <a:r>
              <a:rPr lang="it-IT" dirty="0" smtClean="0">
                <a:latin typeface="Times New Roman" pitchFamily="18" charset="0"/>
                <a:cs typeface="Times New Roman" pitchFamily="18" charset="0"/>
              </a:rPr>
              <a:t>l’Amministrazione finanziaria, </a:t>
            </a:r>
            <a:r>
              <a:rPr lang="it-IT" dirty="0">
                <a:latin typeface="Times New Roman" pitchFamily="18" charset="0"/>
                <a:cs typeface="Times New Roman" pitchFamily="18" charset="0"/>
              </a:rPr>
              <a:t>per ottenere che sia attuata la legge tributaria, deve necessariamente emettere </a:t>
            </a:r>
            <a:r>
              <a:rPr lang="it-IT" dirty="0" smtClean="0">
                <a:latin typeface="Times New Roman" pitchFamily="18" charset="0"/>
                <a:cs typeface="Times New Roman" pitchFamily="18" charset="0"/>
              </a:rPr>
              <a:t>tale atto </a:t>
            </a:r>
            <a:r>
              <a:rPr lang="it-IT" dirty="0" err="1" smtClean="0">
                <a:latin typeface="Times New Roman" pitchFamily="18" charset="0"/>
                <a:cs typeface="Times New Roman" pitchFamily="18" charset="0"/>
              </a:rPr>
              <a:t>autoritativo</a:t>
            </a:r>
            <a:r>
              <a:rPr lang="it-IT" dirty="0" smtClean="0">
                <a:latin typeface="Times New Roman" pitchFamily="18" charset="0"/>
                <a:cs typeface="Times New Roman" pitchFamily="18" charset="0"/>
              </a:rPr>
              <a:t>. </a:t>
            </a:r>
            <a:endParaRPr lang="it-IT"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2071677"/>
            <a:ext cx="8229600" cy="2786083"/>
          </a:xfrm>
        </p:spPr>
        <p:txBody>
          <a:bodyPr/>
          <a:lstStyle/>
          <a:p>
            <a:pPr algn="just">
              <a:buNone/>
            </a:pPr>
            <a:r>
              <a:rPr lang="it-IT" dirty="0" smtClean="0"/>
              <a:t>    </a:t>
            </a:r>
            <a:r>
              <a:rPr lang="it-IT" sz="2800" b="1" dirty="0" smtClean="0">
                <a:solidFill>
                  <a:srgbClr val="C00000"/>
                </a:solidFill>
                <a:latin typeface="Times New Roman" pitchFamily="18" charset="0"/>
                <a:cs typeface="Times New Roman" pitchFamily="18" charset="0"/>
              </a:rPr>
              <a:t>L’avviso </a:t>
            </a:r>
            <a:r>
              <a:rPr lang="it-IT" sz="2800" b="1" dirty="0">
                <a:solidFill>
                  <a:srgbClr val="C00000"/>
                </a:solidFill>
                <a:latin typeface="Times New Roman" pitchFamily="18" charset="0"/>
                <a:cs typeface="Times New Roman" pitchFamily="18" charset="0"/>
              </a:rPr>
              <a:t>di accertamento </a:t>
            </a:r>
            <a:r>
              <a:rPr lang="it-IT" sz="2800" dirty="0">
                <a:solidFill>
                  <a:srgbClr val="C00000"/>
                </a:solidFill>
                <a:latin typeface="Times New Roman" pitchFamily="18" charset="0"/>
                <a:cs typeface="Times New Roman" pitchFamily="18" charset="0"/>
              </a:rPr>
              <a:t>è un atto </a:t>
            </a:r>
            <a:r>
              <a:rPr lang="it-IT" sz="2800" dirty="0" smtClean="0">
                <a:solidFill>
                  <a:srgbClr val="C00000"/>
                </a:solidFill>
                <a:latin typeface="Times New Roman" pitchFamily="18" charset="0"/>
                <a:cs typeface="Times New Roman" pitchFamily="18" charset="0"/>
              </a:rPr>
              <a:t>dotato </a:t>
            </a:r>
            <a:r>
              <a:rPr lang="it-IT" sz="2800" dirty="0">
                <a:solidFill>
                  <a:srgbClr val="C00000"/>
                </a:solidFill>
                <a:latin typeface="Times New Roman" pitchFamily="18" charset="0"/>
                <a:cs typeface="Times New Roman" pitchFamily="18" charset="0"/>
              </a:rPr>
              <a:t>di </a:t>
            </a:r>
            <a:r>
              <a:rPr lang="it-IT" sz="2800" b="1" dirty="0" err="1">
                <a:solidFill>
                  <a:srgbClr val="C00000"/>
                </a:solidFill>
                <a:latin typeface="Times New Roman" pitchFamily="18" charset="0"/>
                <a:cs typeface="Times New Roman" pitchFamily="18" charset="0"/>
              </a:rPr>
              <a:t>autoritatività</a:t>
            </a:r>
            <a:r>
              <a:rPr lang="it-IT" sz="2800" dirty="0">
                <a:solidFill>
                  <a:srgbClr val="C00000"/>
                </a:solidFill>
                <a:latin typeface="Times New Roman" pitchFamily="18" charset="0"/>
                <a:cs typeface="Times New Roman" pitchFamily="18" charset="0"/>
              </a:rPr>
              <a:t>, ovvero è idoneo ad incidere nella situazione giuridica del contribuente ed è suscettibile di divenire definitivo se non impugnato.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600200"/>
            <a:ext cx="8229600" cy="4900634"/>
          </a:xfrm>
        </p:spPr>
        <p:txBody>
          <a:bodyPr>
            <a:normAutofit fontScale="47500" lnSpcReduction="20000"/>
          </a:bodyPr>
          <a:lstStyle/>
          <a:p>
            <a:pPr algn="just">
              <a:buNone/>
            </a:pPr>
            <a:r>
              <a:rPr lang="it-IT" dirty="0" smtClean="0">
                <a:latin typeface="Times New Roman" pitchFamily="18" charset="0"/>
                <a:cs typeface="Times New Roman" pitchFamily="18" charset="0"/>
              </a:rPr>
              <a:t>       Giurisprudenza </a:t>
            </a:r>
            <a:r>
              <a:rPr lang="it-IT" dirty="0">
                <a:latin typeface="Times New Roman" pitchFamily="18" charset="0"/>
                <a:cs typeface="Times New Roman" pitchFamily="18" charset="0"/>
              </a:rPr>
              <a:t>e dottrina hanno sempre discusso se l’avviso di accertamento abbia efficacia costitutiva o dichiarativa dell’obbligazione tributaria, vi è divisione sulla questione se gli effetti dell’avviso di accertamento siano di natura dichiarativa o costituiva.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Secondo </a:t>
            </a:r>
            <a:r>
              <a:rPr lang="it-IT" dirty="0">
                <a:latin typeface="Times New Roman" pitchFamily="18" charset="0"/>
                <a:cs typeface="Times New Roman" pitchFamily="18" charset="0"/>
              </a:rPr>
              <a:t>la </a:t>
            </a:r>
            <a:r>
              <a:rPr lang="it-IT" i="1" u="sng" dirty="0">
                <a:solidFill>
                  <a:srgbClr val="00B0F0"/>
                </a:solidFill>
                <a:latin typeface="Times New Roman" pitchFamily="18" charset="0"/>
                <a:cs typeface="Times New Roman" pitchFamily="18" charset="0"/>
              </a:rPr>
              <a:t>teoria dichiarativa</a:t>
            </a:r>
            <a:r>
              <a:rPr lang="it-IT" dirty="0">
                <a:solidFill>
                  <a:srgbClr val="00B0F0"/>
                </a:solidFill>
                <a:latin typeface="Times New Roman" pitchFamily="18" charset="0"/>
                <a:cs typeface="Times New Roman" pitchFamily="18" charset="0"/>
              </a:rPr>
              <a:t>, </a:t>
            </a:r>
            <a:r>
              <a:rPr lang="it-IT" dirty="0">
                <a:latin typeface="Times New Roman" pitchFamily="18" charset="0"/>
                <a:cs typeface="Times New Roman" pitchFamily="18" charset="0"/>
              </a:rPr>
              <a:t>l’obbligazione tributaria sorge </a:t>
            </a:r>
            <a:r>
              <a:rPr lang="it-IT" i="1" dirty="0">
                <a:latin typeface="Times New Roman" pitchFamily="18" charset="0"/>
                <a:cs typeface="Times New Roman" pitchFamily="18" charset="0"/>
              </a:rPr>
              <a:t>ex </a:t>
            </a:r>
            <a:r>
              <a:rPr lang="it-IT" i="1" dirty="0" err="1">
                <a:latin typeface="Times New Roman" pitchFamily="18" charset="0"/>
                <a:cs typeface="Times New Roman" pitchFamily="18" charset="0"/>
              </a:rPr>
              <a:t>lege</a:t>
            </a:r>
            <a:r>
              <a:rPr lang="it-IT" i="1" dirty="0">
                <a:latin typeface="Times New Roman" pitchFamily="18" charset="0"/>
                <a:cs typeface="Times New Roman" pitchFamily="18" charset="0"/>
              </a:rPr>
              <a:t> </a:t>
            </a:r>
            <a:r>
              <a:rPr lang="it-IT" dirty="0">
                <a:latin typeface="Times New Roman" pitchFamily="18" charset="0"/>
                <a:cs typeface="Times New Roman" pitchFamily="18" charset="0"/>
              </a:rPr>
              <a:t>con il verificarsi del presupposto di fatto del tributo, prescindendo dalla presentazione della dichiarazione. Quindi l’obbligazione sorge non appena si verifica il presupposto di fatto del tributo, poi viene dichiarata dallo stesso contribuente e accertata </a:t>
            </a:r>
            <a:r>
              <a:rPr lang="it-IT" dirty="0" smtClean="0">
                <a:latin typeface="Times New Roman" pitchFamily="18" charset="0"/>
                <a:cs typeface="Times New Roman" pitchFamily="18" charset="0"/>
              </a:rPr>
              <a:t>dall’Amministrazione finanziaria. </a:t>
            </a:r>
            <a:r>
              <a:rPr lang="it-IT" dirty="0">
                <a:latin typeface="Times New Roman" pitchFamily="18" charset="0"/>
                <a:cs typeface="Times New Roman" pitchFamily="18" charset="0"/>
              </a:rPr>
              <a:t>Secondo questa teoria l’avviso di accertamento non produce una situazione giuridica nuova, ma si limita ad accertare una situazione giuridica preesistente, ovvero il rapporto d’imposta sorto </a:t>
            </a:r>
            <a:r>
              <a:rPr lang="it-IT" i="1" dirty="0">
                <a:latin typeface="Times New Roman" pitchFamily="18" charset="0"/>
                <a:cs typeface="Times New Roman" pitchFamily="18" charset="0"/>
              </a:rPr>
              <a:t>ex </a:t>
            </a:r>
            <a:r>
              <a:rPr lang="it-IT" i="1" dirty="0" err="1">
                <a:latin typeface="Times New Roman" pitchFamily="18" charset="0"/>
                <a:cs typeface="Times New Roman" pitchFamily="18" charset="0"/>
              </a:rPr>
              <a:t>lege</a:t>
            </a:r>
            <a:r>
              <a:rPr lang="it-IT" i="1" dirty="0">
                <a:latin typeface="Times New Roman" pitchFamily="18" charset="0"/>
                <a:cs typeface="Times New Roman" pitchFamily="18" charset="0"/>
              </a:rPr>
              <a:t>. </a:t>
            </a:r>
            <a:r>
              <a:rPr lang="it-IT" dirty="0">
                <a:latin typeface="Times New Roman" pitchFamily="18" charset="0"/>
                <a:cs typeface="Times New Roman" pitchFamily="18" charset="0"/>
              </a:rPr>
              <a:t>Il contribuente sarebbe titolare di una situazione soggettiva qualificata come diritto </a:t>
            </a:r>
            <a:r>
              <a:rPr lang="it-IT" dirty="0" smtClean="0">
                <a:latin typeface="Times New Roman" pitchFamily="18" charset="0"/>
                <a:cs typeface="Times New Roman" pitchFamily="18" charset="0"/>
              </a:rPr>
              <a:t>soggettivo (alla giusta imposizione). L’avviso </a:t>
            </a:r>
            <a:r>
              <a:rPr lang="it-IT" dirty="0">
                <a:latin typeface="Times New Roman" pitchFamily="18" charset="0"/>
                <a:cs typeface="Times New Roman" pitchFamily="18" charset="0"/>
              </a:rPr>
              <a:t>di accertamento è espressione di una manifestazione </a:t>
            </a:r>
            <a:r>
              <a:rPr lang="it-IT" dirty="0" err="1">
                <a:latin typeface="Times New Roman" pitchFamily="18" charset="0"/>
                <a:cs typeface="Times New Roman" pitchFamily="18" charset="0"/>
              </a:rPr>
              <a:t>autoritativa</a:t>
            </a:r>
            <a:r>
              <a:rPr lang="it-IT" dirty="0">
                <a:latin typeface="Times New Roman" pitchFamily="18" charset="0"/>
                <a:cs typeface="Times New Roman" pitchFamily="18" charset="0"/>
              </a:rPr>
              <a:t> dell’Amministrazione pubblica, i cui effetti assumerebbero valore </a:t>
            </a:r>
            <a:r>
              <a:rPr lang="it-IT" dirty="0" smtClean="0">
                <a:latin typeface="Times New Roman" pitchFamily="18" charset="0"/>
                <a:cs typeface="Times New Roman" pitchFamily="18" charset="0"/>
              </a:rPr>
              <a:t>dichiarativo </a:t>
            </a:r>
            <a:r>
              <a:rPr lang="it-IT" dirty="0">
                <a:latin typeface="Times New Roman" pitchFamily="18" charset="0"/>
                <a:cs typeface="Times New Roman" pitchFamily="18" charset="0"/>
              </a:rPr>
              <a:t>e non costitutivo di un fatto, ovvero di un’obbligazione tributaria già sorti </a:t>
            </a:r>
            <a:r>
              <a:rPr lang="it-IT" i="1" dirty="0">
                <a:latin typeface="Times New Roman" pitchFamily="18" charset="0"/>
                <a:cs typeface="Times New Roman" pitchFamily="18" charset="0"/>
              </a:rPr>
              <a:t>ex ante</a:t>
            </a:r>
            <a:r>
              <a:rPr lang="it-IT" dirty="0">
                <a:latin typeface="Times New Roman" pitchFamily="18" charset="0"/>
                <a:cs typeface="Times New Roman" pitchFamily="18" charset="0"/>
              </a:rPr>
              <a:t>. Quindi l’obbligazione tributaria è accertata dalla dichiarazione del contribuente e dall’avviso di accertamento. Di conseguenza questi atti non fanno parte del rapporto d’imposta ma sono rivolti solo ad accertarlo ed a dargli esecuzione. </a:t>
            </a: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 </a:t>
            </a:r>
            <a:r>
              <a:rPr lang="it-IT" i="1" u="sng" dirty="0">
                <a:solidFill>
                  <a:srgbClr val="00B0F0"/>
                </a:solidFill>
                <a:latin typeface="Times New Roman" pitchFamily="18" charset="0"/>
                <a:cs typeface="Times New Roman" pitchFamily="18" charset="0"/>
              </a:rPr>
              <a:t>teoria costitutiva</a:t>
            </a:r>
            <a:r>
              <a:rPr lang="it-IT" dirty="0">
                <a:solidFill>
                  <a:srgbClr val="00B0F0"/>
                </a:solidFill>
                <a:latin typeface="Times New Roman" pitchFamily="18" charset="0"/>
                <a:cs typeface="Times New Roman" pitchFamily="18" charset="0"/>
              </a:rPr>
              <a:t> </a:t>
            </a:r>
            <a:r>
              <a:rPr lang="it-IT" dirty="0">
                <a:latin typeface="Times New Roman" pitchFamily="18" charset="0"/>
                <a:cs typeface="Times New Roman" pitchFamily="18" charset="0"/>
              </a:rPr>
              <a:t>sostiene invece che la dichiarazione e l’avviso di accertamento sono elementi costituivi del rapporto obbligatorio. Tale teoria afferma che l’obbligazione non deriva direttamente dalle norme tributarie materiali (norme sul presupposto del tributo). L’obbligazione sorge a seguito della presentazione della dichiarazione o l’emanazione dell’avviso di accertamento. Gli avvisi di accertamento non solo accertano ma costituiscono l’obbligazione tributaria. In base a questa teoria il contribuente è titolare di un interesse </a:t>
            </a:r>
            <a:r>
              <a:rPr lang="it-IT" dirty="0" smtClean="0">
                <a:latin typeface="Times New Roman" pitchFamily="18" charset="0"/>
                <a:cs typeface="Times New Roman" pitchFamily="18" charset="0"/>
              </a:rPr>
              <a:t>legittimo la </a:t>
            </a:r>
            <a:r>
              <a:rPr lang="it-IT" dirty="0">
                <a:latin typeface="Times New Roman" pitchFamily="18" charset="0"/>
                <a:cs typeface="Times New Roman" pitchFamily="18" charset="0"/>
              </a:rPr>
              <a:t>cui lesione legittima il contribuente a chiedere l’annullamento dell’atto d’imposizione illegittimo. </a:t>
            </a:r>
          </a:p>
          <a:p>
            <a:pPr algn="just">
              <a:buNone/>
            </a:pP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571472" y="1643049"/>
            <a:ext cx="7929618" cy="4357719"/>
          </a:xfrm>
        </p:spPr>
        <p:txBody>
          <a:bodyPr>
            <a:normAutofit fontScale="92500"/>
          </a:bodyPr>
          <a:lstStyle/>
          <a:p>
            <a:pPr algn="just">
              <a:buNone/>
            </a:pPr>
            <a:r>
              <a:rPr lang="it-IT" dirty="0" smtClean="0">
                <a:latin typeface="Times New Roman" pitchFamily="18" charset="0"/>
                <a:cs typeface="Times New Roman" pitchFamily="18" charset="0"/>
              </a:rPr>
              <a:t>   </a:t>
            </a:r>
            <a:r>
              <a:rPr lang="it-IT" sz="2600" dirty="0" smtClean="0">
                <a:latin typeface="Times New Roman" pitchFamily="18" charset="0"/>
                <a:cs typeface="Times New Roman" pitchFamily="18" charset="0"/>
              </a:rPr>
              <a:t>Tutti </a:t>
            </a:r>
            <a:r>
              <a:rPr lang="it-IT" sz="2600" dirty="0">
                <a:latin typeface="Times New Roman" pitchFamily="18" charset="0"/>
                <a:cs typeface="Times New Roman" pitchFamily="18" charset="0"/>
              </a:rPr>
              <a:t>gli atti di imposizione sono dotati di </a:t>
            </a:r>
            <a:r>
              <a:rPr lang="it-IT" sz="2600" b="1" dirty="0">
                <a:latin typeface="Times New Roman" pitchFamily="18" charset="0"/>
                <a:cs typeface="Times New Roman" pitchFamily="18" charset="0"/>
              </a:rPr>
              <a:t>esecutorietà</a:t>
            </a:r>
            <a:r>
              <a:rPr lang="it-IT" sz="2600" dirty="0">
                <a:latin typeface="Times New Roman" pitchFamily="18" charset="0"/>
                <a:cs typeface="Times New Roman" pitchFamily="18" charset="0"/>
              </a:rPr>
              <a:t>, ovvero, </a:t>
            </a:r>
            <a:r>
              <a:rPr lang="it-IT" sz="2600" dirty="0" smtClean="0">
                <a:latin typeface="Times New Roman" pitchFamily="18" charset="0"/>
                <a:cs typeface="Times New Roman" pitchFamily="18" charset="0"/>
              </a:rPr>
              <a:t>nei </a:t>
            </a:r>
            <a:r>
              <a:rPr lang="it-IT" sz="2600" dirty="0">
                <a:latin typeface="Times New Roman" pitchFamily="18" charset="0"/>
                <a:cs typeface="Times New Roman" pitchFamily="18" charset="0"/>
              </a:rPr>
              <a:t>casi e nelle modalità previste dalla </a:t>
            </a:r>
            <a:r>
              <a:rPr lang="it-IT" sz="2600" dirty="0" smtClean="0">
                <a:latin typeface="Times New Roman" pitchFamily="18" charset="0"/>
                <a:cs typeface="Times New Roman" pitchFamily="18" charset="0"/>
              </a:rPr>
              <a:t>legge, l’Amministrazione finanziaria </a:t>
            </a:r>
            <a:r>
              <a:rPr lang="it-IT" sz="2600" dirty="0">
                <a:latin typeface="Times New Roman" pitchFamily="18" charset="0"/>
                <a:cs typeface="Times New Roman" pitchFamily="18" charset="0"/>
              </a:rPr>
              <a:t>può imporre coattivamente l’adempimento degli obblighi indicando termine e modalità. Qualora l’interessato non ottemperi, </a:t>
            </a:r>
            <a:r>
              <a:rPr lang="it-IT" sz="2600" dirty="0" smtClean="0">
                <a:latin typeface="Times New Roman" pitchFamily="18" charset="0"/>
                <a:cs typeface="Times New Roman" pitchFamily="18" charset="0"/>
              </a:rPr>
              <a:t>previa </a:t>
            </a:r>
            <a:r>
              <a:rPr lang="it-IT" sz="2600" dirty="0">
                <a:latin typeface="Times New Roman" pitchFamily="18" charset="0"/>
                <a:cs typeface="Times New Roman" pitchFamily="18" charset="0"/>
              </a:rPr>
              <a:t>diffida, </a:t>
            </a:r>
            <a:r>
              <a:rPr lang="it-IT" sz="2600" dirty="0" smtClean="0">
                <a:latin typeface="Times New Roman" pitchFamily="18" charset="0"/>
                <a:cs typeface="Times New Roman" pitchFamily="18" charset="0"/>
              </a:rPr>
              <a:t>si può </a:t>
            </a:r>
            <a:r>
              <a:rPr lang="it-IT" sz="2600" dirty="0">
                <a:latin typeface="Times New Roman" pitchFamily="18" charset="0"/>
                <a:cs typeface="Times New Roman" pitchFamily="18" charset="0"/>
              </a:rPr>
              <a:t>provvedere all’esecuzione coattiva. </a:t>
            </a:r>
            <a:endParaRPr lang="it-IT" sz="2600" dirty="0" smtClean="0">
              <a:latin typeface="Times New Roman" pitchFamily="18" charset="0"/>
              <a:cs typeface="Times New Roman" pitchFamily="18" charset="0"/>
            </a:endParaRPr>
          </a:p>
          <a:p>
            <a:pPr algn="just">
              <a:buNone/>
            </a:pPr>
            <a:endParaRPr lang="it-IT" sz="3000" dirty="0" smtClean="0">
              <a:latin typeface="Times New Roman" pitchFamily="18" charset="0"/>
              <a:cs typeface="Times New Roman" pitchFamily="18" charset="0"/>
            </a:endParaRPr>
          </a:p>
          <a:p>
            <a:pPr algn="just">
              <a:buNone/>
            </a:pPr>
            <a:r>
              <a:rPr lang="it-IT" sz="3000" dirty="0" smtClean="0">
                <a:latin typeface="Times New Roman" pitchFamily="18" charset="0"/>
                <a:cs typeface="Times New Roman" pitchFamily="18" charset="0"/>
              </a:rPr>
              <a:t>    L’avviso </a:t>
            </a:r>
            <a:r>
              <a:rPr lang="it-IT" sz="3000" dirty="0">
                <a:latin typeface="Times New Roman" pitchFamily="18" charset="0"/>
                <a:cs typeface="Times New Roman" pitchFamily="18" charset="0"/>
              </a:rPr>
              <a:t>di accertamento, oltre ad essere caratterizzato </a:t>
            </a:r>
            <a:r>
              <a:rPr lang="it-IT" sz="3000" dirty="0" smtClean="0">
                <a:latin typeface="Times New Roman" pitchFamily="18" charset="0"/>
                <a:cs typeface="Times New Roman" pitchFamily="18" charset="0"/>
              </a:rPr>
              <a:t>dall’ </a:t>
            </a:r>
            <a:r>
              <a:rPr lang="it-IT" sz="3000" b="1" dirty="0">
                <a:latin typeface="Times New Roman" pitchFamily="18" charset="0"/>
                <a:cs typeface="Times New Roman" pitchFamily="18" charset="0"/>
              </a:rPr>
              <a:t>esecutorietà</a:t>
            </a:r>
            <a:r>
              <a:rPr lang="it-IT" sz="3000" dirty="0">
                <a:latin typeface="Times New Roman" pitchFamily="18" charset="0"/>
                <a:cs typeface="Times New Roman" pitchFamily="18" charset="0"/>
              </a:rPr>
              <a:t>, assume il valore di </a:t>
            </a:r>
            <a:r>
              <a:rPr lang="it-IT" sz="3000" b="1" u="sng" dirty="0">
                <a:solidFill>
                  <a:srgbClr val="0070C0"/>
                </a:solidFill>
                <a:latin typeface="Times New Roman" pitchFamily="18" charset="0"/>
                <a:cs typeface="Times New Roman" pitchFamily="18" charset="0"/>
              </a:rPr>
              <a:t>titolo esecutivo e </a:t>
            </a:r>
            <a:r>
              <a:rPr lang="it-IT" sz="3000" b="1" u="sng" dirty="0" smtClean="0">
                <a:solidFill>
                  <a:srgbClr val="0070C0"/>
                </a:solidFill>
                <a:latin typeface="Times New Roman" pitchFamily="18" charset="0"/>
                <a:cs typeface="Times New Roman" pitchFamily="18" charset="0"/>
              </a:rPr>
              <a:t>precetto</a:t>
            </a:r>
            <a:r>
              <a:rPr lang="it-IT" sz="3000" dirty="0" smtClean="0">
                <a:latin typeface="Times New Roman" pitchFamily="18" charset="0"/>
                <a:cs typeface="Times New Roman" pitchFamily="18" charset="0"/>
              </a:rPr>
              <a:t> </a:t>
            </a:r>
            <a:r>
              <a:rPr lang="it-IT" sz="3000" dirty="0">
                <a:latin typeface="Times New Roman" pitchFamily="18" charset="0"/>
                <a:cs typeface="Times New Roman" pitchFamily="18" charset="0"/>
              </a:rPr>
              <a:t>per alcuni tributi</a:t>
            </a:r>
            <a:r>
              <a:rPr lang="it-IT" dirty="0">
                <a:latin typeface="Times New Roman" pitchFamily="18" charset="0"/>
                <a:cs typeface="Times New Roman" pitchFamily="18" charset="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500174"/>
            <a:ext cx="8043890" cy="4786346"/>
          </a:xfrm>
        </p:spPr>
        <p:txBody>
          <a:bodyPr>
            <a:normAutofit/>
          </a:bodyPr>
          <a:lstStyle/>
          <a:p>
            <a:pPr algn="just">
              <a:buNone/>
            </a:pPr>
            <a:r>
              <a:rPr lang="it-IT" sz="2800" dirty="0" smtClean="0">
                <a:solidFill>
                  <a:srgbClr val="C00000"/>
                </a:solidFill>
                <a:latin typeface="Times New Roman" pitchFamily="18" charset="0"/>
                <a:cs typeface="Times New Roman" pitchFamily="18" charset="0"/>
              </a:rPr>
              <a:t>    L’avviso </a:t>
            </a:r>
            <a:r>
              <a:rPr lang="it-IT" sz="2800" dirty="0">
                <a:solidFill>
                  <a:srgbClr val="C00000"/>
                </a:solidFill>
                <a:latin typeface="Times New Roman" pitchFamily="18" charset="0"/>
                <a:cs typeface="Times New Roman" pitchFamily="18" charset="0"/>
              </a:rPr>
              <a:t>di accertamento racchiude in sé la fase</a:t>
            </a:r>
            <a:r>
              <a:rPr lang="it-IT" sz="2800" u="sng" dirty="0">
                <a:solidFill>
                  <a:srgbClr val="C00000"/>
                </a:solidFill>
                <a:latin typeface="Times New Roman" pitchFamily="18" charset="0"/>
                <a:cs typeface="Times New Roman" pitchFamily="18" charset="0"/>
              </a:rPr>
              <a:t> esecutiva</a:t>
            </a:r>
            <a:r>
              <a:rPr lang="it-IT" sz="2800" dirty="0">
                <a:solidFill>
                  <a:srgbClr val="C00000"/>
                </a:solidFill>
                <a:latin typeface="Times New Roman" pitchFamily="18" charset="0"/>
                <a:cs typeface="Times New Roman" pitchFamily="18" charset="0"/>
              </a:rPr>
              <a:t> e quella </a:t>
            </a:r>
            <a:r>
              <a:rPr lang="it-IT" sz="2800" u="sng" dirty="0" err="1" smtClean="0">
                <a:solidFill>
                  <a:srgbClr val="C00000"/>
                </a:solidFill>
                <a:latin typeface="Times New Roman" pitchFamily="18" charset="0"/>
                <a:cs typeface="Times New Roman" pitchFamily="18" charset="0"/>
              </a:rPr>
              <a:t>accertativa</a:t>
            </a:r>
            <a:r>
              <a:rPr lang="it-IT" sz="2800" u="sng" dirty="0" smtClean="0">
                <a:solidFill>
                  <a:srgbClr val="C00000"/>
                </a:solidFill>
                <a:latin typeface="Times New Roman" pitchFamily="18" charset="0"/>
                <a:cs typeface="Times New Roman" pitchFamily="18" charset="0"/>
              </a:rPr>
              <a:t> …</a:t>
            </a:r>
          </a:p>
          <a:p>
            <a:pPr algn="just">
              <a:buNone/>
            </a:pPr>
            <a:endParaRPr lang="it-IT" sz="2800" dirty="0" smtClean="0">
              <a:latin typeface="Times New Roman" pitchFamily="18" charset="0"/>
              <a:cs typeface="Times New Roman" pitchFamily="18" charset="0"/>
            </a:endParaRPr>
          </a:p>
          <a:p>
            <a:pPr algn="just">
              <a:buNone/>
            </a:pPr>
            <a:r>
              <a:rPr lang="it-IT" sz="2800" dirty="0" smtClean="0">
                <a:latin typeface="Times New Roman" pitchFamily="18" charset="0"/>
                <a:cs typeface="Times New Roman" pitchFamily="18" charset="0"/>
              </a:rPr>
              <a:t>   …. Ovvero, deve </a:t>
            </a:r>
            <a:r>
              <a:rPr lang="it-IT" sz="2800" dirty="0">
                <a:latin typeface="Times New Roman" pitchFamily="18" charset="0"/>
                <a:cs typeface="Times New Roman" pitchFamily="18" charset="0"/>
              </a:rPr>
              <a:t>contenere anche l’intimazione ad adempiere entro il termine di presentazione del </a:t>
            </a:r>
            <a:r>
              <a:rPr lang="it-IT" sz="2800" dirty="0" smtClean="0">
                <a:latin typeface="Times New Roman" pitchFamily="18" charset="0"/>
                <a:cs typeface="Times New Roman" pitchFamily="18" charset="0"/>
              </a:rPr>
              <a:t>ricorso (60 giorni), </a:t>
            </a:r>
            <a:r>
              <a:rPr lang="it-IT" sz="2800" dirty="0">
                <a:latin typeface="Times New Roman" pitchFamily="18" charset="0"/>
                <a:cs typeface="Times New Roman" pitchFamily="18" charset="0"/>
              </a:rPr>
              <a:t>con l’avvertimento che, decorsi 30 giorni dal termine per il pagamento, la riscossione delle somme richieste viene affidata all’Agente della riscossione, il quale porrà in essere la procedura di esecuzione forzata. </a:t>
            </a:r>
          </a:p>
          <a:p>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28596" y="1428736"/>
            <a:ext cx="8115328" cy="4857784"/>
          </a:xfrm>
        </p:spPr>
        <p:txBody>
          <a:bodyPr>
            <a:normAutofit fontScale="55000" lnSpcReduction="20000"/>
          </a:bodyPr>
          <a:lstStyle/>
          <a:p>
            <a:pPr algn="just">
              <a:buNone/>
            </a:pPr>
            <a:r>
              <a:rPr lang="it-IT" sz="3800" dirty="0" smtClean="0">
                <a:latin typeface="Times New Roman" pitchFamily="18" charset="0"/>
                <a:cs typeface="Times New Roman" pitchFamily="18" charset="0"/>
              </a:rPr>
              <a:t> </a:t>
            </a:r>
            <a:r>
              <a:rPr lang="it-IT" sz="3400" dirty="0" smtClean="0">
                <a:latin typeface="Times New Roman" pitchFamily="18" charset="0"/>
                <a:cs typeface="Times New Roman" pitchFamily="18" charset="0"/>
              </a:rPr>
              <a:t>Avviso </a:t>
            </a:r>
            <a:r>
              <a:rPr lang="it-IT" sz="3400" dirty="0">
                <a:latin typeface="Times New Roman" pitchFamily="18" charset="0"/>
                <a:cs typeface="Times New Roman" pitchFamily="18" charset="0"/>
              </a:rPr>
              <a:t>di </a:t>
            </a:r>
            <a:r>
              <a:rPr lang="it-IT" sz="3400" dirty="0" smtClean="0">
                <a:latin typeface="Times New Roman" pitchFamily="18" charset="0"/>
                <a:cs typeface="Times New Roman" pitchFamily="18" charset="0"/>
              </a:rPr>
              <a:t>accertamento: espressione </a:t>
            </a:r>
            <a:r>
              <a:rPr lang="it-IT" sz="3400" dirty="0">
                <a:latin typeface="Times New Roman" pitchFamily="18" charset="0"/>
                <a:cs typeface="Times New Roman" pitchFamily="18" charset="0"/>
              </a:rPr>
              <a:t>di una </a:t>
            </a:r>
            <a:r>
              <a:rPr lang="it-IT" sz="3400" b="1" u="sng" dirty="0">
                <a:solidFill>
                  <a:srgbClr val="C00000"/>
                </a:solidFill>
                <a:latin typeface="Times New Roman" pitchFamily="18" charset="0"/>
                <a:cs typeface="Times New Roman" pitchFamily="18" charset="0"/>
              </a:rPr>
              <a:t>funzione </a:t>
            </a:r>
            <a:r>
              <a:rPr lang="it-IT" sz="3400" b="1" u="sng" dirty="0" smtClean="0">
                <a:solidFill>
                  <a:srgbClr val="C00000"/>
                </a:solidFill>
                <a:latin typeface="Times New Roman" pitchFamily="18" charset="0"/>
                <a:cs typeface="Times New Roman" pitchFamily="18" charset="0"/>
              </a:rPr>
              <a:t>vincolata</a:t>
            </a:r>
            <a:r>
              <a:rPr lang="it-IT" sz="3400" u="sng" dirty="0" smtClean="0">
                <a:latin typeface="Times New Roman" pitchFamily="18" charset="0"/>
                <a:cs typeface="Times New Roman" pitchFamily="18" charset="0"/>
              </a:rPr>
              <a:t>.</a:t>
            </a:r>
          </a:p>
          <a:p>
            <a:pPr algn="just">
              <a:buNone/>
            </a:pPr>
            <a:endParaRPr lang="it-IT" sz="3400" u="sng" dirty="0" smtClean="0">
              <a:latin typeface="Times New Roman" pitchFamily="18" charset="0"/>
              <a:cs typeface="Times New Roman" pitchFamily="18" charset="0"/>
            </a:endParaRPr>
          </a:p>
          <a:p>
            <a:pPr algn="just">
              <a:buNone/>
            </a:pPr>
            <a:r>
              <a:rPr lang="it-IT" sz="3400" dirty="0" smtClean="0">
                <a:latin typeface="Times New Roman" pitchFamily="18" charset="0"/>
                <a:cs typeface="Times New Roman" pitchFamily="18" charset="0"/>
              </a:rPr>
              <a:t>     L’Amministrazione finanziaria non </a:t>
            </a:r>
            <a:r>
              <a:rPr lang="it-IT" sz="3400" dirty="0">
                <a:latin typeface="Times New Roman" pitchFamily="18" charset="0"/>
                <a:cs typeface="Times New Roman" pitchFamily="18" charset="0"/>
              </a:rPr>
              <a:t>può disporre né del potere impositivo né dei suoi diritti di credito nei confronti dei contribuenti. </a:t>
            </a:r>
            <a:endParaRPr lang="it-IT" sz="3400" dirty="0" smtClean="0">
              <a:latin typeface="Times New Roman" pitchFamily="18" charset="0"/>
              <a:cs typeface="Times New Roman" pitchFamily="18" charset="0"/>
            </a:endParaRPr>
          </a:p>
          <a:p>
            <a:pPr algn="just">
              <a:buNone/>
            </a:pPr>
            <a:endParaRPr lang="it-IT" sz="3400" dirty="0">
              <a:latin typeface="Times New Roman" pitchFamily="18" charset="0"/>
              <a:cs typeface="Times New Roman" pitchFamily="18" charset="0"/>
            </a:endParaRPr>
          </a:p>
          <a:p>
            <a:pPr algn="just">
              <a:buNone/>
            </a:pPr>
            <a:r>
              <a:rPr lang="it-IT" sz="3400" dirty="0" smtClean="0">
                <a:latin typeface="Times New Roman" pitchFamily="18" charset="0"/>
                <a:cs typeface="Times New Roman" pitchFamily="18" charset="0"/>
              </a:rPr>
              <a:t>      </a:t>
            </a:r>
            <a:r>
              <a:rPr lang="it-IT" sz="3400" b="1" dirty="0" smtClean="0">
                <a:solidFill>
                  <a:schemeClr val="tx2"/>
                </a:solidFill>
                <a:latin typeface="Times New Roman" pitchFamily="18" charset="0"/>
                <a:cs typeface="Times New Roman" pitchFamily="18" charset="0"/>
              </a:rPr>
              <a:t>L’indisponibilità</a:t>
            </a:r>
            <a:r>
              <a:rPr lang="it-IT" sz="3400" dirty="0" smtClean="0">
                <a:latin typeface="Times New Roman" pitchFamily="18" charset="0"/>
                <a:cs typeface="Times New Roman" pitchFamily="18" charset="0"/>
              </a:rPr>
              <a:t> </a:t>
            </a:r>
            <a:r>
              <a:rPr lang="it-IT" sz="3400" dirty="0">
                <a:latin typeface="Times New Roman" pitchFamily="18" charset="0"/>
                <a:cs typeface="Times New Roman" pitchFamily="18" charset="0"/>
              </a:rPr>
              <a:t>del credito tributario deriva dalla particolare funzione pubblica volta all’equo riparto tra i consociati del carico fiscale (</a:t>
            </a:r>
            <a:r>
              <a:rPr lang="it-IT" sz="3400" i="1" dirty="0">
                <a:latin typeface="Times New Roman" pitchFamily="18" charset="0"/>
                <a:cs typeface="Times New Roman" pitchFamily="18" charset="0"/>
              </a:rPr>
              <a:t>ex</a:t>
            </a:r>
            <a:r>
              <a:rPr lang="it-IT" sz="3400" dirty="0">
                <a:latin typeface="Times New Roman" pitchFamily="18" charset="0"/>
                <a:cs typeface="Times New Roman" pitchFamily="18" charset="0"/>
              </a:rPr>
              <a:t> art. 53 Cost.). L’indisponibilità si estrinseca nell’asserzione secondo cui il debito d’imposta ha il suo fondamento giuridico nella legge. </a:t>
            </a:r>
            <a:endParaRPr lang="it-IT" sz="3400" dirty="0" smtClean="0">
              <a:latin typeface="Times New Roman" pitchFamily="18" charset="0"/>
              <a:cs typeface="Times New Roman" pitchFamily="18" charset="0"/>
            </a:endParaRPr>
          </a:p>
          <a:p>
            <a:pPr algn="just">
              <a:buNone/>
            </a:pPr>
            <a:endParaRPr lang="it-IT" sz="3400" dirty="0">
              <a:latin typeface="Times New Roman" pitchFamily="18" charset="0"/>
              <a:cs typeface="Times New Roman" pitchFamily="18" charset="0"/>
            </a:endParaRPr>
          </a:p>
          <a:p>
            <a:pPr algn="just">
              <a:buNone/>
            </a:pPr>
            <a:r>
              <a:rPr lang="it-IT" sz="3400" dirty="0" smtClean="0">
                <a:latin typeface="Times New Roman" pitchFamily="18" charset="0"/>
                <a:cs typeface="Times New Roman" pitchFamily="18" charset="0"/>
              </a:rPr>
              <a:t>      L’obbligazione </a:t>
            </a:r>
            <a:r>
              <a:rPr lang="it-IT" sz="3400" dirty="0">
                <a:latin typeface="Times New Roman" pitchFamily="18" charset="0"/>
                <a:cs typeface="Times New Roman" pitchFamily="18" charset="0"/>
              </a:rPr>
              <a:t>tributaria, in quanto </a:t>
            </a:r>
            <a:r>
              <a:rPr lang="it-IT" sz="3400" i="1" dirty="0">
                <a:latin typeface="Times New Roman" pitchFamily="18" charset="0"/>
                <a:cs typeface="Times New Roman" pitchFamily="18" charset="0"/>
              </a:rPr>
              <a:t>ex </a:t>
            </a:r>
            <a:r>
              <a:rPr lang="it-IT" sz="3400" i="1" dirty="0" err="1">
                <a:latin typeface="Times New Roman" pitchFamily="18" charset="0"/>
                <a:cs typeface="Times New Roman" pitchFamily="18" charset="0"/>
              </a:rPr>
              <a:t>lege</a:t>
            </a:r>
            <a:r>
              <a:rPr lang="it-IT" sz="3400" dirty="0">
                <a:latin typeface="Times New Roman" pitchFamily="18" charset="0"/>
                <a:cs typeface="Times New Roman" pitchFamily="18" charset="0"/>
              </a:rPr>
              <a:t>, sorge appena si verifica il presupposto al quale la norma la ricollega, per cui è solo la legge tributaria a poter disporre in modo diverso. </a:t>
            </a:r>
            <a:r>
              <a:rPr lang="it-IT" sz="3400" u="sng" dirty="0">
                <a:latin typeface="Times New Roman" pitchFamily="18" charset="0"/>
                <a:cs typeface="Times New Roman" pitchFamily="18" charset="0"/>
              </a:rPr>
              <a:t>L’avviso di accertamento non può andare oltre gli spazi consentiti dalla legge. </a:t>
            </a:r>
            <a:endParaRPr lang="it-IT" sz="3400" u="sng" dirty="0" smtClean="0">
              <a:latin typeface="Times New Roman" pitchFamily="18" charset="0"/>
              <a:cs typeface="Times New Roman" pitchFamily="18" charset="0"/>
            </a:endParaRPr>
          </a:p>
          <a:p>
            <a:pPr algn="just">
              <a:buNone/>
            </a:pPr>
            <a:endParaRPr lang="it-IT" sz="3400" u="sng" dirty="0" smtClean="0">
              <a:latin typeface="Times New Roman" pitchFamily="18" charset="0"/>
              <a:cs typeface="Times New Roman" pitchFamily="18" charset="0"/>
            </a:endParaRPr>
          </a:p>
          <a:p>
            <a:pPr algn="just">
              <a:buNone/>
            </a:pPr>
            <a:r>
              <a:rPr lang="it-IT" sz="3400" dirty="0" smtClean="0">
                <a:latin typeface="Times New Roman" pitchFamily="18" charset="0"/>
                <a:cs typeface="Times New Roman" pitchFamily="18" charset="0"/>
              </a:rPr>
              <a:t>     </a:t>
            </a:r>
          </a:p>
          <a:p>
            <a:pPr algn="just">
              <a:buNone/>
            </a:pPr>
            <a:r>
              <a:rPr lang="it-IT" dirty="0" smtClean="0">
                <a:latin typeface="Times New Roman" pitchFamily="18" charset="0"/>
                <a:cs typeface="Times New Roman" pitchFamily="18" charset="0"/>
              </a:rPr>
              <a:t>     </a:t>
            </a:r>
            <a:endParaRPr lang="it-IT"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600200"/>
            <a:ext cx="8115328" cy="4525963"/>
          </a:xfrm>
        </p:spPr>
        <p:txBody>
          <a:bodyPr>
            <a:normAutofit fontScale="70000" lnSpcReduction="20000"/>
          </a:bodyPr>
          <a:lstStyle/>
          <a:p>
            <a:pPr algn="just">
              <a:buNone/>
            </a:pPr>
            <a:r>
              <a:rPr lang="it-IT" dirty="0" smtClean="0">
                <a:latin typeface="Times New Roman" pitchFamily="18" charset="0"/>
                <a:cs typeface="Times New Roman" pitchFamily="18" charset="0"/>
              </a:rPr>
              <a:t>     </a:t>
            </a:r>
          </a:p>
          <a:p>
            <a:pPr algn="just">
              <a:buNone/>
            </a:pPr>
            <a:r>
              <a:rPr lang="it-IT" dirty="0" smtClean="0">
                <a:latin typeface="Times New Roman" pitchFamily="18" charset="0"/>
                <a:cs typeface="Times New Roman" pitchFamily="18" charset="0"/>
              </a:rPr>
              <a:t>     L’efficacia dell’avviso di accertamento </a:t>
            </a:r>
            <a:r>
              <a:rPr lang="it-IT" dirty="0">
                <a:latin typeface="Times New Roman" pitchFamily="18" charset="0"/>
                <a:cs typeface="Times New Roman" pitchFamily="18" charset="0"/>
              </a:rPr>
              <a:t>è subordinata alla sua regolare </a:t>
            </a:r>
            <a:r>
              <a:rPr lang="it-IT" b="1" dirty="0" smtClean="0">
                <a:latin typeface="Times New Roman" pitchFamily="18" charset="0"/>
                <a:cs typeface="Times New Roman" pitchFamily="18" charset="0"/>
              </a:rPr>
              <a:t>notificazione</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Dottrina e giurisprudenza sono concordi nel considerare che tale atto sia </a:t>
            </a:r>
            <a:r>
              <a:rPr lang="it-IT" u="sng" dirty="0" err="1">
                <a:latin typeface="Times New Roman" pitchFamily="18" charset="0"/>
                <a:cs typeface="Times New Roman" pitchFamily="18" charset="0"/>
              </a:rPr>
              <a:t>recettizio</a:t>
            </a:r>
            <a:r>
              <a:rPr lang="it-IT" dirty="0">
                <a:latin typeface="Times New Roman" pitchFamily="18" charset="0"/>
                <a:cs typeface="Times New Roman" pitchFamily="18" charset="0"/>
              </a:rPr>
              <a:t>, in quanto esiste e produce i suoi effetti solo se portato a conoscenza del destinatario mediante apposito avviso</a:t>
            </a:r>
            <a:r>
              <a:rPr lang="it-IT" dirty="0" smtClean="0">
                <a:latin typeface="Times New Roman" pitchFamily="18" charset="0"/>
                <a:cs typeface="Times New Roman" pitchFamily="18" charset="0"/>
              </a:rPr>
              <a:t>.</a:t>
            </a: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L’atto impositivo impone, per </a:t>
            </a:r>
            <a:r>
              <a:rPr lang="it-IT" dirty="0">
                <a:latin typeface="Times New Roman" pitchFamily="18" charset="0"/>
                <a:cs typeface="Times New Roman" pitchFamily="18" charset="0"/>
              </a:rPr>
              <a:t>esplicare i suoi </a:t>
            </a:r>
            <a:r>
              <a:rPr lang="it-IT" dirty="0" smtClean="0">
                <a:latin typeface="Times New Roman" pitchFamily="18" charset="0"/>
                <a:cs typeface="Times New Roman" pitchFamily="18" charset="0"/>
              </a:rPr>
              <a:t>effetti, </a:t>
            </a:r>
            <a:r>
              <a:rPr lang="it-IT" dirty="0">
                <a:latin typeface="Times New Roman" pitchFamily="18" charset="0"/>
                <a:cs typeface="Times New Roman" pitchFamily="18" charset="0"/>
              </a:rPr>
              <a:t>deve essere portato a conoscenza del destinatario mediante la </a:t>
            </a:r>
            <a:r>
              <a:rPr lang="it-IT" dirty="0" smtClean="0">
                <a:latin typeface="Times New Roman" pitchFamily="18" charset="0"/>
                <a:cs typeface="Times New Roman" pitchFamily="18" charset="0"/>
              </a:rPr>
              <a:t>sua notifica </a:t>
            </a:r>
            <a:r>
              <a:rPr lang="it-IT" dirty="0">
                <a:latin typeface="Times New Roman" pitchFamily="18" charset="0"/>
                <a:cs typeface="Times New Roman" pitchFamily="18" charset="0"/>
              </a:rPr>
              <a:t>entro un determinato termine a pena di decadenza, altrimenti l’atto risulta viziato e </a:t>
            </a:r>
            <a:r>
              <a:rPr lang="it-IT" dirty="0" smtClean="0">
                <a:latin typeface="Times New Roman" pitchFamily="18" charset="0"/>
                <a:cs typeface="Times New Roman" pitchFamily="18" charset="0"/>
              </a:rPr>
              <a:t>l’Amministrazione finanziaria </a:t>
            </a:r>
            <a:r>
              <a:rPr lang="it-IT" dirty="0">
                <a:latin typeface="Times New Roman" pitchFamily="18" charset="0"/>
                <a:cs typeface="Times New Roman" pitchFamily="18" charset="0"/>
              </a:rPr>
              <a:t>decade dal potere di imposizione.</a:t>
            </a: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 </a:t>
            </a:r>
            <a:r>
              <a:rPr lang="it-IT" dirty="0">
                <a:latin typeface="Times New Roman" pitchFamily="18" charset="0"/>
                <a:cs typeface="Times New Roman" pitchFamily="18" charset="0"/>
              </a:rPr>
              <a:t>notifica deve avvenire presso il domicilio fiscale del contribuente, fatta salva la consegna a mani proprie</a:t>
            </a:r>
            <a:r>
              <a:rPr lang="it-IT" dirty="0" smtClean="0">
                <a:latin typeface="Times New Roman" pitchFamily="18" charset="0"/>
                <a:cs typeface="Times New Roman" pitchFamily="18" charset="0"/>
              </a:rPr>
              <a:t>.</a:t>
            </a:r>
          </a:p>
          <a:p>
            <a:pPr algn="just">
              <a:buNone/>
            </a:pPr>
            <a:endParaRPr lang="it-IT" dirty="0">
              <a:latin typeface="Times New Roman" pitchFamily="18" charset="0"/>
              <a:cs typeface="Times New Roman" pitchFamily="18" charset="0"/>
            </a:endParaRPr>
          </a:p>
          <a:p>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600200"/>
            <a:ext cx="8115328" cy="4525963"/>
          </a:xfrm>
        </p:spPr>
        <p:txBody>
          <a:bodyPr>
            <a:normAutofit fontScale="62500" lnSpcReduction="20000"/>
          </a:bodyPr>
          <a:lstStyle/>
          <a:p>
            <a:pPr algn="just">
              <a:buNone/>
            </a:pPr>
            <a:r>
              <a:rPr lang="it-IT" dirty="0" smtClean="0"/>
              <a:t>      </a:t>
            </a:r>
            <a:r>
              <a:rPr lang="it-IT" dirty="0" smtClean="0">
                <a:latin typeface="Times New Roman" pitchFamily="18" charset="0"/>
                <a:cs typeface="Times New Roman" pitchFamily="18" charset="0"/>
              </a:rPr>
              <a:t>L’esercizio </a:t>
            </a:r>
            <a:r>
              <a:rPr lang="it-IT" dirty="0">
                <a:latin typeface="Times New Roman" pitchFamily="18" charset="0"/>
                <a:cs typeface="Times New Roman" pitchFamily="18" charset="0"/>
              </a:rPr>
              <a:t>del potere di accertamento viene effettuato in base alla competenza dell’ufficio chiamato ad emettere il provvedimento impositivo. L’atto deve essere formato dall’ufficio individuato dalla legge come competente nei confronti del contribuente ai fini di una determinata imposta. </a:t>
            </a:r>
            <a:endParaRPr lang="it-IT" dirty="0" smtClean="0">
              <a:latin typeface="Times New Roman" pitchFamily="18" charset="0"/>
              <a:cs typeface="Times New Roman" pitchFamily="18" charset="0"/>
            </a:endParaRP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Per </a:t>
            </a:r>
            <a:r>
              <a:rPr lang="it-IT" dirty="0">
                <a:latin typeface="Times New Roman" pitchFamily="18" charset="0"/>
                <a:cs typeface="Times New Roman" pitchFamily="18" charset="0"/>
              </a:rPr>
              <a:t>quel che concerne le imposte dirette e l’Iva l’ufficio competente è quello nella cui circoscrizione si trova il domicilio fiscale del contribuente alla data in cui è stata (o avrebbe dovuto presentare) la dichiarazione, mentre ai fini delle imposte indirette sui trasferimenti l’ufficio competente è quello del luogo di registrazione dell’atto. </a:t>
            </a: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Dunque </a:t>
            </a:r>
            <a:r>
              <a:rPr lang="it-IT" dirty="0">
                <a:latin typeface="Times New Roman" pitchFamily="18" charset="0"/>
                <a:cs typeface="Times New Roman" pitchFamily="18" charset="0"/>
              </a:rPr>
              <a:t>la competenza si radica in capo all’ufficio al momento della presentazione o della mancata presentazione della dichiarazione.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571472" y="1357298"/>
            <a:ext cx="8001056" cy="5072098"/>
          </a:xfrm>
        </p:spPr>
        <p:txBody>
          <a:bodyPr>
            <a:normAutofit fontScale="77500" lnSpcReduction="20000"/>
          </a:bodyPr>
          <a:lstStyle/>
          <a:p>
            <a:pPr algn="just">
              <a:buNone/>
            </a:pPr>
            <a:r>
              <a:rPr lang="it-IT" sz="2900" dirty="0" smtClean="0">
                <a:latin typeface="Times New Roman" pitchFamily="18" charset="0"/>
                <a:cs typeface="Times New Roman" pitchFamily="18" charset="0"/>
              </a:rPr>
              <a:t>     L’emissione </a:t>
            </a:r>
            <a:r>
              <a:rPr lang="it-IT" sz="2900" dirty="0">
                <a:latin typeface="Times New Roman" pitchFamily="18" charset="0"/>
                <a:cs typeface="Times New Roman" pitchFamily="18" charset="0"/>
              </a:rPr>
              <a:t>dell’atto </a:t>
            </a:r>
            <a:r>
              <a:rPr lang="it-IT" sz="2900" dirty="0" err="1">
                <a:latin typeface="Times New Roman" pitchFamily="18" charset="0"/>
                <a:cs typeface="Times New Roman" pitchFamily="18" charset="0"/>
              </a:rPr>
              <a:t>autoritativo</a:t>
            </a:r>
            <a:r>
              <a:rPr lang="it-IT" sz="2900" dirty="0">
                <a:latin typeface="Times New Roman" pitchFamily="18" charset="0"/>
                <a:cs typeface="Times New Roman" pitchFamily="18" charset="0"/>
              </a:rPr>
              <a:t> è condizionata alla pendenza del termine per lo svolgimento dell’attività di accertamento, in quanto il legislatore ha posto alcuni limiti temporali all’esercizio della potestà impositiva stabilendo specifici termini entro i quali gli atti di accertamento devono essere notificati, a pena di decadenza. </a:t>
            </a:r>
            <a:endParaRPr lang="it-IT" sz="2900" dirty="0" smtClean="0">
              <a:latin typeface="Times New Roman" pitchFamily="18" charset="0"/>
              <a:cs typeface="Times New Roman" pitchFamily="18" charset="0"/>
            </a:endParaRPr>
          </a:p>
          <a:p>
            <a:pPr algn="just">
              <a:buNone/>
            </a:pPr>
            <a:endParaRPr lang="it-IT" sz="2900" dirty="0" smtClean="0">
              <a:latin typeface="Times New Roman" pitchFamily="18" charset="0"/>
              <a:cs typeface="Times New Roman" pitchFamily="18" charset="0"/>
            </a:endParaRPr>
          </a:p>
          <a:p>
            <a:pPr algn="just">
              <a:buNone/>
            </a:pPr>
            <a:r>
              <a:rPr lang="it-IT" sz="2900" dirty="0" smtClean="0">
                <a:latin typeface="Times New Roman" pitchFamily="18" charset="0"/>
                <a:cs typeface="Times New Roman" pitchFamily="18" charset="0"/>
              </a:rPr>
              <a:t>In </a:t>
            </a:r>
            <a:r>
              <a:rPr lang="it-IT" sz="2900" dirty="0">
                <a:latin typeface="Times New Roman" pitchFamily="18" charset="0"/>
                <a:cs typeface="Times New Roman" pitchFamily="18" charset="0"/>
              </a:rPr>
              <a:t>particolare:</a:t>
            </a:r>
          </a:p>
          <a:p>
            <a:pPr lvl="0" algn="just">
              <a:buNone/>
            </a:pPr>
            <a:r>
              <a:rPr lang="it-IT" sz="2900" dirty="0" smtClean="0">
                <a:latin typeface="Times New Roman" pitchFamily="18" charset="0"/>
                <a:cs typeface="Times New Roman" pitchFamily="18" charset="0"/>
              </a:rPr>
              <a:t>- gli </a:t>
            </a:r>
            <a:r>
              <a:rPr lang="it-IT" sz="2900" dirty="0">
                <a:latin typeface="Times New Roman" pitchFamily="18" charset="0"/>
                <a:cs typeface="Times New Roman" pitchFamily="18" charset="0"/>
              </a:rPr>
              <a:t>avvisi di accertamento ai fini delle imposte sui redditi e dell’Iva devono essere notificati entro il 31 dic. del quarto anno successivo a quello di presentazione della dichiarazione;</a:t>
            </a:r>
          </a:p>
          <a:p>
            <a:pPr lvl="0" algn="just">
              <a:buNone/>
            </a:pPr>
            <a:r>
              <a:rPr lang="it-IT" sz="2900" dirty="0" smtClean="0">
                <a:latin typeface="Times New Roman" pitchFamily="18" charset="0"/>
                <a:cs typeface="Times New Roman" pitchFamily="18" charset="0"/>
              </a:rPr>
              <a:t>- in </a:t>
            </a:r>
            <a:r>
              <a:rPr lang="it-IT" sz="2900" dirty="0">
                <a:latin typeface="Times New Roman" pitchFamily="18" charset="0"/>
                <a:cs typeface="Times New Roman" pitchFamily="18" charset="0"/>
              </a:rPr>
              <a:t>caso di omissione o nullità della dichiarazione, gli avvisi di accertamento ai fini delle imposte sui redditi e dell’Iva devono essere notificati entro il 31 dic. del quinto anno successivo a quello in cui la dichiarazione avrebbe dovuto essere presentata;</a:t>
            </a:r>
          </a:p>
          <a:p>
            <a:pPr lvl="0" algn="just">
              <a:buNone/>
            </a:pPr>
            <a:r>
              <a:rPr lang="it-IT" sz="2900" dirty="0" smtClean="0">
                <a:latin typeface="Times New Roman" pitchFamily="18" charset="0"/>
                <a:cs typeface="Times New Roman" pitchFamily="18" charset="0"/>
              </a:rPr>
              <a:t>- quanto </a:t>
            </a:r>
            <a:r>
              <a:rPr lang="it-IT" sz="2900" dirty="0">
                <a:latin typeface="Times New Roman" pitchFamily="18" charset="0"/>
                <a:cs typeface="Times New Roman" pitchFamily="18" charset="0"/>
              </a:rPr>
              <a:t>all’imposta di registro e alle imposte sui trasferimenti, l’avviso di rettifica e di liquidazione delle maggiori imposte deve essere notificato entro due anni dal pagamento dell’imposta.</a:t>
            </a:r>
          </a:p>
          <a:p>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214422"/>
            <a:ext cx="8043890" cy="5286412"/>
          </a:xfrm>
        </p:spPr>
        <p:txBody>
          <a:bodyPr>
            <a:noAutofit/>
          </a:bodyPr>
          <a:lstStyle/>
          <a:p>
            <a:pPr algn="just">
              <a:buNone/>
            </a:pPr>
            <a:r>
              <a:rPr lang="it-IT" sz="1600" b="1" u="sng" dirty="0" smtClean="0">
                <a:solidFill>
                  <a:schemeClr val="tx2"/>
                </a:solidFill>
                <a:latin typeface="Times New Roman" pitchFamily="18" charset="0"/>
                <a:cs typeface="Times New Roman" pitchFamily="18" charset="0"/>
              </a:rPr>
              <a:t>Contenuto essenziale.</a:t>
            </a:r>
          </a:p>
          <a:p>
            <a:pPr algn="just">
              <a:buNone/>
            </a:pPr>
            <a:endParaRPr lang="it-IT" sz="1600" u="sng" dirty="0" smtClean="0">
              <a:latin typeface="Times New Roman" pitchFamily="18" charset="0"/>
              <a:cs typeface="Times New Roman" pitchFamily="18" charset="0"/>
            </a:endParaRPr>
          </a:p>
          <a:p>
            <a:pPr algn="just">
              <a:buNone/>
            </a:pPr>
            <a:r>
              <a:rPr lang="it-IT" sz="1600" dirty="0">
                <a:latin typeface="Times New Roman" pitchFamily="18" charset="0"/>
                <a:cs typeface="Times New Roman" pitchFamily="18" charset="0"/>
              </a:rPr>
              <a:t> </a:t>
            </a:r>
            <a:r>
              <a:rPr lang="it-IT" sz="1600" dirty="0" smtClean="0">
                <a:latin typeface="Times New Roman" pitchFamily="18" charset="0"/>
                <a:cs typeface="Times New Roman" pitchFamily="18" charset="0"/>
              </a:rPr>
              <a:t>      L’avviso </a:t>
            </a:r>
            <a:r>
              <a:rPr lang="it-IT" sz="1600" dirty="0">
                <a:latin typeface="Times New Roman" pitchFamily="18" charset="0"/>
                <a:cs typeface="Times New Roman" pitchFamily="18" charset="0"/>
              </a:rPr>
              <a:t>di accertamento deve recare l’indicazione dell’imponibile accertato, delle aliquote applicate delle imposte liquidate, al lordo e al netto delle detrazioni, delle ritenute d’acconto e dei crediti d’imposta, deve contenere l’indicazione dell’ufficio presso il quale è possibile ottenere informazioni, l’indicazione del responsabile del procedimento, l’organo o l’autorità amministrativa presso i quali è possibile promuovere un riesame anche nel merito in sede di </a:t>
            </a:r>
            <a:r>
              <a:rPr lang="it-IT" sz="1600" dirty="0" smtClean="0">
                <a:latin typeface="Times New Roman" pitchFamily="18" charset="0"/>
                <a:cs typeface="Times New Roman" pitchFamily="18" charset="0"/>
              </a:rPr>
              <a:t>autotutela (parte dispositiva).</a:t>
            </a:r>
          </a:p>
          <a:p>
            <a:pPr algn="just">
              <a:buNone/>
            </a:pPr>
            <a:endParaRPr lang="it-IT" sz="1600" dirty="0" smtClean="0">
              <a:latin typeface="Times New Roman" pitchFamily="18" charset="0"/>
              <a:cs typeface="Times New Roman" pitchFamily="18" charset="0"/>
            </a:endParaRPr>
          </a:p>
          <a:p>
            <a:pPr algn="just">
              <a:buNone/>
            </a:pPr>
            <a:r>
              <a:rPr lang="it-IT" sz="1600" dirty="0">
                <a:latin typeface="Times New Roman" pitchFamily="18" charset="0"/>
                <a:cs typeface="Times New Roman" pitchFamily="18" charset="0"/>
              </a:rPr>
              <a:t> </a:t>
            </a:r>
            <a:r>
              <a:rPr lang="it-IT" sz="1600" dirty="0" smtClean="0">
                <a:latin typeface="Times New Roman" pitchFamily="18" charset="0"/>
                <a:cs typeface="Times New Roman" pitchFamily="18" charset="0"/>
              </a:rPr>
              <a:t>      L’atto di accertamento deve inoltre essere </a:t>
            </a:r>
            <a:r>
              <a:rPr lang="it-IT" sz="1600" b="1" dirty="0" smtClean="0">
                <a:latin typeface="Times New Roman" pitchFamily="18" charset="0"/>
                <a:cs typeface="Times New Roman" pitchFamily="18" charset="0"/>
              </a:rPr>
              <a:t>MOTIVATO</a:t>
            </a:r>
            <a:r>
              <a:rPr lang="it-IT" sz="1600" dirty="0" smtClean="0">
                <a:latin typeface="Times New Roman" pitchFamily="18" charset="0"/>
                <a:cs typeface="Times New Roman" pitchFamily="18" charset="0"/>
              </a:rPr>
              <a:t> in relazione ai presupposti di fatto e alle ragioni </a:t>
            </a:r>
            <a:r>
              <a:rPr lang="it-IT" sz="1600" dirty="0">
                <a:latin typeface="Times New Roman" pitchFamily="18" charset="0"/>
                <a:cs typeface="Times New Roman" pitchFamily="18" charset="0"/>
              </a:rPr>
              <a:t>giuridiche che lo hanno determinato</a:t>
            </a:r>
            <a:r>
              <a:rPr lang="it-IT" sz="1600" dirty="0" smtClean="0">
                <a:latin typeface="Times New Roman" pitchFamily="18" charset="0"/>
                <a:cs typeface="Times New Roman" pitchFamily="18" charset="0"/>
              </a:rPr>
              <a:t>.</a:t>
            </a:r>
            <a:r>
              <a:rPr lang="it-IT" sz="1600" dirty="0">
                <a:latin typeface="Times New Roman" pitchFamily="18" charset="0"/>
                <a:cs typeface="Times New Roman" pitchFamily="18" charset="0"/>
              </a:rPr>
              <a:t> La motivazione consente al contribuente di conoscere le ragioni della pretesa tributaria e di sviluppare le proprie deduzioni difensiva, con ciò rilevando che l’obbligo di motivazione è adempiuto quando il contribuente sia posto in condizione di conoscere i presupposti e le ragioni logico- giuridiche dell’atto in tutti i suoi elementi essenziali, ai fini di una efficace contestazione dell’AN e del QUANTUM. </a:t>
            </a:r>
          </a:p>
          <a:p>
            <a:pPr algn="just"/>
            <a:endParaRPr lang="it-IT" sz="1600" dirty="0" smtClean="0">
              <a:latin typeface="Times New Roman" pitchFamily="18" charset="0"/>
              <a:cs typeface="Times New Roman" pitchFamily="18" charset="0"/>
            </a:endParaRPr>
          </a:p>
          <a:p>
            <a:pPr algn="just">
              <a:buNone/>
            </a:pPr>
            <a:r>
              <a:rPr lang="it-IT" sz="1600" dirty="0" smtClean="0">
                <a:latin typeface="Times New Roman" pitchFamily="18" charset="0"/>
                <a:cs typeface="Times New Roman" pitchFamily="18" charset="0"/>
              </a:rPr>
              <a:t>       L’ufficio</a:t>
            </a:r>
            <a:r>
              <a:rPr lang="it-IT" sz="1600" dirty="0">
                <a:latin typeface="Times New Roman" pitchFamily="18" charset="0"/>
                <a:cs typeface="Times New Roman" pitchFamily="18" charset="0"/>
              </a:rPr>
              <a:t>, laddove condivida le conclusioni, può rinviare altro atto, per economia, come al </a:t>
            </a:r>
            <a:r>
              <a:rPr lang="it-IT" sz="1600" dirty="0" err="1" smtClean="0">
                <a:latin typeface="Times New Roman" pitchFamily="18" charset="0"/>
                <a:cs typeface="Times New Roman" pitchFamily="18" charset="0"/>
              </a:rPr>
              <a:t>pvc</a:t>
            </a:r>
            <a:r>
              <a:rPr lang="it-IT" sz="1600" dirty="0" smtClean="0">
                <a:latin typeface="Times New Roman" pitchFamily="18" charset="0"/>
                <a:cs typeface="Times New Roman" pitchFamily="18" charset="0"/>
              </a:rPr>
              <a:t>. </a:t>
            </a:r>
            <a:r>
              <a:rPr lang="it-IT" sz="1600" dirty="0">
                <a:latin typeface="Times New Roman" pitchFamily="18" charset="0"/>
                <a:cs typeface="Times New Roman" pitchFamily="18" charset="0"/>
              </a:rPr>
              <a:t>È consentita la </a:t>
            </a:r>
            <a:r>
              <a:rPr lang="it-IT" sz="1600" dirty="0" smtClean="0">
                <a:latin typeface="Times New Roman" pitchFamily="18" charset="0"/>
                <a:cs typeface="Times New Roman" pitchFamily="18" charset="0"/>
              </a:rPr>
              <a:t>motivazione </a:t>
            </a:r>
            <a:r>
              <a:rPr lang="it-IT" sz="1600" i="1" dirty="0" smtClean="0">
                <a:latin typeface="Times New Roman" pitchFamily="18" charset="0"/>
                <a:cs typeface="Times New Roman" pitchFamily="18" charset="0"/>
              </a:rPr>
              <a:t>per </a:t>
            </a:r>
            <a:r>
              <a:rPr lang="it-IT" sz="1600" i="1" dirty="0" err="1" smtClean="0">
                <a:latin typeface="Times New Roman" pitchFamily="18" charset="0"/>
                <a:cs typeface="Times New Roman" pitchFamily="18" charset="0"/>
              </a:rPr>
              <a:t>relationem</a:t>
            </a:r>
            <a:r>
              <a:rPr lang="it-IT" sz="1600" dirty="0" smtClean="0">
                <a:latin typeface="Times New Roman" pitchFamily="18" charset="0"/>
                <a:cs typeface="Times New Roman" pitchFamily="18" charset="0"/>
              </a:rPr>
              <a:t>, </a:t>
            </a:r>
            <a:r>
              <a:rPr lang="it-IT" sz="1600" dirty="0">
                <a:latin typeface="Times New Roman" pitchFamily="18" charset="0"/>
                <a:cs typeface="Times New Roman" pitchFamily="18" charset="0"/>
              </a:rPr>
              <a:t>ovvero il rinvio ad atti meramente conoscibili, giacché l’atto richiamato deve essere necessariamente conosciuto, notificato ovvero allegato all’atto di imposizione. </a:t>
            </a:r>
          </a:p>
          <a:p>
            <a:endParaRPr lang="it-IT"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28596" y="1357298"/>
            <a:ext cx="8186766" cy="4929222"/>
          </a:xfrm>
        </p:spPr>
        <p:txBody>
          <a:bodyPr>
            <a:normAutofit fontScale="92500" lnSpcReduction="10000"/>
          </a:bodyPr>
          <a:lstStyle/>
          <a:p>
            <a:pPr>
              <a:buNone/>
            </a:pPr>
            <a:r>
              <a:rPr lang="it-IT" sz="2300" b="1" dirty="0">
                <a:solidFill>
                  <a:schemeClr val="tx2"/>
                </a:solidFill>
                <a:latin typeface="Times New Roman" pitchFamily="18" charset="0"/>
                <a:cs typeface="Times New Roman" pitchFamily="18" charset="0"/>
              </a:rPr>
              <a:t>PATOLOGIA DEGLI ATTI IMPOSITIVI: </a:t>
            </a:r>
            <a:r>
              <a:rPr lang="it-IT" sz="2300" b="1" u="sng" dirty="0">
                <a:solidFill>
                  <a:schemeClr val="tx2"/>
                </a:solidFill>
                <a:latin typeface="Times New Roman" pitchFamily="18" charset="0"/>
                <a:cs typeface="Times New Roman" pitchFamily="18" charset="0"/>
              </a:rPr>
              <a:t>nullità ed </a:t>
            </a:r>
            <a:r>
              <a:rPr lang="it-IT" sz="2300" b="1" u="sng" dirty="0" smtClean="0">
                <a:solidFill>
                  <a:schemeClr val="tx2"/>
                </a:solidFill>
                <a:latin typeface="Times New Roman" pitchFamily="18" charset="0"/>
                <a:cs typeface="Times New Roman" pitchFamily="18" charset="0"/>
              </a:rPr>
              <a:t>annullabilità</a:t>
            </a:r>
          </a:p>
          <a:p>
            <a:pPr>
              <a:buNone/>
            </a:pPr>
            <a:endParaRPr lang="it-IT" sz="2300" b="1" dirty="0">
              <a:solidFill>
                <a:schemeClr val="tx2"/>
              </a:solidFill>
              <a:latin typeface="Times New Roman" pitchFamily="18" charset="0"/>
              <a:cs typeface="Times New Roman" pitchFamily="18" charset="0"/>
            </a:endParaRPr>
          </a:p>
          <a:p>
            <a:pPr algn="just">
              <a:buNone/>
            </a:pPr>
            <a:r>
              <a:rPr lang="it-IT" sz="2300" dirty="0" smtClean="0">
                <a:latin typeface="Times New Roman" pitchFamily="18" charset="0"/>
                <a:cs typeface="Times New Roman" pitchFamily="18" charset="0"/>
              </a:rPr>
              <a:t>     Può </a:t>
            </a:r>
            <a:r>
              <a:rPr lang="it-IT" sz="2300" dirty="0">
                <a:latin typeface="Times New Roman" pitchFamily="18" charset="0"/>
                <a:cs typeface="Times New Roman" pitchFamily="18" charset="0"/>
              </a:rPr>
              <a:t>dirsi nullo l’atto di imposizione che manca degli elementi essenziali, che è viziato da difetto assoluto di attribuzione, che è stato adottato in violazione o elusione del giudicato, nonché negli altri casi espressamente previsti dalla legge. Nella normativa tributaria si rinvengono numerose norme che stabiliscono espressamente la nullità degli atti d’imposizione nel caso di determinate violazioni di legge</a:t>
            </a:r>
            <a:r>
              <a:rPr lang="it-IT" sz="2300" dirty="0" smtClean="0">
                <a:latin typeface="Times New Roman" pitchFamily="18" charset="0"/>
                <a:cs typeface="Times New Roman" pitchFamily="18" charset="0"/>
              </a:rPr>
              <a:t>.</a:t>
            </a:r>
          </a:p>
          <a:p>
            <a:pPr algn="just">
              <a:buNone/>
            </a:pPr>
            <a:endParaRPr lang="it-IT" sz="2300" dirty="0" smtClean="0">
              <a:latin typeface="Times New Roman" pitchFamily="18" charset="0"/>
              <a:cs typeface="Times New Roman" pitchFamily="18" charset="0"/>
            </a:endParaRPr>
          </a:p>
          <a:p>
            <a:pPr algn="just">
              <a:buNone/>
            </a:pPr>
            <a:r>
              <a:rPr lang="it-IT" sz="2300" dirty="0">
                <a:latin typeface="Times New Roman" pitchFamily="18" charset="0"/>
                <a:cs typeface="Times New Roman" pitchFamily="18" charset="0"/>
              </a:rPr>
              <a:t> </a:t>
            </a:r>
            <a:r>
              <a:rPr lang="it-IT" sz="2300" dirty="0" smtClean="0">
                <a:latin typeface="Times New Roman" pitchFamily="18" charset="0"/>
                <a:cs typeface="Times New Roman" pitchFamily="18" charset="0"/>
              </a:rPr>
              <a:t>    </a:t>
            </a:r>
            <a:r>
              <a:rPr lang="it-IT" sz="2300" dirty="0" smtClean="0">
                <a:solidFill>
                  <a:srgbClr val="C00000"/>
                </a:solidFill>
                <a:latin typeface="Times New Roman" pitchFamily="18" charset="0"/>
                <a:cs typeface="Times New Roman" pitchFamily="18" charset="0"/>
              </a:rPr>
              <a:t>La </a:t>
            </a:r>
            <a:r>
              <a:rPr lang="it-IT" sz="2300" b="1" dirty="0">
                <a:solidFill>
                  <a:srgbClr val="C00000"/>
                </a:solidFill>
                <a:latin typeface="Times New Roman" pitchFamily="18" charset="0"/>
                <a:cs typeface="Times New Roman" pitchFamily="18" charset="0"/>
              </a:rPr>
              <a:t>nullità tributaria </a:t>
            </a:r>
            <a:r>
              <a:rPr lang="it-IT" sz="2300" dirty="0">
                <a:solidFill>
                  <a:srgbClr val="C00000"/>
                </a:solidFill>
                <a:latin typeface="Times New Roman" pitchFamily="18" charset="0"/>
                <a:cs typeface="Times New Roman" pitchFamily="18" charset="0"/>
              </a:rPr>
              <a:t>non corrisponde alla nullità civilistica (in cui il contratto nullo è inefficace e non produce effetti), rende invece gli atti idonei a produrre i propri effetti ed è concettualmente affine alla categoria dell’annullabilità civilistica (in cui il contratto annullabile è pienamente efficace sempreché colui che ha interesse non promuova la relativa azione di annullamento). </a:t>
            </a:r>
          </a:p>
          <a:p>
            <a:pPr algn="just">
              <a:buNone/>
            </a:pPr>
            <a:endParaRPr lang="it-IT" sz="2300"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071546"/>
            <a:ext cx="8115328" cy="5143536"/>
          </a:xfrm>
        </p:spPr>
        <p:txBody>
          <a:bodyPr>
            <a:normAutofit fontScale="70000" lnSpcReduction="20000"/>
          </a:bodyPr>
          <a:lstStyle/>
          <a:p>
            <a:pPr>
              <a:buNone/>
            </a:pPr>
            <a:endParaRPr lang="it-IT" dirty="0" smtClean="0"/>
          </a:p>
          <a:p>
            <a:pPr>
              <a:buNone/>
            </a:pPr>
            <a:r>
              <a:rPr lang="it-IT" sz="2700" b="1" dirty="0" smtClean="0">
                <a:solidFill>
                  <a:schemeClr val="tx2"/>
                </a:solidFill>
                <a:latin typeface="Times New Roman" pitchFamily="18" charset="0"/>
                <a:cs typeface="Times New Roman" pitchFamily="18" charset="0"/>
              </a:rPr>
              <a:t>PATOLOGIA DEGLI ATTI IMPOSITIVI: </a:t>
            </a:r>
            <a:r>
              <a:rPr lang="it-IT" sz="2700" b="1" u="sng" dirty="0" smtClean="0">
                <a:solidFill>
                  <a:schemeClr val="tx2"/>
                </a:solidFill>
                <a:latin typeface="Times New Roman" pitchFamily="18" charset="0"/>
                <a:cs typeface="Times New Roman" pitchFamily="18" charset="0"/>
              </a:rPr>
              <a:t>nullità ed annullabilità</a:t>
            </a:r>
          </a:p>
          <a:p>
            <a:pPr>
              <a:buNone/>
            </a:pPr>
            <a:endParaRPr lang="it-IT" b="1" u="sng" dirty="0" smtClean="0">
              <a:solidFill>
                <a:schemeClr val="tx2"/>
              </a:solidFill>
              <a:latin typeface="Times New Roman" pitchFamily="18" charset="0"/>
              <a:cs typeface="Times New Roman" pitchFamily="18" charset="0"/>
            </a:endParaRPr>
          </a:p>
          <a:p>
            <a:pPr algn="just">
              <a:buNone/>
            </a:pPr>
            <a:r>
              <a:rPr lang="it-IT" sz="2900" dirty="0" smtClean="0">
                <a:latin typeface="Times New Roman" pitchFamily="18" charset="0"/>
                <a:cs typeface="Times New Roman" pitchFamily="18" charset="0"/>
              </a:rPr>
              <a:t>     La </a:t>
            </a:r>
            <a:r>
              <a:rPr lang="it-IT" sz="2900" dirty="0">
                <a:latin typeface="Times New Roman" pitchFamily="18" charset="0"/>
                <a:cs typeface="Times New Roman" pitchFamily="18" charset="0"/>
              </a:rPr>
              <a:t>nullità degli atti tributari non è dunque la nullità dei contratti, ma </a:t>
            </a:r>
            <a:r>
              <a:rPr lang="it-IT" sz="2900" dirty="0" smtClean="0">
                <a:latin typeface="Times New Roman" pitchFamily="18" charset="0"/>
                <a:cs typeface="Times New Roman" pitchFamily="18" charset="0"/>
              </a:rPr>
              <a:t>corrisponde all’illegittimità- </a:t>
            </a:r>
            <a:r>
              <a:rPr lang="it-IT" sz="2900" dirty="0">
                <a:latin typeface="Times New Roman" pitchFamily="18" charset="0"/>
                <a:cs typeface="Times New Roman" pitchFamily="18" charset="0"/>
              </a:rPr>
              <a:t>annullabilità dei </a:t>
            </a:r>
            <a:r>
              <a:rPr lang="it-IT" sz="2900" dirty="0" smtClean="0">
                <a:latin typeface="Times New Roman" pitchFamily="18" charset="0"/>
                <a:cs typeface="Times New Roman" pitchFamily="18" charset="0"/>
              </a:rPr>
              <a:t>provvedimenti </a:t>
            </a:r>
            <a:r>
              <a:rPr lang="it-IT" sz="2900" dirty="0">
                <a:latin typeface="Times New Roman" pitchFamily="18" charset="0"/>
                <a:cs typeface="Times New Roman" pitchFamily="18" charset="0"/>
              </a:rPr>
              <a:t>amministrativi. </a:t>
            </a:r>
            <a:r>
              <a:rPr lang="it-IT" sz="2900" b="1" dirty="0">
                <a:solidFill>
                  <a:srgbClr val="00B0F0"/>
                </a:solidFill>
                <a:latin typeface="Times New Roman" pitchFamily="18" charset="0"/>
                <a:cs typeface="Times New Roman" pitchFamily="18" charset="0"/>
              </a:rPr>
              <a:t>Gli atti tributari nulli sono </a:t>
            </a:r>
            <a:r>
              <a:rPr lang="it-IT" sz="2900" b="1" dirty="0" smtClean="0">
                <a:solidFill>
                  <a:srgbClr val="00B0F0"/>
                </a:solidFill>
                <a:latin typeface="Times New Roman" pitchFamily="18" charset="0"/>
                <a:cs typeface="Times New Roman" pitchFamily="18" charset="0"/>
              </a:rPr>
              <a:t>efficaci</a:t>
            </a:r>
            <a:r>
              <a:rPr lang="it-IT" sz="2900" dirty="0">
                <a:solidFill>
                  <a:srgbClr val="00B0F0"/>
                </a:solidFill>
                <a:latin typeface="Times New Roman" pitchFamily="18" charset="0"/>
                <a:cs typeface="Times New Roman" pitchFamily="18" charset="0"/>
              </a:rPr>
              <a:t>.</a:t>
            </a:r>
            <a:endParaRPr lang="it-IT" sz="2900" dirty="0" smtClean="0">
              <a:latin typeface="Times New Roman" pitchFamily="18" charset="0"/>
              <a:cs typeface="Times New Roman" pitchFamily="18" charset="0"/>
            </a:endParaRPr>
          </a:p>
          <a:p>
            <a:pPr algn="just">
              <a:buNone/>
            </a:pPr>
            <a:r>
              <a:rPr lang="it-IT" sz="2900" dirty="0">
                <a:latin typeface="Times New Roman" pitchFamily="18" charset="0"/>
                <a:cs typeface="Times New Roman" pitchFamily="18" charset="0"/>
              </a:rPr>
              <a:t> </a:t>
            </a:r>
            <a:r>
              <a:rPr lang="it-IT" sz="2900" dirty="0" smtClean="0">
                <a:latin typeface="Times New Roman" pitchFamily="18" charset="0"/>
                <a:cs typeface="Times New Roman" pitchFamily="18" charset="0"/>
              </a:rPr>
              <a:t>  </a:t>
            </a:r>
          </a:p>
          <a:p>
            <a:pPr algn="just">
              <a:buNone/>
            </a:pPr>
            <a:r>
              <a:rPr lang="it-IT" sz="2900" dirty="0">
                <a:latin typeface="Times New Roman" pitchFamily="18" charset="0"/>
                <a:cs typeface="Times New Roman" pitchFamily="18" charset="0"/>
              </a:rPr>
              <a:t> </a:t>
            </a:r>
            <a:r>
              <a:rPr lang="it-IT" sz="2900" dirty="0" smtClean="0">
                <a:latin typeface="Times New Roman" pitchFamily="18" charset="0"/>
                <a:cs typeface="Times New Roman" pitchFamily="18" charset="0"/>
              </a:rPr>
              <a:t>    L’inosservanza </a:t>
            </a:r>
            <a:r>
              <a:rPr lang="it-IT" sz="2900" dirty="0">
                <a:latin typeface="Times New Roman" pitchFamily="18" charset="0"/>
                <a:cs typeface="Times New Roman" pitchFamily="18" charset="0"/>
              </a:rPr>
              <a:t>delle norme stabilite a pena di nullità non genera quindi provvedimenti nulli, ma per poter ottenere l’annullamento dell’atto è necessario fare ricorso al giudice oppure presentare istanza di riesame in autotutela. </a:t>
            </a:r>
            <a:endParaRPr lang="it-IT" sz="2900" dirty="0" smtClean="0">
              <a:latin typeface="Times New Roman" pitchFamily="18" charset="0"/>
              <a:cs typeface="Times New Roman" pitchFamily="18" charset="0"/>
            </a:endParaRPr>
          </a:p>
          <a:p>
            <a:pPr algn="just">
              <a:buNone/>
            </a:pPr>
            <a:endParaRPr lang="it-IT" sz="2900" dirty="0" smtClean="0">
              <a:latin typeface="Times New Roman" pitchFamily="18" charset="0"/>
              <a:cs typeface="Times New Roman" pitchFamily="18" charset="0"/>
            </a:endParaRPr>
          </a:p>
          <a:p>
            <a:pPr algn="just">
              <a:buNone/>
            </a:pPr>
            <a:r>
              <a:rPr lang="it-IT" sz="2900" dirty="0" smtClean="0">
                <a:latin typeface="Times New Roman" pitchFamily="18" charset="0"/>
                <a:cs typeface="Times New Roman" pitchFamily="18" charset="0"/>
              </a:rPr>
              <a:t>     Quando </a:t>
            </a:r>
            <a:r>
              <a:rPr lang="it-IT" sz="2900" dirty="0">
                <a:latin typeface="Times New Roman" pitchFamily="18" charset="0"/>
                <a:cs typeface="Times New Roman" pitchFamily="18" charset="0"/>
              </a:rPr>
              <a:t>la nullità non è espressamente prevista occorre far capo alla legge sul procedimento amministrativo, da cui si desume che per gli atti amministrativi non occorre che l’invalidità sia prevista espressamente, in quanto ai sensi dell’art. 21- </a:t>
            </a:r>
            <a:r>
              <a:rPr lang="it-IT" sz="2900" i="1" dirty="0" err="1">
                <a:latin typeface="Times New Roman" pitchFamily="18" charset="0"/>
                <a:cs typeface="Times New Roman" pitchFamily="18" charset="0"/>
              </a:rPr>
              <a:t>octies</a:t>
            </a:r>
            <a:r>
              <a:rPr lang="it-IT" sz="2900" dirty="0">
                <a:latin typeface="Times New Roman" pitchFamily="18" charset="0"/>
                <a:cs typeface="Times New Roman" pitchFamily="18" charset="0"/>
              </a:rPr>
              <a:t> della 241/1990, ogni atto viziato da violazione di legge è annullabile. </a:t>
            </a:r>
          </a:p>
          <a:p>
            <a:pPr algn="just"/>
            <a:endParaRPr lang="it-IT"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p:txBody>
          <a:bodyPr>
            <a:normAutofit fontScale="62500" lnSpcReduction="20000"/>
          </a:bodyPr>
          <a:lstStyle/>
          <a:p>
            <a:pPr algn="just">
              <a:buNone/>
            </a:pPr>
            <a:r>
              <a:rPr lang="it-IT" dirty="0" smtClean="0">
                <a:latin typeface="Times New Roman" pitchFamily="18" charset="0"/>
                <a:cs typeface="Times New Roman" pitchFamily="18" charset="0"/>
              </a:rPr>
              <a:t>     Il </a:t>
            </a:r>
            <a:r>
              <a:rPr lang="it-IT" dirty="0">
                <a:latin typeface="Times New Roman" pitchFamily="18" charset="0"/>
                <a:cs typeface="Times New Roman" pitchFamily="18" charset="0"/>
              </a:rPr>
              <a:t>provvedimento impositivo è nullo nei casi previsti dall’art. 21-</a:t>
            </a:r>
            <a:r>
              <a:rPr lang="it-IT" i="1" dirty="0">
                <a:latin typeface="Times New Roman" pitchFamily="18" charset="0"/>
                <a:cs typeface="Times New Roman" pitchFamily="18" charset="0"/>
              </a:rPr>
              <a:t>septies</a:t>
            </a:r>
            <a:r>
              <a:rPr lang="it-IT" dirty="0">
                <a:latin typeface="Times New Roman" pitchFamily="18" charset="0"/>
                <a:cs typeface="Times New Roman" pitchFamily="18" charset="0"/>
              </a:rPr>
              <a:t>, </a:t>
            </a:r>
            <a:r>
              <a:rPr lang="it-IT" dirty="0" err="1">
                <a:latin typeface="Times New Roman" pitchFamily="18" charset="0"/>
                <a:cs typeface="Times New Roman" pitchFamily="18" charset="0"/>
              </a:rPr>
              <a:t>co</a:t>
            </a:r>
            <a:r>
              <a:rPr lang="it-IT" dirty="0">
                <a:latin typeface="Times New Roman" pitchFamily="18" charset="0"/>
                <a:cs typeface="Times New Roman" pitchFamily="18" charset="0"/>
              </a:rPr>
              <a:t> 1, secondo cui </a:t>
            </a:r>
            <a:r>
              <a:rPr lang="it-IT" dirty="0" smtClean="0">
                <a:latin typeface="Times New Roman" pitchFamily="18" charset="0"/>
                <a:cs typeface="Times New Roman" pitchFamily="18" charset="0"/>
              </a:rPr>
              <a:t>«</a:t>
            </a:r>
            <a:r>
              <a:rPr lang="it-IT" i="1" dirty="0" smtClean="0">
                <a:latin typeface="Times New Roman" pitchFamily="18" charset="0"/>
                <a:cs typeface="Times New Roman" pitchFamily="18" charset="0"/>
              </a:rPr>
              <a:t>è </a:t>
            </a:r>
            <a:r>
              <a:rPr lang="it-IT" i="1" dirty="0">
                <a:latin typeface="Times New Roman" pitchFamily="18" charset="0"/>
                <a:cs typeface="Times New Roman" pitchFamily="18" charset="0"/>
              </a:rPr>
              <a:t>nullo il provvedimento amministrativo che manca degli elementi essenziali, che è viziato da difetto assoluto di attribuzione, che è stato adottato in violazione o elusione del giudicato, nonché negli altri casi previsti dalla </a:t>
            </a:r>
            <a:r>
              <a:rPr lang="it-IT" i="1" dirty="0" smtClean="0">
                <a:latin typeface="Times New Roman" pitchFamily="18" charset="0"/>
                <a:cs typeface="Times New Roman" pitchFamily="18" charset="0"/>
              </a:rPr>
              <a:t>legge</a:t>
            </a:r>
            <a:r>
              <a:rPr lang="it-IT" dirty="0" smtClean="0">
                <a:latin typeface="Times New Roman" pitchFamily="18" charset="0"/>
                <a:cs typeface="Times New Roman" pitchFamily="18" charset="0"/>
              </a:rPr>
              <a:t>». </a:t>
            </a: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a:t>
            </a: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Non </a:t>
            </a:r>
            <a:r>
              <a:rPr lang="it-IT" dirty="0">
                <a:latin typeface="Times New Roman" pitchFamily="18" charset="0"/>
                <a:cs typeface="Times New Roman" pitchFamily="18" charset="0"/>
              </a:rPr>
              <a:t>sempre la violazione di legge rende invalido l’atto, l’art. 21- </a:t>
            </a:r>
            <a:r>
              <a:rPr lang="it-IT" i="1" dirty="0" err="1">
                <a:latin typeface="Times New Roman" pitchFamily="18" charset="0"/>
                <a:cs typeface="Times New Roman" pitchFamily="18" charset="0"/>
              </a:rPr>
              <a:t>octies</a:t>
            </a:r>
            <a:r>
              <a:rPr lang="it-IT" dirty="0">
                <a:latin typeface="Times New Roman" pitchFamily="18" charset="0"/>
                <a:cs typeface="Times New Roman" pitchFamily="18" charset="0"/>
              </a:rPr>
              <a:t> esclude che sia annullabile </a:t>
            </a:r>
            <a:r>
              <a:rPr lang="it-IT" dirty="0" smtClean="0">
                <a:latin typeface="Times New Roman" pitchFamily="18" charset="0"/>
                <a:cs typeface="Times New Roman" pitchFamily="18" charset="0"/>
              </a:rPr>
              <a:t>«</a:t>
            </a:r>
            <a:r>
              <a:rPr lang="it-IT" i="1" dirty="0" smtClean="0">
                <a:latin typeface="Times New Roman" pitchFamily="18" charset="0"/>
                <a:cs typeface="Times New Roman" pitchFamily="18" charset="0"/>
              </a:rPr>
              <a:t>il </a:t>
            </a:r>
            <a:r>
              <a:rPr lang="it-IT" i="1" dirty="0">
                <a:latin typeface="Times New Roman" pitchFamily="18" charset="0"/>
                <a:cs typeface="Times New Roman" pitchFamily="18" charset="0"/>
              </a:rPr>
              <a:t>provvedimento adottato in violazione di norme sul procedimento o sulla forma degli atti qualora, per la natura vincolata del provvedimento, sia palese che il suo contenuto dispositivo non avrebbe potuto essere diverso da quello in concreto </a:t>
            </a:r>
            <a:r>
              <a:rPr lang="it-IT" i="1" dirty="0" smtClean="0">
                <a:latin typeface="Times New Roman" pitchFamily="18" charset="0"/>
                <a:cs typeface="Times New Roman" pitchFamily="18" charset="0"/>
              </a:rPr>
              <a:t>adottato</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Tale norma intende che non sono invalidanti tutte le violazioni delle norme sul procedimento o sulla forma degli atti, ma solo quelle che possono aver influito sul contenuto dell’atto. </a:t>
            </a: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I </a:t>
            </a:r>
            <a:r>
              <a:rPr lang="it-IT" dirty="0">
                <a:latin typeface="Times New Roman" pitchFamily="18" charset="0"/>
                <a:cs typeface="Times New Roman" pitchFamily="18" charset="0"/>
              </a:rPr>
              <a:t>vizi non invalidanti sono mere irregolarità, come ad esempio la mancanza nell’atto dell’indicazione degli organi cui si può inoltrare la richiesta di riesame. </a:t>
            </a:r>
          </a:p>
          <a:p>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357299"/>
            <a:ext cx="8115328" cy="4714908"/>
          </a:xfrm>
        </p:spPr>
        <p:txBody>
          <a:bodyPr>
            <a:normAutofit fontScale="77500" lnSpcReduction="20000"/>
          </a:bodyPr>
          <a:lstStyle/>
          <a:p>
            <a:pPr algn="just">
              <a:buNone/>
            </a:pPr>
            <a:r>
              <a:rPr lang="it-IT" sz="2900" b="1" dirty="0">
                <a:solidFill>
                  <a:srgbClr val="002060"/>
                </a:solidFill>
                <a:latin typeface="Times New Roman" pitchFamily="18" charset="0"/>
                <a:cs typeface="Times New Roman" pitchFamily="18" charset="0"/>
              </a:rPr>
              <a:t>AVVISO </a:t>
            </a:r>
            <a:r>
              <a:rPr lang="it-IT" sz="2900" b="1" dirty="0" err="1">
                <a:solidFill>
                  <a:srgbClr val="002060"/>
                </a:solidFill>
                <a:latin typeface="Times New Roman" pitchFamily="18" charset="0"/>
                <a:cs typeface="Times New Roman" pitchFamily="18" charset="0"/>
              </a:rPr>
              <a:t>DI</a:t>
            </a:r>
            <a:r>
              <a:rPr lang="it-IT" sz="2900" b="1" dirty="0">
                <a:solidFill>
                  <a:srgbClr val="002060"/>
                </a:solidFill>
                <a:latin typeface="Times New Roman" pitchFamily="18" charset="0"/>
                <a:cs typeface="Times New Roman" pitchFamily="18" charset="0"/>
              </a:rPr>
              <a:t> </a:t>
            </a:r>
            <a:r>
              <a:rPr lang="it-IT" sz="2900" b="1" dirty="0" smtClean="0">
                <a:solidFill>
                  <a:srgbClr val="002060"/>
                </a:solidFill>
                <a:latin typeface="Times New Roman" pitchFamily="18" charset="0"/>
                <a:cs typeface="Times New Roman" pitchFamily="18" charset="0"/>
              </a:rPr>
              <a:t>LIQUIDAZIONE</a:t>
            </a:r>
            <a:r>
              <a:rPr lang="it-IT" sz="2900" b="1" dirty="0">
                <a:solidFill>
                  <a:srgbClr val="002060"/>
                </a:solidFill>
                <a:latin typeface="Times New Roman" pitchFamily="18" charset="0"/>
                <a:cs typeface="Times New Roman" pitchFamily="18" charset="0"/>
              </a:rPr>
              <a:t> </a:t>
            </a:r>
            <a:r>
              <a:rPr lang="it-IT" sz="2900" b="1" dirty="0" smtClean="0">
                <a:solidFill>
                  <a:srgbClr val="002060"/>
                </a:solidFill>
                <a:latin typeface="Times New Roman" pitchFamily="18" charset="0"/>
                <a:cs typeface="Times New Roman" pitchFamily="18" charset="0"/>
              </a:rPr>
              <a:t>(atto </a:t>
            </a:r>
            <a:r>
              <a:rPr lang="it-IT" sz="2900" b="1" dirty="0" err="1" smtClean="0">
                <a:solidFill>
                  <a:srgbClr val="002060"/>
                </a:solidFill>
                <a:latin typeface="Times New Roman" pitchFamily="18" charset="0"/>
                <a:cs typeface="Times New Roman" pitchFamily="18" charset="0"/>
              </a:rPr>
              <a:t>autoritativo</a:t>
            </a:r>
            <a:r>
              <a:rPr lang="it-IT" sz="2900" b="1" dirty="0" smtClean="0">
                <a:solidFill>
                  <a:srgbClr val="002060"/>
                </a:solidFill>
                <a:latin typeface="Times New Roman" pitchFamily="18" charset="0"/>
                <a:cs typeface="Times New Roman" pitchFamily="18" charset="0"/>
              </a:rPr>
              <a:t>)</a:t>
            </a:r>
          </a:p>
          <a:p>
            <a:pPr algn="just">
              <a:buNone/>
            </a:pPr>
            <a:endParaRPr lang="it-IT" sz="2900" b="1" dirty="0">
              <a:solidFill>
                <a:srgbClr val="002060"/>
              </a:solidFill>
              <a:latin typeface="Times New Roman" pitchFamily="18" charset="0"/>
              <a:cs typeface="Times New Roman" pitchFamily="18" charset="0"/>
            </a:endParaRPr>
          </a:p>
          <a:p>
            <a:pPr algn="just">
              <a:buNone/>
            </a:pPr>
            <a:r>
              <a:rPr lang="it-IT" sz="2900" dirty="0" smtClean="0">
                <a:latin typeface="Times New Roman" pitchFamily="18" charset="0"/>
                <a:cs typeface="Times New Roman" pitchFamily="18" charset="0"/>
              </a:rPr>
              <a:t>     È </a:t>
            </a:r>
            <a:r>
              <a:rPr lang="it-IT" sz="2900" dirty="0">
                <a:latin typeface="Times New Roman" pitchFamily="18" charset="0"/>
                <a:cs typeface="Times New Roman" pitchFamily="18" charset="0"/>
              </a:rPr>
              <a:t>un provvedimento impositivo che l’ente impositore emette a seguito di una serie di operazioni volte al controllo e alla verifica dei versamenti eseguiti dal contribuente, della quali può risultare un parziale pagamento di imposta, ovvero uguale o superiore a quella dovuta. </a:t>
            </a:r>
            <a:endParaRPr lang="it-IT" sz="2900" dirty="0" smtClean="0">
              <a:latin typeface="Times New Roman" pitchFamily="18" charset="0"/>
              <a:cs typeface="Times New Roman" pitchFamily="18" charset="0"/>
            </a:endParaRPr>
          </a:p>
          <a:p>
            <a:pPr algn="just">
              <a:buNone/>
            </a:pPr>
            <a:r>
              <a:rPr lang="it-IT" sz="2900" dirty="0">
                <a:latin typeface="Times New Roman" pitchFamily="18" charset="0"/>
                <a:cs typeface="Times New Roman" pitchFamily="18" charset="0"/>
              </a:rPr>
              <a:t> </a:t>
            </a:r>
            <a:r>
              <a:rPr lang="it-IT" sz="2900" dirty="0" smtClean="0">
                <a:latin typeface="Times New Roman" pitchFamily="18" charset="0"/>
                <a:cs typeface="Times New Roman" pitchFamily="18" charset="0"/>
              </a:rPr>
              <a:t>    </a:t>
            </a:r>
            <a:endParaRPr lang="it-IT" sz="2900" dirty="0">
              <a:latin typeface="Times New Roman" pitchFamily="18" charset="0"/>
              <a:cs typeface="Times New Roman" pitchFamily="18" charset="0"/>
            </a:endParaRPr>
          </a:p>
          <a:p>
            <a:pPr algn="just">
              <a:buNone/>
            </a:pPr>
            <a:r>
              <a:rPr lang="it-IT" sz="2900" dirty="0" smtClean="0">
                <a:latin typeface="Times New Roman" pitchFamily="18" charset="0"/>
                <a:cs typeface="Times New Roman" pitchFamily="18" charset="0"/>
              </a:rPr>
              <a:t>     È </a:t>
            </a:r>
            <a:r>
              <a:rPr lang="it-IT" sz="2900" dirty="0">
                <a:latin typeface="Times New Roman" pitchFamily="18" charset="0"/>
                <a:cs typeface="Times New Roman" pitchFamily="18" charset="0"/>
              </a:rPr>
              <a:t>il provvedimento mediante il quale </a:t>
            </a:r>
            <a:r>
              <a:rPr lang="it-IT" sz="2900" dirty="0" smtClean="0">
                <a:latin typeface="Times New Roman" pitchFamily="18" charset="0"/>
                <a:cs typeface="Times New Roman" pitchFamily="18" charset="0"/>
              </a:rPr>
              <a:t>l’Ufficio </a:t>
            </a:r>
            <a:r>
              <a:rPr lang="it-IT" sz="2900" dirty="0">
                <a:latin typeface="Times New Roman" pitchFamily="18" charset="0"/>
                <a:cs typeface="Times New Roman" pitchFamily="18" charset="0"/>
              </a:rPr>
              <a:t>determina le imposte dovute in riferimento ad atti o denunce presentate dal contribuente. Nel caso in cui è stato già determinato il valore imponibile, </a:t>
            </a:r>
            <a:r>
              <a:rPr lang="it-IT" sz="2900" dirty="0" smtClean="0">
                <a:latin typeface="Times New Roman" pitchFamily="18" charset="0"/>
                <a:cs typeface="Times New Roman" pitchFamily="18" charset="0"/>
              </a:rPr>
              <a:t>l’Ufficio </a:t>
            </a:r>
            <a:r>
              <a:rPr lang="it-IT" sz="2900" dirty="0">
                <a:latin typeface="Times New Roman" pitchFamily="18" charset="0"/>
                <a:cs typeface="Times New Roman" pitchFamily="18" charset="0"/>
              </a:rPr>
              <a:t>procede unicamente a liquidare la maggiore imposta dovuta, quando tale imponibile non è predeterminato l’ufficio provvederà all’emissione alla notifica di un unico atto di rettifica dell’imposta e di liquidazione dell’imposta.</a:t>
            </a:r>
          </a:p>
          <a:p>
            <a:pPr algn="just"/>
            <a:endParaRPr lang="it-IT"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357298"/>
            <a:ext cx="8115328" cy="4857784"/>
          </a:xfrm>
        </p:spPr>
        <p:txBody>
          <a:bodyPr>
            <a:normAutofit/>
          </a:bodyPr>
          <a:lstStyle/>
          <a:p>
            <a:pPr algn="just">
              <a:buNone/>
            </a:pPr>
            <a:r>
              <a:rPr lang="it-IT" sz="1800" b="1" dirty="0">
                <a:solidFill>
                  <a:srgbClr val="002060"/>
                </a:solidFill>
                <a:latin typeface="Times New Roman" pitchFamily="18" charset="0"/>
                <a:cs typeface="Times New Roman" pitchFamily="18" charset="0"/>
              </a:rPr>
              <a:t>ACCERTAMENTO </a:t>
            </a:r>
            <a:r>
              <a:rPr lang="it-IT" sz="1800" b="1" dirty="0" smtClean="0">
                <a:solidFill>
                  <a:srgbClr val="002060"/>
                </a:solidFill>
                <a:latin typeface="Times New Roman" pitchFamily="18" charset="0"/>
                <a:cs typeface="Times New Roman" pitchFamily="18" charset="0"/>
              </a:rPr>
              <a:t>CATASTALE</a:t>
            </a:r>
          </a:p>
          <a:p>
            <a:pPr algn="just">
              <a:buNone/>
            </a:pPr>
            <a:endParaRPr lang="it-IT" sz="1800" b="1" dirty="0">
              <a:solidFill>
                <a:srgbClr val="002060"/>
              </a:solidFill>
              <a:latin typeface="Times New Roman" pitchFamily="18" charset="0"/>
              <a:cs typeface="Times New Roman" pitchFamily="18" charset="0"/>
            </a:endParaRPr>
          </a:p>
          <a:p>
            <a:pPr algn="just">
              <a:buNone/>
            </a:pPr>
            <a:r>
              <a:rPr lang="it-IT" sz="1800" dirty="0" smtClean="0">
                <a:latin typeface="Times New Roman" pitchFamily="18" charset="0"/>
                <a:cs typeface="Times New Roman" pitchFamily="18" charset="0"/>
              </a:rPr>
              <a:t>      È funzionale alla tassazione dei redditi fondiari, ovvero redditi dei terreni e dei fabbricati. Avviene mediante la consultazione di archivi del catasto al fine di quantificare economicamente le proprietà immobiliari possedute da un contribuente. Il catasto esprime dei valori che talvolta si discostano da quelli reali, in quanto rappresenta la situazione fattuale reddituale valutabile di un determinato momento storico. </a:t>
            </a:r>
          </a:p>
          <a:p>
            <a:pPr algn="just">
              <a:buNone/>
            </a:pPr>
            <a:endParaRPr lang="it-IT" sz="1800" dirty="0">
              <a:latin typeface="Times New Roman" pitchFamily="18" charset="0"/>
              <a:cs typeface="Times New Roman" pitchFamily="18" charset="0"/>
            </a:endParaRPr>
          </a:p>
          <a:p>
            <a:pPr algn="just">
              <a:buNone/>
            </a:pPr>
            <a:r>
              <a:rPr lang="it-IT" sz="1800" dirty="0" smtClean="0">
                <a:latin typeface="Times New Roman" pitchFamily="18" charset="0"/>
                <a:cs typeface="Times New Roman" pitchFamily="18" charset="0"/>
              </a:rPr>
              <a:t>      L’adeguamento delle rendite catastali ai mutamenti delle circostanze giuridiche e materiali avviene mediante alcuni strumenti: coefficienti di aggiornamento; le domande di voltura catastale e denunzie di variazione di </a:t>
            </a:r>
            <a:r>
              <a:rPr lang="it-IT" sz="1800" dirty="0" err="1" smtClean="0">
                <a:latin typeface="Times New Roman" pitchFamily="18" charset="0"/>
                <a:cs typeface="Times New Roman" pitchFamily="18" charset="0"/>
              </a:rPr>
              <a:t>classamento</a:t>
            </a:r>
            <a:r>
              <a:rPr lang="it-IT" sz="1800" dirty="0" smtClean="0">
                <a:latin typeface="Times New Roman" pitchFamily="18" charset="0"/>
                <a:cs typeface="Times New Roman" pitchFamily="18" charset="0"/>
              </a:rPr>
              <a:t>; le variazioni delle tariffe d’estimo (per adeguare il valore dei beni alle variazioni generali del mercato).</a:t>
            </a:r>
          </a:p>
          <a:p>
            <a:endParaRPr lang="it-IT" sz="1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28596" y="1643050"/>
            <a:ext cx="8215370" cy="4429156"/>
          </a:xfrm>
        </p:spPr>
        <p:txBody>
          <a:bodyPr>
            <a:normAutofit fontScale="70000" lnSpcReduction="20000"/>
          </a:bodyPr>
          <a:lstStyle/>
          <a:p>
            <a:pPr>
              <a:buNone/>
            </a:pPr>
            <a:r>
              <a:rPr lang="it-IT" b="1" dirty="0">
                <a:solidFill>
                  <a:srgbClr val="002060"/>
                </a:solidFill>
                <a:latin typeface="Times New Roman" pitchFamily="18" charset="0"/>
                <a:cs typeface="Times New Roman" pitchFamily="18" charset="0"/>
              </a:rPr>
              <a:t>ACCERTAMENTO </a:t>
            </a:r>
            <a:r>
              <a:rPr lang="it-IT" b="1" dirty="0" smtClean="0">
                <a:solidFill>
                  <a:srgbClr val="002060"/>
                </a:solidFill>
                <a:latin typeface="Times New Roman" pitchFamily="18" charset="0"/>
                <a:cs typeface="Times New Roman" pitchFamily="18" charset="0"/>
              </a:rPr>
              <a:t>PARZIALE,</a:t>
            </a:r>
            <a:r>
              <a:rPr lang="it-IT" b="1" i="1" dirty="0" smtClean="0">
                <a:solidFill>
                  <a:srgbClr val="002060"/>
                </a:solidFill>
                <a:latin typeface="Times New Roman" pitchFamily="18" charset="0"/>
                <a:cs typeface="Times New Roman" pitchFamily="18" charset="0"/>
              </a:rPr>
              <a:t> ex </a:t>
            </a:r>
            <a:r>
              <a:rPr lang="it-IT" b="1" dirty="0" smtClean="0">
                <a:solidFill>
                  <a:srgbClr val="002060"/>
                </a:solidFill>
                <a:latin typeface="Times New Roman" pitchFamily="18" charset="0"/>
                <a:cs typeface="Times New Roman" pitchFamily="18" charset="0"/>
              </a:rPr>
              <a:t>art. 41 </a:t>
            </a:r>
            <a:r>
              <a:rPr lang="it-IT" b="1" i="1" dirty="0" smtClean="0">
                <a:solidFill>
                  <a:srgbClr val="002060"/>
                </a:solidFill>
                <a:latin typeface="Times New Roman" pitchFamily="18" charset="0"/>
                <a:cs typeface="Times New Roman" pitchFamily="18" charset="0"/>
              </a:rPr>
              <a:t>bis</a:t>
            </a:r>
            <a:r>
              <a:rPr lang="it-IT" b="1" dirty="0" smtClean="0">
                <a:solidFill>
                  <a:srgbClr val="002060"/>
                </a:solidFill>
                <a:latin typeface="Times New Roman" pitchFamily="18" charset="0"/>
                <a:cs typeface="Times New Roman" pitchFamily="18" charset="0"/>
              </a:rPr>
              <a:t> </a:t>
            </a:r>
            <a:r>
              <a:rPr lang="it-IT" b="1" dirty="0" err="1" smtClean="0">
                <a:solidFill>
                  <a:srgbClr val="002060"/>
                </a:solidFill>
                <a:latin typeface="Times New Roman" pitchFamily="18" charset="0"/>
                <a:cs typeface="Times New Roman" pitchFamily="18" charset="0"/>
              </a:rPr>
              <a:t>Dpr</a:t>
            </a:r>
            <a:r>
              <a:rPr lang="it-IT" b="1" dirty="0" smtClean="0">
                <a:solidFill>
                  <a:srgbClr val="002060"/>
                </a:solidFill>
                <a:latin typeface="Times New Roman" pitchFamily="18" charset="0"/>
                <a:cs typeface="Times New Roman" pitchFamily="18" charset="0"/>
              </a:rPr>
              <a:t> n. </a:t>
            </a:r>
            <a:r>
              <a:rPr lang="it-IT" b="1" dirty="0" smtClean="0">
                <a:solidFill>
                  <a:srgbClr val="002060"/>
                </a:solidFill>
                <a:latin typeface="Times New Roman" pitchFamily="18" charset="0"/>
                <a:cs typeface="Times New Roman" pitchFamily="18" charset="0"/>
              </a:rPr>
              <a:t>660/1973</a:t>
            </a:r>
            <a:endParaRPr lang="it-IT" b="1" dirty="0" smtClean="0">
              <a:solidFill>
                <a:srgbClr val="002060"/>
              </a:solidFill>
              <a:latin typeface="Times New Roman" pitchFamily="18" charset="0"/>
              <a:cs typeface="Times New Roman" pitchFamily="18" charset="0"/>
            </a:endParaRPr>
          </a:p>
          <a:p>
            <a:pPr>
              <a:buNone/>
            </a:pPr>
            <a:endParaRPr lang="it-IT" b="1" dirty="0">
              <a:solidFill>
                <a:srgbClr val="002060"/>
              </a:solidFill>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In deroga </a:t>
            </a:r>
            <a:r>
              <a:rPr lang="it-IT" dirty="0">
                <a:latin typeface="Times New Roman" pitchFamily="18" charset="0"/>
                <a:cs typeface="Times New Roman" pitchFamily="18" charset="0"/>
              </a:rPr>
              <a:t>al principio di unicità e globalità dell’atto di accertamento, </a:t>
            </a:r>
            <a:r>
              <a:rPr lang="it-IT" dirty="0" smtClean="0">
                <a:latin typeface="Times New Roman" pitchFamily="18" charset="0"/>
                <a:cs typeface="Times New Roman" pitchFamily="18" charset="0"/>
              </a:rPr>
              <a:t>l’Ufficio può </a:t>
            </a:r>
            <a:r>
              <a:rPr lang="it-IT" dirty="0">
                <a:latin typeface="Times New Roman" pitchFamily="18" charset="0"/>
                <a:cs typeface="Times New Roman" pitchFamily="18" charset="0"/>
              </a:rPr>
              <a:t>emettere atti di accertamento fondati su circostanze ed elementi </a:t>
            </a:r>
            <a:r>
              <a:rPr lang="it-IT" dirty="0" smtClean="0">
                <a:latin typeface="Times New Roman" pitchFamily="18" charset="0"/>
                <a:cs typeface="Times New Roman" pitchFamily="18" charset="0"/>
              </a:rPr>
              <a:t>frammentari </a:t>
            </a:r>
            <a:r>
              <a:rPr lang="it-IT" dirty="0">
                <a:latin typeface="Times New Roman" pitchFamily="18" charset="0"/>
                <a:cs typeface="Times New Roman" pitchFamily="18" charset="0"/>
              </a:rPr>
              <a:t>e </a:t>
            </a:r>
            <a:r>
              <a:rPr lang="it-IT" dirty="0" smtClean="0">
                <a:latin typeface="Times New Roman" pitchFamily="18" charset="0"/>
                <a:cs typeface="Times New Roman" pitchFamily="18" charset="0"/>
              </a:rPr>
              <a:t>incompleti. </a:t>
            </a:r>
          </a:p>
          <a:p>
            <a:pPr algn="just">
              <a:buNone/>
            </a:pP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Tale </a:t>
            </a:r>
            <a:r>
              <a:rPr lang="it-IT" dirty="0">
                <a:latin typeface="Times New Roman" pitchFamily="18" charset="0"/>
                <a:cs typeface="Times New Roman" pitchFamily="18" charset="0"/>
              </a:rPr>
              <a:t>tipologia di accertamento oggi si fonda non più su segnalazioni del centro informatico delle imposte dirette, come in passato, bensì su notizie frammentarie, parziali, provenienti dall’Anagrafe Tributaria, ovvero dalla Guardia di finanza nonché da pubbliche amministrazioni o enti pubblici. </a:t>
            </a:r>
          </a:p>
          <a:p>
            <a:endParaRPr lang="it-IT"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p:txBody>
          <a:bodyPr>
            <a:normAutofit fontScale="92500"/>
          </a:bodyPr>
          <a:lstStyle/>
          <a:p>
            <a:pPr>
              <a:buNone/>
            </a:pPr>
            <a:r>
              <a:rPr lang="it-IT" sz="2400" b="1" dirty="0" smtClean="0">
                <a:solidFill>
                  <a:srgbClr val="002060"/>
                </a:solidFill>
                <a:latin typeface="Times New Roman" pitchFamily="18" charset="0"/>
                <a:cs typeface="Times New Roman" pitchFamily="18" charset="0"/>
              </a:rPr>
              <a:t>ACCERTAMENTO PARZIALE</a:t>
            </a:r>
          </a:p>
          <a:p>
            <a:pPr>
              <a:buNone/>
            </a:pPr>
            <a:endParaRPr lang="it-IT" sz="2400" b="1" dirty="0" smtClean="0">
              <a:solidFill>
                <a:srgbClr val="002060"/>
              </a:solidFill>
              <a:latin typeface="Times New Roman" pitchFamily="18" charset="0"/>
              <a:cs typeface="Times New Roman" pitchFamily="18" charset="0"/>
            </a:endParaRPr>
          </a:p>
          <a:p>
            <a:pPr algn="just">
              <a:buNone/>
            </a:pPr>
            <a:r>
              <a:rPr lang="it-IT" sz="2400" dirty="0" smtClean="0">
                <a:latin typeface="Times New Roman" pitchFamily="18" charset="0"/>
                <a:cs typeface="Times New Roman" pitchFamily="18" charset="0"/>
              </a:rPr>
              <a:t>     È </a:t>
            </a:r>
            <a:r>
              <a:rPr lang="it-IT" sz="2400" dirty="0">
                <a:latin typeface="Times New Roman" pitchFamily="18" charset="0"/>
                <a:cs typeface="Times New Roman" pitchFamily="18" charset="0"/>
              </a:rPr>
              <a:t>ammesso quando l’Ufficio giunga a conoscenza di circostanze reddituali e fattuali presumibilmente certe, seppur parziali. </a:t>
            </a:r>
            <a:endParaRPr lang="it-IT" sz="2400" dirty="0" smtClean="0">
              <a:latin typeface="Times New Roman" pitchFamily="18" charset="0"/>
              <a:cs typeface="Times New Roman" pitchFamily="18" charset="0"/>
            </a:endParaRPr>
          </a:p>
          <a:p>
            <a:pPr algn="just">
              <a:buNone/>
            </a:pPr>
            <a:endParaRPr lang="it-IT" sz="2400" dirty="0" smtClean="0">
              <a:latin typeface="Times New Roman" pitchFamily="18" charset="0"/>
              <a:cs typeface="Times New Roman" pitchFamily="18" charset="0"/>
            </a:endParaRPr>
          </a:p>
          <a:p>
            <a:pPr algn="just">
              <a:buNone/>
            </a:pPr>
            <a:r>
              <a:rPr lang="it-IT" sz="2400" dirty="0">
                <a:latin typeface="Times New Roman" pitchFamily="18" charset="0"/>
                <a:cs typeface="Times New Roman" pitchFamily="18" charset="0"/>
              </a:rPr>
              <a:t> </a:t>
            </a:r>
            <a:r>
              <a:rPr lang="it-IT" sz="2400" dirty="0" smtClean="0">
                <a:latin typeface="Times New Roman" pitchFamily="18" charset="0"/>
                <a:cs typeface="Times New Roman" pitchFamily="18" charset="0"/>
              </a:rPr>
              <a:t>    In </a:t>
            </a:r>
            <a:r>
              <a:rPr lang="it-IT" sz="2400" dirty="0">
                <a:latin typeface="Times New Roman" pitchFamily="18" charset="0"/>
                <a:cs typeface="Times New Roman" pitchFamily="18" charset="0"/>
              </a:rPr>
              <a:t>tale accertamento si rinviene non solo il potere dell’Ufficio di notificare unilateralmente la sfera giuridica del contribuente, attraverso la notifica di successici atti, ma anche il potere di revisionare l’atto parziale notificato qualora sussistano i presupposti, in quanto esso è emesso </a:t>
            </a:r>
            <a:r>
              <a:rPr lang="it-IT" sz="2400" dirty="0" smtClean="0">
                <a:latin typeface="Times New Roman" pitchFamily="18" charset="0"/>
                <a:cs typeface="Times New Roman" pitchFamily="18" charset="0"/>
              </a:rPr>
              <a:t>«</a:t>
            </a:r>
            <a:r>
              <a:rPr lang="it-IT" sz="2400" i="1" dirty="0" smtClean="0">
                <a:latin typeface="Times New Roman" pitchFamily="18" charset="0"/>
                <a:cs typeface="Times New Roman" pitchFamily="18" charset="0"/>
              </a:rPr>
              <a:t>senza </a:t>
            </a:r>
            <a:r>
              <a:rPr lang="it-IT" sz="2400" i="1" dirty="0">
                <a:latin typeface="Times New Roman" pitchFamily="18" charset="0"/>
                <a:cs typeface="Times New Roman" pitchFamily="18" charset="0"/>
              </a:rPr>
              <a:t>pregiudizio dell’ulteriore azione accertatrice nei termini stabiliti dall’art. </a:t>
            </a:r>
            <a:r>
              <a:rPr lang="it-IT" sz="2400" i="1" dirty="0" smtClean="0">
                <a:latin typeface="Times New Roman" pitchFamily="18" charset="0"/>
                <a:cs typeface="Times New Roman" pitchFamily="18" charset="0"/>
              </a:rPr>
              <a:t>43</a:t>
            </a:r>
            <a:r>
              <a:rPr lang="it-IT" sz="2400" dirty="0" smtClean="0">
                <a:latin typeface="Times New Roman" pitchFamily="18" charset="0"/>
                <a:cs typeface="Times New Roman" pitchFamily="18" charset="0"/>
              </a:rPr>
              <a:t>».</a:t>
            </a:r>
            <a:endParaRPr lang="it-IT" sz="2400" dirty="0">
              <a:latin typeface="Times New Roman" pitchFamily="18" charset="0"/>
              <a:cs typeface="Times New Roman" pitchFamily="18" charset="0"/>
            </a:endParaRPr>
          </a:p>
          <a:p>
            <a:pPr algn="just">
              <a:buNone/>
            </a:pPr>
            <a:endParaRPr lang="it-IT" sz="2400" b="1" dirty="0" smtClean="0">
              <a:solidFill>
                <a:srgbClr val="002060"/>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600200"/>
            <a:ext cx="8115328" cy="4525963"/>
          </a:xfrm>
        </p:spPr>
        <p:txBody>
          <a:bodyPr>
            <a:normAutofit fontScale="70000" lnSpcReduction="20000"/>
          </a:bodyPr>
          <a:lstStyle/>
          <a:p>
            <a:pPr algn="just">
              <a:buNone/>
            </a:pPr>
            <a:r>
              <a:rPr lang="it-IT" dirty="0">
                <a:latin typeface="Times New Roman" pitchFamily="18" charset="0"/>
                <a:cs typeface="Times New Roman" pitchFamily="18" charset="0"/>
              </a:rPr>
              <a:t>Il nucleo caratterizzante </a:t>
            </a:r>
            <a:r>
              <a:rPr lang="it-IT" dirty="0" smtClean="0">
                <a:latin typeface="Times New Roman" pitchFamily="18" charset="0"/>
                <a:cs typeface="Times New Roman" pitchFamily="18" charset="0"/>
              </a:rPr>
              <a:t>l’</a:t>
            </a:r>
            <a:r>
              <a:rPr lang="it-IT" i="1" dirty="0" smtClean="0">
                <a:latin typeface="Times New Roman" pitchFamily="18" charset="0"/>
                <a:cs typeface="Times New Roman" pitchFamily="18" charset="0"/>
              </a:rPr>
              <a:t>accertamento parziale </a:t>
            </a:r>
            <a:r>
              <a:rPr lang="it-IT" dirty="0" smtClean="0">
                <a:latin typeface="Times New Roman" pitchFamily="18" charset="0"/>
                <a:cs typeface="Times New Roman" pitchFamily="18" charset="0"/>
              </a:rPr>
              <a:t>si </a:t>
            </a:r>
            <a:r>
              <a:rPr lang="it-IT" dirty="0">
                <a:latin typeface="Times New Roman" pitchFamily="18" charset="0"/>
                <a:cs typeface="Times New Roman" pitchFamily="18" charset="0"/>
              </a:rPr>
              <a:t>sostanzia su due elementi</a:t>
            </a:r>
            <a:r>
              <a:rPr lang="it-IT" dirty="0" smtClean="0">
                <a:latin typeface="Times New Roman" pitchFamily="18" charset="0"/>
                <a:cs typeface="Times New Roman" pitchFamily="18" charset="0"/>
              </a:rPr>
              <a:t>:</a:t>
            </a:r>
          </a:p>
          <a:p>
            <a:pPr algn="just">
              <a:buNone/>
            </a:pPr>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l’azione </a:t>
            </a:r>
            <a:r>
              <a:rPr lang="it-IT" dirty="0" err="1">
                <a:latin typeface="Times New Roman" pitchFamily="18" charset="0"/>
                <a:cs typeface="Times New Roman" pitchFamily="18" charset="0"/>
              </a:rPr>
              <a:t>accertativa</a:t>
            </a:r>
            <a:r>
              <a:rPr lang="it-IT" dirty="0">
                <a:latin typeface="Times New Roman" pitchFamily="18" charset="0"/>
                <a:cs typeface="Times New Roman" pitchFamily="18" charset="0"/>
              </a:rPr>
              <a:t> di cui all’art. 41 </a:t>
            </a:r>
            <a:r>
              <a:rPr lang="it-IT" i="1" dirty="0">
                <a:latin typeface="Times New Roman" pitchFamily="18" charset="0"/>
                <a:cs typeface="Times New Roman" pitchFamily="18" charset="0"/>
              </a:rPr>
              <a:t>bis</a:t>
            </a:r>
            <a:r>
              <a:rPr lang="it-IT" dirty="0">
                <a:latin typeface="Times New Roman" pitchFamily="18" charset="0"/>
                <a:cs typeface="Times New Roman" pitchFamily="18" charset="0"/>
              </a:rPr>
              <a:t> non è frutto di valutazione globale della fattispecie imponibile ma parziali, ovvero l’accertamento di fonda solo su determinati elementi “qualificati” per i soggetti da dove promanano, quindi la particolare natura pubblicistica dei </a:t>
            </a:r>
            <a:r>
              <a:rPr lang="it-IT" dirty="0" smtClean="0">
                <a:latin typeface="Times New Roman" pitchFamily="18" charset="0"/>
                <a:cs typeface="Times New Roman" pitchFamily="18" charset="0"/>
              </a:rPr>
              <a:t>soggetti</a:t>
            </a:r>
            <a:r>
              <a:rPr lang="it-IT" dirty="0">
                <a:latin typeface="Times New Roman" pitchFamily="18" charset="0"/>
                <a:cs typeface="Times New Roman" pitchFamily="18" charset="0"/>
              </a:rPr>
              <a:t>;</a:t>
            </a:r>
            <a:endParaRPr lang="it-IT" dirty="0" smtClean="0">
              <a:latin typeface="Times New Roman" pitchFamily="18" charset="0"/>
              <a:cs typeface="Times New Roman" pitchFamily="18" charset="0"/>
            </a:endParaRPr>
          </a:p>
          <a:p>
            <a:pPr lvl="0" algn="just">
              <a:buNone/>
            </a:pPr>
            <a:endParaRPr lang="it-IT" dirty="0">
              <a:latin typeface="Times New Roman" pitchFamily="18" charset="0"/>
              <a:cs typeface="Times New Roman" pitchFamily="18" charset="0"/>
            </a:endParaRPr>
          </a:p>
          <a:p>
            <a:pPr lvl="0" algn="just"/>
            <a:r>
              <a:rPr lang="it-IT" dirty="0" smtClean="0">
                <a:latin typeface="Times New Roman" pitchFamily="18" charset="0"/>
                <a:cs typeface="Times New Roman" pitchFamily="18" charset="0"/>
              </a:rPr>
              <a:t>la natura </a:t>
            </a:r>
            <a:r>
              <a:rPr lang="it-IT" dirty="0">
                <a:latin typeface="Times New Roman" pitchFamily="18" charset="0"/>
                <a:cs typeface="Times New Roman" pitchFamily="18" charset="0"/>
              </a:rPr>
              <a:t>potenzialmente </a:t>
            </a:r>
            <a:r>
              <a:rPr lang="it-IT" dirty="0" smtClean="0">
                <a:latin typeface="Times New Roman" pitchFamily="18" charset="0"/>
                <a:cs typeface="Times New Roman" pitchFamily="18" charset="0"/>
              </a:rPr>
              <a:t>plurima: </a:t>
            </a:r>
            <a:r>
              <a:rPr lang="it-IT" dirty="0">
                <a:latin typeface="Times New Roman" pitchFamily="18" charset="0"/>
                <a:cs typeface="Times New Roman" pitchFamily="18" charset="0"/>
              </a:rPr>
              <a:t>tale carattere è sancito dall’assunto </a:t>
            </a:r>
            <a:r>
              <a:rPr lang="it-IT" dirty="0" smtClean="0">
                <a:latin typeface="Times New Roman" pitchFamily="18" charset="0"/>
                <a:cs typeface="Times New Roman" pitchFamily="18" charset="0"/>
              </a:rPr>
              <a:t>«</a:t>
            </a:r>
            <a:r>
              <a:rPr lang="it-IT" dirty="0" err="1" smtClean="0">
                <a:latin typeface="Times New Roman" pitchFamily="18" charset="0"/>
                <a:cs typeface="Times New Roman" pitchFamily="18" charset="0"/>
              </a:rPr>
              <a:t>senza…</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quindi dopo l’emanazione di un atto parziale </a:t>
            </a:r>
            <a:r>
              <a:rPr lang="it-IT" dirty="0" smtClean="0">
                <a:latin typeface="Times New Roman" pitchFamily="18" charset="0"/>
                <a:cs typeface="Times New Roman" pitchFamily="18" charset="0"/>
              </a:rPr>
              <a:t>l’Ufficio </a:t>
            </a:r>
            <a:r>
              <a:rPr lang="it-IT" dirty="0">
                <a:latin typeface="Times New Roman" pitchFamily="18" charset="0"/>
                <a:cs typeface="Times New Roman" pitchFamily="18" charset="0"/>
              </a:rPr>
              <a:t>potrà eventualmente emanare un ulteriore accertamento.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57200" y="1600200"/>
            <a:ext cx="8186766" cy="4525963"/>
          </a:xfrm>
        </p:spPr>
        <p:txBody>
          <a:bodyPr>
            <a:normAutofit fontScale="77500" lnSpcReduction="20000"/>
          </a:bodyPr>
          <a:lstStyle/>
          <a:p>
            <a:pPr algn="just">
              <a:buNone/>
            </a:pPr>
            <a:r>
              <a:rPr lang="it-IT" sz="2800" b="1" dirty="0">
                <a:solidFill>
                  <a:srgbClr val="002060"/>
                </a:solidFill>
                <a:latin typeface="Times New Roman" pitchFamily="18" charset="0"/>
                <a:cs typeface="Times New Roman" pitchFamily="18" charset="0"/>
              </a:rPr>
              <a:t>ACCERTAMENTO </a:t>
            </a:r>
            <a:r>
              <a:rPr lang="it-IT" sz="2800" b="1" dirty="0" smtClean="0">
                <a:solidFill>
                  <a:srgbClr val="002060"/>
                </a:solidFill>
                <a:latin typeface="Times New Roman" pitchFamily="18" charset="0"/>
                <a:cs typeface="Times New Roman" pitchFamily="18" charset="0"/>
              </a:rPr>
              <a:t>INTEGRATIVO</a:t>
            </a:r>
          </a:p>
          <a:p>
            <a:pPr algn="just">
              <a:buNone/>
            </a:pPr>
            <a:endParaRPr lang="it-IT" sz="2800" b="1" dirty="0" smtClean="0">
              <a:solidFill>
                <a:srgbClr val="002060"/>
              </a:solidFill>
              <a:latin typeface="Times New Roman" pitchFamily="18" charset="0"/>
              <a:cs typeface="Times New Roman" pitchFamily="18" charset="0"/>
            </a:endParaRPr>
          </a:p>
          <a:p>
            <a:pPr algn="just">
              <a:buNone/>
            </a:pPr>
            <a:r>
              <a:rPr lang="it-IT" sz="2800" dirty="0" smtClean="0">
                <a:latin typeface="Times New Roman" pitchFamily="18" charset="0"/>
                <a:cs typeface="Times New Roman" pitchFamily="18" charset="0"/>
              </a:rPr>
              <a:t>     È un </a:t>
            </a:r>
            <a:r>
              <a:rPr lang="it-IT" sz="2800" dirty="0">
                <a:latin typeface="Times New Roman" pitchFamily="18" charset="0"/>
                <a:cs typeface="Times New Roman" pitchFamily="18" charset="0"/>
              </a:rPr>
              <a:t>ulteriore atto che si aggiunge ad un precedente già notificato al destinatario, integrando o modificando le contestazioni contenute nel precedente avviso in modo da determinare un aumento dell’imposizione accertata</a:t>
            </a:r>
            <a:r>
              <a:rPr lang="it-IT" sz="2800" dirty="0" smtClean="0">
                <a:latin typeface="Times New Roman" pitchFamily="18" charset="0"/>
                <a:cs typeface="Times New Roman" pitchFamily="18" charset="0"/>
              </a:rPr>
              <a:t>.</a:t>
            </a:r>
          </a:p>
          <a:p>
            <a:pPr algn="just">
              <a:buNone/>
            </a:pPr>
            <a:endParaRPr lang="it-IT" sz="2800" dirty="0">
              <a:latin typeface="Times New Roman" pitchFamily="18" charset="0"/>
              <a:cs typeface="Times New Roman" pitchFamily="18" charset="0"/>
            </a:endParaRPr>
          </a:p>
          <a:p>
            <a:pPr algn="just">
              <a:buNone/>
            </a:pPr>
            <a:r>
              <a:rPr lang="it-IT" sz="2800" dirty="0" smtClean="0">
                <a:latin typeface="Times New Roman" pitchFamily="18" charset="0"/>
                <a:cs typeface="Times New Roman" pitchFamily="18" charset="0"/>
              </a:rPr>
              <a:t>    Trova </a:t>
            </a:r>
            <a:r>
              <a:rPr lang="it-IT" sz="2800" dirty="0">
                <a:latin typeface="Times New Roman" pitchFamily="18" charset="0"/>
                <a:cs typeface="Times New Roman" pitchFamily="18" charset="0"/>
              </a:rPr>
              <a:t>fondamento </a:t>
            </a:r>
            <a:r>
              <a:rPr lang="it-IT" sz="2800" b="1" dirty="0">
                <a:solidFill>
                  <a:srgbClr val="002060"/>
                </a:solidFill>
                <a:latin typeface="Times New Roman" pitchFamily="18" charset="0"/>
                <a:cs typeface="Times New Roman" pitchFamily="18" charset="0"/>
              </a:rPr>
              <a:t>nell’art. 43, comma 3</a:t>
            </a:r>
            <a:r>
              <a:rPr lang="it-IT" sz="2800" b="1" dirty="0" smtClean="0">
                <a:solidFill>
                  <a:srgbClr val="002060"/>
                </a:solidFill>
                <a:latin typeface="Times New Roman" pitchFamily="18" charset="0"/>
                <a:cs typeface="Times New Roman" pitchFamily="18" charset="0"/>
              </a:rPr>
              <a:t>, </a:t>
            </a:r>
            <a:r>
              <a:rPr lang="it-IT" sz="2800" b="1" dirty="0" err="1" smtClean="0">
                <a:solidFill>
                  <a:srgbClr val="002060"/>
                </a:solidFill>
                <a:latin typeface="Times New Roman" pitchFamily="18" charset="0"/>
                <a:cs typeface="Times New Roman" pitchFamily="18" charset="0"/>
              </a:rPr>
              <a:t>Dpr</a:t>
            </a:r>
            <a:r>
              <a:rPr lang="it-IT" sz="2800" b="1" dirty="0" smtClean="0">
                <a:solidFill>
                  <a:srgbClr val="002060"/>
                </a:solidFill>
                <a:latin typeface="Times New Roman" pitchFamily="18" charset="0"/>
                <a:cs typeface="Times New Roman" pitchFamily="18" charset="0"/>
              </a:rPr>
              <a:t> </a:t>
            </a:r>
            <a:r>
              <a:rPr lang="it-IT" sz="2800" b="1" dirty="0" smtClean="0">
                <a:solidFill>
                  <a:srgbClr val="002060"/>
                </a:solidFill>
                <a:latin typeface="Times New Roman" pitchFamily="18" charset="0"/>
                <a:cs typeface="Times New Roman" pitchFamily="18" charset="0"/>
              </a:rPr>
              <a:t>600/1973 </a:t>
            </a:r>
            <a:r>
              <a:rPr lang="it-IT" sz="2800" dirty="0">
                <a:latin typeface="Times New Roman" pitchFamily="18" charset="0"/>
                <a:cs typeface="Times New Roman" pitchFamily="18" charset="0"/>
              </a:rPr>
              <a:t>ove è sancito che </a:t>
            </a:r>
            <a:r>
              <a:rPr lang="it-IT" sz="2600" dirty="0" smtClean="0">
                <a:latin typeface="Times New Roman" pitchFamily="18" charset="0"/>
                <a:cs typeface="Times New Roman" pitchFamily="18" charset="0"/>
              </a:rPr>
              <a:t>«</a:t>
            </a:r>
            <a:r>
              <a:rPr lang="it-IT" sz="2600" i="1" dirty="0" smtClean="0">
                <a:latin typeface="Times New Roman" pitchFamily="18" charset="0"/>
                <a:cs typeface="Times New Roman" pitchFamily="18" charset="0"/>
              </a:rPr>
              <a:t>Fino </a:t>
            </a:r>
            <a:r>
              <a:rPr lang="it-IT" sz="2600" i="1" dirty="0">
                <a:latin typeface="Times New Roman" pitchFamily="18" charset="0"/>
                <a:cs typeface="Times New Roman" pitchFamily="18" charset="0"/>
              </a:rPr>
              <a:t>alla scadenza del termine stabilito nei commi precedenti l’accertamento può essere integrato o modificato in aumento mediante la notificazione di nuovi avvisi, in base alla sopravvenuta conoscenza di nuovi elementi da parte dell’Agenzia delle entrate. Nell’avviso devono essere specificamente indicati, a pena di nullità, i nuovi elementi e gli atti o fatti attraverso i quali sono venuti a conoscenza dell’ufficio </a:t>
            </a:r>
            <a:r>
              <a:rPr lang="it-IT" sz="2600" i="1" dirty="0" smtClean="0">
                <a:latin typeface="Times New Roman" pitchFamily="18" charset="0"/>
                <a:cs typeface="Times New Roman" pitchFamily="18" charset="0"/>
              </a:rPr>
              <a:t>dell’imposte</a:t>
            </a:r>
            <a:r>
              <a:rPr lang="it-IT" sz="2600" dirty="0" smtClean="0">
                <a:latin typeface="Times New Roman" pitchFamily="18" charset="0"/>
                <a:cs typeface="Times New Roman" pitchFamily="18" charset="0"/>
              </a:rPr>
              <a:t>».</a:t>
            </a:r>
            <a:endParaRPr lang="it-IT" sz="2600" dirty="0">
              <a:latin typeface="Times New Roman" pitchFamily="18" charset="0"/>
              <a:cs typeface="Times New Roman" pitchFamily="18" charset="0"/>
            </a:endParaRPr>
          </a:p>
          <a:p>
            <a:pPr algn="just">
              <a:buNone/>
            </a:pPr>
            <a:endParaRPr lang="it-IT" sz="2800" b="1" dirty="0">
              <a:solidFill>
                <a:srgbClr val="002060"/>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428596" y="1500174"/>
            <a:ext cx="8143932" cy="4525963"/>
          </a:xfrm>
        </p:spPr>
        <p:txBody>
          <a:bodyPr>
            <a:normAutofit fontScale="62500" lnSpcReduction="20000"/>
          </a:bodyPr>
          <a:lstStyle/>
          <a:p>
            <a:pPr>
              <a:buNone/>
            </a:pPr>
            <a:r>
              <a:rPr lang="it-IT" sz="2800" b="1" dirty="0" smtClean="0">
                <a:solidFill>
                  <a:srgbClr val="002060"/>
                </a:solidFill>
                <a:latin typeface="Times New Roman" pitchFamily="18" charset="0"/>
                <a:cs typeface="Times New Roman" pitchFamily="18" charset="0"/>
              </a:rPr>
              <a:t>ACCERTAMENTO INTEGRATIVO</a:t>
            </a:r>
          </a:p>
          <a:p>
            <a:pPr>
              <a:buNone/>
            </a:pPr>
            <a:endParaRPr lang="it-IT" sz="2800" b="1" dirty="0" smtClean="0">
              <a:solidFill>
                <a:srgbClr val="002060"/>
              </a:solidFill>
              <a:latin typeface="Times New Roman" pitchFamily="18" charset="0"/>
              <a:cs typeface="Times New Roman" pitchFamily="18" charset="0"/>
            </a:endParaRPr>
          </a:p>
          <a:p>
            <a:pPr algn="just">
              <a:buNone/>
            </a:pPr>
            <a:r>
              <a:rPr lang="it-IT" dirty="0" smtClean="0"/>
              <a:t>     </a:t>
            </a:r>
            <a:r>
              <a:rPr lang="it-IT" dirty="0" smtClean="0">
                <a:latin typeface="Times New Roman" pitchFamily="18" charset="0"/>
                <a:cs typeface="Times New Roman" pitchFamily="18" charset="0"/>
              </a:rPr>
              <a:t>Consente </a:t>
            </a:r>
            <a:r>
              <a:rPr lang="it-IT" dirty="0">
                <a:latin typeface="Times New Roman" pitchFamily="18" charset="0"/>
                <a:cs typeface="Times New Roman" pitchFamily="18" charset="0"/>
              </a:rPr>
              <a:t>di modificare (in aumento)un precedente accertamento non per emendare vizi di cui il primo atto era affetto, ma unicamente n ragione della sopravvenuta conoscenza di nuovi elementi idonei a determinare un aumento dell’imposizione accertabile; elementi che all’epoca del primo atto l’Ufficio, pur agendo diligentemente, non aveva potuto ragionevolmente considerare. </a:t>
            </a:r>
            <a:endParaRPr lang="it-IT" dirty="0" smtClean="0">
              <a:latin typeface="Times New Roman" pitchFamily="18" charset="0"/>
              <a:cs typeface="Times New Roman" pitchFamily="18" charset="0"/>
            </a:endParaRP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 norma rileva </a:t>
            </a:r>
            <a:r>
              <a:rPr lang="it-IT" dirty="0">
                <a:latin typeface="Times New Roman" pitchFamily="18" charset="0"/>
                <a:cs typeface="Times New Roman" pitchFamily="18" charset="0"/>
              </a:rPr>
              <a:t>chiaramente </a:t>
            </a:r>
            <a:r>
              <a:rPr lang="it-IT" dirty="0" smtClean="0">
                <a:latin typeface="Times New Roman" pitchFamily="18" charset="0"/>
                <a:cs typeface="Times New Roman" pitchFamily="18" charset="0"/>
              </a:rPr>
              <a:t>un </a:t>
            </a:r>
            <a:r>
              <a:rPr lang="it-IT" dirty="0">
                <a:latin typeface="Times New Roman" pitchFamily="18" charset="0"/>
                <a:cs typeface="Times New Roman" pitchFamily="18" charset="0"/>
              </a:rPr>
              <a:t>limite a tale facoltà di modifica successiva, tale limite è costituito dalla necessità che risulti la sopravvenuta conoscenza di nuovi elementi da parte </a:t>
            </a:r>
            <a:r>
              <a:rPr lang="it-IT" dirty="0" smtClean="0">
                <a:latin typeface="Times New Roman" pitchFamily="18" charset="0"/>
                <a:cs typeface="Times New Roman" pitchFamily="18" charset="0"/>
              </a:rPr>
              <a:t>dell’Ufficio evidentemente </a:t>
            </a:r>
            <a:r>
              <a:rPr lang="it-IT" b="1" u="sng" dirty="0">
                <a:solidFill>
                  <a:srgbClr val="00B0F0"/>
                </a:solidFill>
                <a:latin typeface="Times New Roman" pitchFamily="18" charset="0"/>
                <a:cs typeface="Times New Roman" pitchFamily="18" charset="0"/>
              </a:rPr>
              <a:t>non conosciuti</a:t>
            </a:r>
            <a:r>
              <a:rPr lang="it-IT" b="1" dirty="0">
                <a:solidFill>
                  <a:srgbClr val="00B0F0"/>
                </a:solidFill>
                <a:latin typeface="Times New Roman" pitchFamily="18" charset="0"/>
                <a:cs typeface="Times New Roman" pitchFamily="18" charset="0"/>
              </a:rPr>
              <a:t> </a:t>
            </a:r>
            <a:r>
              <a:rPr lang="it-IT" dirty="0">
                <a:latin typeface="Times New Roman" pitchFamily="18" charset="0"/>
                <a:cs typeface="Times New Roman" pitchFamily="18" charset="0"/>
              </a:rPr>
              <a:t>all’epoca del precedete accertamento o meglio </a:t>
            </a:r>
            <a:r>
              <a:rPr lang="it-IT" b="1" u="sng" dirty="0">
                <a:solidFill>
                  <a:srgbClr val="00B0F0"/>
                </a:solidFill>
                <a:latin typeface="Times New Roman" pitchFamily="18" charset="0"/>
                <a:cs typeface="Times New Roman" pitchFamily="18" charset="0"/>
              </a:rPr>
              <a:t>neppur conoscibili</a:t>
            </a:r>
            <a:r>
              <a:rPr lang="it-IT" b="1" dirty="0">
                <a:solidFill>
                  <a:srgbClr val="00B0F0"/>
                </a:solidFill>
                <a:latin typeface="Times New Roman" pitchFamily="18" charset="0"/>
                <a:cs typeface="Times New Roman" pitchFamily="18" charset="0"/>
              </a:rPr>
              <a:t> </a:t>
            </a:r>
            <a:r>
              <a:rPr lang="it-IT" dirty="0">
                <a:latin typeface="Times New Roman" pitchFamily="18" charset="0"/>
                <a:cs typeface="Times New Roman" pitchFamily="18" charset="0"/>
              </a:rPr>
              <a:t>in ragione di un corretto e diligente esercizio dell’attività amministrativa già espletata.</a:t>
            </a:r>
          </a:p>
          <a:p>
            <a:pPr algn="just"/>
            <a:endParaRPr lang="it-IT"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Atti impositivi</a:t>
            </a:r>
            <a:endParaRPr lang="it-IT" sz="3200" dirty="0"/>
          </a:p>
        </p:txBody>
      </p:sp>
      <p:sp>
        <p:nvSpPr>
          <p:cNvPr id="3" name="Segnaposto contenuto 2"/>
          <p:cNvSpPr>
            <a:spLocks noGrp="1"/>
          </p:cNvSpPr>
          <p:nvPr>
            <p:ph idx="1"/>
          </p:nvPr>
        </p:nvSpPr>
        <p:spPr>
          <a:xfrm>
            <a:off x="571472" y="1571613"/>
            <a:ext cx="7858180" cy="4286280"/>
          </a:xfrm>
        </p:spPr>
        <p:txBody>
          <a:bodyPr>
            <a:normAutofit fontScale="92500" lnSpcReduction="20000"/>
          </a:bodyPr>
          <a:lstStyle/>
          <a:p>
            <a:pPr>
              <a:buNone/>
            </a:pPr>
            <a:r>
              <a:rPr lang="it-IT" sz="2800" b="1" dirty="0" smtClean="0">
                <a:solidFill>
                  <a:srgbClr val="002060"/>
                </a:solidFill>
                <a:latin typeface="Times New Roman" pitchFamily="18" charset="0"/>
                <a:cs typeface="Times New Roman" pitchFamily="18" charset="0"/>
              </a:rPr>
              <a:t>ACCERTAMENTO INTEGRATIVO</a:t>
            </a:r>
          </a:p>
          <a:p>
            <a:pPr>
              <a:buNone/>
            </a:pPr>
            <a:endParaRPr lang="it-IT" sz="2800" b="1" dirty="0" smtClean="0">
              <a:solidFill>
                <a:srgbClr val="002060"/>
              </a:solidFill>
              <a:latin typeface="Times New Roman" pitchFamily="18" charset="0"/>
              <a:cs typeface="Times New Roman" pitchFamily="18" charset="0"/>
            </a:endParaRPr>
          </a:p>
          <a:p>
            <a:pPr algn="just">
              <a:buNone/>
            </a:pPr>
            <a:r>
              <a:rPr lang="it-IT" sz="2800" dirty="0" smtClean="0">
                <a:latin typeface="Times New Roman" pitchFamily="18" charset="0"/>
                <a:cs typeface="Times New Roman" pitchFamily="18" charset="0"/>
              </a:rPr>
              <a:t>    Nella motivazione </a:t>
            </a:r>
            <a:r>
              <a:rPr lang="it-IT" sz="2800" dirty="0">
                <a:latin typeface="Times New Roman" pitchFamily="18" charset="0"/>
                <a:cs typeface="Times New Roman" pitchFamily="18" charset="0"/>
              </a:rPr>
              <a:t>di tale atto deve esserci la specifica dei nuovi elementi e le ragioni della sopravvenuta conoscenza dei medesimi, ciò a pena di nullità del medesimo accertamento integrativo</a:t>
            </a:r>
            <a:r>
              <a:rPr lang="it-IT" sz="2800" dirty="0" smtClean="0">
                <a:latin typeface="Times New Roman" pitchFamily="18" charset="0"/>
                <a:cs typeface="Times New Roman" pitchFamily="18" charset="0"/>
              </a:rPr>
              <a:t>.</a:t>
            </a:r>
          </a:p>
          <a:p>
            <a:pPr algn="just">
              <a:buNone/>
            </a:pPr>
            <a:endParaRPr lang="it-IT" sz="2800" dirty="0">
              <a:latin typeface="Times New Roman" pitchFamily="18" charset="0"/>
              <a:cs typeface="Times New Roman" pitchFamily="18" charset="0"/>
            </a:endParaRPr>
          </a:p>
          <a:p>
            <a:pPr algn="just">
              <a:buNone/>
            </a:pPr>
            <a:r>
              <a:rPr lang="it-IT" sz="2800" dirty="0" smtClean="0">
                <a:latin typeface="Times New Roman" pitchFamily="18" charset="0"/>
                <a:cs typeface="Times New Roman" pitchFamily="18" charset="0"/>
              </a:rPr>
              <a:t>    </a:t>
            </a:r>
            <a:r>
              <a:rPr lang="it-IT" sz="2800" dirty="0" smtClean="0">
                <a:solidFill>
                  <a:srgbClr val="C00000"/>
                </a:solidFill>
                <a:latin typeface="Times New Roman" pitchFamily="18" charset="0"/>
                <a:cs typeface="Times New Roman" pitchFamily="18" charset="0"/>
              </a:rPr>
              <a:t>È </a:t>
            </a:r>
            <a:r>
              <a:rPr lang="it-IT" sz="2800" dirty="0">
                <a:solidFill>
                  <a:srgbClr val="C00000"/>
                </a:solidFill>
                <a:latin typeface="Times New Roman" pitchFamily="18" charset="0"/>
                <a:cs typeface="Times New Roman" pitchFamily="18" charset="0"/>
              </a:rPr>
              <a:t>netta la differenza con </a:t>
            </a:r>
            <a:r>
              <a:rPr lang="it-IT" sz="2800" b="1" dirty="0" smtClean="0">
                <a:solidFill>
                  <a:srgbClr val="C00000"/>
                </a:solidFill>
                <a:latin typeface="Times New Roman" pitchFamily="18" charset="0"/>
                <a:cs typeface="Times New Roman" pitchFamily="18" charset="0"/>
              </a:rPr>
              <a:t>l’Autotutela tributaria  </a:t>
            </a:r>
            <a:r>
              <a:rPr lang="it-IT" sz="2800" dirty="0">
                <a:solidFill>
                  <a:srgbClr val="C00000"/>
                </a:solidFill>
                <a:latin typeface="Times New Roman" pitchFamily="18" charset="0"/>
                <a:cs typeface="Times New Roman" pitchFamily="18" charset="0"/>
              </a:rPr>
              <a:t>in quanto nell’accertamento integrativo l’azione amministrativa non è finalizzata all’annullamento e all’annullabilità del precedente atto. </a:t>
            </a:r>
          </a:p>
          <a:p>
            <a:pPr algn="just"/>
            <a:endParaRPr lang="it-IT"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2500298" y="2428868"/>
            <a:ext cx="4572000" cy="1200329"/>
          </a:xfrm>
          <a:prstGeom prst="rect">
            <a:avLst/>
          </a:prstGeom>
        </p:spPr>
        <p:txBody>
          <a:bodyPr wrap="square">
            <a:spAutoFit/>
          </a:bodyPr>
          <a:lstStyle/>
          <a:p>
            <a:pPr algn="ctr"/>
            <a:r>
              <a:rPr kumimoji="0" lang="it-IT" sz="3600" b="1" i="0" u="none" strike="noStrike" cap="none" normalizeH="0" baseline="0" dirty="0" smtClean="0">
                <a:ln>
                  <a:noFill/>
                </a:ln>
                <a:solidFill>
                  <a:srgbClr val="7030A0"/>
                </a:solidFill>
                <a:effectLst/>
                <a:latin typeface="Colonna MT" pitchFamily="82" charset="0"/>
                <a:ea typeface="Calibri" pitchFamily="34" charset="0"/>
                <a:cs typeface="Times New Roman" pitchFamily="18" charset="0"/>
              </a:rPr>
              <a:t>GRAZIE </a:t>
            </a:r>
            <a:br>
              <a:rPr kumimoji="0" lang="it-IT" sz="3600" b="1" i="0" u="none" strike="noStrike" cap="none" normalizeH="0" baseline="0" dirty="0" smtClean="0">
                <a:ln>
                  <a:noFill/>
                </a:ln>
                <a:solidFill>
                  <a:srgbClr val="7030A0"/>
                </a:solidFill>
                <a:effectLst/>
                <a:latin typeface="Colonna MT" pitchFamily="82" charset="0"/>
                <a:ea typeface="Calibri" pitchFamily="34" charset="0"/>
                <a:cs typeface="Times New Roman" pitchFamily="18" charset="0"/>
              </a:rPr>
            </a:br>
            <a:r>
              <a:rPr kumimoji="0" lang="it-IT" sz="3600" b="1" i="0" u="none" strike="noStrike" cap="none" normalizeH="0" baseline="0" dirty="0" smtClean="0">
                <a:ln>
                  <a:noFill/>
                </a:ln>
                <a:solidFill>
                  <a:srgbClr val="7030A0"/>
                </a:solidFill>
                <a:effectLst/>
                <a:latin typeface="Colonna MT" pitchFamily="82" charset="0"/>
                <a:ea typeface="Calibri" pitchFamily="34" charset="0"/>
                <a:cs typeface="Times New Roman" pitchFamily="18" charset="0"/>
              </a:rPr>
              <a:t>PER L’ATTENZIONE</a:t>
            </a:r>
            <a:endParaRPr lang="it-IT" sz="3600" dirty="0">
              <a:solidFill>
                <a:srgbClr val="7030A0"/>
              </a:solidFill>
            </a:endParaRPr>
          </a:p>
        </p:txBody>
      </p:sp>
      <p:pic>
        <p:nvPicPr>
          <p:cNvPr id="1032" name="Picture 8" descr="Thank you clipart animation for powerpoint graphic freeuse download Thank You GIF - Find &amp; Share on GIPHY graphic freeuse download"/>
          <p:cNvPicPr>
            <a:picLocks noChangeAspect="1" noChangeArrowheads="1" noCrop="1"/>
          </p:cNvPicPr>
          <p:nvPr/>
        </p:nvPicPr>
        <p:blipFill>
          <a:blip r:embed="rId2"/>
          <a:srcRect/>
          <a:stretch>
            <a:fillRect/>
          </a:stretch>
        </p:blipFill>
        <p:spPr bwMode="auto">
          <a:xfrm>
            <a:off x="642910" y="1643050"/>
            <a:ext cx="7215238" cy="4143404"/>
          </a:xfrm>
          <a:prstGeom prst="rect">
            <a:avLst/>
          </a:prstGeom>
          <a:noFill/>
        </p:spPr>
      </p:pic>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TotalTime>
  <Words>3481</Words>
  <Application>Microsoft Office PowerPoint</Application>
  <PresentationFormat>Presentazione su schermo (4:3)</PresentationFormat>
  <Paragraphs>170</Paragraphs>
  <Slides>28</Slides>
  <Notes>6</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28</vt:i4>
      </vt:variant>
    </vt:vector>
  </HeadingPairs>
  <TitlesOfParts>
    <vt:vector size="34" baseType="lpstr">
      <vt:lpstr>Arial</vt:lpstr>
      <vt:lpstr>Calibri</vt:lpstr>
      <vt:lpstr>Colonna MT</vt:lpstr>
      <vt:lpstr>Harlow Solid Italic</vt:lpstr>
      <vt:lpstr>Times New Roman</vt:lpstr>
      <vt:lpstr>Tema di Office</vt:lpstr>
      <vt:lpstr>Corso di Diritto Finanziario e Tributario- III Cattedra</vt:lpstr>
      <vt:lpstr>Atti impositivi </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Atti impositivi</vt:lpstr>
      <vt:lpstr>Presentazione standard di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Corso di Diritto Finanziario e Tributario- III Cattedra</dc:title>
  <dc:creator>utente</dc:creator>
  <cp:lastModifiedBy>UTENTE</cp:lastModifiedBy>
  <cp:revision>50</cp:revision>
  <dcterms:created xsi:type="dcterms:W3CDTF">2020-03-22T16:47:34Z</dcterms:created>
  <dcterms:modified xsi:type="dcterms:W3CDTF">2021-04-20T15:36:24Z</dcterms:modified>
</cp:coreProperties>
</file>