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63" r:id="rId3"/>
    <p:sldId id="264" r:id="rId4"/>
    <p:sldId id="286" r:id="rId5"/>
    <p:sldId id="265" r:id="rId6"/>
    <p:sldId id="266" r:id="rId7"/>
    <p:sldId id="287" r:id="rId8"/>
    <p:sldId id="288" r:id="rId9"/>
    <p:sldId id="267" r:id="rId10"/>
    <p:sldId id="268" r:id="rId11"/>
    <p:sldId id="269" r:id="rId12"/>
    <p:sldId id="270" r:id="rId13"/>
    <p:sldId id="271" r:id="rId14"/>
    <p:sldId id="272" r:id="rId15"/>
    <p:sldId id="277" r:id="rId16"/>
    <p:sldId id="278" r:id="rId17"/>
    <p:sldId id="276" r:id="rId18"/>
    <p:sldId id="289" r:id="rId19"/>
    <p:sldId id="275" r:id="rId20"/>
    <p:sldId id="279" r:id="rId21"/>
    <p:sldId id="280" r:id="rId22"/>
    <p:sldId id="281" r:id="rId23"/>
    <p:sldId id="290" r:id="rId24"/>
    <p:sldId id="282" r:id="rId25"/>
    <p:sldId id="283" r:id="rId26"/>
    <p:sldId id="284" r:id="rId27"/>
    <p:sldId id="285" r:id="rId2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5"/>
    <p:restoredTop sz="94674"/>
  </p:normalViewPr>
  <p:slideViewPr>
    <p:cSldViewPr snapToGrid="0" snapToObjects="1">
      <p:cViewPr varScale="1">
        <p:scale>
          <a:sx n="111" d="100"/>
          <a:sy n="111" d="100"/>
        </p:scale>
        <p:origin x="216"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CE7E56-6A0E-0046-A8BC-8912D7A6F6CA}" type="datetimeFigureOut">
              <a:t>14/05/21</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C46CB3-B8F6-3545-8B6C-D6E64E71E844}" type="slidenum">
              <a:t>‹n.›</a:t>
            </a:fld>
            <a:endParaRPr lang="it-IT"/>
          </a:p>
        </p:txBody>
      </p:sp>
    </p:spTree>
    <p:extLst>
      <p:ext uri="{BB962C8B-B14F-4D97-AF65-F5344CB8AC3E}">
        <p14:creationId xmlns:p14="http://schemas.microsoft.com/office/powerpoint/2010/main" val="1044471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stile</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85B47E0-9C22-B247-AEE4-110D53C1E7FD}" type="datetimeFigureOut">
              <a:t>14/05/21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556806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85B47E0-9C22-B247-AEE4-110D53C1E7FD}" type="datetimeFigureOut">
              <a:t>14/05/21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65259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stile</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85B47E0-9C22-B247-AEE4-110D53C1E7FD}" type="datetimeFigureOut">
              <a:t>14/05/21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764696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85B47E0-9C22-B247-AEE4-110D53C1E7FD}" type="datetimeFigureOut">
              <a:t>14/05/21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353594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stile</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85B47E0-9C22-B247-AEE4-110D53C1E7FD}" type="datetimeFigureOut">
              <a:t>14/05/21</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780333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85B47E0-9C22-B247-AEE4-110D53C1E7FD}" type="datetimeFigureOut">
              <a:t>14/05/21</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388552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85B47E0-9C22-B247-AEE4-110D53C1E7FD}" type="datetimeFigureOut">
              <a:t>14/05/21</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2056471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stile</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85B47E0-9C22-B247-AEE4-110D53C1E7FD}" type="datetimeFigureOut">
              <a:t>14/05/21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513962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stile</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85B47E0-9C22-B247-AEE4-110D53C1E7FD}" type="datetimeFigureOut">
              <a:t>14/05/21</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789572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85B47E0-9C22-B247-AEE4-110D53C1E7FD}" type="datetimeFigureOut">
              <a:t>14/05/21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828312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i">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85B47E0-9C22-B247-AEE4-110D53C1E7FD}" type="datetimeFigureOut">
              <a:t>14/05/21</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571C9BA-0F9F-2E4C-87CD-445F81A04B7C}" type="slidenum">
              <a:t>‹n.›</a:t>
            </a:fld>
            <a:endParaRPr lang="it-IT"/>
          </a:p>
        </p:txBody>
      </p:sp>
    </p:spTree>
    <p:extLst>
      <p:ext uri="{BB962C8B-B14F-4D97-AF65-F5344CB8AC3E}">
        <p14:creationId xmlns:p14="http://schemas.microsoft.com/office/powerpoint/2010/main" val="1070691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B47E0-9C22-B247-AEE4-110D53C1E7FD}" type="datetimeFigureOut">
              <a:t>14/05/21</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1C9BA-0F9F-2E4C-87CD-445F81A04B7C}" type="slidenum">
              <a:t>‹n.›</a:t>
            </a:fld>
            <a:endParaRPr lang="it-IT"/>
          </a:p>
        </p:txBody>
      </p:sp>
    </p:spTree>
    <p:extLst>
      <p:ext uri="{BB962C8B-B14F-4D97-AF65-F5344CB8AC3E}">
        <p14:creationId xmlns:p14="http://schemas.microsoft.com/office/powerpoint/2010/main" val="1546727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a:t>Società per azioni</a:t>
            </a:r>
          </a:p>
        </p:txBody>
      </p:sp>
      <p:sp>
        <p:nvSpPr>
          <p:cNvPr id="3" name="Sottotitolo 2"/>
          <p:cNvSpPr>
            <a:spLocks noGrp="1"/>
          </p:cNvSpPr>
          <p:nvPr>
            <p:ph type="subTitle" idx="1"/>
          </p:nvPr>
        </p:nvSpPr>
        <p:spPr/>
        <p:txBody>
          <a:bodyPr/>
          <a:lstStyle/>
          <a:p>
            <a:r>
              <a:rPr lang="it-IT"/>
              <a:t>Costituzione e basi patrimoniali</a:t>
            </a:r>
          </a:p>
        </p:txBody>
      </p:sp>
    </p:spTree>
    <p:extLst>
      <p:ext uri="{BB962C8B-B14F-4D97-AF65-F5344CB8AC3E}">
        <p14:creationId xmlns:p14="http://schemas.microsoft.com/office/powerpoint/2010/main" val="206774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di capitali. La società per azioni.</a:t>
            </a:r>
          </a:p>
        </p:txBody>
      </p:sp>
      <p:sp>
        <p:nvSpPr>
          <p:cNvPr id="3" name="Segnaposto contenuto 2"/>
          <p:cNvSpPr>
            <a:spLocks noGrp="1"/>
          </p:cNvSpPr>
          <p:nvPr>
            <p:ph idx="1"/>
          </p:nvPr>
        </p:nvSpPr>
        <p:spPr>
          <a:xfrm>
            <a:off x="243068" y="1825625"/>
            <a:ext cx="11110732" cy="4795094"/>
          </a:xfrm>
        </p:spPr>
        <p:txBody>
          <a:bodyPr>
            <a:normAutofit fontScale="70000" lnSpcReduction="20000"/>
          </a:bodyPr>
          <a:lstStyle/>
          <a:p>
            <a:pPr algn="just"/>
            <a:r>
              <a:rPr lang="it-IT"/>
              <a:t>Nozione della società per azioni (art. 2325 c.c.)</a:t>
            </a:r>
          </a:p>
          <a:p>
            <a:pPr algn="just"/>
            <a:r>
              <a:rPr lang="it-IT"/>
              <a:t>A) </a:t>
            </a:r>
            <a:r>
              <a:rPr lang="it-IT" b="1"/>
              <a:t>per le obbligazioni sociali risponde solo con il proprio patrimonio </a:t>
            </a:r>
            <a:r>
              <a:rPr lang="it-IT"/>
              <a:t>(differenza rispetto alla s.a.p.a.)</a:t>
            </a:r>
          </a:p>
          <a:p>
            <a:pPr algn="just"/>
            <a:r>
              <a:rPr lang="it-IT"/>
              <a:t>B) </a:t>
            </a:r>
            <a:r>
              <a:rPr lang="it-IT" b="1"/>
              <a:t>la partecipazione sociale è rappresentata da azioni </a:t>
            </a:r>
            <a:r>
              <a:rPr lang="it-IT"/>
              <a:t>(differenza rispetto alla s.r.l.)</a:t>
            </a:r>
          </a:p>
          <a:p>
            <a:pPr algn="just"/>
            <a:r>
              <a:rPr lang="it-IT"/>
              <a:t>Personalità giuridica: la società per azioni, come tutte le società di capitali, è una persona giuridica. La personalità si acquista con l’iscrizione dell’atto costitutivo nel registro delle imprese.</a:t>
            </a:r>
          </a:p>
          <a:p>
            <a:pPr algn="just"/>
            <a:r>
              <a:rPr lang="it-IT"/>
              <a:t>Responsabilità: delle obbligazioni sociali risponde solo la società con il suo patrimonio. I soci sono perciò obbligati solo ad eseguire i conferimenti promessi. N.B. Il principio vale anche per le società unipersonali.</a:t>
            </a:r>
          </a:p>
          <a:p>
            <a:pPr algn="just"/>
            <a:r>
              <a:rPr lang="it-IT" b="1"/>
              <a:t>Contraltare della limitazione di responsabilità: disciplina dell’effettività e dell’integrità del capitale sociale, capitale sociale minimo, disciplina dell’informazione contabile periodica sulla situazione patrimoniale e sui risultati economici della società (bilancio di esercizio).</a:t>
            </a:r>
          </a:p>
          <a:p>
            <a:pPr algn="just"/>
            <a:r>
              <a:rPr lang="it-IT" b="1"/>
              <a:t>Organizzazione corporativa rigida </a:t>
            </a:r>
            <a:r>
              <a:rPr lang="it-IT"/>
              <a:t>(assemblea, organo di gestione, organo di controllo)</a:t>
            </a:r>
          </a:p>
          <a:p>
            <a:pPr algn="just"/>
            <a:r>
              <a:rPr lang="it-IT"/>
              <a:t>Le azioni: </a:t>
            </a:r>
            <a:r>
              <a:rPr lang="it-IT" b="1"/>
              <a:t>il capitale sociale è diviso in un numero predeterminato di partecipazioni-tipo </a:t>
            </a:r>
            <a:r>
              <a:rPr lang="it-IT"/>
              <a:t>omogenee e standardizzate (criterio astratto-matematico); le azioni sono liberamente trasferibili secondo la disciplina dei titoli di credito.</a:t>
            </a:r>
          </a:p>
          <a:p>
            <a:endParaRPr lang="it-IT"/>
          </a:p>
        </p:txBody>
      </p:sp>
    </p:spTree>
    <p:extLst>
      <p:ext uri="{BB962C8B-B14F-4D97-AF65-F5344CB8AC3E}">
        <p14:creationId xmlns:p14="http://schemas.microsoft.com/office/powerpoint/2010/main" val="979769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per azioni e impresa</a:t>
            </a:r>
          </a:p>
        </p:txBody>
      </p:sp>
      <p:sp>
        <p:nvSpPr>
          <p:cNvPr id="3" name="Segnaposto contenuto 2"/>
          <p:cNvSpPr>
            <a:spLocks noGrp="1"/>
          </p:cNvSpPr>
          <p:nvPr>
            <p:ph idx="1"/>
          </p:nvPr>
        </p:nvSpPr>
        <p:spPr>
          <a:xfrm>
            <a:off x="416689" y="1539433"/>
            <a:ext cx="11609407" cy="5046562"/>
          </a:xfrm>
        </p:spPr>
        <p:txBody>
          <a:bodyPr>
            <a:normAutofit fontScale="70000" lnSpcReduction="20000"/>
          </a:bodyPr>
          <a:lstStyle/>
          <a:p>
            <a:r>
              <a:rPr lang="it-IT"/>
              <a:t>Limitazione del rischio e pronta mobilizzazione dell’investimento (tramite la circolazione dei titoli azionari), quali strumenti che favoriscono la raccolta di ingenti capitali di rischio, anche da parte dei piccoli risparmiatori.</a:t>
            </a:r>
          </a:p>
          <a:p>
            <a:r>
              <a:rPr lang="it-IT"/>
              <a:t> Il prototipo delle società per azioni risale alle compagnie delle indie orientali ed occidentali sorte nei secoli XVII e XVIII.</a:t>
            </a:r>
          </a:p>
          <a:p>
            <a:r>
              <a:rPr lang="it-IT" b="1"/>
              <a:t>Società per azioni come forma giuridica della medio-grande impresa.</a:t>
            </a:r>
          </a:p>
          <a:p>
            <a:r>
              <a:rPr lang="it-IT"/>
              <a:t>Distinzione tra azionisti imprenditori, animati da spirito imprenditoriale, e azionisti risparmiatori, interessati ad ottenere una remunerazione (anche) in termini differenziali tra prezzo di acquisto e prezzo di vendita (c.d. capital gain).</a:t>
            </a:r>
          </a:p>
          <a:p>
            <a:r>
              <a:rPr lang="it-IT"/>
              <a:t>Società a ristretta base azionaria: società a carattere familiare, con base azionaria stabile ed omogenea nelle quali è assente l’appello al pubblico risparmio.</a:t>
            </a:r>
          </a:p>
          <a:p>
            <a:r>
              <a:rPr lang="it-IT"/>
              <a:t>Differenti esigenze di tutela per le società a ristretta base azionaria (tutela dei soci di minoranza e dei creditori) e per le società con azioni diffuse tra il pubblico (emersione di ulteriori interessi: tutela del mercato e degli investitori).</a:t>
            </a:r>
          </a:p>
          <a:p>
            <a:r>
              <a:rPr lang="it-IT"/>
              <a:t>Piccoli risparmiatori e investitori istituzionali.</a:t>
            </a:r>
          </a:p>
          <a:p>
            <a:r>
              <a:rPr lang="it-IT"/>
              <a:t>I gruppi di società: articolazione di un unico disegno imprenditoriale mediante una pluralità di società (in genere di capitali) sottoposte alla regia di un unico centro decisionale. Possibile non coincidenza tra l’interesse di gruppo e l’interesse delle singole società.</a:t>
            </a:r>
          </a:p>
        </p:txBody>
      </p:sp>
    </p:spTree>
    <p:extLst>
      <p:ext uri="{BB962C8B-B14F-4D97-AF65-F5344CB8AC3E}">
        <p14:creationId xmlns:p14="http://schemas.microsoft.com/office/powerpoint/2010/main" val="77750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L’assetto della disciplina</a:t>
            </a:r>
          </a:p>
        </p:txBody>
      </p:sp>
      <p:sp>
        <p:nvSpPr>
          <p:cNvPr id="3" name="Segnaposto contenuto 2"/>
          <p:cNvSpPr>
            <a:spLocks noGrp="1"/>
          </p:cNvSpPr>
          <p:nvPr>
            <p:ph idx="1"/>
          </p:nvPr>
        </p:nvSpPr>
        <p:spPr>
          <a:xfrm>
            <a:off x="254643" y="1825624"/>
            <a:ext cx="11783028" cy="4922417"/>
          </a:xfrm>
        </p:spPr>
        <p:txBody>
          <a:bodyPr>
            <a:normAutofit fontScale="70000" lnSpcReduction="20000"/>
          </a:bodyPr>
          <a:lstStyle/>
          <a:p>
            <a:r>
              <a:rPr lang="it-IT" b="1"/>
              <a:t>Disciplina contenuta nel codice civile, oggetto di riforma nel 2003.</a:t>
            </a:r>
          </a:p>
          <a:p>
            <a:r>
              <a:rPr lang="it-IT" b="1"/>
              <a:t>Distinzione nella disciplina tra società che fanno o meno ricorso al mercato del capitale di rischio</a:t>
            </a:r>
            <a:r>
              <a:rPr lang="it-IT"/>
              <a:t>. </a:t>
            </a:r>
          </a:p>
          <a:p>
            <a:r>
              <a:rPr lang="it-IT"/>
              <a:t>Pluralità di interventi legislativi per far fronte alle nuove esigenze di tutela, nonché per attuare le direttive comunitarie.</a:t>
            </a:r>
          </a:p>
          <a:p>
            <a:r>
              <a:rPr lang="it-IT"/>
              <a:t>Disciplina speciale per le società quotate nei mercati regolamentati (testo unico intermediazione finanziaria: d.lgs. N. 58/1998)</a:t>
            </a:r>
          </a:p>
          <a:p>
            <a:r>
              <a:rPr lang="it-IT"/>
              <a:t>Evoluzione della disciplina condizionata dal processo di armonizzazione europeo (svariate direttive confluite di recente nella direttiva 2017/1132/UE)</a:t>
            </a:r>
          </a:p>
          <a:p>
            <a:r>
              <a:rPr lang="it-IT"/>
              <a:t>In sintesi si riscontrano regole valide per: </a:t>
            </a:r>
          </a:p>
          <a:p>
            <a:r>
              <a:rPr lang="it-IT"/>
              <a:t>a) tutte le società per azioni;</a:t>
            </a:r>
          </a:p>
          <a:p>
            <a:r>
              <a:rPr lang="it-IT"/>
              <a:t>b) le sole società che non fanno ricorso al mercato del capitale di rischio;</a:t>
            </a:r>
          </a:p>
          <a:p>
            <a:r>
              <a:rPr lang="it-IT"/>
              <a:t>c) le sole società che fanno ricorso al mercato del capitale di rischio; </a:t>
            </a:r>
          </a:p>
          <a:p>
            <a:r>
              <a:rPr lang="it-IT"/>
              <a:t>d) società quotate nei mercati regolamentati; </a:t>
            </a:r>
          </a:p>
          <a:p>
            <a:r>
              <a:rPr lang="it-IT"/>
              <a:t>e) </a:t>
            </a:r>
            <a:r>
              <a:rPr lang="it-IT" b="1"/>
              <a:t>le società che operano in determinati settori di particolare rilievo economico e sociale per le quali è imposta la forma s.p.a. e regole speciali (società a statuto speciale: banche, assicurazioni); </a:t>
            </a:r>
          </a:p>
          <a:p>
            <a:r>
              <a:rPr lang="it-IT"/>
              <a:t>f) regole per i gruppi di società </a:t>
            </a:r>
          </a:p>
          <a:p>
            <a:endParaRPr lang="it-IT"/>
          </a:p>
        </p:txBody>
      </p:sp>
    </p:spTree>
    <p:extLst>
      <p:ext uri="{BB962C8B-B14F-4D97-AF65-F5344CB8AC3E}">
        <p14:creationId xmlns:p14="http://schemas.microsoft.com/office/powerpoint/2010/main" val="2007952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per azioni. Costituzione</a:t>
            </a:r>
          </a:p>
        </p:txBody>
      </p:sp>
      <p:sp>
        <p:nvSpPr>
          <p:cNvPr id="3" name="Segnaposto contenuto 2"/>
          <p:cNvSpPr>
            <a:spLocks noGrp="1"/>
          </p:cNvSpPr>
          <p:nvPr>
            <p:ph idx="1"/>
          </p:nvPr>
        </p:nvSpPr>
        <p:spPr/>
        <p:txBody>
          <a:bodyPr>
            <a:normAutofit fontScale="85000" lnSpcReduction="20000"/>
          </a:bodyPr>
          <a:lstStyle/>
          <a:p>
            <a:r>
              <a:rPr lang="it-IT"/>
              <a:t>Procedimento:</a:t>
            </a:r>
          </a:p>
          <a:p>
            <a:r>
              <a:rPr lang="it-IT"/>
              <a:t>A) </a:t>
            </a:r>
            <a:r>
              <a:rPr lang="it-IT" b="1"/>
              <a:t>stipulazione dell’atto costitutivo per atto pubblico</a:t>
            </a:r>
          </a:p>
          <a:p>
            <a:r>
              <a:rPr lang="it-IT"/>
              <a:t>B) </a:t>
            </a:r>
            <a:r>
              <a:rPr lang="it-IT" b="1"/>
              <a:t>iscrizione dell’atto costitutivo nel registro delle imprese</a:t>
            </a:r>
          </a:p>
          <a:p>
            <a:r>
              <a:rPr lang="it-IT"/>
              <a:t>Stipulazione dell’atto costitutivo:</a:t>
            </a:r>
          </a:p>
          <a:p>
            <a:r>
              <a:rPr lang="it-IT"/>
              <a:t>A1) stipulazione simultanea (l’atto è stipulato immediatamente dai soci fondatori che contestuamente provvedono alla sottoscrizione integrale del capitale sociale)</a:t>
            </a:r>
          </a:p>
          <a:p>
            <a:r>
              <a:rPr lang="it-IT"/>
              <a:t>A2) Costituzione per pubblica sottoscrizione (stipulazione al termine di un complesso procedimento che subordina la stipulazione dell’atto alla previa sottoscrizione del capitale sociale).</a:t>
            </a:r>
          </a:p>
          <a:p>
            <a:r>
              <a:rPr lang="it-IT"/>
              <a:t>a) programma; b) adesioni per la sottoscrizione dell’intero capitale sociale; c) assemblea costituente; d) stipula dell’atto costitutivo da parte dei presenti in assemblea anche in rappresentanza degli assenti</a:t>
            </a:r>
          </a:p>
        </p:txBody>
      </p:sp>
    </p:spTree>
    <p:extLst>
      <p:ext uri="{BB962C8B-B14F-4D97-AF65-F5344CB8AC3E}">
        <p14:creationId xmlns:p14="http://schemas.microsoft.com/office/powerpoint/2010/main" val="1090865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per azioni. Atto costitutivo</a:t>
            </a:r>
          </a:p>
        </p:txBody>
      </p:sp>
      <p:sp>
        <p:nvSpPr>
          <p:cNvPr id="3" name="Segnaposto contenuto 2"/>
          <p:cNvSpPr>
            <a:spLocks noGrp="1"/>
          </p:cNvSpPr>
          <p:nvPr>
            <p:ph idx="1"/>
          </p:nvPr>
        </p:nvSpPr>
        <p:spPr/>
        <p:txBody>
          <a:bodyPr>
            <a:normAutofit fontScale="70000" lnSpcReduction="20000"/>
          </a:bodyPr>
          <a:lstStyle/>
          <a:p>
            <a:r>
              <a:rPr lang="it-IT"/>
              <a:t>Atto costitutivo (art. 2328 c.c.): forma dell’atto pubblico a pena di nullità</a:t>
            </a:r>
          </a:p>
          <a:p>
            <a:r>
              <a:rPr lang="it-IT"/>
              <a:t>Atto costitutivo: contenuto obbligatorio</a:t>
            </a:r>
          </a:p>
          <a:p>
            <a:r>
              <a:rPr lang="it-IT"/>
              <a:t>Atto costitutivo e statuto</a:t>
            </a:r>
          </a:p>
          <a:p>
            <a:r>
              <a:rPr lang="it-IT"/>
              <a:t>Condizioni per la costituzione:</a:t>
            </a:r>
          </a:p>
          <a:p>
            <a:r>
              <a:rPr lang="it-IT" b="1"/>
              <a:t>Capitale minimo imposto dalla direttiva europea</a:t>
            </a:r>
            <a:r>
              <a:rPr lang="it-IT"/>
              <a:t> (art. 2327 c.c.): €. 50.000</a:t>
            </a:r>
          </a:p>
          <a:p>
            <a:r>
              <a:rPr lang="it-IT" b="1"/>
              <a:t>Capitale minimo più elevato previsto dalle leggi speciali</a:t>
            </a:r>
            <a:r>
              <a:rPr lang="it-IT"/>
              <a:t> (imprese bancarie, imprese assicurative, etc.).</a:t>
            </a:r>
          </a:p>
          <a:p>
            <a:r>
              <a:rPr lang="it-IT"/>
              <a:t>Altre condizioni (art. 2329 c.c.): sottoscrizione per intero del capitale sociale; rispetto delle previsioni in tema di conferimenti; autorizzazioni governative e altre condizioni per la costituzione delle società.</a:t>
            </a:r>
          </a:p>
          <a:p>
            <a:r>
              <a:rPr lang="it-IT"/>
              <a:t>Gli effetti della stipula dell’atto costitutivo: vincolo dei contraenti, deposito dell’atto costitutivo.</a:t>
            </a:r>
          </a:p>
          <a:p>
            <a:r>
              <a:rPr lang="it-IT"/>
              <a:t>Il controllo notarile: controllo di legalità formale e sostanziale</a:t>
            </a:r>
          </a:p>
          <a:p>
            <a:r>
              <a:rPr lang="it-IT" b="1"/>
              <a:t>Deposito dell’atto costitutivo e iscrizione nel registro delle imprese (art. 2331 c.c.): l’acquisto della personalità giuridica della società.</a:t>
            </a:r>
          </a:p>
          <a:p>
            <a:endParaRPr lang="it-IT"/>
          </a:p>
        </p:txBody>
      </p:sp>
    </p:spTree>
    <p:extLst>
      <p:ext uri="{BB962C8B-B14F-4D97-AF65-F5344CB8AC3E}">
        <p14:creationId xmlns:p14="http://schemas.microsoft.com/office/powerpoint/2010/main" val="1102984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Operazioni compiute prima dell’iscrizione</a:t>
            </a:r>
          </a:p>
        </p:txBody>
      </p:sp>
      <p:sp>
        <p:nvSpPr>
          <p:cNvPr id="3" name="Segnaposto contenuto 2"/>
          <p:cNvSpPr>
            <a:spLocks noGrp="1"/>
          </p:cNvSpPr>
          <p:nvPr>
            <p:ph idx="1"/>
          </p:nvPr>
        </p:nvSpPr>
        <p:spPr/>
        <p:txBody>
          <a:bodyPr/>
          <a:lstStyle/>
          <a:p>
            <a:r>
              <a:rPr lang="it-IT"/>
              <a:t>Responsabilità dei soggetti agenti</a:t>
            </a:r>
          </a:p>
          <a:p>
            <a:r>
              <a:rPr lang="it-IT"/>
              <a:t>Divieto di emissione e vendita delle azioni</a:t>
            </a:r>
          </a:p>
          <a:p>
            <a:r>
              <a:rPr lang="it-IT"/>
              <a:t>Mancata costituzione della società: il problema delle spese di costituzione (art. 2338 c.c.).</a:t>
            </a:r>
          </a:p>
          <a:p>
            <a:r>
              <a:rPr lang="it-IT"/>
              <a:t>Mancata costituzione della società: la posizione dei terzi. Esiste la società prima dell’iscrizione? Teorie della società irregolare, della società in formazione (società provvisoria), della società di fatto.</a:t>
            </a:r>
          </a:p>
        </p:txBody>
      </p:sp>
    </p:spTree>
    <p:extLst>
      <p:ext uri="{BB962C8B-B14F-4D97-AF65-F5344CB8AC3E}">
        <p14:creationId xmlns:p14="http://schemas.microsoft.com/office/powerpoint/2010/main" val="1021848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Nullità delle società per azioni</a:t>
            </a:r>
          </a:p>
        </p:txBody>
      </p:sp>
      <p:sp>
        <p:nvSpPr>
          <p:cNvPr id="3" name="Segnaposto contenuto 2"/>
          <p:cNvSpPr>
            <a:spLocks noGrp="1"/>
          </p:cNvSpPr>
          <p:nvPr>
            <p:ph idx="1"/>
          </p:nvPr>
        </p:nvSpPr>
        <p:spPr/>
        <p:txBody>
          <a:bodyPr/>
          <a:lstStyle/>
          <a:p>
            <a:r>
              <a:rPr lang="it-IT"/>
              <a:t>Nullità del contratto e nullità della società iscritta (art. 2332 c.c.)</a:t>
            </a:r>
          </a:p>
          <a:p>
            <a:r>
              <a:rPr lang="it-IT"/>
              <a:t>Le cause di nullità: 1)mancata stipulazione nella forma dell’atto pubblico; 2) illiceità dell’oggetto sociale; 3) mancanza nell’atto costitutivo di ogni indicazione riguardante la denominazione della società, i conferimenti o l’ammontare del capitale sociale, o l’oggetto sociale</a:t>
            </a:r>
          </a:p>
          <a:p>
            <a:r>
              <a:rPr lang="it-IT"/>
              <a:t>Gli effetti della dichiarazione di nullità</a:t>
            </a:r>
          </a:p>
          <a:p>
            <a:r>
              <a:rPr lang="it-IT"/>
              <a:t>Sanabilità della nullità </a:t>
            </a:r>
          </a:p>
        </p:txBody>
      </p:sp>
    </p:spTree>
    <p:extLst>
      <p:ext uri="{BB962C8B-B14F-4D97-AF65-F5344CB8AC3E}">
        <p14:creationId xmlns:p14="http://schemas.microsoft.com/office/powerpoint/2010/main" val="1291526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per azioni unipersonale e patrimoni destinati</a:t>
            </a:r>
          </a:p>
        </p:txBody>
      </p:sp>
      <p:sp>
        <p:nvSpPr>
          <p:cNvPr id="3" name="Segnaposto contenuto 2"/>
          <p:cNvSpPr>
            <a:spLocks noGrp="1"/>
          </p:cNvSpPr>
          <p:nvPr>
            <p:ph idx="1"/>
          </p:nvPr>
        </p:nvSpPr>
        <p:spPr/>
        <p:txBody>
          <a:bodyPr>
            <a:normAutofit fontScale="92500" lnSpcReduction="10000"/>
          </a:bodyPr>
          <a:lstStyle/>
          <a:p>
            <a:r>
              <a:rPr lang="it-IT"/>
              <a:t>Tecniche per limitare il rischio di impresa</a:t>
            </a:r>
          </a:p>
          <a:p>
            <a:r>
              <a:rPr lang="it-IT"/>
              <a:t>Società unipersonali. Principi base: costituzione per atto unilaterale, responsabilità</a:t>
            </a:r>
          </a:p>
          <a:p>
            <a:r>
              <a:rPr lang="it-IT"/>
              <a:t>Requisiti di disciplina: conferimenti e pubblicità</a:t>
            </a:r>
          </a:p>
          <a:p>
            <a:r>
              <a:rPr lang="it-IT"/>
              <a:t>Regola della responsabilità dell’unico socio</a:t>
            </a:r>
          </a:p>
          <a:p>
            <a:r>
              <a:rPr lang="it-IT"/>
              <a:t>Patrimoni destinati (deroghe all’art. 2740 c.c.).</a:t>
            </a:r>
          </a:p>
          <a:p>
            <a:r>
              <a:rPr lang="it-IT"/>
              <a:t>A) Patrimoni operativi: costituzione di uno o più patrimoni destinati ad uno specifico affare</a:t>
            </a:r>
          </a:p>
          <a:p>
            <a:r>
              <a:rPr lang="it-IT"/>
              <a:t>B) Finanziamenti destinati: ammissibilità di contratti di finanziamento che stabiliscono la destinazione esclusiva dei proventi dell’affare (o parte degli stessi) al rimborso dei diritti del finanziatore.</a:t>
            </a:r>
          </a:p>
        </p:txBody>
      </p:sp>
    </p:spTree>
    <p:extLst>
      <p:ext uri="{BB962C8B-B14F-4D97-AF65-F5344CB8AC3E}">
        <p14:creationId xmlns:p14="http://schemas.microsoft.com/office/powerpoint/2010/main" val="775549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Società per azioni e conferimenti</a:t>
            </a:r>
          </a:p>
        </p:txBody>
      </p:sp>
      <p:sp>
        <p:nvSpPr>
          <p:cNvPr id="3" name="Segnaposto contenuto 2"/>
          <p:cNvSpPr>
            <a:spLocks noGrp="1"/>
          </p:cNvSpPr>
          <p:nvPr>
            <p:ph idx="1"/>
          </p:nvPr>
        </p:nvSpPr>
        <p:spPr/>
        <p:txBody>
          <a:bodyPr>
            <a:normAutofit fontScale="92500" lnSpcReduction="10000"/>
          </a:bodyPr>
          <a:lstStyle/>
          <a:p>
            <a:pPr algn="just"/>
            <a:r>
              <a:rPr lang="it-IT" b="1"/>
              <a:t>Conferimenti e capitale sociale</a:t>
            </a:r>
          </a:p>
          <a:p>
            <a:pPr algn="just"/>
            <a:r>
              <a:rPr lang="it-IT" b="1"/>
              <a:t>Disciplina diretta ad assicurare l’effettiva formazione e l’integrità del capitale sociale</a:t>
            </a:r>
          </a:p>
          <a:p>
            <a:pPr algn="just"/>
            <a:r>
              <a:rPr lang="it-IT"/>
              <a:t>I principi ispiratori:</a:t>
            </a:r>
          </a:p>
          <a:p>
            <a:pPr algn="just"/>
            <a:r>
              <a:rPr lang="it-IT"/>
              <a:t>A) </a:t>
            </a:r>
            <a:r>
              <a:rPr lang="it-IT" b="1"/>
              <a:t>garantire che i conferimenti vengano effettivamente acquisiti dalla società.</a:t>
            </a:r>
          </a:p>
          <a:p>
            <a:pPr algn="just"/>
            <a:r>
              <a:rPr lang="it-IT"/>
              <a:t>B) </a:t>
            </a:r>
            <a:r>
              <a:rPr lang="it-IT" b="1"/>
              <a:t>garantire che il valore assegnato dai soci ai conferimenti sia veritiero </a:t>
            </a:r>
            <a:r>
              <a:rPr lang="it-IT"/>
              <a:t>(il valore complessivo dei conferimenti non deve essere inferiore all’ammontare globale del capitale sociale).</a:t>
            </a:r>
          </a:p>
          <a:p>
            <a:pPr algn="just"/>
            <a:r>
              <a:rPr lang="it-IT"/>
              <a:t>Assegnazione proporzionale e non proporzionale delle azioni(art. 2346, comma 4, c.c.)</a:t>
            </a:r>
          </a:p>
          <a:p>
            <a:endParaRPr lang="it-IT"/>
          </a:p>
        </p:txBody>
      </p:sp>
    </p:spTree>
    <p:extLst>
      <p:ext uri="{BB962C8B-B14F-4D97-AF65-F5344CB8AC3E}">
        <p14:creationId xmlns:p14="http://schemas.microsoft.com/office/powerpoint/2010/main" val="1584797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Conferimenti in danaro</a:t>
            </a:r>
          </a:p>
        </p:txBody>
      </p:sp>
      <p:sp>
        <p:nvSpPr>
          <p:cNvPr id="3" name="Segnaposto contenuto 2"/>
          <p:cNvSpPr>
            <a:spLocks noGrp="1"/>
          </p:cNvSpPr>
          <p:nvPr>
            <p:ph idx="1"/>
          </p:nvPr>
        </p:nvSpPr>
        <p:spPr/>
        <p:txBody>
          <a:bodyPr/>
          <a:lstStyle/>
          <a:p>
            <a:r>
              <a:rPr lang="it-IT" b="1"/>
              <a:t>I conferimenti devono essere effettuati in denaro se non è stabilito diversamente </a:t>
            </a:r>
            <a:r>
              <a:rPr lang="it-IT"/>
              <a:t>(art. 2342, comma 1, c.c.)</a:t>
            </a:r>
          </a:p>
          <a:p>
            <a:r>
              <a:rPr lang="it-IT"/>
              <a:t>Versamento dei conferimenti in danaro in misura pari almeno al 25% del capitale sociale (art. 2342 c.c.)</a:t>
            </a:r>
          </a:p>
          <a:p>
            <a:r>
              <a:rPr lang="it-IT"/>
              <a:t>Trasferimento di azioni non liberate (art. 2354 c.c.): devono essere necessariamente nominative e dal titolo devono risultare i versamenti ancora dovuti</a:t>
            </a:r>
          </a:p>
          <a:p>
            <a:r>
              <a:rPr lang="it-IT"/>
              <a:t>Mancato pagamento (art. 2344 c.c.): il socio moroso.</a:t>
            </a:r>
          </a:p>
        </p:txBody>
      </p:sp>
    </p:spTree>
    <p:extLst>
      <p:ext uri="{BB962C8B-B14F-4D97-AF65-F5344CB8AC3E}">
        <p14:creationId xmlns:p14="http://schemas.microsoft.com/office/powerpoint/2010/main" val="459337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Conferimenti diversi dal danaro</a:t>
            </a:r>
          </a:p>
        </p:txBody>
      </p:sp>
      <p:sp>
        <p:nvSpPr>
          <p:cNvPr id="3" name="Segnaposto contenuto 2"/>
          <p:cNvSpPr>
            <a:spLocks noGrp="1"/>
          </p:cNvSpPr>
          <p:nvPr>
            <p:ph idx="1"/>
          </p:nvPr>
        </p:nvSpPr>
        <p:spPr/>
        <p:txBody>
          <a:bodyPr>
            <a:normAutofit fontScale="70000" lnSpcReduction="20000"/>
          </a:bodyPr>
          <a:lstStyle/>
          <a:p>
            <a:pPr algn="just"/>
            <a:r>
              <a:rPr lang="it-IT" b="1"/>
              <a:t>Divieto di prestazioni di opera e servizi </a:t>
            </a:r>
            <a:r>
              <a:rPr lang="it-IT"/>
              <a:t>(art. 2342 c.c.). Perché? Difficoltà di dare valutazione oggettiva e attendibile a tali prestazioni. Ammissibilità di prestazioni accessorie (infra)</a:t>
            </a:r>
          </a:p>
          <a:p>
            <a:pPr algn="just"/>
            <a:r>
              <a:rPr lang="it-IT" b="1"/>
              <a:t>Le azioni devono essere integralmente liberate al momento della sottoscrizione </a:t>
            </a:r>
            <a:r>
              <a:rPr lang="it-IT"/>
              <a:t>(art. 2342 c.c.).</a:t>
            </a:r>
          </a:p>
          <a:p>
            <a:pPr algn="just"/>
            <a:r>
              <a:rPr lang="it-IT"/>
              <a:t> Quali beni sono conferibili? Non le cose generiche, future o altrui né le prestazioni periodiche di beni: il consenso non determina l’acquisto della proprietà né l’immediata disponibilità</a:t>
            </a:r>
          </a:p>
          <a:p>
            <a:pPr algn="just"/>
            <a:r>
              <a:rPr lang="it-IT"/>
              <a:t>Diritti di godimento? Punto dubbio (la società acquista la disponibilità effettiva del bene).</a:t>
            </a:r>
          </a:p>
          <a:p>
            <a:pPr algn="just"/>
            <a:r>
              <a:rPr lang="it-IT"/>
              <a:t>Beni immateriali (diritti di brevetti etc.)</a:t>
            </a:r>
          </a:p>
          <a:p>
            <a:pPr algn="just"/>
            <a:r>
              <a:rPr lang="it-IT" b="1"/>
              <a:t>Valutazione: procedimento di stima e verifica</a:t>
            </a:r>
          </a:p>
          <a:p>
            <a:pPr algn="just"/>
            <a:r>
              <a:rPr lang="it-IT"/>
              <a:t>Metodi alternativi: a) valori mobiliari e strumenti del mercato monetario; b) valore pari al fair value iscritto nel bilancio di esercizio precedente; valutazione effettuata da un esperto indipendente ad una data non superiore a sei mesi</a:t>
            </a:r>
          </a:p>
          <a:p>
            <a:pPr algn="just"/>
            <a:r>
              <a:rPr lang="it-IT"/>
              <a:t>Acquisti potenzialmente pericolosi</a:t>
            </a:r>
          </a:p>
          <a:p>
            <a:pPr algn="just"/>
            <a:r>
              <a:rPr lang="it-IT"/>
              <a:t>Prestazioni accessorie. Le azioni devono essere nominative e non trasferibili senza il consenso degli amministratori</a:t>
            </a:r>
          </a:p>
          <a:p>
            <a:endParaRPr lang="it-IT"/>
          </a:p>
        </p:txBody>
      </p:sp>
    </p:spTree>
    <p:extLst>
      <p:ext uri="{BB962C8B-B14F-4D97-AF65-F5344CB8AC3E}">
        <p14:creationId xmlns:p14="http://schemas.microsoft.com/office/powerpoint/2010/main" val="2028345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Le Azioni</a:t>
            </a:r>
          </a:p>
        </p:txBody>
      </p:sp>
      <p:sp>
        <p:nvSpPr>
          <p:cNvPr id="3" name="Segnaposto contenuto 2"/>
          <p:cNvSpPr>
            <a:spLocks noGrp="1"/>
          </p:cNvSpPr>
          <p:nvPr>
            <p:ph idx="1"/>
          </p:nvPr>
        </p:nvSpPr>
        <p:spPr/>
        <p:txBody>
          <a:bodyPr>
            <a:normAutofit fontScale="70000" lnSpcReduction="20000"/>
          </a:bodyPr>
          <a:lstStyle/>
          <a:p>
            <a:r>
              <a:rPr lang="it-IT" b="1"/>
              <a:t>Azioni: quote di partecipazione dei soci nella società per azioni</a:t>
            </a:r>
          </a:p>
          <a:p>
            <a:r>
              <a:rPr lang="it-IT" b="1"/>
              <a:t>Caratteristiche: quote omogenee, standardizzate e liberamente trasferibili</a:t>
            </a:r>
          </a:p>
          <a:p>
            <a:r>
              <a:rPr lang="it-IT"/>
              <a:t>Di regola sono rappresentati da documenti che circolano secondo la disciplina dei titoli di credito</a:t>
            </a:r>
          </a:p>
          <a:p>
            <a:r>
              <a:rPr lang="it-IT"/>
              <a:t>Il capitale sociale è diviso in numero predeterminato di parti di identico ammontare (criterio astratto-matematico)</a:t>
            </a:r>
          </a:p>
          <a:p>
            <a:r>
              <a:rPr lang="it-IT"/>
              <a:t>Ciacuna azione attribuisce identici diritti nella società e verso la società</a:t>
            </a:r>
          </a:p>
          <a:p>
            <a:r>
              <a:rPr lang="it-IT"/>
              <a:t>L’azione costituisce l’unità minima di partecipazione al capitale sociale e l’unità di misura dei diritti sociali</a:t>
            </a:r>
          </a:p>
          <a:p>
            <a:r>
              <a:rPr lang="it-IT"/>
              <a:t>L’azione è indivisibile. Più soggetti possono essere titolari di un’unica azione: in tal caso devono nominare un rapresentante comune</a:t>
            </a:r>
          </a:p>
          <a:p>
            <a:r>
              <a:rPr lang="it-IT"/>
              <a:t>In sintesi: uguaglianza di valore e di diritti, indivisibilità, autonomia e circolazione in forma cartolare</a:t>
            </a:r>
          </a:p>
          <a:p>
            <a:r>
              <a:rPr lang="it-IT"/>
              <a:t>A) </a:t>
            </a:r>
            <a:r>
              <a:rPr lang="it-IT" b="1"/>
              <a:t>parti del capitale sociale; B) complesso unitario diritti; C) titoli circolanti</a:t>
            </a:r>
          </a:p>
          <a:p>
            <a:endParaRPr lang="it-IT"/>
          </a:p>
        </p:txBody>
      </p:sp>
    </p:spTree>
    <p:extLst>
      <p:ext uri="{BB962C8B-B14F-4D97-AF65-F5344CB8AC3E}">
        <p14:creationId xmlns:p14="http://schemas.microsoft.com/office/powerpoint/2010/main" val="748523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A) Azioni e capitale sociale</a:t>
            </a:r>
          </a:p>
        </p:txBody>
      </p:sp>
      <p:sp>
        <p:nvSpPr>
          <p:cNvPr id="3" name="Segnaposto contenuto 2"/>
          <p:cNvSpPr>
            <a:spLocks noGrp="1"/>
          </p:cNvSpPr>
          <p:nvPr>
            <p:ph idx="1"/>
          </p:nvPr>
        </p:nvSpPr>
        <p:spPr/>
        <p:txBody>
          <a:bodyPr>
            <a:normAutofit fontScale="92500" lnSpcReduction="20000"/>
          </a:bodyPr>
          <a:lstStyle/>
          <a:p>
            <a:r>
              <a:rPr lang="it-IT" b="1"/>
              <a:t>Le azioni devono essere tutte di eguale valore </a:t>
            </a:r>
            <a:r>
              <a:rPr lang="it-IT"/>
              <a:t>(art. 2348 c.c.)</a:t>
            </a:r>
          </a:p>
          <a:p>
            <a:r>
              <a:rPr lang="it-IT"/>
              <a:t>Azioni con indicazione del valore nominale e senza indicazione del valore nominale. Non è consentito emettere contemporanemante le une e le altre (art. 2346, comma 2, c.c.).</a:t>
            </a:r>
          </a:p>
          <a:p>
            <a:r>
              <a:rPr lang="it-IT" b="1"/>
              <a:t>Valore di emissione: in nessun caso il valore complessivo dei conferimenti può essere inferiore all’ammontare globale del capitale sociale  (art. 2346, comma 5, c.c.)</a:t>
            </a:r>
            <a:r>
              <a:rPr lang="it-IT"/>
              <a:t>.</a:t>
            </a:r>
          </a:p>
          <a:p>
            <a:r>
              <a:rPr lang="it-IT"/>
              <a:t>valore di bilancio: divisione del patrimonio netto per il numero delle azioni</a:t>
            </a:r>
          </a:p>
          <a:p>
            <a:r>
              <a:rPr lang="it-IT"/>
              <a:t> valore di mercato (agevole da determinare in caso di azioni quotate in mercati regolamentati)</a:t>
            </a:r>
          </a:p>
          <a:p>
            <a:r>
              <a:rPr lang="it-IT"/>
              <a:t>Indivisibilità delle azioni (art. 2347 c.c.). Nomina di rappresentante comune.</a:t>
            </a:r>
          </a:p>
        </p:txBody>
      </p:sp>
    </p:spTree>
    <p:extLst>
      <p:ext uri="{BB962C8B-B14F-4D97-AF65-F5344CB8AC3E}">
        <p14:creationId xmlns:p14="http://schemas.microsoft.com/office/powerpoint/2010/main" val="1150793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B) La partecipazione azionaria</a:t>
            </a:r>
          </a:p>
        </p:txBody>
      </p:sp>
      <p:sp>
        <p:nvSpPr>
          <p:cNvPr id="3" name="Segnaposto contenuto 2"/>
          <p:cNvSpPr>
            <a:spLocks noGrp="1"/>
          </p:cNvSpPr>
          <p:nvPr>
            <p:ph idx="1"/>
          </p:nvPr>
        </p:nvSpPr>
        <p:spPr/>
        <p:txBody>
          <a:bodyPr>
            <a:normAutofit fontScale="70000" lnSpcReduction="20000"/>
          </a:bodyPr>
          <a:lstStyle/>
          <a:p>
            <a:r>
              <a:rPr lang="it-IT" b="1"/>
              <a:t>Ogni azione costituisce una partecipazione sociale e attribuisce un complesso unitario di diritti e poteri di natura amministrativa e patrimoniale, ovvero mista.</a:t>
            </a:r>
          </a:p>
          <a:p>
            <a:r>
              <a:rPr lang="it-IT"/>
              <a:t>Diritti amministrativi (diritti di voto in assemblea, diritto di impugnare le deliberazioni)</a:t>
            </a:r>
          </a:p>
          <a:p>
            <a:r>
              <a:rPr lang="it-IT"/>
              <a:t>Diritti patrimoniali (diritto agli utili, diritto alla quota di liquidazione)</a:t>
            </a:r>
          </a:p>
          <a:p>
            <a:r>
              <a:rPr lang="it-IT"/>
              <a:t>Diritti misti (diritto di opzione, diritto di recesso).</a:t>
            </a:r>
          </a:p>
          <a:p>
            <a:r>
              <a:rPr lang="it-IT"/>
              <a:t>Uguaglianza di diritti: le azioni conferiscono ai loro possessori uguali diritti (art. 2348, comma 1, c.c.)</a:t>
            </a:r>
          </a:p>
          <a:p>
            <a:r>
              <a:rPr lang="it-IT"/>
              <a:t>Uguaglianza relativa (</a:t>
            </a:r>
            <a:r>
              <a:rPr lang="it-IT" b="1"/>
              <a:t>categorie di azioni fornite di diritti diversi</a:t>
            </a:r>
            <a:r>
              <a:rPr lang="it-IT"/>
              <a:t>): art. 2348, comma 2, c.c.</a:t>
            </a:r>
          </a:p>
          <a:p>
            <a:r>
              <a:rPr lang="it-IT"/>
              <a:t>Uguaglianza oggettiva: uguali sono i diritti che le azioni attribuiscono.</a:t>
            </a:r>
          </a:p>
          <a:p>
            <a:r>
              <a:rPr lang="it-IT"/>
              <a:t>Unità e autonomia: le azioni costituiscono partecipazioni sociali distinte le une dalle altre. L’azionista è titolare di una pluralità di partecipazioni sociali rappresentate da azioni; l’azionista può disporre anche solo di alcune di esse (es. alienazione); l’azionista può esercitare in modo divergente i propri diritti (es. voto divergente: punto non pacifico).</a:t>
            </a:r>
          </a:p>
          <a:p>
            <a:endParaRPr lang="it-IT"/>
          </a:p>
        </p:txBody>
      </p:sp>
    </p:spTree>
    <p:extLst>
      <p:ext uri="{BB962C8B-B14F-4D97-AF65-F5344CB8AC3E}">
        <p14:creationId xmlns:p14="http://schemas.microsoft.com/office/powerpoint/2010/main" val="938866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3377" y="365125"/>
            <a:ext cx="10520423" cy="445103"/>
          </a:xfrm>
        </p:spPr>
        <p:txBody>
          <a:bodyPr>
            <a:normAutofit fontScale="90000"/>
          </a:bodyPr>
          <a:lstStyle/>
          <a:p>
            <a:pPr algn="ctr"/>
            <a:r>
              <a:rPr lang="it-IT"/>
              <a:t>B: categorie speciali di azioni</a:t>
            </a:r>
          </a:p>
        </p:txBody>
      </p:sp>
      <p:sp>
        <p:nvSpPr>
          <p:cNvPr id="3" name="Segnaposto contenuto 2"/>
          <p:cNvSpPr>
            <a:spLocks noGrp="1"/>
          </p:cNvSpPr>
          <p:nvPr>
            <p:ph idx="1"/>
          </p:nvPr>
        </p:nvSpPr>
        <p:spPr>
          <a:xfrm>
            <a:off x="254643" y="925976"/>
            <a:ext cx="11937357" cy="5822066"/>
          </a:xfrm>
        </p:spPr>
        <p:txBody>
          <a:bodyPr>
            <a:normAutofit fontScale="62500" lnSpcReduction="20000"/>
          </a:bodyPr>
          <a:lstStyle/>
          <a:p>
            <a:r>
              <a:rPr lang="it-IT" b="1"/>
              <a:t>Azioni ordinarie e azioni speciali: le azioni speciali devono essere previste dallo statuto</a:t>
            </a:r>
            <a:r>
              <a:rPr lang="it-IT"/>
              <a:t> (art. 2348, comma 2, c.c.).</a:t>
            </a:r>
          </a:p>
          <a:p>
            <a:r>
              <a:rPr lang="it-IT"/>
              <a:t>Le assemblee speciali: le deliberazioni che pregiudicano i diritti delle azioni speciali devono essere approvate dall’assemblea speciale.</a:t>
            </a:r>
          </a:p>
          <a:p>
            <a:r>
              <a:rPr lang="it-IT"/>
              <a:t>L’organizzazione di gruppo</a:t>
            </a:r>
          </a:p>
          <a:p>
            <a:r>
              <a:rPr lang="it-IT"/>
              <a:t>Il contenuto della partecipazione azionaria</a:t>
            </a:r>
          </a:p>
          <a:p>
            <a:r>
              <a:rPr lang="it-IT"/>
              <a:t>Categorie di azioni e diritti di voto</a:t>
            </a:r>
          </a:p>
          <a:p>
            <a:r>
              <a:rPr lang="it-IT"/>
              <a:t>Azioni a voto plurimo (art. 2351 c.c.). Sono ammesse solo per le società non quotate. Sono però mantenute dopo la quotazione.</a:t>
            </a:r>
          </a:p>
          <a:p>
            <a:r>
              <a:rPr lang="it-IT"/>
              <a:t>Maggiorazione del voto: gli statuti delle sole società quotate possono attribuire ai soci di lungo periodo (titolari di azioni da non meno di 24 mesi) un certo numero di voti maggiore rispetto alle azioni di cui sono titolari, sino al massimo di due voti per ciacuna azione. La maggiorazione è priviegio conseguibile da tutti gli azionisti alle condizioni prefissate.</a:t>
            </a:r>
          </a:p>
          <a:p>
            <a:r>
              <a:rPr lang="it-IT"/>
              <a:t>Tetti di voto (diritto di voto sino ad una determinar soglia del capitale) e voto scalare ((es. fino al 10 per cento un voto ogni azione; dopo il dieci per cento un voto ogni due azioni, etc.) </a:t>
            </a:r>
          </a:p>
          <a:p>
            <a:r>
              <a:rPr lang="it-IT"/>
              <a:t>Azioni privilegiate (es. azioni che attribuiscono diritto di preferenza nella distribuzione di utili e/o nel rimborso del capitale al momento dello scioglimento della società). Limite del patto leonino</a:t>
            </a:r>
          </a:p>
          <a:p>
            <a:r>
              <a:rPr lang="it-IT"/>
              <a:t>Azioni correlate: azioni fornite di diritti patrimoniali correlati ai risultati dell’attività sociale di un determinato settore </a:t>
            </a:r>
          </a:p>
          <a:p>
            <a:r>
              <a:rPr lang="it-IT"/>
              <a:t>Azioni di risparmio (art. 145 ss. t.u.f.)</a:t>
            </a:r>
          </a:p>
          <a:p>
            <a:r>
              <a:rPr lang="it-IT"/>
              <a:t>Azioni a favore dei dipendenti (art. 2349, comma 1, c.c.)</a:t>
            </a:r>
          </a:p>
          <a:p>
            <a:r>
              <a:rPr lang="it-IT"/>
              <a:t>Azioni di godimento (art. 2353 c.c.)</a:t>
            </a:r>
          </a:p>
        </p:txBody>
      </p:sp>
    </p:spTree>
    <p:extLst>
      <p:ext uri="{BB962C8B-B14F-4D97-AF65-F5344CB8AC3E}">
        <p14:creationId xmlns:p14="http://schemas.microsoft.com/office/powerpoint/2010/main" val="1518019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C) Circolazione delle azioni</a:t>
            </a:r>
          </a:p>
        </p:txBody>
      </p:sp>
      <p:sp>
        <p:nvSpPr>
          <p:cNvPr id="3" name="Segnaposto contenuto 2"/>
          <p:cNvSpPr>
            <a:spLocks noGrp="1"/>
          </p:cNvSpPr>
          <p:nvPr>
            <p:ph idx="1"/>
          </p:nvPr>
        </p:nvSpPr>
        <p:spPr/>
        <p:txBody>
          <a:bodyPr>
            <a:normAutofit fontScale="92500" lnSpcReduction="10000"/>
          </a:bodyPr>
          <a:lstStyle/>
          <a:p>
            <a:r>
              <a:rPr lang="it-IT"/>
              <a:t>I titoli azionari</a:t>
            </a:r>
          </a:p>
          <a:p>
            <a:r>
              <a:rPr lang="it-IT" b="1"/>
              <a:t>Azioni nominative e al portatore (art. 2354 c.c.). Nominatività obbligatoria sancita dal r.d.l. 1148/1941), salvo eccezioni (azioni di risparmio, azioni sicav e sicaf).</a:t>
            </a:r>
          </a:p>
          <a:p>
            <a:r>
              <a:rPr lang="it-IT"/>
              <a:t>Legge di circolazione delle azioni (art. 2355 c.c.). Circolazione delle azioni nominative (transfert o girata). Circolazione azioni al portatore (mera consegna).</a:t>
            </a:r>
          </a:p>
          <a:p>
            <a:r>
              <a:rPr lang="it-IT"/>
              <a:t>Limiti alla circolazione delle azioni: limiti legali (es. azioni liberate mediante conferimenti in natura prima del controllo della valutazione); limiti convenzionali (es. clausole di prelazione, clausole di gradimento), distinti in limiti statutari (art. 2355-bis c.c.) e limiti contenuti nei patti parasociali</a:t>
            </a:r>
          </a:p>
        </p:txBody>
      </p:sp>
    </p:spTree>
    <p:extLst>
      <p:ext uri="{BB962C8B-B14F-4D97-AF65-F5344CB8AC3E}">
        <p14:creationId xmlns:p14="http://schemas.microsoft.com/office/powerpoint/2010/main" val="2039066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D) Operazioni sulle proprie azioni</a:t>
            </a:r>
          </a:p>
        </p:txBody>
      </p:sp>
      <p:sp>
        <p:nvSpPr>
          <p:cNvPr id="3" name="Segnaposto contenuto 2"/>
          <p:cNvSpPr>
            <a:spLocks noGrp="1"/>
          </p:cNvSpPr>
          <p:nvPr>
            <p:ph idx="1"/>
          </p:nvPr>
        </p:nvSpPr>
        <p:spPr/>
        <p:txBody>
          <a:bodyPr/>
          <a:lstStyle/>
          <a:p>
            <a:r>
              <a:rPr lang="it-IT" b="1"/>
              <a:t>Divieto di sottoscrizione delle azioni proprie </a:t>
            </a:r>
            <a:r>
              <a:rPr lang="it-IT"/>
              <a:t>(art. 2357-quater c.c.)</a:t>
            </a:r>
          </a:p>
          <a:p>
            <a:r>
              <a:rPr lang="it-IT"/>
              <a:t>Sanzioni in caso di inosservanza (sottoscrizione diretta e indiretta</a:t>
            </a:r>
          </a:p>
          <a:p>
            <a:r>
              <a:rPr lang="it-IT" b="1"/>
              <a:t>Acquisto di azioni proprie ammesso a determinate condizioni</a:t>
            </a:r>
            <a:r>
              <a:rPr lang="it-IT"/>
              <a:t> (art. 2357 c.c.).</a:t>
            </a:r>
          </a:p>
          <a:p>
            <a:r>
              <a:rPr lang="it-IT"/>
              <a:t>Casi speciali di acquisto delle proprie azioni (art. 2357-bis c.c.)</a:t>
            </a:r>
          </a:p>
          <a:p>
            <a:r>
              <a:rPr lang="it-IT"/>
              <a:t>Disciplina delle proprie azioni (art. 2357-ter c.c.)</a:t>
            </a:r>
          </a:p>
          <a:p>
            <a:r>
              <a:rPr lang="it-IT"/>
              <a:t>Altre operazioni sulle proprie azioni (art. 2358 c.c.)</a:t>
            </a:r>
          </a:p>
        </p:txBody>
      </p:sp>
    </p:spTree>
    <p:extLst>
      <p:ext uri="{BB962C8B-B14F-4D97-AF65-F5344CB8AC3E}">
        <p14:creationId xmlns:p14="http://schemas.microsoft.com/office/powerpoint/2010/main" val="999689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Strumenti finanziari partecipativi</a:t>
            </a:r>
          </a:p>
        </p:txBody>
      </p:sp>
      <p:sp>
        <p:nvSpPr>
          <p:cNvPr id="3" name="Segnaposto contenuto 2"/>
          <p:cNvSpPr>
            <a:spLocks noGrp="1"/>
          </p:cNvSpPr>
          <p:nvPr>
            <p:ph idx="1"/>
          </p:nvPr>
        </p:nvSpPr>
        <p:spPr/>
        <p:txBody>
          <a:bodyPr>
            <a:normAutofit lnSpcReduction="10000"/>
          </a:bodyPr>
          <a:lstStyle/>
          <a:p>
            <a:r>
              <a:rPr lang="it-IT"/>
              <a:t>Caratteri: </a:t>
            </a:r>
            <a:r>
              <a:rPr lang="it-IT" b="1"/>
              <a:t>non rappresentano parti del capitale sociale (art. 2346, comma 6, c.c.) e dunque non attribuiscono la qualità di azionista</a:t>
            </a:r>
          </a:p>
          <a:p>
            <a:r>
              <a:rPr lang="it-IT"/>
              <a:t>Disciplina: </a:t>
            </a:r>
            <a:r>
              <a:rPr lang="it-IT" b="1"/>
              <a:t>possono essere forniti di diritti patrimoniali o anche di diritti amministrativi, con esclusione del voto nell’assemblea generale degli azionisti.</a:t>
            </a:r>
          </a:p>
          <a:p>
            <a:r>
              <a:rPr lang="it-IT"/>
              <a:t>Può essere ad essi riservata la nomina di un componente indipendente nel consiglio di amministrazione o nel consiglio di sorveglianza o di un sindaco</a:t>
            </a:r>
          </a:p>
          <a:p>
            <a:r>
              <a:rPr lang="it-IT"/>
              <a:t>Applicazione della disciplina delle obbligazioni (v. infra) agli strumenti finanziari che subordinano i tempi e l’entità del rimborso del capitale all’andamento economico della società (art. 2411, comma 3, c.c.) </a:t>
            </a:r>
          </a:p>
        </p:txBody>
      </p:sp>
    </p:spTree>
    <p:extLst>
      <p:ext uri="{BB962C8B-B14F-4D97-AF65-F5344CB8AC3E}">
        <p14:creationId xmlns:p14="http://schemas.microsoft.com/office/powerpoint/2010/main" val="1827294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Obbligazioni</a:t>
            </a:r>
          </a:p>
        </p:txBody>
      </p:sp>
      <p:sp>
        <p:nvSpPr>
          <p:cNvPr id="3" name="Segnaposto contenuto 2"/>
          <p:cNvSpPr>
            <a:spLocks noGrp="1"/>
          </p:cNvSpPr>
          <p:nvPr>
            <p:ph idx="1"/>
          </p:nvPr>
        </p:nvSpPr>
        <p:spPr/>
        <p:txBody>
          <a:bodyPr>
            <a:normAutofit fontScale="77500" lnSpcReduction="20000"/>
          </a:bodyPr>
          <a:lstStyle/>
          <a:p>
            <a:pPr algn="just"/>
            <a:r>
              <a:rPr lang="it-IT" b="1"/>
              <a:t>Nozione di obbligazioni: titoli di credito che rappresentano frazioni di uguale valore nominale e con uguali diritti di un’unitaria operazione di finanziamento a titolo di mutuo</a:t>
            </a:r>
          </a:p>
          <a:p>
            <a:r>
              <a:rPr lang="it-IT" b="1"/>
              <a:t>Distinzione tra azioni e obbligazioni: le prime attribuiscono il titolo di socio (compartecipe risultati positivi e negativi), titolare di una pretesa residuale; le seconde attribuiscono la qualità di creditore, titolare di una pretesa fissa, </a:t>
            </a:r>
            <a:r>
              <a:rPr lang="it-IT"/>
              <a:t>con diritto al rimborso del capitale e alla percezione degli interessi.</a:t>
            </a:r>
          </a:p>
          <a:p>
            <a:r>
              <a:rPr lang="it-IT"/>
              <a:t>Tipi speciali di obbligazioni: obbligazioni partecipative, obbligazioni subordinate (artt. 2411, commi 1 e 2, c.c.)</a:t>
            </a:r>
          </a:p>
          <a:p>
            <a:r>
              <a:rPr lang="it-IT"/>
              <a:t>Limiti all’emissione di obbligazioni (art. 2412 c.c.)</a:t>
            </a:r>
          </a:p>
          <a:p>
            <a:r>
              <a:rPr lang="it-IT"/>
              <a:t>Procedimento di emissione: organo competente (art. 2410 c.c.)</a:t>
            </a:r>
          </a:p>
          <a:p>
            <a:r>
              <a:rPr lang="it-IT"/>
              <a:t>Obbligazioni convertibili in azioni (art. 2420-bis c.c.)</a:t>
            </a:r>
          </a:p>
          <a:p>
            <a:r>
              <a:rPr lang="it-IT"/>
              <a:t>Organizzazione degli obbligazionisti (artt. 2415-2418 c.c.). Finalità: più efficace tutela debli obbligazionisti; modifiche a maggioranza.</a:t>
            </a:r>
          </a:p>
        </p:txBody>
      </p:sp>
    </p:spTree>
    <p:extLst>
      <p:ext uri="{BB962C8B-B14F-4D97-AF65-F5344CB8AC3E}">
        <p14:creationId xmlns:p14="http://schemas.microsoft.com/office/powerpoint/2010/main" val="1299302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Struttura corporativa della s.p.a.</a:t>
            </a:r>
          </a:p>
        </p:txBody>
      </p:sp>
      <p:sp>
        <p:nvSpPr>
          <p:cNvPr id="3" name="Segnaposto contenuto 2"/>
          <p:cNvSpPr>
            <a:spLocks noGrp="1"/>
          </p:cNvSpPr>
          <p:nvPr>
            <p:ph idx="1"/>
          </p:nvPr>
        </p:nvSpPr>
        <p:spPr/>
        <p:txBody>
          <a:bodyPr>
            <a:normAutofit fontScale="85000" lnSpcReduction="20000"/>
          </a:bodyPr>
          <a:lstStyle/>
          <a:p>
            <a:r>
              <a:rPr lang="it-IT" b="1"/>
              <a:t>Assemblea</a:t>
            </a:r>
            <a:r>
              <a:rPr lang="it-IT"/>
              <a:t> dei soci (ordinaria, straordinaria): competenze (artt. 2364 ss. c.c.)</a:t>
            </a:r>
          </a:p>
          <a:p>
            <a:r>
              <a:rPr lang="it-IT"/>
              <a:t>Formalità per la convocazione dell’assemblea (art. 2366 c.c.)</a:t>
            </a:r>
          </a:p>
          <a:p>
            <a:r>
              <a:rPr lang="it-IT"/>
              <a:t>Quorum costitutivi e deliberativi</a:t>
            </a:r>
          </a:p>
          <a:p>
            <a:r>
              <a:rPr lang="it-IT" b="1"/>
              <a:t>Amministrazione</a:t>
            </a:r>
            <a:r>
              <a:rPr lang="it-IT"/>
              <a:t>: gestione esclusiva dell’impresa nel rispetto di quanto previsto dall’art. 2086, comma 2, c.c.; operazioni necessarie per l’attuazione dell’oggetto sociale (art. 2380-bis c.c.)</a:t>
            </a:r>
          </a:p>
          <a:p>
            <a:r>
              <a:rPr lang="it-IT" b="1"/>
              <a:t>I controlli interni: doveri del collegio sindacale </a:t>
            </a:r>
            <a:r>
              <a:rPr lang="it-IT"/>
              <a:t>(art. 2403 c.c.)</a:t>
            </a:r>
          </a:p>
          <a:p>
            <a:r>
              <a:rPr lang="it-IT" b="1"/>
              <a:t>La revisione legale dei conti affidata ad un revisore esterno</a:t>
            </a:r>
            <a:r>
              <a:rPr lang="it-IT"/>
              <a:t>, salvo espressa previsione statuaria che ne attribuisca il compito al collegio sindacale in presenza di determinati presupposti (art. 2409-bis, comma 2, c.c.). </a:t>
            </a:r>
          </a:p>
          <a:p>
            <a:r>
              <a:rPr lang="it-IT" b="1"/>
              <a:t>I controlli esterni</a:t>
            </a:r>
            <a:r>
              <a:rPr lang="it-IT"/>
              <a:t>: controllo giudiziario (art. 2409 c.c.), controlli delle autorità di vigilanza (Consob per le società quotate; Banca d’Italia per le società bancarie; Ivass, per le società di assicurazione).</a:t>
            </a:r>
          </a:p>
          <a:p>
            <a:endParaRPr lang="it-IT"/>
          </a:p>
          <a:p>
            <a:endParaRPr lang="it-IT"/>
          </a:p>
        </p:txBody>
      </p:sp>
    </p:spTree>
    <p:extLst>
      <p:ext uri="{BB962C8B-B14F-4D97-AF65-F5344CB8AC3E}">
        <p14:creationId xmlns:p14="http://schemas.microsoft.com/office/powerpoint/2010/main" val="1656610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Sistemi alternativi di amministrazione e controllo (se previsti espressamente)</a:t>
            </a:r>
          </a:p>
        </p:txBody>
      </p:sp>
      <p:sp>
        <p:nvSpPr>
          <p:cNvPr id="3" name="Segnaposto contenuto 2"/>
          <p:cNvSpPr>
            <a:spLocks noGrp="1"/>
          </p:cNvSpPr>
          <p:nvPr>
            <p:ph idx="1"/>
          </p:nvPr>
        </p:nvSpPr>
        <p:spPr/>
        <p:txBody>
          <a:bodyPr/>
          <a:lstStyle/>
          <a:p>
            <a:r>
              <a:rPr lang="it-IT" b="1"/>
              <a:t>Sistema dualistico</a:t>
            </a:r>
            <a:r>
              <a:rPr lang="it-IT"/>
              <a:t>:</a:t>
            </a:r>
          </a:p>
          <a:p>
            <a:r>
              <a:rPr lang="it-IT"/>
              <a:t> consiglio di sorveglianza (competenze)</a:t>
            </a:r>
          </a:p>
          <a:p>
            <a:r>
              <a:rPr lang="it-IT"/>
              <a:t>consiglio di gestione (competenze)</a:t>
            </a:r>
          </a:p>
          <a:p>
            <a:r>
              <a:rPr lang="it-IT" b="1"/>
              <a:t>Sistema monistico </a:t>
            </a:r>
            <a:r>
              <a:rPr lang="it-IT"/>
              <a:t>(consiglio di amministrazione al cui interno è costituito un comitato per il controllo).</a:t>
            </a:r>
          </a:p>
        </p:txBody>
      </p:sp>
    </p:spTree>
    <p:extLst>
      <p:ext uri="{BB962C8B-B14F-4D97-AF65-F5344CB8AC3E}">
        <p14:creationId xmlns:p14="http://schemas.microsoft.com/office/powerpoint/2010/main" val="16131286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I libri sociali</a:t>
            </a:r>
          </a:p>
        </p:txBody>
      </p:sp>
      <p:sp>
        <p:nvSpPr>
          <p:cNvPr id="3" name="Segnaposto contenuto 2"/>
          <p:cNvSpPr>
            <a:spLocks noGrp="1"/>
          </p:cNvSpPr>
          <p:nvPr>
            <p:ph idx="1"/>
          </p:nvPr>
        </p:nvSpPr>
        <p:spPr/>
        <p:txBody>
          <a:bodyPr/>
          <a:lstStyle/>
          <a:p>
            <a:r>
              <a:rPr lang="it-IT" b="1"/>
              <a:t>Libri sociali obbligatori (</a:t>
            </a:r>
            <a:r>
              <a:rPr lang="it-IT"/>
              <a:t>art 2421 c.c.)</a:t>
            </a:r>
          </a:p>
          <a:p>
            <a:r>
              <a:rPr lang="it-IT" b="1"/>
              <a:t>Bilancio di esercizio </a:t>
            </a:r>
            <a:r>
              <a:rPr lang="it-IT"/>
              <a:t>(stato patrimoniale, conto economico, nota integrativa, rendiconto finanziario). </a:t>
            </a:r>
            <a:r>
              <a:rPr lang="it-IT" b="1"/>
              <a:t>Funzione: accertare la situazione del patrimonio e la redditività della società.</a:t>
            </a:r>
          </a:p>
          <a:p>
            <a:r>
              <a:rPr lang="it-IT"/>
              <a:t>Principi contabili nazionali (costo storico) e principi contabili internazionali (fair value).</a:t>
            </a:r>
          </a:p>
          <a:p>
            <a:r>
              <a:rPr lang="it-IT"/>
              <a:t>Principi comuni: principio della chiarezza e della rappresentazione veritiera e corretta (art. 2423 c.c.)</a:t>
            </a:r>
          </a:p>
          <a:p>
            <a:r>
              <a:rPr lang="it-IT" b="1"/>
              <a:t>Utili (art. 2433 c.c.) e riserve (riserva legale: art. 2430 c.c.)</a:t>
            </a:r>
          </a:p>
        </p:txBody>
      </p:sp>
    </p:spTree>
    <p:extLst>
      <p:ext uri="{BB962C8B-B14F-4D97-AF65-F5344CB8AC3E}">
        <p14:creationId xmlns:p14="http://schemas.microsoft.com/office/powerpoint/2010/main" val="984152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Modificazioni dello statuto</a:t>
            </a:r>
          </a:p>
        </p:txBody>
      </p:sp>
      <p:sp>
        <p:nvSpPr>
          <p:cNvPr id="3" name="Segnaposto contenuto 2"/>
          <p:cNvSpPr>
            <a:spLocks noGrp="1"/>
          </p:cNvSpPr>
          <p:nvPr>
            <p:ph idx="1"/>
          </p:nvPr>
        </p:nvSpPr>
        <p:spPr/>
        <p:txBody>
          <a:bodyPr>
            <a:normAutofit fontScale="85000" lnSpcReduction="20000"/>
          </a:bodyPr>
          <a:lstStyle/>
          <a:p>
            <a:r>
              <a:rPr lang="it-IT" b="1"/>
              <a:t>Modifiche statuto</a:t>
            </a:r>
            <a:r>
              <a:rPr lang="it-IT"/>
              <a:t>: competenza dell’assemblea straordinaria (art. 2365 c.c. Procedimento (omologazione facoltativa: art. 2436 c.c.)</a:t>
            </a:r>
          </a:p>
          <a:p>
            <a:r>
              <a:rPr lang="it-IT" b="1"/>
              <a:t>Diritto di recesso </a:t>
            </a:r>
            <a:r>
              <a:rPr lang="it-IT"/>
              <a:t>(art. 2437 c.c.): cause inderogabili, cause derogabili, cause facoltative</a:t>
            </a:r>
          </a:p>
          <a:p>
            <a:r>
              <a:rPr lang="it-IT" b="1"/>
              <a:t>Aumento del capitale</a:t>
            </a:r>
          </a:p>
          <a:p>
            <a:r>
              <a:rPr lang="it-IT"/>
              <a:t>A) Aumento gratuito del capitale sociale (art. 2442 c.c.)</a:t>
            </a:r>
          </a:p>
          <a:p>
            <a:r>
              <a:rPr lang="it-IT"/>
              <a:t>B) Aumento reale del capitale (art. 2438 ss. c.cc.)</a:t>
            </a:r>
          </a:p>
          <a:p>
            <a:r>
              <a:rPr lang="it-IT"/>
              <a:t>Diritto di opzione (art. 2441 c.c.)</a:t>
            </a:r>
          </a:p>
          <a:p>
            <a:r>
              <a:rPr lang="it-IT" b="1"/>
              <a:t>Riduzione del capitale sociale</a:t>
            </a:r>
          </a:p>
          <a:p>
            <a:r>
              <a:rPr lang="it-IT"/>
              <a:t> A: la riduzione reale (art. 2445 c.c.) : liberazione dai versamenti residui, rimborso del capitale, eseguibilità salvo opposizione dei creditori.</a:t>
            </a:r>
          </a:p>
          <a:p>
            <a:r>
              <a:rPr lang="it-IT"/>
              <a:t>B) Riduzione del capitale sociale per perdite (artt. 2446-2447 c.c.).</a:t>
            </a:r>
          </a:p>
        </p:txBody>
      </p:sp>
    </p:spTree>
    <p:extLst>
      <p:ext uri="{BB962C8B-B14F-4D97-AF65-F5344CB8AC3E}">
        <p14:creationId xmlns:p14="http://schemas.microsoft.com/office/powerpoint/2010/main" val="744194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Le altre società di capitali: la società in accomandita per azioni</a:t>
            </a:r>
          </a:p>
        </p:txBody>
      </p:sp>
      <p:sp>
        <p:nvSpPr>
          <p:cNvPr id="3" name="Segnaposto contenuto 2"/>
          <p:cNvSpPr>
            <a:spLocks noGrp="1"/>
          </p:cNvSpPr>
          <p:nvPr>
            <p:ph idx="1"/>
          </p:nvPr>
        </p:nvSpPr>
        <p:spPr/>
        <p:txBody>
          <a:bodyPr/>
          <a:lstStyle/>
          <a:p>
            <a:r>
              <a:rPr lang="it-IT"/>
              <a:t>Caratteri: distinzione tra soci accomandatari e soci accomandanti</a:t>
            </a:r>
          </a:p>
          <a:p>
            <a:r>
              <a:rPr lang="it-IT"/>
              <a:t>L’azionista accomandatario: corrispondenza biunivoca tra qualità di accomandatario e posizione di amministratore</a:t>
            </a:r>
          </a:p>
          <a:p>
            <a:r>
              <a:rPr lang="it-IT"/>
              <a:t>Responsabilità sussidiaria per tutte le obbligazioni sociali</a:t>
            </a:r>
          </a:p>
          <a:p>
            <a:r>
              <a:rPr lang="it-IT"/>
              <a:t>Scioglimento della società: cessazione di tutti i soci amministratori</a:t>
            </a:r>
          </a:p>
        </p:txBody>
      </p:sp>
    </p:spTree>
    <p:extLst>
      <p:ext uri="{BB962C8B-B14F-4D97-AF65-F5344CB8AC3E}">
        <p14:creationId xmlns:p14="http://schemas.microsoft.com/office/powerpoint/2010/main" val="254408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Le altre società di capitali: la società a responsabilità limitata</a:t>
            </a:r>
          </a:p>
        </p:txBody>
      </p:sp>
      <p:sp>
        <p:nvSpPr>
          <p:cNvPr id="3" name="Segnaposto contenuto 2"/>
          <p:cNvSpPr>
            <a:spLocks noGrp="1"/>
          </p:cNvSpPr>
          <p:nvPr>
            <p:ph idx="1"/>
          </p:nvPr>
        </p:nvSpPr>
        <p:spPr/>
        <p:txBody>
          <a:bodyPr>
            <a:normAutofit fontScale="92500" lnSpcReduction="10000"/>
          </a:bodyPr>
          <a:lstStyle/>
          <a:p>
            <a:r>
              <a:rPr lang="it-IT"/>
              <a:t>Caratteri distintivi</a:t>
            </a:r>
          </a:p>
          <a:p>
            <a:r>
              <a:rPr lang="it-IT"/>
              <a:t>Vantaggi: minori requisiti di capitale; ridotti costi di funzionamento; maggiore flessibiltà organizzativa; minori costi di costituzione </a:t>
            </a:r>
          </a:p>
          <a:p>
            <a:r>
              <a:rPr lang="it-IT"/>
              <a:t>La costituzione della società</a:t>
            </a:r>
          </a:p>
          <a:p>
            <a:r>
              <a:rPr lang="it-IT"/>
              <a:t>Conferimenti: conferimenti in danaro, conferimenti d’opera e servizi, conferimenti in natura</a:t>
            </a:r>
          </a:p>
          <a:p>
            <a:r>
              <a:rPr lang="it-IT"/>
              <a:t>Finanziamenti dei soci</a:t>
            </a:r>
          </a:p>
          <a:p>
            <a:r>
              <a:rPr lang="it-IT"/>
              <a:t>Titoli di debito</a:t>
            </a:r>
          </a:p>
          <a:p>
            <a:r>
              <a:rPr lang="it-IT"/>
              <a:t>Le quote sociali e le vicende del trasferimento delle stesse</a:t>
            </a:r>
          </a:p>
          <a:p>
            <a:r>
              <a:rPr lang="it-IT"/>
              <a:t>Gli organi sociali</a:t>
            </a:r>
          </a:p>
        </p:txBody>
      </p:sp>
    </p:spTree>
    <p:extLst>
      <p:ext uri="{BB962C8B-B14F-4D97-AF65-F5344CB8AC3E}">
        <p14:creationId xmlns:p14="http://schemas.microsoft.com/office/powerpoint/2010/main" val="6156699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a:t>Scioglimento delle società di capitali</a:t>
            </a:r>
          </a:p>
        </p:txBody>
      </p:sp>
      <p:sp>
        <p:nvSpPr>
          <p:cNvPr id="3" name="Segnaposto contenuto 2"/>
          <p:cNvSpPr>
            <a:spLocks noGrp="1"/>
          </p:cNvSpPr>
          <p:nvPr>
            <p:ph idx="1"/>
          </p:nvPr>
        </p:nvSpPr>
        <p:spPr/>
        <p:txBody>
          <a:bodyPr/>
          <a:lstStyle/>
          <a:p>
            <a:r>
              <a:rPr lang="it-IT"/>
              <a:t>Cause di scioglimento (art. 2484 c.c.).</a:t>
            </a:r>
          </a:p>
          <a:p>
            <a:r>
              <a:rPr lang="it-IT"/>
              <a:t>Obblighi degli amministratori (artt. 2485-2486 c.c.).</a:t>
            </a:r>
          </a:p>
          <a:p>
            <a:r>
              <a:rPr lang="it-IT"/>
              <a:t>Nomina dell’organo di liquidazione (art. 2487 c.c.).</a:t>
            </a:r>
          </a:p>
          <a:p>
            <a:r>
              <a:rPr lang="it-IT"/>
              <a:t>Estinzione delle società (art. 2495 c.c.): cancellazione dal registro delle imprese. </a:t>
            </a:r>
          </a:p>
          <a:p>
            <a:r>
              <a:rPr lang="it-IT"/>
              <a:t>Sopravvenienze passive (art. 2495, comma 2, c.c.).</a:t>
            </a:r>
          </a:p>
          <a:p>
            <a:r>
              <a:rPr lang="it-IT"/>
              <a:t>Sopravvenienze attive.</a:t>
            </a:r>
          </a:p>
          <a:p>
            <a:endParaRPr lang="it-IT"/>
          </a:p>
        </p:txBody>
      </p:sp>
    </p:spTree>
    <p:extLst>
      <p:ext uri="{BB962C8B-B14F-4D97-AF65-F5344CB8AC3E}">
        <p14:creationId xmlns:p14="http://schemas.microsoft.com/office/powerpoint/2010/main" val="198992499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1375</TotalTime>
  <Words>3260</Words>
  <Application>Microsoft Macintosh PowerPoint</Application>
  <PresentationFormat>Widescreen</PresentationFormat>
  <Paragraphs>207</Paragraphs>
  <Slides>27</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27</vt:i4>
      </vt:variant>
    </vt:vector>
  </HeadingPairs>
  <TitlesOfParts>
    <vt:vector size="31" baseType="lpstr">
      <vt:lpstr>Calibri</vt:lpstr>
      <vt:lpstr>Calibri Light</vt:lpstr>
      <vt:lpstr>Arial</vt:lpstr>
      <vt:lpstr>Tema di Office</vt:lpstr>
      <vt:lpstr>Società per azioni</vt:lpstr>
      <vt:lpstr>Società di capitali. La società per azioni.</vt:lpstr>
      <vt:lpstr>Società per azioni e impresa</vt:lpstr>
      <vt:lpstr>L’assetto della disciplina</vt:lpstr>
      <vt:lpstr>Società per azioni. Costituzione</vt:lpstr>
      <vt:lpstr>Società per azioni. Atto costitutivo</vt:lpstr>
      <vt:lpstr>Operazioni compiute prima dell’iscrizione</vt:lpstr>
      <vt:lpstr>Nullità delle società per azioni</vt:lpstr>
      <vt:lpstr>Società per azioni unipersonale e patrimoni destinati</vt:lpstr>
      <vt:lpstr>Società per azioni e conferimenti</vt:lpstr>
      <vt:lpstr>Conferimenti in danaro</vt:lpstr>
      <vt:lpstr>Conferimenti diversi dal danaro</vt:lpstr>
      <vt:lpstr>Le Azioni</vt:lpstr>
      <vt:lpstr>A) Azioni e capitale sociale</vt:lpstr>
      <vt:lpstr>B) La partecipazione azionaria</vt:lpstr>
      <vt:lpstr>B: categorie speciali di azioni</vt:lpstr>
      <vt:lpstr>C) Circolazione delle azioni</vt:lpstr>
      <vt:lpstr>D) Operazioni sulle proprie azioni</vt:lpstr>
      <vt:lpstr>Strumenti finanziari partecipativi</vt:lpstr>
      <vt:lpstr>Obbligazioni</vt:lpstr>
      <vt:lpstr>Struttura corporativa della s.p.a.</vt:lpstr>
      <vt:lpstr>Sistemi alternativi di amministrazione e controllo (se previsti espressamente)</vt:lpstr>
      <vt:lpstr>I libri sociali</vt:lpstr>
      <vt:lpstr>Modificazioni dello statuto</vt:lpstr>
      <vt:lpstr>Le altre società di capitali: la società in accomandita per azioni</vt:lpstr>
      <vt:lpstr>Le altre società di capitali: la società a responsabilità limitata</vt:lpstr>
      <vt:lpstr>Scioglimento delle società di capitali</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Società per azioni</dc:title>
  <dc:creator>Francesco Brizzi</dc:creator>
  <cp:lastModifiedBy>Francesco Brizzi</cp:lastModifiedBy>
  <cp:revision>43</cp:revision>
  <dcterms:created xsi:type="dcterms:W3CDTF">2021-04-23T12:49:10Z</dcterms:created>
  <dcterms:modified xsi:type="dcterms:W3CDTF">2021-05-14T16:07:43Z</dcterms:modified>
</cp:coreProperties>
</file>