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49D355-16BD-4E45-BD9A-5EA878CF7CBD}" type="datetimeFigureOut">
              <a:rPr lang="it-IT" smtClean="0"/>
              <a:t>21/03/2022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84976" cy="1080120"/>
          </a:xfrm>
        </p:spPr>
        <p:txBody>
          <a:bodyPr>
            <a:normAutofit fontScale="90000"/>
          </a:bodyPr>
          <a:lstStyle/>
          <a:p>
            <a:r>
              <a:rPr lang="it-IT" dirty="0">
                <a:solidFill>
                  <a:srgbClr val="C00000"/>
                </a:solidFill>
              </a:rPr>
              <a:t>KARL MARX (</a:t>
            </a:r>
            <a:r>
              <a:rPr lang="it-IT" sz="3600" dirty="0">
                <a:solidFill>
                  <a:srgbClr val="C00000"/>
                </a:solidFill>
              </a:rPr>
              <a:t>1818- 1883) </a:t>
            </a:r>
            <a:br>
              <a:rPr lang="it-IT" dirty="0">
                <a:solidFill>
                  <a:srgbClr val="C00000"/>
                </a:solidFill>
              </a:rPr>
            </a:br>
            <a:r>
              <a:rPr lang="it-IT" dirty="0">
                <a:solidFill>
                  <a:srgbClr val="C00000"/>
                </a:solidFill>
              </a:rPr>
              <a:t>Spazio urbano e coscienza di classe 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79512" y="1268760"/>
            <a:ext cx="8784976" cy="5256584"/>
          </a:xfrm>
        </p:spPr>
        <p:txBody>
          <a:bodyPr>
            <a:normAutofit lnSpcReduction="10000"/>
          </a:bodyPr>
          <a:lstStyle/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con </a:t>
            </a:r>
            <a:r>
              <a:rPr lang="it-IT" dirty="0" err="1">
                <a:latin typeface="Arial" panose="020B0604020202020204" pitchFamily="34" charset="0"/>
                <a:cs typeface="Arial" panose="020B0604020202020204" pitchFamily="34" charset="0"/>
              </a:rPr>
              <a:t>Engels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it-IT" i="1" dirty="0">
                <a:latin typeface="Arial" panose="020B0604020202020204" pitchFamily="34" charset="0"/>
                <a:cs typeface="Arial" panose="020B0604020202020204" pitchFamily="34" charset="0"/>
              </a:rPr>
              <a:t>Manifesto dei comunisti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(1848)</a:t>
            </a: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1867:  Primo libro de</a:t>
            </a:r>
            <a:r>
              <a:rPr lang="it-IT" i="1" dirty="0">
                <a:latin typeface="Arial" panose="020B0604020202020204" pitchFamily="34" charset="0"/>
                <a:cs typeface="Arial" panose="020B0604020202020204" pitchFamily="34" charset="0"/>
              </a:rPr>
              <a:t> Il Capitale</a:t>
            </a: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1885 e 1894 (postumi) : secondo e terzo libro de </a:t>
            </a:r>
            <a:r>
              <a:rPr lang="it-IT" i="1" dirty="0">
                <a:latin typeface="Arial" panose="020B0604020202020204" pitchFamily="34" charset="0"/>
                <a:cs typeface="Arial" panose="020B0604020202020204" pitchFamily="34" charset="0"/>
              </a:rPr>
              <a:t>Il Capitale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curati da </a:t>
            </a:r>
            <a:r>
              <a:rPr lang="it-IT" dirty="0" err="1">
                <a:latin typeface="Arial" panose="020B0604020202020204" pitchFamily="34" charset="0"/>
                <a:cs typeface="Arial" panose="020B0604020202020204" pitchFamily="34" charset="0"/>
              </a:rPr>
              <a:t>Engels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Matura la sua esperienza giovanile culturale e di vita in un periodo storico marcato dal </a:t>
            </a:r>
            <a:r>
              <a:rPr lang="it-IT" i="1" u="sng" dirty="0">
                <a:latin typeface="Arial" panose="020B0604020202020204" pitchFamily="34" charset="0"/>
                <a:cs typeface="Arial" panose="020B0604020202020204" pitchFamily="34" charset="0"/>
              </a:rPr>
              <a:t>clima conflittuale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541782" indent="-514350">
              <a:buFont typeface="Wingdings" panose="05000000000000000000" pitchFamily="2" charset="2"/>
              <a:buChar char="§"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A valle della rivoluzione francese (1789) e dei moti del 1820-21</a:t>
            </a:r>
          </a:p>
          <a:p>
            <a:pPr marL="541782" indent="-514350">
              <a:buFont typeface="Wingdings" panose="05000000000000000000" pitchFamily="2" charset="2"/>
              <a:buChar char="§"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Rivoluzioni europee del 1848, la Guerra franco-prussiana – l’affermarsi degli Stati nazionali</a:t>
            </a:r>
          </a:p>
          <a:p>
            <a:pPr marL="541782" indent="-514350">
              <a:buFont typeface="Wingdings" panose="05000000000000000000" pitchFamily="2" charset="2"/>
              <a:buChar char="§"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I processi di industrializzazione e urbanizzazione</a:t>
            </a:r>
          </a:p>
        </p:txBody>
      </p:sp>
    </p:spTree>
    <p:extLst>
      <p:ext uri="{BB962C8B-B14F-4D97-AF65-F5344CB8AC3E}">
        <p14:creationId xmlns:p14="http://schemas.microsoft.com/office/powerpoint/2010/main" val="3052057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4163" y="332656"/>
            <a:ext cx="9148357" cy="6264696"/>
          </a:xfrm>
        </p:spPr>
        <p:txBody>
          <a:bodyPr/>
          <a:lstStyle/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Razionalismo-Positivismo-Romanticismo si confrontano, influenzandosi a vicenda.</a:t>
            </a: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In Inghilterra si sviluppa la moderna economia politica ( Smith, Ricardo, ecc..)</a:t>
            </a: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Controversie religiose molto accese in Europa</a:t>
            </a: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Evoluzionismo ( Darwin) </a:t>
            </a:r>
            <a:r>
              <a:rPr lang="it-IT" i="1" dirty="0">
                <a:latin typeface="Arial" panose="020B0604020202020204" pitchFamily="34" charset="0"/>
                <a:cs typeface="Arial" panose="020B0604020202020204" pitchFamily="34" charset="0"/>
              </a:rPr>
              <a:t>versus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Creazionismo</a:t>
            </a:r>
          </a:p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  Approccio </a:t>
            </a:r>
            <a:r>
              <a:rPr lang="it-IT" i="1" dirty="0">
                <a:latin typeface="Arial" panose="020B0604020202020204" pitchFamily="34" charset="0"/>
                <a:cs typeface="Arial" panose="020B0604020202020204" pitchFamily="34" charset="0"/>
              </a:rPr>
              <a:t>materialistico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it-IT" dirty="0" err="1">
                <a:latin typeface="Arial" panose="020B0604020202020204" pitchFamily="34" charset="0"/>
                <a:cs typeface="Arial" panose="020B0604020202020204" pitchFamily="34" charset="0"/>
              </a:rPr>
              <a:t>Marx</a:t>
            </a: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ctr">
              <a:buNone/>
            </a:pPr>
            <a:r>
              <a:rPr lang="it-IT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Impegno politico, intellettuale e sociale di </a:t>
            </a:r>
            <a:r>
              <a:rPr lang="it-IT" u="sng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Marx</a:t>
            </a:r>
            <a:endParaRPr lang="it-IT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reccia circolare a destra 3"/>
          <p:cNvSpPr/>
          <p:nvPr/>
        </p:nvSpPr>
        <p:spPr>
          <a:xfrm>
            <a:off x="90647" y="3244877"/>
            <a:ext cx="575048" cy="83219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5" name="Freccia in giù 4"/>
          <p:cNvSpPr/>
          <p:nvPr/>
        </p:nvSpPr>
        <p:spPr>
          <a:xfrm>
            <a:off x="4499992" y="4365104"/>
            <a:ext cx="484632" cy="7745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7230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26184" cy="1143000"/>
          </a:xfrm>
        </p:spPr>
        <p:txBody>
          <a:bodyPr/>
          <a:lstStyle/>
          <a:p>
            <a:r>
              <a:rPr lang="it-IT" dirty="0"/>
              <a:t>Al centro dei suoi interessi: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412776"/>
            <a:ext cx="8754176" cy="5184576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i="1" dirty="0"/>
              <a:t> </a:t>
            </a:r>
            <a:r>
              <a:rPr lang="it-IT" i="1" dirty="0">
                <a:solidFill>
                  <a:srgbClr val="FF0000"/>
                </a:solidFill>
              </a:rPr>
              <a:t>Questione nazionale</a:t>
            </a:r>
            <a:r>
              <a:rPr lang="it-IT" i="1" dirty="0"/>
              <a:t>     e     </a:t>
            </a:r>
            <a:r>
              <a:rPr lang="it-IT" i="1" dirty="0">
                <a:solidFill>
                  <a:srgbClr val="FF0000"/>
                </a:solidFill>
              </a:rPr>
              <a:t>Questione sociale</a:t>
            </a:r>
          </a:p>
          <a:p>
            <a:pPr marL="82296" indent="0">
              <a:buNone/>
            </a:pPr>
            <a:r>
              <a:rPr lang="it-IT" dirty="0"/>
              <a:t>che trovavano espressione in </a:t>
            </a:r>
            <a:r>
              <a:rPr lang="it-IT" u="sng" dirty="0"/>
              <a:t>mobilitazioni</a:t>
            </a:r>
            <a:r>
              <a:rPr lang="it-IT" dirty="0"/>
              <a:t> e </a:t>
            </a:r>
            <a:r>
              <a:rPr lang="it-IT" u="sng" dirty="0"/>
              <a:t>conflitti di classe</a:t>
            </a:r>
            <a:endParaRPr lang="it-IT" i="1" dirty="0"/>
          </a:p>
          <a:p>
            <a:pPr marL="82296" indent="0">
              <a:buNone/>
            </a:pPr>
            <a:r>
              <a:rPr lang="it-IT" i="1" dirty="0"/>
              <a:t>            </a:t>
            </a:r>
            <a:r>
              <a:rPr lang="it-IT" sz="4000" i="1" dirty="0">
                <a:solidFill>
                  <a:srgbClr val="FF0000"/>
                </a:solidFill>
              </a:rPr>
              <a:t>rivoluzione</a:t>
            </a:r>
            <a:r>
              <a:rPr lang="it-IT" i="1" dirty="0"/>
              <a:t> (nazionale o sociale)</a:t>
            </a:r>
          </a:p>
          <a:p>
            <a:pPr marL="82296" indent="0">
              <a:buNone/>
            </a:pPr>
            <a:endParaRPr lang="it-IT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Teorico del </a:t>
            </a:r>
            <a:r>
              <a:rPr lang="it-IT" i="1" u="sng" dirty="0"/>
              <a:t>socialismo</a:t>
            </a:r>
            <a:r>
              <a:rPr lang="it-IT" dirty="0"/>
              <a:t> come alternativa alla proprietà privata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Esponente del </a:t>
            </a:r>
            <a:r>
              <a:rPr lang="it-IT" i="1" u="sng" dirty="0"/>
              <a:t>radicalismo rivoluzionario </a:t>
            </a:r>
            <a:r>
              <a:rPr lang="it-IT" dirty="0"/>
              <a:t>europeo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Visse lunghi esili</a:t>
            </a:r>
          </a:p>
        </p:txBody>
      </p:sp>
      <p:sp>
        <p:nvSpPr>
          <p:cNvPr id="4" name="Freccia circolare a sinistra 3"/>
          <p:cNvSpPr/>
          <p:nvPr/>
        </p:nvSpPr>
        <p:spPr>
          <a:xfrm>
            <a:off x="7740352" y="1772816"/>
            <a:ext cx="1019552" cy="187220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30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66144" cy="792088"/>
          </a:xfrm>
        </p:spPr>
        <p:txBody>
          <a:bodyPr>
            <a:normAutofit fontScale="90000"/>
          </a:bodyPr>
          <a:lstStyle/>
          <a:p>
            <a:br>
              <a:rPr lang="it-IT" dirty="0"/>
            </a:br>
            <a:r>
              <a:rPr lang="it-IT" dirty="0"/>
              <a:t>Il pensiero di </a:t>
            </a:r>
            <a:r>
              <a:rPr lang="it-IT" dirty="0" err="1"/>
              <a:t>Marx</a:t>
            </a:r>
            <a:r>
              <a:rPr lang="it-IT" dirty="0"/>
              <a:t>.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124744"/>
            <a:ext cx="8610160" cy="5472608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it-IT" b="1" u="sng" dirty="0">
                <a:solidFill>
                  <a:srgbClr val="C00000"/>
                </a:solidFill>
              </a:rPr>
              <a:t>Il rapporto tra Stato e società civile</a:t>
            </a:r>
            <a:r>
              <a:rPr lang="it-IT" u="sng" dirty="0"/>
              <a:t>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L’individualismo moderno genera conflitti di interessi tra classi.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Non esistono interessi «generali» ma solo interessi «contrapposti»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Lo Stato ( «spirito assoluto») tutela solo gli interessi dominanti, incarnando l’egemonia di una classe sociale o di coalizioni di classi sociali. </a:t>
            </a:r>
            <a:br>
              <a:rPr lang="it-IT" dirty="0"/>
            </a:b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62124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6632"/>
            <a:ext cx="8933688" cy="6635824"/>
          </a:xfrm>
        </p:spPr>
        <p:txBody>
          <a:bodyPr/>
          <a:lstStyle/>
          <a:p>
            <a:r>
              <a:rPr lang="it-IT" dirty="0"/>
              <a:t>La moderna </a:t>
            </a:r>
            <a:r>
              <a:rPr lang="it-IT" u="sng" dirty="0"/>
              <a:t>società capitalistica come struttura dicotomica conflittuale</a:t>
            </a:r>
            <a:r>
              <a:rPr lang="it-IT" dirty="0"/>
              <a:t>: </a:t>
            </a:r>
          </a:p>
          <a:p>
            <a:endParaRPr lang="it-IT" dirty="0"/>
          </a:p>
          <a:p>
            <a:r>
              <a:rPr lang="it-IT" dirty="0"/>
              <a:t>Sistema iniquo di rapporti sociali tra classe dominante (borghesia) e classe dominata (lavoratori)</a:t>
            </a:r>
          </a:p>
          <a:p>
            <a:r>
              <a:rPr lang="it-IT" dirty="0"/>
              <a:t>Mercificazione del lavoro umano</a:t>
            </a:r>
          </a:p>
          <a:p>
            <a:r>
              <a:rPr lang="it-IT" dirty="0"/>
              <a:t>Il prezzo del lavoro dipende dagli interessi della classe dominante</a:t>
            </a:r>
          </a:p>
          <a:p>
            <a:r>
              <a:rPr lang="it-IT" i="1" dirty="0"/>
              <a:t>Alienazione</a:t>
            </a:r>
            <a:r>
              <a:rPr lang="it-IT" dirty="0"/>
              <a:t> del lavoratore: il prodotto, il processo e il tempo del suo lavoro non gli appartengono.</a:t>
            </a:r>
          </a:p>
          <a:p>
            <a:pPr marL="82296" indent="0">
              <a:buNone/>
            </a:pPr>
            <a:r>
              <a:rPr lang="it-IT" dirty="0"/>
              <a:t>            </a:t>
            </a:r>
            <a:r>
              <a:rPr lang="it-IT" u="sng" dirty="0"/>
              <a:t>Proprietà privata </a:t>
            </a:r>
            <a:r>
              <a:rPr lang="it-IT" u="sng" dirty="0">
                <a:sym typeface="Wingdings" panose="05000000000000000000" pitchFamily="2" charset="2"/>
              </a:rPr>
              <a:t>disumanizzazione</a:t>
            </a:r>
            <a:endParaRPr lang="it-IT" u="sng" dirty="0"/>
          </a:p>
          <a:p>
            <a:endParaRPr lang="it-IT" u="sng" dirty="0"/>
          </a:p>
        </p:txBody>
      </p:sp>
    </p:spTree>
    <p:extLst>
      <p:ext uri="{BB962C8B-B14F-4D97-AF65-F5344CB8AC3E}">
        <p14:creationId xmlns:p14="http://schemas.microsoft.com/office/powerpoint/2010/main" val="3815045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548680"/>
            <a:ext cx="8933688" cy="6192688"/>
          </a:xfrm>
        </p:spPr>
        <p:txBody>
          <a:bodyPr>
            <a:normAutofit fontScale="85000" lnSpcReduction="20000"/>
          </a:bodyPr>
          <a:lstStyle/>
          <a:p>
            <a:r>
              <a:rPr lang="it-IT" dirty="0"/>
              <a:t>Il  </a:t>
            </a:r>
            <a:r>
              <a:rPr lang="it-IT" i="1" dirty="0">
                <a:solidFill>
                  <a:srgbClr val="FF0000"/>
                </a:solidFill>
              </a:rPr>
              <a:t>comunismo </a:t>
            </a:r>
            <a:r>
              <a:rPr lang="it-IT" dirty="0"/>
              <a:t>riafferma l’uomo negando la proprietà privata: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abolizione della proprietà privata </a:t>
            </a:r>
            <a:r>
              <a:rPr lang="it-IT" dirty="0">
                <a:sym typeface="Wingdings" panose="05000000000000000000" pitchFamily="2" charset="2"/>
              </a:rPr>
              <a:t> soppressione dell’alienazione.</a:t>
            </a:r>
          </a:p>
          <a:p>
            <a:pPr marL="82296" indent="0">
              <a:buNone/>
            </a:pPr>
            <a:r>
              <a:rPr lang="it-IT" dirty="0">
                <a:sym typeface="Wingdings" panose="05000000000000000000" pitchFamily="2" charset="2"/>
              </a:rPr>
              <a:t>Il proletariato esprime il comunismo  il capitalismo contiene in sé la sua stessa negazione. </a:t>
            </a:r>
          </a:p>
          <a:p>
            <a:pPr marL="82296" indent="0">
              <a:buNone/>
            </a:pPr>
            <a:endParaRPr lang="it-IT" dirty="0">
              <a:sym typeface="Wingdings" panose="05000000000000000000" pitchFamily="2" charset="2"/>
            </a:endParaRPr>
          </a:p>
          <a:p>
            <a:pPr marL="82296" indent="0" algn="ctr">
              <a:buNone/>
            </a:pPr>
            <a:r>
              <a:rPr lang="it-IT" i="1" u="sng" dirty="0">
                <a:sym typeface="Wingdings" panose="05000000000000000000" pitchFamily="2" charset="2"/>
              </a:rPr>
              <a:t>Materialismo dialettico</a:t>
            </a:r>
          </a:p>
          <a:p>
            <a:pPr marL="82296" indent="0" algn="just">
              <a:buNone/>
            </a:pPr>
            <a:r>
              <a:rPr lang="it-IT" dirty="0">
                <a:sym typeface="Wingdings" panose="05000000000000000000" pitchFamily="2" charset="2"/>
              </a:rPr>
              <a:t>La contraddizione dialettica tra capitalismo (tesi) e proletariato (antitesi=negazione del capitalismo) si svolge nella </a:t>
            </a:r>
            <a:r>
              <a:rPr lang="it-IT" u="sng" dirty="0">
                <a:sym typeface="Wingdings" panose="05000000000000000000" pitchFamily="2" charset="2"/>
              </a:rPr>
              <a:t>realtà</a:t>
            </a:r>
            <a:r>
              <a:rPr lang="it-IT" dirty="0">
                <a:sym typeface="Wingdings" panose="05000000000000000000" pitchFamily="2" charset="2"/>
              </a:rPr>
              <a:t> storico-sociale e non darà luogo ad una sintesi, ma alla «</a:t>
            </a:r>
            <a:r>
              <a:rPr lang="it-IT" i="1" dirty="0">
                <a:sym typeface="Wingdings" panose="05000000000000000000" pitchFamily="2" charset="2"/>
              </a:rPr>
              <a:t>negazione della negazione</a:t>
            </a:r>
            <a:r>
              <a:rPr lang="it-IT" dirty="0">
                <a:sym typeface="Wingdings" panose="05000000000000000000" pitchFamily="2" charset="2"/>
              </a:rPr>
              <a:t>» (il capitalismo).</a:t>
            </a:r>
          </a:p>
          <a:p>
            <a:pPr marL="82296" indent="0" algn="just">
              <a:buNone/>
            </a:pPr>
            <a:endParaRPr lang="it-IT" dirty="0">
              <a:sym typeface="Wingdings" panose="05000000000000000000" pitchFamily="2" charset="2"/>
            </a:endParaRPr>
          </a:p>
          <a:p>
            <a:pPr marL="82296" indent="0" algn="just">
              <a:buNone/>
            </a:pPr>
            <a:r>
              <a:rPr lang="it-IT" dirty="0">
                <a:sym typeface="Wingdings" panose="05000000000000000000" pitchFamily="2" charset="2"/>
              </a:rPr>
              <a:t>(</a:t>
            </a:r>
            <a:r>
              <a:rPr lang="it-IT" dirty="0" err="1">
                <a:sym typeface="Wingdings" panose="05000000000000000000" pitchFamily="2" charset="2"/>
              </a:rPr>
              <a:t>Hegel</a:t>
            </a:r>
            <a:r>
              <a:rPr lang="it-IT" dirty="0">
                <a:sym typeface="Wingdings" panose="05000000000000000000" pitchFamily="2" charset="2"/>
              </a:rPr>
              <a:t>: la dialettica accade nel mondo dello spirito ed esita in una sintesi)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26357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538152" cy="792088"/>
          </a:xfrm>
        </p:spPr>
        <p:txBody>
          <a:bodyPr/>
          <a:lstStyle/>
          <a:p>
            <a:r>
              <a:rPr lang="it-IT" dirty="0"/>
              <a:t>L’oggetto privilegiato di studio: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836712"/>
            <a:ext cx="8933688" cy="5760640"/>
          </a:xfrm>
        </p:spPr>
        <p:txBody>
          <a:bodyPr/>
          <a:lstStyle/>
          <a:p>
            <a:r>
              <a:rPr lang="it-IT" dirty="0"/>
              <a:t>Rapporti sociali capitalistici: origine, fisiologia, contraddizioni e sviluppo</a:t>
            </a:r>
          </a:p>
          <a:p>
            <a:pPr marL="82296" indent="0">
              <a:buNone/>
            </a:pPr>
            <a:r>
              <a:rPr lang="it-IT" dirty="0"/>
              <a:t>       Approccio analitico: «</a:t>
            </a:r>
            <a:r>
              <a:rPr lang="it-IT" i="1" dirty="0"/>
              <a:t>materialismo storico</a:t>
            </a:r>
            <a:r>
              <a:rPr lang="it-IT" dirty="0"/>
              <a:t>»</a:t>
            </a:r>
          </a:p>
          <a:p>
            <a:endParaRPr lang="it-IT" dirty="0"/>
          </a:p>
          <a:p>
            <a:pPr marL="82296" indent="0">
              <a:buNone/>
            </a:pPr>
            <a:r>
              <a:rPr lang="it-IT" dirty="0"/>
              <a:t>la storia è storia degli uomini e dei rapporti </a:t>
            </a:r>
          </a:p>
          <a:p>
            <a:pPr marL="82296" indent="0">
              <a:buNone/>
            </a:pPr>
            <a:r>
              <a:rPr lang="it-IT" dirty="0"/>
              <a:t>sociali tra di loro (</a:t>
            </a:r>
            <a:r>
              <a:rPr lang="it-IT" i="1" u="sng" dirty="0"/>
              <a:t>relazioni materiali</a:t>
            </a:r>
            <a:r>
              <a:rPr lang="it-IT" dirty="0"/>
              <a:t>)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 «Relazioni materiali» poggiano su due elementi:</a:t>
            </a:r>
          </a:p>
          <a:p>
            <a:pPr marL="596646" indent="-514350">
              <a:buAutoNum type="arabicPeriod"/>
            </a:pPr>
            <a:r>
              <a:rPr lang="it-IT" dirty="0"/>
              <a:t>Forze produttive</a:t>
            </a:r>
          </a:p>
          <a:p>
            <a:pPr marL="596646" indent="-514350">
              <a:buAutoNum type="arabicPeriod"/>
            </a:pPr>
            <a:r>
              <a:rPr lang="it-IT" dirty="0"/>
              <a:t>Divisione del lavoro</a:t>
            </a:r>
          </a:p>
          <a:p>
            <a:pPr marL="596646" indent="-514350">
              <a:buAutoNum type="arabicPeriod"/>
            </a:pPr>
            <a:endParaRPr lang="it-IT" dirty="0"/>
          </a:p>
        </p:txBody>
      </p:sp>
      <p:sp>
        <p:nvSpPr>
          <p:cNvPr id="4" name="Freccia circolare a sinistra 3"/>
          <p:cNvSpPr/>
          <p:nvPr/>
        </p:nvSpPr>
        <p:spPr>
          <a:xfrm>
            <a:off x="7694369" y="2204864"/>
            <a:ext cx="731520" cy="1728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322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8933688" cy="778098"/>
          </a:xfrm>
        </p:spPr>
        <p:txBody>
          <a:bodyPr/>
          <a:lstStyle/>
          <a:p>
            <a:r>
              <a:rPr lang="it-IT" dirty="0"/>
              <a:t>I </a:t>
            </a:r>
            <a:r>
              <a:rPr lang="it-IT" i="1" dirty="0"/>
              <a:t>modi di produzione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96752"/>
            <a:ext cx="8826184" cy="5051648"/>
          </a:xfrm>
        </p:spPr>
        <p:txBody>
          <a:bodyPr/>
          <a:lstStyle/>
          <a:p>
            <a:pPr marL="82296" indent="0">
              <a:buNone/>
            </a:pPr>
            <a:r>
              <a:rPr lang="it-IT" dirty="0"/>
              <a:t>Forze produttive e divisione del lavoro evolvono in stadi successivi di «</a:t>
            </a:r>
            <a:r>
              <a:rPr lang="it-IT" i="1" u="sng" dirty="0"/>
              <a:t>modi di produzione</a:t>
            </a:r>
            <a:r>
              <a:rPr lang="it-IT" dirty="0"/>
              <a:t>» caratterizzati da specifici rapporti sociali e forme di appropriazione del surplus (</a:t>
            </a:r>
            <a:r>
              <a:rPr lang="it-IT" sz="2800" dirty="0"/>
              <a:t>comunità primitiva, proprietà privata, schiavitù, feudalesimo, capitalismo</a:t>
            </a:r>
            <a:r>
              <a:rPr lang="it-IT" dirty="0"/>
              <a:t>..).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Società sempre dicotomiche: </a:t>
            </a:r>
          </a:p>
          <a:p>
            <a:pPr marL="82296" indent="0">
              <a:buNone/>
            </a:pPr>
            <a:r>
              <a:rPr lang="it-IT" dirty="0"/>
              <a:t>                      classe sfruttatrice/classe sfruttata</a:t>
            </a:r>
          </a:p>
          <a:p>
            <a:pPr marL="82296" indent="0">
              <a:buNone/>
            </a:pPr>
            <a:r>
              <a:rPr lang="it-IT" dirty="0"/>
              <a:t>sempre in contraddizione e in conflitto. </a:t>
            </a:r>
          </a:p>
        </p:txBody>
      </p:sp>
    </p:spTree>
    <p:extLst>
      <p:ext uri="{BB962C8B-B14F-4D97-AF65-F5344CB8AC3E}">
        <p14:creationId xmlns:p14="http://schemas.microsoft.com/office/powerpoint/2010/main" val="2388616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10160" cy="1143000"/>
          </a:xfrm>
        </p:spPr>
        <p:txBody>
          <a:bodyPr/>
          <a:lstStyle/>
          <a:p>
            <a:r>
              <a:rPr lang="it-IT" dirty="0"/>
              <a:t>Cosa risolve il conflitto?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447800"/>
            <a:ext cx="8538152" cy="4800600"/>
          </a:xfrm>
        </p:spPr>
        <p:txBody>
          <a:bodyPr/>
          <a:lstStyle/>
          <a:p>
            <a:r>
              <a:rPr lang="it-IT" dirty="0"/>
              <a:t>Crisi del modo di produzione </a:t>
            </a:r>
            <a:r>
              <a:rPr lang="it-IT" dirty="0">
                <a:sym typeface="Wingdings" panose="05000000000000000000" pitchFamily="2" charset="2"/>
              </a:rPr>
              <a:t> eclissi della vecchia classe dominante nuova forma di dominio</a:t>
            </a:r>
          </a:p>
          <a:p>
            <a:pPr marL="82296" indent="0">
              <a:buNone/>
            </a:pPr>
            <a:endParaRPr lang="it-IT" dirty="0">
              <a:sym typeface="Wingdings" panose="05000000000000000000" pitchFamily="2" charset="2"/>
            </a:endParaRPr>
          </a:p>
          <a:p>
            <a:pPr marL="82296" indent="0">
              <a:buNone/>
            </a:pPr>
            <a:r>
              <a:rPr lang="it-IT" dirty="0">
                <a:sym typeface="Wingdings" panose="05000000000000000000" pitchFamily="2" charset="2"/>
              </a:rPr>
              <a:t>… - borghesia-rivoluzione francese- nobiltà sostituita da capitalisti-proletariato-rivoluzione-socialismo-società senza classi abolizione della proprietà privata  e della divisione del lavoro.</a:t>
            </a:r>
            <a:endParaRPr lang="it-IT" dirty="0"/>
          </a:p>
        </p:txBody>
      </p:sp>
      <p:sp>
        <p:nvSpPr>
          <p:cNvPr id="4" name="Freccia in giù 3"/>
          <p:cNvSpPr/>
          <p:nvPr/>
        </p:nvSpPr>
        <p:spPr>
          <a:xfrm>
            <a:off x="3923928" y="270892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1907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322128" cy="792088"/>
          </a:xfrm>
        </p:spPr>
        <p:txBody>
          <a:bodyPr>
            <a:normAutofit fontScale="90000"/>
          </a:bodyPr>
          <a:lstStyle/>
          <a:p>
            <a:r>
              <a:rPr lang="it-IT" sz="3600" b="1" dirty="0">
                <a:solidFill>
                  <a:srgbClr val="C00000"/>
                </a:solidFill>
              </a:rPr>
              <a:t>I temi urbani</a:t>
            </a:r>
            <a:br>
              <a:rPr lang="it-IT" sz="3600" b="1" dirty="0">
                <a:solidFill>
                  <a:srgbClr val="C00000"/>
                </a:solidFill>
              </a:rPr>
            </a:br>
            <a:r>
              <a:rPr lang="it-IT" sz="3600" b="1" dirty="0">
                <a:solidFill>
                  <a:srgbClr val="C00000"/>
                </a:solidFill>
              </a:rPr>
              <a:t>a. storia e spazi (</a:t>
            </a:r>
            <a:r>
              <a:rPr lang="it-IT" sz="3600" dirty="0">
                <a:solidFill>
                  <a:srgbClr val="C00000"/>
                </a:solidFill>
                <a:effectLst/>
              </a:rPr>
              <a:t>livello planetario</a:t>
            </a:r>
            <a:r>
              <a:rPr lang="it-IT" sz="3600" b="1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908720"/>
            <a:ext cx="8964488" cy="5688632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Elementi di riflessione non esplicitamente legati allo spazio e alla città, ma riferimenti molto presenti nelle sue opere</a:t>
            </a:r>
          </a:p>
          <a:p>
            <a:pPr marL="82296" indent="0">
              <a:buNone/>
            </a:pPr>
            <a:r>
              <a:rPr lang="it-IT" dirty="0"/>
              <a:t>                            XVI sec. </a:t>
            </a:r>
          </a:p>
          <a:p>
            <a:r>
              <a:rPr lang="it-IT" b="1" dirty="0"/>
              <a:t>Occidente </a:t>
            </a:r>
            <a:r>
              <a:rPr lang="it-IT" dirty="0"/>
              <a:t>(</a:t>
            </a:r>
            <a:r>
              <a:rPr lang="it-IT" i="1" dirty="0"/>
              <a:t>Europa atlantica </a:t>
            </a:r>
            <a:r>
              <a:rPr lang="it-IT" dirty="0"/>
              <a:t>+ </a:t>
            </a:r>
            <a:r>
              <a:rPr lang="it-IT" i="1" dirty="0"/>
              <a:t>America settentrionale</a:t>
            </a:r>
            <a:r>
              <a:rPr lang="it-IT" dirty="0"/>
              <a:t>)</a:t>
            </a:r>
            <a:r>
              <a:rPr lang="it-IT" dirty="0">
                <a:sym typeface="Wingdings" panose="05000000000000000000" pitchFamily="2" charset="2"/>
              </a:rPr>
              <a:t>: stati nazione - proprietà privata (enclosures) capitalismo estensione reti infrastrutture egemonia della città sulla campagna</a:t>
            </a:r>
          </a:p>
          <a:p>
            <a:r>
              <a:rPr lang="it-IT" dirty="0"/>
              <a:t> </a:t>
            </a:r>
            <a:r>
              <a:rPr lang="it-IT" b="1" dirty="0"/>
              <a:t>Oriente </a:t>
            </a:r>
            <a:r>
              <a:rPr lang="it-IT" dirty="0"/>
              <a:t>(</a:t>
            </a:r>
            <a:r>
              <a:rPr lang="it-IT" i="1" dirty="0"/>
              <a:t>Russia, Cina</a:t>
            </a:r>
            <a:r>
              <a:rPr lang="it-IT" dirty="0"/>
              <a:t>, </a:t>
            </a:r>
            <a:r>
              <a:rPr lang="it-IT" i="1" dirty="0"/>
              <a:t>Giappone, India, paesi asiatici</a:t>
            </a:r>
            <a:r>
              <a:rPr lang="it-IT" dirty="0"/>
              <a:t>): imperi-burocrazie</a:t>
            </a:r>
            <a:r>
              <a:rPr lang="it-IT" dirty="0">
                <a:sym typeface="Wingdings" panose="05000000000000000000" pitchFamily="2" charset="2"/>
              </a:rPr>
              <a:t> comunità contadine isolamento anche culturale.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46758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0"/>
            <a:ext cx="8538152" cy="908720"/>
          </a:xfrm>
        </p:spPr>
        <p:txBody>
          <a:bodyPr>
            <a:normAutofit/>
          </a:bodyPr>
          <a:lstStyle/>
          <a:p>
            <a:r>
              <a:rPr lang="it-IT" b="1" i="1" dirty="0"/>
              <a:t>Modo di produzione asiatico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124744"/>
            <a:ext cx="8424936" cy="5328592"/>
          </a:xfrm>
        </p:spPr>
        <p:txBody>
          <a:bodyPr/>
          <a:lstStyle/>
          <a:p>
            <a:r>
              <a:rPr lang="it-IT" dirty="0"/>
              <a:t>Società di tipo agrario fondate sulla comunità contadina di villaggio</a:t>
            </a:r>
          </a:p>
          <a:p>
            <a:r>
              <a:rPr lang="it-IT" dirty="0"/>
              <a:t>Conduzione comune della terra e distribuzione dei prodotti</a:t>
            </a:r>
          </a:p>
          <a:p>
            <a:r>
              <a:rPr lang="it-IT" dirty="0"/>
              <a:t>Gerarchie di potere (con sede nella capitale)cui affluisce parte quota maggiore del </a:t>
            </a:r>
            <a:r>
              <a:rPr lang="it-IT" i="1" dirty="0"/>
              <a:t>surplus</a:t>
            </a:r>
            <a:r>
              <a:rPr lang="it-IT" dirty="0"/>
              <a:t> della produzione agricola ( il resto va ai nobili locali)</a:t>
            </a:r>
          </a:p>
          <a:p>
            <a:r>
              <a:rPr lang="it-IT" dirty="0"/>
              <a:t>«Dispotismo asiatico»</a:t>
            </a:r>
          </a:p>
        </p:txBody>
      </p:sp>
    </p:spTree>
    <p:extLst>
      <p:ext uri="{BB962C8B-B14F-4D97-AF65-F5344CB8AC3E}">
        <p14:creationId xmlns:p14="http://schemas.microsoft.com/office/powerpoint/2010/main" val="29283177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-180528" y="0"/>
            <a:ext cx="9114216" cy="908720"/>
          </a:xfrm>
        </p:spPr>
        <p:txBody>
          <a:bodyPr/>
          <a:lstStyle/>
          <a:p>
            <a:pPr algn="ctr"/>
            <a:r>
              <a:rPr lang="it-IT" dirty="0"/>
              <a:t>XVII- XIX sec.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5832648"/>
          </a:xfrm>
        </p:spPr>
        <p:txBody>
          <a:bodyPr>
            <a:normAutofit lnSpcReduction="10000"/>
          </a:bodyPr>
          <a:lstStyle/>
          <a:p>
            <a:r>
              <a:rPr lang="it-IT" dirty="0"/>
              <a:t>Persistenza dei modelli Occidentale e Orientale</a:t>
            </a:r>
          </a:p>
          <a:p>
            <a:pPr marL="82296" indent="0" algn="just">
              <a:buNone/>
            </a:pPr>
            <a:r>
              <a:rPr lang="it-IT" dirty="0"/>
              <a:t>su cui si innestano le </a:t>
            </a:r>
            <a:r>
              <a:rPr lang="it-IT" i="1" u="sng" dirty="0"/>
              <a:t>colonizzazioni</a:t>
            </a:r>
            <a:r>
              <a:rPr lang="it-IT" dirty="0"/>
              <a:t> e la penetrazione (violenta) del mercato e dell’economia capitalistica. 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Il caso della Russia: spazio ibrido</a:t>
            </a:r>
          </a:p>
          <a:p>
            <a:pPr marL="82296" indent="0" algn="just">
              <a:buNone/>
            </a:pPr>
            <a:r>
              <a:rPr lang="it-IT" dirty="0"/>
              <a:t>- Modo di produzione asiatico + tentativi di sviluppare forme di capitalismo industriale (Pietroburgo e Mosca).</a:t>
            </a:r>
          </a:p>
          <a:p>
            <a:pPr marL="82296" indent="0" algn="just">
              <a:buNone/>
            </a:pPr>
            <a:r>
              <a:rPr lang="it-IT" dirty="0"/>
              <a:t>Dalle comuni agricole al socialismo senza passare per il capitalismo?</a:t>
            </a:r>
          </a:p>
          <a:p>
            <a:pPr marL="82296" indent="0" algn="just">
              <a:buNone/>
            </a:pPr>
            <a:r>
              <a:rPr lang="it-IT" dirty="0"/>
              <a:t>Rivoluzione del 1917: definisce questo passaggio che esiterà nel crollo dell’URSS (1991)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39186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648072"/>
          </a:xfrm>
        </p:spPr>
        <p:txBody>
          <a:bodyPr>
            <a:normAutofit/>
          </a:bodyPr>
          <a:lstStyle/>
          <a:p>
            <a:r>
              <a:rPr lang="it-IT" sz="3600" dirty="0"/>
              <a:t>b. città, campagna, conflitto di classe (Europa)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052736"/>
            <a:ext cx="8933688" cy="5472608"/>
          </a:xfrm>
        </p:spPr>
        <p:txBody>
          <a:bodyPr>
            <a:normAutofit fontScale="92500" lnSpcReduction="10000"/>
          </a:bodyPr>
          <a:lstStyle/>
          <a:p>
            <a:r>
              <a:rPr lang="it-IT" u="sng" dirty="0"/>
              <a:t>Città </a:t>
            </a:r>
            <a:r>
              <a:rPr lang="it-IT" dirty="0"/>
              <a:t>= mutamento- strutture sociali complesse</a:t>
            </a:r>
          </a:p>
          <a:p>
            <a:r>
              <a:rPr lang="it-IT" u="sng" dirty="0"/>
              <a:t>Campagn</a:t>
            </a:r>
            <a:r>
              <a:rPr lang="it-IT" dirty="0"/>
              <a:t>a = conservazione-strutture sociali semplici</a:t>
            </a:r>
            <a:r>
              <a:rPr lang="it-IT" dirty="0">
                <a:sym typeface="Wingdings" panose="05000000000000000000" pitchFamily="2" charset="2"/>
              </a:rPr>
              <a:t> «</a:t>
            </a:r>
            <a:r>
              <a:rPr lang="it-IT" i="1" dirty="0">
                <a:sym typeface="Wingdings" panose="05000000000000000000" pitchFamily="2" charset="2"/>
              </a:rPr>
              <a:t>riserva della reazione conservatrice</a:t>
            </a:r>
            <a:r>
              <a:rPr lang="it-IT" dirty="0">
                <a:sym typeface="Wingdings" panose="05000000000000000000" pitchFamily="2" charset="2"/>
              </a:rPr>
              <a:t>»</a:t>
            </a:r>
            <a:endParaRPr lang="it-IT" dirty="0"/>
          </a:p>
          <a:p>
            <a:pPr marL="82296" indent="0">
              <a:buNone/>
            </a:pPr>
            <a:r>
              <a:rPr lang="it-IT" u="sng" dirty="0"/>
              <a:t>Città europee</a:t>
            </a:r>
            <a:r>
              <a:rPr lang="it-IT" dirty="0">
                <a:sym typeface="Wingdings" panose="05000000000000000000" pitchFamily="2" charset="2"/>
              </a:rPr>
              <a:t> conflitto di classe tra borghesia e proletariato (1848 moti i  Francia e in Germania).</a:t>
            </a:r>
          </a:p>
          <a:p>
            <a:r>
              <a:rPr lang="it-IT" dirty="0">
                <a:sym typeface="Wingdings" panose="05000000000000000000" pitchFamily="2" charset="2"/>
              </a:rPr>
              <a:t>Il </a:t>
            </a:r>
            <a:r>
              <a:rPr lang="it-IT" i="1" dirty="0">
                <a:sym typeface="Wingdings" panose="05000000000000000000" pitchFamily="2" charset="2"/>
              </a:rPr>
              <a:t>conflitto</a:t>
            </a:r>
            <a:r>
              <a:rPr lang="it-IT" dirty="0">
                <a:sym typeface="Wingdings" panose="05000000000000000000" pitchFamily="2" charset="2"/>
              </a:rPr>
              <a:t> in città, la </a:t>
            </a:r>
            <a:r>
              <a:rPr lang="it-IT" i="1" dirty="0">
                <a:sym typeface="Wingdings" panose="05000000000000000000" pitchFamily="2" charset="2"/>
              </a:rPr>
              <a:t>resistenza</a:t>
            </a:r>
            <a:r>
              <a:rPr lang="it-IT" dirty="0">
                <a:sym typeface="Wingdings" panose="05000000000000000000" pitchFamily="2" charset="2"/>
              </a:rPr>
              <a:t> nelle/dalle campagne:</a:t>
            </a:r>
          </a:p>
          <a:p>
            <a:pPr>
              <a:buFontTx/>
              <a:buChar char="-"/>
            </a:pPr>
            <a:r>
              <a:rPr lang="it-IT" dirty="0">
                <a:sym typeface="Wingdings" panose="05000000000000000000" pitchFamily="2" charset="2"/>
              </a:rPr>
              <a:t>risposte controrivoluzionarie di massa dei contadini all’azione  del proletariato urbano.</a:t>
            </a:r>
          </a:p>
          <a:p>
            <a:pPr>
              <a:buFontTx/>
              <a:buChar char="-"/>
            </a:pPr>
            <a:r>
              <a:rPr lang="it-IT" dirty="0">
                <a:sym typeface="Wingdings" panose="05000000000000000000" pitchFamily="2" charset="2"/>
              </a:rPr>
              <a:t>Alleanza </a:t>
            </a:r>
            <a:r>
              <a:rPr lang="it-IT" i="1" dirty="0">
                <a:sym typeface="Wingdings" panose="05000000000000000000" pitchFamily="2" charset="2"/>
              </a:rPr>
              <a:t>borghesia industriale</a:t>
            </a:r>
            <a:r>
              <a:rPr lang="it-IT" dirty="0">
                <a:sym typeface="Wingdings" panose="05000000000000000000" pitchFamily="2" charset="2"/>
              </a:rPr>
              <a:t>, </a:t>
            </a:r>
            <a:r>
              <a:rPr lang="it-IT" i="1" dirty="0">
                <a:sym typeface="Wingdings" panose="05000000000000000000" pitchFamily="2" charset="2"/>
              </a:rPr>
              <a:t>piccola borghesia  </a:t>
            </a:r>
            <a:r>
              <a:rPr lang="it-IT" dirty="0">
                <a:sym typeface="Wingdings" panose="05000000000000000000" pitchFamily="2" charset="2"/>
              </a:rPr>
              <a:t>e </a:t>
            </a:r>
            <a:r>
              <a:rPr lang="it-IT" i="1" dirty="0">
                <a:sym typeface="Wingdings" panose="05000000000000000000" pitchFamily="2" charset="2"/>
              </a:rPr>
              <a:t>proletariato</a:t>
            </a:r>
            <a:r>
              <a:rPr lang="it-IT" dirty="0">
                <a:sym typeface="Wingdings" panose="05000000000000000000" pitchFamily="2" charset="2"/>
              </a:rPr>
              <a:t> contro il capitalismo (moti del 1848)voto determinante dei contadini per ascesa al trono di Napoleone III (1852)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12285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88640"/>
            <a:ext cx="8682168" cy="6051904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b="1" dirty="0"/>
              <a:t>Stratificazione sociale delle città</a:t>
            </a:r>
            <a:r>
              <a:rPr lang="it-IT" b="1" i="1" dirty="0"/>
              <a:t>:</a:t>
            </a:r>
          </a:p>
          <a:p>
            <a:pPr marL="596646" indent="-514350">
              <a:buAutoNum type="arabicPeriod"/>
            </a:pPr>
            <a:r>
              <a:rPr lang="it-IT" u="sng" dirty="0"/>
              <a:t>Borghesia finanziaria= </a:t>
            </a:r>
            <a:r>
              <a:rPr lang="it-IT" dirty="0"/>
              <a:t>nata dalla rivoluzione 1830 - legata alle banche. Egemone nella Francia di Luigi Filippo</a:t>
            </a:r>
          </a:p>
          <a:p>
            <a:pPr marL="596646" indent="-514350">
              <a:buAutoNum type="arabicPeriod"/>
            </a:pPr>
            <a:r>
              <a:rPr lang="it-IT" u="sng" dirty="0"/>
              <a:t>Borghesia industriale </a:t>
            </a:r>
            <a:r>
              <a:rPr lang="it-IT" dirty="0"/>
              <a:t>= antagonista della borghesia finanziaria</a:t>
            </a:r>
          </a:p>
          <a:p>
            <a:pPr marL="596646" indent="-514350">
              <a:buAutoNum type="arabicPeriod"/>
            </a:pPr>
            <a:r>
              <a:rPr lang="it-IT" dirty="0"/>
              <a:t>Piccola </a:t>
            </a:r>
            <a:r>
              <a:rPr lang="it-IT" i="1" dirty="0"/>
              <a:t>borghesia</a:t>
            </a:r>
            <a:r>
              <a:rPr lang="it-IT" dirty="0"/>
              <a:t> dei mestieri e delle professioni = mobilità discendente</a:t>
            </a:r>
          </a:p>
          <a:p>
            <a:pPr marL="596646" indent="-514350">
              <a:buAutoNum type="arabicPeriod"/>
            </a:pPr>
            <a:r>
              <a:rPr lang="it-IT" dirty="0"/>
              <a:t>Numeroso proletariato rivoluzionario privo di una guida adeguata</a:t>
            </a:r>
          </a:p>
          <a:p>
            <a:pPr marL="596646" indent="-514350">
              <a:buAutoNum type="arabicPeriod"/>
            </a:pPr>
            <a:r>
              <a:rPr lang="it-IT" dirty="0"/>
              <a:t>Sottoproletariato di «vagabondi» e «lazzaroni»</a:t>
            </a:r>
          </a:p>
        </p:txBody>
      </p:sp>
    </p:spTree>
    <p:extLst>
      <p:ext uri="{BB962C8B-B14F-4D97-AF65-F5344CB8AC3E}">
        <p14:creationId xmlns:p14="http://schemas.microsoft.com/office/powerpoint/2010/main" val="2605233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8933688" cy="648072"/>
          </a:xfrm>
        </p:spPr>
        <p:txBody>
          <a:bodyPr>
            <a:normAutofit fontScale="90000"/>
          </a:bodyPr>
          <a:lstStyle/>
          <a:p>
            <a:r>
              <a:rPr lang="it-IT" dirty="0"/>
              <a:t> </a:t>
            </a:r>
            <a:r>
              <a:rPr lang="it-IT" i="1" dirty="0"/>
              <a:t>classe in sé e classe per </a:t>
            </a:r>
            <a:r>
              <a:rPr lang="it-IT" i="1" dirty="0" err="1"/>
              <a:t>sè</a:t>
            </a:r>
            <a:endParaRPr lang="it-IT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5976664"/>
          </a:xfrm>
        </p:spPr>
        <p:txBody>
          <a:bodyPr>
            <a:normAutofit fontScale="92500" lnSpcReduction="10000"/>
          </a:bodyPr>
          <a:lstStyle/>
          <a:p>
            <a:pPr marL="82296" indent="0" algn="just">
              <a:buNone/>
            </a:pPr>
            <a:r>
              <a:rPr lang="it-IT" dirty="0"/>
              <a:t>«</a:t>
            </a:r>
            <a:r>
              <a:rPr lang="it-IT" i="1" dirty="0"/>
              <a:t>nella misura in cui tra i contadini piccoli proprietari esistono soltanto legami locali e l’identità dei loro interessi non crea tra di loro una comunità, una unione politica su scala nazionale e una organizzazione politica, essi non costituiscono una classe. Sono quindi incapaci di far valere i loro interessi (..)» </a:t>
            </a:r>
            <a:r>
              <a:rPr lang="it-IT" sz="2800" dirty="0"/>
              <a:t>(Diciotto brumaio di Luigi Bonaparte, 348-349)               </a:t>
            </a:r>
            <a:r>
              <a:rPr lang="it-IT" i="1" dirty="0">
                <a:solidFill>
                  <a:srgbClr val="FF0000"/>
                </a:solidFill>
              </a:rPr>
              <a:t>classe in sé.</a:t>
            </a:r>
          </a:p>
          <a:p>
            <a:pPr marL="82296" indent="0" algn="just">
              <a:buNone/>
            </a:pPr>
            <a:endParaRPr lang="it-IT" i="1" dirty="0">
              <a:solidFill>
                <a:srgbClr val="FF0000"/>
              </a:solidFill>
            </a:endParaRPr>
          </a:p>
          <a:p>
            <a:pPr marL="82296" indent="0" algn="just">
              <a:buNone/>
            </a:pPr>
            <a:r>
              <a:rPr lang="it-IT" i="1" dirty="0"/>
              <a:t>Proletariato urbano/operai          </a:t>
            </a:r>
            <a:r>
              <a:rPr lang="it-IT" i="1" dirty="0">
                <a:solidFill>
                  <a:srgbClr val="FF0000"/>
                </a:solidFill>
              </a:rPr>
              <a:t>classe per sé</a:t>
            </a:r>
          </a:p>
          <a:p>
            <a:pPr marL="82296" indent="0" algn="just">
              <a:buNone/>
            </a:pPr>
            <a:endParaRPr lang="it-IT" i="1" dirty="0">
              <a:solidFill>
                <a:srgbClr val="FF0000"/>
              </a:solidFill>
            </a:endParaRPr>
          </a:p>
          <a:p>
            <a:pPr marL="82296" indent="0" algn="just">
              <a:buNone/>
            </a:pPr>
            <a:r>
              <a:rPr lang="it-IT" i="1" dirty="0">
                <a:solidFill>
                  <a:srgbClr val="FF0000"/>
                </a:solidFill>
              </a:rPr>
              <a:t>coscienza di sé e dei propri interessi collettivi </a:t>
            </a:r>
          </a:p>
          <a:p>
            <a:pPr marL="82296" indent="0" algn="just">
              <a:buNone/>
            </a:pPr>
            <a:r>
              <a:rPr lang="it-IT" i="1" dirty="0">
                <a:solidFill>
                  <a:srgbClr val="FF0000"/>
                </a:solidFill>
              </a:rPr>
              <a:t>si sviluppa solo in ambiente urbano dove presente industria e conflitto di classe.</a:t>
            </a:r>
          </a:p>
        </p:txBody>
      </p:sp>
      <p:sp>
        <p:nvSpPr>
          <p:cNvPr id="5" name="Freccia a destra 4"/>
          <p:cNvSpPr/>
          <p:nvPr/>
        </p:nvSpPr>
        <p:spPr>
          <a:xfrm>
            <a:off x="971600" y="332014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a destra 5"/>
          <p:cNvSpPr/>
          <p:nvPr/>
        </p:nvSpPr>
        <p:spPr>
          <a:xfrm>
            <a:off x="4283968" y="4295367"/>
            <a:ext cx="76238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Freccia circolare a sinistra 7"/>
          <p:cNvSpPr/>
          <p:nvPr/>
        </p:nvSpPr>
        <p:spPr>
          <a:xfrm>
            <a:off x="7740352" y="4797152"/>
            <a:ext cx="731520" cy="93610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589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26184" cy="634082"/>
          </a:xfrm>
        </p:spPr>
        <p:txBody>
          <a:bodyPr>
            <a:normAutofit fontScale="90000"/>
          </a:bodyPr>
          <a:lstStyle/>
          <a:p>
            <a:r>
              <a:rPr lang="it-IT" dirty="0"/>
              <a:t>La città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980728"/>
            <a:ext cx="8826184" cy="5760640"/>
          </a:xfrm>
        </p:spPr>
        <p:txBody>
          <a:bodyPr/>
          <a:lstStyle/>
          <a:p>
            <a:r>
              <a:rPr lang="it-IT" dirty="0"/>
              <a:t>Organizza lo </a:t>
            </a:r>
            <a:r>
              <a:rPr lang="it-IT" u="sng" dirty="0"/>
              <a:t>spazio moderno </a:t>
            </a:r>
            <a:r>
              <a:rPr lang="it-IT" dirty="0"/>
              <a:t>espandendosi e trasformandosi</a:t>
            </a:r>
          </a:p>
          <a:p>
            <a:pPr marL="82296" indent="0">
              <a:buNone/>
            </a:pPr>
            <a:endParaRPr lang="it-IT" dirty="0"/>
          </a:p>
          <a:p>
            <a:r>
              <a:rPr lang="it-IT" dirty="0"/>
              <a:t>Protagonista storico: la </a:t>
            </a:r>
            <a:r>
              <a:rPr lang="it-IT" u="sng" dirty="0"/>
              <a:t>borghesia industriale</a:t>
            </a:r>
          </a:p>
          <a:p>
            <a:r>
              <a:rPr lang="it-IT" dirty="0"/>
              <a:t>Tutti gli sviluppi passano attraverso il </a:t>
            </a:r>
            <a:r>
              <a:rPr lang="it-IT" b="1" u="sng" dirty="0"/>
              <a:t>conflitto</a:t>
            </a:r>
            <a:r>
              <a:rPr lang="it-IT" dirty="0"/>
              <a:t> (</a:t>
            </a:r>
            <a:r>
              <a:rPr lang="it-IT" i="1" dirty="0"/>
              <a:t>prospettiva </a:t>
            </a:r>
            <a:r>
              <a:rPr lang="it-IT" i="1" dirty="0" err="1"/>
              <a:t>conflittualista</a:t>
            </a:r>
            <a:r>
              <a:rPr lang="it-IT" i="1" dirty="0"/>
              <a:t> </a:t>
            </a:r>
            <a:r>
              <a:rPr lang="it-IT" dirty="0"/>
              <a:t>di </a:t>
            </a:r>
            <a:r>
              <a:rPr lang="it-IT" dirty="0" err="1"/>
              <a:t>Marx</a:t>
            </a:r>
            <a:r>
              <a:rPr lang="it-IT" dirty="0"/>
              <a:t>)</a:t>
            </a:r>
          </a:p>
          <a:p>
            <a:r>
              <a:rPr lang="it-IT" dirty="0"/>
              <a:t>Gli esiti dei conflitti vanno ben oltre i confini delle città/nazioni (anticipazione della </a:t>
            </a:r>
            <a:r>
              <a:rPr lang="it-IT" i="1" u="sng" dirty="0"/>
              <a:t>globalizzazione</a:t>
            </a:r>
            <a:r>
              <a:rPr lang="it-IT" dirty="0"/>
              <a:t>)</a:t>
            </a:r>
          </a:p>
          <a:p>
            <a:r>
              <a:rPr lang="it-IT" dirty="0"/>
              <a:t>Lo scenario del XIX sec. </a:t>
            </a:r>
            <a:r>
              <a:rPr lang="it-IT" dirty="0">
                <a:sym typeface="Wingdings" panose="05000000000000000000" pitchFamily="2" charset="2"/>
              </a:rPr>
              <a:t> illuminato dal conflitto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213838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88640"/>
            <a:ext cx="8682168" cy="576064"/>
          </a:xfrm>
        </p:spPr>
        <p:txBody>
          <a:bodyPr>
            <a:normAutofit fontScale="90000"/>
          </a:bodyPr>
          <a:lstStyle/>
          <a:p>
            <a:r>
              <a:rPr lang="it-IT" dirty="0"/>
              <a:t>Influenza negli studi urbani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908720"/>
            <a:ext cx="8640960" cy="5688632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it-IT" dirty="0"/>
              <a:t>Nel XX sec. i rapporti città-campagna sono diventati più complessi (v. Russia e Cina), sia in Oriente che in Occidente., così come i processi di modernizzazione.</a:t>
            </a:r>
          </a:p>
          <a:p>
            <a:pPr marL="82296" indent="0">
              <a:buNone/>
            </a:pPr>
            <a:r>
              <a:rPr lang="it-IT" dirty="0"/>
              <a:t>Limiti della «lettura dicotomica materialista» di </a:t>
            </a:r>
            <a:r>
              <a:rPr lang="it-IT" dirty="0" err="1"/>
              <a:t>Marx</a:t>
            </a:r>
            <a:r>
              <a:rPr lang="it-IT" dirty="0"/>
              <a:t>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Resta valido:</a:t>
            </a:r>
          </a:p>
          <a:p>
            <a:r>
              <a:rPr lang="it-IT" dirty="0"/>
              <a:t>Rapporto tra città e campagna come chiave di lettura del mutamento sociale</a:t>
            </a:r>
          </a:p>
          <a:p>
            <a:r>
              <a:rPr lang="it-IT" dirty="0"/>
              <a:t>Modello di analisi della composizione di classe</a:t>
            </a:r>
          </a:p>
          <a:p>
            <a:r>
              <a:rPr lang="it-IT" dirty="0"/>
              <a:t>Analisi della marginalità urbana ( il sottoproletariato)</a:t>
            </a:r>
          </a:p>
          <a:p>
            <a:r>
              <a:rPr lang="it-IT" dirty="0"/>
              <a:t>Metodo per la connessione tra particolare e generale.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580008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309</TotalTime>
  <Words>1193</Words>
  <Application>Microsoft Office PowerPoint</Application>
  <PresentationFormat>Presentazione su schermo (4:3)</PresentationFormat>
  <Paragraphs>124</Paragraphs>
  <Slides>17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3" baseType="lpstr">
      <vt:lpstr>Arial</vt:lpstr>
      <vt:lpstr>Gill Sans MT</vt:lpstr>
      <vt:lpstr>Verdana</vt:lpstr>
      <vt:lpstr>Wingdings</vt:lpstr>
      <vt:lpstr>Wingdings 2</vt:lpstr>
      <vt:lpstr>Solstizio</vt:lpstr>
      <vt:lpstr>KARL MARX (1818- 1883)  Spazio urbano e coscienza di classe </vt:lpstr>
      <vt:lpstr>Presentazione standard di PowerPoint</vt:lpstr>
      <vt:lpstr>Al centro dei suoi interessi:</vt:lpstr>
      <vt:lpstr> Il pensiero di Marx. </vt:lpstr>
      <vt:lpstr>Presentazione standard di PowerPoint</vt:lpstr>
      <vt:lpstr>Presentazione standard di PowerPoint</vt:lpstr>
      <vt:lpstr>L’oggetto privilegiato di studio:</vt:lpstr>
      <vt:lpstr>I modi di produzione</vt:lpstr>
      <vt:lpstr>Cosa risolve il conflitto?</vt:lpstr>
      <vt:lpstr>I temi urbani a. storia e spazi (livello planetario)</vt:lpstr>
      <vt:lpstr>Modo di produzione asiatico</vt:lpstr>
      <vt:lpstr>XVII- XIX sec. </vt:lpstr>
      <vt:lpstr>b. città, campagna, conflitto di classe (Europa)</vt:lpstr>
      <vt:lpstr>Presentazione standard di PowerPoint</vt:lpstr>
      <vt:lpstr> classe in sé e classe per sè</vt:lpstr>
      <vt:lpstr>La città</vt:lpstr>
      <vt:lpstr>Influenza negli studi urbani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KARL MARX Spazio urbano e coscienza di classe </dc:title>
  <dc:creator>User</dc:creator>
  <cp:lastModifiedBy>ANNA MARIA ZACCARIA</cp:lastModifiedBy>
  <cp:revision>29</cp:revision>
  <dcterms:created xsi:type="dcterms:W3CDTF">2022-03-19T17:55:27Z</dcterms:created>
  <dcterms:modified xsi:type="dcterms:W3CDTF">2022-03-21T16:36:32Z</dcterms:modified>
</cp:coreProperties>
</file>