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0C8D2BA-3693-4E48-A3CA-6715A196A449}" type="datetimeFigureOut">
              <a:rPr lang="it-IT" smtClean="0"/>
              <a:t>22/03/2022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1A07E82-8741-4003-89C4-ABF258C87340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/>
              <a:t>La città capitalistica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6576" y="692696"/>
            <a:ext cx="9009919" cy="6165304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Il rapporto tra </a:t>
            </a:r>
            <a:r>
              <a:rPr lang="it-IT" i="1" dirty="0">
                <a:solidFill>
                  <a:srgbClr val="FF0000"/>
                </a:solidFill>
              </a:rPr>
              <a:t>metropoli</a:t>
            </a:r>
            <a:r>
              <a:rPr lang="it-IT" dirty="0">
                <a:solidFill>
                  <a:srgbClr val="FF0000"/>
                </a:solidFill>
              </a:rPr>
              <a:t> e </a:t>
            </a:r>
            <a:r>
              <a:rPr lang="it-IT" i="1" dirty="0">
                <a:solidFill>
                  <a:srgbClr val="FF0000"/>
                </a:solidFill>
              </a:rPr>
              <a:t>capitalismo. </a:t>
            </a:r>
          </a:p>
          <a:p>
            <a:r>
              <a:rPr lang="it-IT" dirty="0">
                <a:solidFill>
                  <a:schemeClr val="tx1"/>
                </a:solidFill>
              </a:rPr>
              <a:t>       Urbanizzazione		        capitalismo industriale</a:t>
            </a:r>
          </a:p>
          <a:p>
            <a:endParaRPr lang="it-IT" dirty="0">
              <a:solidFill>
                <a:schemeClr val="tx1"/>
              </a:solidFill>
            </a:endParaRPr>
          </a:p>
          <a:p>
            <a:r>
              <a:rPr lang="it-IT" u="sng" dirty="0" err="1">
                <a:solidFill>
                  <a:schemeClr val="tx1"/>
                </a:solidFill>
              </a:rPr>
              <a:t>Marx</a:t>
            </a:r>
            <a:r>
              <a:rPr lang="it-IT" u="sng" dirty="0">
                <a:solidFill>
                  <a:schemeClr val="tx1"/>
                </a:solidFill>
              </a:rPr>
              <a:t>: la società borghese </a:t>
            </a:r>
            <a:r>
              <a:rPr lang="it-IT" dirty="0">
                <a:solidFill>
                  <a:schemeClr val="tx1"/>
                </a:solidFill>
              </a:rPr>
              <a:t>                   </a:t>
            </a:r>
            <a:r>
              <a:rPr lang="it-IT" dirty="0" err="1">
                <a:solidFill>
                  <a:schemeClr val="tx1"/>
                </a:solidFill>
              </a:rPr>
              <a:t>Engels</a:t>
            </a:r>
            <a:r>
              <a:rPr lang="it-IT" dirty="0">
                <a:solidFill>
                  <a:schemeClr val="tx1"/>
                </a:solidFill>
              </a:rPr>
              <a:t>: la classe operaia</a:t>
            </a:r>
          </a:p>
          <a:p>
            <a:r>
              <a:rPr lang="it-IT" dirty="0">
                <a:solidFill>
                  <a:schemeClr val="tx1"/>
                </a:solidFill>
              </a:rPr>
              <a:t>                                                                 </a:t>
            </a:r>
          </a:p>
          <a:p>
            <a:endParaRPr lang="it-IT" dirty="0">
              <a:solidFill>
                <a:schemeClr val="tx1"/>
              </a:solidFill>
            </a:endParaRPr>
          </a:p>
          <a:p>
            <a:r>
              <a:rPr lang="it-IT" dirty="0">
                <a:solidFill>
                  <a:schemeClr val="tx1"/>
                </a:solidFill>
              </a:rPr>
              <a:t>Valore di scambio del denaro 	       geografia sociale povertà</a:t>
            </a:r>
          </a:p>
          <a:p>
            <a:r>
              <a:rPr lang="it-IT" dirty="0">
                <a:solidFill>
                  <a:schemeClr val="tx1"/>
                </a:solidFill>
              </a:rPr>
              <a:t>Mercificazione del lavoro dell’uomo     spazializzazione sociale</a:t>
            </a:r>
          </a:p>
          <a:p>
            <a:r>
              <a:rPr lang="it-IT" dirty="0" err="1">
                <a:solidFill>
                  <a:schemeClr val="tx1"/>
                </a:solidFill>
              </a:rPr>
              <a:t>Plusvalore</a:t>
            </a:r>
            <a:r>
              <a:rPr lang="it-IT" dirty="0" err="1">
                <a:solidFill>
                  <a:schemeClr val="tx1"/>
                </a:solidFill>
                <a:sym typeface="Wingdings" panose="05000000000000000000" pitchFamily="2" charset="2"/>
              </a:rPr>
              <a:t>profitto</a:t>
            </a:r>
            <a:r>
              <a:rPr lang="it-IT" dirty="0">
                <a:solidFill>
                  <a:schemeClr val="tx1"/>
                </a:solidFill>
                <a:sym typeface="Wingdings" panose="05000000000000000000" pitchFamily="2" charset="2"/>
              </a:rPr>
              <a:t>                               (quartieri «brutti» )</a:t>
            </a:r>
          </a:p>
          <a:p>
            <a:r>
              <a:rPr lang="it-IT" dirty="0">
                <a:solidFill>
                  <a:schemeClr val="tx1"/>
                </a:solidFill>
                <a:sym typeface="Wingdings" panose="05000000000000000000" pitchFamily="2" charset="2"/>
              </a:rPr>
              <a:t>Modi di produzione</a:t>
            </a:r>
          </a:p>
          <a:p>
            <a:r>
              <a:rPr lang="it-IT" dirty="0">
                <a:solidFill>
                  <a:schemeClr val="tx1"/>
                </a:solidFill>
                <a:sym typeface="Wingdings" panose="05000000000000000000" pitchFamily="2" charset="2"/>
              </a:rPr>
              <a:t>              </a:t>
            </a:r>
            <a:r>
              <a:rPr lang="it-IT" u="sng" dirty="0">
                <a:solidFill>
                  <a:schemeClr val="tx1"/>
                </a:solidFill>
                <a:sym typeface="Wingdings" panose="05000000000000000000" pitchFamily="2" charset="2"/>
              </a:rPr>
              <a:t>Rapporti di produzione responsabili della povertà</a:t>
            </a:r>
          </a:p>
          <a:p>
            <a:r>
              <a:rPr lang="it-IT" u="sng" dirty="0">
                <a:solidFill>
                  <a:schemeClr val="tx1"/>
                </a:solidFill>
                <a:sym typeface="Wingdings" panose="05000000000000000000" pitchFamily="2" charset="2"/>
              </a:rPr>
              <a:t>Città= luogo in cui si manifestano le contraddizioni dei modi di produzione.</a:t>
            </a:r>
          </a:p>
          <a:p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4" name="Freccia bidirezionale orizzontale 3"/>
          <p:cNvSpPr/>
          <p:nvPr/>
        </p:nvSpPr>
        <p:spPr>
          <a:xfrm>
            <a:off x="3131840" y="1175543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Freccia in giù 4"/>
          <p:cNvSpPr/>
          <p:nvPr/>
        </p:nvSpPr>
        <p:spPr>
          <a:xfrm>
            <a:off x="1691680" y="2564904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in giù 5"/>
          <p:cNvSpPr/>
          <p:nvPr/>
        </p:nvSpPr>
        <p:spPr>
          <a:xfrm>
            <a:off x="6660232" y="2564904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1208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332656"/>
            <a:ext cx="9036496" cy="6264696"/>
          </a:xfrm>
        </p:spPr>
        <p:txBody>
          <a:bodyPr/>
          <a:lstStyle/>
          <a:p>
            <a:pPr marL="82296" indent="0" algn="just">
              <a:buNone/>
            </a:pPr>
            <a:r>
              <a:rPr lang="it-IT" u="sng" dirty="0"/>
              <a:t>Per </a:t>
            </a:r>
            <a:r>
              <a:rPr lang="it-IT" u="sng" dirty="0" err="1"/>
              <a:t>Marx</a:t>
            </a:r>
            <a:r>
              <a:rPr lang="it-IT" u="sng" dirty="0"/>
              <a:t> ed </a:t>
            </a:r>
            <a:r>
              <a:rPr lang="it-IT" u="sng" dirty="0" err="1"/>
              <a:t>Engels</a:t>
            </a:r>
            <a:r>
              <a:rPr lang="it-IT" dirty="0"/>
              <a:t>: non è la città che crea il capitalismo, ma è il capitalismo che fa nascere la moderna città industriale, attirando nelle metropoli grandi masse di lavoratori e un «esercito di riserva». </a:t>
            </a:r>
          </a:p>
          <a:p>
            <a:pPr marL="82296" indent="0" algn="just">
              <a:buNone/>
            </a:pPr>
            <a:endParaRPr lang="it-IT" u="sng" dirty="0"/>
          </a:p>
          <a:p>
            <a:pPr marL="82296" indent="0" algn="just">
              <a:buNone/>
            </a:pPr>
            <a:r>
              <a:rPr lang="it-IT" u="sng" dirty="0" err="1"/>
              <a:t>Marx</a:t>
            </a:r>
            <a:r>
              <a:rPr lang="it-IT" dirty="0"/>
              <a:t>: importanza del fattore «tempo».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Lo spazio urbano sia pubblico che privato può essere «mercificato»</a:t>
            </a:r>
            <a:r>
              <a:rPr lang="it-IT" dirty="0">
                <a:sym typeface="Wingdings" panose="05000000000000000000" pitchFamily="2" charset="2"/>
              </a:rPr>
              <a:t> generare vantaggi economici.</a:t>
            </a:r>
          </a:p>
          <a:p>
            <a:pPr marL="82296" indent="0" algn="just">
              <a:buNone/>
            </a:pPr>
            <a:r>
              <a:rPr lang="it-IT" dirty="0">
                <a:sym typeface="Wingdings" panose="05000000000000000000" pitchFamily="2" charset="2"/>
              </a:rPr>
              <a:t>Il capitalismo trasforma il mondo fisico in generale, e in particolare delle città.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35153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0"/>
            <a:ext cx="8682168" cy="764704"/>
          </a:xfrm>
        </p:spPr>
        <p:txBody>
          <a:bodyPr/>
          <a:lstStyle/>
          <a:p>
            <a:r>
              <a:rPr lang="it-IT" dirty="0"/>
              <a:t>Urbanisti di impostazione marxista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5904656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dirty="0"/>
              <a:t>Caratteristiche della configurazione spaziale della metropoli capitalistica:</a:t>
            </a:r>
          </a:p>
          <a:p>
            <a:pPr marL="82296" indent="0">
              <a:buNone/>
            </a:pPr>
            <a:endParaRPr lang="it-IT" dirty="0"/>
          </a:p>
          <a:p>
            <a:r>
              <a:rPr lang="it-IT" dirty="0"/>
              <a:t>Divisione specializzata del lavoro </a:t>
            </a:r>
          </a:p>
          <a:p>
            <a:r>
              <a:rPr lang="it-IT" dirty="0"/>
              <a:t>Esistenza di un «secondo circuito» di capitale: banche, borse, società immobiliari e finanziarie, ecc.</a:t>
            </a:r>
          </a:p>
          <a:p>
            <a:pPr algn="just"/>
            <a:r>
              <a:rPr lang="it-IT" dirty="0"/>
              <a:t>Concentrazione «mezzi di consumo collettivi» (scuole, ospedali, teatri, ecc. )</a:t>
            </a:r>
          </a:p>
          <a:p>
            <a:pPr algn="just"/>
            <a:r>
              <a:rPr lang="it-IT" dirty="0"/>
              <a:t>Intervento dello Stato nel controllo di crisi e conflitti </a:t>
            </a:r>
            <a:r>
              <a:rPr lang="it-IT" dirty="0">
                <a:sym typeface="Wingdings" panose="05000000000000000000" pitchFamily="2" charset="2"/>
              </a:rPr>
              <a:t> controllo </a:t>
            </a:r>
            <a:r>
              <a:rPr lang="it-IT" dirty="0" err="1">
                <a:sym typeface="Wingdings" panose="05000000000000000000" pitchFamily="2" charset="2"/>
              </a:rPr>
              <a:t>MdL</a:t>
            </a:r>
            <a:r>
              <a:rPr lang="it-IT" dirty="0">
                <a:sym typeface="Wingdings" panose="05000000000000000000" pitchFamily="2" charset="2"/>
              </a:rPr>
              <a:t> e comportamento consumatori.</a:t>
            </a:r>
          </a:p>
          <a:p>
            <a:pPr algn="just"/>
            <a:r>
              <a:rPr lang="it-IT" dirty="0">
                <a:sym typeface="Wingdings" panose="05000000000000000000" pitchFamily="2" charset="2"/>
              </a:rPr>
              <a:t>Resistenza «di classe» più elevata (scioperi, disordini, criminalità, ecc.)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22007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080120"/>
          </a:xfrm>
        </p:spPr>
        <p:txBody>
          <a:bodyPr>
            <a:normAutofit/>
          </a:bodyPr>
          <a:lstStyle/>
          <a:p>
            <a:pPr algn="just"/>
            <a:r>
              <a:rPr lang="it-IT" sz="3200" b="1" dirty="0"/>
              <a:t>David Harvey: critica della moderna città capitalistica.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400600"/>
          </a:xfrm>
        </p:spPr>
        <p:txBody>
          <a:bodyPr/>
          <a:lstStyle/>
          <a:p>
            <a:pPr marL="82296" indent="0">
              <a:buNone/>
            </a:pPr>
            <a:r>
              <a:rPr lang="it-IT" i="1" dirty="0"/>
              <a:t>L’esperienza urbana. Metropoli e trasformazioni sociali </a:t>
            </a:r>
            <a:r>
              <a:rPr lang="it-IT" dirty="0"/>
              <a:t>(1985).</a:t>
            </a:r>
          </a:p>
          <a:p>
            <a:pPr marL="82296" indent="0">
              <a:buNone/>
            </a:pPr>
            <a:r>
              <a:rPr lang="it-IT" dirty="0"/>
              <a:t>Intorno alla città si organizzano i </a:t>
            </a:r>
            <a:r>
              <a:rPr lang="it-IT" i="1" dirty="0"/>
              <a:t>modi di produzione.</a:t>
            </a:r>
          </a:p>
          <a:p>
            <a:pPr marL="82296" indent="0">
              <a:buNone/>
            </a:pPr>
            <a:r>
              <a:rPr lang="it-IT" i="1" u="sng" dirty="0"/>
              <a:t>Economia del denaro </a:t>
            </a:r>
            <a:r>
              <a:rPr lang="it-IT" dirty="0"/>
              <a:t>diversa da </a:t>
            </a:r>
            <a:r>
              <a:rPr lang="it-IT" i="1" u="sng" dirty="0"/>
              <a:t>Economia capitalistica</a:t>
            </a:r>
          </a:p>
          <a:p>
            <a:pPr marL="82296" indent="0">
              <a:buNone/>
            </a:pPr>
            <a:endParaRPr lang="it-IT" i="1" u="sng" dirty="0"/>
          </a:p>
          <a:p>
            <a:pPr marL="82296" indent="0">
              <a:buNone/>
            </a:pPr>
            <a:r>
              <a:rPr lang="it-IT" dirty="0"/>
              <a:t>Esistevano prima della nascita delle «grandi città».</a:t>
            </a:r>
          </a:p>
          <a:p>
            <a:pPr marL="82296" indent="0">
              <a:buNone/>
            </a:pPr>
            <a:r>
              <a:rPr lang="it-IT" dirty="0"/>
              <a:t>Il capitalismo industriale</a:t>
            </a:r>
            <a:r>
              <a:rPr lang="it-IT" dirty="0">
                <a:sym typeface="Wingdings" panose="05000000000000000000" pitchFamily="2" charset="2"/>
              </a:rPr>
              <a:t></a:t>
            </a:r>
            <a:r>
              <a:rPr lang="it-IT" dirty="0"/>
              <a:t> circolazione di lavoratori </a:t>
            </a:r>
            <a:r>
              <a:rPr lang="it-IT" dirty="0" err="1"/>
              <a:t>salariati</a:t>
            </a:r>
            <a:r>
              <a:rPr lang="it-IT" dirty="0" err="1">
                <a:sym typeface="Wingdings" panose="05000000000000000000" pitchFamily="2" charset="2"/>
              </a:rPr>
              <a:t>circolazione</a:t>
            </a:r>
            <a:r>
              <a:rPr lang="it-IT" dirty="0">
                <a:sym typeface="Wingdings" panose="05000000000000000000" pitchFamily="2" charset="2"/>
              </a:rPr>
              <a:t> di capitale si intensifica il nesso tra spazio e capitale.</a:t>
            </a:r>
            <a:endParaRPr lang="it-IT" dirty="0"/>
          </a:p>
        </p:txBody>
      </p:sp>
      <p:sp>
        <p:nvSpPr>
          <p:cNvPr id="4" name="Freccia in giù 3"/>
          <p:cNvSpPr/>
          <p:nvPr/>
        </p:nvSpPr>
        <p:spPr>
          <a:xfrm>
            <a:off x="1475656" y="3356992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2761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8933688" cy="850106"/>
          </a:xfrm>
        </p:spPr>
        <p:txBody>
          <a:bodyPr/>
          <a:lstStyle/>
          <a:p>
            <a:r>
              <a:rPr lang="it-IT" dirty="0"/>
              <a:t>Spazio e denaro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544616"/>
          </a:xfrm>
        </p:spPr>
        <p:txBody>
          <a:bodyPr/>
          <a:lstStyle/>
          <a:p>
            <a:pPr marL="82296" indent="0" algn="just">
              <a:buNone/>
            </a:pPr>
            <a:r>
              <a:rPr lang="it-IT" i="1" dirty="0"/>
              <a:t>« Il denaro crea grandi possibilità di concentrazioni spaziali e di potere sociale, perché diversamente  da altri valori d’uso esso può venire accumulato senza limiti in un luogo determinato. E queste immense concentrazioni di potere sociale possono essere utilizzate per realizzare grandi trasformazioni localizzate della natura, per la creazione di ambienti costruiti e così via» </a:t>
            </a:r>
            <a:r>
              <a:rPr lang="it-IT" sz="2400" dirty="0"/>
              <a:t>( Harvey 1985, p. 208)</a:t>
            </a:r>
          </a:p>
          <a:p>
            <a:pPr marL="82296" indent="0" algn="just">
              <a:buNone/>
            </a:pPr>
            <a:endParaRPr lang="it-IT" sz="2400" dirty="0"/>
          </a:p>
          <a:p>
            <a:pPr marL="82296" indent="0" algn="just">
              <a:buNone/>
            </a:pPr>
            <a:r>
              <a:rPr lang="it-IT" dirty="0"/>
              <a:t>Lo «sventramento» di Parigi nell’800 di Napoleone terzo ( barone </a:t>
            </a:r>
            <a:r>
              <a:rPr lang="it-IT" dirty="0" err="1"/>
              <a:t>Haussmann</a:t>
            </a:r>
            <a:r>
              <a:rPr lang="it-IT" dirty="0"/>
              <a:t>).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endParaRPr lang="it-IT" sz="2400" dirty="0"/>
          </a:p>
          <a:p>
            <a:pPr marL="82296" indent="0" algn="just">
              <a:buNone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2677156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620688"/>
            <a:ext cx="8682168" cy="5627712"/>
          </a:xfrm>
        </p:spPr>
        <p:txBody>
          <a:bodyPr/>
          <a:lstStyle/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Il </a:t>
            </a:r>
            <a:r>
              <a:rPr lang="it-IT" u="sng" dirty="0"/>
              <a:t>catasto</a:t>
            </a:r>
            <a:r>
              <a:rPr lang="it-IT" dirty="0"/>
              <a:t> istituzionalizza la </a:t>
            </a:r>
            <a:r>
              <a:rPr lang="it-IT" i="1" u="sng" dirty="0"/>
              <a:t>mercificazione dello spazio= </a:t>
            </a:r>
            <a:r>
              <a:rPr lang="it-IT" dirty="0"/>
              <a:t>conversione di un terreno o territorio in un bene che può essere venduto o comprato.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«allora come oggi, il modo più sicuro di aumentare il valore di un terreno agricolo era di costruirvi sopra o trasformarlo in una strada, ferrovia, ecc..» </a:t>
            </a:r>
            <a:r>
              <a:rPr lang="it-IT" sz="2800" dirty="0"/>
              <a:t>(p. 146)</a:t>
            </a:r>
          </a:p>
          <a:p>
            <a:pPr marL="82296" indent="0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042437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26184" cy="432048"/>
          </a:xfrm>
        </p:spPr>
        <p:txBody>
          <a:bodyPr>
            <a:normAutofit fontScale="90000"/>
          </a:bodyPr>
          <a:lstStyle/>
          <a:p>
            <a:r>
              <a:rPr lang="it-IT" dirty="0"/>
              <a:t>La divisione spaziale del lavoro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20688"/>
            <a:ext cx="8754176" cy="612068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sz="2400" b="1" dirty="0" err="1"/>
              <a:t>Doreen</a:t>
            </a:r>
            <a:r>
              <a:rPr lang="it-IT" sz="2400" b="1" dirty="0"/>
              <a:t> </a:t>
            </a:r>
            <a:r>
              <a:rPr lang="it-IT" sz="2400" b="1" dirty="0" err="1"/>
              <a:t>Massey</a:t>
            </a:r>
            <a:r>
              <a:rPr lang="it-IT" sz="2400" b="1" dirty="0"/>
              <a:t> </a:t>
            </a:r>
            <a:r>
              <a:rPr lang="it-IT" sz="2400" dirty="0"/>
              <a:t>( geografa economica), </a:t>
            </a:r>
            <a:r>
              <a:rPr lang="it-IT" sz="2400" i="1" dirty="0" err="1"/>
              <a:t>Spatial</a:t>
            </a:r>
            <a:r>
              <a:rPr lang="it-IT" sz="2400" i="1" dirty="0"/>
              <a:t> </a:t>
            </a:r>
            <a:r>
              <a:rPr lang="it-IT" sz="2400" i="1" dirty="0" err="1"/>
              <a:t>Division</a:t>
            </a:r>
            <a:r>
              <a:rPr lang="it-IT" sz="2400" i="1" dirty="0"/>
              <a:t> of </a:t>
            </a:r>
            <a:r>
              <a:rPr lang="it-IT" sz="2400" i="1" dirty="0" err="1"/>
              <a:t>Labour</a:t>
            </a:r>
            <a:r>
              <a:rPr lang="it-IT" sz="2400" i="1" dirty="0"/>
              <a:t> </a:t>
            </a:r>
            <a:r>
              <a:rPr lang="it-IT" sz="2400" dirty="0"/>
              <a:t>(1995):</a:t>
            </a:r>
          </a:p>
          <a:p>
            <a:pPr marL="82296" indent="0" algn="just">
              <a:buNone/>
            </a:pPr>
            <a:r>
              <a:rPr lang="it-IT" sz="2400" dirty="0"/>
              <a:t>applicazione dell’analisi marxista a contesti economici specifici. </a:t>
            </a:r>
          </a:p>
          <a:p>
            <a:pPr marL="82296" indent="0" algn="just">
              <a:buNone/>
            </a:pPr>
            <a:endParaRPr lang="it-IT" sz="2400" dirty="0"/>
          </a:p>
          <a:p>
            <a:pPr marL="82296" indent="0" algn="just">
              <a:buNone/>
            </a:pPr>
            <a:r>
              <a:rPr lang="it-IT" sz="2400" dirty="0"/>
              <a:t>Tre forme di struttura spaziale che organizzano la divisione del lavoro:</a:t>
            </a:r>
          </a:p>
          <a:p>
            <a:pPr marL="596646" indent="-514350" algn="just">
              <a:buAutoNum type="arabicPeriod"/>
            </a:pPr>
            <a:r>
              <a:rPr lang="it-IT" sz="2400" dirty="0"/>
              <a:t>Concentrata = intero insediamento aziendale in un unico spazio geografico ( Ford a </a:t>
            </a:r>
            <a:r>
              <a:rPr lang="it-IT" sz="2400" dirty="0" err="1"/>
              <a:t>Ditroit</a:t>
            </a:r>
            <a:r>
              <a:rPr lang="it-IT" sz="2400" dirty="0"/>
              <a:t>).</a:t>
            </a:r>
          </a:p>
          <a:p>
            <a:pPr marL="596646" indent="-514350" algn="just">
              <a:buAutoNum type="arabicPeriod"/>
            </a:pPr>
            <a:r>
              <a:rPr lang="it-IT" sz="2400" dirty="0"/>
              <a:t>A clonazione di stabilimenti distaccati = direzione e amministrazione come nucleo separato e distinto, processi di produzione e servizi  situati in diverse localizzazioni ( Shell in Olanda).</a:t>
            </a:r>
          </a:p>
          <a:p>
            <a:pPr marL="596646" indent="-514350" algn="just">
              <a:buAutoNum type="arabicPeriod"/>
            </a:pPr>
            <a:r>
              <a:rPr lang="it-IT" sz="2400" dirty="0"/>
              <a:t>Con processo parcellizzato = processo di produzione spezzettato in fasi, alcuni collegati a sedi amministrative e di controllo  centrali altri a sedi distaccate ( EADS a Tolosa). </a:t>
            </a:r>
          </a:p>
        </p:txBody>
      </p:sp>
    </p:spTree>
    <p:extLst>
      <p:ext uri="{BB962C8B-B14F-4D97-AF65-F5344CB8AC3E}">
        <p14:creationId xmlns:p14="http://schemas.microsoft.com/office/powerpoint/2010/main" val="434732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548680"/>
            <a:ext cx="8754176" cy="6048672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it-IT" dirty="0"/>
              <a:t>2. Clonazione di stabilimenti distaccati</a:t>
            </a:r>
          </a:p>
          <a:p>
            <a:pPr marL="82296" indent="0">
              <a:buNone/>
            </a:pPr>
            <a:r>
              <a:rPr lang="it-IT" dirty="0"/>
              <a:t>3. Processo parcellizzato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Caratteristici di una divisione del lavoro </a:t>
            </a:r>
          </a:p>
          <a:p>
            <a:pPr marL="82296" indent="0">
              <a:buNone/>
            </a:pPr>
            <a:r>
              <a:rPr lang="it-IT" dirty="0"/>
              <a:t>sempre più integrata, con processi di </a:t>
            </a:r>
            <a:r>
              <a:rPr lang="it-IT" dirty="0" err="1"/>
              <a:t>riarticolazione</a:t>
            </a:r>
            <a:r>
              <a:rPr lang="it-IT" dirty="0"/>
              <a:t> spaziale.              </a:t>
            </a:r>
          </a:p>
          <a:p>
            <a:pPr marL="82296" indent="0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 </a:t>
            </a:r>
          </a:p>
          <a:p>
            <a:pPr marL="82296" indent="0" algn="just">
              <a:buNone/>
            </a:pPr>
            <a:r>
              <a:rPr lang="it-IT" dirty="0"/>
              <a:t>Crescita della concorrenza globale</a:t>
            </a:r>
            <a:r>
              <a:rPr lang="it-IT" dirty="0">
                <a:sym typeface="Wingdings" panose="05000000000000000000" pitchFamily="2" charset="2"/>
              </a:rPr>
              <a:t> città     «</a:t>
            </a:r>
            <a:r>
              <a:rPr lang="it-IT" dirty="0" err="1">
                <a:sym typeface="Wingdings" panose="05000000000000000000" pitchFamily="2" charset="2"/>
              </a:rPr>
              <a:t>monoprodotto</a:t>
            </a:r>
            <a:r>
              <a:rPr lang="it-IT" dirty="0">
                <a:sym typeface="Wingdings" panose="05000000000000000000" pitchFamily="2" charset="2"/>
              </a:rPr>
              <a:t>» più vulnerabili.</a:t>
            </a:r>
          </a:p>
          <a:p>
            <a:pPr marL="82296" indent="0" algn="just">
              <a:buNone/>
            </a:pPr>
            <a:endParaRPr lang="it-IT" dirty="0">
              <a:sym typeface="Wingdings" panose="05000000000000000000" pitchFamily="2" charset="2"/>
            </a:endParaRPr>
          </a:p>
          <a:p>
            <a:pPr marL="82296" indent="0" algn="just">
              <a:buNone/>
            </a:pPr>
            <a:r>
              <a:rPr lang="it-IT" dirty="0">
                <a:sym typeface="Wingdings" panose="05000000000000000000" pitchFamily="2" charset="2"/>
              </a:rPr>
              <a:t> Il capitale si sposta forza lavoro della città postindustriale paga il conto di economie non diversificate.</a:t>
            </a:r>
            <a:endParaRPr lang="it-IT" dirty="0"/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endParaRPr lang="it-IT" dirty="0"/>
          </a:p>
        </p:txBody>
      </p:sp>
      <p:sp>
        <p:nvSpPr>
          <p:cNvPr id="4" name="Freccia circolare a sinistra 3"/>
          <p:cNvSpPr/>
          <p:nvPr/>
        </p:nvSpPr>
        <p:spPr>
          <a:xfrm>
            <a:off x="7530048" y="404664"/>
            <a:ext cx="1019552" cy="187220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6" name="Freccia in giù 5"/>
          <p:cNvSpPr/>
          <p:nvPr/>
        </p:nvSpPr>
        <p:spPr>
          <a:xfrm>
            <a:off x="4788024" y="2924944"/>
            <a:ext cx="48463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9806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60648"/>
            <a:ext cx="8964488" cy="6408712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b="1" dirty="0"/>
              <a:t>Processi di riorganizzazione economica</a:t>
            </a:r>
            <a:r>
              <a:rPr lang="it-IT" dirty="0"/>
              <a:t>:</a:t>
            </a:r>
          </a:p>
          <a:p>
            <a:pPr marL="82296" indent="0">
              <a:buNone/>
            </a:pPr>
            <a:r>
              <a:rPr lang="it-IT" dirty="0"/>
              <a:t>Ruolo potenzialmente importante dello Stato, ma decidono grandi </a:t>
            </a:r>
            <a:r>
              <a:rPr lang="it-IT" i="1" dirty="0" err="1"/>
              <a:t>corporations</a:t>
            </a:r>
            <a:r>
              <a:rPr lang="it-IT" i="1" dirty="0"/>
              <a:t> </a:t>
            </a:r>
            <a:r>
              <a:rPr lang="it-IT" dirty="0"/>
              <a:t>e </a:t>
            </a:r>
            <a:r>
              <a:rPr lang="it-IT" i="1" dirty="0"/>
              <a:t>multinazionali.</a:t>
            </a:r>
          </a:p>
          <a:p>
            <a:pPr marL="82296" indent="0">
              <a:buNone/>
            </a:pPr>
            <a:endParaRPr lang="it-IT" i="1" dirty="0"/>
          </a:p>
          <a:p>
            <a:pPr marL="82296" indent="0">
              <a:buNone/>
            </a:pPr>
            <a:endParaRPr lang="it-IT" i="1" dirty="0"/>
          </a:p>
          <a:p>
            <a:pPr marL="82296" indent="0" algn="ctr">
              <a:buNone/>
            </a:pPr>
            <a:r>
              <a:rPr lang="it-IT" dirty="0"/>
              <a:t>Nuove </a:t>
            </a:r>
            <a:r>
              <a:rPr lang="it-IT" i="1" dirty="0"/>
              <a:t>divisioni spaziali </a:t>
            </a:r>
            <a:r>
              <a:rPr lang="it-IT" dirty="0"/>
              <a:t>del  lavoro</a:t>
            </a:r>
          </a:p>
          <a:p>
            <a:pPr marL="82296" indent="0" algn="ctr">
              <a:buNone/>
            </a:pPr>
            <a:r>
              <a:rPr lang="it-IT" dirty="0"/>
              <a:t>Impatto su famiglie e comunità</a:t>
            </a:r>
          </a:p>
          <a:p>
            <a:pPr marL="82296" indent="0" algn="ctr">
              <a:buNone/>
            </a:pPr>
            <a:r>
              <a:rPr lang="it-IT" dirty="0"/>
              <a:t>Economie informali</a:t>
            </a:r>
          </a:p>
          <a:p>
            <a:pPr marL="82296" indent="0" algn="ctr">
              <a:buNone/>
            </a:pPr>
            <a:r>
              <a:rPr lang="it-IT" dirty="0"/>
              <a:t>Migrazioni </a:t>
            </a:r>
          </a:p>
          <a:p>
            <a:pPr marL="82296" indent="0" algn="ctr">
              <a:buNone/>
            </a:pPr>
            <a:r>
              <a:rPr lang="it-IT" dirty="0"/>
              <a:t>…..</a:t>
            </a:r>
          </a:p>
          <a:p>
            <a:pPr marL="82296" indent="0" algn="just">
              <a:buNone/>
            </a:pPr>
            <a:r>
              <a:rPr lang="it-IT" dirty="0"/>
              <a:t>La libertà delle aziende è limitata tuttavia dai «</a:t>
            </a:r>
            <a:r>
              <a:rPr lang="it-IT" i="1" dirty="0"/>
              <a:t>clusters delle competenze</a:t>
            </a:r>
            <a:r>
              <a:rPr lang="it-IT" dirty="0"/>
              <a:t>», adattabile al mutamento dei mercati del lavoro complessi,</a:t>
            </a:r>
          </a:p>
        </p:txBody>
      </p:sp>
      <p:sp>
        <p:nvSpPr>
          <p:cNvPr id="4" name="Freccia in giù 3"/>
          <p:cNvSpPr/>
          <p:nvPr/>
        </p:nvSpPr>
        <p:spPr>
          <a:xfrm>
            <a:off x="4545708" y="1844824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9719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332656"/>
            <a:ext cx="8892480" cy="5915744"/>
          </a:xfrm>
        </p:spPr>
        <p:txBody>
          <a:bodyPr/>
          <a:lstStyle/>
          <a:p>
            <a:r>
              <a:rPr lang="it-IT" dirty="0" err="1"/>
              <a:t>Jessop</a:t>
            </a:r>
            <a:r>
              <a:rPr lang="it-IT" dirty="0"/>
              <a:t> (2000), la «città imprenditoriale»:</a:t>
            </a:r>
          </a:p>
          <a:p>
            <a:endParaRPr lang="it-IT" dirty="0"/>
          </a:p>
          <a:p>
            <a:pPr marL="82296" indent="0">
              <a:buNone/>
            </a:pPr>
            <a:r>
              <a:rPr lang="it-IT" dirty="0"/>
              <a:t>  «manager ed esperti di mercato promuovono statistiche relative alle caratteristiche dei residenti come incentivi per gli investitori esterni ed esaltano le caratteristiche fondamentali delle infrastrutture e il sostegno alla ricerca in una gara globale a chi sa vendere meglio la propria città» </a:t>
            </a:r>
            <a:r>
              <a:rPr lang="it-IT" sz="2400" dirty="0"/>
              <a:t>(p.149)</a:t>
            </a:r>
          </a:p>
        </p:txBody>
      </p:sp>
    </p:spTree>
    <p:extLst>
      <p:ext uri="{BB962C8B-B14F-4D97-AF65-F5344CB8AC3E}">
        <p14:creationId xmlns:p14="http://schemas.microsoft.com/office/powerpoint/2010/main" val="2132426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0"/>
            <a:ext cx="8682168" cy="548680"/>
          </a:xfrm>
        </p:spPr>
        <p:txBody>
          <a:bodyPr>
            <a:normAutofit fontScale="90000"/>
          </a:bodyPr>
          <a:lstStyle/>
          <a:p>
            <a:r>
              <a:rPr lang="it-IT" dirty="0"/>
              <a:t>Capitalismo e «questione urbana»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92696"/>
            <a:ext cx="8826184" cy="5976664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dirty="0"/>
              <a:t>Anni 60 del Novecento – </a:t>
            </a:r>
            <a:r>
              <a:rPr lang="it-IT" u="sng" dirty="0"/>
              <a:t>I neomarxisti</a:t>
            </a:r>
          </a:p>
          <a:p>
            <a:pPr marL="82296" indent="0">
              <a:buNone/>
            </a:pPr>
            <a:endParaRPr lang="it-IT" u="sng" dirty="0"/>
          </a:p>
          <a:p>
            <a:pPr marL="82296" indent="0">
              <a:buNone/>
            </a:pPr>
            <a:r>
              <a:rPr lang="it-IT" u="sng" dirty="0"/>
              <a:t>Scuola di Francoforte - </a:t>
            </a:r>
            <a:r>
              <a:rPr lang="it-IT" dirty="0" err="1"/>
              <a:t>Jurgen</a:t>
            </a:r>
            <a:r>
              <a:rPr lang="it-IT" dirty="0"/>
              <a:t> </a:t>
            </a:r>
            <a:r>
              <a:rPr lang="it-IT" dirty="0" err="1"/>
              <a:t>Habermas</a:t>
            </a:r>
            <a:r>
              <a:rPr lang="it-IT" dirty="0"/>
              <a:t>:</a:t>
            </a:r>
          </a:p>
          <a:p>
            <a:pPr marL="82296" indent="0">
              <a:buNone/>
            </a:pPr>
            <a:r>
              <a:rPr lang="it-IT" i="1" u="sng" dirty="0"/>
              <a:t>Società capitalistica avanzata </a:t>
            </a:r>
            <a:r>
              <a:rPr lang="it-IT" dirty="0"/>
              <a:t>= modo di produzione che sfociava nella mediazione del conflitto attraverso i «mezzi di comunicazione», di pari passo con la rapida urbanizzazione. 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u="sng" dirty="0"/>
              <a:t>Scuola francese –Louis </a:t>
            </a:r>
            <a:r>
              <a:rPr lang="it-IT" u="sng" dirty="0" err="1"/>
              <a:t>Althusser</a:t>
            </a:r>
            <a:r>
              <a:rPr lang="it-IT" dirty="0"/>
              <a:t>:</a:t>
            </a:r>
          </a:p>
          <a:p>
            <a:pPr marL="82296" indent="0">
              <a:buNone/>
            </a:pPr>
            <a:r>
              <a:rPr lang="it-IT" dirty="0"/>
              <a:t>Formazione ideologica della città (borghese) = prodotto del modo capitalistico di produzione.</a:t>
            </a:r>
          </a:p>
        </p:txBody>
      </p:sp>
    </p:spTree>
    <p:extLst>
      <p:ext uri="{BB962C8B-B14F-4D97-AF65-F5344CB8AC3E}">
        <p14:creationId xmlns:p14="http://schemas.microsoft.com/office/powerpoint/2010/main" val="1444040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88640"/>
            <a:ext cx="8682168" cy="640871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dirty="0"/>
              <a:t>In Europa e America Latina: Manuel </a:t>
            </a:r>
            <a:r>
              <a:rPr lang="it-IT" dirty="0" err="1"/>
              <a:t>Castels</a:t>
            </a:r>
            <a:r>
              <a:rPr lang="it-IT" dirty="0"/>
              <a:t> e Jean </a:t>
            </a:r>
            <a:r>
              <a:rPr lang="it-IT" dirty="0" err="1"/>
              <a:t>Lojkine</a:t>
            </a:r>
            <a:r>
              <a:rPr lang="it-IT" dirty="0"/>
              <a:t>.</a:t>
            </a:r>
          </a:p>
          <a:p>
            <a:pPr marL="82296" indent="0">
              <a:buNone/>
            </a:pPr>
            <a:r>
              <a:rPr lang="it-IT" dirty="0"/>
              <a:t>Lo spazio mercificato della città capitalistica determina le pratiche urbane.</a:t>
            </a:r>
          </a:p>
          <a:p>
            <a:pPr marL="82296" indent="0">
              <a:buNone/>
            </a:pPr>
            <a:r>
              <a:rPr lang="it-IT" dirty="0"/>
              <a:t> </a:t>
            </a:r>
          </a:p>
          <a:p>
            <a:pPr marL="82296" indent="0">
              <a:buNone/>
            </a:pPr>
            <a:r>
              <a:rPr lang="it-IT" u="sng" dirty="0" err="1"/>
              <a:t>Castells</a:t>
            </a:r>
            <a:r>
              <a:rPr lang="it-IT" u="sng" dirty="0"/>
              <a:t>:</a:t>
            </a:r>
          </a:p>
          <a:p>
            <a:pPr marL="82296" indent="0">
              <a:buNone/>
            </a:pPr>
            <a:r>
              <a:rPr lang="it-IT" i="1" dirty="0"/>
              <a:t>City, Class and </a:t>
            </a:r>
            <a:r>
              <a:rPr lang="it-IT" i="1" dirty="0" err="1"/>
              <a:t>Power</a:t>
            </a:r>
            <a:r>
              <a:rPr lang="it-IT" dirty="0"/>
              <a:t> (1978): enfatizza l’importanza della sfera urbana come luogo di lotta e contestazione, riconoscendo al lavoratore possibilità di resistenza. 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6720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116632"/>
            <a:ext cx="749808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/>
              <a:t>Manuel </a:t>
            </a:r>
            <a:r>
              <a:rPr lang="it-IT" dirty="0" err="1"/>
              <a:t>Castells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764704"/>
            <a:ext cx="8610160" cy="5976664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it-IT" i="1" dirty="0"/>
              <a:t>La questione urbana </a:t>
            </a:r>
            <a:r>
              <a:rPr lang="it-IT" dirty="0"/>
              <a:t>(1972): </a:t>
            </a:r>
          </a:p>
          <a:p>
            <a:pPr>
              <a:buFontTx/>
              <a:buChar char="-"/>
            </a:pPr>
            <a:r>
              <a:rPr lang="it-IT" dirty="0"/>
              <a:t>la città è una gigantesca fabbrica capitalistica, soggetta ad </a:t>
            </a:r>
            <a:r>
              <a:rPr lang="it-IT" u="sng" dirty="0"/>
              <a:t>evoluzioni continue </a:t>
            </a:r>
            <a:r>
              <a:rPr lang="it-IT" dirty="0"/>
              <a:t>(più colletti bianchi che blu, più lavoro alle donne, più forza lavoro immigrata, ecc..)</a:t>
            </a:r>
            <a:r>
              <a:rPr lang="it-IT" dirty="0">
                <a:sym typeface="Wingdings" panose="05000000000000000000" pitchFamily="2" charset="2"/>
              </a:rPr>
              <a:t>teoria marxista troppo rigida per spiegare questi processi.</a:t>
            </a:r>
          </a:p>
          <a:p>
            <a:pPr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Si concentra sull’ambiente urbano come luogo di </a:t>
            </a:r>
            <a:r>
              <a:rPr lang="it-IT" u="sng" dirty="0">
                <a:sym typeface="Wingdings" panose="05000000000000000000" pitchFamily="2" charset="2"/>
              </a:rPr>
              <a:t>contestazione</a:t>
            </a:r>
            <a:r>
              <a:rPr lang="it-IT" dirty="0">
                <a:sym typeface="Wingdings" panose="05000000000000000000" pitchFamily="2" charset="2"/>
              </a:rPr>
              <a:t> conflitti di classe, sociali, economici e culturali</a:t>
            </a:r>
          </a:p>
          <a:p>
            <a:pPr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Abbandona l’impostazione marxista-strutturalista per passare alla «</a:t>
            </a:r>
            <a:r>
              <a:rPr lang="it-IT" i="1" u="sng" dirty="0">
                <a:sym typeface="Wingdings" panose="05000000000000000000" pitchFamily="2" charset="2"/>
              </a:rPr>
              <a:t>ricerca-azione</a:t>
            </a:r>
            <a:r>
              <a:rPr lang="it-IT" dirty="0">
                <a:sym typeface="Wingdings" panose="05000000000000000000" pitchFamily="2" charset="2"/>
              </a:rPr>
              <a:t>» sui movimenti sociali urbani in diversi paesi=dare un quadro teorico ma anche intervenire nelle pratiche di sviluppo delle lotte. </a:t>
            </a:r>
          </a:p>
          <a:p>
            <a:pPr>
              <a:buFontTx/>
              <a:buChar char="-"/>
            </a:pPr>
            <a:r>
              <a:rPr lang="it-IT" u="sng" dirty="0">
                <a:sym typeface="Wingdings" panose="05000000000000000000" pitchFamily="2" charset="2"/>
              </a:rPr>
              <a:t>Scarso potenziale </a:t>
            </a:r>
            <a:r>
              <a:rPr lang="it-IT" dirty="0">
                <a:sym typeface="Wingdings" panose="05000000000000000000" pitchFamily="2" charset="2"/>
              </a:rPr>
              <a:t>dei movimenti sociali.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30760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-31"/>
            <a:ext cx="8933688" cy="576064"/>
          </a:xfrm>
        </p:spPr>
        <p:txBody>
          <a:bodyPr>
            <a:normAutofit fontScale="90000"/>
          </a:bodyPr>
          <a:lstStyle/>
          <a:p>
            <a:r>
              <a:rPr lang="it-IT" dirty="0"/>
              <a:t> … </a:t>
            </a:r>
            <a:r>
              <a:rPr lang="it-IT" dirty="0" err="1"/>
              <a:t>Castells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20688"/>
            <a:ext cx="8754176" cy="6237312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dirty="0"/>
              <a:t>Nonostante le sue contraddizioni sociali, il capitalismo è ancora vivo e vegeto, ma è cambiata la sua logica organizzativa</a:t>
            </a:r>
            <a:r>
              <a:rPr lang="it-IT" dirty="0">
                <a:sym typeface="Wingdings" panose="05000000000000000000" pitchFamily="2" charset="2"/>
              </a:rPr>
              <a:t> «</a:t>
            </a:r>
            <a:r>
              <a:rPr lang="it-IT" b="1" i="1" dirty="0" err="1">
                <a:sym typeface="Wingdings" panose="05000000000000000000" pitchFamily="2" charset="2"/>
              </a:rPr>
              <a:t>informazionalismo</a:t>
            </a:r>
            <a:r>
              <a:rPr lang="it-IT" dirty="0">
                <a:sym typeface="Wingdings" panose="05000000000000000000" pitchFamily="2" charset="2"/>
              </a:rPr>
              <a:t>» che implica tre processi interagenti:</a:t>
            </a:r>
          </a:p>
          <a:p>
            <a:pPr marL="596646" indent="-514350">
              <a:buAutoNum type="arabicPeriod"/>
            </a:pPr>
            <a:r>
              <a:rPr lang="it-IT" i="1" u="sng" dirty="0">
                <a:sym typeface="Wingdings" panose="05000000000000000000" pitchFamily="2" charset="2"/>
              </a:rPr>
              <a:t>Reti aziendali </a:t>
            </a:r>
            <a:r>
              <a:rPr lang="it-IT" dirty="0">
                <a:sym typeface="Wingdings" panose="05000000000000000000" pitchFamily="2" charset="2"/>
              </a:rPr>
              <a:t>( dalle imprese familiari fino alle reti gerarchiche giapponesi)</a:t>
            </a:r>
          </a:p>
          <a:p>
            <a:pPr marL="596646" indent="-514350">
              <a:buAutoNum type="arabicPeriod"/>
            </a:pPr>
            <a:r>
              <a:rPr lang="it-IT" i="1" u="sng" dirty="0"/>
              <a:t>Nuove tecnologie </a:t>
            </a:r>
            <a:r>
              <a:rPr lang="it-IT" dirty="0"/>
              <a:t>e reti di telecomunicazione (PC, </a:t>
            </a:r>
            <a:r>
              <a:rPr lang="it-IT" dirty="0" err="1"/>
              <a:t>wireless,software</a:t>
            </a:r>
            <a:r>
              <a:rPr lang="it-IT" dirty="0"/>
              <a:t>..)</a:t>
            </a:r>
            <a:r>
              <a:rPr lang="it-IT" dirty="0">
                <a:sym typeface="Wingdings" panose="05000000000000000000" pitchFamily="2" charset="2"/>
              </a:rPr>
              <a:t>manager specializzati</a:t>
            </a:r>
          </a:p>
          <a:p>
            <a:pPr marL="596646" indent="-514350">
              <a:buAutoNum type="arabicPeriod"/>
            </a:pPr>
            <a:r>
              <a:rPr lang="it-IT" i="1" u="sng" dirty="0">
                <a:sym typeface="Wingdings" panose="05000000000000000000" pitchFamily="2" charset="2"/>
              </a:rPr>
              <a:t>Concorrenza </a:t>
            </a:r>
            <a:r>
              <a:rPr lang="it-IT" i="1" u="sng" dirty="0" err="1">
                <a:sym typeface="Wingdings" panose="05000000000000000000" pitchFamily="2" charset="2"/>
              </a:rPr>
              <a:t>globale</a:t>
            </a:r>
            <a:r>
              <a:rPr lang="it-IT" dirty="0" err="1">
                <a:sym typeface="Wingdings" panose="05000000000000000000" pitchFamily="2" charset="2"/>
              </a:rPr>
              <a:t>innovazione</a:t>
            </a:r>
            <a:r>
              <a:rPr lang="it-IT" dirty="0">
                <a:sym typeface="Wingdings" panose="05000000000000000000" pitchFamily="2" charset="2"/>
              </a:rPr>
              <a:t>, capacità di connessione, </a:t>
            </a:r>
            <a:r>
              <a:rPr lang="it-IT" dirty="0" err="1">
                <a:sym typeface="Wingdings" panose="05000000000000000000" pitchFamily="2" charset="2"/>
              </a:rPr>
              <a:t>ecc</a:t>
            </a:r>
            <a:r>
              <a:rPr lang="it-IT" dirty="0">
                <a:sym typeface="Wingdings" panose="05000000000000000000" pitchFamily="2" charset="2"/>
              </a:rPr>
              <a:t>…</a:t>
            </a:r>
          </a:p>
          <a:p>
            <a:pPr marL="596646" indent="-514350">
              <a:buAutoNum type="arabicPeriod"/>
            </a:pPr>
            <a:r>
              <a:rPr lang="it-IT" i="1" u="sng" dirty="0">
                <a:sym typeface="Wingdings" panose="05000000000000000000" pitchFamily="2" charset="2"/>
              </a:rPr>
              <a:t>Stato</a:t>
            </a:r>
            <a:r>
              <a:rPr lang="it-IT" dirty="0">
                <a:sym typeface="Wingdings" panose="05000000000000000000" pitchFamily="2" charset="2"/>
              </a:rPr>
              <a:t> ruolo diverso a secondo della natura dell’economia e della cultura politica dei paesi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86853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6632"/>
            <a:ext cx="8784976" cy="6552728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it-IT" dirty="0"/>
              <a:t>I 4 processi si collegano tra loro nello «</a:t>
            </a:r>
            <a:r>
              <a:rPr lang="it-IT" b="1" dirty="0"/>
              <a:t>spazio dei flussi</a:t>
            </a:r>
            <a:r>
              <a:rPr lang="it-IT" dirty="0"/>
              <a:t>» e generano una forma evoluta di capitalismo</a:t>
            </a:r>
            <a:r>
              <a:rPr lang="it-IT" dirty="0">
                <a:sym typeface="Wingdings" panose="05000000000000000000" pitchFamily="2" charset="2"/>
              </a:rPr>
              <a:t></a:t>
            </a:r>
            <a:r>
              <a:rPr lang="it-IT" dirty="0"/>
              <a:t> «</a:t>
            </a:r>
            <a:r>
              <a:rPr lang="it-IT" b="1" i="1" dirty="0"/>
              <a:t>network </a:t>
            </a:r>
            <a:r>
              <a:rPr lang="it-IT" b="1" i="1" dirty="0" err="1"/>
              <a:t>enterprise</a:t>
            </a:r>
            <a:r>
              <a:rPr lang="it-IT" dirty="0"/>
              <a:t>»:</a:t>
            </a:r>
          </a:p>
          <a:p>
            <a:pPr marL="82296" indent="0">
              <a:buNone/>
            </a:pPr>
            <a:r>
              <a:rPr lang="it-IT" dirty="0"/>
              <a:t> - centralità di Ricerca, Sviluppo, Innovazione</a:t>
            </a:r>
          </a:p>
          <a:p>
            <a:pPr>
              <a:buFontTx/>
              <a:buChar char="-"/>
            </a:pPr>
            <a:r>
              <a:rPr lang="it-IT" dirty="0"/>
              <a:t>delocalizzazione produttiva</a:t>
            </a:r>
          </a:p>
          <a:p>
            <a:pPr>
              <a:buFontTx/>
              <a:buChar char="-"/>
            </a:pPr>
            <a:r>
              <a:rPr lang="it-IT" dirty="0"/>
              <a:t>concentrazione dei luoghi decisionali e dei flussi finanziari nelle città globali.</a:t>
            </a:r>
          </a:p>
          <a:p>
            <a:pPr>
              <a:buFontTx/>
              <a:buChar char="-"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Il «</a:t>
            </a:r>
            <a:r>
              <a:rPr lang="it-IT" b="1" dirty="0"/>
              <a:t>milieu di innovazione</a:t>
            </a:r>
            <a:r>
              <a:rPr lang="it-IT" dirty="0"/>
              <a:t>» ( </a:t>
            </a:r>
            <a:r>
              <a:rPr lang="it-IT" dirty="0" err="1"/>
              <a:t>Castells</a:t>
            </a:r>
            <a:r>
              <a:rPr lang="it-IT" dirty="0"/>
              <a:t> e Hall 1994):</a:t>
            </a:r>
          </a:p>
          <a:p>
            <a:pPr marL="82296" indent="0" algn="just">
              <a:buNone/>
            </a:pPr>
            <a:r>
              <a:rPr lang="it-IT" i="1" dirty="0"/>
              <a:t>«insieme specifico di relazioni di produzione e di management, basate su un’organizzazione sociale che ampiamente condivide una cultura del lavoro e obiettivi strumentali volti alla generazione di nuova conoscenza , nuovi processi e nuovi prodotti» con «capacità di generare </a:t>
            </a:r>
            <a:r>
              <a:rPr lang="it-IT" i="1" u="sng" dirty="0"/>
              <a:t>sinergia spaziale</a:t>
            </a:r>
            <a:r>
              <a:rPr lang="it-IT" i="1" dirty="0"/>
              <a:t>».</a:t>
            </a:r>
          </a:p>
          <a:p>
            <a:pPr marL="82296" indent="0" algn="ctr">
              <a:buNone/>
            </a:pPr>
            <a:r>
              <a:rPr lang="it-IT" dirty="0"/>
              <a:t>Importanza della</a:t>
            </a:r>
            <a:r>
              <a:rPr lang="it-IT" i="1" dirty="0"/>
              <a:t> </a:t>
            </a:r>
            <a:r>
              <a:rPr lang="it-IT" i="1" u="sng" dirty="0"/>
              <a:t>prossimità spaziale.</a:t>
            </a:r>
          </a:p>
          <a:p>
            <a:pPr marL="82296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15480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54176" cy="64807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Città  e globalizzazione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5008" y="1196752"/>
            <a:ext cx="8928992" cy="5267672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dirty="0" smtClean="0"/>
              <a:t>Sulle città si concentra l’impatto del cambiamento economico globale       le città stesse promuovono la globalizzazione (infrastrutture, lavoro, innovazione..).</a:t>
            </a:r>
          </a:p>
          <a:p>
            <a:pPr marL="82296" indent="0">
              <a:buNone/>
            </a:pPr>
            <a:r>
              <a:rPr lang="it-IT" i="1" u="sng" dirty="0" smtClean="0"/>
              <a:t>Parole chiave della globalizzazione</a:t>
            </a:r>
            <a:r>
              <a:rPr lang="it-IT" dirty="0" smtClean="0"/>
              <a:t>:</a:t>
            </a:r>
          </a:p>
          <a:p>
            <a:pPr>
              <a:buFontTx/>
              <a:buChar char="-"/>
            </a:pPr>
            <a:r>
              <a:rPr lang="it-IT" dirty="0" smtClean="0"/>
              <a:t>Connettività</a:t>
            </a:r>
          </a:p>
          <a:p>
            <a:pPr>
              <a:buFontTx/>
              <a:buChar char="-"/>
            </a:pPr>
            <a:r>
              <a:rPr lang="it-IT" dirty="0" smtClean="0"/>
              <a:t>Interdipendenza</a:t>
            </a:r>
          </a:p>
          <a:p>
            <a:pPr>
              <a:buFontTx/>
              <a:buChar char="-"/>
            </a:pPr>
            <a:r>
              <a:rPr lang="it-IT" dirty="0" smtClean="0"/>
              <a:t>Compressione spazio-temporale</a:t>
            </a:r>
          </a:p>
          <a:p>
            <a:pPr>
              <a:buFontTx/>
              <a:buChar char="-"/>
            </a:pPr>
            <a:r>
              <a:rPr lang="it-IT" dirty="0" smtClean="0"/>
              <a:t>Integrazione</a:t>
            </a:r>
          </a:p>
          <a:p>
            <a:pPr>
              <a:buFontTx/>
              <a:buChar char="-"/>
            </a:pPr>
            <a:r>
              <a:rPr lang="it-IT" dirty="0" smtClean="0"/>
              <a:t>Concorrenza</a:t>
            </a:r>
          </a:p>
          <a:p>
            <a:pPr>
              <a:buFontTx/>
              <a:buChar char="-"/>
            </a:pPr>
            <a:r>
              <a:rPr lang="it-IT" dirty="0" smtClean="0"/>
              <a:t>Complessità</a:t>
            </a:r>
          </a:p>
          <a:p>
            <a:pPr>
              <a:buFontTx/>
              <a:buChar char="-"/>
            </a:pPr>
            <a:r>
              <a:rPr lang="it-IT" dirty="0" smtClean="0"/>
              <a:t>Caos </a:t>
            </a:r>
            <a:endParaRPr lang="it-IT" dirty="0"/>
          </a:p>
        </p:txBody>
      </p:sp>
      <p:sp>
        <p:nvSpPr>
          <p:cNvPr id="4" name="Freccia bidirezionale orizzontale 3"/>
          <p:cNvSpPr/>
          <p:nvPr/>
        </p:nvSpPr>
        <p:spPr>
          <a:xfrm>
            <a:off x="3347864" y="1699926"/>
            <a:ext cx="576064" cy="32761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7020272" y="3679577"/>
            <a:ext cx="18722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smtClean="0"/>
              <a:t>L’attore umano</a:t>
            </a:r>
          </a:p>
          <a:p>
            <a:endParaRPr lang="it-IT" sz="3200" dirty="0"/>
          </a:p>
          <a:p>
            <a:r>
              <a:rPr lang="it-IT" sz="3200" dirty="0" smtClean="0"/>
              <a:t>(</a:t>
            </a:r>
            <a:r>
              <a:rPr lang="it-IT" sz="3200" i="1" dirty="0" smtClean="0"/>
              <a:t>potenti</a:t>
            </a:r>
            <a:r>
              <a:rPr lang="it-IT" sz="3200" dirty="0" smtClean="0"/>
              <a:t>)</a:t>
            </a:r>
            <a:endParaRPr lang="it-IT" sz="3200" dirty="0"/>
          </a:p>
        </p:txBody>
      </p:sp>
      <p:sp>
        <p:nvSpPr>
          <p:cNvPr id="8" name="Gallone 7"/>
          <p:cNvSpPr/>
          <p:nvPr/>
        </p:nvSpPr>
        <p:spPr>
          <a:xfrm>
            <a:off x="6228184" y="3491345"/>
            <a:ext cx="484632" cy="2169903"/>
          </a:xfrm>
          <a:prstGeom prst="chevron">
            <a:avLst>
              <a:gd name="adj" fmla="val 900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606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5976664"/>
          </a:xfrm>
        </p:spPr>
        <p:txBody>
          <a:bodyPr/>
          <a:lstStyle/>
          <a:p>
            <a:r>
              <a:rPr lang="it-IT" dirty="0" smtClean="0"/>
              <a:t>Ruolo predominante delle grandi società multinazionali.</a:t>
            </a:r>
          </a:p>
          <a:p>
            <a:pPr marL="82296" indent="0">
              <a:buNone/>
            </a:pPr>
            <a:r>
              <a:rPr lang="it-IT" dirty="0" smtClean="0"/>
              <a:t>«</a:t>
            </a:r>
            <a:r>
              <a:rPr lang="it-IT" i="1" u="sng" dirty="0" smtClean="0"/>
              <a:t>Sviluppo diseguale</a:t>
            </a:r>
            <a:r>
              <a:rPr lang="it-IT" dirty="0" smtClean="0"/>
              <a:t>» rapporto di sfruttamento centro-periferie ( risorse umane e naturali).</a:t>
            </a:r>
          </a:p>
          <a:p>
            <a:pPr marL="82296" indent="0">
              <a:buNone/>
            </a:pPr>
            <a:r>
              <a:rPr lang="it-IT" dirty="0" smtClean="0"/>
              <a:t>Potere di traino culturale dell’Occidente, alimentato dalle multinazionali.</a:t>
            </a:r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Anche nelle città con poche opportunità ( non globalizzate) costante aumento della popolazione.</a:t>
            </a:r>
          </a:p>
          <a:p>
            <a:pPr marL="82296" indent="0">
              <a:buNone/>
            </a:pPr>
            <a:endParaRPr lang="it-IT" sz="2800" dirty="0" smtClean="0"/>
          </a:p>
          <a:p>
            <a:pPr marL="82296" indent="0">
              <a:buNone/>
            </a:pPr>
            <a:r>
              <a:rPr lang="it-IT" sz="2400" b="1" dirty="0" err="1" smtClean="0"/>
              <a:t>Capitalismo</a:t>
            </a:r>
            <a:r>
              <a:rPr lang="it-IT" sz="2400" b="1" dirty="0" err="1" smtClean="0">
                <a:sym typeface="Wingdings" panose="05000000000000000000" pitchFamily="2" charset="2"/>
              </a:rPr>
              <a:t>diffusione</a:t>
            </a:r>
            <a:r>
              <a:rPr lang="it-IT" sz="2400" b="1" dirty="0" smtClean="0">
                <a:sym typeface="Wingdings" panose="05000000000000000000" pitchFamily="2" charset="2"/>
              </a:rPr>
              <a:t> mercati </a:t>
            </a:r>
            <a:r>
              <a:rPr lang="it-IT" sz="2400" b="1" dirty="0" err="1" smtClean="0">
                <a:sym typeface="Wingdings" panose="05000000000000000000" pitchFamily="2" charset="2"/>
              </a:rPr>
              <a:t>capitalisticiurbanizzazione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6866955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1492" y="116632"/>
            <a:ext cx="8682168" cy="6624736"/>
          </a:xfrm>
        </p:spPr>
        <p:txBody>
          <a:bodyPr/>
          <a:lstStyle/>
          <a:p>
            <a:pPr marL="82296" indent="0" algn="ctr">
              <a:buNone/>
            </a:pPr>
            <a:r>
              <a:rPr lang="it-IT" dirty="0" smtClean="0"/>
              <a:t>Divisione internazionale del lavoro</a:t>
            </a:r>
          </a:p>
          <a:p>
            <a:pPr marL="82296" indent="0" algn="ctr">
              <a:buNone/>
            </a:pPr>
            <a:endParaRPr lang="it-IT" dirty="0"/>
          </a:p>
          <a:p>
            <a:pPr marL="82296" indent="0" algn="ctr">
              <a:buNone/>
            </a:pPr>
            <a:r>
              <a:rPr lang="it-IT" dirty="0" smtClean="0"/>
              <a:t>Polarizzazione su scala globale</a:t>
            </a:r>
          </a:p>
          <a:p>
            <a:pPr marL="82296" indent="0" algn="ctr">
              <a:buNone/>
            </a:pPr>
            <a:endParaRPr lang="it-IT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dirty="0" smtClean="0"/>
              <a:t>Città centrali – città del </a:t>
            </a:r>
            <a:r>
              <a:rPr lang="it-IT" i="1" dirty="0" smtClean="0"/>
              <a:t>sud globale (Manila, Dakar…) </a:t>
            </a:r>
            <a:r>
              <a:rPr lang="it-IT" dirty="0" smtClean="0"/>
              <a:t>fabbriche di</a:t>
            </a:r>
            <a:r>
              <a:rPr lang="it-IT" i="1" dirty="0" smtClean="0"/>
              <a:t> «sfruttamento».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dirty="0" smtClean="0"/>
              <a:t>«</a:t>
            </a:r>
            <a:r>
              <a:rPr lang="it-IT" b="1" dirty="0" smtClean="0"/>
              <a:t>Città duale</a:t>
            </a:r>
            <a:r>
              <a:rPr lang="it-IT" dirty="0" smtClean="0"/>
              <a:t>» (spazio dei flussi)</a:t>
            </a:r>
            <a:r>
              <a:rPr lang="it-IT" dirty="0" smtClean="0">
                <a:sym typeface="Wingdings" panose="05000000000000000000" pitchFamily="2" charset="2"/>
              </a:rPr>
              <a:t></a:t>
            </a:r>
            <a:r>
              <a:rPr lang="it-IT" dirty="0" smtClean="0"/>
              <a:t>la clessidra sociale:</a:t>
            </a:r>
          </a:p>
          <a:p>
            <a:pPr marL="82296" indent="0" algn="just">
              <a:buNone/>
            </a:pPr>
            <a:r>
              <a:rPr lang="it-IT" dirty="0"/>
              <a:t> </a:t>
            </a:r>
            <a:r>
              <a:rPr lang="it-IT" dirty="0" smtClean="0"/>
              <a:t> - Molti manager ben pagati e altamente qualificati </a:t>
            </a:r>
          </a:p>
          <a:p>
            <a:pPr algn="just">
              <a:buFontTx/>
              <a:buChar char="-"/>
            </a:pPr>
            <a:r>
              <a:rPr lang="it-IT" dirty="0" smtClean="0"/>
              <a:t>Molti «addetti ai servizi» non qualificati e mal pagati</a:t>
            </a:r>
          </a:p>
          <a:p>
            <a:pPr algn="just">
              <a:buFontTx/>
              <a:buChar char="-"/>
            </a:pPr>
            <a:r>
              <a:rPr lang="it-IT" dirty="0" smtClean="0"/>
              <a:t>Ristretto strato intermedio ( artigiani, ecc.)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it-IT" i="1" dirty="0"/>
          </a:p>
          <a:p>
            <a:pPr marL="82296" indent="0" algn="just">
              <a:buNone/>
            </a:pPr>
            <a:endParaRPr lang="it-IT" i="1" dirty="0"/>
          </a:p>
        </p:txBody>
      </p:sp>
      <p:sp>
        <p:nvSpPr>
          <p:cNvPr id="4" name="Freccia in giù 3"/>
          <p:cNvSpPr/>
          <p:nvPr/>
        </p:nvSpPr>
        <p:spPr>
          <a:xfrm>
            <a:off x="4067944" y="620688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1158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16632"/>
            <a:ext cx="8754176" cy="6131768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b="1" dirty="0" err="1" smtClean="0"/>
              <a:t>Saskia</a:t>
            </a:r>
            <a:r>
              <a:rPr lang="it-IT" b="1" dirty="0" smtClean="0"/>
              <a:t> </a:t>
            </a:r>
            <a:r>
              <a:rPr lang="it-IT" b="1" dirty="0" err="1" smtClean="0"/>
              <a:t>Sassen</a:t>
            </a:r>
            <a:r>
              <a:rPr lang="it-IT" b="1" dirty="0" smtClean="0"/>
              <a:t> (1991,20002,2001): le città globali.</a:t>
            </a:r>
          </a:p>
          <a:p>
            <a:pPr marL="82296" indent="0">
              <a:buNone/>
            </a:pPr>
            <a:endParaRPr lang="it-IT" b="1" dirty="0"/>
          </a:p>
          <a:p>
            <a:pPr marL="82296" indent="0">
              <a:buNone/>
            </a:pPr>
            <a:r>
              <a:rPr lang="it-IT" i="1" u="sng" dirty="0" smtClean="0"/>
              <a:t>La funzione di comando</a:t>
            </a:r>
          </a:p>
          <a:p>
            <a:pPr marL="82296" indent="0" algn="just">
              <a:buNone/>
            </a:pPr>
            <a:r>
              <a:rPr lang="it-IT" dirty="0" smtClean="0"/>
              <a:t>«</a:t>
            </a:r>
            <a:r>
              <a:rPr lang="it-IT" i="1" dirty="0" smtClean="0"/>
              <a:t>luoghi strategici per la gestione dell’economia globale (…) luoghi chiave  per insediamento di strutture che provvedono ai servizi avanzati e alle telecomunicazioni (…) tendono a concentrarsi i quartieri generali delle imprese, specialmente delle multinazionali</a:t>
            </a:r>
            <a:r>
              <a:rPr lang="it-IT" dirty="0" smtClean="0"/>
              <a:t>».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 smtClean="0"/>
              <a:t>Decentramento della </a:t>
            </a:r>
            <a:r>
              <a:rPr lang="it-IT" dirty="0" err="1" smtClean="0"/>
              <a:t>produzione</a:t>
            </a:r>
            <a:r>
              <a:rPr lang="it-IT" dirty="0" err="1" smtClean="0">
                <a:sym typeface="Wingdings" panose="05000000000000000000" pitchFamily="2" charset="2"/>
              </a:rPr>
              <a:t>concentrazione</a:t>
            </a:r>
            <a:r>
              <a:rPr lang="it-IT" dirty="0" smtClean="0">
                <a:sym typeface="Wingdings" panose="05000000000000000000" pitchFamily="2" charset="2"/>
              </a:rPr>
              <a:t> del comando.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60545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0"/>
            <a:ext cx="8466144" cy="836712"/>
          </a:xfrm>
        </p:spPr>
        <p:txBody>
          <a:bodyPr/>
          <a:lstStyle/>
          <a:p>
            <a:r>
              <a:rPr lang="it-IT" dirty="0" smtClean="0"/>
              <a:t>Le caratteristiche essenziali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08720"/>
            <a:ext cx="8964488" cy="576064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Dispersione geografica delle aziende</a:t>
            </a:r>
          </a:p>
          <a:p>
            <a:r>
              <a:rPr lang="it-IT" dirty="0" smtClean="0"/>
              <a:t>Concentrazione di coordinamento e management</a:t>
            </a:r>
          </a:p>
          <a:p>
            <a:r>
              <a:rPr lang="it-IT" i="1" dirty="0" smtClean="0"/>
              <a:t>Outsourcing </a:t>
            </a:r>
            <a:r>
              <a:rPr lang="it-IT" dirty="0" smtClean="0"/>
              <a:t>operazioni amministrative e finanziarie a fornitori specializzati</a:t>
            </a:r>
          </a:p>
          <a:p>
            <a:r>
              <a:rPr lang="it-IT" dirty="0" smtClean="0"/>
              <a:t>Dipendenza da «economie di agglomerazione» = mix di servizi specializzati (</a:t>
            </a:r>
            <a:r>
              <a:rPr lang="it-IT" i="1" dirty="0" smtClean="0"/>
              <a:t>cluster di servizi</a:t>
            </a:r>
            <a:r>
              <a:rPr lang="it-IT" dirty="0" smtClean="0"/>
              <a:t>)</a:t>
            </a:r>
          </a:p>
          <a:p>
            <a:r>
              <a:rPr lang="it-IT" dirty="0" smtClean="0"/>
              <a:t>Spostamento dei centri direzionali ( non necessariamente vicino ai fornitori)</a:t>
            </a:r>
          </a:p>
          <a:p>
            <a:r>
              <a:rPr lang="it-IT" dirty="0" smtClean="0"/>
              <a:t>Sistemi urbani transnazionali (scollegamento dall’hinterland e dalle nazioni di appartenenza)</a:t>
            </a:r>
          </a:p>
          <a:p>
            <a:r>
              <a:rPr lang="it-IT" dirty="0" smtClean="0"/>
              <a:t>Forte disuguaglianza dei redditi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162291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620688"/>
            <a:ext cx="8496944" cy="5904656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Lo Stato: crea «strutture di opportunità» (Clarke e </a:t>
            </a:r>
            <a:r>
              <a:rPr lang="it-IT" dirty="0" err="1" smtClean="0"/>
              <a:t>Gaile</a:t>
            </a:r>
            <a:r>
              <a:rPr lang="it-IT" dirty="0" smtClean="0"/>
              <a:t>, 1998) per la globalizzazione, con modelli più o meno dirigisti/liberali.</a:t>
            </a:r>
          </a:p>
          <a:p>
            <a:endParaRPr lang="it-IT" dirty="0"/>
          </a:p>
          <a:p>
            <a:r>
              <a:rPr lang="it-IT" dirty="0" smtClean="0"/>
              <a:t>Le tre «grandi»: Londra, Tokyo e New York</a:t>
            </a:r>
          </a:p>
          <a:p>
            <a:r>
              <a:rPr lang="it-IT" dirty="0" smtClean="0"/>
              <a:t>Ma non sono le sole: La globalizzazione è un fenomeno mondiale.</a:t>
            </a:r>
          </a:p>
          <a:p>
            <a:endParaRPr lang="it-IT" dirty="0"/>
          </a:p>
          <a:p>
            <a:r>
              <a:rPr lang="it-IT" dirty="0" smtClean="0"/>
              <a:t>Harvey, </a:t>
            </a:r>
            <a:r>
              <a:rPr lang="it-IT" dirty="0" err="1" smtClean="0"/>
              <a:t>Castels</a:t>
            </a:r>
            <a:r>
              <a:rPr lang="it-IT" dirty="0" smtClean="0"/>
              <a:t>, </a:t>
            </a:r>
            <a:r>
              <a:rPr lang="it-IT" dirty="0" err="1" smtClean="0"/>
              <a:t>Sassen</a:t>
            </a:r>
            <a:r>
              <a:rPr lang="it-IT" dirty="0" smtClean="0"/>
              <a:t>: la globalizzazione crea disuguaglianze e sfruttamento. </a:t>
            </a:r>
          </a:p>
          <a:p>
            <a:r>
              <a:rPr lang="it-IT" dirty="0" smtClean="0"/>
              <a:t>Banca Mondiale: la povertà assoluta nel mondo è in aumento.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575886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168" cy="70609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Città globali diseguali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08720"/>
            <a:ext cx="8933688" cy="5832648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Città in cui si concentrano aziende fatiscenti e inquinanti ( lavoratori non qualificati e a basso costo)</a:t>
            </a:r>
          </a:p>
          <a:p>
            <a:r>
              <a:rPr lang="it-IT" dirty="0" smtClean="0"/>
              <a:t>Città in cui si concentrano aziende high-tech (lavoratori altamente qualificati e ben pagati): </a:t>
            </a:r>
            <a:r>
              <a:rPr lang="it-IT" dirty="0" err="1" smtClean="0"/>
              <a:t>Silicon</a:t>
            </a:r>
            <a:r>
              <a:rPr lang="it-IT" dirty="0" smtClean="0"/>
              <a:t> Valley- Santa Clara (California).</a:t>
            </a:r>
          </a:p>
          <a:p>
            <a:endParaRPr lang="it-IT" dirty="0"/>
          </a:p>
          <a:p>
            <a:r>
              <a:rPr lang="it-IT" dirty="0" smtClean="0"/>
              <a:t>Goldsmith e </a:t>
            </a:r>
            <a:r>
              <a:rPr lang="it-IT" dirty="0" err="1" smtClean="0"/>
              <a:t>Blakely</a:t>
            </a:r>
            <a:r>
              <a:rPr lang="it-IT" dirty="0" smtClean="0"/>
              <a:t>: </a:t>
            </a:r>
          </a:p>
          <a:p>
            <a:r>
              <a:rPr lang="it-IT" dirty="0" smtClean="0"/>
              <a:t>gli effetti della globalizzazione non sono netti e lineari</a:t>
            </a:r>
          </a:p>
          <a:p>
            <a:r>
              <a:rPr lang="it-IT" dirty="0" smtClean="0"/>
              <a:t>Ruolo importante degli «spazi</a:t>
            </a:r>
            <a:r>
              <a:rPr lang="it-IT" smtClean="0"/>
              <a:t>» urbani </a:t>
            </a:r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878806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274</TotalTime>
  <Words>1514</Words>
  <Application>Microsoft Office PowerPoint</Application>
  <PresentationFormat>Presentazione su schermo (4:3)</PresentationFormat>
  <Paragraphs>164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3" baseType="lpstr">
      <vt:lpstr>Solstizio</vt:lpstr>
      <vt:lpstr>La città capitalistica</vt:lpstr>
      <vt:lpstr>Presentazione standard di PowerPoint</vt:lpstr>
      <vt:lpstr>Urbanisti di impostazione marxista</vt:lpstr>
      <vt:lpstr>David Harvey: critica della moderna città capitalistica.</vt:lpstr>
      <vt:lpstr>Spazio e denaro</vt:lpstr>
      <vt:lpstr>Presentazione standard di PowerPoint</vt:lpstr>
      <vt:lpstr>La divisione spaziale del lavoro</vt:lpstr>
      <vt:lpstr>Presentazione standard di PowerPoint</vt:lpstr>
      <vt:lpstr>Presentazione standard di PowerPoint</vt:lpstr>
      <vt:lpstr>Presentazione standard di PowerPoint</vt:lpstr>
      <vt:lpstr>Capitalismo e «questione urbana»</vt:lpstr>
      <vt:lpstr>Presentazione standard di PowerPoint</vt:lpstr>
      <vt:lpstr>Manuel Castells</vt:lpstr>
      <vt:lpstr> … Castells</vt:lpstr>
      <vt:lpstr>Presentazione standard di PowerPoint</vt:lpstr>
      <vt:lpstr>Città  e globalizzazione</vt:lpstr>
      <vt:lpstr>Presentazione standard di PowerPoint</vt:lpstr>
      <vt:lpstr>Presentazione standard di PowerPoint</vt:lpstr>
      <vt:lpstr>Presentazione standard di PowerPoint</vt:lpstr>
      <vt:lpstr>Le caratteristiche essenziali</vt:lpstr>
      <vt:lpstr>Presentazione standard di PowerPoint</vt:lpstr>
      <vt:lpstr>Città globali diseguali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città capitalistica</dc:title>
  <dc:creator>User</dc:creator>
  <cp:lastModifiedBy>User</cp:lastModifiedBy>
  <cp:revision>36</cp:revision>
  <dcterms:created xsi:type="dcterms:W3CDTF">2022-03-20T12:23:43Z</dcterms:created>
  <dcterms:modified xsi:type="dcterms:W3CDTF">2022-03-22T08:29:10Z</dcterms:modified>
</cp:coreProperties>
</file>