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22" name="Sottotito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04/04/2022</a:t>
            </a:fld>
            <a:endParaRPr lang="it-IT"/>
          </a:p>
        </p:txBody>
      </p:sp>
      <p:sp>
        <p:nvSpPr>
          <p:cNvPr id="20" name="Segnaposto piè di pagina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04/04/2022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04/04/2022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Rettangolo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04/04/2022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04/04/2022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04/04/2022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04/04/2022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6" name="Rettangolo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04/04/2022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04/04/2022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it-IT"/>
              <a:t>Fare clic sull'icona per inserire un'immagine</a:t>
            </a:r>
            <a:endParaRPr kumimoji="0" lang="en-US" dirty="0"/>
          </a:p>
        </p:txBody>
      </p:sp>
      <p:sp>
        <p:nvSpPr>
          <p:cNvPr id="9" name="Elaborazione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Elaborazione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04/04/2022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04/04/2022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ort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Anello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Segnaposto titolo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9" name="Segnaposto testo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  <a:p>
            <a:pPr lvl="1" eaLnBrk="1" latinLnBrk="0" hangingPunct="1"/>
            <a:r>
              <a:rPr kumimoji="0" lang="it-IT"/>
              <a:t>Secondo livello</a:t>
            </a:r>
          </a:p>
          <a:p>
            <a:pPr lvl="2" eaLnBrk="1" latinLnBrk="0" hangingPunct="1"/>
            <a:r>
              <a:rPr kumimoji="0" lang="it-IT"/>
              <a:t>Terzo livello</a:t>
            </a:r>
          </a:p>
          <a:p>
            <a:pPr lvl="3" eaLnBrk="1" latinLnBrk="0" hangingPunct="1"/>
            <a:r>
              <a:rPr kumimoji="0" lang="it-IT"/>
              <a:t>Quarto livello</a:t>
            </a:r>
          </a:p>
          <a:p>
            <a:pPr lvl="4" eaLnBrk="1" latinLnBrk="0" hangingPunct="1"/>
            <a:r>
              <a:rPr kumimoji="0" lang="it-IT"/>
              <a:t>Quinto livello</a:t>
            </a:r>
            <a:endParaRPr kumimoji="0" lang="en-US"/>
          </a:p>
        </p:txBody>
      </p:sp>
      <p:sp>
        <p:nvSpPr>
          <p:cNvPr id="24" name="Segnaposto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49D355-16BD-4E45-BD9A-5EA878CF7CBD}" type="datetimeFigureOut">
              <a:rPr lang="it-IT" smtClean="0"/>
              <a:t>04/04/2022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15" name="Rettangolo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251520" y="0"/>
            <a:ext cx="8587680" cy="1268760"/>
          </a:xfrm>
        </p:spPr>
        <p:txBody>
          <a:bodyPr>
            <a:normAutofit fontScale="90000"/>
          </a:bodyPr>
          <a:lstStyle/>
          <a:p>
            <a:pPr algn="ctr"/>
            <a:r>
              <a:rPr lang="it-IT" dirty="0"/>
              <a:t/>
            </a:r>
            <a:br>
              <a:rPr lang="it-IT" dirty="0"/>
            </a:br>
            <a:r>
              <a:rPr lang="it-IT" dirty="0"/>
              <a:t>Cultura, rappresentazione e differenza </a:t>
            </a:r>
            <a:br>
              <a:rPr lang="it-IT" dirty="0"/>
            </a:br>
            <a:r>
              <a:rPr lang="it-IT" dirty="0"/>
              <a:t>nel contesto urbano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07504" y="1268760"/>
            <a:ext cx="8659688" cy="5400600"/>
          </a:xfrm>
        </p:spPr>
        <p:txBody>
          <a:bodyPr/>
          <a:lstStyle/>
          <a:p>
            <a:r>
              <a:rPr lang="it-IT" sz="3200" dirty="0"/>
              <a:t>Nel XIX e XX secolo le città sono il luogo dei movimenti culturali d’avanguardia, in molti campi.</a:t>
            </a:r>
          </a:p>
          <a:p>
            <a:r>
              <a:rPr lang="it-IT" sz="3200" dirty="0"/>
              <a:t> </a:t>
            </a:r>
          </a:p>
          <a:p>
            <a:pPr marL="484632" indent="-457200">
              <a:buFont typeface="Wingdings" panose="05000000000000000000" pitchFamily="2" charset="2"/>
              <a:buChar char="Ø"/>
            </a:pPr>
            <a:r>
              <a:rPr lang="it-IT" sz="3200" dirty="0"/>
              <a:t>Che forma prende l’interazione tra spazio pubblico e spazio privato?</a:t>
            </a:r>
          </a:p>
          <a:p>
            <a:endParaRPr lang="it-IT" sz="3200" dirty="0"/>
          </a:p>
          <a:p>
            <a:pPr marL="484632" indent="-457200">
              <a:buFont typeface="Wingdings" panose="05000000000000000000" pitchFamily="2" charset="2"/>
              <a:buChar char="Ø"/>
            </a:pPr>
            <a:r>
              <a:rPr lang="it-IT" sz="3200" dirty="0"/>
              <a:t>Quali identità si manifestano?</a:t>
            </a:r>
          </a:p>
          <a:p>
            <a:endParaRPr lang="it-IT" sz="3200" dirty="0"/>
          </a:p>
          <a:p>
            <a:pPr marL="484632" indent="-457200">
              <a:buFont typeface="Wingdings" panose="05000000000000000000" pitchFamily="2" charset="2"/>
              <a:buChar char="Ø"/>
            </a:pPr>
            <a:r>
              <a:rPr lang="it-IT" sz="3200" dirty="0"/>
              <a:t>Quale è il linguaggio delle nuove culture urbane?</a:t>
            </a:r>
          </a:p>
          <a:p>
            <a:pPr marL="484632" indent="-457200">
              <a:buFont typeface="Wingdings" panose="05000000000000000000" pitchFamily="2" charset="2"/>
              <a:buChar char="Ø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80125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16632"/>
            <a:ext cx="8933688" cy="576064"/>
          </a:xfrm>
        </p:spPr>
        <p:txBody>
          <a:bodyPr>
            <a:normAutofit fontScale="90000"/>
          </a:bodyPr>
          <a:lstStyle/>
          <a:p>
            <a:r>
              <a:rPr lang="it-IT" dirty="0"/>
              <a:t>Culture urbane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836712"/>
            <a:ext cx="8826184" cy="5832648"/>
          </a:xfrm>
        </p:spPr>
        <p:txBody>
          <a:bodyPr>
            <a:normAutofit lnSpcReduction="10000"/>
          </a:bodyPr>
          <a:lstStyle/>
          <a:p>
            <a:pPr marL="82296" indent="0" algn="just">
              <a:buNone/>
            </a:pPr>
            <a:r>
              <a:rPr lang="it-IT" dirty="0"/>
              <a:t>Sharon </a:t>
            </a:r>
            <a:r>
              <a:rPr lang="it-IT" dirty="0" err="1"/>
              <a:t>Zukin</a:t>
            </a:r>
            <a:r>
              <a:rPr lang="it-IT" dirty="0"/>
              <a:t> (1995): la cultura è «un sistema per produrre simboli», si riferisce a </a:t>
            </a:r>
            <a:r>
              <a:rPr lang="it-IT" i="1" u="sng" dirty="0"/>
              <a:t>sistemi di rappresentazione</a:t>
            </a:r>
            <a:r>
              <a:rPr lang="it-IT" dirty="0"/>
              <a:t>, a «modi di essere»</a:t>
            </a:r>
          </a:p>
          <a:p>
            <a:pPr marL="82296" indent="0" algn="just">
              <a:buNone/>
            </a:pPr>
            <a:endParaRPr lang="it-IT" dirty="0"/>
          </a:p>
          <a:p>
            <a:pPr marL="82296" indent="0" algn="just">
              <a:buNone/>
            </a:pPr>
            <a:endParaRPr lang="it-IT" dirty="0"/>
          </a:p>
          <a:p>
            <a:pPr marL="82296" indent="0" algn="just">
              <a:buNone/>
            </a:pPr>
            <a:r>
              <a:rPr lang="it-IT" i="1" dirty="0"/>
              <a:t>   culture di welfare		cultura delle droghe</a:t>
            </a:r>
          </a:p>
          <a:p>
            <a:pPr marL="82296" indent="0" algn="just">
              <a:buNone/>
            </a:pPr>
            <a:endParaRPr lang="it-IT" i="1" dirty="0"/>
          </a:p>
          <a:p>
            <a:pPr marL="82296" indent="0" algn="just">
              <a:buNone/>
            </a:pPr>
            <a:r>
              <a:rPr lang="it-IT" i="1" dirty="0"/>
              <a:t>   cultura imprenditoriale      cultura pubblicitaria</a:t>
            </a:r>
          </a:p>
          <a:p>
            <a:pPr marL="82296" indent="0" algn="just">
              <a:buNone/>
            </a:pPr>
            <a:endParaRPr lang="it-IT" i="1" dirty="0"/>
          </a:p>
          <a:p>
            <a:pPr marL="82296" indent="0" algn="just">
              <a:buNone/>
            </a:pPr>
            <a:r>
              <a:rPr lang="it-IT" dirty="0"/>
              <a:t>Gli attori sociali comunicano attraverso </a:t>
            </a:r>
            <a:r>
              <a:rPr lang="it-IT" u="sng" dirty="0"/>
              <a:t>sistemi di sapere condivisi</a:t>
            </a:r>
            <a:r>
              <a:rPr lang="it-IT" dirty="0"/>
              <a:t>, esclusivi o non esclusivi</a:t>
            </a:r>
          </a:p>
        </p:txBody>
      </p:sp>
      <p:sp>
        <p:nvSpPr>
          <p:cNvPr id="4" name="Freccia circolare in giù 3"/>
          <p:cNvSpPr/>
          <p:nvPr/>
        </p:nvSpPr>
        <p:spPr>
          <a:xfrm>
            <a:off x="2843808" y="2343160"/>
            <a:ext cx="3168352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018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0"/>
            <a:ext cx="8682168" cy="6741368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it-IT" dirty="0" err="1"/>
              <a:t>Zukin</a:t>
            </a:r>
            <a:r>
              <a:rPr lang="it-IT" dirty="0"/>
              <a:t>=Harvey:  impronta del capitalismo sul paesaggio </a:t>
            </a:r>
            <a:r>
              <a:rPr lang="it-IT" dirty="0" err="1"/>
              <a:t>urbano</a:t>
            </a:r>
            <a:r>
              <a:rPr lang="it-IT" dirty="0" err="1">
                <a:sym typeface="Wingdings" panose="05000000000000000000" pitchFamily="2" charset="2"/>
              </a:rPr>
              <a:t></a:t>
            </a:r>
            <a:r>
              <a:rPr lang="it-IT" dirty="0" err="1"/>
              <a:t>mercificazione</a:t>
            </a:r>
            <a:r>
              <a:rPr lang="it-IT" dirty="0"/>
              <a:t> dei luoghi come siti di </a:t>
            </a:r>
            <a:r>
              <a:rPr lang="it-IT" u="sng" dirty="0"/>
              <a:t>consumo culturale </a:t>
            </a:r>
            <a:r>
              <a:rPr lang="it-IT" dirty="0"/>
              <a:t>(es. New York).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b="1" dirty="0"/>
              <a:t>L’economia simbolica </a:t>
            </a:r>
            <a:r>
              <a:rPr lang="it-IT" dirty="0"/>
              <a:t>di Manhattan (</a:t>
            </a:r>
            <a:r>
              <a:rPr lang="it-IT" dirty="0" err="1"/>
              <a:t>Zukin</a:t>
            </a:r>
            <a:r>
              <a:rPr lang="it-IT" dirty="0"/>
              <a:t> 1995):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/>
              <a:t>Circuiti del capitale interagiscono con circuiti della cultura</a:t>
            </a:r>
            <a:r>
              <a:rPr lang="it-IT" dirty="0">
                <a:sym typeface="Wingdings" panose="05000000000000000000" pitchFamily="2" charset="2"/>
              </a:rPr>
              <a:t> cultura + spazio pubblico+ commercio-luoghi di economia simbolica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>
                <a:sym typeface="Wingdings" panose="05000000000000000000" pitchFamily="2" charset="2"/>
              </a:rPr>
              <a:t>Riappropriazione culturale dello spazio pubblico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>
                <a:sym typeface="Wingdings" panose="05000000000000000000" pitchFamily="2" charset="2"/>
              </a:rPr>
              <a:t>Spostamento dei precedenti fruitori (indesiderabili) in altri spazi pubblici, meno controllati da polizia e sorveglianza.</a:t>
            </a:r>
          </a:p>
          <a:p>
            <a:pPr>
              <a:buFont typeface="Wingdings" panose="05000000000000000000" pitchFamily="2" charset="2"/>
              <a:buChar char="Ø"/>
            </a:pPr>
            <a:endParaRPr lang="it-IT" dirty="0">
              <a:sym typeface="Wingdings" panose="05000000000000000000" pitchFamily="2" charset="2"/>
            </a:endParaRPr>
          </a:p>
          <a:p>
            <a:pPr marL="82296" indent="0" algn="ctr">
              <a:buNone/>
            </a:pPr>
            <a:r>
              <a:rPr lang="it-IT" dirty="0"/>
              <a:t>Bryant Park: da covo di vagabondi a location di eventi</a:t>
            </a:r>
          </a:p>
          <a:p>
            <a:pPr marL="82296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33343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476672"/>
            <a:ext cx="9036496" cy="6048672"/>
          </a:xfrm>
        </p:spPr>
        <p:txBody>
          <a:bodyPr/>
          <a:lstStyle/>
          <a:p>
            <a:pPr marL="82296" indent="0">
              <a:buNone/>
            </a:pPr>
            <a:r>
              <a:rPr lang="it-IT" dirty="0"/>
              <a:t>Musei, cinema, teatri ecc. contribuisco </a:t>
            </a:r>
            <a:r>
              <a:rPr lang="it-IT" i="1" dirty="0"/>
              <a:t>all’economia simbolica</a:t>
            </a:r>
            <a:r>
              <a:rPr lang="it-IT" dirty="0"/>
              <a:t> della città corteggiando le élites.</a:t>
            </a:r>
          </a:p>
          <a:p>
            <a:pPr marL="82296" indent="0">
              <a:buNone/>
            </a:pPr>
            <a:r>
              <a:rPr lang="it-IT" dirty="0"/>
              <a:t>La città è merce simbolica anche per turisti e visitatori. 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Resistenze alla </a:t>
            </a:r>
            <a:r>
              <a:rPr lang="it-IT" dirty="0" err="1"/>
              <a:t>gentrificazione</a:t>
            </a:r>
            <a:r>
              <a:rPr lang="it-IT" dirty="0"/>
              <a:t> dello spazio pubblico.</a:t>
            </a:r>
          </a:p>
          <a:p>
            <a:pPr marL="82296" indent="0">
              <a:buNone/>
            </a:pPr>
            <a:r>
              <a:rPr lang="it-IT" dirty="0"/>
              <a:t> </a:t>
            </a:r>
            <a:r>
              <a:rPr lang="it-IT" dirty="0" err="1"/>
              <a:t>street</a:t>
            </a:r>
            <a:r>
              <a:rPr lang="it-IT" dirty="0"/>
              <a:t> art, rap, skateboard, </a:t>
            </a:r>
            <a:r>
              <a:rPr lang="it-IT" dirty="0" err="1"/>
              <a:t>ecc</a:t>
            </a:r>
            <a:r>
              <a:rPr lang="it-IT" dirty="0"/>
              <a:t>…</a:t>
            </a:r>
            <a:r>
              <a:rPr lang="it-IT" dirty="0">
                <a:sym typeface="Wingdings" panose="05000000000000000000" pitchFamily="2" charset="2"/>
              </a:rPr>
              <a:t></a:t>
            </a:r>
            <a:r>
              <a:rPr lang="it-IT" u="sng" dirty="0">
                <a:sym typeface="Wingdings" panose="05000000000000000000" pitchFamily="2" charset="2"/>
              </a:rPr>
              <a:t>controculture urbane </a:t>
            </a:r>
            <a:r>
              <a:rPr lang="it-IT" dirty="0">
                <a:sym typeface="Wingdings" panose="05000000000000000000" pitchFamily="2" charset="2"/>
              </a:rPr>
              <a:t>possono essere a loro volta mercificate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85276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26184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it-IT" dirty="0"/>
              <a:t>Spazio privato e spazio pubblico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836712"/>
            <a:ext cx="9036496" cy="5904656"/>
          </a:xfrm>
        </p:spPr>
        <p:txBody>
          <a:bodyPr>
            <a:normAutofit fontScale="77500" lnSpcReduction="20000"/>
          </a:bodyPr>
          <a:lstStyle/>
          <a:p>
            <a:pPr marL="82296" indent="0">
              <a:buNone/>
            </a:pPr>
            <a:r>
              <a:rPr lang="it-IT" dirty="0" err="1"/>
              <a:t>Habermas</a:t>
            </a:r>
            <a:r>
              <a:rPr lang="it-IT" dirty="0"/>
              <a:t> e </a:t>
            </a:r>
            <a:r>
              <a:rPr lang="it-IT" dirty="0" err="1"/>
              <a:t>Sennet</a:t>
            </a:r>
            <a:r>
              <a:rPr lang="it-IT" dirty="0"/>
              <a:t>: Processo storico + trasformazioni nelle strutture economiche e sociali degli Stati Europei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     </a:t>
            </a:r>
            <a:r>
              <a:rPr lang="it-IT" u="sng" dirty="0"/>
              <a:t>Rapporto tra sfera pubblica e privata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b="1" dirty="0" err="1"/>
              <a:t>J.Habermas</a:t>
            </a:r>
            <a:r>
              <a:rPr lang="it-IT" dirty="0"/>
              <a:t> (</a:t>
            </a:r>
            <a:r>
              <a:rPr lang="it-IT" i="1" dirty="0"/>
              <a:t>Storia e critica dell’opinione pubblica, 1962</a:t>
            </a:r>
            <a:r>
              <a:rPr lang="it-IT" dirty="0"/>
              <a:t>): nel XX sec.</a:t>
            </a:r>
          </a:p>
          <a:p>
            <a:pPr marL="82296" indent="0">
              <a:buNone/>
            </a:pPr>
            <a:endParaRPr lang="it-IT" dirty="0"/>
          </a:p>
          <a:p>
            <a:pPr>
              <a:buFontTx/>
              <a:buChar char="-"/>
            </a:pPr>
            <a:r>
              <a:rPr lang="it-IT" dirty="0"/>
              <a:t>Svuotamento della sfera intima della famiglia</a:t>
            </a:r>
          </a:p>
          <a:p>
            <a:pPr>
              <a:buFontTx/>
              <a:buChar char="-"/>
            </a:pPr>
            <a:r>
              <a:rPr lang="it-IT" dirty="0"/>
              <a:t>Architettura e urbanistica cambiano modo di vivere urbano (suburbanizzazione)</a:t>
            </a:r>
          </a:p>
          <a:p>
            <a:pPr>
              <a:buFontTx/>
              <a:buChar char="-"/>
            </a:pPr>
            <a:r>
              <a:rPr lang="it-IT" dirty="0"/>
              <a:t>Alterazione della forma urbana «perfetta» della città europea medioevale, in cui privato e pubblico potevano coesistere</a:t>
            </a:r>
          </a:p>
          <a:p>
            <a:pPr>
              <a:buFontTx/>
              <a:buChar char="-"/>
            </a:pPr>
            <a:endParaRPr lang="it-IT" dirty="0"/>
          </a:p>
          <a:p>
            <a:pPr>
              <a:buFontTx/>
              <a:buChar char="-"/>
            </a:pPr>
            <a:r>
              <a:rPr lang="it-IT" dirty="0"/>
              <a:t>Separazione pubblico//privato</a:t>
            </a:r>
          </a:p>
          <a:p>
            <a:pPr marL="82296" indent="0">
              <a:buNone/>
            </a:pPr>
            <a:r>
              <a:rPr lang="it-IT" dirty="0"/>
              <a:t> </a:t>
            </a:r>
          </a:p>
        </p:txBody>
      </p:sp>
      <p:sp>
        <p:nvSpPr>
          <p:cNvPr id="4" name="Freccia circolare a sinistra 3"/>
          <p:cNvSpPr/>
          <p:nvPr/>
        </p:nvSpPr>
        <p:spPr>
          <a:xfrm>
            <a:off x="7386032" y="1304764"/>
            <a:ext cx="731520" cy="111612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302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264696"/>
          </a:xfrm>
        </p:spPr>
        <p:txBody>
          <a:bodyPr/>
          <a:lstStyle/>
          <a:p>
            <a:pPr marL="82296" indent="0">
              <a:buNone/>
            </a:pPr>
            <a:r>
              <a:rPr lang="it-IT" b="1" dirty="0"/>
              <a:t>R. </a:t>
            </a:r>
            <a:r>
              <a:rPr lang="it-IT" b="1" dirty="0" err="1"/>
              <a:t>Sennet</a:t>
            </a:r>
            <a:r>
              <a:rPr lang="it-IT" b="1" dirty="0"/>
              <a:t>, </a:t>
            </a:r>
            <a:r>
              <a:rPr lang="it-IT" i="1" dirty="0"/>
              <a:t>Il declino dell’uomo pubblico, 1993</a:t>
            </a:r>
            <a:r>
              <a:rPr lang="it-IT" dirty="0"/>
              <a:t>:</a:t>
            </a:r>
          </a:p>
          <a:p>
            <a:r>
              <a:rPr lang="it-IT" dirty="0"/>
              <a:t>Critica dei sobborghi ( «città dense e sporche» più creative)</a:t>
            </a:r>
          </a:p>
          <a:p>
            <a:pPr algn="just"/>
            <a:r>
              <a:rPr lang="it-IT" dirty="0"/>
              <a:t>Società urbanizzata di massa «</a:t>
            </a:r>
            <a:r>
              <a:rPr lang="it-IT" i="1" dirty="0"/>
              <a:t>il sentimento è relegato alla sfera intima della famiglia nucleare e dove il discorso politico è inquinato da psicologismi di bassa lega</a:t>
            </a:r>
            <a:r>
              <a:rPr lang="it-IT" dirty="0"/>
              <a:t>»</a:t>
            </a:r>
          </a:p>
          <a:p>
            <a:pPr algn="just"/>
            <a:r>
              <a:rPr lang="it-IT" dirty="0"/>
              <a:t>Condanna della pianificazione urbana e del modello dell’America suburbana.</a:t>
            </a:r>
          </a:p>
          <a:p>
            <a:pPr algn="just"/>
            <a:r>
              <a:rPr lang="it-IT" dirty="0"/>
              <a:t>Potere e denaro incidono sulla cultura urbana, ma questa è anche frutto delle contraddizioni della civiltà urbana.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286999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476672"/>
            <a:ext cx="9144000" cy="6192688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it-IT" b="1" dirty="0"/>
              <a:t>P. </a:t>
            </a:r>
            <a:r>
              <a:rPr lang="it-IT" b="1" dirty="0" err="1"/>
              <a:t>Bourdieu</a:t>
            </a:r>
            <a:r>
              <a:rPr lang="it-IT" b="1" dirty="0"/>
              <a:t>, </a:t>
            </a:r>
            <a:r>
              <a:rPr lang="it-IT" i="1" dirty="0"/>
              <a:t>La distinzione</a:t>
            </a:r>
            <a:r>
              <a:rPr lang="it-IT" dirty="0"/>
              <a:t>, </a:t>
            </a:r>
            <a:r>
              <a:rPr lang="it-IT" i="1" dirty="0"/>
              <a:t>1979.</a:t>
            </a:r>
          </a:p>
          <a:p>
            <a:pPr marL="82296" indent="0">
              <a:buNone/>
            </a:pPr>
            <a:r>
              <a:rPr lang="it-IT" dirty="0"/>
              <a:t>Teorico dell’empirismo: «</a:t>
            </a:r>
            <a:r>
              <a:rPr lang="it-IT" i="1" dirty="0"/>
              <a:t>tuffarsi nella specificità di una realtà empirica</a:t>
            </a:r>
            <a:r>
              <a:rPr lang="it-IT" dirty="0"/>
              <a:t>».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I concetti:</a:t>
            </a:r>
          </a:p>
          <a:p>
            <a:pPr marL="82296" indent="0">
              <a:buNone/>
            </a:pPr>
            <a:r>
              <a:rPr lang="it-IT" b="1" i="1" u="sng" dirty="0"/>
              <a:t>Habitus</a:t>
            </a:r>
            <a:r>
              <a:rPr lang="it-IT" u="sng" dirty="0"/>
              <a:t>:</a:t>
            </a:r>
            <a:r>
              <a:rPr lang="it-IT" dirty="0"/>
              <a:t> </a:t>
            </a:r>
            <a:r>
              <a:rPr lang="it-IT" dirty="0" err="1"/>
              <a:t>disposizioni+pensieri+sentimenti+gusti</a:t>
            </a:r>
            <a:r>
              <a:rPr lang="it-IT" dirty="0"/>
              <a:t> e preferenze </a:t>
            </a:r>
            <a:r>
              <a:rPr lang="it-IT" dirty="0">
                <a:sym typeface="Wingdings" panose="05000000000000000000" pitchFamily="2" charset="2"/>
              </a:rPr>
              <a:t>pratiche sociali che ci collocano in uno</a:t>
            </a:r>
          </a:p>
          <a:p>
            <a:pPr marL="82296" indent="0">
              <a:buNone/>
            </a:pPr>
            <a:r>
              <a:rPr lang="it-IT" b="1" i="1" u="sng" dirty="0">
                <a:sym typeface="Wingdings" panose="05000000000000000000" pitchFamily="2" charset="2"/>
              </a:rPr>
              <a:t>spazio sociale</a:t>
            </a:r>
            <a:r>
              <a:rPr lang="it-IT" u="sng" dirty="0">
                <a:sym typeface="Wingdings" panose="05000000000000000000" pitchFamily="2" charset="2"/>
              </a:rPr>
              <a:t> </a:t>
            </a:r>
            <a:r>
              <a:rPr lang="it-IT" dirty="0">
                <a:sym typeface="Wingdings" panose="05000000000000000000" pitchFamily="2" charset="2"/>
              </a:rPr>
              <a:t>che si fonda su due principi di differenziazione:</a:t>
            </a:r>
          </a:p>
          <a:p>
            <a:pPr marL="82296" indent="0">
              <a:buNone/>
            </a:pPr>
            <a:r>
              <a:rPr lang="it-IT" b="1" i="1" u="sng" dirty="0">
                <a:sym typeface="Wingdings" panose="05000000000000000000" pitchFamily="2" charset="2"/>
              </a:rPr>
              <a:t>Capitale economico</a:t>
            </a:r>
          </a:p>
          <a:p>
            <a:pPr marL="82296" indent="0">
              <a:buNone/>
            </a:pPr>
            <a:r>
              <a:rPr lang="it-IT" b="1" i="1" u="sng" dirty="0">
                <a:sym typeface="Wingdings" panose="05000000000000000000" pitchFamily="2" charset="2"/>
              </a:rPr>
              <a:t>Capitale sociale </a:t>
            </a:r>
            <a:r>
              <a:rPr lang="it-IT" dirty="0">
                <a:sym typeface="Wingdings" panose="05000000000000000000" pitchFamily="2" charset="2"/>
              </a:rPr>
              <a:t>(importante!)</a:t>
            </a:r>
          </a:p>
          <a:p>
            <a:pPr marL="82296" indent="0">
              <a:buNone/>
            </a:pPr>
            <a:r>
              <a:rPr lang="it-IT" u="sng" dirty="0">
                <a:sym typeface="Wingdings" panose="05000000000000000000" pitchFamily="2" charset="2"/>
              </a:rPr>
              <a:t>Che non sono direttamente proporzionali</a:t>
            </a:r>
            <a:endParaRPr lang="it-IT" u="sng" dirty="0"/>
          </a:p>
        </p:txBody>
      </p:sp>
    </p:spTree>
    <p:extLst>
      <p:ext uri="{BB962C8B-B14F-4D97-AF65-F5344CB8AC3E}">
        <p14:creationId xmlns:p14="http://schemas.microsoft.com/office/powerpoint/2010/main" val="20375497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669360"/>
          </a:xfrm>
        </p:spPr>
        <p:txBody>
          <a:bodyPr>
            <a:normAutofit fontScale="92500"/>
          </a:bodyPr>
          <a:lstStyle/>
          <a:p>
            <a:pPr marL="82296" indent="0">
              <a:buNone/>
            </a:pPr>
            <a:r>
              <a:rPr lang="it-IT" dirty="0"/>
              <a:t>Persone con quantità di capitale economico e culturale grosso modo simili occupano uno stesso «</a:t>
            </a:r>
            <a:r>
              <a:rPr lang="it-IT" u="sng" dirty="0"/>
              <a:t>spazio sociale</a:t>
            </a:r>
            <a:r>
              <a:rPr lang="it-IT" dirty="0"/>
              <a:t>» ( amano e consumano le stesse cose), che si riflette nello «</a:t>
            </a:r>
            <a:r>
              <a:rPr lang="it-IT" u="sng" dirty="0"/>
              <a:t>spazio effettivamente abitato</a:t>
            </a:r>
            <a:r>
              <a:rPr lang="it-IT" dirty="0"/>
              <a:t>».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 «La localizzazione segue la vocazione» (Parker 2001).</a:t>
            </a:r>
          </a:p>
          <a:p>
            <a:pPr marL="82296" indent="0" algn="just">
              <a:buNone/>
            </a:pPr>
            <a:r>
              <a:rPr lang="it-IT" dirty="0"/>
              <a:t>«La gente agisce come se avesse il </a:t>
            </a:r>
            <a:r>
              <a:rPr lang="it-IT" i="1" dirty="0"/>
              <a:t>pilota automatico</a:t>
            </a:r>
            <a:r>
              <a:rPr lang="it-IT" dirty="0"/>
              <a:t>».</a:t>
            </a:r>
          </a:p>
          <a:p>
            <a:pPr marL="82296" indent="0" algn="just">
              <a:buNone/>
            </a:pPr>
            <a:endParaRPr lang="it-IT" dirty="0"/>
          </a:p>
          <a:p>
            <a:pPr marL="82296" indent="0" algn="just">
              <a:buNone/>
            </a:pPr>
            <a:r>
              <a:rPr lang="it-IT" dirty="0"/>
              <a:t>Dimensione fisico spaziale dell’</a:t>
            </a:r>
            <a:r>
              <a:rPr lang="it-IT" i="1" u="sng" dirty="0"/>
              <a:t>habitus </a:t>
            </a:r>
            <a:r>
              <a:rPr lang="it-IT" dirty="0"/>
              <a:t>= sfera di interazione con ambientazioni significative, punti di riferimento simbolici e segnalatori spazio-temporali (luoghi di incontro in particolari orari della giornata).</a:t>
            </a:r>
          </a:p>
          <a:p>
            <a:pPr marL="82296" indent="0" algn="just">
              <a:buNone/>
            </a:pPr>
            <a:r>
              <a:rPr lang="it-IT" dirty="0"/>
              <a:t> </a:t>
            </a:r>
            <a:r>
              <a:rPr lang="it-IT" u="sng" dirty="0"/>
              <a:t>Kevin Lynch (1960) «la nostra immagine della città»</a:t>
            </a:r>
          </a:p>
        </p:txBody>
      </p:sp>
    </p:spTree>
    <p:extLst>
      <p:ext uri="{BB962C8B-B14F-4D97-AF65-F5344CB8AC3E}">
        <p14:creationId xmlns:p14="http://schemas.microsoft.com/office/powerpoint/2010/main" val="1693198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188640"/>
            <a:ext cx="9036496" cy="6059760"/>
          </a:xfrm>
        </p:spPr>
        <p:txBody>
          <a:bodyPr/>
          <a:lstStyle/>
          <a:p>
            <a:r>
              <a:rPr lang="it-IT" dirty="0"/>
              <a:t>Queste routine formano le </a:t>
            </a:r>
            <a:r>
              <a:rPr lang="it-IT" u="sng" dirty="0"/>
              <a:t>culture suburbane </a:t>
            </a:r>
            <a:r>
              <a:rPr lang="it-IT" dirty="0"/>
              <a:t>che:</a:t>
            </a:r>
          </a:p>
          <a:p>
            <a:endParaRPr lang="it-IT" dirty="0"/>
          </a:p>
          <a:p>
            <a:pPr marL="82296" indent="0">
              <a:buNone/>
            </a:pPr>
            <a:r>
              <a:rPr lang="it-IT" dirty="0" err="1"/>
              <a:t>Zukin</a:t>
            </a:r>
            <a:r>
              <a:rPr lang="it-IT" dirty="0"/>
              <a:t>:</a:t>
            </a:r>
          </a:p>
          <a:p>
            <a:r>
              <a:rPr lang="it-IT" dirty="0"/>
              <a:t>- non si </a:t>
            </a:r>
            <a:r>
              <a:rPr lang="it-IT" dirty="0" err="1"/>
              <a:t>autogenerano</a:t>
            </a:r>
            <a:endParaRPr lang="it-IT" dirty="0"/>
          </a:p>
          <a:p>
            <a:r>
              <a:rPr lang="it-IT" dirty="0"/>
              <a:t>- possono essere mercificate</a:t>
            </a:r>
          </a:p>
          <a:p>
            <a:endParaRPr lang="it-IT" dirty="0"/>
          </a:p>
          <a:p>
            <a:pPr marL="82296" indent="0">
              <a:buNone/>
            </a:pPr>
            <a:r>
              <a:rPr lang="it-IT" dirty="0" err="1"/>
              <a:t>Marx</a:t>
            </a:r>
            <a:r>
              <a:rPr lang="it-IT" dirty="0"/>
              <a:t> : « sono gli uomini che fanno la cultura (urbana), ma non in circostanze scelte da loro stessi»</a:t>
            </a:r>
          </a:p>
        </p:txBody>
      </p:sp>
    </p:spTree>
    <p:extLst>
      <p:ext uri="{BB962C8B-B14F-4D97-AF65-F5344CB8AC3E}">
        <p14:creationId xmlns:p14="http://schemas.microsoft.com/office/powerpoint/2010/main" val="491518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0"/>
            <a:ext cx="7962088" cy="692696"/>
          </a:xfrm>
        </p:spPr>
        <p:txBody>
          <a:bodyPr>
            <a:normAutofit fontScale="90000"/>
          </a:bodyPr>
          <a:lstStyle/>
          <a:p>
            <a:r>
              <a:rPr lang="it-IT" dirty="0"/>
              <a:t>La città sessuata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620688"/>
            <a:ext cx="8964488" cy="6048672"/>
          </a:xfrm>
        </p:spPr>
        <p:txBody>
          <a:bodyPr>
            <a:normAutofit fontScale="85000" lnSpcReduction="20000"/>
          </a:bodyPr>
          <a:lstStyle/>
          <a:p>
            <a:pPr marL="82296" indent="0">
              <a:buNone/>
            </a:pPr>
            <a:r>
              <a:rPr lang="it-IT" dirty="0"/>
              <a:t>E. Wilson, </a:t>
            </a:r>
            <a:r>
              <a:rPr lang="it-IT" i="1" dirty="0"/>
              <a:t>The </a:t>
            </a:r>
            <a:r>
              <a:rPr lang="it-IT" i="1" dirty="0" err="1"/>
              <a:t>Sphynix</a:t>
            </a:r>
            <a:r>
              <a:rPr lang="it-IT" i="1" dirty="0"/>
              <a:t> in the City </a:t>
            </a:r>
            <a:r>
              <a:rPr lang="it-IT" dirty="0"/>
              <a:t>(1992):</a:t>
            </a:r>
          </a:p>
          <a:p>
            <a:pPr marL="82296" indent="0" algn="just">
              <a:buNone/>
            </a:pPr>
            <a:r>
              <a:rPr lang="it-IT" dirty="0"/>
              <a:t>«</a:t>
            </a:r>
            <a:r>
              <a:rPr lang="it-IT" i="1" dirty="0"/>
              <a:t>la scena urbana è stata sempre rappresentata dal punto di vista dello sguardo maschile</a:t>
            </a:r>
            <a:r>
              <a:rPr lang="it-IT" dirty="0"/>
              <a:t>»</a:t>
            </a:r>
          </a:p>
          <a:p>
            <a:pPr marL="82296" indent="0" algn="just">
              <a:buNone/>
            </a:pPr>
            <a:endParaRPr lang="it-IT" dirty="0"/>
          </a:p>
          <a:p>
            <a:pPr marL="82296" indent="0" algn="just">
              <a:buNone/>
            </a:pPr>
            <a:r>
              <a:rPr lang="it-IT" dirty="0"/>
              <a:t>La divisione di genere degli spazi urbani (fino al XX sec.):</a:t>
            </a:r>
          </a:p>
          <a:p>
            <a:pPr marL="82296" indent="0" algn="just">
              <a:buNone/>
            </a:pPr>
            <a:r>
              <a:rPr lang="it-IT" dirty="0"/>
              <a:t>« </a:t>
            </a:r>
            <a:r>
              <a:rPr lang="it-IT" i="1" dirty="0"/>
              <a:t>durante la settimana lavorativa, gli spazi pubblici i mercati e la strada stessa restavano di dominio prevalentemente femminile</a:t>
            </a:r>
            <a:r>
              <a:rPr lang="it-IT" dirty="0"/>
              <a:t>» mentre gli uomini erano al lavoro o nei pub con gli amici. </a:t>
            </a:r>
          </a:p>
          <a:p>
            <a:pPr marL="82296" indent="0" algn="just">
              <a:buNone/>
            </a:pPr>
            <a:endParaRPr lang="it-IT" dirty="0"/>
          </a:p>
          <a:p>
            <a:pPr marL="82296" indent="0" algn="just">
              <a:buNone/>
            </a:pPr>
            <a:r>
              <a:rPr lang="it-IT" dirty="0"/>
              <a:t> Riproduzione anche di divisioni di status.</a:t>
            </a:r>
          </a:p>
          <a:p>
            <a:pPr marL="82296" indent="0" algn="just">
              <a:buNone/>
            </a:pPr>
            <a:endParaRPr lang="it-IT" dirty="0"/>
          </a:p>
          <a:p>
            <a:pPr marL="82296" indent="0" algn="just">
              <a:buNone/>
            </a:pPr>
            <a:r>
              <a:rPr lang="it-IT" dirty="0"/>
              <a:t>Politiche urbane assecondano i ruoli attribuiti al genere (illuminazione, mobilità, spazi verdi/servizi per bambini…)</a:t>
            </a:r>
          </a:p>
          <a:p>
            <a:pPr marL="82296" indent="0" algn="just">
              <a:buNone/>
            </a:pPr>
            <a:endParaRPr lang="it-IT" dirty="0"/>
          </a:p>
          <a:p>
            <a:pPr marL="82296" indent="0" algn="just">
              <a:buNone/>
            </a:pPr>
            <a:r>
              <a:rPr lang="it-IT" dirty="0"/>
              <a:t>Ma nella città ci sono anche spazi in cui le donne si liberano.</a:t>
            </a:r>
          </a:p>
        </p:txBody>
      </p:sp>
    </p:spTree>
    <p:extLst>
      <p:ext uri="{BB962C8B-B14F-4D97-AF65-F5344CB8AC3E}">
        <p14:creationId xmlns:p14="http://schemas.microsoft.com/office/powerpoint/2010/main" val="49545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8933688" cy="620688"/>
          </a:xfrm>
        </p:spPr>
        <p:txBody>
          <a:bodyPr>
            <a:normAutofit fontScale="90000"/>
          </a:bodyPr>
          <a:lstStyle/>
          <a:p>
            <a:r>
              <a:rPr lang="it-IT" dirty="0"/>
              <a:t>Gli spazi «</a:t>
            </a:r>
            <a:r>
              <a:rPr lang="it-IT" dirty="0" err="1"/>
              <a:t>queer</a:t>
            </a:r>
            <a:r>
              <a:rPr lang="it-IT" dirty="0"/>
              <a:t>»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692696"/>
            <a:ext cx="8754176" cy="6165304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it-IT" b="1" i="1" dirty="0" err="1"/>
              <a:t>Queer</a:t>
            </a:r>
            <a:r>
              <a:rPr lang="it-IT" dirty="0"/>
              <a:t> (anglosassone) = eccentrico, insolito o bizzarro.</a:t>
            </a:r>
          </a:p>
          <a:p>
            <a:r>
              <a:rPr lang="it-IT" dirty="0"/>
              <a:t>In italiano:  persone il cui orientamento sessuale e/o identità di genere differisce da quello strettamente eterosessuale o </a:t>
            </a:r>
            <a:r>
              <a:rPr lang="it-IT" dirty="0" err="1"/>
              <a:t>cisgender</a:t>
            </a:r>
            <a:r>
              <a:rPr lang="it-IT" dirty="0"/>
              <a:t>.         </a:t>
            </a:r>
          </a:p>
          <a:p>
            <a:r>
              <a:rPr lang="it-IT" dirty="0"/>
              <a:t>“Termine-ombrello” per indicare le persone gay, lesbiche, bisessuali, pansessuali, transessuali, asessuali, transgender e/o intersessuati. </a:t>
            </a:r>
          </a:p>
          <a:p>
            <a:r>
              <a:rPr lang="it-IT" dirty="0"/>
              <a:t>Non è un sinonimo di LGBT (</a:t>
            </a:r>
            <a:r>
              <a:rPr lang="it-IT" dirty="0" err="1"/>
              <a:t>Lesbian</a:t>
            </a:r>
            <a:r>
              <a:rPr lang="it-IT" dirty="0"/>
              <a:t>, Gay, </a:t>
            </a:r>
            <a:r>
              <a:rPr lang="it-IT" dirty="0" err="1"/>
              <a:t>Bisexual</a:t>
            </a:r>
            <a:r>
              <a:rPr lang="it-IT" dirty="0"/>
              <a:t>, Transgender)</a:t>
            </a:r>
          </a:p>
          <a:p>
            <a:r>
              <a:rPr lang="it-IT" dirty="0"/>
              <a:t>Assume tendenzialmente un significato politico (attivisti).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95226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260648"/>
            <a:ext cx="8754176" cy="648072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it-IT" dirty="0"/>
              <a:t>Ruolo della città nell’affermazione/repressione  dell’amore omosessuale. </a:t>
            </a:r>
          </a:p>
          <a:p>
            <a:pPr marL="82296" indent="0">
              <a:buNone/>
            </a:pPr>
            <a:r>
              <a:rPr lang="it-IT" dirty="0"/>
              <a:t>La città può sia opprimere che liberare.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Per omosessuali, vantaggi:</a:t>
            </a:r>
          </a:p>
          <a:p>
            <a:pPr>
              <a:buFontTx/>
              <a:buChar char="-"/>
            </a:pPr>
            <a:r>
              <a:rPr lang="it-IT" dirty="0"/>
              <a:t>della privacy e tolleranza offerti dall’anonimato delle città  </a:t>
            </a:r>
          </a:p>
          <a:p>
            <a:pPr>
              <a:buFontTx/>
              <a:buChar char="-"/>
            </a:pPr>
            <a:r>
              <a:rPr lang="it-IT" dirty="0"/>
              <a:t>della opportunità di formare reti sociali tra omosessuali ( bar, tea shop, ecc..)</a:t>
            </a:r>
          </a:p>
          <a:p>
            <a:pPr marL="82296" indent="0">
              <a:buNone/>
            </a:pPr>
            <a:r>
              <a:rPr lang="it-IT" dirty="0"/>
              <a:t>Negli Usa dati statistici mostrano correlazione tra urbanizzazione ed espressione di identità gay.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Florida: la «</a:t>
            </a:r>
            <a:r>
              <a:rPr lang="it-IT" i="1" dirty="0"/>
              <a:t>città creativa</a:t>
            </a:r>
            <a:r>
              <a:rPr lang="it-IT" dirty="0"/>
              <a:t>» accoglie gli omosessuali</a:t>
            </a:r>
          </a:p>
          <a:p>
            <a:pPr marL="82296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027065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88640"/>
            <a:ext cx="8754176" cy="6059760"/>
          </a:xfrm>
        </p:spPr>
        <p:txBody>
          <a:bodyPr/>
          <a:lstStyle/>
          <a:p>
            <a:pPr marL="82296" indent="0">
              <a:buNone/>
            </a:pPr>
            <a:r>
              <a:rPr lang="it-IT" dirty="0"/>
              <a:t>Aumentata visibilità della cultura urbana gay e lesbica:</a:t>
            </a:r>
          </a:p>
          <a:p>
            <a:r>
              <a:rPr lang="it-IT" dirty="0"/>
              <a:t>movimenti ed eventi annuali</a:t>
            </a:r>
          </a:p>
          <a:p>
            <a:r>
              <a:rPr lang="it-IT" dirty="0"/>
              <a:t>cambiamenti politici</a:t>
            </a:r>
          </a:p>
          <a:p>
            <a:r>
              <a:rPr lang="it-IT" dirty="0"/>
              <a:t>diffusione di spazi urbani </a:t>
            </a:r>
            <a:r>
              <a:rPr lang="it-IT" dirty="0" err="1"/>
              <a:t>queer</a:t>
            </a:r>
            <a:endParaRPr lang="it-IT" dirty="0"/>
          </a:p>
          <a:p>
            <a:r>
              <a:rPr lang="it-IT" dirty="0"/>
              <a:t>….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Status e classe sociale agiscono anche qui come punti di accesso o barriere per l’esperienza urbana.</a:t>
            </a:r>
          </a:p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565220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16632"/>
            <a:ext cx="8933688" cy="432048"/>
          </a:xfrm>
        </p:spPr>
        <p:txBody>
          <a:bodyPr>
            <a:normAutofit fontScale="90000"/>
          </a:bodyPr>
          <a:lstStyle/>
          <a:p>
            <a:r>
              <a:rPr lang="it-IT" dirty="0"/>
              <a:t>Eterotopia e metropoli moderna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620688"/>
            <a:ext cx="8754176" cy="6237312"/>
          </a:xfrm>
        </p:spPr>
        <p:txBody>
          <a:bodyPr>
            <a:normAutofit fontScale="85000" lnSpcReduction="20000"/>
          </a:bodyPr>
          <a:lstStyle/>
          <a:p>
            <a:pPr marL="82296" indent="0">
              <a:buNone/>
            </a:pPr>
            <a:endParaRPr lang="it-IT" b="1" i="1" dirty="0"/>
          </a:p>
          <a:p>
            <a:pPr marL="82296" indent="0">
              <a:buNone/>
            </a:pPr>
            <a:r>
              <a:rPr lang="it-IT" b="1" i="1" dirty="0" err="1"/>
              <a:t>eterotopìa</a:t>
            </a:r>
            <a:r>
              <a:rPr lang="it-IT" dirty="0"/>
              <a:t> s. f. [</a:t>
            </a:r>
            <a:r>
              <a:rPr lang="it-IT" dirty="0" err="1"/>
              <a:t>comp</a:t>
            </a:r>
            <a:r>
              <a:rPr lang="it-IT" dirty="0"/>
              <a:t>. di etero- e del gr. </a:t>
            </a:r>
            <a:r>
              <a:rPr lang="it-IT" dirty="0" err="1"/>
              <a:t>τό</a:t>
            </a:r>
            <a:r>
              <a:rPr lang="it-IT" dirty="0"/>
              <a:t>πος «luogo»]. </a:t>
            </a:r>
          </a:p>
          <a:p>
            <a:pPr marL="82296" indent="0">
              <a:buNone/>
            </a:pPr>
            <a:r>
              <a:rPr lang="it-IT" dirty="0"/>
              <a:t> In fisiologia umana, fenomeno per cui si originano stimoli di attività funzionale in sede diversa dalla normale (per es., nell’attività cardiaca, gli stimoli delle extrasistoli)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b="1" i="1" dirty="0" err="1"/>
              <a:t>eteròtopo</a:t>
            </a:r>
            <a:r>
              <a:rPr lang="it-IT" dirty="0"/>
              <a:t> </a:t>
            </a:r>
            <a:r>
              <a:rPr lang="it-IT" dirty="0" err="1"/>
              <a:t>agg</a:t>
            </a:r>
            <a:r>
              <a:rPr lang="it-IT" dirty="0"/>
              <a:t>. e s. m. [</a:t>
            </a:r>
            <a:r>
              <a:rPr lang="it-IT" dirty="0" err="1"/>
              <a:t>comp</a:t>
            </a:r>
            <a:r>
              <a:rPr lang="it-IT" dirty="0"/>
              <a:t>. di etero- e -topo]. In chimica (</a:t>
            </a:r>
            <a:r>
              <a:rPr lang="it-IT" dirty="0" err="1"/>
              <a:t>contrapp</a:t>
            </a:r>
            <a:r>
              <a:rPr lang="it-IT" dirty="0"/>
              <a:t>. a isotopo), detto di nuclidi che, avendo numero atomico differente, occupano nel sistema periodico degli elementi posizioni diverse. </a:t>
            </a:r>
          </a:p>
          <a:p>
            <a:endParaRPr lang="it-IT" dirty="0"/>
          </a:p>
          <a:p>
            <a:pPr marL="82296" indent="0">
              <a:buNone/>
            </a:pPr>
            <a:r>
              <a:rPr lang="it-IT" b="1" i="1" dirty="0"/>
              <a:t>Eterotopia</a:t>
            </a:r>
            <a:r>
              <a:rPr lang="it-IT" dirty="0"/>
              <a:t> : termine coniato dal filosofo francese Michel Foucault per indicare «quegli spazi che hanno la particolare caratteristica di essere connessi a tutti gli altri spazi, ma in modo tale da sospendere, neutralizzare o invertire l'insieme dei rapporti che essi stessi designano, riflettono o rispecchiano».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959467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260648"/>
            <a:ext cx="8784976" cy="6597352"/>
          </a:xfrm>
        </p:spPr>
        <p:txBody>
          <a:bodyPr>
            <a:normAutofit fontScale="85000" lnSpcReduction="20000"/>
          </a:bodyPr>
          <a:lstStyle/>
          <a:p>
            <a:pPr marL="82296" indent="0">
              <a:buNone/>
            </a:pPr>
            <a:r>
              <a:rPr lang="it-IT" dirty="0"/>
              <a:t>« </a:t>
            </a:r>
            <a:r>
              <a:rPr lang="it-IT" i="1" dirty="0"/>
              <a:t>una sorta di contro-luoghi, specie di utopie effettivamente realizzate nelle quali i luoghi reali, tutti gli altri luoghi reali che si trovano all’interno della cultura vengono al contempo rappresentati, contestati e sovvertiti.  (…) si trovano al di fuori di tutti i luoghi, anche se è possibile indicare la loro collocazione nella realtà</a:t>
            </a:r>
            <a:r>
              <a:rPr lang="it-IT" dirty="0"/>
              <a:t>» (Foucault 1967, 13)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«</a:t>
            </a:r>
            <a:r>
              <a:rPr lang="it-IT" i="1" dirty="0"/>
              <a:t>Eterotopie della crisi</a:t>
            </a:r>
            <a:r>
              <a:rPr lang="it-IT" dirty="0"/>
              <a:t>» = dove hanno luogo riti di passaggio o vengono banditi membri della società «non puliti»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i="1" dirty="0"/>
              <a:t>«Eterotopie della deviazione» = </a:t>
            </a:r>
            <a:r>
              <a:rPr lang="it-IT" dirty="0"/>
              <a:t>dove alloggiano folli, criminali, morti…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Sono connesse a fette del tempo, che in esse trovano assemblaggi (musei, cimiteri, ecc..)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Possono essere passeggere e transitorie</a:t>
            </a:r>
          </a:p>
        </p:txBody>
      </p:sp>
    </p:spTree>
    <p:extLst>
      <p:ext uri="{BB962C8B-B14F-4D97-AF65-F5344CB8AC3E}">
        <p14:creationId xmlns:p14="http://schemas.microsoft.com/office/powerpoint/2010/main" val="23313037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260648"/>
            <a:ext cx="8826184" cy="6408712"/>
          </a:xfrm>
        </p:spPr>
        <p:txBody>
          <a:bodyPr/>
          <a:lstStyle/>
          <a:p>
            <a:pPr marL="82296" indent="0">
              <a:buNone/>
            </a:pPr>
            <a:r>
              <a:rPr lang="it-IT" dirty="0"/>
              <a:t>Sullo sfondo delle </a:t>
            </a:r>
            <a:r>
              <a:rPr lang="it-IT" dirty="0" err="1"/>
              <a:t>eterotipie</a:t>
            </a:r>
            <a:r>
              <a:rPr lang="it-IT" dirty="0"/>
              <a:t> c’è sempre la città.</a:t>
            </a:r>
          </a:p>
          <a:p>
            <a:pPr marL="82296" indent="0">
              <a:buNone/>
            </a:pPr>
            <a:r>
              <a:rPr lang="it-IT" dirty="0"/>
              <a:t>Nella città contemporanea: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Soglie del negozio, Sottopassaggi, Parchi pubblici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               Dormitori per i senzatetto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Non necessariamente isolati, possono essere </a:t>
            </a:r>
            <a:r>
              <a:rPr lang="it-IT" i="1" dirty="0"/>
              <a:t>luoghi della cultura</a:t>
            </a:r>
            <a:r>
              <a:rPr lang="it-IT" dirty="0"/>
              <a:t> dentro la città</a:t>
            </a:r>
            <a:r>
              <a:rPr lang="it-IT" dirty="0">
                <a:sym typeface="Wingdings" panose="05000000000000000000" pitchFamily="2" charset="2"/>
              </a:rPr>
              <a:t> </a:t>
            </a:r>
            <a:r>
              <a:rPr lang="it-IT" b="1" i="1" dirty="0">
                <a:sym typeface="Wingdings" panose="05000000000000000000" pitchFamily="2" charset="2"/>
              </a:rPr>
              <a:t>ibridismo culturale</a:t>
            </a:r>
            <a:endParaRPr lang="it-IT" b="1" i="1" dirty="0"/>
          </a:p>
          <a:p>
            <a:pPr marL="82296" indent="0">
              <a:buNone/>
            </a:pPr>
            <a:endParaRPr lang="it-IT" dirty="0"/>
          </a:p>
        </p:txBody>
      </p:sp>
      <p:sp>
        <p:nvSpPr>
          <p:cNvPr id="4" name="Freccia bidirezionale verticale 3"/>
          <p:cNvSpPr/>
          <p:nvPr/>
        </p:nvSpPr>
        <p:spPr>
          <a:xfrm>
            <a:off x="4211960" y="2708920"/>
            <a:ext cx="484632" cy="79208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919409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404664"/>
            <a:ext cx="8826184" cy="6120680"/>
          </a:xfrm>
        </p:spPr>
        <p:txBody>
          <a:bodyPr/>
          <a:lstStyle/>
          <a:p>
            <a:pPr marL="82296" indent="0">
              <a:buNone/>
            </a:pPr>
            <a:r>
              <a:rPr lang="it-IT" dirty="0"/>
              <a:t>La connettività produce conoscenza ma anche </a:t>
            </a:r>
            <a:r>
              <a:rPr lang="it-IT" i="1" u="sng" dirty="0"/>
              <a:t>distanze.</a:t>
            </a:r>
          </a:p>
          <a:p>
            <a:pPr marL="82296" indent="0">
              <a:buNone/>
            </a:pPr>
            <a:endParaRPr lang="it-IT" i="1" u="sng" dirty="0"/>
          </a:p>
          <a:p>
            <a:pPr marL="82296" indent="0">
              <a:buNone/>
            </a:pPr>
            <a:r>
              <a:rPr lang="it-IT" dirty="0"/>
              <a:t>Compressione spazio-temporale nei cui interstizi emergono nuove identità culturali (es. </a:t>
            </a:r>
            <a:r>
              <a:rPr lang="it-IT" i="1" dirty="0" err="1"/>
              <a:t>blaxicani</a:t>
            </a:r>
            <a:r>
              <a:rPr lang="it-IT" dirty="0"/>
              <a:t>).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i="1" dirty="0"/>
              <a:t>Cultura dell’ansia </a:t>
            </a:r>
            <a:r>
              <a:rPr lang="it-IT" dirty="0"/>
              <a:t>con funzione di segnale delle differenze economiche e sociali</a:t>
            </a:r>
            <a:r>
              <a:rPr lang="it-IT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141632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zio">
  <a:themeElements>
    <a:clrScheme name="Solstiz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z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z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470</TotalTime>
  <Words>1236</Words>
  <Application>Microsoft Office PowerPoint</Application>
  <PresentationFormat>Presentazione su schermo (4:3)</PresentationFormat>
  <Paragraphs>138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18" baseType="lpstr">
      <vt:lpstr>Solstizio</vt:lpstr>
      <vt:lpstr> Cultura, rappresentazione e differenza  nel contesto urbano</vt:lpstr>
      <vt:lpstr>Culture urbane</vt:lpstr>
      <vt:lpstr>Presentazione standard di PowerPoint</vt:lpstr>
      <vt:lpstr>Presentazione standard di PowerPoint</vt:lpstr>
      <vt:lpstr>Spazio privato e spazio pubblico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La città sessuata</vt:lpstr>
      <vt:lpstr>Gli spazi «queer»</vt:lpstr>
      <vt:lpstr>Presentazione standard di PowerPoint</vt:lpstr>
      <vt:lpstr>Presentazione standard di PowerPoint</vt:lpstr>
      <vt:lpstr>Eterotopia e metropoli moderna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Cultura, rappresentazione e differenza  nel contesto urbano</dc:title>
  <dc:creator>User</dc:creator>
  <cp:lastModifiedBy>User</cp:lastModifiedBy>
  <cp:revision>35</cp:revision>
  <dcterms:created xsi:type="dcterms:W3CDTF">2022-04-03T17:56:01Z</dcterms:created>
  <dcterms:modified xsi:type="dcterms:W3CDTF">2022-04-04T19:27:13Z</dcterms:modified>
</cp:coreProperties>
</file>