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8" r:id="rId13"/>
    <p:sldId id="267" r:id="rId14"/>
    <p:sldId id="269" r:id="rId1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1704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olo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22" name="Sottotitolo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it-IT"/>
              <a:t>Fare clic per modificare lo stile del sottotitolo dello schema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20" name="Segnaposto piè di pagina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10" name="Segnaposto numero diapositiva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Ovale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ttangolo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0" name="Rettangolo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e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5" name="Segnaposto contenuto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ttangolo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6" name="Rettangolo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it-IT"/>
              <a:t>Fare clic sull'icona per inserire un'immagine</a:t>
            </a:r>
            <a:endParaRPr kumimoji="0" lang="en-US" dirty="0"/>
          </a:p>
        </p:txBody>
      </p:sp>
      <p:sp>
        <p:nvSpPr>
          <p:cNvPr id="9" name="Elaborazione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Elaborazione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it-IT"/>
              <a:t>Fare clic per modificare stili del testo dello schema</a:t>
            </a:r>
          </a:p>
          <a:p>
            <a:pPr lvl="1" eaLnBrk="1" latinLnBrk="0" hangingPunct="1"/>
            <a:r>
              <a:rPr lang="it-IT"/>
              <a:t>Secondo livello</a:t>
            </a:r>
          </a:p>
          <a:p>
            <a:pPr lvl="2" eaLnBrk="1" latinLnBrk="0" hangingPunct="1"/>
            <a:r>
              <a:rPr lang="it-IT"/>
              <a:t>Terzo livello</a:t>
            </a:r>
          </a:p>
          <a:p>
            <a:pPr lvl="3" eaLnBrk="1" latinLnBrk="0" hangingPunct="1"/>
            <a:r>
              <a:rPr lang="it-IT"/>
              <a:t>Quarto livello</a:t>
            </a:r>
          </a:p>
          <a:p>
            <a:pPr lvl="4" eaLnBrk="1" latinLnBrk="0" hangingPunct="1"/>
            <a:r>
              <a:rPr lang="it-IT"/>
              <a:t>Quinto livello</a:t>
            </a:r>
            <a:endParaRPr kumimoji="0" lang="en-US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orta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e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Anello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ttangolo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Segnaposto titolo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it-IT"/>
              <a:t>Fare clic per modificare lo stile del titolo</a:t>
            </a:r>
            <a:endParaRPr kumimoji="0" lang="en-US"/>
          </a:p>
        </p:txBody>
      </p:sp>
      <p:sp>
        <p:nvSpPr>
          <p:cNvPr id="9" name="Segnaposto testo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it-IT"/>
              <a:t>Fare clic per modificare stili del testo dello schema</a:t>
            </a:r>
          </a:p>
          <a:p>
            <a:pPr lvl="1" eaLnBrk="1" latinLnBrk="0" hangingPunct="1"/>
            <a:r>
              <a:rPr kumimoji="0" lang="it-IT"/>
              <a:t>Secondo livello</a:t>
            </a:r>
          </a:p>
          <a:p>
            <a:pPr lvl="2" eaLnBrk="1" latinLnBrk="0" hangingPunct="1"/>
            <a:r>
              <a:rPr kumimoji="0" lang="it-IT"/>
              <a:t>Terzo livello</a:t>
            </a:r>
          </a:p>
          <a:p>
            <a:pPr lvl="3" eaLnBrk="1" latinLnBrk="0" hangingPunct="1"/>
            <a:r>
              <a:rPr kumimoji="0" lang="it-IT"/>
              <a:t>Quarto livello</a:t>
            </a:r>
          </a:p>
          <a:p>
            <a:pPr lvl="4" eaLnBrk="1" latinLnBrk="0" hangingPunct="1"/>
            <a:r>
              <a:rPr kumimoji="0" lang="it-IT"/>
              <a:t>Quinto livello</a:t>
            </a:r>
            <a:endParaRPr kumimoji="0" lang="en-US"/>
          </a:p>
        </p:txBody>
      </p:sp>
      <p:sp>
        <p:nvSpPr>
          <p:cNvPr id="24" name="Segnaposto data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7F49D355-16BD-4E45-BD9A-5EA878CF7CBD}" type="datetimeFigureOut">
              <a:rPr lang="it-IT" smtClean="0"/>
              <a:t>03/05/2022</a:t>
            </a:fld>
            <a:endParaRPr lang="it-IT"/>
          </a:p>
        </p:txBody>
      </p:sp>
      <p:sp>
        <p:nvSpPr>
          <p:cNvPr id="10" name="Segnaposto piè di pagina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it-IT"/>
          </a:p>
        </p:txBody>
      </p:sp>
      <p:sp>
        <p:nvSpPr>
          <p:cNvPr id="22" name="Segnaposto numero diapositiva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E7A41E1B-4F70-4964-A407-84C68BE8251C}" type="slidenum">
              <a:rPr lang="it-IT" smtClean="0"/>
              <a:t>‹N›</a:t>
            </a:fld>
            <a:endParaRPr lang="it-IT"/>
          </a:p>
        </p:txBody>
      </p:sp>
      <p:sp>
        <p:nvSpPr>
          <p:cNvPr id="15" name="Rettangolo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79512" y="0"/>
            <a:ext cx="8659688" cy="1340768"/>
          </a:xfrm>
        </p:spPr>
        <p:txBody>
          <a:bodyPr>
            <a:normAutofit/>
          </a:bodyPr>
          <a:lstStyle/>
          <a:p>
            <a:r>
              <a:rPr lang="it-IT" sz="3600" dirty="0" err="1"/>
              <a:t>Erving</a:t>
            </a:r>
            <a:r>
              <a:rPr lang="it-IT" sz="3600" dirty="0"/>
              <a:t> </a:t>
            </a:r>
            <a:r>
              <a:rPr lang="it-IT" sz="3600" dirty="0" err="1"/>
              <a:t>Goffman</a:t>
            </a:r>
            <a:r>
              <a:rPr lang="it-IT" sz="3600" dirty="0"/>
              <a:t> (1922-1982): </a:t>
            </a:r>
            <a:r>
              <a:rPr lang="it-IT" sz="3600" i="1" dirty="0"/>
              <a:t>la vita come drammaturgia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251520" y="1268760"/>
            <a:ext cx="8587680" cy="5112568"/>
          </a:xfrm>
        </p:spPr>
        <p:txBody>
          <a:bodyPr>
            <a:normAutofit lnSpcReduction="10000"/>
          </a:bodyPr>
          <a:lstStyle/>
          <a:p>
            <a:endParaRPr lang="it-IT" dirty="0"/>
          </a:p>
          <a:p>
            <a:r>
              <a:rPr lang="it-IT" dirty="0"/>
              <a:t>Nasce in Canada da famiglia ebrea </a:t>
            </a:r>
          </a:p>
          <a:p>
            <a:r>
              <a:rPr lang="it-IT" dirty="0"/>
              <a:t>emigrata dall’Ucraina.</a:t>
            </a:r>
          </a:p>
          <a:p>
            <a:endParaRPr lang="it-IT" dirty="0"/>
          </a:p>
          <a:p>
            <a:r>
              <a:rPr lang="it-IT" dirty="0"/>
              <a:t>Da chimico a sociologo</a:t>
            </a:r>
          </a:p>
          <a:p>
            <a:endParaRPr lang="it-IT" dirty="0"/>
          </a:p>
          <a:p>
            <a:r>
              <a:rPr lang="it-IT" dirty="0"/>
              <a:t>Frequenta l’Università di Chicago</a:t>
            </a:r>
          </a:p>
          <a:p>
            <a:endParaRPr lang="it-IT" dirty="0"/>
          </a:p>
          <a:p>
            <a:r>
              <a:rPr lang="it-IT" dirty="0"/>
              <a:t>Lavori etnografici in ospedali psichiatrici  (</a:t>
            </a:r>
            <a:r>
              <a:rPr lang="it-IT" i="1" dirty="0" err="1"/>
              <a:t>Asylum</a:t>
            </a:r>
            <a:r>
              <a:rPr lang="it-IT" dirty="0"/>
              <a:t>, 1961)</a:t>
            </a:r>
          </a:p>
          <a:p>
            <a:endParaRPr lang="it-IT" dirty="0"/>
          </a:p>
          <a:p>
            <a:r>
              <a:rPr lang="it-IT" dirty="0"/>
              <a:t>Insegna a </a:t>
            </a:r>
            <a:r>
              <a:rPr lang="it-IT" dirty="0" err="1"/>
              <a:t>Berkley</a:t>
            </a:r>
            <a:r>
              <a:rPr lang="it-IT" dirty="0"/>
              <a:t>, Harward e Philadelphia</a:t>
            </a:r>
          </a:p>
          <a:p>
            <a:endParaRPr lang="it-IT" dirty="0"/>
          </a:p>
          <a:p>
            <a:endParaRPr lang="it-IT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9861" y="908720"/>
            <a:ext cx="2552579" cy="3456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248373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8933688" cy="648072"/>
          </a:xfrm>
        </p:spPr>
        <p:txBody>
          <a:bodyPr>
            <a:normAutofit fontScale="90000"/>
          </a:bodyPr>
          <a:lstStyle/>
          <a:p>
            <a:r>
              <a:rPr lang="it-IT" dirty="0"/>
              <a:t>La matrice culturale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908720"/>
            <a:ext cx="8754176" cy="5949280"/>
          </a:xfrm>
        </p:spPr>
        <p:txBody>
          <a:bodyPr>
            <a:normAutofit fontScale="92500" lnSpcReduction="10000"/>
          </a:bodyPr>
          <a:lstStyle/>
          <a:p>
            <a:r>
              <a:rPr lang="it-IT" u="sng" dirty="0"/>
              <a:t>Interazionismo simbolico</a:t>
            </a:r>
            <a:r>
              <a:rPr lang="it-IT" dirty="0"/>
              <a:t> (Mead, Blumer, </a:t>
            </a:r>
            <a:r>
              <a:rPr lang="it-IT" dirty="0" err="1"/>
              <a:t>Wolf</a:t>
            </a:r>
            <a:r>
              <a:rPr lang="it-IT" dirty="0"/>
              <a:t>, Durkheim)</a:t>
            </a:r>
            <a:r>
              <a:rPr lang="it-IT" dirty="0">
                <a:sym typeface="Wingdings" panose="05000000000000000000" pitchFamily="2" charset="2"/>
              </a:rPr>
              <a:t>studio della realtà sociale incentrato su identità e costruzione sociale dei significati dell’agire.</a:t>
            </a:r>
          </a:p>
          <a:p>
            <a:r>
              <a:rPr lang="it-IT" dirty="0" err="1">
                <a:sym typeface="Wingdings" panose="05000000000000000000" pitchFamily="2" charset="2"/>
              </a:rPr>
              <a:t>Simmel</a:t>
            </a:r>
            <a:r>
              <a:rPr lang="it-IT" dirty="0">
                <a:sym typeface="Wingdings" panose="05000000000000000000" pitchFamily="2" charset="2"/>
              </a:rPr>
              <a:t>: società come interazione tra individui, con reciproche influenze.</a:t>
            </a:r>
          </a:p>
          <a:p>
            <a:endParaRPr lang="it-IT" dirty="0">
              <a:sym typeface="Wingdings" panose="05000000000000000000" pitchFamily="2" charset="2"/>
            </a:endParaRPr>
          </a:p>
          <a:p>
            <a:r>
              <a:rPr lang="it-IT" u="sng" dirty="0">
                <a:sym typeface="Wingdings" panose="05000000000000000000" pitchFamily="2" charset="2"/>
              </a:rPr>
              <a:t>Etnografia urbana </a:t>
            </a:r>
            <a:r>
              <a:rPr lang="it-IT" dirty="0">
                <a:sym typeface="Wingdings" panose="05000000000000000000" pitchFamily="2" charset="2"/>
              </a:rPr>
              <a:t>(Scuola di Chicago) le </a:t>
            </a:r>
            <a:r>
              <a:rPr lang="it-IT" i="1" dirty="0">
                <a:sym typeface="Wingdings" panose="05000000000000000000" pitchFamily="2" charset="2"/>
              </a:rPr>
              <a:t>figure tipicamente urbane.</a:t>
            </a:r>
          </a:p>
          <a:p>
            <a:endParaRPr lang="it-IT" i="1" dirty="0">
              <a:sym typeface="Wingdings" panose="05000000000000000000" pitchFamily="2" charset="2"/>
            </a:endParaRPr>
          </a:p>
          <a:p>
            <a:r>
              <a:rPr lang="it-IT" u="sng" dirty="0">
                <a:sym typeface="Wingdings" panose="05000000000000000000" pitchFamily="2" charset="2"/>
              </a:rPr>
              <a:t>Epistemologia sociale </a:t>
            </a:r>
            <a:r>
              <a:rPr lang="it-IT" dirty="0">
                <a:sym typeface="Wingdings" panose="05000000000000000000" pitchFamily="2" charset="2"/>
              </a:rPr>
              <a:t>( </a:t>
            </a:r>
            <a:r>
              <a:rPr lang="it-IT" dirty="0" err="1">
                <a:sym typeface="Wingdings" panose="05000000000000000000" pitchFamily="2" charset="2"/>
              </a:rPr>
              <a:t>Schutz</a:t>
            </a:r>
            <a:r>
              <a:rPr lang="it-IT" dirty="0">
                <a:sym typeface="Wingdings" panose="05000000000000000000" pitchFamily="2" charset="2"/>
              </a:rPr>
              <a:t>, </a:t>
            </a:r>
            <a:r>
              <a:rPr lang="it-IT" dirty="0" err="1">
                <a:sym typeface="Wingdings" panose="05000000000000000000" pitchFamily="2" charset="2"/>
              </a:rPr>
              <a:t>Garfinkel</a:t>
            </a:r>
            <a:r>
              <a:rPr lang="it-IT" dirty="0">
                <a:sym typeface="Wingdings" panose="05000000000000000000" pitchFamily="2" charset="2"/>
              </a:rPr>
              <a:t>) la relazione tra linguaggio, pensiero e realtà sociale (fenomenologia)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5478107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0"/>
            <a:ext cx="8826184" cy="764704"/>
          </a:xfrm>
        </p:spPr>
        <p:txBody>
          <a:bodyPr/>
          <a:lstStyle/>
          <a:p>
            <a:r>
              <a:rPr lang="it-IT" dirty="0"/>
              <a:t>1. L’ordine dell’interazione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836712"/>
            <a:ext cx="8933688" cy="5760640"/>
          </a:xfrm>
        </p:spPr>
        <p:txBody>
          <a:bodyPr/>
          <a:lstStyle/>
          <a:p>
            <a:pPr algn="just"/>
            <a:r>
              <a:rPr lang="it-IT" dirty="0"/>
              <a:t>Nell’interazione faccia a faccia tra due o più persone «le azioni di ciascuno sono </a:t>
            </a:r>
            <a:r>
              <a:rPr lang="it-IT" i="1" dirty="0"/>
              <a:t>consapevolmente e costantemente </a:t>
            </a:r>
            <a:r>
              <a:rPr lang="it-IT" dirty="0"/>
              <a:t>riorganizzate con riferimento a quelle degli altri».</a:t>
            </a:r>
          </a:p>
          <a:p>
            <a:pPr algn="just"/>
            <a:endParaRPr lang="it-IT" dirty="0"/>
          </a:p>
          <a:p>
            <a:pPr algn="just"/>
            <a:r>
              <a:rPr lang="it-IT" u="sng" dirty="0"/>
              <a:t>Base normativa</a:t>
            </a:r>
            <a:r>
              <a:rPr lang="it-IT" dirty="0"/>
              <a:t>: identità e ruoli.</a:t>
            </a:r>
          </a:p>
          <a:p>
            <a:pPr algn="just"/>
            <a:r>
              <a:rPr lang="it-IT" u="sng" dirty="0"/>
              <a:t>Ambientazione</a:t>
            </a:r>
            <a:r>
              <a:rPr lang="it-IT" dirty="0"/>
              <a:t>: </a:t>
            </a:r>
            <a:r>
              <a:rPr lang="it-IT" i="1" dirty="0"/>
              <a:t>luogo</a:t>
            </a:r>
            <a:r>
              <a:rPr lang="it-IT" dirty="0"/>
              <a:t> (fisico e/o simbolico) dell’incontro.</a:t>
            </a:r>
          </a:p>
          <a:p>
            <a:pPr algn="just"/>
            <a:r>
              <a:rPr lang="it-IT" u="sng" dirty="0"/>
              <a:t>Struttura sociale</a:t>
            </a:r>
            <a:r>
              <a:rPr lang="it-IT" dirty="0"/>
              <a:t>: vincoli organizzativi.</a:t>
            </a:r>
          </a:p>
        </p:txBody>
      </p:sp>
    </p:spTree>
    <p:extLst>
      <p:ext uri="{BB962C8B-B14F-4D97-AF65-F5344CB8AC3E}">
        <p14:creationId xmlns:p14="http://schemas.microsoft.com/office/powerpoint/2010/main" val="14390297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95536" y="116632"/>
            <a:ext cx="8538152" cy="648072"/>
          </a:xfrm>
        </p:spPr>
        <p:txBody>
          <a:bodyPr>
            <a:normAutofit fontScale="90000"/>
          </a:bodyPr>
          <a:lstStyle/>
          <a:p>
            <a:r>
              <a:rPr lang="it-IT" dirty="0"/>
              <a:t>Distinzioni tra situazioni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836712"/>
            <a:ext cx="8640960" cy="5760640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u="sng" dirty="0"/>
              <a:t>A.  Aspetti «meramente situati»: </a:t>
            </a:r>
            <a:r>
              <a:rPr lang="it-IT" dirty="0"/>
              <a:t>situazioni non 	strettamente legate alla compresenza (es. 	comunicazione attraverso media)</a:t>
            </a:r>
          </a:p>
          <a:p>
            <a:pPr marL="82296" indent="0">
              <a:buNone/>
            </a:pPr>
            <a:r>
              <a:rPr lang="it-IT" dirty="0"/>
              <a:t>     </a:t>
            </a:r>
            <a:r>
              <a:rPr lang="it-IT" u="sng" dirty="0"/>
              <a:t>Aspetti «situazionali»: </a:t>
            </a:r>
            <a:r>
              <a:rPr lang="it-IT" dirty="0"/>
              <a:t>attività che non può   	verificarsi fuori da specifiche situazioni (es. 	intervento chirurgico).</a:t>
            </a:r>
          </a:p>
          <a:p>
            <a:pPr marL="82296" indent="0">
              <a:buNone/>
            </a:pPr>
            <a:r>
              <a:rPr lang="it-IT" dirty="0"/>
              <a:t>B.  </a:t>
            </a:r>
            <a:r>
              <a:rPr lang="it-IT" u="sng" dirty="0"/>
              <a:t>Raggruppamenti e situazioni sociali: </a:t>
            </a:r>
            <a:r>
              <a:rPr lang="it-IT" dirty="0"/>
              <a:t>fenomeni 	necessariamente legati alla compresenza 	spazio-temporale, con reciproco controllo.</a:t>
            </a:r>
          </a:p>
          <a:p>
            <a:pPr marL="82296" indent="0">
              <a:buNone/>
            </a:pPr>
            <a:r>
              <a:rPr lang="it-IT" dirty="0"/>
              <a:t>   </a:t>
            </a:r>
            <a:r>
              <a:rPr lang="it-IT" u="sng" dirty="0"/>
              <a:t>Occasioni sociali: </a:t>
            </a:r>
            <a:r>
              <a:rPr lang="it-IT" dirty="0"/>
              <a:t>contesto strutturale in cui le  	situazioni si possono scomporre e 	ricomporre (party, picnic, ufficio)  </a:t>
            </a:r>
          </a:p>
        </p:txBody>
      </p:sp>
    </p:spTree>
    <p:extLst>
      <p:ext uri="{BB962C8B-B14F-4D97-AF65-F5344CB8AC3E}">
        <p14:creationId xmlns:p14="http://schemas.microsoft.com/office/powerpoint/2010/main" val="9394018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404664"/>
            <a:ext cx="8826184" cy="6264696"/>
          </a:xfrm>
        </p:spPr>
        <p:txBody>
          <a:bodyPr>
            <a:normAutofit/>
          </a:bodyPr>
          <a:lstStyle/>
          <a:p>
            <a:pPr marL="82296" indent="0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«indipendentemente dai contenuti delle conversazioni, dai modelli organizzativi imperanti e dalle procedure formali seguite, la necessità di creare un mondo sociale dotato di senso, ordinato e intersoggettivamente significativo connota di per sé la situazione di interazione faccia a faccia» (p. 230).</a:t>
            </a:r>
          </a:p>
          <a:p>
            <a:pPr marL="82296" indent="0" algn="just">
              <a:buNone/>
            </a:pPr>
            <a:endParaRPr lang="it-IT" dirty="0"/>
          </a:p>
          <a:p>
            <a:pPr marL="82296" indent="0" algn="just">
              <a:buNone/>
            </a:pPr>
            <a:r>
              <a:rPr lang="it-IT" dirty="0"/>
              <a:t>Comunicazioni efficaci, in una trama di regole morali che orientano la condotta e controllano le infrazioni. </a:t>
            </a:r>
          </a:p>
        </p:txBody>
      </p:sp>
      <p:sp>
        <p:nvSpPr>
          <p:cNvPr id="4" name="Freccia bidirezionale verticale 3"/>
          <p:cNvSpPr/>
          <p:nvPr/>
        </p:nvSpPr>
        <p:spPr>
          <a:xfrm>
            <a:off x="4716016" y="4149080"/>
            <a:ext cx="484632" cy="720080"/>
          </a:xfrm>
          <a:prstGeom prst="up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657842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0" y="116632"/>
            <a:ext cx="8933688" cy="648072"/>
          </a:xfrm>
        </p:spPr>
        <p:txBody>
          <a:bodyPr>
            <a:normAutofit fontScale="90000"/>
          </a:bodyPr>
          <a:lstStyle/>
          <a:p>
            <a:r>
              <a:rPr lang="it-IT" dirty="0"/>
              <a:t>2.Ruolo e identità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0" y="1052736"/>
            <a:ext cx="9144000" cy="5616624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b="1" dirty="0"/>
              <a:t>Ruolo</a:t>
            </a:r>
            <a:r>
              <a:rPr lang="it-IT" dirty="0"/>
              <a:t>= attività che un soggetto sociale svolgerebbe se agisse solo in funzione delle richieste normative connesse al suo status sociale (aspettative di ruolo)</a:t>
            </a:r>
          </a:p>
          <a:p>
            <a:pPr marL="82296" indent="0" algn="ctr">
              <a:buNone/>
            </a:pPr>
            <a:r>
              <a:rPr lang="it-IT" dirty="0">
                <a:solidFill>
                  <a:srgbClr val="FF0000"/>
                </a:solidFill>
              </a:rPr>
              <a:t>     </a:t>
            </a:r>
          </a:p>
          <a:p>
            <a:pPr marL="82296" indent="0" algn="ctr">
              <a:buNone/>
            </a:pPr>
            <a:r>
              <a:rPr lang="it-IT" dirty="0">
                <a:solidFill>
                  <a:srgbClr val="FF0000"/>
                </a:solidFill>
              </a:rPr>
              <a:t> </a:t>
            </a:r>
            <a:r>
              <a:rPr lang="it-IT" i="1" dirty="0">
                <a:solidFill>
                  <a:srgbClr val="FF0000"/>
                </a:solidFill>
              </a:rPr>
              <a:t>fare equivale ad essere</a:t>
            </a:r>
          </a:p>
          <a:p>
            <a:pPr marL="82296" indent="0" algn="ctr">
              <a:buNone/>
            </a:pPr>
            <a:endParaRPr lang="it-IT" i="1" dirty="0">
              <a:solidFill>
                <a:srgbClr val="FF0000"/>
              </a:solidFill>
            </a:endParaRPr>
          </a:p>
          <a:p>
            <a:pPr algn="just">
              <a:buFontTx/>
              <a:buChar char="-"/>
            </a:pPr>
            <a:r>
              <a:rPr lang="it-IT" dirty="0"/>
              <a:t>Molteplicità dei ruoli </a:t>
            </a:r>
            <a:r>
              <a:rPr lang="it-IT" dirty="0">
                <a:sym typeface="Wingdings" panose="05000000000000000000" pitchFamily="2" charset="2"/>
              </a:rPr>
              <a:t> segregazione degli spazi</a:t>
            </a:r>
          </a:p>
          <a:p>
            <a:pPr>
              <a:buFontTx/>
              <a:buChar char="-"/>
            </a:pPr>
            <a:r>
              <a:rPr lang="it-IT" dirty="0">
                <a:sym typeface="Wingdings" panose="05000000000000000000" pitchFamily="2" charset="2"/>
              </a:rPr>
              <a:t>Ruolo normativo=identificato da diritti/doveri</a:t>
            </a:r>
          </a:p>
          <a:p>
            <a:pPr algn="just">
              <a:buFontTx/>
              <a:buChar char="-"/>
            </a:pPr>
            <a:r>
              <a:rPr lang="it-IT" dirty="0">
                <a:sym typeface="Wingdings" panose="05000000000000000000" pitchFamily="2" charset="2"/>
              </a:rPr>
              <a:t>Ruolo tipico = traduzione consueta di diritti/doveri</a:t>
            </a:r>
          </a:p>
          <a:p>
            <a:pPr algn="just">
              <a:buFontTx/>
              <a:buChar char="-"/>
            </a:pPr>
            <a:r>
              <a:rPr lang="it-IT" dirty="0">
                <a:sym typeface="Wingdings" panose="05000000000000000000" pitchFamily="2" charset="2"/>
              </a:rPr>
              <a:t>Ruolo situato= attività che si mescolano con quelle delle altre persone presenti.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13459741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116632"/>
            <a:ext cx="8964488" cy="6480720"/>
          </a:xfrm>
        </p:spPr>
        <p:txBody>
          <a:bodyPr>
            <a:normAutofit fontScale="92500" lnSpcReduction="10000"/>
          </a:bodyPr>
          <a:lstStyle/>
          <a:p>
            <a:pPr marL="82296" indent="0" algn="ctr">
              <a:buNone/>
            </a:pPr>
            <a:r>
              <a:rPr lang="it-IT" u="sng" dirty="0"/>
              <a:t>Discrepanza tra ciò che l’individuo dovrebbe essere  e ciò che gli eventi implicano che sia.</a:t>
            </a:r>
          </a:p>
          <a:p>
            <a:pPr marL="82296" indent="0" algn="ctr">
              <a:buNone/>
            </a:pPr>
            <a:endParaRPr lang="it-IT" u="sng" dirty="0"/>
          </a:p>
          <a:p>
            <a:pPr marL="82296" indent="0">
              <a:buNone/>
            </a:pPr>
            <a:endParaRPr lang="it-IT" dirty="0"/>
          </a:p>
          <a:p>
            <a:pPr marL="82296" indent="0" algn="ctr">
              <a:buNone/>
            </a:pPr>
            <a:r>
              <a:rPr lang="it-IT" dirty="0"/>
              <a:t>La «distanza dal ruolo»</a:t>
            </a:r>
          </a:p>
          <a:p>
            <a:pPr marL="82296" indent="0" algn="ctr">
              <a:buNone/>
            </a:pPr>
            <a:r>
              <a:rPr lang="it-IT" dirty="0"/>
              <a:t>Espressione dei </a:t>
            </a:r>
            <a:r>
              <a:rPr lang="it-IT" i="1" dirty="0"/>
              <a:t>molteplici self </a:t>
            </a:r>
            <a:r>
              <a:rPr lang="it-IT" dirty="0"/>
              <a:t>che siamo</a:t>
            </a:r>
          </a:p>
          <a:p>
            <a:pPr marL="82296" indent="0" algn="ctr">
              <a:buNone/>
            </a:pPr>
            <a:r>
              <a:rPr lang="it-IT" dirty="0"/>
              <a:t>(carattere, personalità, attributi sociali, ecc..)</a:t>
            </a:r>
          </a:p>
          <a:p>
            <a:pPr marL="82296" indent="0" algn="ctr">
              <a:buNone/>
            </a:pPr>
            <a:endParaRPr lang="it-IT" dirty="0"/>
          </a:p>
          <a:p>
            <a:pPr marL="82296" indent="0">
              <a:buNone/>
            </a:pPr>
            <a:r>
              <a:rPr lang="it-IT" b="1" dirty="0" err="1"/>
              <a:t>Durkheim</a:t>
            </a:r>
            <a:r>
              <a:rPr lang="it-IT" dirty="0"/>
              <a:t>: il sacro si perpetua attraverso la ritualità (positiva o negativa)</a:t>
            </a:r>
          </a:p>
          <a:p>
            <a:pPr marL="82296" indent="0">
              <a:buNone/>
            </a:pPr>
            <a:r>
              <a:rPr lang="it-IT" b="1" dirty="0" err="1"/>
              <a:t>Goffman</a:t>
            </a:r>
            <a:r>
              <a:rPr lang="it-IT" dirty="0"/>
              <a:t>: «sacralizzazione del self» = rituale della gestione delle relazioni sociali, che comprende deferenza / approvazione (le </a:t>
            </a:r>
            <a:r>
              <a:rPr lang="it-IT" i="1" dirty="0"/>
              <a:t>buone maniere</a:t>
            </a:r>
            <a:r>
              <a:rPr lang="it-IT" dirty="0"/>
              <a:t>) e il </a:t>
            </a:r>
            <a:r>
              <a:rPr lang="it-IT" u="sng" dirty="0"/>
              <a:t>sostegno reciproco delle identità</a:t>
            </a:r>
          </a:p>
        </p:txBody>
      </p:sp>
      <p:sp>
        <p:nvSpPr>
          <p:cNvPr id="4" name="Freccia in giù 3"/>
          <p:cNvSpPr/>
          <p:nvPr/>
        </p:nvSpPr>
        <p:spPr>
          <a:xfrm>
            <a:off x="4572000" y="1124744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3319138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754176" cy="576064"/>
          </a:xfrm>
        </p:spPr>
        <p:txBody>
          <a:bodyPr>
            <a:normAutofit fontScale="90000"/>
          </a:bodyPr>
          <a:lstStyle/>
          <a:p>
            <a:r>
              <a:rPr lang="it-IT" dirty="0"/>
              <a:t>Le cornici dell’esperienza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07504" y="692696"/>
            <a:ext cx="9036496" cy="5949280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L’azione è guidata da </a:t>
            </a:r>
            <a:r>
              <a:rPr lang="it-IT" i="1" u="sng" dirty="0"/>
              <a:t>regole di rilevanza e irrilevanza.</a:t>
            </a:r>
          </a:p>
          <a:p>
            <a:endParaRPr lang="it-IT" i="1" u="sng" dirty="0"/>
          </a:p>
          <a:p>
            <a:pPr marL="82296" indent="0">
              <a:buNone/>
            </a:pPr>
            <a:r>
              <a:rPr lang="it-IT" dirty="0"/>
              <a:t>Quali attributi o comportamenti debbano essere onorati o no in date situazioni relazionali.</a:t>
            </a:r>
          </a:p>
          <a:p>
            <a:pPr marL="82296" indent="0">
              <a:buNone/>
            </a:pPr>
            <a:endParaRPr lang="it-IT" dirty="0"/>
          </a:p>
          <a:p>
            <a:pPr marL="82296" indent="0" algn="ctr">
              <a:buNone/>
            </a:pPr>
            <a:r>
              <a:rPr lang="it-IT" i="1" dirty="0"/>
              <a:t>Atmosfera</a:t>
            </a:r>
            <a:r>
              <a:rPr lang="it-IT" dirty="0"/>
              <a:t> della situazione</a:t>
            </a:r>
          </a:p>
          <a:p>
            <a:pPr marL="82296" indent="0">
              <a:buNone/>
            </a:pPr>
            <a:r>
              <a:rPr lang="it-IT" dirty="0"/>
              <a:t>«entro ciascuna cultura (…) sarebbe a disposizione degli attori sociali un insieme di </a:t>
            </a:r>
            <a:r>
              <a:rPr lang="it-IT" i="1" dirty="0"/>
              <a:t>frames</a:t>
            </a:r>
            <a:r>
              <a:rPr lang="it-IT" dirty="0"/>
              <a:t>-cornici socialmente organizzate ( istituzionalizzate) che rendono le diverse scene sociali (…) qualcosa di familiare, significativo e dotato di un ordine»</a:t>
            </a:r>
          </a:p>
          <a:p>
            <a:pPr marL="82296" indent="0">
              <a:buNone/>
            </a:pPr>
            <a:endParaRPr lang="it-IT" dirty="0"/>
          </a:p>
          <a:p>
            <a:pPr marL="82296" indent="0" algn="ctr">
              <a:buNone/>
            </a:pPr>
            <a:r>
              <a:rPr lang="it-IT" dirty="0"/>
              <a:t>   </a:t>
            </a:r>
          </a:p>
          <a:p>
            <a:pPr marL="82296" indent="0" algn="ctr">
              <a:buNone/>
            </a:pPr>
            <a:r>
              <a:rPr lang="it-IT" dirty="0"/>
              <a:t> </a:t>
            </a:r>
            <a:r>
              <a:rPr lang="it-IT" b="1" i="1" dirty="0"/>
              <a:t>cornici dell’esperienza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endParaRPr lang="it-IT" dirty="0"/>
          </a:p>
        </p:txBody>
      </p:sp>
      <p:sp>
        <p:nvSpPr>
          <p:cNvPr id="4" name="Freccia in giù 3"/>
          <p:cNvSpPr/>
          <p:nvPr/>
        </p:nvSpPr>
        <p:spPr>
          <a:xfrm>
            <a:off x="4499992" y="1082837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5" name="Freccia in giù 4"/>
          <p:cNvSpPr/>
          <p:nvPr/>
        </p:nvSpPr>
        <p:spPr>
          <a:xfrm>
            <a:off x="4545609" y="2348880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in giù 5"/>
          <p:cNvSpPr/>
          <p:nvPr/>
        </p:nvSpPr>
        <p:spPr>
          <a:xfrm>
            <a:off x="4787925" y="5329786"/>
            <a:ext cx="484632" cy="4892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247615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0"/>
            <a:ext cx="8682168" cy="720080"/>
          </a:xfrm>
        </p:spPr>
        <p:txBody>
          <a:bodyPr>
            <a:normAutofit fontScale="90000"/>
          </a:bodyPr>
          <a:lstStyle/>
          <a:p>
            <a:r>
              <a:rPr lang="it-IT" dirty="0"/>
              <a:t>I temi urbani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908720"/>
            <a:ext cx="8682168" cy="5832648"/>
          </a:xfrm>
        </p:spPr>
        <p:txBody>
          <a:bodyPr>
            <a:normAutofit fontScale="92500" lnSpcReduction="10000"/>
          </a:bodyPr>
          <a:lstStyle/>
          <a:p>
            <a:pPr marL="82296" indent="0">
              <a:buNone/>
            </a:pPr>
            <a:r>
              <a:rPr lang="it-IT" dirty="0"/>
              <a:t>La città come «palcoscenico» dell’interazione sociale, il luogo ideale  «per affinare l’arte della presentazione del sé».</a:t>
            </a:r>
          </a:p>
          <a:p>
            <a:r>
              <a:rPr lang="it-IT" dirty="0"/>
              <a:t> varietà di reticoli sociali</a:t>
            </a:r>
          </a:p>
          <a:p>
            <a:r>
              <a:rPr lang="it-IT" dirty="0"/>
              <a:t>complessità socioculturale</a:t>
            </a:r>
          </a:p>
          <a:p>
            <a:r>
              <a:rPr lang="it-IT" dirty="0"/>
              <a:t>Segmentazione delle esperienze urbane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endParaRPr lang="it-IT" dirty="0"/>
          </a:p>
          <a:p>
            <a:r>
              <a:rPr lang="it-IT" dirty="0"/>
              <a:t>attori che si presentano di volta in volta sulla scena</a:t>
            </a:r>
          </a:p>
          <a:p>
            <a:r>
              <a:rPr lang="it-IT" dirty="0"/>
              <a:t>pubblico e interlocutori hanno scarso accesso al retroscena (etnografie dei bassifondi urbani criminali, prostitute…)</a:t>
            </a:r>
          </a:p>
          <a:p>
            <a:endParaRPr lang="it-IT" dirty="0"/>
          </a:p>
        </p:txBody>
      </p:sp>
      <p:sp>
        <p:nvSpPr>
          <p:cNvPr id="4" name="Freccia in giù 3"/>
          <p:cNvSpPr/>
          <p:nvPr/>
        </p:nvSpPr>
        <p:spPr>
          <a:xfrm>
            <a:off x="3851920" y="3861048"/>
            <a:ext cx="484632" cy="7052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347947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323528" y="116632"/>
            <a:ext cx="8610160" cy="576064"/>
          </a:xfrm>
        </p:spPr>
        <p:txBody>
          <a:bodyPr>
            <a:normAutofit fontScale="90000"/>
          </a:bodyPr>
          <a:lstStyle/>
          <a:p>
            <a:r>
              <a:rPr lang="it-IT" dirty="0"/>
              <a:t>Gli estranei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692696"/>
            <a:ext cx="8754176" cy="5832648"/>
          </a:xfrm>
        </p:spPr>
        <p:txBody>
          <a:bodyPr>
            <a:normAutofit lnSpcReduction="10000"/>
          </a:bodyPr>
          <a:lstStyle/>
          <a:p>
            <a:pPr marL="82296" indent="0">
              <a:buNone/>
            </a:pPr>
            <a:r>
              <a:rPr lang="it-IT" dirty="0"/>
              <a:t>Città = possibilità frequente di interagire con estranei.</a:t>
            </a:r>
          </a:p>
          <a:p>
            <a:pPr marL="82296" indent="0">
              <a:buNone/>
            </a:pPr>
            <a:endParaRPr lang="it-IT" dirty="0"/>
          </a:p>
          <a:p>
            <a:pPr marL="82296" indent="0">
              <a:buNone/>
            </a:pPr>
            <a:r>
              <a:rPr lang="it-IT" dirty="0"/>
              <a:t>La </a:t>
            </a:r>
            <a:r>
              <a:rPr lang="it-IT" i="1" dirty="0"/>
              <a:t>sfera pubblica interazionale (public </a:t>
            </a:r>
            <a:r>
              <a:rPr lang="it-IT" i="1" dirty="0" err="1"/>
              <a:t>realm</a:t>
            </a:r>
            <a:r>
              <a:rPr lang="it-IT" i="1" dirty="0"/>
              <a:t>).</a:t>
            </a:r>
          </a:p>
          <a:p>
            <a:pPr>
              <a:buFontTx/>
              <a:buChar char="-"/>
            </a:pPr>
            <a:r>
              <a:rPr lang="it-IT" dirty="0"/>
              <a:t>Interazioni con persone alle quali non siamo legati da relazioni preesistenti</a:t>
            </a:r>
          </a:p>
          <a:p>
            <a:pPr>
              <a:buFontTx/>
              <a:buChar char="-"/>
            </a:pPr>
            <a:r>
              <a:rPr lang="it-IT" dirty="0"/>
              <a:t>Capacità di tolleranza e confronto</a:t>
            </a:r>
          </a:p>
          <a:p>
            <a:pPr>
              <a:buFontTx/>
              <a:buChar char="-"/>
            </a:pPr>
            <a:r>
              <a:rPr lang="it-IT" dirty="0"/>
              <a:t>Incontri occasionali con estranei, in cui si possono rivelare anche aspetti intimi della propria vita</a:t>
            </a:r>
          </a:p>
          <a:p>
            <a:pPr>
              <a:buFontTx/>
              <a:buChar char="-"/>
            </a:pPr>
            <a:r>
              <a:rPr lang="it-IT" dirty="0"/>
              <a:t>Relazioni costruite a partire dal nulla (con costruzione di scena e retroscena)</a:t>
            </a:r>
          </a:p>
        </p:txBody>
      </p:sp>
    </p:spTree>
    <p:extLst>
      <p:ext uri="{BB962C8B-B14F-4D97-AF65-F5344CB8AC3E}">
        <p14:creationId xmlns:p14="http://schemas.microsoft.com/office/powerpoint/2010/main" val="4373839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116632"/>
            <a:ext cx="8682168" cy="504056"/>
          </a:xfrm>
        </p:spPr>
        <p:txBody>
          <a:bodyPr>
            <a:normAutofit fontScale="90000"/>
          </a:bodyPr>
          <a:lstStyle/>
          <a:p>
            <a:r>
              <a:rPr lang="it-IT" dirty="0"/>
              <a:t>Il </a:t>
            </a:r>
            <a:r>
              <a:rPr lang="it-IT" i="1" dirty="0" err="1"/>
              <a:t>passing</a:t>
            </a:r>
            <a:endParaRPr lang="it-IT" i="1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179512" y="980728"/>
            <a:ext cx="8754176" cy="5877272"/>
          </a:xfrm>
        </p:spPr>
        <p:txBody>
          <a:bodyPr>
            <a:normAutofit/>
          </a:bodyPr>
          <a:lstStyle/>
          <a:p>
            <a:r>
              <a:rPr lang="it-IT" dirty="0"/>
              <a:t>Essere stranieri (o diversi) «rappresenta spesso uno stigma di per </a:t>
            </a:r>
            <a:r>
              <a:rPr lang="it-IT" dirty="0" err="1"/>
              <a:t>sè</a:t>
            </a:r>
            <a:r>
              <a:rPr lang="it-IT" dirty="0"/>
              <a:t>, un tratto costitutivo di una immagine pubblica negativa e fortemente stereotipata».</a:t>
            </a:r>
          </a:p>
          <a:p>
            <a:r>
              <a:rPr lang="it-IT" dirty="0"/>
              <a:t>Soggetti stigmatizzabili –non immediatamente riconoscibili – possono optare per un </a:t>
            </a:r>
            <a:r>
              <a:rPr lang="it-IT" i="1" dirty="0"/>
              <a:t>comportamento mimetico </a:t>
            </a:r>
            <a:r>
              <a:rPr lang="it-IT" dirty="0"/>
              <a:t>manipolando la propria facciata e le situazioni di interazione, così da </a:t>
            </a:r>
            <a:r>
              <a:rPr lang="it-IT" i="1" dirty="0"/>
              <a:t>«passare per italiani» </a:t>
            </a:r>
            <a:r>
              <a:rPr lang="it-IT" dirty="0"/>
              <a:t>(Romania 2008).</a:t>
            </a:r>
          </a:p>
          <a:p>
            <a:r>
              <a:rPr lang="it-IT" dirty="0"/>
              <a:t>Possibile solo in contesti urbani, dove prevale l’anonimato.</a:t>
            </a:r>
          </a:p>
        </p:txBody>
      </p:sp>
    </p:spTree>
    <p:extLst>
      <p:ext uri="{BB962C8B-B14F-4D97-AF65-F5344CB8AC3E}">
        <p14:creationId xmlns:p14="http://schemas.microsoft.com/office/powerpoint/2010/main" val="31783160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07504" y="116632"/>
            <a:ext cx="8826184" cy="432048"/>
          </a:xfrm>
        </p:spPr>
        <p:txBody>
          <a:bodyPr>
            <a:normAutofit fontScale="90000"/>
          </a:bodyPr>
          <a:lstStyle/>
          <a:p>
            <a:r>
              <a:rPr lang="it-IT" dirty="0"/>
              <a:t>Gioco delle differenze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764704"/>
            <a:ext cx="8892480" cy="5949280"/>
          </a:xfrm>
        </p:spPr>
        <p:txBody>
          <a:bodyPr>
            <a:normAutofit fontScale="92500" lnSpcReduction="20000"/>
          </a:bodyPr>
          <a:lstStyle/>
          <a:p>
            <a:r>
              <a:rPr lang="it-IT" dirty="0"/>
              <a:t>Contrapposto alla mimetizzazione</a:t>
            </a:r>
          </a:p>
          <a:p>
            <a:r>
              <a:rPr lang="it-IT" dirty="0"/>
              <a:t>Si enfatizzano ( manipolandoli) specifici markers culturali etnici, religiosi, di genere</a:t>
            </a:r>
          </a:p>
          <a:p>
            <a:r>
              <a:rPr lang="it-IT" i="1" dirty="0"/>
              <a:t>Messa in scena </a:t>
            </a:r>
            <a:r>
              <a:rPr lang="it-IT" dirty="0"/>
              <a:t>delle differenze</a:t>
            </a:r>
          </a:p>
          <a:p>
            <a:r>
              <a:rPr lang="it-IT" dirty="0"/>
              <a:t>La riuscita dipende dalle tecniche di presentazione del sé  (</a:t>
            </a:r>
            <a:r>
              <a:rPr lang="it-IT" i="1" dirty="0" err="1"/>
              <a:t>ability</a:t>
            </a:r>
            <a:r>
              <a:rPr lang="it-IT" dirty="0"/>
              <a:t>).</a:t>
            </a:r>
          </a:p>
          <a:p>
            <a:pPr marL="82296" indent="0" algn="ctr">
              <a:buNone/>
            </a:pPr>
            <a:r>
              <a:rPr lang="it-IT" b="1" dirty="0"/>
              <a:t>Tribù urbane (</a:t>
            </a:r>
            <a:r>
              <a:rPr lang="it-IT" b="1" dirty="0" err="1"/>
              <a:t>Watters</a:t>
            </a:r>
            <a:r>
              <a:rPr lang="it-IT" b="1" dirty="0"/>
              <a:t> 2004):</a:t>
            </a:r>
          </a:p>
          <a:p>
            <a:pPr marL="82296" indent="0">
              <a:buNone/>
            </a:pPr>
            <a:r>
              <a:rPr lang="it-IT" dirty="0"/>
              <a:t>«gruppi caratterizzati da forme di espressività rituali e concezioni estetiche che accentuano i propri caratteri distintivi utilizzando veicoli comunicativi a presa diretta, con un elevato potenziale empatico ed emotivo (musica, graffiti..),che praticano l’arte di esporsi e firmano lo spazio urbano attraverso segni culturalmente connotati» ( p. 245)</a:t>
            </a:r>
          </a:p>
        </p:txBody>
      </p:sp>
    </p:spTree>
    <p:extLst>
      <p:ext uri="{BB962C8B-B14F-4D97-AF65-F5344CB8AC3E}">
        <p14:creationId xmlns:p14="http://schemas.microsoft.com/office/powerpoint/2010/main" val="29590605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51520" y="188640"/>
            <a:ext cx="8682168" cy="576064"/>
          </a:xfrm>
        </p:spPr>
        <p:txBody>
          <a:bodyPr>
            <a:normAutofit fontScale="90000"/>
          </a:bodyPr>
          <a:lstStyle/>
          <a:p>
            <a:r>
              <a:rPr lang="it-IT" dirty="0"/>
              <a:t>Normalizzazione delle apparenze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251520" y="908720"/>
            <a:ext cx="8892480" cy="5832648"/>
          </a:xfrm>
        </p:spPr>
        <p:txBody>
          <a:bodyPr>
            <a:normAutofit lnSpcReduction="10000"/>
          </a:bodyPr>
          <a:lstStyle/>
          <a:p>
            <a:r>
              <a:rPr lang="it-IT" dirty="0"/>
              <a:t>Gran parte della vita urbana si svolge in spazi pubblici.</a:t>
            </a:r>
          </a:p>
          <a:p>
            <a:r>
              <a:rPr lang="it-IT" dirty="0"/>
              <a:t>Interazione «non focalizzata» tra persone che non si conoscono ma sono compresenti.</a:t>
            </a:r>
          </a:p>
          <a:p>
            <a:pPr marL="82296" indent="0">
              <a:buNone/>
            </a:pPr>
            <a:r>
              <a:rPr lang="it-IT" u="sng" dirty="0"/>
              <a:t>Requisiti dell’interazione:</a:t>
            </a:r>
          </a:p>
          <a:p>
            <a:pPr marL="82296" indent="0">
              <a:buNone/>
            </a:pPr>
            <a:r>
              <a:rPr lang="it-IT" dirty="0"/>
              <a:t>a. garantire che il traffico proceda senza intoppi</a:t>
            </a:r>
          </a:p>
          <a:p>
            <a:pPr marL="82296" indent="0">
              <a:buNone/>
            </a:pPr>
            <a:r>
              <a:rPr lang="it-IT" dirty="0"/>
              <a:t>b. rassicurare l’altro che sappiamo che c’è e che 	non approfitteremo della sua presenza per 	interazioni non focalizzate.</a:t>
            </a:r>
          </a:p>
          <a:p>
            <a:pPr marL="82296" indent="0" algn="ctr">
              <a:buNone/>
            </a:pPr>
            <a:r>
              <a:rPr lang="it-IT" b="1" dirty="0"/>
              <a:t>«apparenza di normalità»</a:t>
            </a:r>
          </a:p>
          <a:p>
            <a:pPr marL="82296" indent="0" algn="ctr">
              <a:buNone/>
            </a:pPr>
            <a:r>
              <a:rPr lang="it-IT" dirty="0"/>
              <a:t>fatta sia di tecniche che di rituali</a:t>
            </a:r>
          </a:p>
          <a:p>
            <a:pPr marL="82296" indent="0" algn="ctr">
              <a:buNone/>
            </a:pP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9491332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95536" y="1124744"/>
            <a:ext cx="8538152" cy="5123656"/>
          </a:xfrm>
        </p:spPr>
        <p:txBody>
          <a:bodyPr/>
          <a:lstStyle/>
          <a:p>
            <a:endParaRPr lang="it-IT" dirty="0"/>
          </a:p>
          <a:p>
            <a:endParaRPr lang="it-IT" dirty="0"/>
          </a:p>
          <a:p>
            <a:endParaRPr lang="it-IT" dirty="0"/>
          </a:p>
          <a:p>
            <a:pPr marL="82296" indent="0">
              <a:buNone/>
            </a:pPr>
            <a:endParaRPr lang="it-IT" sz="4800" i="1" dirty="0"/>
          </a:p>
          <a:p>
            <a:pPr marL="82296" indent="0">
              <a:buNone/>
            </a:pPr>
            <a:endParaRPr lang="it-IT" sz="4800" i="1" dirty="0"/>
          </a:p>
          <a:p>
            <a:pPr marL="82296" indent="0">
              <a:buNone/>
            </a:pPr>
            <a:endParaRPr lang="it-IT" sz="4800" i="1" dirty="0"/>
          </a:p>
          <a:p>
            <a:pPr marL="82296" indent="0">
              <a:buNone/>
            </a:pPr>
            <a:r>
              <a:rPr lang="it-IT" sz="4800" i="1" dirty="0"/>
              <a:t>Buon lavoro!!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476672"/>
            <a:ext cx="5449788" cy="422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4375993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lstizio">
  <a:themeElements>
    <a:clrScheme name="Solstiz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olstizio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lstizio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176</TotalTime>
  <Words>937</Words>
  <Application>Microsoft Office PowerPoint</Application>
  <PresentationFormat>Presentazione su schermo (4:3)</PresentationFormat>
  <Paragraphs>105</Paragraphs>
  <Slides>14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8" baseType="lpstr">
      <vt:lpstr>Gill Sans MT</vt:lpstr>
      <vt:lpstr>Verdana</vt:lpstr>
      <vt:lpstr>Wingdings 2</vt:lpstr>
      <vt:lpstr>Solstizio</vt:lpstr>
      <vt:lpstr>Erving Goffman (1922-1982): la vita come drammaturgia</vt:lpstr>
      <vt:lpstr>La matrice culturale</vt:lpstr>
      <vt:lpstr>1. L’ordine dell’interazione</vt:lpstr>
      <vt:lpstr>Distinzioni tra situazioni</vt:lpstr>
      <vt:lpstr>Presentazione standard di PowerPoint</vt:lpstr>
      <vt:lpstr>2.Ruolo e identità</vt:lpstr>
      <vt:lpstr>Presentazione standard di PowerPoint</vt:lpstr>
      <vt:lpstr>Le cornici dell’esperienza</vt:lpstr>
      <vt:lpstr>I temi urbani</vt:lpstr>
      <vt:lpstr>Gli estranei</vt:lpstr>
      <vt:lpstr>Il passing</vt:lpstr>
      <vt:lpstr>Gioco delle differenze</vt:lpstr>
      <vt:lpstr>Normalizzazione delle apparenze</vt:lpstr>
      <vt:lpstr>Presentazione standard di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Erving Goffman (1922-1982): la vita come drammaturgia</dc:title>
  <dc:creator>User</dc:creator>
  <cp:lastModifiedBy>ANNA MARIA ZACCARIA</cp:lastModifiedBy>
  <cp:revision>27</cp:revision>
  <dcterms:created xsi:type="dcterms:W3CDTF">2022-05-01T18:37:35Z</dcterms:created>
  <dcterms:modified xsi:type="dcterms:W3CDTF">2022-05-03T14:30:55Z</dcterms:modified>
</cp:coreProperties>
</file>