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9D355-16BD-4E45-BD9A-5EA878CF7CBD}" type="datetimeFigureOut">
              <a:rPr lang="it-IT" smtClean="0"/>
              <a:t>29/04/2022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892480" cy="864096"/>
          </a:xfrm>
        </p:spPr>
        <p:txBody>
          <a:bodyPr>
            <a:noAutofit/>
          </a:bodyPr>
          <a:lstStyle/>
          <a:p>
            <a:r>
              <a:rPr lang="it-IT" sz="3200" b="1" dirty="0" smtClean="0"/>
              <a:t>Dal viaggio al turismo. Gli sviluppi della Sociologia del turismo</a:t>
            </a:r>
            <a:endParaRPr lang="it-IT" sz="3200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640960" cy="5472608"/>
          </a:xfrm>
        </p:spPr>
        <p:txBody>
          <a:bodyPr/>
          <a:lstStyle/>
          <a:p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sociologia del turismo si sviluppa nei primi decenni del 900. Studia:</a:t>
            </a:r>
          </a:p>
          <a:p>
            <a:endParaRPr lang="it-IT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processi sociali all’origine dell’agire turistico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Gli effetti sulle trasformazioni territoriali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caratteri e le forme del turismo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profili dei turisti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ricadute economiche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4632" indent="-457200">
              <a:buFont typeface="Wingdings" panose="05000000000000000000" pitchFamily="2" charset="2"/>
              <a:buChar char="Ø"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it-IT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t-IT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turismo come «processo sociale complesso»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reccia in giù 3"/>
          <p:cNvSpPr/>
          <p:nvPr/>
        </p:nvSpPr>
        <p:spPr>
          <a:xfrm>
            <a:off x="5292080" y="4797152"/>
            <a:ext cx="484632" cy="8343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3040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2168" cy="504056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I primi contributi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764704"/>
            <a:ext cx="8826184" cy="597666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dirty="0" smtClean="0"/>
              <a:t>Anni 20 e 30 del 900: </a:t>
            </a:r>
            <a:r>
              <a:rPr lang="it-IT" dirty="0" err="1" smtClean="0"/>
              <a:t>Simmel</a:t>
            </a:r>
            <a:r>
              <a:rPr lang="it-IT" dirty="0" smtClean="0"/>
              <a:t> (1908), </a:t>
            </a:r>
            <a:r>
              <a:rPr lang="it-IT" dirty="0" err="1" smtClean="0"/>
              <a:t>Sombart</a:t>
            </a:r>
            <a:r>
              <a:rPr lang="it-IT" dirty="0" smtClean="0"/>
              <a:t> (1916)</a:t>
            </a:r>
            <a:endParaRPr lang="it-IT" dirty="0"/>
          </a:p>
          <a:p>
            <a:pPr marL="82296" indent="0" algn="ctr">
              <a:buNone/>
            </a:pPr>
            <a:r>
              <a:rPr lang="it-IT" dirty="0" smtClean="0"/>
              <a:t>La figura del </a:t>
            </a:r>
            <a:r>
              <a:rPr lang="it-IT" b="1" dirty="0" smtClean="0"/>
              <a:t>«forestiero» </a:t>
            </a:r>
            <a:r>
              <a:rPr lang="it-IT" dirty="0" smtClean="0"/>
              <a:t>(</a:t>
            </a:r>
            <a:r>
              <a:rPr lang="it-IT" i="1" dirty="0" smtClean="0"/>
              <a:t>straniero</a:t>
            </a:r>
            <a:r>
              <a:rPr lang="it-IT" dirty="0" smtClean="0"/>
              <a:t>)</a:t>
            </a:r>
          </a:p>
          <a:p>
            <a:r>
              <a:rPr lang="it-IT" dirty="0"/>
              <a:t>V</a:t>
            </a:r>
            <a:r>
              <a:rPr lang="it-IT" dirty="0" smtClean="0"/>
              <a:t>iaggia nei contesti metropolitani</a:t>
            </a:r>
          </a:p>
          <a:p>
            <a:r>
              <a:rPr lang="it-IT" dirty="0" smtClean="0"/>
              <a:t>Percepito come «esterno» dal gruppo/comunità ospitante</a:t>
            </a:r>
          </a:p>
          <a:p>
            <a:r>
              <a:rPr lang="it-IT" dirty="0" smtClean="0"/>
              <a:t>Rafforza la coesione interna del gruppo/comunità </a:t>
            </a:r>
          </a:p>
          <a:p>
            <a:r>
              <a:rPr lang="it-IT" dirty="0" smtClean="0"/>
              <a:t>Porta «cambiamento» e innovazione</a:t>
            </a:r>
          </a:p>
          <a:p>
            <a:r>
              <a:rPr lang="it-IT" dirty="0" smtClean="0"/>
              <a:t>Mercanti, immigrati, professionisti, viaggiatori= uniformemente percepiti come «forestieri», seppure diversi nei loro rispettivi profili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93172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2168" cy="57606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Dal «forestiero» al «turista»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5832648"/>
          </a:xfrm>
        </p:spPr>
        <p:txBody>
          <a:bodyPr>
            <a:normAutofit fontScale="92500"/>
          </a:bodyPr>
          <a:lstStyle/>
          <a:p>
            <a:pPr marL="82296" indent="0" algn="ctr">
              <a:buNone/>
            </a:pPr>
            <a:r>
              <a:rPr lang="it-IT" dirty="0" smtClean="0"/>
              <a:t>Anni 60-70 del 900</a:t>
            </a:r>
          </a:p>
          <a:p>
            <a:pPr marL="82296" indent="0">
              <a:buNone/>
            </a:pPr>
            <a:r>
              <a:rPr lang="it-IT" dirty="0" smtClean="0"/>
              <a:t> 1. </a:t>
            </a:r>
            <a:r>
              <a:rPr lang="it-IT" u="sng" dirty="0" smtClean="0"/>
              <a:t>Attenzione agli aspetti più soggettivi delle pratiche turistiche </a:t>
            </a:r>
            <a:r>
              <a:rPr lang="it-IT" dirty="0" smtClean="0"/>
              <a:t>(</a:t>
            </a:r>
            <a:r>
              <a:rPr lang="it-IT" dirty="0" err="1" smtClean="0"/>
              <a:t>Knebel</a:t>
            </a:r>
            <a:r>
              <a:rPr lang="it-IT" dirty="0" smtClean="0"/>
              <a:t> 1960):</a:t>
            </a:r>
          </a:p>
          <a:p>
            <a:r>
              <a:rPr lang="it-IT" dirty="0" smtClean="0"/>
              <a:t>Il viaggiatore insegue il piacere di visitare contesti sociali diversi dai propri</a:t>
            </a:r>
          </a:p>
          <a:p>
            <a:r>
              <a:rPr lang="it-IT" dirty="0" smtClean="0"/>
              <a:t>Scoperta di ciò che non si conosce</a:t>
            </a:r>
          </a:p>
          <a:p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2. </a:t>
            </a:r>
            <a:r>
              <a:rPr lang="it-IT" u="sng" dirty="0" smtClean="0"/>
              <a:t>Svalutazione del turismo:</a:t>
            </a:r>
          </a:p>
          <a:p>
            <a:r>
              <a:rPr lang="it-IT" dirty="0" smtClean="0"/>
              <a:t>Simbolo di consumismo e alienazione ( </a:t>
            </a:r>
            <a:r>
              <a:rPr lang="it-IT" dirty="0" err="1" smtClean="0"/>
              <a:t>Boorstin</a:t>
            </a:r>
            <a:r>
              <a:rPr lang="it-IT" dirty="0" smtClean="0"/>
              <a:t> 1961)</a:t>
            </a:r>
          </a:p>
          <a:p>
            <a:r>
              <a:rPr lang="it-IT" dirty="0" smtClean="0"/>
              <a:t>Eterodiretto ed economicamente orientato, rigenera il lavoratore per renderlo più «schiavo»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73837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936104"/>
          </a:xfrm>
        </p:spPr>
        <p:txBody>
          <a:bodyPr>
            <a:noAutofit/>
          </a:bodyPr>
          <a:lstStyle/>
          <a:p>
            <a:r>
              <a:rPr lang="it-IT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Anni 2000: il turismo tra rivalutazione e svalutazione</a:t>
            </a:r>
            <a:endParaRPr lang="it-IT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24744"/>
            <a:ext cx="8754176" cy="5400600"/>
          </a:xfrm>
        </p:spPr>
        <p:txBody>
          <a:bodyPr>
            <a:normAutofit lnSpcReduction="10000"/>
          </a:bodyPr>
          <a:lstStyle/>
          <a:p>
            <a:endParaRPr lang="it-IT" dirty="0" smtClean="0"/>
          </a:p>
          <a:p>
            <a:r>
              <a:rPr lang="it-IT" dirty="0" smtClean="0"/>
              <a:t>Il rovesciamento della visione:</a:t>
            </a:r>
          </a:p>
          <a:p>
            <a:endParaRPr lang="it-IT" dirty="0" smtClean="0"/>
          </a:p>
          <a:p>
            <a:r>
              <a:rPr lang="it-IT" dirty="0" smtClean="0"/>
              <a:t>«è possibile pensare che l’intero sistema culturale ed economico che definiamo </a:t>
            </a:r>
            <a:r>
              <a:rPr lang="it-IT" i="1" dirty="0" smtClean="0"/>
              <a:t>turismo, </a:t>
            </a:r>
            <a:r>
              <a:rPr lang="it-IT" dirty="0" smtClean="0"/>
              <a:t>nel corso dell’età contemporanea  si sostanzi e sia finalizzato ad una </a:t>
            </a:r>
            <a:r>
              <a:rPr lang="it-IT" u="sng" dirty="0" smtClean="0"/>
              <a:t>evasione temporanea </a:t>
            </a:r>
            <a:r>
              <a:rPr lang="it-IT" dirty="0" smtClean="0"/>
              <a:t>dei singoli individui </a:t>
            </a:r>
            <a:r>
              <a:rPr lang="it-IT" u="sng" dirty="0" smtClean="0"/>
              <a:t>dalla loro quotidianità</a:t>
            </a:r>
            <a:r>
              <a:rPr lang="it-IT" dirty="0" smtClean="0"/>
              <a:t>. (…). E’ dunque da una forma di disagio che bisogna prendere le mosse, (…) che agisce da spinta alla partenza» (</a:t>
            </a:r>
            <a:r>
              <a:rPr lang="it-IT" dirty="0" err="1" smtClean="0"/>
              <a:t>Berrino</a:t>
            </a:r>
            <a:r>
              <a:rPr lang="it-IT" dirty="0" smtClean="0"/>
              <a:t> 2011, 8)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64675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332656"/>
            <a:ext cx="8754176" cy="6336704"/>
          </a:xfrm>
        </p:spPr>
        <p:txBody>
          <a:bodyPr/>
          <a:lstStyle/>
          <a:p>
            <a:r>
              <a:rPr lang="it-IT" dirty="0" smtClean="0"/>
              <a:t>Il </a:t>
            </a:r>
            <a:r>
              <a:rPr lang="it-IT" i="1" u="sng" dirty="0" smtClean="0"/>
              <a:t>turista</a:t>
            </a:r>
            <a:r>
              <a:rPr lang="it-IT" dirty="0" smtClean="0"/>
              <a:t> è diverso dal </a:t>
            </a:r>
            <a:r>
              <a:rPr lang="it-IT" i="1" u="sng" dirty="0" smtClean="0"/>
              <a:t>viaggiatore</a:t>
            </a:r>
            <a:endParaRPr lang="it-IT" i="1" u="sng" dirty="0"/>
          </a:p>
        </p:txBody>
      </p:sp>
      <p:sp>
        <p:nvSpPr>
          <p:cNvPr id="4" name="Freccia circolare a destra 3"/>
          <p:cNvSpPr/>
          <p:nvPr/>
        </p:nvSpPr>
        <p:spPr>
          <a:xfrm>
            <a:off x="368932" y="908720"/>
            <a:ext cx="731520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0453" y="1700808"/>
            <a:ext cx="37595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Non vede il mondo nella sua realtà,  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 solo la parte che l’industria turistica 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ha selezionato ed organizzato per lui.</a:t>
            </a:r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ccia circolare a destra 5"/>
          <p:cNvSpPr/>
          <p:nvPr/>
        </p:nvSpPr>
        <p:spPr>
          <a:xfrm>
            <a:off x="3732842" y="4077072"/>
            <a:ext cx="1055182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788025" y="4581128"/>
            <a:ext cx="38164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8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sightseeing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= «vedere le cose da vedere» = il turismo preconfezionato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 </a:t>
            </a:r>
            <a:r>
              <a:rPr lang="it-IT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Burgelin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1967)</a:t>
            </a:r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831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smtClean="0"/>
              <a:t>   Anni 70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764704"/>
            <a:ext cx="8826184" cy="609329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1. Rivalutazione del </a:t>
            </a:r>
            <a:r>
              <a:rPr lang="it-IT" sz="2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sight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Può comunque servire ad evadere dal quotidiano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Si può associare ad altre esperienze turistiche</a:t>
            </a:r>
          </a:p>
          <a:p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it-IT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MacCannell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(1976):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Il turista cerca l’</a:t>
            </a:r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autenticità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del viaggio</a:t>
            </a:r>
          </a:p>
          <a:p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Comunità ospitanti 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organizzano, diversificandola, l’offerta turistica</a:t>
            </a:r>
          </a:p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Il turista = </a:t>
            </a:r>
            <a:r>
              <a:rPr lang="it-IT" sz="28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pellegrino della modernità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= alla ricerca di popoli, paesaggi, culture, drammi, religioni…</a:t>
            </a:r>
            <a:endParaRPr lang="it-IT" sz="28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76345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826184" cy="64807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Cohen (1972): tipologie di turisti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980728"/>
            <a:ext cx="8682168" cy="5544616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it-IT" dirty="0" smtClean="0"/>
              <a:t>Il </a:t>
            </a:r>
            <a:r>
              <a:rPr lang="it-IT" i="1" dirty="0" smtClean="0"/>
              <a:t>girovago</a:t>
            </a:r>
          </a:p>
          <a:p>
            <a:pPr>
              <a:buFontTx/>
              <a:buChar char="-"/>
            </a:pPr>
            <a:r>
              <a:rPr lang="it-IT" dirty="0" smtClean="0"/>
              <a:t>L’</a:t>
            </a:r>
            <a:r>
              <a:rPr lang="it-IT" i="1" dirty="0" smtClean="0"/>
              <a:t>esploratore</a:t>
            </a:r>
          </a:p>
          <a:p>
            <a:pPr>
              <a:buFontTx/>
              <a:buChar char="-"/>
            </a:pPr>
            <a:r>
              <a:rPr lang="it-IT" dirty="0" smtClean="0"/>
              <a:t>Turista di massa </a:t>
            </a:r>
            <a:r>
              <a:rPr lang="it-IT" i="1" dirty="0" smtClean="0"/>
              <a:t>autonomo</a:t>
            </a:r>
          </a:p>
          <a:p>
            <a:pPr>
              <a:buFontTx/>
              <a:buChar char="-"/>
            </a:pPr>
            <a:r>
              <a:rPr lang="it-IT" dirty="0" smtClean="0"/>
              <a:t>Turista di massa </a:t>
            </a:r>
            <a:r>
              <a:rPr lang="it-IT" i="1" dirty="0" smtClean="0"/>
              <a:t>organizzato</a:t>
            </a:r>
          </a:p>
          <a:p>
            <a:pPr>
              <a:buFontTx/>
              <a:buChar char="-"/>
            </a:pPr>
            <a:endParaRPr lang="it-IT" i="1" dirty="0"/>
          </a:p>
          <a:p>
            <a:pPr marL="82296" indent="0">
              <a:buNone/>
            </a:pPr>
            <a:r>
              <a:rPr lang="it-IT" dirty="0" smtClean="0"/>
              <a:t>Grado in cui i turisti cercano familiarità oppure originalità nell’esperienza turistica (</a:t>
            </a:r>
            <a:r>
              <a:rPr lang="it-IT" i="1" dirty="0" smtClean="0"/>
              <a:t>continuum</a:t>
            </a:r>
            <a:r>
              <a:rPr lang="it-IT" dirty="0" smtClean="0"/>
              <a:t>)</a:t>
            </a:r>
            <a:endParaRPr lang="it-IT" dirty="0"/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u="sng" dirty="0" smtClean="0"/>
              <a:t>Comportamento flessibile del turista moderno</a:t>
            </a:r>
          </a:p>
          <a:p>
            <a:pPr marL="82296" indent="0">
              <a:buNone/>
            </a:pPr>
            <a:r>
              <a:rPr lang="it-IT" dirty="0" smtClean="0"/>
              <a:t>Processo cumulativo di ruoli agganciati al contesto territoriale di provenienza e di approdo.</a:t>
            </a:r>
          </a:p>
        </p:txBody>
      </p:sp>
    </p:spTree>
    <p:extLst>
      <p:ext uri="{BB962C8B-B14F-4D97-AF65-F5344CB8AC3E}">
        <p14:creationId xmlns:p14="http://schemas.microsoft.com/office/powerpoint/2010/main" val="3936331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8352928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539552" y="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C00000"/>
                </a:solidFill>
              </a:rPr>
              <a:t>Cohen (1972): tipologie di turisti</a:t>
            </a:r>
          </a:p>
        </p:txBody>
      </p:sp>
    </p:spTree>
    <p:extLst>
      <p:ext uri="{BB962C8B-B14F-4D97-AF65-F5344CB8AC3E}">
        <p14:creationId xmlns:p14="http://schemas.microsoft.com/office/powerpoint/2010/main" val="1066489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smtClean="0"/>
              <a:t>Il turista postmoderno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754176" cy="5616624"/>
          </a:xfrm>
        </p:spPr>
        <p:txBody>
          <a:bodyPr/>
          <a:lstStyle/>
          <a:p>
            <a:r>
              <a:rPr lang="it-IT" dirty="0" smtClean="0"/>
              <a:t>UNWTO (2011): il turista è</a:t>
            </a:r>
          </a:p>
          <a:p>
            <a:endParaRPr lang="it-IT" dirty="0"/>
          </a:p>
          <a:p>
            <a:r>
              <a:rPr lang="it-IT" dirty="0" smtClean="0"/>
              <a:t>«chiunque viaggi in </a:t>
            </a:r>
            <a:r>
              <a:rPr lang="it-IT" u="sng" dirty="0" smtClean="0"/>
              <a:t>Paesi diversi </a:t>
            </a:r>
            <a:r>
              <a:rPr lang="it-IT" dirty="0" smtClean="0"/>
              <a:t>da quello in cui ha la sua </a:t>
            </a:r>
            <a:r>
              <a:rPr lang="it-IT" u="sng" dirty="0" smtClean="0"/>
              <a:t>residenza abituale</a:t>
            </a:r>
            <a:r>
              <a:rPr lang="it-IT" dirty="0" smtClean="0"/>
              <a:t>, al di fuori del proprio ambiente quotidiano per un </a:t>
            </a:r>
            <a:r>
              <a:rPr lang="it-IT" u="sng" dirty="0" smtClean="0"/>
              <a:t>periodo di almeno una notte </a:t>
            </a:r>
            <a:r>
              <a:rPr lang="it-IT" dirty="0" smtClean="0"/>
              <a:t>ma non superiore ad un anno e il cui scopo abituale sia diverso dall’esercizio di ogni </a:t>
            </a:r>
            <a:r>
              <a:rPr lang="it-IT" u="sng" dirty="0" smtClean="0"/>
              <a:t>attività remunerata </a:t>
            </a:r>
            <a:r>
              <a:rPr lang="it-IT" dirty="0" smtClean="0"/>
              <a:t>all’interno del paese visitato»</a:t>
            </a:r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78053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552728"/>
          </a:xfrm>
        </p:spPr>
        <p:txBody>
          <a:bodyPr/>
          <a:lstStyle/>
          <a:p>
            <a:pPr marL="82296" indent="0">
              <a:buNone/>
            </a:pPr>
            <a:r>
              <a:rPr lang="it-IT" u="sng" dirty="0" smtClean="0"/>
              <a:t>Turista postmoderno</a:t>
            </a:r>
            <a:r>
              <a:rPr lang="it-IT" dirty="0" smtClean="0"/>
              <a:t>:</a:t>
            </a:r>
          </a:p>
          <a:p>
            <a:pPr marL="82296" indent="0">
              <a:buNone/>
            </a:pPr>
            <a:endParaRPr lang="it-IT" dirty="0" smtClean="0"/>
          </a:p>
          <a:p>
            <a:r>
              <a:rPr lang="it-IT" dirty="0"/>
              <a:t> D</a:t>
            </a:r>
            <a:r>
              <a:rPr lang="it-IT" dirty="0" smtClean="0"/>
              <a:t>ecostruisce  l’offerta di consumo</a:t>
            </a:r>
          </a:p>
          <a:p>
            <a:r>
              <a:rPr lang="it-IT" dirty="0" smtClean="0"/>
              <a:t>L’esperienza turistica è cumulativa ( ruoli e copioni diversi di viaggio in viaggio..)</a:t>
            </a:r>
          </a:p>
          <a:p>
            <a:r>
              <a:rPr lang="it-IT" dirty="0" smtClean="0"/>
              <a:t>Piacere del viaggio</a:t>
            </a:r>
          </a:p>
          <a:p>
            <a:r>
              <a:rPr lang="it-IT" dirty="0" smtClean="0"/>
              <a:t>Il consumo (turistico) diventa «produttivo» ( De </a:t>
            </a:r>
            <a:r>
              <a:rPr lang="it-IT" dirty="0" err="1" smtClean="0"/>
              <a:t>Certeau</a:t>
            </a:r>
            <a:r>
              <a:rPr lang="it-IT" dirty="0" smtClean="0"/>
              <a:t>, 1980): reinventa beni e prodotti, investe gli oggetti di simboli e significati, ecc..</a:t>
            </a:r>
          </a:p>
          <a:p>
            <a:r>
              <a:rPr lang="it-IT" dirty="0" smtClean="0"/>
              <a:t>Negoziazione attiva dei significati ( di luoghi, siti, opere d’arte, ecc..)</a:t>
            </a:r>
          </a:p>
          <a:p>
            <a:pPr marL="82296" indent="0">
              <a:buNone/>
            </a:pPr>
            <a:r>
              <a:rPr lang="it-IT" dirty="0" smtClean="0"/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1404854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1143000"/>
          </a:xfrm>
        </p:spPr>
        <p:txBody>
          <a:bodyPr>
            <a:normAutofit fontScale="90000"/>
          </a:bodyPr>
          <a:lstStyle/>
          <a:p>
            <a:pPr marL="82296" lvl="0">
              <a:spcBef>
                <a:spcPts val="600"/>
              </a:spcBef>
            </a:pPr>
            <a:r>
              <a:rPr lang="it-IT" sz="3200" b="1" dirty="0">
                <a:solidFill>
                  <a:prstClr val="black"/>
                </a:solidFill>
                <a:effectLst/>
                <a:ea typeface="+mn-ea"/>
                <a:cs typeface="+mn-cs"/>
              </a:rPr>
              <a:t>Reinterpretazione di luoghi e spazi </a:t>
            </a:r>
            <a:r>
              <a:rPr lang="it-IT" sz="3200" b="1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sociali-anche virtuali</a:t>
            </a:r>
            <a:r>
              <a:rPr lang="it-IT" sz="3200" b="1" dirty="0">
                <a:solidFill>
                  <a:prstClr val="black"/>
                </a:solidFill>
                <a:effectLst/>
                <a:ea typeface="+mn-ea"/>
                <a:cs typeface="+mn-cs"/>
              </a:rPr>
              <a:t/>
            </a:r>
            <a:br>
              <a:rPr lang="it-IT" sz="3200" b="1" dirty="0">
                <a:solidFill>
                  <a:prstClr val="black"/>
                </a:solidFill>
                <a:effectLst/>
                <a:ea typeface="+mn-ea"/>
                <a:cs typeface="+mn-cs"/>
              </a:rPr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268760"/>
            <a:ext cx="8682168" cy="5339680"/>
          </a:xfrm>
        </p:spPr>
        <p:txBody>
          <a:bodyPr/>
          <a:lstStyle/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Nuovi processi relazionali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Incontri tra culture, stili di vita, identità, bisogni…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Forme turistiche innovative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Costruzione di identità e libertà di viaggio (genere, LGBT, generazioni, ..)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41768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Che cosa è il turismo?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6048672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dirty="0" smtClean="0"/>
              <a:t>Tour = circuito, giro, viaggio </a:t>
            </a:r>
          </a:p>
          <a:p>
            <a:pPr marL="82296" indent="0">
              <a:buNone/>
            </a:pPr>
            <a:r>
              <a:rPr lang="it-IT" dirty="0" smtClean="0"/>
              <a:t>Dimensioni centrali: spazio e tempo</a:t>
            </a:r>
          </a:p>
          <a:p>
            <a:pPr marL="82296" indent="0">
              <a:buNone/>
            </a:pPr>
            <a:r>
              <a:rPr lang="it-IT" dirty="0" smtClean="0"/>
              <a:t>Altre dimensioni: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 </a:t>
            </a:r>
            <a:r>
              <a:rPr lang="it-IT" dirty="0" smtClean="0"/>
              <a:t>economica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 culturale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 </a:t>
            </a:r>
            <a:r>
              <a:rPr lang="it-IT" dirty="0" smtClean="0"/>
              <a:t>creativa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 </a:t>
            </a:r>
            <a:r>
              <a:rPr lang="it-IT" dirty="0" smtClean="0"/>
              <a:t>del consumo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 storico-situazionale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Sociologia del turismo</a:t>
            </a:r>
            <a:r>
              <a:rPr lang="it-IT" dirty="0" smtClean="0">
                <a:sym typeface="Wingdings" panose="05000000000000000000" pitchFamily="2" charset="2"/>
              </a:rPr>
              <a:t> analizza il comportamento sociale degli attori di viaggio, ne studia i movimenti l’organizzazione, le scelte, le relazioni, il ruolo delle istituzioni.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5607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Caratteristiche essenziali associate al viaggio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754176" cy="533968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Attività del tempo libero V/s tempo di lavoro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Movimento dei flussi per aree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Destinazioni turistiche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Durata del soggiorno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Finalità del viaggio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Modalità del viaggio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Modalità di organizzazione del viaggio ( agenzie, </a:t>
            </a:r>
            <a:r>
              <a:rPr lang="it-IT" dirty="0" err="1" smtClean="0"/>
              <a:t>siti,ecc</a:t>
            </a:r>
            <a:r>
              <a:rPr lang="it-IT" dirty="0" smtClean="0"/>
              <a:t>..)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Simboli, significati dell’esperienza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 smtClean="0"/>
              <a:t>Dimensione relazionale</a:t>
            </a:r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5726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0"/>
            <a:ext cx="8754176" cy="980728"/>
          </a:xfrm>
        </p:spPr>
        <p:txBody>
          <a:bodyPr/>
          <a:lstStyle/>
          <a:p>
            <a:r>
              <a:rPr lang="it-IT" dirty="0" smtClean="0"/>
              <a:t>Il turista «attivo»: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980728"/>
            <a:ext cx="8826184" cy="5877272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Sceglie</a:t>
            </a:r>
          </a:p>
          <a:p>
            <a:r>
              <a:rPr lang="it-IT" dirty="0" smtClean="0"/>
              <a:t>Apprende</a:t>
            </a:r>
          </a:p>
          <a:p>
            <a:r>
              <a:rPr lang="it-IT" dirty="0" smtClean="0"/>
              <a:t>Scopre assimila</a:t>
            </a:r>
          </a:p>
          <a:p>
            <a:r>
              <a:rPr lang="it-IT" dirty="0" smtClean="0"/>
              <a:t>Decide</a:t>
            </a:r>
          </a:p>
          <a:p>
            <a:r>
              <a:rPr lang="it-IT" dirty="0" smtClean="0"/>
              <a:t>Assume nuovi stili di comportamento</a:t>
            </a:r>
          </a:p>
          <a:p>
            <a:r>
              <a:rPr lang="it-IT" dirty="0" smtClean="0"/>
              <a:t>Narra</a:t>
            </a:r>
          </a:p>
          <a:p>
            <a:r>
              <a:rPr lang="it-IT" dirty="0" smtClean="0"/>
              <a:t>Esplora</a:t>
            </a:r>
          </a:p>
          <a:p>
            <a:r>
              <a:rPr lang="it-IT" dirty="0" smtClean="0"/>
              <a:t>Si distingue </a:t>
            </a:r>
          </a:p>
          <a:p>
            <a:pPr marL="82296" indent="0" algn="ctr">
              <a:buNone/>
            </a:pPr>
            <a:endParaRPr lang="it-IT" dirty="0" smtClean="0"/>
          </a:p>
          <a:p>
            <a:pPr marL="82296" indent="0" algn="ctr">
              <a:buNone/>
            </a:pPr>
            <a:r>
              <a:rPr lang="it-IT" b="1" dirty="0" smtClean="0"/>
              <a:t>nel quadro di una notevole dinamicità di domanda e offerta turistica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478923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720080"/>
          </a:xfrm>
        </p:spPr>
        <p:txBody>
          <a:bodyPr>
            <a:noAutofit/>
          </a:bodyPr>
          <a:lstStyle/>
          <a:p>
            <a:r>
              <a:rPr lang="it-IT" sz="2800" b="1" dirty="0" smtClean="0">
                <a:effectLst/>
              </a:rPr>
              <a:t>Siamo nell’epoca degli «altri turismi» (Marra, </a:t>
            </a:r>
            <a:r>
              <a:rPr lang="it-IT" sz="2800" b="1" dirty="0" err="1" smtClean="0">
                <a:effectLst/>
              </a:rPr>
              <a:t>Ruspini</a:t>
            </a:r>
            <a:r>
              <a:rPr lang="it-IT" sz="2800" b="1" dirty="0" smtClean="0">
                <a:effectLst/>
              </a:rPr>
              <a:t> 2010):</a:t>
            </a:r>
            <a:endParaRPr lang="it-IT" sz="2800" b="1" dirty="0">
              <a:effectLst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24744"/>
            <a:ext cx="8964488" cy="5544616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Centri urbani</a:t>
            </a:r>
          </a:p>
          <a:p>
            <a:r>
              <a:rPr lang="it-IT" dirty="0" smtClean="0"/>
              <a:t>Aree trekking</a:t>
            </a:r>
          </a:p>
          <a:p>
            <a:r>
              <a:rPr lang="it-IT" dirty="0" smtClean="0"/>
              <a:t>Aree archeologiche</a:t>
            </a:r>
          </a:p>
          <a:p>
            <a:r>
              <a:rPr lang="it-IT" dirty="0" smtClean="0"/>
              <a:t>….</a:t>
            </a:r>
          </a:p>
          <a:p>
            <a:pPr marL="82296" indent="0" algn="ctr">
              <a:buNone/>
            </a:pPr>
            <a:r>
              <a:rPr lang="it-IT" dirty="0"/>
              <a:t> </a:t>
            </a:r>
            <a:r>
              <a:rPr lang="it-IT" dirty="0" smtClean="0"/>
              <a:t>  </a:t>
            </a:r>
            <a:r>
              <a:rPr lang="it-IT" u="sng" dirty="0" smtClean="0"/>
              <a:t>Paradigma della postmodernità</a:t>
            </a:r>
          </a:p>
          <a:p>
            <a:pPr marL="82296" indent="0">
              <a:buNone/>
            </a:pPr>
            <a:r>
              <a:rPr lang="it-IT" dirty="0"/>
              <a:t> </a:t>
            </a: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Accelerazione della mobilità territoriale</a:t>
            </a:r>
          </a:p>
          <a:p>
            <a:pPr marL="82296" indent="0">
              <a:buNone/>
            </a:pPr>
            <a:r>
              <a:rPr lang="it-IT" dirty="0" smtClean="0"/>
              <a:t>Fluidità spazio-temporale</a:t>
            </a:r>
          </a:p>
          <a:p>
            <a:pPr marL="82296" indent="0">
              <a:buNone/>
            </a:pPr>
            <a:r>
              <a:rPr lang="it-IT" dirty="0"/>
              <a:t>I</a:t>
            </a:r>
            <a:r>
              <a:rPr lang="it-IT" dirty="0" smtClean="0"/>
              <a:t>ndividualizzazione</a:t>
            </a:r>
            <a:endParaRPr lang="it-IT" dirty="0"/>
          </a:p>
          <a:p>
            <a:pPr marL="82296" indent="0">
              <a:buNone/>
            </a:pPr>
            <a:r>
              <a:rPr lang="it-IT" dirty="0" smtClean="0"/>
              <a:t>                                             Soggiorni brevi</a:t>
            </a:r>
          </a:p>
          <a:p>
            <a:pPr marL="82296" indent="0">
              <a:buNone/>
            </a:pPr>
            <a:r>
              <a:rPr lang="it-IT" dirty="0"/>
              <a:t>	</a:t>
            </a:r>
            <a:r>
              <a:rPr lang="it-IT" dirty="0" smtClean="0"/>
              <a:t>				   Scelte più consapevoli</a:t>
            </a:r>
          </a:p>
          <a:p>
            <a:pPr marL="82296" indent="0">
              <a:buNone/>
            </a:pPr>
            <a:r>
              <a:rPr lang="it-IT" dirty="0"/>
              <a:t> </a:t>
            </a:r>
            <a:r>
              <a:rPr lang="it-IT" dirty="0" smtClean="0"/>
              <a:t>					Intreccio di mobilità fisiche 					e virtuali</a:t>
            </a:r>
          </a:p>
          <a:p>
            <a:endParaRPr lang="it-IT" dirty="0"/>
          </a:p>
        </p:txBody>
      </p:sp>
      <p:sp>
        <p:nvSpPr>
          <p:cNvPr id="4" name="Freccia circolare a destra 3"/>
          <p:cNvSpPr/>
          <p:nvPr/>
        </p:nvSpPr>
        <p:spPr>
          <a:xfrm>
            <a:off x="3347864" y="4293096"/>
            <a:ext cx="1152128" cy="194421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683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620688"/>
            <a:ext cx="8538152" cy="5627712"/>
          </a:xfrm>
        </p:spPr>
        <p:txBody>
          <a:bodyPr/>
          <a:lstStyle/>
          <a:p>
            <a:endParaRPr lang="it-IT" dirty="0" smtClean="0"/>
          </a:p>
          <a:p>
            <a:r>
              <a:rPr lang="it-IT" dirty="0" smtClean="0"/>
              <a:t>Si va indebolendo il senso di distinzione sociale che pervadeva le forme di turismo più «</a:t>
            </a:r>
            <a:r>
              <a:rPr lang="it-IT" dirty="0" err="1" smtClean="0"/>
              <a:t>esperenziale</a:t>
            </a:r>
            <a:r>
              <a:rPr lang="it-IT" dirty="0" smtClean="0"/>
              <a:t>»</a:t>
            </a:r>
          </a:p>
          <a:p>
            <a:endParaRPr lang="it-IT" dirty="0"/>
          </a:p>
          <a:p>
            <a:r>
              <a:rPr lang="it-IT" dirty="0" smtClean="0"/>
              <a:t>Cresce la capacità </a:t>
            </a:r>
            <a:r>
              <a:rPr lang="it-IT" smtClean="0"/>
              <a:t>di agency</a:t>
            </a:r>
            <a:r>
              <a:rPr lang="it-IT" dirty="0" smtClean="0"/>
              <a:t>, reazione e resilienza sia dei turisti che delle comunità ospitanti ( dell’Agnese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53614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</TotalTime>
  <Words>840</Words>
  <Application>Microsoft Office PowerPoint</Application>
  <PresentationFormat>Presentazione su schermo (4:3)</PresentationFormat>
  <Paragraphs>129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Solstizio</vt:lpstr>
      <vt:lpstr>Dal viaggio al turismo. Gli sviluppi della Sociologia del turismo</vt:lpstr>
      <vt:lpstr>I primi contributi</vt:lpstr>
      <vt:lpstr>Dal «forestiero» al «turista»</vt:lpstr>
      <vt:lpstr>Anni 2000: il turismo tra rivalutazione e svalutazione</vt:lpstr>
      <vt:lpstr>Presentazione standard di PowerPoint</vt:lpstr>
      <vt:lpstr>   Anni 70 </vt:lpstr>
      <vt:lpstr>Cohen (1972): tipologie di turisti</vt:lpstr>
      <vt:lpstr>Presentazione standard di PowerPoint</vt:lpstr>
      <vt:lpstr>Il turista postmoderno</vt:lpstr>
      <vt:lpstr>Presentazione standard di PowerPoint</vt:lpstr>
      <vt:lpstr>Reinterpretazione di luoghi e spazi sociali-anche virtuali </vt:lpstr>
      <vt:lpstr>Che cosa è il turismo?</vt:lpstr>
      <vt:lpstr>Caratteristiche essenziali associate al viaggio</vt:lpstr>
      <vt:lpstr>Il turista «attivo»:</vt:lpstr>
      <vt:lpstr>Siamo nell’epoca degli «altri turismi» (Marra, Ruspini 2010):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viaggio al turismo. Gli sviluppi della Sociologia del turismo</dc:title>
  <dc:creator>User</dc:creator>
  <cp:lastModifiedBy>User</cp:lastModifiedBy>
  <cp:revision>16</cp:revision>
  <dcterms:created xsi:type="dcterms:W3CDTF">2022-04-29T06:31:52Z</dcterms:created>
  <dcterms:modified xsi:type="dcterms:W3CDTF">2022-04-29T08:28:46Z</dcterms:modified>
</cp:coreProperties>
</file>