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73" r:id="rId8"/>
    <p:sldId id="345" r:id="rId9"/>
    <p:sldId id="344" r:id="rId10"/>
    <p:sldId id="261" r:id="rId11"/>
    <p:sldId id="263" r:id="rId12"/>
    <p:sldId id="269" r:id="rId13"/>
    <p:sldId id="270" r:id="rId14"/>
    <p:sldId id="271" r:id="rId15"/>
    <p:sldId id="272" r:id="rId16"/>
    <p:sldId id="359" r:id="rId17"/>
    <p:sldId id="264" r:id="rId18"/>
    <p:sldId id="266" r:id="rId19"/>
    <p:sldId id="361" r:id="rId20"/>
    <p:sldId id="357" r:id="rId21"/>
    <p:sldId id="358" r:id="rId22"/>
    <p:sldId id="350" r:id="rId23"/>
    <p:sldId id="351" r:id="rId24"/>
    <p:sldId id="352" r:id="rId25"/>
    <p:sldId id="353" r:id="rId26"/>
    <p:sldId id="268" r:id="rId27"/>
    <p:sldId id="362" r:id="rId28"/>
    <p:sldId id="367" r:id="rId29"/>
    <p:sldId id="363" r:id="rId30"/>
    <p:sldId id="364" r:id="rId31"/>
    <p:sldId id="365" r:id="rId32"/>
    <p:sldId id="366" r:id="rId3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01" autoAdjust="0"/>
    <p:restoredTop sz="94660"/>
  </p:normalViewPr>
  <p:slideViewPr>
    <p:cSldViewPr snapToGrid="0">
      <p:cViewPr varScale="1">
        <p:scale>
          <a:sx n="64" d="100"/>
          <a:sy n="64" d="100"/>
        </p:scale>
        <p:origin x="36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7B364-01BD-2C18-13DC-2C5A2B1861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939FFE-C938-5F37-14D2-1FE0367392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794B10-7FEF-E9BD-755A-2BA353E9E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50F63-9F56-8248-4E8F-2839235A9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2F9D5F-A584-34A3-24F2-86E610663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2162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AD38F-B7CE-983C-26CF-73B2B3E0A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A7BDE-1362-B83E-6E28-E9105E587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9E018-4ABE-12D6-EA7C-FCA932368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B4388D-0D06-41D8-C292-D87BDCB6C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9BCD7-3F84-273A-5A8C-9348AE7AB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503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8FDFB-DDC8-98DD-21E4-3E110F9EC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724D9C-390E-1275-DC52-D2DA281733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1D72DB-BEED-6E89-4BF6-73AF59A7C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B3B55-376D-055D-791A-3ADD69A57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A12A2-B2E9-E6A8-0534-BBF2996B0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0130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0337F-A6C8-289D-6BAA-8A4A731EC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2F991-9DD2-BB23-EE8E-C9B5129E31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B0D1CF-3329-EA57-37BE-3DAD42BF90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DE28D6-57B0-2EEC-931F-3EAB60320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85C27B-5566-1682-AD1A-DEF28A98A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786463-FCC1-BB6E-D762-10F7B5AB4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2230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30F50-1A69-89EE-7134-4C8AADB72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08EA3F-5673-4CC1-83F2-7DFC62458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2E6939-5293-7BA6-ABCA-EDA5C117C4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B7FFEA-BCBF-FEF0-0A91-877ACBD2A0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1E5816-AF79-E10B-90D8-99CBDA62AA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85EEA2-C8B8-17AF-E0D4-77836D2AE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60A9C8-9CD3-BB43-1124-13F0C715F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872F5E-6DD8-EBE3-C44B-9B3972E35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9132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6BCB6-E7A7-F307-5A7E-7F7724289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AFBCB6-9A44-4BAF-5E56-8B1824B25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57F957-4582-0960-B3F3-9D9166DCB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C9245A-2FB0-4EBF-22DE-6AD7A18AB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8523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B8A690-7A24-19DC-46AA-569E24328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A707E-E097-C568-07C6-2BEDFDA45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1A780F-BC80-13BC-FF79-F51AE8697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283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20EE3-8E99-99B9-16CE-78A6A3020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9BCDE-203D-CD0A-2DFA-4D7343090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2A73E3-2F13-097C-0E98-001C16EAF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0212C9-A66C-3F14-E416-67A5BFF1A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7146C-8C8E-EF1D-E592-32D9449AB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303D3F-D42F-97B9-2EA3-BA7878463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3477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B3019-6FA5-6848-72AC-30E5955C0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C8B267-5857-C49D-0F0D-F966EEF7BC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51349-39C6-7967-8C30-9ADBC9DD44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93EDCC-03AD-B5CA-0DFC-32C2C9F32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99BBDD-5E02-24DF-2822-CC9420F4C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2C05E7-C908-BCB1-BD52-59BE19C1A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1591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3C29E-4E16-7D5E-B87D-085E65483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66EAAD-A56D-7F35-84C9-4D44819372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E8F30-FEB8-D7C7-2072-2B7442A36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10AB4-0B9E-0442-0F58-D2E8BFC59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C4BCD0-05DA-F54A-1E5A-6970BDA8C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0730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3C17EA-EB7D-63EC-735E-127493026F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3E389A-97BE-5256-07E6-6AC70F48D4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F06A3-6DF3-B208-EE26-9848C8A5E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2AD49-9143-71B3-4BB7-14D26B45F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B2AD7-66FC-AEE4-E89D-6C5106B0E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7661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5B89CC-B4BC-89D5-F0EF-7F081BEA6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07DE0-D5A7-5C25-E6DE-E3C04C6CD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92330-DF7B-05CB-C6DC-27961A4947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792B0-8FC7-4781-9D87-3D860CFD59DD}" type="datetimeFigureOut">
              <a:rPr lang="it-IT" smtClean="0"/>
              <a:t>12/05/2022</a:t>
            </a:fld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60BEF-821F-5D6D-0EC5-2B23CC4128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8D85A-C96D-B4C3-5C57-1876E7B999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A2326-3DAB-4A11-ACD7-61C870832BE7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2687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433CA-722D-5EEA-880F-B1E7028FE5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Robotica sociale ed etica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0CF3F8-3FC2-E4C9-7910-18589CAFD0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4173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C07B2-92C9-C0EB-F84D-3701279CB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Robotica sociale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1BBC3-5C2C-7171-3C1B-E89C78F52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L’interazione con esseri umani (HRI) è una componente costitutiva della robotica sociale </a:t>
            </a:r>
          </a:p>
          <a:p>
            <a:r>
              <a:rPr lang="it-IT" dirty="0"/>
              <a:t>La robotica sociale progetta sistemi robotici in grado di integrarsi nei contesti sociali d’uso, con i quali sia facile, soddisfacente, divertente e  coinvolgente interagire </a:t>
            </a:r>
          </a:p>
          <a:p>
            <a:r>
              <a:rPr lang="it-IT" dirty="0"/>
              <a:t>I robot sociali devono avere competenze sociali, che consentono agli individui di intrattenere rapporti con altri individui (principalmente, ma non esclusivamente, della stessa specie)</a:t>
            </a:r>
          </a:p>
          <a:p>
            <a:r>
              <a:rPr lang="it-IT" dirty="0"/>
              <a:t>attori sociali = esseri umani o animali sociali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74007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2286E-25A3-CD31-1767-5DE5E5E9C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Progettazione di robot sociali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054DA-25A5-0D9B-A8DC-A5DB4FBD68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/>
              <a:t>Riprodurre nel robot competenze sociali umane 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Influenzare, mediante scelte di progetto, il modello mentale che l’utente si forma della tecnologia (capacità, funzioni, convincimenti, intenzioni, scopi, ecc.). Facilitare l’adozione di una «</a:t>
            </a:r>
            <a:r>
              <a:rPr lang="it-IT" dirty="0" err="1"/>
              <a:t>intentional</a:t>
            </a:r>
            <a:r>
              <a:rPr lang="it-IT" dirty="0"/>
              <a:t> </a:t>
            </a:r>
            <a:r>
              <a:rPr lang="it-IT" dirty="0" err="1"/>
              <a:t>stance</a:t>
            </a:r>
            <a:r>
              <a:rPr lang="it-IT" dirty="0"/>
              <a:t>» nell’utente e lo sviluppo di una «theory of mind» del robot sociale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Sfruttare apparenze ingannevoli nella progettazione per far sì che il sistema sia percepito come se fosse un attore sociale. A questo scopo si sfrutta spesso un design antropomorfo o zoomorfo.</a:t>
            </a:r>
          </a:p>
        </p:txBody>
      </p:sp>
    </p:spTree>
    <p:extLst>
      <p:ext uri="{BB962C8B-B14F-4D97-AF65-F5344CB8AC3E}">
        <p14:creationId xmlns:p14="http://schemas.microsoft.com/office/powerpoint/2010/main" val="1667170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7FC21-DE6E-7692-780B-976AA351C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Antropomorfismo/Zoomorfismo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7B5E1-24D1-F3ED-4F72-4D74D838E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Antropomorfismo: s. m. [</a:t>
            </a:r>
            <a:r>
              <a:rPr lang="it-IT" dirty="0" err="1"/>
              <a:t>der</a:t>
            </a:r>
            <a:r>
              <a:rPr lang="it-IT" dirty="0"/>
              <a:t>. di </a:t>
            </a:r>
            <a:r>
              <a:rPr lang="it-IT" i="1" dirty="0"/>
              <a:t>antropomorfo</a:t>
            </a:r>
            <a:r>
              <a:rPr lang="it-IT" dirty="0"/>
              <a:t>]. – Tendenza ad attribuire aspetto, facoltà e destini umani a figure immaginarie, animali e cose, presente pressoché universalmente tra i popoli primitivi e nel folclore e nel pensiero dei popoli civili. In </a:t>
            </a:r>
            <a:r>
              <a:rPr lang="it-IT" dirty="0" err="1"/>
              <a:t>partic</a:t>
            </a:r>
            <a:r>
              <a:rPr lang="it-IT" dirty="0"/>
              <a:t>., attribuzione alla divinità di qualità umane, sia fisiche (</a:t>
            </a:r>
            <a:r>
              <a:rPr lang="it-IT" i="1" dirty="0"/>
              <a:t>a</a:t>
            </a:r>
            <a:r>
              <a:rPr lang="it-IT" dirty="0"/>
              <a:t>. </a:t>
            </a:r>
            <a:r>
              <a:rPr lang="it-IT" i="1" dirty="0"/>
              <a:t>fisico</a:t>
            </a:r>
            <a:r>
              <a:rPr lang="it-IT" dirty="0"/>
              <a:t>) sia intellettuali e morali (</a:t>
            </a:r>
            <a:r>
              <a:rPr lang="it-IT" i="1" dirty="0"/>
              <a:t>a</a:t>
            </a:r>
            <a:r>
              <a:rPr lang="it-IT" dirty="0"/>
              <a:t>. </a:t>
            </a:r>
            <a:r>
              <a:rPr lang="it-IT" i="1" dirty="0"/>
              <a:t>psichico</a:t>
            </a:r>
            <a:r>
              <a:rPr lang="it-IT" dirty="0"/>
              <a:t>, detto anche </a:t>
            </a:r>
            <a:r>
              <a:rPr lang="it-IT" i="1" dirty="0" err="1"/>
              <a:t>antropopatia</a:t>
            </a:r>
            <a:r>
              <a:rPr lang="it-IT" dirty="0"/>
              <a:t>).</a:t>
            </a:r>
          </a:p>
          <a:p>
            <a:pPr lvl="3"/>
            <a:r>
              <a:rPr lang="it-IT" dirty="0"/>
              <a:t>https://www.treccani.it/vocabolario/antropomorfismo</a:t>
            </a:r>
          </a:p>
          <a:p>
            <a:r>
              <a:rPr lang="it-IT" dirty="0"/>
              <a:t>Zoomorfismo: s. m. [</a:t>
            </a:r>
            <a:r>
              <a:rPr lang="it-IT" dirty="0" err="1"/>
              <a:t>comp</a:t>
            </a:r>
            <a:r>
              <a:rPr lang="it-IT" dirty="0"/>
              <a:t>. di </a:t>
            </a:r>
            <a:r>
              <a:rPr lang="it-IT" i="1" dirty="0"/>
              <a:t>zoo-</a:t>
            </a:r>
            <a:r>
              <a:rPr lang="it-IT" dirty="0"/>
              <a:t> e </a:t>
            </a:r>
            <a:r>
              <a:rPr lang="it-IT" i="1" dirty="0"/>
              <a:t>morfismo</a:t>
            </a:r>
            <a:r>
              <a:rPr lang="it-IT" dirty="0"/>
              <a:t>]. – La tendenza, propria di antiche religioni e di popoli primitivi, a raffigurare la divinità in forma, o con particolari attributi, di animali.</a:t>
            </a:r>
          </a:p>
          <a:p>
            <a:pPr lvl="3"/>
            <a:r>
              <a:rPr lang="it-IT" dirty="0"/>
              <a:t>https://www.treccani.it/vocabolario/zoomorfismo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85442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C98D6-78F8-56A0-5425-A7F522C9F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Quali caratteristiche si proiettano?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64EA6-BD37-88C7-DC92-6A00C3A097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 lnSpcReduction="10000"/>
          </a:bodyPr>
          <a:lstStyle/>
          <a:p>
            <a:r>
              <a:rPr lang="it-IT" sz="4500" dirty="0"/>
              <a:t>Essere in vita </a:t>
            </a:r>
          </a:p>
          <a:p>
            <a:r>
              <a:rPr lang="it-IT" sz="4500" dirty="0"/>
              <a:t>Capacità di agire </a:t>
            </a:r>
          </a:p>
          <a:p>
            <a:r>
              <a:rPr lang="it-IT" sz="4500" dirty="0"/>
              <a:t>Genere sessuale </a:t>
            </a:r>
          </a:p>
          <a:p>
            <a:r>
              <a:rPr lang="it-IT" sz="4500" dirty="0"/>
              <a:t>Stati mentali: </a:t>
            </a:r>
          </a:p>
          <a:p>
            <a:pPr lvl="1"/>
            <a:r>
              <a:rPr lang="it-IT" sz="4100" dirty="0"/>
              <a:t>Convinzioni</a:t>
            </a:r>
          </a:p>
          <a:p>
            <a:pPr lvl="1"/>
            <a:r>
              <a:rPr lang="it-IT" sz="4100" dirty="0"/>
              <a:t>desideri</a:t>
            </a:r>
          </a:p>
          <a:p>
            <a:r>
              <a:rPr lang="it-IT" sz="4500" dirty="0"/>
              <a:t>Intenzioni</a:t>
            </a:r>
          </a:p>
          <a:p>
            <a:r>
              <a:rPr lang="it-IT" sz="4500" dirty="0"/>
              <a:t>Emozioni</a:t>
            </a:r>
          </a:p>
          <a:p>
            <a:r>
              <a:rPr lang="it-IT" sz="4500" dirty="0"/>
              <a:t>Sentimenti </a:t>
            </a:r>
          </a:p>
          <a:p>
            <a:r>
              <a:rPr lang="it-IT" sz="4500" dirty="0"/>
              <a:t>Disposizioni </a:t>
            </a:r>
          </a:p>
          <a:p>
            <a:r>
              <a:rPr lang="it-IT" sz="4500" dirty="0"/>
              <a:t>Preferenze </a:t>
            </a:r>
          </a:p>
          <a:p>
            <a:r>
              <a:rPr lang="it-IT" sz="4500" dirty="0"/>
              <a:t>Personalità</a:t>
            </a:r>
          </a:p>
        </p:txBody>
      </p:sp>
    </p:spTree>
    <p:extLst>
      <p:ext uri="{BB962C8B-B14F-4D97-AF65-F5344CB8AC3E}">
        <p14:creationId xmlns:p14="http://schemas.microsoft.com/office/powerpoint/2010/main" val="4054858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E1B82-848B-B190-D465-5AE6DDF0A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Quali spunti per il design?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1CC30-EA43-2A4F-976A-A9426C8858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Caratteri del viso e espressioni facciali </a:t>
            </a:r>
          </a:p>
          <a:p>
            <a:r>
              <a:rPr lang="it-IT" dirty="0"/>
              <a:t>Espressioni emotivamente cariche e reazione a emozioni </a:t>
            </a:r>
          </a:p>
          <a:p>
            <a:r>
              <a:rPr lang="it-IT" dirty="0"/>
              <a:t>Toni di voce e linguaggio del corpo (annuire, scuotere la testa)</a:t>
            </a:r>
          </a:p>
          <a:p>
            <a:r>
              <a:rPr lang="it-IT" dirty="0"/>
              <a:t>Movimenti ‘naturali’ e gestualità tipiche </a:t>
            </a:r>
          </a:p>
          <a:p>
            <a:r>
              <a:rPr lang="it-IT" dirty="0"/>
              <a:t>Uso del linguaggio e modi di conversare </a:t>
            </a:r>
          </a:p>
          <a:p>
            <a:r>
              <a:rPr lang="it-IT" dirty="0"/>
              <a:t>Competenze linguistiche performative e conversazionali: attendere il proprio turno per intervenire, imitare modi di parlare, segnali di  attenzione (contatto visivo nella conversazione)… </a:t>
            </a:r>
          </a:p>
          <a:p>
            <a:r>
              <a:rPr lang="it-IT" dirty="0"/>
              <a:t>Tratti tipicamente umani, come il commettere errori, distrarsi, ecc.</a:t>
            </a:r>
          </a:p>
          <a:p>
            <a:r>
              <a:rPr lang="it-IT" dirty="0"/>
              <a:t>Tratti caratteriali/personalità timide, assertive, giocose, riservate, ecc.</a:t>
            </a:r>
          </a:p>
        </p:txBody>
      </p:sp>
    </p:spTree>
    <p:extLst>
      <p:ext uri="{BB962C8B-B14F-4D97-AF65-F5344CB8AC3E}">
        <p14:creationId xmlns:p14="http://schemas.microsoft.com/office/powerpoint/2010/main" val="3155242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6B95D-4089-4BD2-1F96-E3E80E081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Robotica sociale e </a:t>
            </a:r>
            <a:r>
              <a:rPr lang="it-IT" dirty="0" err="1"/>
              <a:t>antropo</a:t>
            </a:r>
            <a:r>
              <a:rPr lang="it-IT" dirty="0"/>
              <a:t>/zoomorfismo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5A376-1344-B9D7-F126-CD2641BC7B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Occhi grandi</a:t>
            </a:r>
          </a:p>
          <a:p>
            <a:r>
              <a:rPr lang="it-IT" dirty="0"/>
              <a:t>viso tondo</a:t>
            </a:r>
          </a:p>
          <a:p>
            <a:r>
              <a:rPr lang="it-IT" dirty="0"/>
              <a:t>corporatura esile</a:t>
            </a:r>
          </a:p>
        </p:txBody>
      </p:sp>
      <p:pic>
        <p:nvPicPr>
          <p:cNvPr id="5" name="Picture 4" descr="A picture containing indoor&#10;&#10;Description automatically generated">
            <a:extLst>
              <a:ext uri="{FF2B5EF4-FFF2-40B4-BE49-F238E27FC236}">
                <a16:creationId xmlns:a16="http://schemas.microsoft.com/office/drawing/2014/main" id="{57A7859B-CC96-44C6-FE62-D618B4573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0" y="4569460"/>
            <a:ext cx="3945759" cy="2288540"/>
          </a:xfrm>
          <a:prstGeom prst="rect">
            <a:avLst/>
          </a:prstGeom>
        </p:spPr>
      </p:pic>
      <p:pic>
        <p:nvPicPr>
          <p:cNvPr id="7" name="Picture 6" descr="A picture containing floor, stuffed, toy&#10;&#10;Description automatically generated">
            <a:extLst>
              <a:ext uri="{FF2B5EF4-FFF2-40B4-BE49-F238E27FC236}">
                <a16:creationId xmlns:a16="http://schemas.microsoft.com/office/drawing/2014/main" id="{3A8A59B0-98E5-F59D-402D-1724D0D45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599" y="4569468"/>
            <a:ext cx="4363631" cy="2268000"/>
          </a:xfrm>
          <a:prstGeom prst="rect">
            <a:avLst/>
          </a:prstGeom>
        </p:spPr>
      </p:pic>
      <p:pic>
        <p:nvPicPr>
          <p:cNvPr id="11" name="Picture 10" descr="A picture containing person, outdoor, microscope&#10;&#10;Description automatically generated">
            <a:extLst>
              <a:ext uri="{FF2B5EF4-FFF2-40B4-BE49-F238E27FC236}">
                <a16:creationId xmlns:a16="http://schemas.microsoft.com/office/drawing/2014/main" id="{4B099627-0756-BD84-8120-11DF03F4EE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864" y="4569460"/>
            <a:ext cx="4050005" cy="22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039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4000" dirty="0">
                <a:solidFill>
                  <a:srgbClr val="7030A0"/>
                </a:solidFill>
              </a:rPr>
              <a:t>The </a:t>
            </a:r>
            <a:r>
              <a:rPr lang="it-IT" sz="4000" dirty="0" err="1">
                <a:solidFill>
                  <a:srgbClr val="7030A0"/>
                </a:solidFill>
              </a:rPr>
              <a:t>uncanny</a:t>
            </a:r>
            <a:r>
              <a:rPr lang="it-IT" sz="4000" dirty="0">
                <a:solidFill>
                  <a:srgbClr val="7030A0"/>
                </a:solidFill>
              </a:rPr>
              <a:t> </a:t>
            </a:r>
            <a:r>
              <a:rPr lang="it-IT" sz="4000" dirty="0" err="1">
                <a:solidFill>
                  <a:srgbClr val="7030A0"/>
                </a:solidFill>
              </a:rPr>
              <a:t>valley</a:t>
            </a:r>
            <a:br>
              <a:rPr lang="it-IT" sz="2400" dirty="0">
                <a:solidFill>
                  <a:srgbClr val="7030A0"/>
                </a:solidFill>
              </a:rPr>
            </a:br>
            <a:r>
              <a:rPr lang="it-IT" sz="2400" dirty="0">
                <a:solidFill>
                  <a:srgbClr val="7030A0"/>
                </a:solidFill>
              </a:rPr>
              <a:t>spiegazioni cognitive, psicoanalitiche, evoluzionistiche</a:t>
            </a:r>
            <a:br>
              <a:rPr lang="it-IT" dirty="0"/>
            </a:br>
            <a:r>
              <a:rPr lang="it-IT" dirty="0"/>
              <a:t>						</a:t>
            </a:r>
            <a:r>
              <a:rPr lang="it-IT" sz="2800" dirty="0">
                <a:solidFill>
                  <a:srgbClr val="7030A0"/>
                </a:solidFill>
              </a:rPr>
              <a:t>Mori 1970</a:t>
            </a:r>
          </a:p>
        </p:txBody>
      </p:sp>
      <p:pic>
        <p:nvPicPr>
          <p:cNvPr id="12291" name="Picture 3" descr="http://upload.wikimedia.org/wikipedia/commons/a/a2/Moriuncannyvalley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3838" y="2636838"/>
            <a:ext cx="4621212" cy="361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http://upload.wikimedia.org/wikipedia/commons/a/aa/Repliee_Q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7850" y="2636838"/>
            <a:ext cx="2260600" cy="394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9114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>
                <a:solidFill>
                  <a:srgbClr val="7030A0"/>
                </a:solidFill>
              </a:rPr>
              <a:t>Geminoid</a:t>
            </a:r>
            <a:r>
              <a:rPr lang="it-IT" dirty="0">
                <a:solidFill>
                  <a:srgbClr val="7030A0"/>
                </a:solidFill>
              </a:rPr>
              <a:t> (H. </a:t>
            </a:r>
            <a:r>
              <a:rPr lang="it-IT" dirty="0" err="1">
                <a:solidFill>
                  <a:srgbClr val="7030A0"/>
                </a:solidFill>
              </a:rPr>
              <a:t>Hishiguro</a:t>
            </a:r>
            <a:r>
              <a:rPr lang="it-IT" dirty="0">
                <a:solidFill>
                  <a:srgbClr val="7030A0"/>
                </a:solidFill>
              </a:rPr>
              <a:t>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5122" name="Picture 2" descr="http://www.industrytap.com/wp-content/uploads/2014/11/Roboter-Kl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1289381"/>
            <a:ext cx="8352928" cy="55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996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4757D-13C0-7438-1E61-B64090327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Antropo</a:t>
            </a:r>
            <a:r>
              <a:rPr lang="it-IT" dirty="0"/>
              <a:t>-/zoomorfismo e Design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4D68C-E0DA-EBDD-14DB-A80A0A364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/>
              <a:t>Funzioni per l’interazione sociale: consentono di interpretare in modo rapido situazioni potenzialmente confuse e di elaborare modelli su cui basare previsioni e aspettative sul comportamento del robot sociale</a:t>
            </a:r>
          </a:p>
          <a:p>
            <a:r>
              <a:rPr lang="it-IT" sz="3200" dirty="0"/>
              <a:t>Studio ai fini del design: Studiare la psicologia dell’antropomorfismo per sfruttarne le dinamiche e promuovere così un uso efficiente dei robot sociali e facilitarne accettazione e inserimento nei contesti sociali</a:t>
            </a:r>
          </a:p>
        </p:txBody>
      </p:sp>
    </p:spTree>
    <p:extLst>
      <p:ext uri="{BB962C8B-B14F-4D97-AF65-F5344CB8AC3E}">
        <p14:creationId xmlns:p14="http://schemas.microsoft.com/office/powerpoint/2010/main" val="3928600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BE946-73D5-8C00-A777-65280A45A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Esiti attesi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3F5F75-3C91-6D73-EA4E-F18734FA7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 </a:t>
            </a:r>
          </a:p>
          <a:p>
            <a:r>
              <a:rPr lang="it-IT" dirty="0"/>
              <a:t>facilitano e semplificano le interazioni  tra esseri umani e macchine </a:t>
            </a:r>
          </a:p>
          <a:p>
            <a:r>
              <a:rPr lang="it-IT" dirty="0"/>
              <a:t>sono alla base di interazioni divertenti e coinvolgenti </a:t>
            </a:r>
          </a:p>
          <a:p>
            <a:r>
              <a:rPr lang="it-IT" dirty="0"/>
              <a:t>aumentano la sensazione di familiarità e incrementano le possibilità che la tecnologia sia accettata </a:t>
            </a:r>
          </a:p>
          <a:p>
            <a:r>
              <a:rPr lang="it-IT" dirty="0"/>
              <a:t>incoraggiano la formazione di legami emotivi con la tecnologia</a:t>
            </a:r>
          </a:p>
          <a:p>
            <a:r>
              <a:rPr lang="it-IT" dirty="0"/>
              <a:t>Rendono le tecnologie </a:t>
            </a:r>
            <a:r>
              <a:rPr lang="it-IT" i="1" dirty="0"/>
              <a:t>persuasive</a:t>
            </a:r>
          </a:p>
        </p:txBody>
      </p:sp>
    </p:spTree>
    <p:extLst>
      <p:ext uri="{BB962C8B-B14F-4D97-AF65-F5344CB8AC3E}">
        <p14:creationId xmlns:p14="http://schemas.microsoft.com/office/powerpoint/2010/main" val="1401272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78C83-3D52-0EAA-7B6C-4E6E78D73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Captologia</a:t>
            </a:r>
            <a:r>
              <a:rPr lang="it-IT" dirty="0"/>
              <a:t>, Vocabolario Treccani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B8667-8F02-BE64-CC40-4FEC870DD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i="1" dirty="0"/>
              <a:t>s. f. </a:t>
            </a:r>
            <a:r>
              <a:rPr lang="it-IT" dirty="0"/>
              <a:t>Branca delle scienze sociologiche che studia l’impatto delle tecnologie interattive su comportamenti, abitudini, convinzioni di chi naviga in rete. ◆ La sua area di ricerca è all’intersezione fra informatica, psicologia ed architettura dell'informazione, e Fogg è il fondatore della </a:t>
            </a:r>
            <a:r>
              <a:rPr lang="it-IT" dirty="0" err="1"/>
              <a:t>captology</a:t>
            </a:r>
            <a:r>
              <a:rPr lang="it-IT" dirty="0"/>
              <a:t> (italianizzabile in "</a:t>
            </a:r>
            <a:r>
              <a:rPr lang="it-IT" dirty="0" err="1"/>
              <a:t>captologia</a:t>
            </a:r>
            <a:r>
              <a:rPr lang="it-IT" dirty="0"/>
              <a:t>"), ovvero lo studio dei computer come tecnologie persuasive. Questa area indaga lo spazio che si crea tra computing </a:t>
            </a:r>
            <a:r>
              <a:rPr lang="it-IT" dirty="0" err="1"/>
              <a:t>technology</a:t>
            </a:r>
            <a:r>
              <a:rPr lang="it-IT" dirty="0"/>
              <a:t> e forme di persuasione (influenza, motivazione, cambiamento dei comportamenti).</a:t>
            </a:r>
          </a:p>
          <a:p>
            <a:endParaRPr lang="it-IT" dirty="0"/>
          </a:p>
          <a:p>
            <a:r>
              <a:rPr lang="it-IT" dirty="0"/>
              <a:t>Estensione alla robotica sociale</a:t>
            </a:r>
          </a:p>
        </p:txBody>
      </p:sp>
    </p:spTree>
    <p:extLst>
      <p:ext uri="{BB962C8B-B14F-4D97-AF65-F5344CB8AC3E}">
        <p14:creationId xmlns:p14="http://schemas.microsoft.com/office/powerpoint/2010/main" val="1212504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E201B-3CC3-F6E9-1BD9-543A082B2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Tecniche di persuasione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2AC32-B6C5-D12F-625B-023AF6678A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/>
              <a:t>Gratificare gli utenti, per es. se il sistema robotico loda gli utenti quando si comportano in modi desiderabili 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Modellare nel sistema modelli positivi per gli utenti di personalità, atteggiamenti, comportamenti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Fare leva su pregiudizi, dinamiche e costumi sociali che vanno incontro alle aspettative degli utenti e migliorano l’accettabilità del sistema</a:t>
            </a:r>
          </a:p>
          <a:p>
            <a:pPr lvl="1"/>
            <a:r>
              <a:rPr lang="it-IT" dirty="0"/>
              <a:t>per es. dare le apparenze di medico o infermiere a un sistema per la cura di anziani</a:t>
            </a:r>
          </a:p>
          <a:p>
            <a:r>
              <a:rPr lang="it-IT" dirty="0"/>
              <a:t>Quali confini tra persuasione e inganno? </a:t>
            </a:r>
          </a:p>
          <a:p>
            <a:pPr lvl="1"/>
            <a:r>
              <a:rPr lang="it-IT" dirty="0"/>
              <a:t>Consideriamo la spinta gentile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34548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0D584-3B79-EC44-49AC-058607B3C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Nudging</a:t>
            </a:r>
            <a:r>
              <a:rPr lang="it-IT" dirty="0"/>
              <a:t> – la spinta gentile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8B7FA-852B-1812-B0AB-FA7F1F92C0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Progettare architetture decisionali per orientare – senza però forzare –  il comportamento delle persone in direzioni ritenute auspicabili</a:t>
            </a:r>
          </a:p>
          <a:p>
            <a:r>
              <a:rPr lang="it-IT" dirty="0"/>
              <a:t>Data la propensione ad acquistare merci poste su scaffali ad altezza degli occhi, si pongono proprio lì i prodotti alimentari più salutari</a:t>
            </a:r>
          </a:p>
          <a:p>
            <a:r>
              <a:rPr lang="it-IT" dirty="0"/>
              <a:t>Ispirazione di fondo per la spinta gentile: </a:t>
            </a:r>
          </a:p>
          <a:p>
            <a:pPr lvl="1"/>
            <a:r>
              <a:rPr lang="it-IT" dirty="0"/>
              <a:t>promuovere il benessere, la libertà e l’autonomia delle persone, rendendo più difficoltose, sebbene percorribili, scelte meno </a:t>
            </a:r>
            <a:r>
              <a:rPr lang="it-IT" i="1" dirty="0"/>
              <a:t>vantaggiose</a:t>
            </a:r>
            <a:r>
              <a:rPr lang="it-IT" dirty="0"/>
              <a:t> da questi punti di vista.</a:t>
            </a:r>
          </a:p>
        </p:txBody>
      </p:sp>
    </p:spTree>
    <p:extLst>
      <p:ext uri="{BB962C8B-B14F-4D97-AF65-F5344CB8AC3E}">
        <p14:creationId xmlns:p14="http://schemas.microsoft.com/office/powerpoint/2010/main" val="1339223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AF58A-01C0-E237-BCDA-7E8F3D8FC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Questioni etiche per la spinta gentile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EFEC0-2694-5175-3553-10D031C68C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/>
              <a:t>Perché i prodotti più salutari devono avere la precedenza su prodotti più economici o con minor impatto ambientale?</a:t>
            </a:r>
          </a:p>
          <a:p>
            <a:r>
              <a:rPr lang="it-IT" dirty="0"/>
              <a:t>Come conciliare/ordinare i valori da promuovere?</a:t>
            </a:r>
          </a:p>
          <a:p>
            <a:r>
              <a:rPr lang="it-IT" dirty="0"/>
              <a:t>Chi ha il diritto e il potere di decidere quali siano le spinte gentili da adottare? Perché? </a:t>
            </a:r>
          </a:p>
          <a:p>
            <a:r>
              <a:rPr lang="it-IT" dirty="0"/>
              <a:t>Che cosa distingue la spinta gentile dalla pubblicità commerciale e dalla manipolazione?</a:t>
            </a:r>
          </a:p>
          <a:p>
            <a:r>
              <a:rPr lang="it-IT" dirty="0"/>
              <a:t>La spinta gentile è diversa dal paternalismo morale?</a:t>
            </a:r>
          </a:p>
          <a:p>
            <a:pPr lvl="1"/>
            <a:r>
              <a:rPr lang="it-IT" dirty="0"/>
              <a:t>P. m. = decidere per altri ciò che è meglio per loro anche contro la loro volontà</a:t>
            </a:r>
          </a:p>
          <a:p>
            <a:r>
              <a:rPr lang="it-IT" dirty="0"/>
              <a:t>Quali soggetti devono essere coinvolti nella progettazione di un’architettura decisionale? Bisogna consultare alcune/tutte le parti coinvolte?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148222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52611-B762-5AE1-F7FE-C01E2EF6B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Inganno e dissimulazione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6621D-C197-6507-9A57-DD03E7DF5C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La questione dell’inganno è endemica in IA e robotica</a:t>
            </a:r>
          </a:p>
          <a:p>
            <a:pPr lvl="1"/>
            <a:r>
              <a:rPr lang="it-IT" dirty="0"/>
              <a:t>Test di Turing/gioco dell’imitazione/</a:t>
            </a:r>
            <a:r>
              <a:rPr lang="it-IT" dirty="0" err="1"/>
              <a:t>Darthmouth</a:t>
            </a:r>
            <a:r>
              <a:rPr lang="it-IT" dirty="0"/>
              <a:t> manifesto: scopo </a:t>
            </a:r>
            <a:r>
              <a:rPr lang="it-IT" dirty="0" err="1"/>
              <a:t>dell?IA</a:t>
            </a:r>
            <a:r>
              <a:rPr lang="it-IT" dirty="0"/>
              <a:t> è sviluppare comportamenti che diremmo intelligenti se osservati in esseri umani…</a:t>
            </a:r>
          </a:p>
          <a:p>
            <a:r>
              <a:rPr lang="it-IT" dirty="0"/>
              <a:t>Dissimulazione necessaria per la vita sociale </a:t>
            </a:r>
          </a:p>
          <a:p>
            <a:pPr lvl="1"/>
            <a:r>
              <a:rPr lang="it-IT" dirty="0"/>
              <a:t>la tollerabilità delle relazioni sociali dipende anche dall’abilità di celare opinioni, modulare l’onesta e dissimulare intenzioni per evitare di offendere…</a:t>
            </a:r>
          </a:p>
          <a:p>
            <a:r>
              <a:rPr lang="it-IT" dirty="0"/>
              <a:t>Bugie a fin di bene (</a:t>
            </a:r>
            <a:r>
              <a:rPr lang="el-GR" dirty="0"/>
              <a:t>γενναῖον ψεῦδος</a:t>
            </a:r>
            <a:r>
              <a:rPr lang="it-IT" dirty="0"/>
              <a:t>, pia </a:t>
            </a:r>
            <a:r>
              <a:rPr lang="it-IT" dirty="0" err="1"/>
              <a:t>fraus</a:t>
            </a:r>
            <a:r>
              <a:rPr lang="it-IT" dirty="0"/>
              <a:t>, white </a:t>
            </a:r>
            <a:r>
              <a:rPr lang="it-IT" dirty="0" err="1"/>
              <a:t>lie</a:t>
            </a:r>
            <a:r>
              <a:rPr lang="it-IT" dirty="0"/>
              <a:t>, </a:t>
            </a:r>
            <a:r>
              <a:rPr lang="it-IT" dirty="0" err="1"/>
              <a:t>Notlüge</a:t>
            </a:r>
            <a:r>
              <a:rPr lang="it-IT" dirty="0"/>
              <a:t>, </a:t>
            </a:r>
            <a:r>
              <a:rPr lang="it-IT" dirty="0" err="1"/>
              <a:t>pieux</a:t>
            </a:r>
            <a:r>
              <a:rPr lang="it-IT" dirty="0"/>
              <a:t> </a:t>
            </a:r>
            <a:r>
              <a:rPr lang="it-IT" dirty="0" err="1"/>
              <a:t>mensonge</a:t>
            </a:r>
            <a:r>
              <a:rPr lang="it-IT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724854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373E2-2B5D-5644-7A8A-F310D0E65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Design ingannevole ed etica deontologica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817D9-72A4-482F-1900-3CAB772414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Da un punto di vista etico, è lecito ingannare gli utenti per migliorare la qualità delle interazioni umani-macchine? </a:t>
            </a:r>
          </a:p>
          <a:p>
            <a:pPr lvl="1"/>
            <a:r>
              <a:rPr lang="it-IT" dirty="0"/>
              <a:t>il rispetto di valori (dignità umana, autonomia,  autodeterminazione) possono essere messi a rischio </a:t>
            </a:r>
          </a:p>
          <a:p>
            <a:endParaRPr lang="it-IT" dirty="0"/>
          </a:p>
          <a:p>
            <a:r>
              <a:rPr lang="it-IT" dirty="0"/>
              <a:t>Si tratta di manipolazione, inganno intenzionale e condiscendente</a:t>
            </a:r>
          </a:p>
          <a:p>
            <a:pPr lvl="1"/>
            <a:r>
              <a:rPr lang="it-IT" dirty="0"/>
              <a:t>È particolarmente problematica quando coinvolge persone cognitivamente, fisicamente ed emotivamente vulnerabili</a:t>
            </a:r>
          </a:p>
          <a:p>
            <a:endParaRPr lang="it-IT" dirty="0"/>
          </a:p>
          <a:p>
            <a:r>
              <a:rPr lang="it-IT" dirty="0"/>
              <a:t>Ma se ci fossero opportunità per il benessere degli utenti?</a:t>
            </a:r>
          </a:p>
        </p:txBody>
      </p:sp>
    </p:spTree>
    <p:extLst>
      <p:ext uri="{BB962C8B-B14F-4D97-AF65-F5344CB8AC3E}">
        <p14:creationId xmlns:p14="http://schemas.microsoft.com/office/powerpoint/2010/main" val="2448663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D24C5-44D2-B851-F425-F6E71A868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Inganno ed etica delle conseguenze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7CEE7-419C-0C0F-3A39-DCDE41C238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it-IT" dirty="0"/>
              <a:t>-L’inganno è accettabile se non sfrutta debolezze degli utenti per  fini diversi dal loro benessere</a:t>
            </a:r>
          </a:p>
          <a:p>
            <a:r>
              <a:rPr lang="it-IT" dirty="0"/>
              <a:t>L’inganno è accettabile se </a:t>
            </a:r>
            <a:r>
              <a:rPr lang="it-IT" dirty="0" err="1"/>
              <a:t>se</a:t>
            </a:r>
            <a:r>
              <a:rPr lang="it-IT" dirty="0"/>
              <a:t> gli utenti riescono a  sviluppare un modello mentale razionale della tecnologia (</a:t>
            </a:r>
            <a:r>
              <a:rPr lang="it-IT" dirty="0" err="1"/>
              <a:t>intentional</a:t>
            </a:r>
            <a:r>
              <a:rPr lang="it-IT" dirty="0"/>
              <a:t> </a:t>
            </a:r>
            <a:r>
              <a:rPr lang="it-IT" dirty="0" err="1"/>
              <a:t>stance</a:t>
            </a:r>
            <a:r>
              <a:rPr lang="it-IT" dirty="0"/>
              <a:t>) utile a fini predittivi ed esplicativi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dirty="0"/>
              <a:t>Come definire qual è il bene degli utenti? </a:t>
            </a:r>
          </a:p>
          <a:p>
            <a:r>
              <a:rPr lang="it-IT" dirty="0"/>
              <a:t>Come prevedere in modo affidabile le conseguenze vantaggiose oppure non vantaggiose dell’inganno? </a:t>
            </a:r>
          </a:p>
          <a:p>
            <a:r>
              <a:rPr lang="it-IT" dirty="0"/>
              <a:t>Come evitare abusi?</a:t>
            </a:r>
          </a:p>
        </p:txBody>
      </p:sp>
    </p:spTree>
    <p:extLst>
      <p:ext uri="{BB962C8B-B14F-4D97-AF65-F5344CB8AC3E}">
        <p14:creationId xmlns:p14="http://schemas.microsoft.com/office/powerpoint/2010/main" val="4271523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B1A5F-E4FF-B857-51D6-29990A10F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Value sensitive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F3C529-222F-7635-F812-DF1257AFE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3200" dirty="0"/>
              <a:t>Tre momenti: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3200" dirty="0"/>
              <a:t>Analisi concettuale sull’impatto etico del sistema da progettare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3200" dirty="0"/>
              <a:t>Ricerca empirica per capire i contesti d’uso, le aspettative (morali) degli utenti, l’impatto su esperienze, idee e interazioni degli utenti</a:t>
            </a:r>
          </a:p>
          <a:p>
            <a:pPr marL="514350" indent="-514350">
              <a:buFont typeface="+mj-lt"/>
              <a:buAutoNum type="arabicPeriod"/>
            </a:pPr>
            <a:r>
              <a:rPr lang="it-IT" sz="3200" dirty="0"/>
              <a:t>Valutazione delle opzioni progettuali per ridurre i rischi e promuovere valori fondamentali.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15191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rgbClr val="005EA4"/>
                </a:solidFill>
              </a:rPr>
              <a:t>Robotica sociale e utenti vulnerabili</a:t>
            </a:r>
          </a:p>
        </p:txBody>
      </p:sp>
      <p:pic>
        <p:nvPicPr>
          <p:cNvPr id="1026" name="Picture 2" descr="C:\Users\aula1\Desktop\dsc_1448_cropped_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5107" y="1600201"/>
            <a:ext cx="6521787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319094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>
                <a:solidFill>
                  <a:srgbClr val="3333CC"/>
                </a:solidFill>
              </a:rPr>
              <a:t>Assistenza agli anziani? Si, </a:t>
            </a:r>
            <a:r>
              <a:rPr lang="it-IT" dirty="0" err="1">
                <a:solidFill>
                  <a:srgbClr val="3333CC"/>
                </a:solidFill>
              </a:rPr>
              <a:t>ma…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03512" y="1600200"/>
            <a:ext cx="8507288" cy="5069160"/>
          </a:xfrm>
        </p:spPr>
        <p:txBody>
          <a:bodyPr/>
          <a:lstStyle/>
          <a:p>
            <a:r>
              <a:rPr lang="it-IT" sz="4000" b="1" dirty="0">
                <a:solidFill>
                  <a:srgbClr val="005EA4"/>
                </a:solidFill>
              </a:rPr>
              <a:t>Etica</a:t>
            </a:r>
          </a:p>
          <a:p>
            <a:pPr lvl="1"/>
            <a:r>
              <a:rPr lang="it-IT" dirty="0"/>
              <a:t>Etica delle conseguenze</a:t>
            </a:r>
          </a:p>
          <a:p>
            <a:r>
              <a:rPr lang="it-IT" sz="4000" b="1" dirty="0">
                <a:solidFill>
                  <a:srgbClr val="005EA4"/>
                </a:solidFill>
              </a:rPr>
              <a:t>Diritti</a:t>
            </a:r>
          </a:p>
          <a:p>
            <a:pPr lvl="1"/>
            <a:r>
              <a:rPr lang="it-IT" dirty="0"/>
              <a:t>Carta diritti fondamentali UE (art. 25 &amp; 26) : diritto degli anziani a partecipare alla vita sociale</a:t>
            </a:r>
          </a:p>
          <a:p>
            <a:r>
              <a:rPr lang="it-IT" sz="4000" b="1" dirty="0">
                <a:solidFill>
                  <a:srgbClr val="005EA4"/>
                </a:solidFill>
              </a:rPr>
              <a:t>Evidenza</a:t>
            </a:r>
          </a:p>
          <a:p>
            <a:pPr lvl="1"/>
            <a:r>
              <a:rPr lang="it-IT" dirty="0"/>
              <a:t>Relazioni con parenti, amici e vicini ritardano la perdita della memoria e di altre funzioni mentali</a:t>
            </a:r>
          </a:p>
        </p:txBody>
      </p:sp>
    </p:spTree>
    <p:extLst>
      <p:ext uri="{BB962C8B-B14F-4D97-AF65-F5344CB8AC3E}">
        <p14:creationId xmlns:p14="http://schemas.microsoft.com/office/powerpoint/2010/main" val="37707436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3.bp.blogspot.com/_KpVJ23IthgI/TQffIEF1bfI/AAAAAAAAC6Y/FJspRlJ3C4E/s1600/www.mobikorner.com-latest-technology-japnees-creat-robot_nurse-teddy-bear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798" y="65229"/>
            <a:ext cx="438150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sar.biz/news/2012_TdoT-Impressionen_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318" y="3382710"/>
            <a:ext cx="4452639" cy="33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daddytypes.com/archive/papero_ga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7608" y="3861048"/>
            <a:ext cx="2271848" cy="234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14332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rgbClr val="7030A0"/>
                </a:solidFill>
              </a:rPr>
              <a:t>I macachi di </a:t>
            </a:r>
            <a:r>
              <a:rPr lang="it-IT" dirty="0" err="1">
                <a:solidFill>
                  <a:srgbClr val="7030A0"/>
                </a:solidFill>
              </a:rPr>
              <a:t>Harlow</a:t>
            </a:r>
            <a:endParaRPr lang="it-IT" dirty="0">
              <a:solidFill>
                <a:srgbClr val="7030A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000" y="2431007"/>
            <a:ext cx="5124000" cy="43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2063552" y="2348881"/>
            <a:ext cx="295232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rgbClr val="7030A0"/>
                </a:solidFill>
              </a:rPr>
              <a:t>Conforto da contatto</a:t>
            </a:r>
          </a:p>
          <a:p>
            <a:endParaRPr lang="it-IT" sz="2800" dirty="0">
              <a:solidFill>
                <a:srgbClr val="7030A0"/>
              </a:solidFill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402821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dirty="0">
                <a:solidFill>
                  <a:srgbClr val="7030A0"/>
                </a:solidFill>
              </a:rPr>
              <a:t>Robot e cura del bambino</a:t>
            </a:r>
            <a:endParaRPr lang="it-IT" i="1" dirty="0">
              <a:solidFill>
                <a:srgbClr val="7030A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24000" y="1600200"/>
            <a:ext cx="8686800" cy="5257800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rgbClr val="7030A0"/>
                </a:solidFill>
              </a:rPr>
              <a:t>etica</a:t>
            </a:r>
          </a:p>
          <a:p>
            <a:pPr lvl="1"/>
            <a:r>
              <a:rPr lang="it-IT" dirty="0"/>
              <a:t>delle conseguenze: felicità, benessere, potenzialità,…</a:t>
            </a:r>
          </a:p>
          <a:p>
            <a:r>
              <a:rPr lang="it-IT" sz="3600" b="1" dirty="0">
                <a:solidFill>
                  <a:srgbClr val="7030A0"/>
                </a:solidFill>
              </a:rPr>
              <a:t>diritti</a:t>
            </a:r>
          </a:p>
          <a:p>
            <a:pPr lvl="1"/>
            <a:r>
              <a:rPr lang="it-IT" dirty="0"/>
              <a:t>Convenzione ONU sui diritti dell’infanzia (1989). Art. 19: protezione da abusi, abbandono, negligenze.</a:t>
            </a:r>
          </a:p>
          <a:p>
            <a:r>
              <a:rPr lang="it-IT" sz="3600" b="1" dirty="0">
                <a:solidFill>
                  <a:srgbClr val="7030A0"/>
                </a:solidFill>
              </a:rPr>
              <a:t>evidenza</a:t>
            </a:r>
          </a:p>
          <a:p>
            <a:pPr lvl="1"/>
            <a:r>
              <a:rPr lang="it-IT" dirty="0"/>
              <a:t>Teoria dell’attaccamento (</a:t>
            </a:r>
            <a:r>
              <a:rPr lang="it-IT" dirty="0" err="1"/>
              <a:t>Bowlby</a:t>
            </a:r>
            <a:r>
              <a:rPr lang="it-IT" dirty="0"/>
              <a:t> 1969); Neuroscienze e deprivazione sociale infantile (</a:t>
            </a:r>
            <a:r>
              <a:rPr lang="it-IT" dirty="0" err="1"/>
              <a:t>Schore</a:t>
            </a:r>
            <a:r>
              <a:rPr lang="it-IT" dirty="0"/>
              <a:t> 2010); Etologia (</a:t>
            </a:r>
            <a:r>
              <a:rPr lang="it-IT" dirty="0" err="1"/>
              <a:t>Eibl-Eibesfeldt</a:t>
            </a:r>
            <a:r>
              <a:rPr lang="it-IT" dirty="0"/>
              <a:t>  1989)</a:t>
            </a:r>
          </a:p>
        </p:txBody>
      </p:sp>
    </p:spTree>
    <p:extLst>
      <p:ext uri="{BB962C8B-B14F-4D97-AF65-F5344CB8AC3E}">
        <p14:creationId xmlns:p14="http://schemas.microsoft.com/office/powerpoint/2010/main" val="15338631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>
                <a:solidFill>
                  <a:srgbClr val="7030A0"/>
                </a:solidFill>
              </a:rPr>
              <a:t>Robot baby </a:t>
            </a:r>
            <a:r>
              <a:rPr lang="it-IT" dirty="0" err="1">
                <a:solidFill>
                  <a:srgbClr val="7030A0"/>
                </a:solidFill>
              </a:rPr>
              <a:t>sitter</a:t>
            </a:r>
            <a:r>
              <a:rPr lang="it-IT" dirty="0">
                <a:solidFill>
                  <a:srgbClr val="7030A0"/>
                </a:solidFill>
              </a:rPr>
              <a:t>?</a:t>
            </a:r>
            <a:br>
              <a:rPr lang="it-IT" dirty="0">
                <a:solidFill>
                  <a:srgbClr val="7030A0"/>
                </a:solidFill>
              </a:rPr>
            </a:br>
            <a:r>
              <a:rPr lang="it-IT" dirty="0">
                <a:solidFill>
                  <a:srgbClr val="7030A0"/>
                </a:solidFill>
              </a:rPr>
              <a:t>Verso una carta dei diritti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524000" y="1600200"/>
            <a:ext cx="9144000" cy="5257800"/>
          </a:xfrm>
        </p:spPr>
        <p:txBody>
          <a:bodyPr/>
          <a:lstStyle/>
          <a:p>
            <a:endParaRPr lang="en-US" dirty="0"/>
          </a:p>
          <a:p>
            <a:r>
              <a:rPr lang="en-US" dirty="0" err="1"/>
              <a:t>Niente</a:t>
            </a:r>
            <a:r>
              <a:rPr lang="en-US" dirty="0"/>
              <a:t> robot per </a:t>
            </a:r>
            <a:r>
              <a:rPr lang="en-US" dirty="0" err="1"/>
              <a:t>l’accudimento</a:t>
            </a:r>
            <a:r>
              <a:rPr lang="en-US" dirty="0"/>
              <a:t> </a:t>
            </a:r>
            <a:r>
              <a:rPr lang="en-US" dirty="0" err="1"/>
              <a:t>primario</a:t>
            </a:r>
            <a:endParaRPr lang="en-US" dirty="0"/>
          </a:p>
          <a:p>
            <a:r>
              <a:rPr lang="en-US" dirty="0" err="1"/>
              <a:t>Niente</a:t>
            </a:r>
            <a:r>
              <a:rPr lang="en-US" dirty="0"/>
              <a:t> robot </a:t>
            </a:r>
            <a:r>
              <a:rPr lang="en-US" dirty="0" err="1"/>
              <a:t>che</a:t>
            </a:r>
            <a:r>
              <a:rPr lang="en-US" dirty="0"/>
              <a:t> </a:t>
            </a:r>
            <a:r>
              <a:rPr lang="en-US" dirty="0" err="1"/>
              <a:t>impartiscono</a:t>
            </a:r>
            <a:r>
              <a:rPr lang="en-US" dirty="0"/>
              <a:t> </a:t>
            </a:r>
            <a:r>
              <a:rPr lang="en-US" dirty="0" err="1"/>
              <a:t>ordini</a:t>
            </a:r>
            <a:r>
              <a:rPr lang="en-US" dirty="0"/>
              <a:t> al </a:t>
            </a:r>
            <a:r>
              <a:rPr lang="en-US" dirty="0" err="1"/>
              <a:t>minore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Limitazioni</a:t>
            </a:r>
            <a:r>
              <a:rPr lang="en-US" dirty="0"/>
              <a:t> </a:t>
            </a:r>
            <a:r>
              <a:rPr lang="en-US" dirty="0" err="1"/>
              <a:t>sul</a:t>
            </a:r>
            <a:r>
              <a:rPr lang="en-US" dirty="0"/>
              <a:t> tempo </a:t>
            </a:r>
            <a:r>
              <a:rPr lang="en-US" dirty="0" err="1"/>
              <a:t>d’interazione</a:t>
            </a:r>
            <a:r>
              <a:rPr lang="en-US" dirty="0"/>
              <a:t> </a:t>
            </a:r>
            <a:r>
              <a:rPr lang="en-US" dirty="0" err="1"/>
              <a:t>consentito</a:t>
            </a:r>
            <a:endParaRPr lang="en-US" dirty="0"/>
          </a:p>
          <a:p>
            <a:r>
              <a:rPr lang="en-US" dirty="0" err="1"/>
              <a:t>Monitoraggio</a:t>
            </a:r>
            <a:r>
              <a:rPr lang="en-US" dirty="0"/>
              <a:t> </a:t>
            </a:r>
            <a:r>
              <a:rPr lang="en-US" dirty="0" err="1"/>
              <a:t>delle</a:t>
            </a:r>
            <a:r>
              <a:rPr lang="en-US" dirty="0"/>
              <a:t> </a:t>
            </a:r>
            <a:r>
              <a:rPr lang="en-US" dirty="0" err="1"/>
              <a:t>proiezioni</a:t>
            </a:r>
            <a:r>
              <a:rPr lang="en-US" dirty="0"/>
              <a:t> </a:t>
            </a:r>
            <a:r>
              <a:rPr lang="en-US" dirty="0" err="1"/>
              <a:t>antropomorfe</a:t>
            </a:r>
            <a:r>
              <a:rPr lang="en-US" dirty="0"/>
              <a:t> e </a:t>
            </a:r>
            <a:r>
              <a:rPr lang="en-US" dirty="0" err="1"/>
              <a:t>affettive</a:t>
            </a:r>
            <a:endParaRPr lang="en-US" dirty="0"/>
          </a:p>
          <a:p>
            <a:r>
              <a:rPr lang="en-US" dirty="0"/>
              <a:t>Rispetto </a:t>
            </a:r>
            <a:r>
              <a:rPr lang="en-US" dirty="0" err="1"/>
              <a:t>della</a:t>
            </a:r>
            <a:r>
              <a:rPr lang="en-US" dirty="0"/>
              <a:t> privacy del bambino</a:t>
            </a:r>
          </a:p>
        </p:txBody>
      </p:sp>
    </p:spTree>
    <p:extLst>
      <p:ext uri="{BB962C8B-B14F-4D97-AF65-F5344CB8AC3E}">
        <p14:creationId xmlns:p14="http://schemas.microsoft.com/office/powerpoint/2010/main" val="9836623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8303F-C405-2D5A-F8D9-5B62BEDE0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Sex </a:t>
            </a:r>
            <a:r>
              <a:rPr lang="it-IT"/>
              <a:t>robots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A0479-11C5-2509-734D-510C83BC7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Scenario: </a:t>
            </a:r>
          </a:p>
          <a:p>
            <a:endParaRPr lang="it-IT" dirty="0"/>
          </a:p>
          <a:p>
            <a:r>
              <a:rPr lang="it-IT" dirty="0"/>
              <a:t>1. Non siete contrari alla masturbazione </a:t>
            </a:r>
          </a:p>
          <a:p>
            <a:r>
              <a:rPr lang="it-IT" dirty="0"/>
              <a:t>2. La fedeltà per voi è un valore importante </a:t>
            </a:r>
          </a:p>
          <a:p>
            <a:r>
              <a:rPr lang="it-IT" dirty="0"/>
              <a:t>3. Trovate nascosto nell’armadio del* </a:t>
            </a:r>
            <a:r>
              <a:rPr lang="it-IT" dirty="0" err="1"/>
              <a:t>vostr</a:t>
            </a:r>
            <a:r>
              <a:rPr lang="it-IT" dirty="0"/>
              <a:t>* </a:t>
            </a:r>
            <a:r>
              <a:rPr lang="it-IT" dirty="0" err="1"/>
              <a:t>compagn</a:t>
            </a:r>
            <a:r>
              <a:rPr lang="it-IT" dirty="0"/>
              <a:t>* un sex  robot iper-antropomorfo dotato di connotati fisici diversi dai vostri, ma </a:t>
            </a:r>
            <a:r>
              <a:rPr lang="it-IT" dirty="0" err="1"/>
              <a:t>stereotipicamente</a:t>
            </a:r>
            <a:r>
              <a:rPr lang="it-IT" dirty="0"/>
              <a:t> considerati attraenti </a:t>
            </a:r>
          </a:p>
          <a:p>
            <a:endParaRPr lang="it-IT" dirty="0"/>
          </a:p>
          <a:p>
            <a:r>
              <a:rPr lang="it-IT" dirty="0"/>
              <a:t>Come reagireste? Cosa rivela la vostra reazione circa la questione dei sex </a:t>
            </a:r>
            <a:r>
              <a:rPr lang="it-IT" dirty="0" err="1"/>
              <a:t>robots</a:t>
            </a:r>
            <a:r>
              <a:rPr lang="it-IT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0397019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FFF0D-FD94-63F9-2821-F33BA4225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Che cosa sono i sex robot?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CDF06F-0F9F-70AB-9E63-D77666C971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Robot progettati per il piacere sessuale degli utenti</a:t>
            </a:r>
          </a:p>
          <a:p>
            <a:r>
              <a:rPr lang="it-IT" dirty="0"/>
              <a:t>Sex robot ≠ bambole-sex </a:t>
            </a:r>
            <a:r>
              <a:rPr lang="it-IT" dirty="0" err="1"/>
              <a:t>doll</a:t>
            </a:r>
            <a:r>
              <a:rPr lang="it-IT" dirty="0"/>
              <a:t> (socialità, apprendimento, mimica, </a:t>
            </a:r>
            <a:r>
              <a:rPr lang="it-IT" dirty="0" err="1"/>
              <a:t>ecc</a:t>
            </a:r>
            <a:r>
              <a:rPr lang="it-IT" dirty="0"/>
              <a:t>)</a:t>
            </a:r>
          </a:p>
          <a:p>
            <a:r>
              <a:rPr lang="it-IT" dirty="0"/>
              <a:t>La maggior parte degli attuali sex robot ha sembianze femminili</a:t>
            </a:r>
          </a:p>
          <a:p>
            <a:r>
              <a:rPr lang="it-IT" dirty="0"/>
              <a:t>Ci sono sex robot con identità sessuali meno definite (per es. queer/genderqueer)</a:t>
            </a:r>
          </a:p>
          <a:p>
            <a:r>
              <a:rPr lang="it-IT" dirty="0"/>
              <a:t>Ci sono transgender </a:t>
            </a:r>
            <a:r>
              <a:rPr lang="it-IT" dirty="0" err="1"/>
              <a:t>converter</a:t>
            </a:r>
            <a:r>
              <a:rPr lang="it-IT" dirty="0"/>
              <a:t> per i sex robot</a:t>
            </a:r>
          </a:p>
          <a:p>
            <a:r>
              <a:rPr lang="it-IT" dirty="0"/>
              <a:t>Possono essere sviluppati sex robot zoomorfi o mitologici</a:t>
            </a:r>
          </a:p>
          <a:p>
            <a:r>
              <a:rPr lang="it-IT" dirty="0"/>
              <a:t>Vi sono case d’appuntamento con sex </a:t>
            </a:r>
            <a:r>
              <a:rPr lang="it-IT" dirty="0" err="1"/>
              <a:t>dolls</a:t>
            </a:r>
            <a:r>
              <a:rPr lang="it-IT" dirty="0"/>
              <a:t> (anche con sex robot?)</a:t>
            </a:r>
          </a:p>
        </p:txBody>
      </p:sp>
    </p:spTree>
    <p:extLst>
      <p:ext uri="{BB962C8B-B14F-4D97-AF65-F5344CB8AC3E}">
        <p14:creationId xmlns:p14="http://schemas.microsoft.com/office/powerpoint/2010/main" val="12479069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3BA44-E047-4905-9A82-4DECF4472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Alcuni interrogativi morali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1EB79-BCE0-E99F-B33E-44B0C63AB5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/>
              <a:t>Chi fa sesso «con» un robot è una persona viziosa o può </a:t>
            </a:r>
            <a:r>
              <a:rPr lang="it-IT" sz="3200" dirty="0" err="1"/>
              <a:t>diventarlo</a:t>
            </a:r>
            <a:r>
              <a:rPr lang="it-IT" sz="3200" dirty="0"/>
              <a:t>?</a:t>
            </a:r>
          </a:p>
          <a:p>
            <a:endParaRPr lang="it-IT" sz="3200" dirty="0"/>
          </a:p>
          <a:p>
            <a:r>
              <a:rPr lang="it-IT" sz="3200" dirty="0"/>
              <a:t>C’è qualcosa di sbagliato nello «stuprare» un robot?</a:t>
            </a:r>
          </a:p>
          <a:p>
            <a:endParaRPr lang="it-IT" sz="3200" dirty="0"/>
          </a:p>
          <a:p>
            <a:r>
              <a:rPr lang="it-IT" sz="3200" dirty="0"/>
              <a:t>I sex robot promuovono la violenza sulle donne?</a:t>
            </a:r>
          </a:p>
        </p:txBody>
      </p:sp>
    </p:spTree>
    <p:extLst>
      <p:ext uri="{BB962C8B-B14F-4D97-AF65-F5344CB8AC3E}">
        <p14:creationId xmlns:p14="http://schemas.microsoft.com/office/powerpoint/2010/main" val="21649961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7D5CA-F487-1BAD-DDAF-05E8C9281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Chi fa sesso con un robot è una persona viziosa o può </a:t>
            </a:r>
            <a:r>
              <a:rPr lang="it-IT" dirty="0" err="1"/>
              <a:t>diventarlo</a:t>
            </a:r>
            <a:r>
              <a:rPr lang="it-IT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0F68F-1BDC-2B9A-E5FC-BCBD54095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Fare sesso con un robot = atto di autoerotismo?</a:t>
            </a:r>
          </a:p>
          <a:p>
            <a:r>
              <a:rPr lang="it-IT" dirty="0"/>
              <a:t>Soltanto le persone abituate a trattare o considerare gli altri </a:t>
            </a:r>
            <a:r>
              <a:rPr lang="it-IT" i="1" dirty="0"/>
              <a:t>solo come mezzo</a:t>
            </a:r>
            <a:r>
              <a:rPr lang="it-IT" dirty="0"/>
              <a:t> possono pensare che un sex robot può sostituire un essere umano? (riferimento alla concezione kantiana di dignità)</a:t>
            </a:r>
          </a:p>
          <a:p>
            <a:r>
              <a:rPr lang="it-IT" dirty="0"/>
              <a:t>I sex robot sono acquistati solo da persone che desiderano un partner controllabile, sottomesso e senza pretesa alcuna?</a:t>
            </a:r>
          </a:p>
          <a:p>
            <a:r>
              <a:rPr lang="it-IT" dirty="0"/>
              <a:t>Incentivano tendenze alla violenza?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97273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7D5CA-F487-1BAD-DDAF-05E8C9281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Chi fa sesso con un robot è una persona viziosa o può </a:t>
            </a:r>
            <a:r>
              <a:rPr lang="it-IT" dirty="0" err="1"/>
              <a:t>diventarlo</a:t>
            </a:r>
            <a:r>
              <a:rPr lang="it-IT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0F68F-1BDC-2B9A-E5FC-BCBD54095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Possono esserci altre motivazioni moralmente giustificabili? </a:t>
            </a:r>
          </a:p>
          <a:p>
            <a:pPr lvl="1"/>
            <a:r>
              <a:rPr lang="it-IT" dirty="0"/>
              <a:t>Ricerca del proprio piacere, </a:t>
            </a:r>
          </a:p>
          <a:p>
            <a:pPr lvl="1"/>
            <a:r>
              <a:rPr lang="it-IT" dirty="0"/>
              <a:t>fantasie sessuali che non si riescono a soddisfare con il partner (non corrisposte, difficoltà a manifestarle, </a:t>
            </a:r>
            <a:r>
              <a:rPr lang="it-IT" dirty="0" err="1"/>
              <a:t>ecc</a:t>
            </a:r>
            <a:r>
              <a:rPr lang="it-IT" dirty="0"/>
              <a:t>), </a:t>
            </a:r>
          </a:p>
          <a:p>
            <a:pPr lvl="1"/>
            <a:r>
              <a:rPr lang="it-IT" dirty="0"/>
              <a:t>persone cha hanno perso il partner, </a:t>
            </a:r>
          </a:p>
          <a:p>
            <a:pPr lvl="1"/>
            <a:r>
              <a:rPr lang="it-IT" dirty="0"/>
              <a:t>persone disabili senza accesso ad assistenti sessuali,</a:t>
            </a:r>
          </a:p>
          <a:p>
            <a:pPr lvl="1"/>
            <a:r>
              <a:rPr lang="it-IT" dirty="0"/>
              <a:t>Aiuto ad autori di reati sessuali onde controllare le loro azioni moralmente e legalmente inaccettabili nei confronti di donne o bambini</a:t>
            </a:r>
          </a:p>
          <a:p>
            <a:r>
              <a:rPr lang="it-IT" dirty="0"/>
              <a:t>Sono necessarie ricerche empiriche intorno a tali quesiti!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462967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5AF0-C372-0EEE-C071-66707D16B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C’è qualcosa di sbagliato nello «stuprare» un robot?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9CD82D-2CAB-91A0-C688-F8C39B4345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Samantha (</a:t>
            </a:r>
            <a:r>
              <a:rPr lang="it-IT" dirty="0" err="1"/>
              <a:t>Synthea</a:t>
            </a:r>
            <a:r>
              <a:rPr lang="it-IT" dirty="0"/>
              <a:t> </a:t>
            </a:r>
            <a:r>
              <a:rPr lang="it-IT" dirty="0" err="1"/>
              <a:t>Amatus</a:t>
            </a:r>
            <a:r>
              <a:rPr lang="it-IT" dirty="0"/>
              <a:t> Co.) se non è baciata e accarezzata dice «no».</a:t>
            </a:r>
          </a:p>
          <a:p>
            <a:r>
              <a:rPr lang="it-IT" dirty="0"/>
              <a:t>I </a:t>
            </a:r>
            <a:r>
              <a:rPr lang="it-IT" dirty="0" err="1"/>
              <a:t>sexrobot</a:t>
            </a:r>
            <a:r>
              <a:rPr lang="it-IT" dirty="0"/>
              <a:t> della Z-</a:t>
            </a:r>
            <a:r>
              <a:rPr lang="it-IT" dirty="0" err="1"/>
              <a:t>Onedoll</a:t>
            </a:r>
            <a:r>
              <a:rPr lang="it-IT" dirty="0"/>
              <a:t> gemono di piacere se presi a schiaffi </a:t>
            </a:r>
          </a:p>
          <a:p>
            <a:pPr lvl="1"/>
            <a:r>
              <a:rPr lang="it-IT" dirty="0"/>
              <a:t>fare sesso «con» un robot programmato per rifiutare gli approcci sessuali e godere nel «forzarlo» ci dice qualcosa sulle disposizioni sociali della persona, in quanto gode di una violenza immaginata?</a:t>
            </a:r>
          </a:p>
          <a:p>
            <a:r>
              <a:rPr lang="it-IT" dirty="0"/>
              <a:t>Ma bisogna considerare la distanza tra simulazione e realtà :</a:t>
            </a:r>
          </a:p>
          <a:p>
            <a:pPr lvl="1"/>
            <a:r>
              <a:rPr lang="it-IT" dirty="0"/>
              <a:t> facciamo finta che… io sia l’albero e tu il cavallo</a:t>
            </a:r>
          </a:p>
          <a:p>
            <a:pPr lvl="1"/>
            <a:r>
              <a:rPr lang="it-IT" dirty="0"/>
              <a:t> la persona ammette/sfoga nella simulazione robotica ciò che non è permesso nelle interazioni con i partner</a:t>
            </a:r>
          </a:p>
          <a:p>
            <a:r>
              <a:rPr lang="it-IT" dirty="0" err="1"/>
              <a:t>disgusto≠riprovevole</a:t>
            </a:r>
            <a:r>
              <a:rPr lang="it-IT" dirty="0"/>
              <a:t> moralmente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838282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73085-2A5F-CDE7-91CE-05D7FEE3B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sex robot promuovono la violenza sulle donne?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7A5972-8A78-EE9A-A1E1-7B8F6B1D8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Non sembrano esserci evidenze conclusive che le esperienze di violenza vissute nello spazio della fantasia (pornografia, letteratura, cinema, videogiochi, </a:t>
            </a:r>
            <a:r>
              <a:rPr lang="it-IT" dirty="0" err="1"/>
              <a:t>ecc</a:t>
            </a:r>
            <a:r>
              <a:rPr lang="it-IT" dirty="0"/>
              <a:t>) incidano sul carattere e influenzino il comportamento disponendo alla violenza nella realtà</a:t>
            </a:r>
          </a:p>
          <a:p>
            <a:r>
              <a:rPr lang="it-IT" dirty="0"/>
              <a:t>Non vi sono evidenze solide, pro o contro, l’uso terapeutico di robot per la gestione di patologie sessuali</a:t>
            </a:r>
          </a:p>
          <a:p>
            <a:pPr lvl="1"/>
            <a:r>
              <a:rPr lang="it-IT" dirty="0"/>
              <a:t>Se offrire ai criminali sessuali un «oggetto sostitutivo» possa aiutarli a contenere le loro perversioni oppure incoraggi la violenza su donne e bambini</a:t>
            </a:r>
          </a:p>
          <a:p>
            <a:r>
              <a:rPr lang="it-IT" dirty="0"/>
              <a:t>Ma il rischio in assenza di evidenze empiriche induce ad applicare un principio di precauzione….</a:t>
            </a:r>
          </a:p>
        </p:txBody>
      </p:sp>
    </p:spTree>
    <p:extLst>
      <p:ext uri="{BB962C8B-B14F-4D97-AF65-F5344CB8AC3E}">
        <p14:creationId xmlns:p14="http://schemas.microsoft.com/office/powerpoint/2010/main" val="872598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2005</Words>
  <Application>Microsoft Office PowerPoint</Application>
  <PresentationFormat>Widescreen</PresentationFormat>
  <Paragraphs>176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Robotica sociale ed etica</vt:lpstr>
      <vt:lpstr>Robotica sociale</vt:lpstr>
      <vt:lpstr>Progettazione di robot sociali</vt:lpstr>
      <vt:lpstr>Antropomorfismo/Zoomorfismo</vt:lpstr>
      <vt:lpstr>Quali caratteristiche si proiettano?</vt:lpstr>
      <vt:lpstr>Quali spunti per il design? </vt:lpstr>
      <vt:lpstr>Robotica sociale e antropo/zoomorfismo</vt:lpstr>
      <vt:lpstr>The uncanny valley spiegazioni cognitive, psicoanalitiche, evoluzionistiche       Mori 1970</vt:lpstr>
      <vt:lpstr>Geminoid (H. Hishiguro)</vt:lpstr>
      <vt:lpstr>Antropo-/zoomorfismo e Design </vt:lpstr>
      <vt:lpstr>Esiti attesi</vt:lpstr>
      <vt:lpstr>Captologia, Vocabolario Treccani</vt:lpstr>
      <vt:lpstr>Tecniche di persuasione</vt:lpstr>
      <vt:lpstr>Nudging – la spinta gentile</vt:lpstr>
      <vt:lpstr>Questioni etiche per la spinta gentile</vt:lpstr>
      <vt:lpstr>Inganno e dissimulazione</vt:lpstr>
      <vt:lpstr>Design ingannevole ed etica deontologica</vt:lpstr>
      <vt:lpstr>Inganno ed etica delle conseguenze</vt:lpstr>
      <vt:lpstr>Value sensitive design</vt:lpstr>
      <vt:lpstr>Robotica sociale e utenti vulnerabili</vt:lpstr>
      <vt:lpstr>Assistenza agli anziani? Si, ma…</vt:lpstr>
      <vt:lpstr>PowerPoint Presentation</vt:lpstr>
      <vt:lpstr>I macachi di Harlow</vt:lpstr>
      <vt:lpstr>Robot e cura del bambino</vt:lpstr>
      <vt:lpstr>Robot baby sitter? Verso una carta dei diritti</vt:lpstr>
      <vt:lpstr>Sex robots</vt:lpstr>
      <vt:lpstr>Che cosa sono i sex robot?</vt:lpstr>
      <vt:lpstr>Alcuni interrogativi morali</vt:lpstr>
      <vt:lpstr>Chi fa sesso con un robot è una persona viziosa o può diventarlo?</vt:lpstr>
      <vt:lpstr>Chi fa sesso con un robot è una persona viziosa o può diventarlo?</vt:lpstr>
      <vt:lpstr>C’è qualcosa di sbagliato nello «stuprare» un robot?</vt:lpstr>
      <vt:lpstr>I sex robot promuovono la violenza sulle donne?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Robotica sociale ed etica</dc:title>
  <dc:creator>GUGLIELMO TAMBURRINI</dc:creator>
  <cp:lastModifiedBy>GUGLIELMO TAMBURRINI</cp:lastModifiedBy>
  <cp:revision>33</cp:revision>
  <dcterms:created xsi:type="dcterms:W3CDTF">2022-05-10T13:34:31Z</dcterms:created>
  <dcterms:modified xsi:type="dcterms:W3CDTF">2022-05-12T08:45:46Z</dcterms:modified>
</cp:coreProperties>
</file>