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57" r:id="rId4"/>
    <p:sldId id="258" r:id="rId5"/>
    <p:sldId id="291" r:id="rId6"/>
    <p:sldId id="264" r:id="rId7"/>
    <p:sldId id="265" r:id="rId8"/>
    <p:sldId id="260" r:id="rId9"/>
    <p:sldId id="262" r:id="rId10"/>
    <p:sldId id="261" r:id="rId11"/>
    <p:sldId id="267" r:id="rId12"/>
    <p:sldId id="294" r:id="rId13"/>
    <p:sldId id="268" r:id="rId14"/>
    <p:sldId id="263" r:id="rId15"/>
    <p:sldId id="273" r:id="rId16"/>
    <p:sldId id="270" r:id="rId17"/>
    <p:sldId id="272" r:id="rId18"/>
    <p:sldId id="271" r:id="rId19"/>
    <p:sldId id="269" r:id="rId20"/>
    <p:sldId id="266" r:id="rId21"/>
    <p:sldId id="275" r:id="rId22"/>
    <p:sldId id="277" r:id="rId23"/>
    <p:sldId id="278" r:id="rId24"/>
    <p:sldId id="279" r:id="rId25"/>
    <p:sldId id="280" r:id="rId26"/>
    <p:sldId id="282" r:id="rId27"/>
    <p:sldId id="281" r:id="rId28"/>
    <p:sldId id="283" r:id="rId29"/>
    <p:sldId id="286" r:id="rId30"/>
    <p:sldId id="287" r:id="rId31"/>
    <p:sldId id="292" r:id="rId32"/>
    <p:sldId id="289" r:id="rId33"/>
    <p:sldId id="288" r:id="rId34"/>
    <p:sldId id="293" r:id="rId3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varScale="1">
        <p:scale>
          <a:sx n="67" d="100"/>
          <a:sy n="67" d="100"/>
        </p:scale>
        <p:origin x="1284" y="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1438053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639224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1344963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9366680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853963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427046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163408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719340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3701727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3695571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63925A25-6B57-4E3E-B0CE-50DEB4A8D329}" type="slidenum">
              <a:rPr lang="it-IT" smtClean="0"/>
              <a:pPr/>
              <a:t>‹#›</a:t>
            </a:fld>
            <a:endParaRPr lang="it-IT"/>
          </a:p>
        </p:txBody>
      </p:sp>
    </p:spTree>
    <p:extLst>
      <p:ext uri="{BB962C8B-B14F-4D97-AF65-F5344CB8AC3E}">
        <p14:creationId xmlns:p14="http://schemas.microsoft.com/office/powerpoint/2010/main" val="2528805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D335C-8D49-4F0B-B549-23A5D415F206}" type="datetimeFigureOut">
              <a:rPr lang="it-IT" smtClean="0"/>
              <a:pPr/>
              <a:t>19/05/2022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925A25-6B57-4E3E-B0CE-50DEB4A8D329}" type="slidenum">
              <a:rPr lang="it-IT" smtClean="0"/>
              <a:pPr/>
              <a:t>‹#›</a:t>
            </a:fld>
            <a:endParaRPr lang="it-IT"/>
          </a:p>
        </p:txBody>
      </p:sp>
    </p:spTree>
    <p:extLst>
      <p:ext uri="{BB962C8B-B14F-4D97-AF65-F5344CB8AC3E}">
        <p14:creationId xmlns:p14="http://schemas.microsoft.com/office/powerpoint/2010/main" val="1461636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it.wikipedia.org/wiki/Progressione_del_record_mondiale_della_maratona_maschile"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archive.darpa.mil/roboticschallenge" TargetMode="External"/><Relationship Id="rId2" Type="http://schemas.openxmlformats.org/officeDocument/2006/relationships/hyperlink" Target="https://web.archive.org/web/20120110114231/http:/archive.darpa.mil/grandchalleng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a:t>Alan </a:t>
            </a:r>
            <a:r>
              <a:rPr lang="it-IT" dirty="0" err="1"/>
              <a:t>Turing</a:t>
            </a:r>
            <a:r>
              <a:rPr lang="it-IT" dirty="0"/>
              <a:t> e la nascita dell’Intelligenza Artificiale</a:t>
            </a:r>
          </a:p>
        </p:txBody>
      </p:sp>
      <p:sp>
        <p:nvSpPr>
          <p:cNvPr id="3" name="Sottotitolo 2"/>
          <p:cNvSpPr>
            <a:spLocks noGrp="1"/>
          </p:cNvSpPr>
          <p:nvPr>
            <p:ph type="subTitle" idx="1"/>
          </p:nvPr>
        </p:nvSpPr>
        <p:spPr/>
        <p:txBody>
          <a:bodyPr/>
          <a:lstStyle/>
          <a:p>
            <a:r>
              <a:rPr lang="it-IT" dirty="0"/>
              <a:t>SEP_AI</a:t>
            </a:r>
          </a:p>
          <a:p>
            <a:r>
              <a:rPr lang="it-IT" dirty="0"/>
              <a:t>Lezione del 19 maggio 2022</a:t>
            </a:r>
          </a:p>
        </p:txBody>
      </p:sp>
    </p:spTree>
    <p:extLst>
      <p:ext uri="{BB962C8B-B14F-4D97-AF65-F5344CB8AC3E}">
        <p14:creationId xmlns:p14="http://schemas.microsoft.com/office/powerpoint/2010/main" val="3934092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Alan </a:t>
            </a:r>
            <a:r>
              <a:rPr lang="it-IT" dirty="0" err="1"/>
              <a:t>Mathison</a:t>
            </a:r>
            <a:r>
              <a:rPr lang="it-IT" dirty="0"/>
              <a:t> </a:t>
            </a:r>
            <a:r>
              <a:rPr lang="it-IT" dirty="0" err="1"/>
              <a:t>Turing</a:t>
            </a:r>
            <a:br>
              <a:rPr lang="it-IT" dirty="0"/>
            </a:br>
            <a:r>
              <a:rPr lang="it-IT" sz="3600" dirty="0"/>
              <a:t>1912-1954</a:t>
            </a:r>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1988840"/>
            <a:ext cx="3852000" cy="385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2038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err="1"/>
              <a:t>Turing</a:t>
            </a:r>
            <a:br>
              <a:rPr lang="it-IT" dirty="0"/>
            </a:br>
            <a:r>
              <a:rPr lang="it-IT" dirty="0"/>
              <a:t>alcune notizie biografiche 1</a:t>
            </a:r>
          </a:p>
        </p:txBody>
      </p:sp>
      <p:sp>
        <p:nvSpPr>
          <p:cNvPr id="3" name="Segnaposto contenuto 2"/>
          <p:cNvSpPr>
            <a:spLocks noGrp="1"/>
          </p:cNvSpPr>
          <p:nvPr>
            <p:ph idx="1"/>
          </p:nvPr>
        </p:nvSpPr>
        <p:spPr/>
        <p:txBody>
          <a:bodyPr>
            <a:normAutofit lnSpcReduction="10000"/>
          </a:bodyPr>
          <a:lstStyle/>
          <a:p>
            <a:r>
              <a:rPr lang="it-IT" dirty="0"/>
              <a:t>1912 (23 giugno) Nasce a Londra (</a:t>
            </a:r>
            <a:r>
              <a:rPr lang="it-IT" dirty="0" err="1"/>
              <a:t>Paddington</a:t>
            </a:r>
            <a:r>
              <a:rPr lang="it-IT" dirty="0"/>
              <a:t>)</a:t>
            </a:r>
          </a:p>
          <a:p>
            <a:r>
              <a:rPr lang="it-IT" dirty="0"/>
              <a:t>1926-31 Public School (</a:t>
            </a:r>
            <a:r>
              <a:rPr lang="it-IT" dirty="0" err="1"/>
              <a:t>Sherborne</a:t>
            </a:r>
            <a:r>
              <a:rPr lang="it-IT" dirty="0"/>
              <a:t>)</a:t>
            </a:r>
          </a:p>
          <a:p>
            <a:r>
              <a:rPr lang="it-IT" dirty="0"/>
              <a:t>1930 Morte dell’amico Christopher </a:t>
            </a:r>
            <a:r>
              <a:rPr lang="it-IT" dirty="0" err="1"/>
              <a:t>Morcom</a:t>
            </a:r>
            <a:endParaRPr lang="it-IT" dirty="0"/>
          </a:p>
          <a:p>
            <a:r>
              <a:rPr lang="it-IT" dirty="0"/>
              <a:t>1931-34 </a:t>
            </a:r>
            <a:r>
              <a:rPr lang="it-IT" dirty="0" err="1"/>
              <a:t>Undergraduate</a:t>
            </a:r>
            <a:r>
              <a:rPr lang="it-IT" dirty="0"/>
              <a:t> al </a:t>
            </a:r>
            <a:r>
              <a:rPr lang="it-IT" dirty="0" err="1"/>
              <a:t>King’s</a:t>
            </a:r>
            <a:r>
              <a:rPr lang="it-IT" dirty="0"/>
              <a:t> College – Cambridge</a:t>
            </a:r>
          </a:p>
          <a:p>
            <a:r>
              <a:rPr lang="it-IT" dirty="0"/>
              <a:t>1935 Eletto </a:t>
            </a:r>
            <a:r>
              <a:rPr lang="it-IT" dirty="0" err="1"/>
              <a:t>Fellow</a:t>
            </a:r>
            <a:r>
              <a:rPr lang="it-IT" dirty="0"/>
              <a:t> del </a:t>
            </a:r>
            <a:r>
              <a:rPr lang="it-IT" dirty="0" err="1"/>
              <a:t>King’s</a:t>
            </a:r>
            <a:r>
              <a:rPr lang="it-IT" dirty="0"/>
              <a:t> College</a:t>
            </a:r>
          </a:p>
          <a:p>
            <a:r>
              <a:rPr lang="it-IT" dirty="0"/>
              <a:t>1935-36 La macchina (universale) di Turing</a:t>
            </a:r>
          </a:p>
          <a:p>
            <a:r>
              <a:rPr lang="it-IT" dirty="0"/>
              <a:t>1939 </a:t>
            </a:r>
            <a:r>
              <a:rPr lang="it-IT" dirty="0" err="1"/>
              <a:t>PhD</a:t>
            </a:r>
            <a:r>
              <a:rPr lang="it-IT" dirty="0"/>
              <a:t> in logica a Princeton</a:t>
            </a:r>
          </a:p>
        </p:txBody>
      </p:sp>
    </p:spTree>
    <p:extLst>
      <p:ext uri="{BB962C8B-B14F-4D97-AF65-F5344CB8AC3E}">
        <p14:creationId xmlns:p14="http://schemas.microsoft.com/office/powerpoint/2010/main" val="1739054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err="1"/>
              <a:t>Turing</a:t>
            </a:r>
            <a:br>
              <a:rPr lang="it-IT" dirty="0"/>
            </a:br>
            <a:r>
              <a:rPr lang="it-IT" dirty="0"/>
              <a:t>alcune notizie biografiche 2</a:t>
            </a:r>
          </a:p>
        </p:txBody>
      </p:sp>
      <p:sp>
        <p:nvSpPr>
          <p:cNvPr id="3" name="Segnaposto contenuto 2"/>
          <p:cNvSpPr>
            <a:spLocks noGrp="1"/>
          </p:cNvSpPr>
          <p:nvPr>
            <p:ph idx="1"/>
          </p:nvPr>
        </p:nvSpPr>
        <p:spPr>
          <a:xfrm>
            <a:off x="323528" y="1600200"/>
            <a:ext cx="8363272" cy="4853136"/>
          </a:xfrm>
        </p:spPr>
        <p:txBody>
          <a:bodyPr>
            <a:normAutofit fontScale="85000" lnSpcReduction="20000"/>
          </a:bodyPr>
          <a:lstStyle/>
          <a:p>
            <a:r>
              <a:rPr lang="it-IT" dirty="0"/>
              <a:t>1939-42 </a:t>
            </a:r>
            <a:r>
              <a:rPr lang="it-IT" dirty="0" err="1"/>
              <a:t>Bletchley</a:t>
            </a:r>
            <a:r>
              <a:rPr lang="it-IT" dirty="0"/>
              <a:t> Park; decifrazione di </a:t>
            </a:r>
            <a:r>
              <a:rPr lang="it-IT" i="1" dirty="0"/>
              <a:t>Enigma</a:t>
            </a:r>
            <a:r>
              <a:rPr lang="it-IT" dirty="0"/>
              <a:t> per le comunicazioni dei sommergibili tedeschi</a:t>
            </a:r>
          </a:p>
          <a:p>
            <a:r>
              <a:rPr lang="it-IT" dirty="0"/>
              <a:t>1943-45 Crittografia-decifrazione; elettronica</a:t>
            </a:r>
          </a:p>
          <a:p>
            <a:r>
              <a:rPr lang="it-IT" dirty="0"/>
              <a:t>1945-46 progetto di computer general </a:t>
            </a:r>
            <a:r>
              <a:rPr lang="it-IT" dirty="0" err="1"/>
              <a:t>purpose</a:t>
            </a:r>
            <a:r>
              <a:rPr lang="it-IT" dirty="0"/>
              <a:t> (ACE) e studio del software</a:t>
            </a:r>
          </a:p>
          <a:p>
            <a:r>
              <a:rPr lang="it-IT" dirty="0"/>
              <a:t>1947-49 programmazione, reti (neurali), apprendimento, e intelligenza artificiale (scacchi)</a:t>
            </a:r>
          </a:p>
          <a:p>
            <a:r>
              <a:rPr lang="it-IT" dirty="0"/>
              <a:t>1950 </a:t>
            </a:r>
            <a:r>
              <a:rPr lang="it-IT" b="1" i="1" dirty="0"/>
              <a:t>Il test di </a:t>
            </a:r>
            <a:r>
              <a:rPr lang="it-IT" b="1" i="1" dirty="0" err="1"/>
              <a:t>Turing</a:t>
            </a:r>
            <a:r>
              <a:rPr lang="it-IT" b="1" i="1" dirty="0"/>
              <a:t> per l’intelligenza delle macchine</a:t>
            </a:r>
          </a:p>
          <a:p>
            <a:r>
              <a:rPr lang="it-IT" dirty="0"/>
              <a:t>1951-54 lavora a modelli matematici della morfogenesi in biologia teorica</a:t>
            </a:r>
          </a:p>
          <a:p>
            <a:r>
              <a:rPr lang="it-IT" dirty="0"/>
              <a:t>1952 condannato per omosessualità</a:t>
            </a:r>
          </a:p>
          <a:p>
            <a:r>
              <a:rPr lang="it-IT" dirty="0"/>
              <a:t>1954 (7 giugno) morte per avvelenamento da cianuro</a:t>
            </a:r>
          </a:p>
        </p:txBody>
      </p:sp>
    </p:spTree>
    <p:extLst>
      <p:ext uri="{BB962C8B-B14F-4D97-AF65-F5344CB8AC3E}">
        <p14:creationId xmlns:p14="http://schemas.microsoft.com/office/powerpoint/2010/main" val="2151251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storiedisport.it/wp-content/uploads/2014/10/alan-turing-maratoneta.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574" y="476672"/>
            <a:ext cx="3571875" cy="26765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3527" y="116632"/>
            <a:ext cx="4138779" cy="450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CasellaDiTesto 1"/>
          <p:cNvSpPr txBox="1"/>
          <p:nvPr/>
        </p:nvSpPr>
        <p:spPr>
          <a:xfrm>
            <a:off x="155574" y="4797152"/>
            <a:ext cx="8988426" cy="1938992"/>
          </a:xfrm>
          <a:prstGeom prst="rect">
            <a:avLst/>
          </a:prstGeom>
          <a:noFill/>
        </p:spPr>
        <p:txBody>
          <a:bodyPr wrap="square" rtlCol="0">
            <a:spAutoFit/>
          </a:bodyPr>
          <a:lstStyle/>
          <a:p>
            <a:r>
              <a:rPr lang="it-IT" sz="2000" dirty="0"/>
              <a:t>The Times 11.09.47</a:t>
            </a:r>
          </a:p>
          <a:p>
            <a:r>
              <a:rPr lang="it-IT" sz="2000" dirty="0"/>
              <a:t>Migliori prestazioni mondiali all’epoca intorno a 2h 26 min. </a:t>
            </a:r>
          </a:p>
          <a:p>
            <a:r>
              <a:rPr lang="it-IT" sz="2000" dirty="0"/>
              <a:t>Record britannico 2h 30’57’’ Turing: 2h 46’03’’ </a:t>
            </a:r>
          </a:p>
          <a:p>
            <a:r>
              <a:rPr lang="it-IT" sz="2000" dirty="0"/>
              <a:t>WR 2018: 2:01:39</a:t>
            </a:r>
          </a:p>
          <a:p>
            <a:r>
              <a:rPr lang="it-IT" sz="2000" dirty="0">
                <a:hlinkClick r:id="rId4"/>
              </a:rPr>
              <a:t>https://it.wikipedia.org/wiki/Progressione_del_record_mondiale_della_maratona_maschile</a:t>
            </a:r>
            <a:r>
              <a:rPr lang="it-IT" sz="2000" dirty="0"/>
              <a:t> </a:t>
            </a:r>
          </a:p>
        </p:txBody>
      </p:sp>
    </p:spTree>
    <p:extLst>
      <p:ext uri="{BB962C8B-B14F-4D97-AF65-F5344CB8AC3E}">
        <p14:creationId xmlns:p14="http://schemas.microsoft.com/office/powerpoint/2010/main" val="692022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Possono le macchine pensare?</a:t>
            </a:r>
            <a:br>
              <a:rPr lang="it-IT" dirty="0"/>
            </a:br>
            <a:r>
              <a:rPr lang="it-IT" sz="3100" dirty="0" err="1"/>
              <a:t>Turing</a:t>
            </a:r>
            <a:r>
              <a:rPr lang="it-IT" sz="3100" dirty="0"/>
              <a:t> 1950: Computing </a:t>
            </a:r>
            <a:r>
              <a:rPr lang="it-IT" sz="3100" dirty="0" err="1"/>
              <a:t>machinery</a:t>
            </a:r>
            <a:r>
              <a:rPr lang="it-IT" sz="3100" dirty="0"/>
              <a:t> and intelligence</a:t>
            </a:r>
          </a:p>
        </p:txBody>
      </p:sp>
      <p:sp>
        <p:nvSpPr>
          <p:cNvPr id="3" name="Segnaposto contenuto 2"/>
          <p:cNvSpPr>
            <a:spLocks noGrp="1"/>
          </p:cNvSpPr>
          <p:nvPr>
            <p:ph idx="1"/>
          </p:nvPr>
        </p:nvSpPr>
        <p:spPr>
          <a:xfrm>
            <a:off x="251520" y="1600200"/>
            <a:ext cx="8435280" cy="5141168"/>
          </a:xfrm>
        </p:spPr>
        <p:txBody>
          <a:bodyPr>
            <a:normAutofit fontScale="85000" lnSpcReduction="10000"/>
          </a:bodyPr>
          <a:lstStyle/>
          <a:p>
            <a:r>
              <a:rPr lang="it-IT" dirty="0"/>
              <a:t>Mi propongo di considerare la domanda: Possono le macchine pensare? Si dovrebbe cominciare col definire il significato dei termini «macchina» e «pensare». Le definizioni potrebbero essere formulate in modo da riflettere il più possibile l’uso normale delle parole, ma questo atteggiamento è pericoloso. Se il significato delle parole «macchina» e «pensare deve essere trovato esaminando le parole stesse attraverso il loro uso comune è difficile sfuggire alla conclusione che tale significato e la risposta alla domanda «possono pensare le macchine?» vadano ricercati in una indagine statistica del tipo dei sondaggi Gallup. (p. 167)</a:t>
            </a:r>
          </a:p>
        </p:txBody>
      </p:sp>
    </p:spTree>
    <p:extLst>
      <p:ext uri="{BB962C8B-B14F-4D97-AF65-F5344CB8AC3E}">
        <p14:creationId xmlns:p14="http://schemas.microsoft.com/office/powerpoint/2010/main" val="2886793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Possono le macchine pensare?</a:t>
            </a:r>
          </a:p>
        </p:txBody>
      </p:sp>
      <p:sp>
        <p:nvSpPr>
          <p:cNvPr id="3" name="Segnaposto contenuto 2"/>
          <p:cNvSpPr>
            <a:spLocks noGrp="1"/>
          </p:cNvSpPr>
          <p:nvPr>
            <p:ph idx="1"/>
          </p:nvPr>
        </p:nvSpPr>
        <p:spPr>
          <a:xfrm>
            <a:off x="251520" y="1600200"/>
            <a:ext cx="8435280" cy="5141168"/>
          </a:xfrm>
        </p:spPr>
        <p:txBody>
          <a:bodyPr>
            <a:normAutofit/>
          </a:bodyPr>
          <a:lstStyle/>
          <a:p>
            <a:pPr marL="0" indent="0">
              <a:buNone/>
            </a:pPr>
            <a:endParaRPr lang="it-IT" dirty="0"/>
          </a:p>
          <a:p>
            <a:pPr marL="0" indent="0">
              <a:buNone/>
            </a:pPr>
            <a:endParaRPr lang="it-IT" dirty="0"/>
          </a:p>
          <a:p>
            <a:r>
              <a:rPr lang="it-IT" dirty="0"/>
              <a:t>Ciò è assurdo. Invece di tentare una definizione di questo tipo sostituirò la domanda con un’altra, che le è strettamente analoga e che è espressa in termini non troppo ambigui (p. 167)</a:t>
            </a:r>
          </a:p>
        </p:txBody>
      </p:sp>
    </p:spTree>
    <p:extLst>
      <p:ext uri="{BB962C8B-B14F-4D97-AF65-F5344CB8AC3E}">
        <p14:creationId xmlns:p14="http://schemas.microsoft.com/office/powerpoint/2010/main" val="3334027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gioco dell’imitazione</a:t>
            </a:r>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381375" y="2339181"/>
            <a:ext cx="2381250"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06118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Robin </a:t>
            </a:r>
            <a:r>
              <a:rPr lang="it-IT" dirty="0" err="1"/>
              <a:t>Gandy</a:t>
            </a:r>
            <a:r>
              <a:rPr lang="it-IT" dirty="0"/>
              <a:t> su TT</a:t>
            </a:r>
          </a:p>
        </p:txBody>
      </p:sp>
      <p:sp>
        <p:nvSpPr>
          <p:cNvPr id="3" name="Segnaposto contenuto 2"/>
          <p:cNvSpPr>
            <a:spLocks noGrp="1"/>
          </p:cNvSpPr>
          <p:nvPr>
            <p:ph idx="1"/>
          </p:nvPr>
        </p:nvSpPr>
        <p:spPr>
          <a:xfrm>
            <a:off x="395536" y="1600200"/>
            <a:ext cx="8291264" cy="4925144"/>
          </a:xfrm>
        </p:spPr>
        <p:txBody>
          <a:bodyPr>
            <a:normAutofit fontScale="85000" lnSpcReduction="20000"/>
          </a:bodyPr>
          <a:lstStyle/>
          <a:p>
            <a:r>
              <a:rPr lang="it-IT" dirty="0"/>
              <a:t>L’articolo del 1950 non si proponeva tanto di dare un contributo profondo alla filosofia, quanto di fare della propaganda. </a:t>
            </a:r>
            <a:r>
              <a:rPr lang="it-IT" dirty="0" err="1"/>
              <a:t>Turing</a:t>
            </a:r>
            <a:r>
              <a:rPr lang="it-IT" dirty="0"/>
              <a:t> riteneva che i tempi fossero maturi perché filosofi, matematici e scienziati prendessero sul serio l’idea che i calcolatori non sono solo macchine per calcolare, ma entità capaci di esibire comportamenti che dobbiamo considerare intelligenti. Cercò di diffondere questa convinzione e scrisse questo articolo – a differenza dei suoi articoli matematici – rapidamente e prendendoci gusto. Lo ricordo mentre mi leggeva dei brani – sempre con un sorriso sulle labbra, a volte trattenendo una risata. Alcuni commenti che ho avuto modo di leggere sovraccaricano questo articolo di significati rispetto alle intenzioni iniziali</a:t>
            </a:r>
          </a:p>
        </p:txBody>
      </p:sp>
    </p:spTree>
    <p:extLst>
      <p:ext uri="{BB962C8B-B14F-4D97-AF65-F5344CB8AC3E}">
        <p14:creationId xmlns:p14="http://schemas.microsoft.com/office/powerpoint/2010/main" val="1609548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L’IA e il volo artificiale</a:t>
            </a:r>
            <a:br>
              <a:rPr lang="it-IT" dirty="0"/>
            </a:br>
            <a:r>
              <a:rPr lang="it-IT" sz="3600" dirty="0"/>
              <a:t>critiche al test di </a:t>
            </a:r>
            <a:r>
              <a:rPr lang="it-IT" sz="3600" dirty="0" err="1"/>
              <a:t>Turing</a:t>
            </a:r>
            <a:endParaRPr lang="it-IT" sz="3600" dirty="0"/>
          </a:p>
        </p:txBody>
      </p:sp>
      <p:sp>
        <p:nvSpPr>
          <p:cNvPr id="3" name="Segnaposto contenuto 2"/>
          <p:cNvSpPr>
            <a:spLocks noGrp="1"/>
          </p:cNvSpPr>
          <p:nvPr>
            <p:ph idx="1"/>
          </p:nvPr>
        </p:nvSpPr>
        <p:spPr>
          <a:xfrm>
            <a:off x="323528" y="1600200"/>
            <a:ext cx="8363272" cy="4925144"/>
          </a:xfrm>
        </p:spPr>
        <p:txBody>
          <a:bodyPr/>
          <a:lstStyle/>
          <a:p>
            <a:r>
              <a:rPr lang="en-US" dirty="0"/>
              <a:t>Aeronautical engineering texts do not define the goal of their field as 'making machines that fly so exactly like pigeons that they can fool other pigeons.</a:t>
            </a:r>
            <a:r>
              <a:rPr lang="en-US" dirty="0">
                <a:effectLst/>
              </a:rPr>
              <a:t>‘</a:t>
            </a:r>
          </a:p>
          <a:p>
            <a:pPr lvl="2"/>
            <a:r>
              <a:rPr lang="en-US" dirty="0"/>
              <a:t>S. Russell, P. </a:t>
            </a:r>
            <a:r>
              <a:rPr lang="en-US" dirty="0" err="1"/>
              <a:t>Norvig</a:t>
            </a:r>
            <a:r>
              <a:rPr lang="en-US" dirty="0"/>
              <a:t> – Artificial Intelligence – A Modern Approach, Prentice Hall 2003, p. 3</a:t>
            </a:r>
          </a:p>
          <a:p>
            <a:r>
              <a:rPr lang="it-IT" dirty="0" err="1"/>
              <a:t>Turing</a:t>
            </a:r>
            <a:r>
              <a:rPr lang="it-IT" dirty="0"/>
              <a:t> 1950: «Non possono forse le macchine comportarsi in qualche maniera che dovrebbe essere descritta come pensiero ma che è molto differente da quanto fa un uomo? (p. 196)</a:t>
            </a:r>
          </a:p>
        </p:txBody>
      </p:sp>
    </p:spTree>
    <p:extLst>
      <p:ext uri="{BB962C8B-B14F-4D97-AF65-F5344CB8AC3E}">
        <p14:creationId xmlns:p14="http://schemas.microsoft.com/office/powerpoint/2010/main" val="27669703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Però l’idea di gioco è centrale in IA</a:t>
            </a:r>
          </a:p>
        </p:txBody>
      </p:sp>
      <p:sp>
        <p:nvSpPr>
          <p:cNvPr id="3" name="Segnaposto contenuto 2"/>
          <p:cNvSpPr>
            <a:spLocks noGrp="1"/>
          </p:cNvSpPr>
          <p:nvPr>
            <p:ph idx="1"/>
          </p:nvPr>
        </p:nvSpPr>
        <p:spPr>
          <a:xfrm>
            <a:off x="457200" y="1052736"/>
            <a:ext cx="8229600" cy="5073427"/>
          </a:xfrm>
        </p:spPr>
        <p:txBody>
          <a:bodyPr>
            <a:normAutofit/>
          </a:bodyPr>
          <a:lstStyle/>
          <a:p>
            <a:endParaRPr lang="it-IT" sz="2800" dirty="0">
              <a:solidFill>
                <a:srgbClr val="00B050"/>
              </a:solidFill>
            </a:endParaRPr>
          </a:p>
          <a:p>
            <a:pPr>
              <a:spcBef>
                <a:spcPts val="400"/>
              </a:spcBef>
            </a:pPr>
            <a:r>
              <a:rPr lang="it-IT" sz="2800" dirty="0">
                <a:solidFill>
                  <a:srgbClr val="00B050"/>
                </a:solidFill>
              </a:rPr>
              <a:t>Deep Blue </a:t>
            </a:r>
            <a:r>
              <a:rPr lang="it-IT" sz="2800" dirty="0"/>
              <a:t>(10 febbraio 1996, prima sconfitta di Garry Kasparov)</a:t>
            </a:r>
          </a:p>
          <a:p>
            <a:pPr>
              <a:spcBef>
                <a:spcPts val="400"/>
              </a:spcBef>
            </a:pPr>
            <a:r>
              <a:rPr lang="it-IT" sz="2800" dirty="0">
                <a:solidFill>
                  <a:srgbClr val="00B050"/>
                </a:solidFill>
              </a:rPr>
              <a:t>Watson</a:t>
            </a:r>
            <a:r>
              <a:rPr lang="it-IT" sz="2800" dirty="0"/>
              <a:t> (14 febbraio 2011, batte i campioni di </a:t>
            </a:r>
            <a:r>
              <a:rPr lang="it-IT" sz="2800" dirty="0" err="1"/>
              <a:t>Jeopardy</a:t>
            </a:r>
            <a:r>
              <a:rPr lang="it-IT" sz="2800" dirty="0"/>
              <a:t>!)</a:t>
            </a:r>
          </a:p>
          <a:p>
            <a:pPr>
              <a:spcBef>
                <a:spcPts val="400"/>
              </a:spcBef>
            </a:pPr>
            <a:r>
              <a:rPr lang="it-IT" sz="2800" dirty="0" err="1">
                <a:solidFill>
                  <a:srgbClr val="00B050"/>
                </a:solidFill>
              </a:rPr>
              <a:t>AlphaGo</a:t>
            </a:r>
            <a:r>
              <a:rPr lang="it-IT" sz="2800" dirty="0"/>
              <a:t> (2017, batte il campione mondiale di Go)</a:t>
            </a:r>
          </a:p>
          <a:p>
            <a:pPr>
              <a:spcBef>
                <a:spcPts val="400"/>
              </a:spcBef>
            </a:pPr>
            <a:r>
              <a:rPr lang="it-IT" sz="2800" dirty="0">
                <a:solidFill>
                  <a:srgbClr val="00B050"/>
                </a:solidFill>
              </a:rPr>
              <a:t>Poker</a:t>
            </a:r>
            <a:r>
              <a:rPr lang="it-IT" sz="2800" dirty="0"/>
              <a:t>: multiple competitive agents, bluffs, </a:t>
            </a:r>
            <a:r>
              <a:rPr lang="it-IT" sz="2800" dirty="0" err="1"/>
              <a:t>unreliable</a:t>
            </a:r>
            <a:r>
              <a:rPr lang="it-IT" sz="2800" dirty="0"/>
              <a:t> information (2019, Poker agent Pluribus Facebook-CMU batte 5 giocatori al tavolo)</a:t>
            </a:r>
          </a:p>
          <a:p>
            <a:pPr>
              <a:spcBef>
                <a:spcPts val="400"/>
              </a:spcBef>
            </a:pPr>
            <a:r>
              <a:rPr lang="it-IT" sz="2800" dirty="0">
                <a:solidFill>
                  <a:srgbClr val="00B050"/>
                </a:solidFill>
              </a:rPr>
              <a:t>Videogiochi</a:t>
            </a:r>
            <a:endParaRPr lang="it-IT" sz="2800" dirty="0"/>
          </a:p>
        </p:txBody>
      </p:sp>
      <p:pic>
        <p:nvPicPr>
          <p:cNvPr id="4" name="Picture 4" descr="http://graphics8.nytimes.com/images/2011/02/17/us/17jeopardy_337-span/17jeopardy_337-span-article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81590" y="5130000"/>
            <a:ext cx="3237975" cy="17280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www.nature.com/polopoly_fs/7.33483.1453824868%21/image/WEB_Go---1.jpg_gen/derivatives/landscape_630/WEB_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70575" y="5130000"/>
            <a:ext cx="2591880" cy="172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95475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67A57A-5B87-4EF2-B936-7A9EF6B8CC3E}"/>
              </a:ext>
            </a:extLst>
          </p:cNvPr>
          <p:cNvSpPr>
            <a:spLocks noGrp="1"/>
          </p:cNvSpPr>
          <p:nvPr>
            <p:ph type="title"/>
          </p:nvPr>
        </p:nvSpPr>
        <p:spPr/>
        <p:txBody>
          <a:bodyPr/>
          <a:lstStyle/>
          <a:p>
            <a:r>
              <a:rPr lang="it-IT" dirty="0"/>
              <a:t>Games and puzzles</a:t>
            </a:r>
          </a:p>
        </p:txBody>
      </p:sp>
      <p:sp>
        <p:nvSpPr>
          <p:cNvPr id="3" name="Segnaposto contenuto 2">
            <a:extLst>
              <a:ext uri="{FF2B5EF4-FFF2-40B4-BE49-F238E27FC236}">
                <a16:creationId xmlns:a16="http://schemas.microsoft.com/office/drawing/2014/main" id="{104F259B-011C-4983-B849-B58DE4DFE51B}"/>
              </a:ext>
            </a:extLst>
          </p:cNvPr>
          <p:cNvSpPr>
            <a:spLocks noGrp="1"/>
          </p:cNvSpPr>
          <p:nvPr>
            <p:ph idx="1"/>
          </p:nvPr>
        </p:nvSpPr>
        <p:spPr/>
        <p:txBody>
          <a:bodyPr>
            <a:noAutofit/>
          </a:bodyPr>
          <a:lstStyle/>
          <a:p>
            <a:r>
              <a:rPr lang="en-GB" sz="2400" dirty="0"/>
              <a:t>The entry “Games and puzzles” figures in the top-level list of AI research topics compiled by the AAAI (Association for the Advancement of Artificial Intelligence; http://www.aaai.org/home.html). </a:t>
            </a:r>
          </a:p>
          <a:p>
            <a:r>
              <a:rPr lang="en-GB" sz="2400" dirty="0" err="1"/>
              <a:t>RoboCup</a:t>
            </a:r>
            <a:r>
              <a:rPr lang="en-GB" sz="2400" dirty="0"/>
              <a:t> is an ongoing soccer competition for robotic teams involving research groups worldwide. </a:t>
            </a:r>
          </a:p>
          <a:p>
            <a:r>
              <a:rPr lang="en-GB" sz="2400" dirty="0"/>
              <a:t>Early paradigmatic examples of robotic competitions are the DARPA Grand Challenge held in 2004, 2005 and 2007 (</a:t>
            </a:r>
            <a:r>
              <a:rPr lang="en-GB" sz="2400" u="sng" dirty="0">
                <a:hlinkClick r:id="rId2"/>
              </a:rPr>
              <a:t>https://web.archive.org/web/20120110114231/http://archive.darpa.mil/grandchallenge</a:t>
            </a:r>
            <a:r>
              <a:rPr lang="en-GB" sz="2400" dirty="0"/>
              <a:t>); the DARPA Robotic Challenge, started in December 2013 and ended in June 2015 (</a:t>
            </a:r>
            <a:r>
              <a:rPr lang="en-GB" sz="2400" u="sng" dirty="0">
                <a:hlinkClick r:id="rId3"/>
              </a:rPr>
              <a:t>https://archive.darpa.mil/roboticschallenge</a:t>
            </a:r>
            <a:r>
              <a:rPr lang="en-GB" sz="2400" dirty="0"/>
              <a:t>), the </a:t>
            </a:r>
            <a:r>
              <a:rPr lang="en-GB" sz="2400" dirty="0" err="1"/>
              <a:t>Darpa</a:t>
            </a:r>
            <a:r>
              <a:rPr lang="en-GB" sz="2400" dirty="0"/>
              <a:t> Grand Cyber Challenge in 2016</a:t>
            </a:r>
            <a:endParaRPr lang="it-IT" sz="2400" dirty="0"/>
          </a:p>
        </p:txBody>
      </p:sp>
    </p:spTree>
    <p:extLst>
      <p:ext uri="{BB962C8B-B14F-4D97-AF65-F5344CB8AC3E}">
        <p14:creationId xmlns:p14="http://schemas.microsoft.com/office/powerpoint/2010/main" val="27181458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cacm.acm.org/system/assets/0000/3804/091310_IST_Nao-Game1.large.jpg?1341312414&amp;12843977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720971"/>
            <a:ext cx="5472000" cy="54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65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TT e calcolatori digitali</a:t>
            </a:r>
          </a:p>
        </p:txBody>
      </p:sp>
      <p:sp>
        <p:nvSpPr>
          <p:cNvPr id="3" name="Segnaposto contenuto 2"/>
          <p:cNvSpPr>
            <a:spLocks noGrp="1"/>
          </p:cNvSpPr>
          <p:nvPr>
            <p:ph idx="1"/>
          </p:nvPr>
        </p:nvSpPr>
        <p:spPr/>
        <p:txBody>
          <a:bodyPr>
            <a:normAutofit fontScale="92500" lnSpcReduction="10000"/>
          </a:bodyPr>
          <a:lstStyle/>
          <a:p>
            <a:r>
              <a:rPr lang="it-IT" dirty="0"/>
              <a:t>Il nuovo problema ha il vantaggio di tirare una linea di separazione abbastanza netta tra le capacità fisiche e quelle intellettuali di un uomo (p. 168)</a:t>
            </a:r>
          </a:p>
          <a:p>
            <a:pPr lvl="1"/>
            <a:r>
              <a:rPr lang="it-IT" sz="2400" dirty="0"/>
              <a:t>E’ un vero vantaggio per lo studio dell’intelligenza?</a:t>
            </a:r>
          </a:p>
          <a:p>
            <a:r>
              <a:rPr lang="it-IT" dirty="0"/>
              <a:t>La domanda… non sarà del tutto definita fino a quando non avremo chiarito che cosa intendiamo con la parola «macchina» (p. 169)</a:t>
            </a:r>
          </a:p>
          <a:p>
            <a:r>
              <a:rPr lang="it-IT" dirty="0"/>
              <a:t>Permetteremo solo ai calcolatori digitali di prendere parte al nostro gioco (p. 170)</a:t>
            </a:r>
          </a:p>
        </p:txBody>
      </p:sp>
    </p:spTree>
    <p:extLst>
      <p:ext uri="{BB962C8B-B14F-4D97-AF65-F5344CB8AC3E}">
        <p14:creationId xmlns:p14="http://schemas.microsoft.com/office/powerpoint/2010/main" val="35765276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macchina di </a:t>
            </a:r>
            <a:r>
              <a:rPr lang="it-IT" dirty="0" err="1"/>
              <a:t>Babbage</a:t>
            </a:r>
            <a:endParaRPr lang="it-IT" dirty="0"/>
          </a:p>
        </p:txBody>
      </p:sp>
      <p:pic>
        <p:nvPicPr>
          <p:cNvPr id="4" name="Picture 4" descr="http://www.i-programmer.info/images/stories/BabBag/whatifbabage/difference.JPG"/>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1831181"/>
            <a:ext cx="6096000" cy="406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5358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funzionalismo di </a:t>
            </a:r>
            <a:r>
              <a:rPr lang="it-IT" dirty="0" err="1"/>
              <a:t>Turing</a:t>
            </a:r>
            <a:r>
              <a:rPr lang="it-IT" dirty="0"/>
              <a:t> 1</a:t>
            </a:r>
          </a:p>
        </p:txBody>
      </p:sp>
      <p:sp>
        <p:nvSpPr>
          <p:cNvPr id="3" name="Segnaposto contenuto 2"/>
          <p:cNvSpPr>
            <a:spLocks noGrp="1"/>
          </p:cNvSpPr>
          <p:nvPr>
            <p:ph idx="1"/>
          </p:nvPr>
        </p:nvSpPr>
        <p:spPr/>
        <p:txBody>
          <a:bodyPr>
            <a:normAutofit fontScale="92500" lnSpcReduction="10000"/>
          </a:bodyPr>
          <a:lstStyle/>
          <a:p>
            <a:r>
              <a:rPr lang="it-IT" dirty="0"/>
              <a:t>L’idea di un calcolatore digitale è piuttosto vecchia. Charles </a:t>
            </a:r>
            <a:r>
              <a:rPr lang="it-IT" dirty="0" err="1"/>
              <a:t>Babbage</a:t>
            </a:r>
            <a:r>
              <a:rPr lang="it-IT" dirty="0"/>
              <a:t>, professore di matematica a Cambridge dal 1828 al 1893, progettò una macchina del genere, da lui battezzata macchina analitica. Sebbene </a:t>
            </a:r>
            <a:r>
              <a:rPr lang="it-IT" dirty="0" err="1"/>
              <a:t>Babbage</a:t>
            </a:r>
            <a:r>
              <a:rPr lang="it-IT" dirty="0"/>
              <a:t> avesse tutte le idee essenziali, la sua macchina a quel tempo non lasciava prevedere prospettive molto attraenti… La memoria doveva essere puramente meccanica a base di ingranaggi e schede (p. 172-73)</a:t>
            </a:r>
          </a:p>
        </p:txBody>
      </p:sp>
    </p:spTree>
    <p:extLst>
      <p:ext uri="{BB962C8B-B14F-4D97-AF65-F5344CB8AC3E}">
        <p14:creationId xmlns:p14="http://schemas.microsoft.com/office/powerpoint/2010/main" val="4169427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pic>
        <p:nvPicPr>
          <p:cNvPr id="3076" name="Picture 4" descr="http://www.i-programmer.info/images/stories/BabBag/whatifbabage/differenc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32656"/>
            <a:ext cx="457200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868144" y="298198"/>
            <a:ext cx="3011225"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descr="http://snowbrains.com/wp-content/uploads/2013/04/f15-1cb_the_human_brain_c.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49152" y="3789040"/>
            <a:ext cx="4251962" cy="27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0352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Il funzionalismo di </a:t>
            </a:r>
            <a:r>
              <a:rPr lang="it-IT" dirty="0" err="1"/>
              <a:t>Turing</a:t>
            </a:r>
            <a:r>
              <a:rPr lang="it-IT" dirty="0"/>
              <a:t> 2</a:t>
            </a:r>
          </a:p>
        </p:txBody>
      </p:sp>
      <p:sp>
        <p:nvSpPr>
          <p:cNvPr id="3" name="Segnaposto contenuto 2"/>
          <p:cNvSpPr>
            <a:spLocks noGrp="1"/>
          </p:cNvSpPr>
          <p:nvPr>
            <p:ph idx="1"/>
          </p:nvPr>
        </p:nvSpPr>
        <p:spPr>
          <a:xfrm>
            <a:off x="0" y="1600200"/>
            <a:ext cx="8686800" cy="5141168"/>
          </a:xfrm>
        </p:spPr>
        <p:txBody>
          <a:bodyPr>
            <a:normAutofit fontScale="92500" lnSpcReduction="20000"/>
          </a:bodyPr>
          <a:lstStyle/>
          <a:p>
            <a:r>
              <a:rPr lang="it-IT" dirty="0"/>
              <a:t>Il fatti che la macchina analitica di </a:t>
            </a:r>
            <a:r>
              <a:rPr lang="it-IT" dirty="0" err="1"/>
              <a:t>Babbage</a:t>
            </a:r>
            <a:r>
              <a:rPr lang="it-IT" dirty="0"/>
              <a:t> dovesse essere nelle intenzioni del suo ideatore interamente meccanica ci aiuterà a liberarci di una superstizione. Si è dato spesso importanza al fatto che i moderni calcolatori digitali sono elettrici, e che è elettrico anche il sistema nervoso (p. 173)</a:t>
            </a:r>
          </a:p>
          <a:p>
            <a:r>
              <a:rPr lang="it-IT" dirty="0"/>
              <a:t>La caratteristica di servirsi dell’elettricità dà luogo quindi soltanto ad analogie superficiali.</a:t>
            </a:r>
          </a:p>
          <a:p>
            <a:r>
              <a:rPr lang="it-IT" dirty="0"/>
              <a:t>Desiderando trovare somiglianze tra calcolatori e sistema nervoso dovremmo piuttosto interessarci delle analogie matematiche di funzionamento (p. 173)</a:t>
            </a:r>
          </a:p>
          <a:p>
            <a:endParaRPr lang="it-IT" dirty="0"/>
          </a:p>
        </p:txBody>
      </p:sp>
    </p:spTree>
    <p:extLst>
      <p:ext uri="{BB962C8B-B14F-4D97-AF65-F5344CB8AC3E}">
        <p14:creationId xmlns:p14="http://schemas.microsoft.com/office/powerpoint/2010/main" val="174959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Proprietà dei calcolatori digitali</a:t>
            </a:r>
          </a:p>
        </p:txBody>
      </p:sp>
      <p:sp>
        <p:nvSpPr>
          <p:cNvPr id="3" name="Segnaposto contenuto 2"/>
          <p:cNvSpPr>
            <a:spLocks noGrp="1"/>
          </p:cNvSpPr>
          <p:nvPr>
            <p:ph idx="1"/>
          </p:nvPr>
        </p:nvSpPr>
        <p:spPr>
          <a:xfrm>
            <a:off x="251520" y="1600200"/>
            <a:ext cx="8435280" cy="4997152"/>
          </a:xfrm>
        </p:spPr>
        <p:txBody>
          <a:bodyPr>
            <a:normAutofit fontScale="92500" lnSpcReduction="10000"/>
          </a:bodyPr>
          <a:lstStyle/>
          <a:p>
            <a:r>
              <a:rPr lang="it-IT" dirty="0"/>
              <a:t>caos deterministico, prossimo stato, fermata</a:t>
            </a:r>
          </a:p>
          <a:p>
            <a:pPr lvl="1"/>
            <a:r>
              <a:rPr lang="it-IT" dirty="0"/>
              <a:t>Il «sistema dell’universo come un tutto» è tale che errori molto piccoli nelle condizioni iniziali possono avere effetti disastrosi in un momento successivo… E’ una proprietà essenziale dei sistemi meccanici che abbiamo chiamato «macchine a stati discreti», che questo fenomeno non si verifica.</a:t>
            </a:r>
          </a:p>
          <a:p>
            <a:pPr lvl="1"/>
            <a:r>
              <a:rPr lang="it-IT" dirty="0"/>
              <a:t>Perfino quando consideriamo le attuali macchine concrete, in luogo di quelle idealizzate, una conoscenza sufficientemente precisa del loro stato in un dato momento porta a una conoscenza sufficientemente precisa del loro stato a un qualsiasi numero di passi successivi. (p. 174)</a:t>
            </a:r>
          </a:p>
        </p:txBody>
      </p:sp>
    </p:spTree>
    <p:extLst>
      <p:ext uri="{BB962C8B-B14F-4D97-AF65-F5344CB8AC3E}">
        <p14:creationId xmlns:p14="http://schemas.microsoft.com/office/powerpoint/2010/main" val="2052859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TT e universalità</a:t>
            </a:r>
          </a:p>
        </p:txBody>
      </p:sp>
      <p:sp>
        <p:nvSpPr>
          <p:cNvPr id="3" name="Segnaposto contenuto 2"/>
          <p:cNvSpPr>
            <a:spLocks noGrp="1"/>
          </p:cNvSpPr>
          <p:nvPr>
            <p:ph idx="1"/>
          </p:nvPr>
        </p:nvSpPr>
        <p:spPr>
          <a:xfrm>
            <a:off x="323528" y="1600200"/>
            <a:ext cx="8363272" cy="5069160"/>
          </a:xfrm>
        </p:spPr>
        <p:txBody>
          <a:bodyPr>
            <a:normAutofit fontScale="85000" lnSpcReduction="20000"/>
          </a:bodyPr>
          <a:lstStyle/>
          <a:p>
            <a:r>
              <a:rPr lang="it-IT" dirty="0"/>
              <a:t>Sono immaginabili calcolatori digitali/macchine a stati discreti che si comporterebbero bene nel gioco dell’imitazione?</a:t>
            </a:r>
          </a:p>
          <a:p>
            <a:r>
              <a:rPr lang="it-IT" dirty="0"/>
              <a:t>Considerando la proprietà dell’universalità vediamo che entrambe queste domande sono equivalenti all’ulteriore: «Fissiamo la nostra attenzione su un particolare calcolatore digitale C. E’ vero che modificando il calcolatore in maniera da avere a disposizione una memoria adeguata, incrementando adeguatamente la sua velocità d’azione e fornendogli una programmazione adeguata, C può prendere soddisfacentemente la parte di A nel gioco dell’imitazione, se la parte di B viene assunta da un uomo? (p. 176)</a:t>
            </a:r>
          </a:p>
        </p:txBody>
      </p:sp>
    </p:spTree>
    <p:extLst>
      <p:ext uri="{BB962C8B-B14F-4D97-AF65-F5344CB8AC3E}">
        <p14:creationId xmlns:p14="http://schemas.microsoft.com/office/powerpoint/2010/main" val="583874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1</a:t>
            </a:r>
          </a:p>
        </p:txBody>
      </p:sp>
      <p:sp>
        <p:nvSpPr>
          <p:cNvPr id="3" name="Segnaposto contenuto 2"/>
          <p:cNvSpPr>
            <a:spLocks noGrp="1"/>
          </p:cNvSpPr>
          <p:nvPr>
            <p:ph idx="1"/>
          </p:nvPr>
        </p:nvSpPr>
        <p:spPr/>
        <p:txBody>
          <a:bodyPr/>
          <a:lstStyle/>
          <a:p>
            <a:r>
              <a:rPr lang="it-IT" dirty="0"/>
              <a:t>Obiezione teologica</a:t>
            </a:r>
          </a:p>
          <a:p>
            <a:pPr lvl="1"/>
            <a:r>
              <a:rPr lang="it-IT" dirty="0"/>
              <a:t>Il pensare è una funzione dell’anima immortale dell’uomo. Dio ha dato un’anima immortale a ogni uomo e donna, ma non agli altri animali o alle macchine. Perciò nessun animale o macchina può pensare</a:t>
            </a:r>
          </a:p>
          <a:p>
            <a:r>
              <a:rPr lang="it-IT" dirty="0"/>
              <a:t>Risposta</a:t>
            </a:r>
          </a:p>
          <a:p>
            <a:pPr lvl="1"/>
            <a:r>
              <a:rPr lang="it-IT" dirty="0"/>
              <a:t>Mi sembra che l’argomento… implichi una seria restrizione all’onnipotenza di Dio. (pp. 178-79)</a:t>
            </a:r>
          </a:p>
        </p:txBody>
      </p:sp>
    </p:spTree>
    <p:extLst>
      <p:ext uri="{BB962C8B-B14F-4D97-AF65-F5344CB8AC3E}">
        <p14:creationId xmlns:p14="http://schemas.microsoft.com/office/powerpoint/2010/main" val="24566816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2</a:t>
            </a:r>
          </a:p>
        </p:txBody>
      </p:sp>
      <p:sp>
        <p:nvSpPr>
          <p:cNvPr id="3" name="Segnaposto contenuto 2"/>
          <p:cNvSpPr>
            <a:spLocks noGrp="1"/>
          </p:cNvSpPr>
          <p:nvPr>
            <p:ph idx="1"/>
          </p:nvPr>
        </p:nvSpPr>
        <p:spPr>
          <a:xfrm>
            <a:off x="323528" y="1600200"/>
            <a:ext cx="8363272" cy="4997152"/>
          </a:xfrm>
        </p:spPr>
        <p:txBody>
          <a:bodyPr>
            <a:normAutofit/>
          </a:bodyPr>
          <a:lstStyle/>
          <a:p>
            <a:r>
              <a:rPr lang="it-IT" dirty="0"/>
              <a:t>Obiezione della testa nella sabbia</a:t>
            </a:r>
          </a:p>
          <a:p>
            <a:pPr lvl="1"/>
            <a:r>
              <a:rPr lang="it-IT" dirty="0"/>
              <a:t>Le conseguenze delle macchine pensanti sarebbero terribili; speriamo che esse non possano esistere</a:t>
            </a:r>
          </a:p>
          <a:p>
            <a:r>
              <a:rPr lang="it-IT" dirty="0"/>
              <a:t>Risposta</a:t>
            </a:r>
          </a:p>
          <a:p>
            <a:pPr lvl="1"/>
            <a:r>
              <a:rPr lang="it-IT" dirty="0"/>
              <a:t>Ci piace credere che l’uomo sia in qualche modo misterioso, superiore al resto del creato. … Non credo che l’argomentazione sia abbastanza solida per meritare di essere confutata. Sarebbe più appropriata una consolazione, che potrebbe essere ricercata nella trasmigrazione delle anime. (p. 178)</a:t>
            </a:r>
          </a:p>
        </p:txBody>
      </p:sp>
    </p:spTree>
    <p:extLst>
      <p:ext uri="{BB962C8B-B14F-4D97-AF65-F5344CB8AC3E}">
        <p14:creationId xmlns:p14="http://schemas.microsoft.com/office/powerpoint/2010/main" val="35446293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3</a:t>
            </a:r>
          </a:p>
        </p:txBody>
      </p:sp>
      <p:sp>
        <p:nvSpPr>
          <p:cNvPr id="3" name="Segnaposto contenuto 2"/>
          <p:cNvSpPr>
            <a:spLocks noGrp="1"/>
          </p:cNvSpPr>
          <p:nvPr>
            <p:ph idx="1"/>
          </p:nvPr>
        </p:nvSpPr>
        <p:spPr>
          <a:xfrm>
            <a:off x="323528" y="1600200"/>
            <a:ext cx="8363272" cy="4997152"/>
          </a:xfrm>
        </p:spPr>
        <p:txBody>
          <a:bodyPr>
            <a:normAutofit fontScale="92500" lnSpcReduction="20000"/>
          </a:bodyPr>
          <a:lstStyle/>
          <a:p>
            <a:r>
              <a:rPr lang="it-IT" dirty="0"/>
              <a:t>Obiezione matematica (limitazioni delle macchine)</a:t>
            </a:r>
          </a:p>
          <a:p>
            <a:pPr lvl="1"/>
            <a:r>
              <a:rPr lang="it-IT" dirty="0"/>
              <a:t>Le domande alla quali le macchine non riusciranno a rispondere sono di questo tipo: «Si prenda in esame la macchina caratterizzata nella seguente maniera… Questa macchina risponderà «si» a qualche domanda? Quando la macchina descritta è in una certa relazione relativamente semplice con la macchina che è sottoposta a interrogazione, si può dimostrare che la risposta sarà errata o non sarà data affatto</a:t>
            </a:r>
          </a:p>
          <a:p>
            <a:r>
              <a:rPr lang="it-IT" dirty="0"/>
              <a:t>Risposta</a:t>
            </a:r>
          </a:p>
          <a:p>
            <a:pPr lvl="1"/>
            <a:r>
              <a:rPr lang="it-IT" dirty="0"/>
              <a:t>Diamo anche noi risposte errate; non ci sarebbe nessuna possibilità di trionfo simultaneo su tutte le macchine (p. 179)</a:t>
            </a:r>
          </a:p>
        </p:txBody>
      </p:sp>
    </p:spTree>
    <p:extLst>
      <p:ext uri="{BB962C8B-B14F-4D97-AF65-F5344CB8AC3E}">
        <p14:creationId xmlns:p14="http://schemas.microsoft.com/office/powerpoint/2010/main" val="2849009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4</a:t>
            </a:r>
          </a:p>
        </p:txBody>
      </p:sp>
      <p:sp>
        <p:nvSpPr>
          <p:cNvPr id="3" name="Segnaposto contenuto 2"/>
          <p:cNvSpPr>
            <a:spLocks noGrp="1"/>
          </p:cNvSpPr>
          <p:nvPr>
            <p:ph idx="1"/>
          </p:nvPr>
        </p:nvSpPr>
        <p:spPr>
          <a:xfrm>
            <a:off x="323528" y="1600200"/>
            <a:ext cx="8363272" cy="4997152"/>
          </a:xfrm>
        </p:spPr>
        <p:txBody>
          <a:bodyPr>
            <a:normAutofit lnSpcReduction="10000"/>
          </a:bodyPr>
          <a:lstStyle/>
          <a:p>
            <a:r>
              <a:rPr lang="it-IT" dirty="0"/>
              <a:t>Argomenti dell’autocoscienza</a:t>
            </a:r>
          </a:p>
          <a:p>
            <a:pPr lvl="1"/>
            <a:r>
              <a:rPr lang="it-IT" dirty="0"/>
              <a:t>Può una macchina avere pensieri ed emozioni provate? Sapere di aver fatto alcunché?</a:t>
            </a:r>
          </a:p>
          <a:p>
            <a:r>
              <a:rPr lang="it-IT" dirty="0"/>
              <a:t>Risposta</a:t>
            </a:r>
          </a:p>
          <a:p>
            <a:pPr lvl="1"/>
            <a:r>
              <a:rPr lang="it-IT" dirty="0"/>
              <a:t>Diversità di intelligenza e coscienza </a:t>
            </a:r>
          </a:p>
          <a:p>
            <a:pPr lvl="1"/>
            <a:r>
              <a:rPr lang="it-IT" dirty="0"/>
              <a:t>Non voglio dare l’impressione di credere che non ci sia alcun mistero nei riguardi dell’autocoscienza… Ma non credo che questi misteri debbano necessariamente essere risolti prima che noi possiamo rispondere alle domande contenute in questo articolo</a:t>
            </a:r>
          </a:p>
        </p:txBody>
      </p:sp>
    </p:spTree>
    <p:extLst>
      <p:ext uri="{BB962C8B-B14F-4D97-AF65-F5344CB8AC3E}">
        <p14:creationId xmlns:p14="http://schemas.microsoft.com/office/powerpoint/2010/main" val="27422725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5</a:t>
            </a:r>
          </a:p>
        </p:txBody>
      </p:sp>
      <p:sp>
        <p:nvSpPr>
          <p:cNvPr id="3" name="Segnaposto contenuto 2"/>
          <p:cNvSpPr>
            <a:spLocks noGrp="1"/>
          </p:cNvSpPr>
          <p:nvPr>
            <p:ph idx="1"/>
          </p:nvPr>
        </p:nvSpPr>
        <p:spPr>
          <a:xfrm>
            <a:off x="323528" y="1600200"/>
            <a:ext cx="8363272" cy="4997152"/>
          </a:xfrm>
        </p:spPr>
        <p:txBody>
          <a:bodyPr>
            <a:normAutofit fontScale="85000" lnSpcReduction="20000"/>
          </a:bodyPr>
          <a:lstStyle/>
          <a:p>
            <a:r>
              <a:rPr lang="it-IT" dirty="0"/>
              <a:t>Argomenti dell’autocoscienza</a:t>
            </a:r>
          </a:p>
          <a:p>
            <a:pPr lvl="1"/>
            <a:r>
              <a:rPr lang="it-IT" dirty="0"/>
              <a:t>Può una macchina avere pensieri ed emozioni provate? Sapere di aver fatto alcunché? (p. 179)</a:t>
            </a:r>
          </a:p>
          <a:p>
            <a:r>
              <a:rPr lang="it-IT" dirty="0"/>
              <a:t>Risposta</a:t>
            </a:r>
          </a:p>
          <a:p>
            <a:pPr lvl="1"/>
            <a:r>
              <a:rPr lang="it-IT" dirty="0"/>
              <a:t>Diversità tra intelligenza e coscienza (p. 180)</a:t>
            </a:r>
          </a:p>
          <a:p>
            <a:pPr lvl="1"/>
            <a:r>
              <a:rPr lang="it-IT" dirty="0"/>
              <a:t>Una macchina può indubbiamente occuparsi di se stessa. Può essere usata per contribuire a elaborare i propri programmi o a predire gli effetti di mutamenti nella propria struttura (p. 181) </a:t>
            </a:r>
          </a:p>
          <a:p>
            <a:pPr lvl="1"/>
            <a:r>
              <a:rPr lang="it-IT" dirty="0"/>
              <a:t>Non voglio dare l’impressione di credere che non ci sia alcun mistero nei riguardi dell’autocoscienza… Ma non credo che questi misteri debbano necessariamente essere risolti prima che noi possiamo rispondere alle domande contenute in questo articolo (p. 180)</a:t>
            </a:r>
          </a:p>
        </p:txBody>
      </p:sp>
    </p:spTree>
    <p:extLst>
      <p:ext uri="{BB962C8B-B14F-4D97-AF65-F5344CB8AC3E}">
        <p14:creationId xmlns:p14="http://schemas.microsoft.com/office/powerpoint/2010/main" val="19243003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6</a:t>
            </a:r>
          </a:p>
        </p:txBody>
      </p:sp>
      <p:sp>
        <p:nvSpPr>
          <p:cNvPr id="3" name="Segnaposto contenuto 2"/>
          <p:cNvSpPr>
            <a:spLocks noGrp="1"/>
          </p:cNvSpPr>
          <p:nvPr>
            <p:ph idx="1"/>
          </p:nvPr>
        </p:nvSpPr>
        <p:spPr>
          <a:xfrm>
            <a:off x="323528" y="1600200"/>
            <a:ext cx="8363272" cy="4997152"/>
          </a:xfrm>
        </p:spPr>
        <p:txBody>
          <a:bodyPr>
            <a:normAutofit fontScale="92500"/>
          </a:bodyPr>
          <a:lstStyle/>
          <a:p>
            <a:r>
              <a:rPr lang="it-IT" dirty="0"/>
              <a:t>L’obiezione fondata sulla continuità del sistema nervoso</a:t>
            </a:r>
          </a:p>
          <a:p>
            <a:pPr lvl="1"/>
            <a:r>
              <a:rPr lang="it-IT" dirty="0"/>
              <a:t>Il sistema nervoso non è certo una macchina a stati discreti… Si può sostenere che, stando così le cose, non si può pensare di poter imitare il comportamento del sistema nervoso con un sistema a stati discreti</a:t>
            </a:r>
          </a:p>
          <a:p>
            <a:r>
              <a:rPr lang="it-IT" dirty="0"/>
              <a:t>Risposta</a:t>
            </a:r>
          </a:p>
          <a:p>
            <a:pPr lvl="1"/>
            <a:r>
              <a:rPr lang="it-IT" dirty="0"/>
              <a:t>Se ci atteniamo alle condizioni del gioco dell’imitazione, colui che interroga non sarà in grado di trarre alcun vantaggio dalla differenza (p. 185)</a:t>
            </a:r>
          </a:p>
        </p:txBody>
      </p:sp>
    </p:spTree>
    <p:extLst>
      <p:ext uri="{BB962C8B-B14F-4D97-AF65-F5344CB8AC3E}">
        <p14:creationId xmlns:p14="http://schemas.microsoft.com/office/powerpoint/2010/main" val="39343364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t>Obiezioni alla nuova domanda 7</a:t>
            </a:r>
          </a:p>
        </p:txBody>
      </p:sp>
      <p:sp>
        <p:nvSpPr>
          <p:cNvPr id="3" name="Segnaposto contenuto 2"/>
          <p:cNvSpPr>
            <a:spLocks noGrp="1"/>
          </p:cNvSpPr>
          <p:nvPr>
            <p:ph idx="1"/>
          </p:nvPr>
        </p:nvSpPr>
        <p:spPr>
          <a:xfrm>
            <a:off x="323528" y="1600200"/>
            <a:ext cx="8363272" cy="4997152"/>
          </a:xfrm>
        </p:spPr>
        <p:txBody>
          <a:bodyPr>
            <a:normAutofit/>
          </a:bodyPr>
          <a:lstStyle/>
          <a:p>
            <a:r>
              <a:rPr lang="it-IT" dirty="0"/>
              <a:t>L’obiezione di Lady </a:t>
            </a:r>
            <a:r>
              <a:rPr lang="it-IT" dirty="0" err="1"/>
              <a:t>Lovelace</a:t>
            </a:r>
            <a:endParaRPr lang="it-IT" dirty="0"/>
          </a:p>
          <a:p>
            <a:pPr lvl="1"/>
            <a:r>
              <a:rPr lang="it-IT" dirty="0"/>
              <a:t>La macchina analitica non ha la pretesa di creare alcunché. Può fare qualsiasi cosa sappiamo come ordinarle di fare (p. 183)</a:t>
            </a:r>
          </a:p>
          <a:p>
            <a:pPr lvl="1"/>
            <a:r>
              <a:rPr lang="it-IT" dirty="0"/>
              <a:t>Le macchine non possono mai prenderci alla sprovvista (p. 184)</a:t>
            </a:r>
          </a:p>
          <a:p>
            <a:pPr lvl="1"/>
            <a:endParaRPr lang="it-IT" dirty="0"/>
          </a:p>
          <a:p>
            <a:r>
              <a:rPr lang="it-IT" dirty="0"/>
              <a:t>Risposta</a:t>
            </a:r>
          </a:p>
          <a:p>
            <a:pPr lvl="1"/>
            <a:r>
              <a:rPr lang="it-IT" dirty="0"/>
              <a:t>Le macchine possono apprendere (pp. 187-193)</a:t>
            </a:r>
          </a:p>
          <a:p>
            <a:pPr lvl="2"/>
            <a:endParaRPr lang="it-IT" dirty="0"/>
          </a:p>
          <a:p>
            <a:endParaRPr lang="it-IT" dirty="0"/>
          </a:p>
        </p:txBody>
      </p:sp>
    </p:spTree>
    <p:extLst>
      <p:ext uri="{BB962C8B-B14F-4D97-AF65-F5344CB8AC3E}">
        <p14:creationId xmlns:p14="http://schemas.microsoft.com/office/powerpoint/2010/main" val="25331977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Apprendimento delle macchine 1</a:t>
            </a:r>
          </a:p>
        </p:txBody>
      </p:sp>
      <p:sp>
        <p:nvSpPr>
          <p:cNvPr id="3" name="Segnaposto contenuto 2"/>
          <p:cNvSpPr>
            <a:spLocks noGrp="1"/>
          </p:cNvSpPr>
          <p:nvPr>
            <p:ph idx="1"/>
          </p:nvPr>
        </p:nvSpPr>
        <p:spPr/>
        <p:txBody>
          <a:bodyPr>
            <a:normAutofit lnSpcReduction="10000"/>
          </a:bodyPr>
          <a:lstStyle/>
          <a:p>
            <a:r>
              <a:rPr lang="it-IT" dirty="0"/>
              <a:t>Cercando di imitare una mente umana adulta siamo tenuti a riflettere parecchio sul processo che l’ha condotta allo stato in cui si trova. (p. 189)</a:t>
            </a:r>
          </a:p>
          <a:p>
            <a:r>
              <a:rPr lang="it-IT" dirty="0"/>
              <a:t>Normalmente associamo punizioni e ricompense al processo d’insegnamento. Alcune semplici macchine-bambino possono essere costruite o programmate in base a questo tipo di principio.  (p. 190)</a:t>
            </a:r>
          </a:p>
        </p:txBody>
      </p:sp>
    </p:spTree>
    <p:extLst>
      <p:ext uri="{BB962C8B-B14F-4D97-AF65-F5344CB8AC3E}">
        <p14:creationId xmlns:p14="http://schemas.microsoft.com/office/powerpoint/2010/main" val="25756089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Apprendimento delle macchine 3</a:t>
            </a:r>
          </a:p>
        </p:txBody>
      </p:sp>
      <p:sp>
        <p:nvSpPr>
          <p:cNvPr id="3" name="Segnaposto contenuto 2"/>
          <p:cNvSpPr>
            <a:spLocks noGrp="1"/>
          </p:cNvSpPr>
          <p:nvPr>
            <p:ph idx="1"/>
          </p:nvPr>
        </p:nvSpPr>
        <p:spPr>
          <a:xfrm>
            <a:off x="107504" y="1600200"/>
            <a:ext cx="8579296" cy="5141168"/>
          </a:xfrm>
        </p:spPr>
        <p:txBody>
          <a:bodyPr>
            <a:normAutofit/>
          </a:bodyPr>
          <a:lstStyle/>
          <a:p>
            <a:r>
              <a:rPr lang="it-IT" dirty="0"/>
              <a:t>Una caratteristica importante di una macchina che impara è che il suo insegnante ignorerà spesso in gran parte ciò che di preciso si verifica al suo interno, quantunque possa essere in grado di predire in qualche misura il comportamento del suo allievo. (p. 192)</a:t>
            </a:r>
          </a:p>
        </p:txBody>
      </p:sp>
    </p:spTree>
    <p:extLst>
      <p:ext uri="{BB962C8B-B14F-4D97-AF65-F5344CB8AC3E}">
        <p14:creationId xmlns:p14="http://schemas.microsoft.com/office/powerpoint/2010/main" val="22811609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Conclusione</a:t>
            </a:r>
          </a:p>
        </p:txBody>
      </p:sp>
      <p:sp>
        <p:nvSpPr>
          <p:cNvPr id="3" name="Segnaposto contenuto 2"/>
          <p:cNvSpPr>
            <a:spLocks noGrp="1"/>
          </p:cNvSpPr>
          <p:nvPr>
            <p:ph idx="1"/>
          </p:nvPr>
        </p:nvSpPr>
        <p:spPr/>
        <p:txBody>
          <a:bodyPr>
            <a:normAutofit fontScale="85000" lnSpcReduction="20000"/>
          </a:bodyPr>
          <a:lstStyle/>
          <a:p>
            <a:r>
              <a:rPr lang="it-IT" dirty="0"/>
              <a:t>Possiamo sperare che le macchine saranno alla fine in grado di competere con gli uomini in tutti i campi puramente intellettuali. Ma quali sono i migliori per cominciare?</a:t>
            </a:r>
          </a:p>
          <a:p>
            <a:pPr lvl="1"/>
            <a:r>
              <a:rPr lang="it-IT" dirty="0"/>
              <a:t>Attività astratte (scacchi, ecc.)</a:t>
            </a:r>
          </a:p>
          <a:p>
            <a:pPr lvl="1"/>
            <a:r>
              <a:rPr lang="it-IT" dirty="0"/>
              <a:t>Fornire alla macchina organi di senso e insegnarle a capire e parlare una lingua umana</a:t>
            </a:r>
          </a:p>
          <a:p>
            <a:r>
              <a:rPr lang="it-IT" dirty="0"/>
              <a:t>Ancora una volta ignoro quale sia la risposta esatta, ma penso che bisognerebbe tentare ambedue le strade. Possiamo vedere nel futuro solo per un piccolo tratto, ma possiamo pure vedere che in questo piccolo tratto c’è molto da fare. (p. 193)</a:t>
            </a:r>
          </a:p>
        </p:txBody>
      </p:sp>
    </p:spTree>
    <p:extLst>
      <p:ext uri="{BB962C8B-B14F-4D97-AF65-F5344CB8AC3E}">
        <p14:creationId xmlns:p14="http://schemas.microsoft.com/office/powerpoint/2010/main" val="31416744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Punti centrali in </a:t>
            </a:r>
            <a:r>
              <a:rPr lang="it-IT" dirty="0" err="1"/>
              <a:t>Turing</a:t>
            </a:r>
            <a:r>
              <a:rPr lang="it-IT" dirty="0"/>
              <a:t> 1950</a:t>
            </a:r>
          </a:p>
        </p:txBody>
      </p:sp>
      <p:sp>
        <p:nvSpPr>
          <p:cNvPr id="3" name="Segnaposto contenuto 2"/>
          <p:cNvSpPr>
            <a:spLocks noGrp="1"/>
          </p:cNvSpPr>
          <p:nvPr>
            <p:ph idx="1"/>
          </p:nvPr>
        </p:nvSpPr>
        <p:spPr/>
        <p:txBody>
          <a:bodyPr/>
          <a:lstStyle/>
          <a:p>
            <a:r>
              <a:rPr lang="it-IT" dirty="0"/>
              <a:t>Messaggio di base: le macchine possono avere comportamenti intelligenti</a:t>
            </a:r>
          </a:p>
          <a:p>
            <a:r>
              <a:rPr lang="it-IT" dirty="0"/>
              <a:t>Varie obiezioni a priori non hanno un fondamento solido (parte difensiva)</a:t>
            </a:r>
          </a:p>
          <a:p>
            <a:r>
              <a:rPr lang="it-IT" dirty="0"/>
              <a:t>Enfasi sulla capacità di apprendere e di adattarsi delle macchine (spunti costruttivi)</a:t>
            </a:r>
          </a:p>
          <a:p>
            <a:r>
              <a:rPr lang="it-IT" dirty="0"/>
              <a:t>La forma gioco è adatta per la ricerca sull’intelligenza delle macchine</a:t>
            </a:r>
          </a:p>
        </p:txBody>
      </p:sp>
    </p:spTree>
    <p:extLst>
      <p:ext uri="{BB962C8B-B14F-4D97-AF65-F5344CB8AC3E}">
        <p14:creationId xmlns:p14="http://schemas.microsoft.com/office/powerpoint/2010/main" val="92620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La novità della macchina universale</a:t>
            </a:r>
          </a:p>
        </p:txBody>
      </p:sp>
      <p:sp>
        <p:nvSpPr>
          <p:cNvPr id="3" name="Segnaposto contenuto 2"/>
          <p:cNvSpPr>
            <a:spLocks noGrp="1"/>
          </p:cNvSpPr>
          <p:nvPr>
            <p:ph idx="1"/>
          </p:nvPr>
        </p:nvSpPr>
        <p:spPr>
          <a:xfrm>
            <a:off x="251520" y="1600200"/>
            <a:ext cx="8435280" cy="4997152"/>
          </a:xfrm>
        </p:spPr>
        <p:txBody>
          <a:bodyPr>
            <a:normAutofit fontScale="85000" lnSpcReduction="10000"/>
          </a:bodyPr>
          <a:lstStyle/>
          <a:p>
            <a:r>
              <a:rPr lang="it-IT" dirty="0"/>
              <a:t>In merito a varie fonti di un pregiudizio negativo verso l’intelligenza delle macchine, </a:t>
            </a:r>
            <a:r>
              <a:rPr lang="it-IT" dirty="0" err="1"/>
              <a:t>Turing</a:t>
            </a:r>
            <a:r>
              <a:rPr lang="it-IT" dirty="0"/>
              <a:t> osserva che ciò dipende anche da «Il potere molto limitato delle macchine usate fino a tempi recenti (possiamo dire fino al 1940). Questo fatto ha incoraggiato la convinzione che le macchine fossero necessariamente limitate a compiti semplici, forse perfino a quelli solo ripetitivi»</a:t>
            </a:r>
          </a:p>
          <a:p>
            <a:r>
              <a:rPr lang="it-IT" dirty="0"/>
              <a:t>Nel 1956 </a:t>
            </a:r>
            <a:r>
              <a:rPr lang="it-IT" dirty="0" err="1"/>
              <a:t>Günther</a:t>
            </a:r>
            <a:r>
              <a:rPr lang="it-IT" dirty="0"/>
              <a:t> </a:t>
            </a:r>
            <a:r>
              <a:rPr lang="it-IT" dirty="0" err="1"/>
              <a:t>Anders</a:t>
            </a:r>
            <a:r>
              <a:rPr lang="it-IT" dirty="0"/>
              <a:t>, nel suo </a:t>
            </a:r>
            <a:r>
              <a:rPr lang="it-IT" i="1" dirty="0"/>
              <a:t>L’uomo è antiquato</a:t>
            </a:r>
            <a:r>
              <a:rPr lang="it-IT" dirty="0"/>
              <a:t>, continuava a sostenere che "caratteristica essenziale della macchina è che essa esegue un unico lavoro specializzato, si esaurisce in questa sua prestazione e trova in essa e soltanto in essa la giustificazione della sua esistenza" (</a:t>
            </a:r>
            <a:r>
              <a:rPr lang="it-IT" dirty="0" err="1"/>
              <a:t>Anders</a:t>
            </a:r>
            <a:r>
              <a:rPr lang="it-IT" dirty="0"/>
              <a:t> 1956, </a:t>
            </a:r>
            <a:r>
              <a:rPr lang="it-IT" dirty="0" err="1"/>
              <a:t>trad</a:t>
            </a:r>
            <a:r>
              <a:rPr lang="it-IT" dirty="0"/>
              <a:t>. </a:t>
            </a:r>
            <a:r>
              <a:rPr lang="it-IT" dirty="0" err="1"/>
              <a:t>it</a:t>
            </a:r>
            <a:r>
              <a:rPr lang="it-IT" dirty="0"/>
              <a:t>. p. 74)</a:t>
            </a:r>
          </a:p>
          <a:p>
            <a:pPr marL="0" indent="0">
              <a:buNone/>
            </a:pPr>
            <a:endParaRPr lang="it-IT" dirty="0"/>
          </a:p>
        </p:txBody>
      </p:sp>
    </p:spTree>
    <p:extLst>
      <p:ext uri="{BB962C8B-B14F-4D97-AF65-F5344CB8AC3E}">
        <p14:creationId xmlns:p14="http://schemas.microsoft.com/office/powerpoint/2010/main" val="2880741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L’intelligenza come concetto emotivo</a:t>
            </a:r>
          </a:p>
        </p:txBody>
      </p:sp>
      <p:sp>
        <p:nvSpPr>
          <p:cNvPr id="3" name="Segnaposto contenuto 2"/>
          <p:cNvSpPr>
            <a:spLocks noGrp="1"/>
          </p:cNvSpPr>
          <p:nvPr>
            <p:ph idx="1"/>
          </p:nvPr>
        </p:nvSpPr>
        <p:spPr/>
        <p:txBody>
          <a:bodyPr>
            <a:normAutofit fontScale="92500" lnSpcReduction="20000"/>
          </a:bodyPr>
          <a:lstStyle/>
          <a:p>
            <a:r>
              <a:rPr lang="it-IT" dirty="0"/>
              <a:t>Quanto siamo disposti a considerare intelligente il comportamento di una qualche entità, dipende tanto dal nostri stato mentale e dalla nostra preparazione quanto dalle proprietà dell’oggetto in esame. Se siamo capaci di spiegare e predire il suo comportamento, o se ci sembra che esso sia poco pianificato, non siamo molto tentati di immaginare un’intelligenza in azione. Perciò è possibile che una persona consideri un oggetto intelligente e un’altra, che ha scoperto le regole del suo comportamento, no. (p. 119)</a:t>
            </a:r>
          </a:p>
        </p:txBody>
      </p:sp>
    </p:spTree>
    <p:extLst>
      <p:ext uri="{BB962C8B-B14F-4D97-AF65-F5344CB8AC3E}">
        <p14:creationId xmlns:p14="http://schemas.microsoft.com/office/powerpoint/2010/main" val="23160118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it-IT" sz="4000" dirty="0">
                <a:solidFill>
                  <a:srgbClr val="0066FF"/>
                </a:solidFill>
              </a:rPr>
              <a:t>Osservazione sul test di </a:t>
            </a:r>
            <a:r>
              <a:rPr lang="it-IT" sz="4000" dirty="0" err="1">
                <a:solidFill>
                  <a:srgbClr val="0066FF"/>
                </a:solidFill>
              </a:rPr>
              <a:t>Turing</a:t>
            </a:r>
            <a:endParaRPr lang="it-IT" sz="4000" dirty="0">
              <a:solidFill>
                <a:srgbClr val="0066FF"/>
              </a:solidFill>
            </a:endParaRPr>
          </a:p>
        </p:txBody>
      </p:sp>
      <p:sp>
        <p:nvSpPr>
          <p:cNvPr id="3075" name="Rectangle 3"/>
          <p:cNvSpPr>
            <a:spLocks noGrp="1" noChangeArrowheads="1"/>
          </p:cNvSpPr>
          <p:nvPr>
            <p:ph type="body" idx="1"/>
          </p:nvPr>
        </p:nvSpPr>
        <p:spPr>
          <a:xfrm>
            <a:off x="179388" y="1600200"/>
            <a:ext cx="8507412" cy="5068888"/>
          </a:xfrm>
        </p:spPr>
        <p:txBody>
          <a:bodyPr/>
          <a:lstStyle/>
          <a:p>
            <a:pPr>
              <a:lnSpc>
                <a:spcPct val="80000"/>
              </a:lnSpc>
            </a:pPr>
            <a:endParaRPr lang="en-US" sz="1600" dirty="0"/>
          </a:p>
          <a:p>
            <a:pPr>
              <a:lnSpc>
                <a:spcPct val="80000"/>
              </a:lnSpc>
            </a:pPr>
            <a:r>
              <a:rPr lang="en-US" dirty="0"/>
              <a:t>“I don’t want to give a definition of thinking […] I would like to suggest a particular kind of test that one might apply to a machine. You call it a test to see whether the machine thinks, but it would be better to avoid begging the question, and say that the machines that pass are (let’s say) ‘Grade A’ machines.”</a:t>
            </a:r>
            <a:r>
              <a:rPr lang="it-IT" dirty="0"/>
              <a:t> </a:t>
            </a:r>
          </a:p>
          <a:p>
            <a:pPr lvl="1">
              <a:lnSpc>
                <a:spcPct val="80000"/>
              </a:lnSpc>
            </a:pPr>
            <a:r>
              <a:rPr lang="en-US" i="1" dirty="0"/>
              <a:t>Can automatic calculating machines be said to think? </a:t>
            </a:r>
            <a:r>
              <a:rPr lang="en-US" dirty="0"/>
              <a:t>A discussion between A. Turing, M.H.A. Newman, R. Braithwaite and G. Jefferson, recorded at the BBC in 1952.</a:t>
            </a:r>
            <a:r>
              <a:rPr lang="it-IT" dirty="0"/>
              <a:t> </a:t>
            </a:r>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480</TotalTime>
  <Words>2431</Words>
  <Application>Microsoft Office PowerPoint</Application>
  <PresentationFormat>On-screen Show (4:3)</PresentationFormat>
  <Paragraphs>133</Paragraphs>
  <Slides>34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34</vt:i4>
      </vt:variant>
    </vt:vector>
  </HeadingPairs>
  <TitlesOfParts>
    <vt:vector size="37" baseType="lpstr">
      <vt:lpstr>Arial</vt:lpstr>
      <vt:lpstr>Calibri</vt:lpstr>
      <vt:lpstr>Tema di Office</vt:lpstr>
      <vt:lpstr>Alan Turing e la nascita dell’Intelligenza Artificiale</vt:lpstr>
      <vt:lpstr>Alan Mathison Turing 1912-1954</vt:lpstr>
      <vt:lpstr>Turing alcune notizie biografiche 1</vt:lpstr>
      <vt:lpstr>Turing alcune notizie biografiche 2</vt:lpstr>
      <vt:lpstr>PowerPoint Presentation</vt:lpstr>
      <vt:lpstr>Possono le macchine pensare? Turing 1950: Computing machinery and intelligence</vt:lpstr>
      <vt:lpstr>Possono le macchine pensare?</vt:lpstr>
      <vt:lpstr>Il gioco dell’imitazione</vt:lpstr>
      <vt:lpstr>Robin Gandy su TT</vt:lpstr>
      <vt:lpstr>L’IA e il volo artificiale critiche al test di Turing</vt:lpstr>
      <vt:lpstr>Però l’idea di gioco è centrale in IA</vt:lpstr>
      <vt:lpstr>Games and puzzles</vt:lpstr>
      <vt:lpstr>PowerPoint Presentation</vt:lpstr>
      <vt:lpstr>TT e calcolatori digitali</vt:lpstr>
      <vt:lpstr>La macchina di Babbage</vt:lpstr>
      <vt:lpstr>Il funzionalismo di Turing 1</vt:lpstr>
      <vt:lpstr>PowerPoint Presentation</vt:lpstr>
      <vt:lpstr>Il funzionalismo di Turing 2</vt:lpstr>
      <vt:lpstr>Proprietà dei calcolatori digitali</vt:lpstr>
      <vt:lpstr>TT e universalità</vt:lpstr>
      <vt:lpstr>Obiezioni alla nuova domanda 1</vt:lpstr>
      <vt:lpstr>Obiezioni alla nuova domanda 2</vt:lpstr>
      <vt:lpstr>Obiezioni alla nuova domanda 3</vt:lpstr>
      <vt:lpstr>Obiezioni alla nuova domanda 4</vt:lpstr>
      <vt:lpstr>Obiezioni alla nuova domanda 5</vt:lpstr>
      <vt:lpstr>Obiezioni alla nuova domanda 6</vt:lpstr>
      <vt:lpstr>Obiezioni alla nuova domanda 7</vt:lpstr>
      <vt:lpstr>Apprendimento delle macchine 1</vt:lpstr>
      <vt:lpstr>Apprendimento delle macchine 3</vt:lpstr>
      <vt:lpstr>Conclusione</vt:lpstr>
      <vt:lpstr>Punti centrali in Turing 1950</vt:lpstr>
      <vt:lpstr>La novità della macchina universale</vt:lpstr>
      <vt:lpstr>L’intelligenza come concetto emotivo</vt:lpstr>
      <vt:lpstr>Osservazione sul test di Turing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Alan Turing e la nascita dell’Intelligenza Artificiale</dc:title>
  <dc:creator>guglielmo</dc:creator>
  <cp:lastModifiedBy>GUGLIELMO TAMBURRINI</cp:lastModifiedBy>
  <cp:revision>44</cp:revision>
  <dcterms:created xsi:type="dcterms:W3CDTF">2016-11-13T08:26:52Z</dcterms:created>
  <dcterms:modified xsi:type="dcterms:W3CDTF">2022-05-19T09:59:38Z</dcterms:modified>
</cp:coreProperties>
</file>