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olo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22" name="Sottotitolo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9D355-16BD-4E45-BD9A-5EA878CF7CBD}" type="datetimeFigureOut">
              <a:rPr lang="it-IT" smtClean="0"/>
              <a:t>23/05/2022</a:t>
            </a:fld>
            <a:endParaRPr lang="it-IT"/>
          </a:p>
        </p:txBody>
      </p:sp>
      <p:sp>
        <p:nvSpPr>
          <p:cNvPr id="20" name="Segnaposto piè di pagina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  <p:sp>
        <p:nvSpPr>
          <p:cNvPr id="8" name="Ovale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e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9D355-16BD-4E45-BD9A-5EA878CF7CBD}" type="datetimeFigureOut">
              <a:rPr lang="it-IT" smtClean="0"/>
              <a:t>23/05/2022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9D355-16BD-4E45-BD9A-5EA878CF7CBD}" type="datetimeFigureOut">
              <a:rPr lang="it-IT" smtClean="0"/>
              <a:t>23/05/2022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  <p:sp>
        <p:nvSpPr>
          <p:cNvPr id="10" name="Rettangolo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e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e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9D355-16BD-4E45-BD9A-5EA878CF7CBD}" type="datetimeFigureOut">
              <a:rPr lang="it-IT" smtClean="0"/>
              <a:t>23/05/2022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9D355-16BD-4E45-BD9A-5EA878CF7CBD}" type="datetimeFigureOut">
              <a:rPr lang="it-IT" smtClean="0"/>
              <a:t>23/05/2022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9D355-16BD-4E45-BD9A-5EA878CF7CBD}" type="datetimeFigureOut">
              <a:rPr lang="it-IT" smtClean="0"/>
              <a:t>23/05/2022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9D355-16BD-4E45-BD9A-5EA878CF7CBD}" type="datetimeFigureOut">
              <a:rPr lang="it-IT" smtClean="0"/>
              <a:t>23/05/2022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  <p:sp>
        <p:nvSpPr>
          <p:cNvPr id="6" name="Rettangolo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9D355-16BD-4E45-BD9A-5EA878CF7CBD}" type="datetimeFigureOut">
              <a:rPr lang="it-IT" smtClean="0"/>
              <a:t>23/05/2022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9D355-16BD-4E45-BD9A-5EA878CF7CBD}" type="datetimeFigureOut">
              <a:rPr lang="it-IT" smtClean="0"/>
              <a:t>23/05/2022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  <p:sp>
        <p:nvSpPr>
          <p:cNvPr id="8" name="Rettangolo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9" name="Elaborazione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Elaborazione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9D355-16BD-4E45-BD9A-5EA878CF7CBD}" type="datetimeFigureOut">
              <a:rPr lang="it-IT" smtClean="0"/>
              <a:t>23/05/2022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9D355-16BD-4E45-BD9A-5EA878CF7CBD}" type="datetimeFigureOut">
              <a:rPr lang="it-IT" smtClean="0"/>
              <a:t>23/05/2022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orta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e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Anello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ttangolo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Segnaposto titolo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9" name="Segnaposto testo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24" name="Segnaposto data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F49D355-16BD-4E45-BD9A-5EA878CF7CBD}" type="datetimeFigureOut">
              <a:rPr lang="it-IT" smtClean="0"/>
              <a:t>23/05/2022</a:t>
            </a:fld>
            <a:endParaRPr lang="it-IT"/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it-IT"/>
          </a:p>
        </p:txBody>
      </p:sp>
      <p:sp>
        <p:nvSpPr>
          <p:cNvPr id="22" name="Segnaposto numero diapositiva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  <p:sp>
        <p:nvSpPr>
          <p:cNvPr id="15" name="Rettangolo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323528" y="116632"/>
            <a:ext cx="8515672" cy="648072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L’etnografia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908720"/>
            <a:ext cx="8839200" cy="5472608"/>
          </a:xfrm>
        </p:spPr>
        <p:txBody>
          <a:bodyPr>
            <a:normAutofit/>
          </a:bodyPr>
          <a:lstStyle/>
          <a:p>
            <a:pPr marL="484632" indent="-457200">
              <a:buFont typeface="Wingdings" panose="05000000000000000000" pitchFamily="2" charset="2"/>
              <a:buChar char="§"/>
            </a:pPr>
            <a:r>
              <a:rPr lang="it-IT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Implica la partecipazione del ricercatore nella vita quotidiana delle comunità per un lungo periodo di tempo, osservando comportamenti, ascoltando discorsi, facendo domande attraverso interviste formali e informali, raccogliendo documenti e manufatti. </a:t>
            </a:r>
          </a:p>
          <a:p>
            <a:pPr marL="484632" indent="-457200">
              <a:buFont typeface="Wingdings" panose="05000000000000000000" pitchFamily="2" charset="2"/>
              <a:buChar char="§"/>
            </a:pPr>
            <a:endParaRPr lang="it-IT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84632" indent="-457200">
              <a:buFont typeface="Wingdings" panose="05000000000000000000" pitchFamily="2" charset="2"/>
              <a:buChar char="§"/>
            </a:pPr>
            <a:r>
              <a:rPr lang="it-IT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Consente l’indagine su aspetti micro-sistemici.</a:t>
            </a:r>
          </a:p>
          <a:p>
            <a:pPr marL="484632" indent="-457200">
              <a:buFont typeface="Wingdings" panose="05000000000000000000" pitchFamily="2" charset="2"/>
              <a:buChar char="§"/>
            </a:pPr>
            <a:endParaRPr lang="it-IT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84632" indent="-457200">
              <a:buFont typeface="Wingdings" panose="05000000000000000000" pitchFamily="2" charset="2"/>
              <a:buChar char="§"/>
            </a:pPr>
            <a:r>
              <a:rPr lang="it-IT" sz="2800" dirty="0">
                <a:latin typeface="Arial" panose="020B0604020202020204" pitchFamily="34" charset="0"/>
                <a:cs typeface="Arial" panose="020B0604020202020204" pitchFamily="34" charset="0"/>
              </a:rPr>
              <a:t> C</a:t>
            </a:r>
            <a:r>
              <a:rPr lang="it-IT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onsente l’approccio diacronico, anche in forma narrativa.</a:t>
            </a:r>
            <a:endParaRPr lang="it-IT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57058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2168" cy="634082"/>
          </a:xfrm>
        </p:spPr>
        <p:txBody>
          <a:bodyPr>
            <a:normAutofit/>
          </a:bodyPr>
          <a:lstStyle/>
          <a:p>
            <a:r>
              <a:rPr lang="it-IT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L’etnografia contemporanea (anni Novanta)</a:t>
            </a:r>
            <a:endParaRPr lang="it-IT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980728"/>
            <a:ext cx="8928992" cy="576064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it-IT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Ha un campo di analisi sempre più dilatato e smaterializzato, per effetto della diffusione delle nuove tecnologie dell’informazione e del web 2.0.</a:t>
            </a:r>
          </a:p>
          <a:p>
            <a:pPr marL="82296" indent="0">
              <a:buNone/>
            </a:pPr>
            <a:endParaRPr lang="it-IT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2296" indent="0">
              <a:buNone/>
            </a:pPr>
            <a:r>
              <a:rPr lang="it-IT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4 potenziali unità di analisi:</a:t>
            </a:r>
          </a:p>
          <a:p>
            <a:pPr marL="82296" indent="0">
              <a:buNone/>
            </a:pPr>
            <a:endParaRPr lang="it-IT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2296" indent="0">
              <a:buNone/>
            </a:pPr>
            <a:r>
              <a:rPr lang="it-IT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it-IT" sz="2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Contesto dei media </a:t>
            </a:r>
            <a:r>
              <a:rPr lang="it-IT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(caratteristiche socio tecniche dei dati, effetti sulla comunicazione..)</a:t>
            </a:r>
          </a:p>
          <a:p>
            <a:pPr marL="82296" indent="0">
              <a:buNone/>
            </a:pPr>
            <a:r>
              <a:rPr lang="it-IT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it-IT" sz="2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Opinione pubblica </a:t>
            </a:r>
            <a:r>
              <a:rPr lang="it-IT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( sfera simbolica, ecc.)</a:t>
            </a:r>
          </a:p>
          <a:p>
            <a:pPr marL="82296" indent="0">
              <a:buNone/>
            </a:pPr>
            <a:r>
              <a:rPr lang="it-IT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it-IT" sz="2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Comportamento digitale</a:t>
            </a:r>
            <a:r>
              <a:rPr lang="it-IT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( interazioni, pratiche, ecc.)</a:t>
            </a:r>
          </a:p>
          <a:p>
            <a:pPr marL="82296" indent="0">
              <a:buNone/>
            </a:pPr>
            <a:r>
              <a:rPr lang="it-IT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it-IT" sz="2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Gli utenti </a:t>
            </a:r>
            <a:r>
              <a:rPr lang="it-IT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come aggregato ( caratteri, azioni, ecc.)</a:t>
            </a:r>
            <a:endParaRPr lang="it-IT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67131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332656"/>
            <a:ext cx="8754176" cy="5915744"/>
          </a:xfrm>
        </p:spPr>
        <p:txBody>
          <a:bodyPr/>
          <a:lstStyle/>
          <a:p>
            <a:pPr marL="82296" indent="0">
              <a:buNone/>
            </a:pPr>
            <a:r>
              <a:rPr lang="it-IT" dirty="0" smtClean="0"/>
              <a:t>La socialità online come comportamento sociale complessivo e quotidiano.</a:t>
            </a:r>
          </a:p>
          <a:p>
            <a:pPr marL="82296" indent="0">
              <a:buNone/>
            </a:pPr>
            <a:r>
              <a:rPr lang="it-IT" dirty="0" smtClean="0"/>
              <a:t>Condivisione di significati, abitudini comunicative, valori e prospettive, comportamenti.</a:t>
            </a:r>
          </a:p>
          <a:p>
            <a:pPr marL="82296" indent="0">
              <a:buNone/>
            </a:pPr>
            <a:r>
              <a:rPr lang="it-IT" dirty="0" smtClean="0"/>
              <a:t>L’osservazione etnografica avviene attraverso la rete.</a:t>
            </a:r>
          </a:p>
          <a:p>
            <a:pPr marL="82296" indent="0">
              <a:buNone/>
            </a:pPr>
            <a:r>
              <a:rPr lang="it-IT" dirty="0"/>
              <a:t> </a:t>
            </a:r>
            <a:r>
              <a:rPr lang="it-IT" dirty="0" smtClean="0"/>
              <a:t>Il ricercatore si immerge nel campo digitale e lo osserva dal suo interno.</a:t>
            </a:r>
          </a:p>
          <a:p>
            <a:pPr marL="82296" indent="0">
              <a:buNone/>
            </a:pPr>
            <a:r>
              <a:rPr lang="it-IT" dirty="0" smtClean="0"/>
              <a:t>Metodi digitali e tecniche non intrusive con analisi delle tracce lasciate in rete, senza feedback da ambienti e soggetti studiati. </a:t>
            </a:r>
          </a:p>
          <a:p>
            <a:pPr>
              <a:buFontTx/>
              <a:buChar char="-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035083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116632"/>
            <a:ext cx="8933688" cy="720080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Metodo </a:t>
            </a:r>
            <a:r>
              <a:rPr lang="it-IT" dirty="0" err="1" smtClean="0"/>
              <a:t>netnografico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764704"/>
            <a:ext cx="8933688" cy="5760640"/>
          </a:xfrm>
        </p:spPr>
        <p:txBody>
          <a:bodyPr/>
          <a:lstStyle/>
          <a:p>
            <a:pPr marL="82296" indent="0" algn="just">
              <a:buNone/>
            </a:pPr>
            <a:endParaRPr lang="it-IT" dirty="0" smtClean="0"/>
          </a:p>
          <a:p>
            <a:pPr marL="82296" indent="0" algn="just">
              <a:buNone/>
            </a:pPr>
            <a:endParaRPr lang="it-IT" dirty="0"/>
          </a:p>
          <a:p>
            <a:pPr marL="82296" indent="0" algn="just">
              <a:buNone/>
            </a:pPr>
            <a:r>
              <a:rPr lang="it-IT" dirty="0" smtClean="0"/>
              <a:t>«</a:t>
            </a:r>
            <a:r>
              <a:rPr lang="it-IT" i="1" dirty="0" smtClean="0"/>
              <a:t>Approccio che propone l’adattamento delle tecniche di etnografia autentica e tradizionale agli studi sulle comunità virtuali, concepite come una aggregazione sociale che emerge dalla rete quando un numero sufficiente di persone porta avanti una discussione pubblica abbastanza a lungo, con sufficiente sentimento umano per formare reti di relazioni personali sul cyberspazio» ( p. 174)</a:t>
            </a:r>
          </a:p>
          <a:p>
            <a:pPr marL="82296" indent="0" algn="just">
              <a:buNone/>
            </a:pPr>
            <a:r>
              <a:rPr lang="it-IT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163780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404664"/>
            <a:ext cx="8933688" cy="5843736"/>
          </a:xfrm>
        </p:spPr>
        <p:txBody>
          <a:bodyPr/>
          <a:lstStyle/>
          <a:p>
            <a:pPr marL="82296" lvl="0" indent="0" algn="just">
              <a:buClr>
                <a:srgbClr val="3891A7"/>
              </a:buClr>
              <a:buNone/>
            </a:pPr>
            <a:r>
              <a:rPr lang="it-IT" dirty="0">
                <a:solidFill>
                  <a:prstClr val="black"/>
                </a:solidFill>
              </a:rPr>
              <a:t>Tecniche di interrogazione e lettura su contenuti </a:t>
            </a:r>
            <a:r>
              <a:rPr lang="it-IT" dirty="0" smtClean="0">
                <a:solidFill>
                  <a:prstClr val="black"/>
                </a:solidFill>
              </a:rPr>
              <a:t>digitali, </a:t>
            </a:r>
            <a:r>
              <a:rPr lang="it-IT" dirty="0">
                <a:solidFill>
                  <a:prstClr val="black"/>
                </a:solidFill>
              </a:rPr>
              <a:t>lasciando gli autori delle tracce Web all’oscuro della </a:t>
            </a:r>
            <a:r>
              <a:rPr lang="it-IT" dirty="0" smtClean="0">
                <a:solidFill>
                  <a:prstClr val="black"/>
                </a:solidFill>
              </a:rPr>
              <a:t>ricerca.</a:t>
            </a:r>
          </a:p>
          <a:p>
            <a:pPr marL="82296" lvl="0" indent="0" algn="just">
              <a:buClr>
                <a:srgbClr val="3891A7"/>
              </a:buClr>
              <a:buNone/>
            </a:pPr>
            <a:endParaRPr lang="it-IT" dirty="0" smtClean="0">
              <a:solidFill>
                <a:prstClr val="black"/>
              </a:solidFill>
            </a:endParaRPr>
          </a:p>
          <a:p>
            <a:pPr marL="82296" lvl="0" indent="0" algn="just">
              <a:buClr>
                <a:srgbClr val="3891A7"/>
              </a:buClr>
              <a:buNone/>
            </a:pPr>
            <a:r>
              <a:rPr lang="it-IT" dirty="0" smtClean="0">
                <a:solidFill>
                  <a:prstClr val="black"/>
                </a:solidFill>
              </a:rPr>
              <a:t>Unità di analisi = le attività di insiemi di utenti in una visione completamente post-demografica.</a:t>
            </a:r>
          </a:p>
          <a:p>
            <a:pPr marL="82296" lvl="0" indent="0" algn="just">
              <a:buClr>
                <a:srgbClr val="3891A7"/>
              </a:buClr>
              <a:buNone/>
            </a:pPr>
            <a:endParaRPr lang="it-IT" dirty="0">
              <a:solidFill>
                <a:prstClr val="black"/>
              </a:solidFill>
            </a:endParaRPr>
          </a:p>
          <a:p>
            <a:pPr marL="82296" lvl="0" indent="0" algn="just">
              <a:buClr>
                <a:srgbClr val="3891A7"/>
              </a:buClr>
              <a:buNone/>
            </a:pPr>
            <a:r>
              <a:rPr lang="it-IT" dirty="0" smtClean="0">
                <a:solidFill>
                  <a:prstClr val="black"/>
                </a:solidFill>
              </a:rPr>
              <a:t>Campo di relazioni a carattere «debole».</a:t>
            </a:r>
            <a:endParaRPr lang="it-IT" dirty="0">
              <a:solidFill>
                <a:prstClr val="black"/>
              </a:solidFill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130009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82168" cy="706090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Studi sul turismo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196752"/>
            <a:ext cx="8933688" cy="5051648"/>
          </a:xfrm>
        </p:spPr>
        <p:txBody>
          <a:bodyPr/>
          <a:lstStyle/>
          <a:p>
            <a:r>
              <a:rPr lang="it-IT" dirty="0" smtClean="0"/>
              <a:t>Piattaforme social su cui si condividono le esperienze </a:t>
            </a:r>
            <a:r>
              <a:rPr lang="it-IT" dirty="0" smtClean="0">
                <a:sym typeface="Wingdings" panose="05000000000000000000" pitchFamily="2" charset="2"/>
              </a:rPr>
              <a:t>influenza sugli operatori turistici.</a:t>
            </a:r>
          </a:p>
          <a:p>
            <a:r>
              <a:rPr lang="it-IT" dirty="0" smtClean="0">
                <a:sym typeface="Wingdings" panose="05000000000000000000" pitchFamily="2" charset="2"/>
              </a:rPr>
              <a:t>Ricerche di marketing e di business.</a:t>
            </a:r>
          </a:p>
          <a:p>
            <a:r>
              <a:rPr lang="it-IT" dirty="0" err="1" smtClean="0">
                <a:sym typeface="Wingdings" panose="05000000000000000000" pitchFamily="2" charset="2"/>
              </a:rPr>
              <a:t>TripAdvisor</a:t>
            </a:r>
            <a:r>
              <a:rPr lang="it-IT" dirty="0" smtClean="0">
                <a:sym typeface="Wingdings" panose="05000000000000000000" pitchFamily="2" charset="2"/>
              </a:rPr>
              <a:t>, Booking, </a:t>
            </a:r>
            <a:r>
              <a:rPr lang="it-IT" dirty="0" err="1" smtClean="0">
                <a:sym typeface="Wingdings" panose="05000000000000000000" pitchFamily="2" charset="2"/>
              </a:rPr>
              <a:t>AinBnB</a:t>
            </a:r>
            <a:r>
              <a:rPr lang="it-IT" dirty="0" smtClean="0">
                <a:sym typeface="Wingdings" panose="05000000000000000000" pitchFamily="2" charset="2"/>
              </a:rPr>
              <a:t>, </a:t>
            </a:r>
            <a:r>
              <a:rPr lang="it-IT" dirty="0" err="1" smtClean="0">
                <a:sym typeface="Wingdings" panose="05000000000000000000" pitchFamily="2" charset="2"/>
              </a:rPr>
              <a:t>Lonely</a:t>
            </a:r>
            <a:r>
              <a:rPr lang="it-IT" dirty="0" smtClean="0">
                <a:sym typeface="Wingdings" panose="05000000000000000000" pitchFamily="2" charset="2"/>
              </a:rPr>
              <a:t> </a:t>
            </a:r>
            <a:r>
              <a:rPr lang="it-IT" dirty="0" err="1" smtClean="0">
                <a:sym typeface="Wingdings" panose="05000000000000000000" pitchFamily="2" charset="2"/>
              </a:rPr>
              <a:t>Polanet</a:t>
            </a:r>
            <a:r>
              <a:rPr lang="it-IT" dirty="0" smtClean="0">
                <a:sym typeface="Wingdings" panose="05000000000000000000" pitchFamily="2" charset="2"/>
              </a:rPr>
              <a:t>, </a:t>
            </a:r>
            <a:r>
              <a:rPr lang="it-IT" dirty="0" err="1" smtClean="0">
                <a:sym typeface="Wingdings" panose="05000000000000000000" pitchFamily="2" charset="2"/>
              </a:rPr>
              <a:t>Youtube</a:t>
            </a:r>
            <a:r>
              <a:rPr lang="it-IT" dirty="0" smtClean="0">
                <a:sym typeface="Wingdings" panose="05000000000000000000" pitchFamily="2" charset="2"/>
              </a:rPr>
              <a:t>, </a:t>
            </a:r>
            <a:r>
              <a:rPr lang="it-IT" dirty="0" err="1" smtClean="0">
                <a:sym typeface="Wingdings" panose="05000000000000000000" pitchFamily="2" charset="2"/>
              </a:rPr>
              <a:t>Instagram</a:t>
            </a:r>
            <a:r>
              <a:rPr lang="it-IT" dirty="0" smtClean="0">
                <a:sym typeface="Wingdings" panose="05000000000000000000" pitchFamily="2" charset="2"/>
              </a:rPr>
              <a:t>, </a:t>
            </a:r>
            <a:r>
              <a:rPr lang="it-IT" dirty="0" err="1" smtClean="0">
                <a:sym typeface="Wingdings" panose="05000000000000000000" pitchFamily="2" charset="2"/>
              </a:rPr>
              <a:t>Facebook</a:t>
            </a:r>
            <a:r>
              <a:rPr lang="it-IT" dirty="0" smtClean="0">
                <a:sym typeface="Wingdings" panose="05000000000000000000" pitchFamily="2" charset="2"/>
              </a:rPr>
              <a:t>….</a:t>
            </a:r>
          </a:p>
          <a:p>
            <a:r>
              <a:rPr lang="it-IT" dirty="0" smtClean="0">
                <a:sym typeface="Wingdings" panose="05000000000000000000" pitchFamily="2" charset="2"/>
              </a:rPr>
              <a:t>Piattaforme </a:t>
            </a:r>
            <a:r>
              <a:rPr lang="it-IT" i="1" dirty="0" smtClean="0">
                <a:sym typeface="Wingdings" panose="05000000000000000000" pitchFamily="2" charset="2"/>
              </a:rPr>
              <a:t>e-commerce</a:t>
            </a:r>
            <a:r>
              <a:rPr lang="it-IT" dirty="0" smtClean="0">
                <a:sym typeface="Wingdings" panose="05000000000000000000" pitchFamily="2" charset="2"/>
              </a:rPr>
              <a:t>, applicazioni </a:t>
            </a:r>
            <a:r>
              <a:rPr lang="it-IT" i="1" dirty="0" smtClean="0">
                <a:sym typeface="Wingdings" panose="05000000000000000000" pitchFamily="2" charset="2"/>
              </a:rPr>
              <a:t>mobile</a:t>
            </a:r>
            <a:r>
              <a:rPr lang="it-IT" dirty="0" smtClean="0">
                <a:sym typeface="Wingdings" panose="05000000000000000000" pitchFamily="2" charset="2"/>
              </a:rPr>
              <a:t>, </a:t>
            </a:r>
            <a:r>
              <a:rPr lang="it-IT" dirty="0" err="1" smtClean="0">
                <a:sym typeface="Wingdings" panose="05000000000000000000" pitchFamily="2" charset="2"/>
              </a:rPr>
              <a:t>ecc</a:t>
            </a:r>
            <a:r>
              <a:rPr lang="it-IT" dirty="0" smtClean="0">
                <a:sym typeface="Wingdings" panose="05000000000000000000" pitchFamily="2" charset="2"/>
              </a:rPr>
              <a:t>…</a:t>
            </a:r>
          </a:p>
          <a:p>
            <a:endParaRPr lang="it-IT" dirty="0">
              <a:sym typeface="Wingdings" panose="05000000000000000000" pitchFamily="2" charset="2"/>
            </a:endParaRPr>
          </a:p>
          <a:p>
            <a:endParaRPr lang="it-IT" dirty="0" smtClean="0">
              <a:sym typeface="Wingdings" panose="05000000000000000000" pitchFamily="2" charset="2"/>
            </a:endParaRPr>
          </a:p>
          <a:p>
            <a:pPr marL="82296" indent="0">
              <a:buNone/>
            </a:pPr>
            <a:r>
              <a:rPr lang="it-IT" dirty="0" smtClean="0">
                <a:sym typeface="Wingdings" panose="05000000000000000000" pitchFamily="2" charset="2"/>
              </a:rPr>
              <a:t>     Grande disponibilità di dati per i ricercatori</a:t>
            </a:r>
            <a:endParaRPr lang="it-IT" dirty="0"/>
          </a:p>
        </p:txBody>
      </p:sp>
      <p:sp>
        <p:nvSpPr>
          <p:cNvPr id="4" name="Freccia in giù 3"/>
          <p:cNvSpPr/>
          <p:nvPr/>
        </p:nvSpPr>
        <p:spPr>
          <a:xfrm>
            <a:off x="4427984" y="4653136"/>
            <a:ext cx="484632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854648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116632"/>
            <a:ext cx="8754176" cy="6741368"/>
          </a:xfrm>
        </p:spPr>
        <p:txBody>
          <a:bodyPr>
            <a:normAutofit lnSpcReduction="10000"/>
          </a:bodyPr>
          <a:lstStyle/>
          <a:p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Applicazioni di </a:t>
            </a:r>
            <a:r>
              <a:rPr lang="it-IT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netnografia</a:t>
            </a: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 al fenomeno del «turismo del dolore»</a:t>
            </a:r>
          </a:p>
          <a:p>
            <a:endParaRPr lang="it-IT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2296" indent="0">
              <a:buNone/>
            </a:pP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isitare luoghi che sono stati</a:t>
            </a:r>
          </a:p>
          <a:p>
            <a:pPr marL="82296" indent="0">
              <a:buNone/>
            </a:pP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cenario di situazioni di emergenza,</a:t>
            </a:r>
          </a:p>
          <a:p>
            <a:pPr marL="82296" indent="0">
              <a:buNone/>
            </a:pP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isastro o calamità naturali, quando l’evento non è ancora concluso, per entrare in contatto con i protagonisti dell’esperienza del dolore.</a:t>
            </a:r>
          </a:p>
          <a:p>
            <a:pPr marL="82296" indent="0">
              <a:buNone/>
            </a:pPr>
            <a:endParaRPr lang="it-IT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2296" indent="0">
              <a:buNone/>
            </a:pPr>
            <a:endParaRPr lang="it-IT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2296" indent="0">
              <a:buNone/>
            </a:pP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Quando questo non è fisicamente possibile </a:t>
            </a: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(es</a:t>
            </a: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it-IT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Covid</a:t>
            </a: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) si ricorre agi ambienti web ( </a:t>
            </a:r>
            <a:r>
              <a:rPr lang="it-IT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Addeo</a:t>
            </a:r>
            <a:r>
              <a:rPr lang="it-IT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et al. 2021).</a:t>
            </a:r>
          </a:p>
          <a:p>
            <a:pPr marL="82296" indent="0">
              <a:buNone/>
            </a:pPr>
            <a:r>
              <a:rPr lang="it-IT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Finalità di turismo? </a:t>
            </a:r>
            <a:endParaRPr lang="it-IT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reccia circolare a sinistra 3"/>
          <p:cNvSpPr/>
          <p:nvPr/>
        </p:nvSpPr>
        <p:spPr>
          <a:xfrm>
            <a:off x="6876256" y="836712"/>
            <a:ext cx="900100" cy="1842329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  <p:sp>
        <p:nvSpPr>
          <p:cNvPr id="5" name="Freccia circolare in giù 4"/>
          <p:cNvSpPr/>
          <p:nvPr/>
        </p:nvSpPr>
        <p:spPr>
          <a:xfrm>
            <a:off x="4067944" y="4185084"/>
            <a:ext cx="2296272" cy="648072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61517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826184" cy="706090"/>
          </a:xfrm>
        </p:spPr>
        <p:txBody>
          <a:bodyPr>
            <a:normAutofit/>
          </a:bodyPr>
          <a:lstStyle/>
          <a:p>
            <a:r>
              <a:rPr lang="it-IT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Analisi del contenuto</a:t>
            </a:r>
            <a:endParaRPr lang="it-IT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1052736"/>
            <a:ext cx="9036496" cy="5472608"/>
          </a:xfrm>
        </p:spPr>
        <p:txBody>
          <a:bodyPr/>
          <a:lstStyle/>
          <a:p>
            <a:pPr marL="82296" indent="0">
              <a:buNone/>
            </a:pPr>
            <a:r>
              <a:rPr lang="it-IT" dirty="0" smtClean="0"/>
              <a:t>«</a:t>
            </a: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Metodo di ricerca  che descrive, classifica e/o fa inferenze su contenuti ( scritti, orali, grafici, ecc.) con connotati comunicativi», con sistemi di analisi automatizzata (p. 248).</a:t>
            </a:r>
          </a:p>
          <a:p>
            <a:pPr marL="82296" indent="0">
              <a:buNone/>
            </a:pPr>
            <a:endParaRPr lang="it-IT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2296" indent="0">
              <a:buNone/>
            </a:pP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L’analisi permette di determinare la presenza di determinate parole, concetti o elementi all’interno di testi, insiemi di tesi o contenuti di diversa natura anche iconografica. </a:t>
            </a:r>
            <a:endParaRPr lang="it-IT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15299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260648"/>
            <a:ext cx="8784976" cy="6408712"/>
          </a:xfrm>
        </p:spPr>
        <p:txBody>
          <a:bodyPr>
            <a:normAutofit fontScale="92500" lnSpcReduction="10000"/>
          </a:bodyPr>
          <a:lstStyle/>
          <a:p>
            <a:pPr marL="82296" indent="0">
              <a:buNone/>
            </a:pP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Prime definizioni di «analisi del contenuto»:</a:t>
            </a:r>
          </a:p>
          <a:p>
            <a:pPr marL="82296" indent="0">
              <a:buNone/>
            </a:pPr>
            <a:r>
              <a:rPr lang="it-IT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Berelson</a:t>
            </a: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 (21952, p.18): «tecnica di ricerca per la descrizione obiettiva, sistematica e quantitativa del contenuto manifesto di una comunicazione».</a:t>
            </a:r>
          </a:p>
          <a:p>
            <a:pPr marL="82296" indent="0">
              <a:buNone/>
            </a:pPr>
            <a:endParaRPr lang="it-IT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2296" indent="0">
              <a:buNone/>
            </a:pPr>
            <a:r>
              <a:rPr lang="it-IT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Berg</a:t>
            </a: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 ( 2009) : esame attento, dettagliato, sistematico basato sull’interpretazione di un particolare insieme di contenuti per identificare modelli, temi, pregiudizi e significati.</a:t>
            </a:r>
          </a:p>
          <a:p>
            <a:pPr marL="82296" indent="0">
              <a:buNone/>
            </a:pP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Modello quantitativo che risponde al requisito di obiettività.</a:t>
            </a:r>
          </a:p>
          <a:p>
            <a:pPr marL="82296" indent="0">
              <a:buNone/>
            </a:pPr>
            <a:endParaRPr lang="it-IT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2296" indent="0">
              <a:buNone/>
            </a:pP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Ma non coglie i significati latenti della comunicazione.</a:t>
            </a:r>
            <a:endParaRPr lang="it-IT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56986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82168" cy="562074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Studi sul turismo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908720"/>
            <a:ext cx="8933688" cy="5544616"/>
          </a:xfrm>
        </p:spPr>
        <p:txBody>
          <a:bodyPr>
            <a:normAutofit fontScale="92500" lnSpcReduction="10000"/>
          </a:bodyPr>
          <a:lstStyle/>
          <a:p>
            <a:pPr marL="82296" indent="0">
              <a:buNone/>
            </a:pP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Sviluppo negli ultimi anni, come integrazione ad altri approcci analitici. </a:t>
            </a:r>
          </a:p>
          <a:p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Studi su pubblicità </a:t>
            </a:r>
          </a:p>
          <a:p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Su immagini di destinazioni e mete</a:t>
            </a:r>
          </a:p>
          <a:p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Su Campagne promozionali</a:t>
            </a:r>
          </a:p>
          <a:p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Su Diari di viaggio online</a:t>
            </a:r>
          </a:p>
          <a:p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Su Questionari online</a:t>
            </a:r>
          </a:p>
          <a:p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Esame dei contenuti politici</a:t>
            </a:r>
          </a:p>
          <a:p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Analisi del contenuto delle definizioni divari tipi di turismo ( questioni concettuali)</a:t>
            </a:r>
          </a:p>
          <a:p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Per profilare il turista ( che foto fa, ecc..)</a:t>
            </a:r>
          </a:p>
          <a:p>
            <a:pPr marL="82296" indent="0">
              <a:buNone/>
            </a:pPr>
            <a:endParaRPr lang="it-IT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17806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260648"/>
            <a:ext cx="8933688" cy="5987752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endParaRPr lang="it-IT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2296" indent="0">
              <a:buNone/>
            </a:pPr>
            <a:endParaRPr lang="it-IT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2296" indent="0">
              <a:buNone/>
            </a:pPr>
            <a:endParaRPr lang="it-IT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2296" indent="0">
              <a:buNone/>
            </a:pPr>
            <a:endParaRPr lang="it-IT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2296" indent="0">
              <a:buNone/>
            </a:pPr>
            <a:r>
              <a:rPr lang="it-IT" dirty="0" smtClean="0">
                <a:latin typeface="Arial" panose="020B0604020202020204" pitchFamily="34" charset="0"/>
                <a:cs typeface="Arial" panose="020B0604020202020204" pitchFamily="34" charset="0"/>
              </a:rPr>
              <a:t>… ma tendenzialmente ignorano i mass media, che influenzano l’opinione pubblica e le scelte turistiche</a:t>
            </a:r>
            <a:r>
              <a:rPr lang="it-IT" dirty="0" smtClean="0"/>
              <a:t>. </a:t>
            </a:r>
          </a:p>
          <a:p>
            <a:endParaRPr lang="it-IT" dirty="0" smtClean="0"/>
          </a:p>
          <a:p>
            <a:endParaRPr lang="it-IT" dirty="0"/>
          </a:p>
          <a:p>
            <a:endParaRPr lang="it-IT" dirty="0" smtClean="0"/>
          </a:p>
          <a:p>
            <a:pPr marL="82296" indent="0">
              <a:buNone/>
            </a:pPr>
            <a:r>
              <a:rPr lang="it-IT" dirty="0" smtClean="0"/>
              <a:t>                                    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10014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3528" y="116632"/>
            <a:ext cx="8610160" cy="6131768"/>
          </a:xfrm>
        </p:spPr>
        <p:txBody>
          <a:bodyPr>
            <a:normAutofit fontScale="85000" lnSpcReduction="20000"/>
          </a:bodyPr>
          <a:lstStyle/>
          <a:p>
            <a:pPr marL="82296" indent="0">
              <a:buNone/>
            </a:pPr>
            <a:endParaRPr lang="it-IT" dirty="0">
              <a:latin typeface="Comic Sans MS" panose="030F0702030302020204" pitchFamily="66" charset="0"/>
            </a:endParaRPr>
          </a:p>
          <a:p>
            <a:pPr marL="82296" indent="0">
              <a:buNone/>
            </a:pPr>
            <a:r>
              <a:rPr lang="it-IT" dirty="0" smtClean="0">
                <a:latin typeface="Comic Sans MS" panose="030F0702030302020204" pitchFamily="66" charset="0"/>
              </a:rPr>
              <a:t>Buon lavoro</a:t>
            </a:r>
          </a:p>
          <a:p>
            <a:pPr marL="82296" indent="0">
              <a:buNone/>
            </a:pPr>
            <a:endParaRPr lang="it-IT" dirty="0">
              <a:latin typeface="Comic Sans MS" panose="030F0702030302020204" pitchFamily="66" charset="0"/>
            </a:endParaRPr>
          </a:p>
          <a:p>
            <a:endParaRPr lang="it-IT" dirty="0" smtClean="0">
              <a:latin typeface="Comic Sans MS" panose="030F0702030302020204" pitchFamily="66" charset="0"/>
            </a:endParaRPr>
          </a:p>
          <a:p>
            <a:pPr marL="82296" indent="0">
              <a:buNone/>
            </a:pPr>
            <a:r>
              <a:rPr lang="it-IT" dirty="0" smtClean="0">
                <a:latin typeface="Comic Sans MS" panose="030F0702030302020204" pitchFamily="66" charset="0"/>
              </a:rPr>
              <a:t>                         </a:t>
            </a:r>
          </a:p>
          <a:p>
            <a:pPr marL="82296" indent="0">
              <a:buNone/>
            </a:pPr>
            <a:endParaRPr lang="it-IT" dirty="0">
              <a:latin typeface="Comic Sans MS" panose="030F0702030302020204" pitchFamily="66" charset="0"/>
            </a:endParaRPr>
          </a:p>
          <a:p>
            <a:pPr marL="82296" indent="0">
              <a:buNone/>
            </a:pPr>
            <a:endParaRPr lang="it-IT" dirty="0" smtClean="0">
              <a:latin typeface="Comic Sans MS" panose="030F0702030302020204" pitchFamily="66" charset="0"/>
            </a:endParaRPr>
          </a:p>
          <a:p>
            <a:pPr marL="82296" indent="0">
              <a:buNone/>
            </a:pPr>
            <a:endParaRPr lang="it-IT" dirty="0">
              <a:latin typeface="Comic Sans MS" panose="030F0702030302020204" pitchFamily="66" charset="0"/>
            </a:endParaRPr>
          </a:p>
          <a:p>
            <a:pPr marL="82296" indent="0">
              <a:buNone/>
            </a:pPr>
            <a:endParaRPr lang="it-IT" dirty="0" smtClean="0">
              <a:latin typeface="Comic Sans MS" panose="030F0702030302020204" pitchFamily="66" charset="0"/>
            </a:endParaRPr>
          </a:p>
          <a:p>
            <a:pPr marL="82296" indent="0">
              <a:buNone/>
            </a:pPr>
            <a:r>
              <a:rPr lang="it-IT" dirty="0">
                <a:latin typeface="Comic Sans MS" panose="030F0702030302020204" pitchFamily="66" charset="0"/>
              </a:rPr>
              <a:t>	</a:t>
            </a:r>
            <a:r>
              <a:rPr lang="it-IT" dirty="0" smtClean="0">
                <a:latin typeface="Comic Sans MS" panose="030F0702030302020204" pitchFamily="66" charset="0"/>
              </a:rPr>
              <a:t>							</a:t>
            </a:r>
          </a:p>
          <a:p>
            <a:pPr marL="82296" indent="0">
              <a:buNone/>
            </a:pPr>
            <a:endParaRPr lang="it-IT" dirty="0">
              <a:latin typeface="Comic Sans MS" panose="030F0702030302020204" pitchFamily="66" charset="0"/>
            </a:endParaRPr>
          </a:p>
          <a:p>
            <a:pPr marL="82296" indent="0">
              <a:buNone/>
            </a:pPr>
            <a:r>
              <a:rPr lang="it-IT" dirty="0" smtClean="0">
                <a:latin typeface="Comic Sans MS" panose="030F0702030302020204" pitchFamily="66" charset="0"/>
              </a:rPr>
              <a:t>								e poi</a:t>
            </a:r>
          </a:p>
          <a:p>
            <a:endParaRPr lang="it-IT" dirty="0">
              <a:latin typeface="Comic Sans MS" panose="030F0702030302020204" pitchFamily="66" charset="0"/>
            </a:endParaRPr>
          </a:p>
          <a:p>
            <a:endParaRPr lang="it-IT" dirty="0" smtClean="0">
              <a:latin typeface="Comic Sans MS" panose="030F0702030302020204" pitchFamily="66" charset="0"/>
            </a:endParaRPr>
          </a:p>
          <a:p>
            <a:pPr marL="82296" indent="0">
              <a:buNone/>
            </a:pPr>
            <a:r>
              <a:rPr lang="it-IT" dirty="0" smtClean="0">
                <a:latin typeface="Comic Sans MS" panose="030F0702030302020204" pitchFamily="66" charset="0"/>
              </a:rPr>
              <a:t>                                       </a:t>
            </a:r>
            <a:endParaRPr lang="it-IT" dirty="0">
              <a:latin typeface="Comic Sans MS" panose="030F0702030302020204" pitchFamily="66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598" y="1700808"/>
            <a:ext cx="4537706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57718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8322128" cy="1143000"/>
          </a:xfrm>
        </p:spPr>
        <p:txBody>
          <a:bodyPr>
            <a:normAutofit/>
          </a:bodyPr>
          <a:lstStyle/>
          <a:p>
            <a:r>
              <a:rPr lang="it-IT" dirty="0" smtClean="0"/>
              <a:t>Buone vacanze, da turisti sostenibili!!</a:t>
            </a:r>
            <a:endParaRPr lang="it-IT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005064"/>
            <a:ext cx="3749365" cy="23166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484784"/>
            <a:ext cx="4449753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620599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zio">
  <a:themeElements>
    <a:clrScheme name="Solstiz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zio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zio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90</TotalTime>
  <Words>677</Words>
  <Application>Microsoft Office PowerPoint</Application>
  <PresentationFormat>Presentazione su schermo (4:3)</PresentationFormat>
  <Paragraphs>93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13</vt:i4>
      </vt:variant>
    </vt:vector>
  </HeadingPairs>
  <TitlesOfParts>
    <vt:vector size="14" baseType="lpstr">
      <vt:lpstr>Solstizio</vt:lpstr>
      <vt:lpstr>L’etnografia</vt:lpstr>
      <vt:lpstr>L’etnografia contemporanea (anni Novanta)</vt:lpstr>
      <vt:lpstr>Presentazione standard di PowerPoint</vt:lpstr>
      <vt:lpstr>Metodo netnografico</vt:lpstr>
      <vt:lpstr>Presentazione standard di PowerPoint</vt:lpstr>
      <vt:lpstr>Studi sul turismo</vt:lpstr>
      <vt:lpstr>Presentazione standard di PowerPoint</vt:lpstr>
      <vt:lpstr>Analisi del contenuto</vt:lpstr>
      <vt:lpstr>Presentazione standard di PowerPoint</vt:lpstr>
      <vt:lpstr>Studi sul turismo</vt:lpstr>
      <vt:lpstr>Presentazione standard di PowerPoint</vt:lpstr>
      <vt:lpstr>Presentazione standard di PowerPoint</vt:lpstr>
      <vt:lpstr>Buone vacanze, da turisti sostenibili!!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L’etnografia</dc:title>
  <dc:creator>User</dc:creator>
  <cp:lastModifiedBy>User</cp:lastModifiedBy>
  <cp:revision>18</cp:revision>
  <dcterms:created xsi:type="dcterms:W3CDTF">2022-05-22T16:49:22Z</dcterms:created>
  <dcterms:modified xsi:type="dcterms:W3CDTF">2022-05-23T19:37:47Z</dcterms:modified>
</cp:coreProperties>
</file>