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71" r:id="rId15"/>
    <p:sldId id="269" r:id="rId16"/>
    <p:sldId id="270" r:id="rId17"/>
  </p:sldIdLst>
  <p:sldSz cx="9144000" cy="6858000" type="screen4x3"/>
  <p:notesSz cx="6858000" cy="9144000"/>
  <p:defaultText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08" d="100"/>
          <a:sy n="108" d="100"/>
        </p:scale>
        <p:origin x="1704"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titolo">
    <p:spTree>
      <p:nvGrpSpPr>
        <p:cNvPr id="1" name=""/>
        <p:cNvGrpSpPr/>
        <p:nvPr/>
      </p:nvGrpSpPr>
      <p:grpSpPr>
        <a:xfrm>
          <a:off x="0" y="0"/>
          <a:ext cx="0" cy="0"/>
          <a:chOff x="0" y="0"/>
          <a:chExt cx="0" cy="0"/>
        </a:xfrm>
      </p:grpSpPr>
      <p:sp>
        <p:nvSpPr>
          <p:cNvPr id="2" name="Titolo 1"/>
          <p:cNvSpPr>
            <a:spLocks noGrp="1"/>
          </p:cNvSpPr>
          <p:nvPr>
            <p:ph type="ctrTitle"/>
          </p:nvPr>
        </p:nvSpPr>
        <p:spPr>
          <a:xfrm>
            <a:off x="685800" y="2130425"/>
            <a:ext cx="7772400" cy="1470025"/>
          </a:xfrm>
        </p:spPr>
        <p:txBody>
          <a:bodyPr/>
          <a:lstStyle/>
          <a:p>
            <a:r>
              <a:rPr lang="it-IT"/>
              <a:t>Fare clic per modificare lo stile del titolo</a:t>
            </a:r>
          </a:p>
        </p:txBody>
      </p:sp>
      <p:sp>
        <p:nvSpPr>
          <p:cNvPr id="3" name="Sottotitolo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a:t>Fare clic per modificare lo stile del sottotitolo dello schema</a:t>
            </a:r>
          </a:p>
        </p:txBody>
      </p:sp>
      <p:sp>
        <p:nvSpPr>
          <p:cNvPr id="4" name="Segnaposto data 3"/>
          <p:cNvSpPr>
            <a:spLocks noGrp="1"/>
          </p:cNvSpPr>
          <p:nvPr>
            <p:ph type="dt" sz="half" idx="10"/>
          </p:nvPr>
        </p:nvSpPr>
        <p:spPr/>
        <p:txBody>
          <a:bodyPr/>
          <a:lstStyle/>
          <a:p>
            <a:fld id="{21953E65-45C5-489E-AA71-2F884AD51F8B}" type="datetimeFigureOut">
              <a:rPr lang="it-IT" smtClean="0"/>
              <a:t>05/10/2022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4984346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idx="1"/>
          </p:nvPr>
        </p:nvSpPr>
        <p:spPr/>
        <p:txBody>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1953E65-45C5-489E-AA71-2F884AD51F8B}" type="datetimeFigureOut">
              <a:rPr lang="it-IT" smtClean="0"/>
              <a:t>05/10/2022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61374750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olo 1"/>
          <p:cNvSpPr>
            <a:spLocks noGrp="1"/>
          </p:cNvSpPr>
          <p:nvPr>
            <p:ph type="title"/>
          </p:nvPr>
        </p:nvSpPr>
        <p:spPr>
          <a:xfrm>
            <a:off x="722313" y="4406900"/>
            <a:ext cx="7772400" cy="1362075"/>
          </a:xfrm>
        </p:spPr>
        <p:txBody>
          <a:bodyPr anchor="t"/>
          <a:lstStyle>
            <a:lvl1pPr algn="l">
              <a:defRPr sz="4000" b="1" cap="all"/>
            </a:lvl1pPr>
          </a:lstStyle>
          <a:p>
            <a:r>
              <a:rPr lang="it-IT"/>
              <a:t>Fare clic per modificare lo stile del titolo</a:t>
            </a:r>
          </a:p>
        </p:txBody>
      </p:sp>
      <p:sp>
        <p:nvSpPr>
          <p:cNvPr id="3" name="Segnaposto testo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a:t>Fare clic per modificare stili del testo dello schema</a:t>
            </a:r>
          </a:p>
        </p:txBody>
      </p:sp>
      <p:sp>
        <p:nvSpPr>
          <p:cNvPr id="4" name="Segnaposto data 3"/>
          <p:cNvSpPr>
            <a:spLocks noGrp="1"/>
          </p:cNvSpPr>
          <p:nvPr>
            <p:ph type="dt" sz="half" idx="10"/>
          </p:nvPr>
        </p:nvSpPr>
        <p:spPr/>
        <p:txBody>
          <a:bodyPr/>
          <a:lstStyle/>
          <a:p>
            <a:fld id="{21953E65-45C5-489E-AA71-2F884AD51F8B}" type="datetimeFigureOut">
              <a:rPr lang="it-IT" smtClean="0"/>
              <a:t>05/10/2022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1352060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contenuto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contenuto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data 4"/>
          <p:cNvSpPr>
            <a:spLocks noGrp="1"/>
          </p:cNvSpPr>
          <p:nvPr>
            <p:ph type="dt" sz="half" idx="10"/>
          </p:nvPr>
        </p:nvSpPr>
        <p:spPr/>
        <p:txBody>
          <a:bodyPr/>
          <a:lstStyle/>
          <a:p>
            <a:fld id="{21953E65-45C5-489E-AA71-2F884AD51F8B}" type="datetimeFigureOut">
              <a:rPr lang="it-IT" smtClean="0"/>
              <a:t>05/10/2022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9786098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lvl1pPr>
              <a:defRPr/>
            </a:lvl1pPr>
          </a:lstStyle>
          <a:p>
            <a:r>
              <a:rPr lang="it-IT"/>
              <a:t>Fare clic per modificare lo stile del titolo</a:t>
            </a:r>
          </a:p>
        </p:txBody>
      </p:sp>
      <p:sp>
        <p:nvSpPr>
          <p:cNvPr id="3" name="Segnaposto testo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4" name="Segnaposto contenuto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5" name="Segnaposto testo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a:t>Fare clic per modificare stili del testo dello schema</a:t>
            </a:r>
          </a:p>
        </p:txBody>
      </p:sp>
      <p:sp>
        <p:nvSpPr>
          <p:cNvPr id="6" name="Segnaposto contenuto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7" name="Segnaposto data 6"/>
          <p:cNvSpPr>
            <a:spLocks noGrp="1"/>
          </p:cNvSpPr>
          <p:nvPr>
            <p:ph type="dt" sz="half" idx="10"/>
          </p:nvPr>
        </p:nvSpPr>
        <p:spPr/>
        <p:txBody>
          <a:bodyPr/>
          <a:lstStyle/>
          <a:p>
            <a:fld id="{21953E65-45C5-489E-AA71-2F884AD51F8B}" type="datetimeFigureOut">
              <a:rPr lang="it-IT" smtClean="0"/>
              <a:t>05/10/2022</a:t>
            </a:fld>
            <a:endParaRPr lang="it-IT"/>
          </a:p>
        </p:txBody>
      </p:sp>
      <p:sp>
        <p:nvSpPr>
          <p:cNvPr id="8" name="Segnaposto piè di pagina 7"/>
          <p:cNvSpPr>
            <a:spLocks noGrp="1"/>
          </p:cNvSpPr>
          <p:nvPr>
            <p:ph type="ftr" sz="quarter" idx="11"/>
          </p:nvPr>
        </p:nvSpPr>
        <p:spPr/>
        <p:txBody>
          <a:bodyPr/>
          <a:lstStyle/>
          <a:p>
            <a:endParaRPr lang="it-IT"/>
          </a:p>
        </p:txBody>
      </p:sp>
      <p:sp>
        <p:nvSpPr>
          <p:cNvPr id="9" name="Segnaposto numero diapositiva 8"/>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7400368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data 2"/>
          <p:cNvSpPr>
            <a:spLocks noGrp="1"/>
          </p:cNvSpPr>
          <p:nvPr>
            <p:ph type="dt" sz="half" idx="10"/>
          </p:nvPr>
        </p:nvSpPr>
        <p:spPr/>
        <p:txBody>
          <a:bodyPr/>
          <a:lstStyle/>
          <a:p>
            <a:fld id="{21953E65-45C5-489E-AA71-2F884AD51F8B}" type="datetimeFigureOut">
              <a:rPr lang="it-IT" smtClean="0"/>
              <a:t>05/10/2022</a:t>
            </a:fld>
            <a:endParaRPr lang="it-IT"/>
          </a:p>
        </p:txBody>
      </p:sp>
      <p:sp>
        <p:nvSpPr>
          <p:cNvPr id="4" name="Segnaposto piè di pagina 3"/>
          <p:cNvSpPr>
            <a:spLocks noGrp="1"/>
          </p:cNvSpPr>
          <p:nvPr>
            <p:ph type="ftr" sz="quarter" idx="11"/>
          </p:nvPr>
        </p:nvSpPr>
        <p:spPr/>
        <p:txBody>
          <a:bodyPr/>
          <a:lstStyle/>
          <a:p>
            <a:endParaRPr lang="it-IT"/>
          </a:p>
        </p:txBody>
      </p:sp>
      <p:sp>
        <p:nvSpPr>
          <p:cNvPr id="5" name="Segnaposto numero diapositiva 4"/>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23805194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data 1"/>
          <p:cNvSpPr>
            <a:spLocks noGrp="1"/>
          </p:cNvSpPr>
          <p:nvPr>
            <p:ph type="dt" sz="half" idx="10"/>
          </p:nvPr>
        </p:nvSpPr>
        <p:spPr/>
        <p:txBody>
          <a:bodyPr/>
          <a:lstStyle/>
          <a:p>
            <a:fld id="{21953E65-45C5-489E-AA71-2F884AD51F8B}" type="datetimeFigureOut">
              <a:rPr lang="it-IT" smtClean="0"/>
              <a:t>05/10/2022</a:t>
            </a:fld>
            <a:endParaRPr lang="it-IT"/>
          </a:p>
        </p:txBody>
      </p:sp>
      <p:sp>
        <p:nvSpPr>
          <p:cNvPr id="3" name="Segnaposto piè di pagina 2"/>
          <p:cNvSpPr>
            <a:spLocks noGrp="1"/>
          </p:cNvSpPr>
          <p:nvPr>
            <p:ph type="ftr" sz="quarter" idx="11"/>
          </p:nvPr>
        </p:nvSpPr>
        <p:spPr/>
        <p:txBody>
          <a:bodyPr/>
          <a:lstStyle/>
          <a:p>
            <a:endParaRPr lang="it-IT"/>
          </a:p>
        </p:txBody>
      </p:sp>
      <p:sp>
        <p:nvSpPr>
          <p:cNvPr id="4" name="Segnaposto numero diapositiva 3"/>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283043399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457200" y="273050"/>
            <a:ext cx="3008313" cy="1162050"/>
          </a:xfrm>
        </p:spPr>
        <p:txBody>
          <a:bodyPr anchor="b"/>
          <a:lstStyle>
            <a:lvl1pPr algn="l">
              <a:defRPr sz="2000" b="1"/>
            </a:lvl1pPr>
          </a:lstStyle>
          <a:p>
            <a:r>
              <a:rPr lang="it-IT"/>
              <a:t>Fare clic per modificare lo stile del titolo</a:t>
            </a:r>
          </a:p>
        </p:txBody>
      </p:sp>
      <p:sp>
        <p:nvSpPr>
          <p:cNvPr id="3" name="Segnaposto contenuto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testo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21953E65-45C5-489E-AA71-2F884AD51F8B}" type="datetimeFigureOut">
              <a:rPr lang="it-IT" smtClean="0"/>
              <a:t>05/10/2022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94890287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olo 1"/>
          <p:cNvSpPr>
            <a:spLocks noGrp="1"/>
          </p:cNvSpPr>
          <p:nvPr>
            <p:ph type="title"/>
          </p:nvPr>
        </p:nvSpPr>
        <p:spPr>
          <a:xfrm>
            <a:off x="1792288" y="4800600"/>
            <a:ext cx="5486400" cy="566738"/>
          </a:xfrm>
        </p:spPr>
        <p:txBody>
          <a:bodyPr anchor="b"/>
          <a:lstStyle>
            <a:lvl1pPr algn="l">
              <a:defRPr sz="2000" b="1"/>
            </a:lvl1pPr>
          </a:lstStyle>
          <a:p>
            <a:r>
              <a:rPr lang="it-IT"/>
              <a:t>Fare clic per modificare lo stile del titolo</a:t>
            </a:r>
          </a:p>
        </p:txBody>
      </p:sp>
      <p:sp>
        <p:nvSpPr>
          <p:cNvPr id="3" name="Segnaposto immagin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it-IT"/>
          </a:p>
        </p:txBody>
      </p:sp>
      <p:sp>
        <p:nvSpPr>
          <p:cNvPr id="4" name="Segnaposto testo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a:t>Fare clic per modificare stili del testo dello schema</a:t>
            </a:r>
          </a:p>
        </p:txBody>
      </p:sp>
      <p:sp>
        <p:nvSpPr>
          <p:cNvPr id="5" name="Segnaposto data 4"/>
          <p:cNvSpPr>
            <a:spLocks noGrp="1"/>
          </p:cNvSpPr>
          <p:nvPr>
            <p:ph type="dt" sz="half" idx="10"/>
          </p:nvPr>
        </p:nvSpPr>
        <p:spPr/>
        <p:txBody>
          <a:bodyPr/>
          <a:lstStyle/>
          <a:p>
            <a:fld id="{21953E65-45C5-489E-AA71-2F884AD51F8B}" type="datetimeFigureOut">
              <a:rPr lang="it-IT" smtClean="0"/>
              <a:t>05/10/2022</a:t>
            </a:fld>
            <a:endParaRPr lang="it-IT"/>
          </a:p>
        </p:txBody>
      </p:sp>
      <p:sp>
        <p:nvSpPr>
          <p:cNvPr id="6" name="Segnaposto piè di pagina 5"/>
          <p:cNvSpPr>
            <a:spLocks noGrp="1"/>
          </p:cNvSpPr>
          <p:nvPr>
            <p:ph type="ftr" sz="quarter" idx="11"/>
          </p:nvPr>
        </p:nvSpPr>
        <p:spPr/>
        <p:txBody>
          <a:bodyPr/>
          <a:lstStyle/>
          <a:p>
            <a:endParaRPr lang="it-IT"/>
          </a:p>
        </p:txBody>
      </p:sp>
      <p:sp>
        <p:nvSpPr>
          <p:cNvPr id="7" name="Segnaposto numero diapositiva 6"/>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12040896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a:t>Fare clic per modificare lo stile del titolo</a:t>
            </a:r>
          </a:p>
        </p:txBody>
      </p:sp>
      <p:sp>
        <p:nvSpPr>
          <p:cNvPr id="3" name="Segnaposto testo verticale 2"/>
          <p:cNvSpPr>
            <a:spLocks noGrp="1"/>
          </p:cNvSpPr>
          <p:nvPr>
            <p:ph type="body" orient="vert" idx="1"/>
          </p:nvPr>
        </p:nvSpPr>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1953E65-45C5-489E-AA71-2F884AD51F8B}" type="datetimeFigureOut">
              <a:rPr lang="it-IT" smtClean="0"/>
              <a:t>05/10/2022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291387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olo e testo verticale">
    <p:spTree>
      <p:nvGrpSpPr>
        <p:cNvPr id="1" name=""/>
        <p:cNvGrpSpPr/>
        <p:nvPr/>
      </p:nvGrpSpPr>
      <p:grpSpPr>
        <a:xfrm>
          <a:off x="0" y="0"/>
          <a:ext cx="0" cy="0"/>
          <a:chOff x="0" y="0"/>
          <a:chExt cx="0" cy="0"/>
        </a:xfrm>
      </p:grpSpPr>
      <p:sp>
        <p:nvSpPr>
          <p:cNvPr id="2" name="Titolo verticale 1"/>
          <p:cNvSpPr>
            <a:spLocks noGrp="1"/>
          </p:cNvSpPr>
          <p:nvPr>
            <p:ph type="title" orient="vert"/>
          </p:nvPr>
        </p:nvSpPr>
        <p:spPr>
          <a:xfrm>
            <a:off x="6629400" y="274638"/>
            <a:ext cx="2057400" cy="5851525"/>
          </a:xfrm>
        </p:spPr>
        <p:txBody>
          <a:bodyPr vert="eaVert"/>
          <a:lstStyle/>
          <a:p>
            <a:r>
              <a:rPr lang="it-IT"/>
              <a:t>Fare clic per modificare lo stile del titolo</a:t>
            </a:r>
          </a:p>
        </p:txBody>
      </p:sp>
      <p:sp>
        <p:nvSpPr>
          <p:cNvPr id="3" name="Segnaposto testo verticale 2"/>
          <p:cNvSpPr>
            <a:spLocks noGrp="1"/>
          </p:cNvSpPr>
          <p:nvPr>
            <p:ph type="body" orient="vert" idx="1"/>
          </p:nvPr>
        </p:nvSpPr>
        <p:spPr>
          <a:xfrm>
            <a:off x="457200" y="274638"/>
            <a:ext cx="6019800" cy="5851525"/>
          </a:xfrm>
        </p:spPr>
        <p:txBody>
          <a:bodyPr vert="eaVert"/>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10"/>
          </p:nvPr>
        </p:nvSpPr>
        <p:spPr/>
        <p:txBody>
          <a:bodyPr/>
          <a:lstStyle/>
          <a:p>
            <a:fld id="{21953E65-45C5-489E-AA71-2F884AD51F8B}" type="datetimeFigureOut">
              <a:rPr lang="it-IT" smtClean="0"/>
              <a:t>05/10/2022</a:t>
            </a:fld>
            <a:endParaRPr lang="it-IT"/>
          </a:p>
        </p:txBody>
      </p:sp>
      <p:sp>
        <p:nvSpPr>
          <p:cNvPr id="5" name="Segnaposto piè di pagina 4"/>
          <p:cNvSpPr>
            <a:spLocks noGrp="1"/>
          </p:cNvSpPr>
          <p:nvPr>
            <p:ph type="ftr" sz="quarter" idx="11"/>
          </p:nvPr>
        </p:nvSpPr>
        <p:spPr/>
        <p:txBody>
          <a:bodyPr/>
          <a:lstStyle/>
          <a:p>
            <a:endParaRPr lang="it-IT"/>
          </a:p>
        </p:txBody>
      </p:sp>
      <p:sp>
        <p:nvSpPr>
          <p:cNvPr id="6" name="Segnaposto numero diapositiva 5"/>
          <p:cNvSpPr>
            <a:spLocks noGrp="1"/>
          </p:cNvSpPr>
          <p:nvPr>
            <p:ph type="sldNum" sz="quarter" idx="12"/>
          </p:nvPr>
        </p:nvSpPr>
        <p:spPr/>
        <p:txBody>
          <a:bodyPr/>
          <a:lstStyle/>
          <a:p>
            <a:fld id="{5732B0FD-BB3C-4DD9-872C-4F577B193DE5}" type="slidenum">
              <a:rPr lang="it-IT" smtClean="0"/>
              <a:t>‹N›</a:t>
            </a:fld>
            <a:endParaRPr lang="it-IT"/>
          </a:p>
        </p:txBody>
      </p:sp>
    </p:spTree>
    <p:extLst>
      <p:ext uri="{BB962C8B-B14F-4D97-AF65-F5344CB8AC3E}">
        <p14:creationId xmlns:p14="http://schemas.microsoft.com/office/powerpoint/2010/main" val="33046389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Segnaposto titolo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it-IT"/>
              <a:t>Fare clic per modificare lo stile del titolo</a:t>
            </a:r>
          </a:p>
        </p:txBody>
      </p:sp>
      <p:sp>
        <p:nvSpPr>
          <p:cNvPr id="3" name="Segnaposto testo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4" name="Segnaposto data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1953E65-45C5-489E-AA71-2F884AD51F8B}" type="datetimeFigureOut">
              <a:rPr lang="it-IT" smtClean="0"/>
              <a:t>05/10/2022</a:t>
            </a:fld>
            <a:endParaRPr lang="it-IT"/>
          </a:p>
        </p:txBody>
      </p:sp>
      <p:sp>
        <p:nvSpPr>
          <p:cNvPr id="5" name="Segnaposto piè di pagina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it-IT"/>
          </a:p>
        </p:txBody>
      </p:sp>
      <p:sp>
        <p:nvSpPr>
          <p:cNvPr id="6" name="Segnaposto numero diapositiva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732B0FD-BB3C-4DD9-872C-4F577B193DE5}" type="slidenum">
              <a:rPr lang="it-IT" smtClean="0"/>
              <a:t>‹N›</a:t>
            </a:fld>
            <a:endParaRPr lang="it-IT"/>
          </a:p>
        </p:txBody>
      </p:sp>
    </p:spTree>
    <p:extLst>
      <p:ext uri="{BB962C8B-B14F-4D97-AF65-F5344CB8AC3E}">
        <p14:creationId xmlns:p14="http://schemas.microsoft.com/office/powerpoint/2010/main" val="35576438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it-IT"/>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ctrTitle"/>
          </p:nvPr>
        </p:nvSpPr>
        <p:spPr/>
        <p:txBody>
          <a:bodyPr/>
          <a:lstStyle/>
          <a:p>
            <a:r>
              <a:rPr lang="it-IT" dirty="0" err="1"/>
              <a:t>Vinay</a:t>
            </a:r>
            <a:r>
              <a:rPr lang="it-IT" dirty="0"/>
              <a:t> and </a:t>
            </a:r>
            <a:r>
              <a:rPr lang="it-IT" dirty="0" err="1"/>
              <a:t>Darbelnet</a:t>
            </a:r>
            <a:r>
              <a:rPr lang="it-IT" dirty="0"/>
              <a:t> </a:t>
            </a:r>
          </a:p>
        </p:txBody>
      </p:sp>
      <p:sp>
        <p:nvSpPr>
          <p:cNvPr id="3" name="Sottotitolo 2"/>
          <p:cNvSpPr>
            <a:spLocks noGrp="1"/>
          </p:cNvSpPr>
          <p:nvPr>
            <p:ph type="subTitle" idx="1"/>
          </p:nvPr>
        </p:nvSpPr>
        <p:spPr/>
        <p:txBody>
          <a:bodyPr/>
          <a:lstStyle/>
          <a:p>
            <a:endParaRPr lang="it-IT"/>
          </a:p>
        </p:txBody>
      </p:sp>
    </p:spTree>
    <p:extLst>
      <p:ext uri="{BB962C8B-B14F-4D97-AF65-F5344CB8AC3E}">
        <p14:creationId xmlns:p14="http://schemas.microsoft.com/office/powerpoint/2010/main" val="79469111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en-US" dirty="0"/>
              <a:t>Way back in the 1950s, two French scholars named Jean-Paul Vinay and Jean </a:t>
            </a:r>
            <a:r>
              <a:rPr lang="en-US" dirty="0" err="1"/>
              <a:t>Darbelnet</a:t>
            </a:r>
            <a:r>
              <a:rPr lang="en-US" dirty="0"/>
              <a:t> explored the linguistic aspects of translation. The field of Translation Studies didn't really exist at the time, so most of what Vinay and </a:t>
            </a:r>
            <a:r>
              <a:rPr lang="en-US" dirty="0" err="1"/>
              <a:t>Darbelnet</a:t>
            </a:r>
            <a:r>
              <a:rPr lang="en-US" dirty="0"/>
              <a:t> did was considered </a:t>
            </a:r>
            <a:r>
              <a:rPr lang="en-US" i="1" dirty="0"/>
              <a:t>comparative literature</a:t>
            </a:r>
            <a:r>
              <a:rPr lang="en-US" dirty="0"/>
              <a:t>.</a:t>
            </a:r>
            <a:endParaRPr lang="it-IT" dirty="0"/>
          </a:p>
        </p:txBody>
      </p:sp>
    </p:spTree>
    <p:extLst>
      <p:ext uri="{BB962C8B-B14F-4D97-AF65-F5344CB8AC3E}">
        <p14:creationId xmlns:p14="http://schemas.microsoft.com/office/powerpoint/2010/main" val="41421350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lnSpcReduction="10000"/>
          </a:bodyPr>
          <a:lstStyle/>
          <a:p>
            <a:r>
              <a:rPr lang="en-US" dirty="0"/>
              <a:t>When looking at the work of Vinay and </a:t>
            </a:r>
            <a:r>
              <a:rPr lang="en-US" dirty="0" err="1"/>
              <a:t>Darbelnet</a:t>
            </a:r>
            <a:r>
              <a:rPr lang="en-US" dirty="0"/>
              <a:t>, the term </a:t>
            </a:r>
            <a:r>
              <a:rPr lang="en-US" i="1" dirty="0"/>
              <a:t>contrastive linguistics</a:t>
            </a:r>
            <a:r>
              <a:rPr lang="en-US" dirty="0"/>
              <a:t> seems much more appropriate, as what they did was look at the differences between two languages in order to inform their understanding of both of them. While other scholars sought to merely compare two languages in order to inform the relationship between them, Vinay and </a:t>
            </a:r>
            <a:r>
              <a:rPr lang="en-US" dirty="0" err="1"/>
              <a:t>Darbelnet</a:t>
            </a:r>
            <a:r>
              <a:rPr lang="en-US" dirty="0"/>
              <a:t> looked at the process of translation.</a:t>
            </a:r>
            <a:endParaRPr lang="it-IT" dirty="0"/>
          </a:p>
        </p:txBody>
      </p:sp>
    </p:spTree>
    <p:extLst>
      <p:ext uri="{BB962C8B-B14F-4D97-AF65-F5344CB8AC3E}">
        <p14:creationId xmlns:p14="http://schemas.microsoft.com/office/powerpoint/2010/main" val="97824915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normAutofit/>
          </a:bodyPr>
          <a:lstStyle/>
          <a:p>
            <a:r>
              <a:rPr lang="en-US" dirty="0"/>
              <a:t>Their efforts culminated in what is considered their seminal work in the linguistic turn of translation studies, </a:t>
            </a:r>
            <a:r>
              <a:rPr lang="en-US" i="1" dirty="0" err="1"/>
              <a:t>Stylistique</a:t>
            </a:r>
            <a:r>
              <a:rPr lang="en-US" i="1" dirty="0"/>
              <a:t> </a:t>
            </a:r>
            <a:r>
              <a:rPr lang="en-US" i="1" dirty="0" err="1"/>
              <a:t>comparée</a:t>
            </a:r>
            <a:r>
              <a:rPr lang="en-US" i="1" dirty="0"/>
              <a:t> du </a:t>
            </a:r>
            <a:r>
              <a:rPr lang="en-US" i="1" dirty="0" err="1"/>
              <a:t>français</a:t>
            </a:r>
            <a:r>
              <a:rPr lang="en-US" i="1" dirty="0"/>
              <a:t> et de </a:t>
            </a:r>
            <a:r>
              <a:rPr lang="en-US" i="1" dirty="0" err="1"/>
              <a:t>l'anglais</a:t>
            </a:r>
            <a:r>
              <a:rPr lang="en-US" i="1" dirty="0"/>
              <a:t> : </a:t>
            </a:r>
            <a:r>
              <a:rPr lang="en-US" i="1" dirty="0" err="1"/>
              <a:t>méthode</a:t>
            </a:r>
            <a:r>
              <a:rPr lang="en-US" i="1" dirty="0"/>
              <a:t> de </a:t>
            </a:r>
            <a:r>
              <a:rPr lang="en-US" i="1" dirty="0" err="1"/>
              <a:t>traduction</a:t>
            </a:r>
            <a:r>
              <a:rPr lang="en-US" dirty="0"/>
              <a:t>, which around four decades later was translated into an English version, </a:t>
            </a:r>
            <a:r>
              <a:rPr lang="en-US" i="1" dirty="0"/>
              <a:t>Comparative stylistics of French and English : a methodology for translation</a:t>
            </a:r>
            <a:r>
              <a:rPr lang="en-US" dirty="0"/>
              <a:t>. </a:t>
            </a:r>
            <a:endParaRPr lang="it-IT" dirty="0"/>
          </a:p>
        </p:txBody>
      </p:sp>
    </p:spTree>
    <p:extLst>
      <p:ext uri="{BB962C8B-B14F-4D97-AF65-F5344CB8AC3E}">
        <p14:creationId xmlns:p14="http://schemas.microsoft.com/office/powerpoint/2010/main" val="39182724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endParaRPr lang="it-IT"/>
          </a:p>
        </p:txBody>
      </p:sp>
      <p:sp>
        <p:nvSpPr>
          <p:cNvPr id="3" name="Segnaposto contenuto 2"/>
          <p:cNvSpPr>
            <a:spLocks noGrp="1"/>
          </p:cNvSpPr>
          <p:nvPr>
            <p:ph idx="1"/>
          </p:nvPr>
        </p:nvSpPr>
        <p:spPr/>
        <p:txBody>
          <a:bodyPr/>
          <a:lstStyle/>
          <a:p>
            <a:r>
              <a:rPr lang="en-US" dirty="0"/>
              <a:t>The fact that it was still worth translating into English nearly half a century later shows you just how important it was. In the book, Vinay and </a:t>
            </a:r>
            <a:r>
              <a:rPr lang="en-US" dirty="0" err="1"/>
              <a:t>Darbelnet</a:t>
            </a:r>
            <a:r>
              <a:rPr lang="en-US" dirty="0"/>
              <a:t> posited that there were seven main processes, or procedures, at work during any given translation. Here's the seven they came up with:</a:t>
            </a:r>
          </a:p>
          <a:p>
            <a:endParaRPr lang="it-IT" dirty="0"/>
          </a:p>
        </p:txBody>
      </p:sp>
    </p:spTree>
    <p:extLst>
      <p:ext uri="{BB962C8B-B14F-4D97-AF65-F5344CB8AC3E}">
        <p14:creationId xmlns:p14="http://schemas.microsoft.com/office/powerpoint/2010/main" val="23363941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en-US" b="1" dirty="0"/>
              <a:t>Borrowing</a:t>
            </a:r>
            <a:endParaRPr lang="it-IT" b="1" dirty="0"/>
          </a:p>
        </p:txBody>
      </p:sp>
      <p:sp>
        <p:nvSpPr>
          <p:cNvPr id="3" name="Segnaposto contenuto 2"/>
          <p:cNvSpPr>
            <a:spLocks noGrp="1"/>
          </p:cNvSpPr>
          <p:nvPr>
            <p:ph idx="1"/>
          </p:nvPr>
        </p:nvSpPr>
        <p:spPr/>
        <p:txBody>
          <a:bodyPr>
            <a:normAutofit lnSpcReduction="10000"/>
          </a:bodyPr>
          <a:lstStyle/>
          <a:p>
            <a:r>
              <a:rPr lang="en-US" dirty="0"/>
              <a:t>Borrowing is the idea of taking the word from the source language (SL) and maintaining it in the target language (TL). It is considered the simplest of the procedures and tends to be employed in two situations: either when discussing a new technical process for which no term exists within the TL, or when maintaining a word from the SL for stylistic effect, in which the translator uses the foreign term to add </a:t>
            </a:r>
            <a:r>
              <a:rPr lang="en-US" dirty="0" err="1"/>
              <a:t>flavour</a:t>
            </a:r>
            <a:r>
              <a:rPr lang="en-US" dirty="0"/>
              <a:t> to the target text (TT).</a:t>
            </a:r>
            <a:endParaRPr lang="it-IT" dirty="0"/>
          </a:p>
        </p:txBody>
      </p:sp>
    </p:spTree>
    <p:extLst>
      <p:ext uri="{BB962C8B-B14F-4D97-AF65-F5344CB8AC3E}">
        <p14:creationId xmlns:p14="http://schemas.microsoft.com/office/powerpoint/2010/main" val="140612701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Calque</a:t>
            </a:r>
            <a:endParaRPr lang="it-IT" dirty="0"/>
          </a:p>
        </p:txBody>
      </p:sp>
      <p:sp>
        <p:nvSpPr>
          <p:cNvPr id="3" name="Segnaposto contenuto 2"/>
          <p:cNvSpPr>
            <a:spLocks noGrp="1"/>
          </p:cNvSpPr>
          <p:nvPr>
            <p:ph idx="1"/>
          </p:nvPr>
        </p:nvSpPr>
        <p:spPr/>
        <p:txBody>
          <a:bodyPr/>
          <a:lstStyle/>
          <a:p>
            <a:r>
              <a:rPr lang="en-US" dirty="0"/>
              <a:t>A calque is when an expression from the source text (ST) is transferred literally into the TT. Calques either follow the syntax of the TL while translating each word literally or ignore the syntax of the TL and maintain the syntax of the SL, rendering the calque in an awkward syntactical structure in the TT.</a:t>
            </a:r>
          </a:p>
          <a:p>
            <a:endParaRPr lang="it-IT" dirty="0"/>
          </a:p>
        </p:txBody>
      </p:sp>
    </p:spTree>
    <p:extLst>
      <p:ext uri="{BB962C8B-B14F-4D97-AF65-F5344CB8AC3E}">
        <p14:creationId xmlns:p14="http://schemas.microsoft.com/office/powerpoint/2010/main" val="40809543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Literal</a:t>
            </a:r>
            <a:r>
              <a:rPr lang="it-IT" b="1" dirty="0"/>
              <a:t> </a:t>
            </a:r>
            <a:r>
              <a:rPr lang="it-IT" b="1" dirty="0" err="1"/>
              <a:t>Translation</a:t>
            </a:r>
            <a:endParaRPr lang="it-IT" dirty="0"/>
          </a:p>
        </p:txBody>
      </p:sp>
      <p:sp>
        <p:nvSpPr>
          <p:cNvPr id="3" name="Segnaposto contenuto 2"/>
          <p:cNvSpPr>
            <a:spLocks noGrp="1"/>
          </p:cNvSpPr>
          <p:nvPr>
            <p:ph idx="1"/>
          </p:nvPr>
        </p:nvSpPr>
        <p:spPr/>
        <p:txBody>
          <a:bodyPr/>
          <a:lstStyle/>
          <a:p>
            <a:r>
              <a:rPr lang="en-US" dirty="0"/>
              <a:t>The third translation method is only to be used under certain circumstances according to Vinay and </a:t>
            </a:r>
            <a:r>
              <a:rPr lang="en-US" dirty="0" err="1"/>
              <a:t>Darbelnet</a:t>
            </a:r>
            <a:r>
              <a:rPr lang="en-US" dirty="0"/>
              <a:t>. The idea of translating word for word in a way that does not alter the meaning is considered an acceptable use of literal translation by the two scholars. Literal translation, put simply, expands the scope of a calque but in a much more acceptable way.</a:t>
            </a:r>
            <a:endParaRPr lang="it-IT" dirty="0"/>
          </a:p>
        </p:txBody>
      </p:sp>
    </p:spTree>
    <p:extLst>
      <p:ext uri="{BB962C8B-B14F-4D97-AF65-F5344CB8AC3E}">
        <p14:creationId xmlns:p14="http://schemas.microsoft.com/office/powerpoint/2010/main" val="11064332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Transposition</a:t>
            </a:r>
            <a:endParaRPr lang="it-IT" dirty="0"/>
          </a:p>
        </p:txBody>
      </p:sp>
      <p:sp>
        <p:nvSpPr>
          <p:cNvPr id="3" name="Segnaposto contenuto 2"/>
          <p:cNvSpPr>
            <a:spLocks noGrp="1"/>
          </p:cNvSpPr>
          <p:nvPr>
            <p:ph idx="1"/>
          </p:nvPr>
        </p:nvSpPr>
        <p:spPr/>
        <p:txBody>
          <a:bodyPr/>
          <a:lstStyle/>
          <a:p>
            <a:r>
              <a:rPr lang="en-US" dirty="0"/>
              <a:t>Vinay and </a:t>
            </a:r>
            <a:r>
              <a:rPr lang="en-US" dirty="0" err="1"/>
              <a:t>Darbelnet</a:t>
            </a:r>
            <a:r>
              <a:rPr lang="en-US" dirty="0"/>
              <a:t> referred to transposition as changing word class without changing meaning. This refers to when translators (often without thinking) change the word type, such as from nouns to verbs. Vinay and </a:t>
            </a:r>
            <a:r>
              <a:rPr lang="en-US" dirty="0" err="1"/>
              <a:t>Darbelnet</a:t>
            </a:r>
            <a:r>
              <a:rPr lang="en-US" dirty="0"/>
              <a:t> considered transposition to be either </a:t>
            </a:r>
            <a:r>
              <a:rPr lang="en-US" i="1" dirty="0"/>
              <a:t>obligatory</a:t>
            </a:r>
            <a:r>
              <a:rPr lang="en-US" dirty="0"/>
              <a:t> or </a:t>
            </a:r>
            <a:r>
              <a:rPr lang="en-US" i="1" dirty="0"/>
              <a:t>optional</a:t>
            </a:r>
            <a:r>
              <a:rPr lang="en-US" dirty="0"/>
              <a:t>, and referred to the ST as the </a:t>
            </a:r>
            <a:r>
              <a:rPr lang="en-US" i="1" dirty="0"/>
              <a:t>base expression</a:t>
            </a:r>
            <a:r>
              <a:rPr lang="en-US" dirty="0"/>
              <a:t> and the TT as the </a:t>
            </a:r>
            <a:r>
              <a:rPr lang="en-US" i="1" dirty="0"/>
              <a:t>transposed expression</a:t>
            </a:r>
            <a:r>
              <a:rPr lang="en-US" dirty="0"/>
              <a:t>.</a:t>
            </a:r>
            <a:endParaRPr lang="it-IT" dirty="0"/>
          </a:p>
        </p:txBody>
      </p:sp>
    </p:spTree>
    <p:extLst>
      <p:ext uri="{BB962C8B-B14F-4D97-AF65-F5344CB8AC3E}">
        <p14:creationId xmlns:p14="http://schemas.microsoft.com/office/powerpoint/2010/main" val="65720925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Modulation</a:t>
            </a:r>
            <a:endParaRPr lang="it-IT" dirty="0"/>
          </a:p>
        </p:txBody>
      </p:sp>
      <p:sp>
        <p:nvSpPr>
          <p:cNvPr id="3" name="Segnaposto contenuto 2"/>
          <p:cNvSpPr>
            <a:spLocks noGrp="1"/>
          </p:cNvSpPr>
          <p:nvPr>
            <p:ph idx="1"/>
          </p:nvPr>
        </p:nvSpPr>
        <p:spPr/>
        <p:txBody>
          <a:bodyPr>
            <a:normAutofit/>
          </a:bodyPr>
          <a:lstStyle/>
          <a:p>
            <a:r>
              <a:rPr lang="en-US" dirty="0"/>
              <a:t>The fifth of Vinay and </a:t>
            </a:r>
            <a:r>
              <a:rPr lang="en-US" dirty="0" err="1"/>
              <a:t>Darbelnet's</a:t>
            </a:r>
            <a:r>
              <a:rPr lang="en-US" dirty="0"/>
              <a:t> procedures is </a:t>
            </a:r>
            <a:r>
              <a:rPr lang="en-US" i="1" dirty="0"/>
              <a:t>modulation</a:t>
            </a:r>
            <a:r>
              <a:rPr lang="en-US" dirty="0"/>
              <a:t>. Modulation refers to rendering the TT from a different point of view to that of the ST. Vinay and </a:t>
            </a:r>
            <a:r>
              <a:rPr lang="en-US" dirty="0" err="1"/>
              <a:t>Darbelnet</a:t>
            </a:r>
            <a:r>
              <a:rPr lang="en-US" dirty="0"/>
              <a:t> consider this procedure to be necessary when the results of the former procedures would produce an awkward-sounding translation, despite it being grammatically, syntactically, and lexically correct. </a:t>
            </a:r>
            <a:endParaRPr lang="it-IT" dirty="0"/>
          </a:p>
        </p:txBody>
      </p:sp>
    </p:spTree>
    <p:extLst>
      <p:ext uri="{BB962C8B-B14F-4D97-AF65-F5344CB8AC3E}">
        <p14:creationId xmlns:p14="http://schemas.microsoft.com/office/powerpoint/2010/main" val="30978432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Modulation</a:t>
            </a:r>
            <a:endParaRPr lang="it-IT" dirty="0"/>
          </a:p>
        </p:txBody>
      </p:sp>
      <p:sp>
        <p:nvSpPr>
          <p:cNvPr id="3" name="Segnaposto contenuto 2"/>
          <p:cNvSpPr>
            <a:spLocks noGrp="1"/>
          </p:cNvSpPr>
          <p:nvPr>
            <p:ph idx="1"/>
          </p:nvPr>
        </p:nvSpPr>
        <p:spPr/>
        <p:txBody>
          <a:bodyPr>
            <a:normAutofit fontScale="92500" lnSpcReduction="10000"/>
          </a:bodyPr>
          <a:lstStyle/>
          <a:p>
            <a:r>
              <a:rPr lang="en-US" dirty="0"/>
              <a:t>Modulation is a way for the translator to find a degree of naturalness in their TT without sacrificing any meaning or accuracy originating from the ST.</a:t>
            </a:r>
            <a:endParaRPr lang="it-IT" dirty="0"/>
          </a:p>
          <a:p>
            <a:r>
              <a:rPr lang="en-US" dirty="0"/>
              <a:t>A great example given by Vinay and </a:t>
            </a:r>
            <a:r>
              <a:rPr lang="en-US" dirty="0" err="1"/>
              <a:t>Darbelnet</a:t>
            </a:r>
            <a:r>
              <a:rPr lang="en-US" dirty="0"/>
              <a:t> shows how the double negative construction used in English is uncommon in French, and how modulation would render this in French as a simple affirmative statement using a positive modifier.</a:t>
            </a:r>
            <a:endParaRPr lang="it-IT" dirty="0"/>
          </a:p>
        </p:txBody>
      </p:sp>
    </p:spTree>
    <p:extLst>
      <p:ext uri="{BB962C8B-B14F-4D97-AF65-F5344CB8AC3E}">
        <p14:creationId xmlns:p14="http://schemas.microsoft.com/office/powerpoint/2010/main" val="308538028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Equivalence</a:t>
            </a:r>
            <a:endParaRPr lang="it-IT" dirty="0"/>
          </a:p>
        </p:txBody>
      </p:sp>
      <p:sp>
        <p:nvSpPr>
          <p:cNvPr id="3" name="Segnaposto contenuto 2"/>
          <p:cNvSpPr>
            <a:spLocks noGrp="1"/>
          </p:cNvSpPr>
          <p:nvPr>
            <p:ph idx="1"/>
          </p:nvPr>
        </p:nvSpPr>
        <p:spPr/>
        <p:txBody>
          <a:bodyPr>
            <a:normAutofit/>
          </a:bodyPr>
          <a:lstStyle/>
          <a:p>
            <a:r>
              <a:rPr lang="en-US" dirty="0"/>
              <a:t>The idea of equivalence can be simultaneously simple and complex in Translation Studies. Vinay and </a:t>
            </a:r>
            <a:r>
              <a:rPr lang="en-US" dirty="0" err="1"/>
              <a:t>Darbelnet</a:t>
            </a:r>
            <a:r>
              <a:rPr lang="en-US" dirty="0"/>
              <a:t> explain equivalence as something almost inherently cultural, using the example of someone expressing pain. In English the term "ouch!" is used, while in French, a literal rendering of the sound would be of no use to the reader. Instead, the equivalent of "ouch!" in French is "</a:t>
            </a:r>
            <a:r>
              <a:rPr lang="en-US" dirty="0" err="1"/>
              <a:t>aïe</a:t>
            </a:r>
            <a:r>
              <a:rPr lang="en-US" dirty="0"/>
              <a:t>!". </a:t>
            </a:r>
            <a:endParaRPr lang="it-IT" dirty="0"/>
          </a:p>
        </p:txBody>
      </p:sp>
    </p:spTree>
    <p:extLst>
      <p:ext uri="{BB962C8B-B14F-4D97-AF65-F5344CB8AC3E}">
        <p14:creationId xmlns:p14="http://schemas.microsoft.com/office/powerpoint/2010/main" val="221775322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err="1"/>
              <a:t>Equivalence</a:t>
            </a:r>
            <a:endParaRPr lang="it-IT" dirty="0"/>
          </a:p>
        </p:txBody>
      </p:sp>
      <p:sp>
        <p:nvSpPr>
          <p:cNvPr id="3" name="Segnaposto contenuto 2"/>
          <p:cNvSpPr>
            <a:spLocks noGrp="1"/>
          </p:cNvSpPr>
          <p:nvPr>
            <p:ph idx="1"/>
          </p:nvPr>
        </p:nvSpPr>
        <p:spPr/>
        <p:txBody>
          <a:bodyPr>
            <a:normAutofit fontScale="92500"/>
          </a:bodyPr>
          <a:lstStyle/>
          <a:p>
            <a:r>
              <a:rPr lang="en-US" dirty="0"/>
              <a:t>Both words would immediately indicate to readers that there is some level of pain involved.</a:t>
            </a:r>
            <a:endParaRPr lang="it-IT" dirty="0"/>
          </a:p>
          <a:p>
            <a:r>
              <a:rPr lang="en-US" dirty="0"/>
              <a:t>Equivalence also relates to idiomatic expressions, whereby all the lexical and grammatical elements are there but translating literally would leave a reader confused. In fact, you can't "speak of the devil" in French, as in the equivalent expression they speak of a "wolf".</a:t>
            </a:r>
            <a:endParaRPr lang="it-IT" dirty="0"/>
          </a:p>
        </p:txBody>
      </p:sp>
    </p:spTree>
    <p:extLst>
      <p:ext uri="{BB962C8B-B14F-4D97-AF65-F5344CB8AC3E}">
        <p14:creationId xmlns:p14="http://schemas.microsoft.com/office/powerpoint/2010/main" val="25403136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a:extLst>
              <a:ext uri="{FF2B5EF4-FFF2-40B4-BE49-F238E27FC236}">
                <a16:creationId xmlns:a16="http://schemas.microsoft.com/office/drawing/2014/main" id="{421CDBE2-9FF8-47EA-AB30-43EB34E5ED59}"/>
              </a:ext>
            </a:extLst>
          </p:cNvPr>
          <p:cNvSpPr>
            <a:spLocks noGrp="1"/>
          </p:cNvSpPr>
          <p:nvPr>
            <p:ph type="title"/>
          </p:nvPr>
        </p:nvSpPr>
        <p:spPr/>
        <p:txBody>
          <a:bodyPr/>
          <a:lstStyle/>
          <a:p>
            <a:endParaRPr lang="en-GB"/>
          </a:p>
        </p:txBody>
      </p:sp>
      <p:sp>
        <p:nvSpPr>
          <p:cNvPr id="3" name="Segnaposto contenuto 2">
            <a:extLst>
              <a:ext uri="{FF2B5EF4-FFF2-40B4-BE49-F238E27FC236}">
                <a16:creationId xmlns:a16="http://schemas.microsoft.com/office/drawing/2014/main" id="{8CACF469-FC2F-4214-A17A-B2CCE458A1EF}"/>
              </a:ext>
            </a:extLst>
          </p:cNvPr>
          <p:cNvSpPr>
            <a:spLocks noGrp="1"/>
          </p:cNvSpPr>
          <p:nvPr>
            <p:ph idx="1"/>
          </p:nvPr>
        </p:nvSpPr>
        <p:spPr/>
        <p:txBody>
          <a:bodyPr/>
          <a:lstStyle/>
          <a:p>
            <a:r>
              <a:rPr lang="en-GB" sz="1800" dirty="0">
                <a:solidFill>
                  <a:srgbClr val="000000"/>
                </a:solidFill>
                <a:effectLst/>
                <a:latin typeface="Times New Roman" panose="02020603050405020304" pitchFamily="18" charset="0"/>
                <a:ea typeface="Times New Roman" panose="02020603050405020304" pitchFamily="18" charset="0"/>
              </a:rPr>
              <a:t>ANIMAL SOUNDS </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Hen – Cluck </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Rooster - Cock-A-Doodle-Do</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Chick - Cheep</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Bird – Tweet / Chirp</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Pigeon – Coo</a:t>
            </a:r>
            <a:br>
              <a:rPr lang="en-GB" sz="1800" dirty="0">
                <a:solidFill>
                  <a:srgbClr val="000000"/>
                </a:solidFill>
                <a:effectLst/>
                <a:latin typeface="Times New Roman" panose="02020603050405020304" pitchFamily="18" charset="0"/>
                <a:ea typeface="Times New Roman" panose="02020603050405020304" pitchFamily="18" charset="0"/>
              </a:rPr>
            </a:br>
            <a:r>
              <a:rPr lang="en-GB" sz="1800" dirty="0">
                <a:solidFill>
                  <a:srgbClr val="000000"/>
                </a:solidFill>
                <a:effectLst/>
                <a:latin typeface="Times New Roman" panose="02020603050405020304" pitchFamily="18" charset="0"/>
                <a:ea typeface="Times New Roman" panose="02020603050405020304" pitchFamily="18" charset="0"/>
              </a:rPr>
              <a:t>Owl – Tu-Whit Tu-</a:t>
            </a:r>
            <a:r>
              <a:rPr lang="en-GB" sz="1800" dirty="0" err="1">
                <a:solidFill>
                  <a:srgbClr val="000000"/>
                </a:solidFill>
                <a:effectLst/>
                <a:latin typeface="Times New Roman" panose="02020603050405020304" pitchFamily="18" charset="0"/>
                <a:ea typeface="Times New Roman" panose="02020603050405020304" pitchFamily="18" charset="0"/>
              </a:rPr>
              <a:t>Whoo</a:t>
            </a:r>
            <a:r>
              <a:rPr lang="en-GB" sz="1800">
                <a:solidFill>
                  <a:srgbClr val="000000"/>
                </a:solidFill>
                <a:effectLst/>
                <a:latin typeface="Times New Roman" panose="02020603050405020304" pitchFamily="18" charset="0"/>
                <a:ea typeface="Times New Roman" panose="02020603050405020304" pitchFamily="18" charset="0"/>
              </a:rPr>
              <a:t> / Hoot</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Goose – Honk</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Turkey – Gobble </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Mouse – Squeak</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Donkey – Hee-Haw  </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Sheep – Baa</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Snake – Hiss</a:t>
            </a:r>
            <a:br>
              <a:rPr lang="en-GB" sz="1800">
                <a:solidFill>
                  <a:srgbClr val="000000"/>
                </a:solidFill>
                <a:effectLst/>
                <a:latin typeface="Times New Roman" panose="02020603050405020304" pitchFamily="18" charset="0"/>
                <a:ea typeface="Times New Roman" panose="02020603050405020304" pitchFamily="18" charset="0"/>
              </a:rPr>
            </a:br>
            <a:r>
              <a:rPr lang="en-GB" sz="1800">
                <a:solidFill>
                  <a:srgbClr val="000000"/>
                </a:solidFill>
                <a:effectLst/>
                <a:latin typeface="Times New Roman" panose="02020603050405020304" pitchFamily="18" charset="0"/>
                <a:ea typeface="Times New Roman" panose="02020603050405020304" pitchFamily="18" charset="0"/>
              </a:rPr>
              <a:t>Frog – Ribbit / Croak</a:t>
            </a:r>
            <a:endParaRPr lang="en-GB"/>
          </a:p>
        </p:txBody>
      </p:sp>
    </p:spTree>
    <p:extLst>
      <p:ext uri="{BB962C8B-B14F-4D97-AF65-F5344CB8AC3E}">
        <p14:creationId xmlns:p14="http://schemas.microsoft.com/office/powerpoint/2010/main" val="368474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Adaptation</a:t>
            </a:r>
            <a:endParaRPr lang="it-IT" dirty="0"/>
          </a:p>
        </p:txBody>
      </p:sp>
      <p:sp>
        <p:nvSpPr>
          <p:cNvPr id="3" name="Segnaposto contenuto 2"/>
          <p:cNvSpPr>
            <a:spLocks noGrp="1"/>
          </p:cNvSpPr>
          <p:nvPr>
            <p:ph idx="1"/>
          </p:nvPr>
        </p:nvSpPr>
        <p:spPr/>
        <p:txBody>
          <a:bodyPr>
            <a:normAutofit lnSpcReduction="10000"/>
          </a:bodyPr>
          <a:lstStyle/>
          <a:p>
            <a:r>
              <a:rPr lang="en-US" dirty="0"/>
              <a:t>The most complex of Vinay and </a:t>
            </a:r>
            <a:r>
              <a:rPr lang="en-US" dirty="0" err="1"/>
              <a:t>Darbelnet's</a:t>
            </a:r>
            <a:r>
              <a:rPr lang="en-US" dirty="0"/>
              <a:t> translation procedures is the final one, adaptation. Adaptation is similar to equivalence in the way that the translator seeks to render the SL into the TL whilst ensuring it is just as relevant and meaningful as the original was. Imagine the ST mentioned something that was so undeniably </a:t>
            </a:r>
            <a:r>
              <a:rPr lang="en-US" i="1" dirty="0"/>
              <a:t>English</a:t>
            </a:r>
            <a:r>
              <a:rPr lang="en-US" dirty="0"/>
              <a:t> that translating it into French would have absolutely no meaning, or vice-versa.</a:t>
            </a:r>
            <a:endParaRPr lang="it-IT" dirty="0"/>
          </a:p>
        </p:txBody>
      </p:sp>
    </p:spTree>
    <p:extLst>
      <p:ext uri="{BB962C8B-B14F-4D97-AF65-F5344CB8AC3E}">
        <p14:creationId xmlns:p14="http://schemas.microsoft.com/office/powerpoint/2010/main" val="138186630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olo 1"/>
          <p:cNvSpPr>
            <a:spLocks noGrp="1"/>
          </p:cNvSpPr>
          <p:nvPr>
            <p:ph type="title"/>
          </p:nvPr>
        </p:nvSpPr>
        <p:spPr/>
        <p:txBody>
          <a:bodyPr/>
          <a:lstStyle/>
          <a:p>
            <a:r>
              <a:rPr lang="it-IT" b="1" dirty="0"/>
              <a:t>Adaptation</a:t>
            </a:r>
            <a:endParaRPr lang="it-IT" dirty="0"/>
          </a:p>
        </p:txBody>
      </p:sp>
      <p:sp>
        <p:nvSpPr>
          <p:cNvPr id="3" name="Segnaposto contenuto 2"/>
          <p:cNvSpPr>
            <a:spLocks noGrp="1"/>
          </p:cNvSpPr>
          <p:nvPr>
            <p:ph idx="1"/>
          </p:nvPr>
        </p:nvSpPr>
        <p:spPr/>
        <p:txBody>
          <a:bodyPr>
            <a:normAutofit fontScale="92500" lnSpcReduction="20000"/>
          </a:bodyPr>
          <a:lstStyle/>
          <a:p>
            <a:pPr algn="just"/>
            <a:r>
              <a:rPr lang="en-US" dirty="0"/>
              <a:t>A brilliant example of this is the term </a:t>
            </a:r>
            <a:r>
              <a:rPr lang="en-US" i="1" dirty="0" err="1"/>
              <a:t>banlieue</a:t>
            </a:r>
            <a:r>
              <a:rPr lang="en-US" dirty="0"/>
              <a:t>, which can be a bit of a double-edged sword when translating into English. While the suburbs of French cities can be rich or poor, the term has been increasingly used to describe run-down areas of cities with low income housing, which is not the idea that springs to mind when the English hear the term </a:t>
            </a:r>
            <a:r>
              <a:rPr lang="en-US" i="1" dirty="0"/>
              <a:t>suburbs</a:t>
            </a:r>
            <a:r>
              <a:rPr lang="en-US" dirty="0"/>
              <a:t>. In this case, a translator would be forgiven for translating </a:t>
            </a:r>
            <a:r>
              <a:rPr lang="en-US" i="1" dirty="0" err="1"/>
              <a:t>banlieue</a:t>
            </a:r>
            <a:r>
              <a:rPr lang="en-US" dirty="0"/>
              <a:t> as </a:t>
            </a:r>
            <a:r>
              <a:rPr lang="en-US" i="1" dirty="0"/>
              <a:t>council estate </a:t>
            </a:r>
            <a:r>
              <a:rPr lang="en-US" dirty="0"/>
              <a:t>(UK English) or even </a:t>
            </a:r>
            <a:r>
              <a:rPr lang="en-US" i="1" dirty="0"/>
              <a:t>the projects</a:t>
            </a:r>
            <a:r>
              <a:rPr lang="en-US" dirty="0"/>
              <a:t> (US English).</a:t>
            </a:r>
            <a:endParaRPr lang="it-IT" dirty="0"/>
          </a:p>
        </p:txBody>
      </p:sp>
    </p:spTree>
    <p:extLst>
      <p:ext uri="{BB962C8B-B14F-4D97-AF65-F5344CB8AC3E}">
        <p14:creationId xmlns:p14="http://schemas.microsoft.com/office/powerpoint/2010/main" val="685799557"/>
      </p:ext>
    </p:extLst>
  </p:cSld>
  <p:clrMapOvr>
    <a:masterClrMapping/>
  </p:clrMapOvr>
</p:sld>
</file>

<file path=ppt/theme/theme1.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TotalTime>
  <Words>1023</Words>
  <Application>Microsoft Office PowerPoint</Application>
  <PresentationFormat>Presentazione su schermo (4:3)</PresentationFormat>
  <Paragraphs>28</Paragraphs>
  <Slides>16</Slides>
  <Notes>0</Notes>
  <HiddenSlides>0</HiddenSlides>
  <MMClips>0</MMClips>
  <ScaleCrop>false</ScaleCrop>
  <HeadingPairs>
    <vt:vector size="6" baseType="variant">
      <vt:variant>
        <vt:lpstr>Caratteri utilizzati</vt:lpstr>
      </vt:variant>
      <vt:variant>
        <vt:i4>3</vt:i4>
      </vt:variant>
      <vt:variant>
        <vt:lpstr>Tema</vt:lpstr>
      </vt:variant>
      <vt:variant>
        <vt:i4>1</vt:i4>
      </vt:variant>
      <vt:variant>
        <vt:lpstr>Titoli diapositive</vt:lpstr>
      </vt:variant>
      <vt:variant>
        <vt:i4>16</vt:i4>
      </vt:variant>
    </vt:vector>
  </HeadingPairs>
  <TitlesOfParts>
    <vt:vector size="20" baseType="lpstr">
      <vt:lpstr>Arial</vt:lpstr>
      <vt:lpstr>Calibri</vt:lpstr>
      <vt:lpstr>Times New Roman</vt:lpstr>
      <vt:lpstr>Tema di Office</vt:lpstr>
      <vt:lpstr>Vinay and Darbelnet </vt:lpstr>
      <vt:lpstr>Presentazione standard di PowerPoint</vt:lpstr>
      <vt:lpstr>Presentazione standard di PowerPoint</vt:lpstr>
      <vt:lpstr>Presentazione standard di PowerPoint</vt:lpstr>
      <vt:lpstr>Presentazione standard di PowerPoint</vt:lpstr>
      <vt:lpstr>Borrowing</vt:lpstr>
      <vt:lpstr>Calque</vt:lpstr>
      <vt:lpstr>Literal Translation</vt:lpstr>
      <vt:lpstr>Transposition</vt:lpstr>
      <vt:lpstr>Modulation</vt:lpstr>
      <vt:lpstr>Modulation</vt:lpstr>
      <vt:lpstr>Equivalence</vt:lpstr>
      <vt:lpstr>Equivalence</vt:lpstr>
      <vt:lpstr>Presentazione standard di PowerPoint</vt:lpstr>
      <vt:lpstr>Adaptation</vt:lpstr>
      <vt:lpstr>Adaptation</vt:lpstr>
    </vt:vector>
  </TitlesOfParts>
  <Company>Hewlett-Packard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Vinay and Darbelnet </dc:title>
  <dc:creator>Flavia</dc:creator>
  <cp:lastModifiedBy>FLAVIA CAVALIERE</cp:lastModifiedBy>
  <cp:revision>6</cp:revision>
  <dcterms:created xsi:type="dcterms:W3CDTF">2014-11-04T12:48:55Z</dcterms:created>
  <dcterms:modified xsi:type="dcterms:W3CDTF">2022-10-05T10:50:06Z</dcterms:modified>
</cp:coreProperties>
</file>