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326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BE166-385F-41E1-B1EB-18ED84D46CAB}" type="datetimeFigureOut">
              <a:rPr lang="en-GB" smtClean="0"/>
              <a:pPr/>
              <a:t>19/10/2017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EBACE-1AEB-409F-9084-D7A46527F054}" type="slidenum">
              <a:rPr lang="en-GB" smtClean="0"/>
              <a:pPr/>
              <a:t>‹N›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Vinay</a:t>
            </a:r>
            <a:r>
              <a:rPr lang="en-GB" dirty="0"/>
              <a:t> e </a:t>
            </a:r>
            <a:r>
              <a:rPr lang="en-GB"/>
              <a:t>Darbelnet</a:t>
            </a:r>
            <a:endParaRPr lang="en-GB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err="1"/>
              <a:t>Vinay</a:t>
            </a:r>
            <a:r>
              <a:rPr lang="it-IT" dirty="0"/>
              <a:t> e </a:t>
            </a:r>
            <a:r>
              <a:rPr lang="it-IT" dirty="0" err="1"/>
              <a:t>Darbelnet</a:t>
            </a:r>
            <a:r>
              <a:rPr lang="it-IT" dirty="0"/>
              <a:t> (1995) sviluppano un modello di stilistica comparata incentrato sul</a:t>
            </a:r>
          </a:p>
          <a:p>
            <a:r>
              <a:rPr lang="it-IT" dirty="0"/>
              <a:t>raffronto tra il francese e l’inglese. I due studiosi analizzano i testi seguendo una </a:t>
            </a:r>
            <a:r>
              <a:rPr lang="it-IT" dirty="0" smtClean="0"/>
              <a:t>procedura bidirezionale</a:t>
            </a:r>
            <a:r>
              <a:rPr lang="it-IT" dirty="0"/>
              <a:t>, mettendo in rilievo le differenze tra le due lingue e identificando diverse</a:t>
            </a:r>
          </a:p>
          <a:p>
            <a:r>
              <a:rPr lang="en-GB" dirty="0" err="1"/>
              <a:t>strategie</a:t>
            </a:r>
            <a:r>
              <a:rPr lang="en-GB" dirty="0"/>
              <a:t> </a:t>
            </a:r>
            <a:r>
              <a:rPr lang="en-GB" dirty="0" err="1"/>
              <a:t>traduttive</a:t>
            </a:r>
            <a:r>
              <a:rPr lang="en-GB" dirty="0"/>
              <a:t> e ‘procedure’.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dirty="0"/>
              <a:t>Le due strategie traduttive generali individuate in </a:t>
            </a:r>
            <a:r>
              <a:rPr lang="it-IT" dirty="0" smtClean="0"/>
              <a:t>questa ricerca </a:t>
            </a:r>
            <a:r>
              <a:rPr lang="it-IT" dirty="0"/>
              <a:t>sono </a:t>
            </a:r>
            <a:endParaRPr lang="it-IT" dirty="0" smtClean="0"/>
          </a:p>
          <a:p>
            <a:r>
              <a:rPr lang="it-IT" i="1" dirty="0" smtClean="0"/>
              <a:t>traduzione diretta</a:t>
            </a:r>
          </a:p>
          <a:p>
            <a:r>
              <a:rPr lang="it-IT" i="1" dirty="0" smtClean="0"/>
              <a:t>traduzione </a:t>
            </a:r>
            <a:r>
              <a:rPr lang="it-IT" i="1" dirty="0"/>
              <a:t>obliqua, </a:t>
            </a:r>
            <a:endParaRPr lang="it-IT" i="1" dirty="0" smtClean="0"/>
          </a:p>
          <a:p>
            <a:pPr>
              <a:buNone/>
            </a:pPr>
            <a:r>
              <a:rPr lang="it-IT" dirty="0" smtClean="0"/>
              <a:t>che </a:t>
            </a:r>
            <a:r>
              <a:rPr lang="it-IT" dirty="0"/>
              <a:t>ricalcano la dicotomia </a:t>
            </a:r>
            <a:r>
              <a:rPr lang="it-IT" dirty="0" smtClean="0"/>
              <a:t>classica tra </a:t>
            </a:r>
            <a:r>
              <a:rPr lang="it-IT" dirty="0"/>
              <a:t>traduzione letterale e traduzione libera. 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>Le </a:t>
            </a:r>
            <a:r>
              <a:rPr lang="it-IT" dirty="0"/>
              <a:t>strategie comprendono sette procedure;</a:t>
            </a:r>
          </a:p>
          <a:p>
            <a:pPr>
              <a:buNone/>
            </a:pPr>
            <a:r>
              <a:rPr lang="it-IT" dirty="0"/>
              <a:t>la traduzione diretta ne include tre: prestito, calco, 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>traduzione </a:t>
            </a:r>
            <a:r>
              <a:rPr lang="it-IT" dirty="0"/>
              <a:t>alla </a:t>
            </a:r>
            <a:r>
              <a:rPr lang="it-IT" dirty="0" smtClean="0"/>
              <a:t>lettera/letterale. 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Gli</a:t>
            </a:r>
            <a:r>
              <a:rPr lang="en-GB" dirty="0"/>
              <a:t> </a:t>
            </a:r>
            <a:r>
              <a:rPr lang="en-GB" dirty="0" err="1" smtClean="0"/>
              <a:t>autori</a:t>
            </a:r>
            <a:r>
              <a:rPr lang="en-GB" dirty="0" smtClean="0"/>
              <a:t> </a:t>
            </a:r>
            <a:r>
              <a:rPr lang="it-IT" dirty="0" smtClean="0"/>
              <a:t>privilegiano </a:t>
            </a:r>
            <a:r>
              <a:rPr lang="it-IT" dirty="0"/>
              <a:t>la traduzione letterale, e osservano che il traduttore tuttavia può </a:t>
            </a:r>
            <a:r>
              <a:rPr lang="it-IT" dirty="0" smtClean="0"/>
              <a:t>ritenerla inaccettabile </a:t>
            </a:r>
            <a:r>
              <a:rPr lang="it-IT" dirty="0"/>
              <a:t>per i seguenti motivi (</a:t>
            </a:r>
            <a:r>
              <a:rPr lang="it-IT" dirty="0" err="1"/>
              <a:t>Vinay</a:t>
            </a:r>
            <a:r>
              <a:rPr lang="it-IT" dirty="0"/>
              <a:t> e </a:t>
            </a:r>
            <a:r>
              <a:rPr lang="it-IT" dirty="0" err="1"/>
              <a:t>Darbelnet</a:t>
            </a:r>
            <a:r>
              <a:rPr lang="it-IT" dirty="0"/>
              <a:t> 1995: 34-34):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a) produce un diverso significato;</a:t>
            </a:r>
          </a:p>
          <a:p>
            <a:r>
              <a:rPr lang="it-IT" dirty="0"/>
              <a:t>b) non ha alcun significato;</a:t>
            </a:r>
          </a:p>
          <a:p>
            <a:r>
              <a:rPr lang="it-IT" dirty="0"/>
              <a:t>c) è impossibile per ragioni strutturali;</a:t>
            </a:r>
          </a:p>
          <a:p>
            <a:r>
              <a:rPr lang="it-IT" dirty="0"/>
              <a:t>d) non ha un’espressione corrispondente nell’esperienza metalinguistica della </a:t>
            </a:r>
            <a:r>
              <a:rPr lang="it-IT" dirty="0" smtClean="0"/>
              <a:t>lingua </a:t>
            </a:r>
            <a:r>
              <a:rPr lang="en-GB" dirty="0" err="1" smtClean="0"/>
              <a:t>d’arrivo</a:t>
            </a:r>
            <a:r>
              <a:rPr lang="en-GB" dirty="0"/>
              <a:t>;</a:t>
            </a:r>
          </a:p>
          <a:p>
            <a:r>
              <a:rPr lang="it-IT" dirty="0"/>
              <a:t>e) corrisponde a qualcosa su un differente livello della lingua.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/>
              <a:t>in questi casi </a:t>
            </a:r>
            <a:r>
              <a:rPr lang="it-IT" dirty="0" err="1"/>
              <a:t>Vinay</a:t>
            </a:r>
            <a:r>
              <a:rPr lang="it-IT" dirty="0"/>
              <a:t> e </a:t>
            </a:r>
            <a:r>
              <a:rPr lang="it-IT" dirty="0" err="1"/>
              <a:t>Darbelnet</a:t>
            </a:r>
            <a:r>
              <a:rPr lang="it-IT" dirty="0"/>
              <a:t> (1995: 94-99) propongono di ricorrere ad </a:t>
            </a:r>
            <a:r>
              <a:rPr lang="it-IT" dirty="0" smtClean="0"/>
              <a:t>una traduzione </a:t>
            </a:r>
            <a:r>
              <a:rPr lang="it-IT" dirty="0"/>
              <a:t>obliqua, che si articola in quattro procedure. 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</a:t>
            </a:r>
            <a:r>
              <a:rPr lang="it-IT" i="1" dirty="0" smtClean="0"/>
              <a:t>trasposizione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ovvero la sostituzione di una parte del discorso con un’altra (ad es. verbo → nome). </a:t>
            </a:r>
          </a:p>
          <a:p>
            <a:pPr>
              <a:buNone/>
            </a:pPr>
            <a:r>
              <a:rPr lang="it-IT" dirty="0" smtClean="0"/>
              <a:t>Le trasposizioni possono essere obbligatorie o opzionali.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</a:t>
            </a:r>
            <a:r>
              <a:rPr lang="it-IT" i="1" dirty="0" smtClean="0"/>
              <a:t>modulazione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it-IT" dirty="0" smtClean="0"/>
              <a:t>il cambiamento della semantica</a:t>
            </a:r>
          </a:p>
          <a:p>
            <a:pPr algn="just">
              <a:buNone/>
            </a:pPr>
            <a:r>
              <a:rPr lang="it-IT" dirty="0" smtClean="0"/>
              <a:t>	o </a:t>
            </a:r>
            <a:r>
              <a:rPr lang="it-IT" dirty="0"/>
              <a:t>del punto di vista </a:t>
            </a:r>
            <a:r>
              <a:rPr lang="it-IT" dirty="0" smtClean="0"/>
              <a:t>del ST; </a:t>
            </a:r>
            <a:r>
              <a:rPr lang="it-IT" dirty="0"/>
              <a:t>anch’essa può essere opzionale o obbligatorie. </a:t>
            </a:r>
            <a:endParaRPr lang="it-IT" dirty="0" smtClean="0"/>
          </a:p>
          <a:p>
            <a:pPr algn="just"/>
            <a:r>
              <a:rPr lang="it-IT" dirty="0" smtClean="0"/>
              <a:t>Una modulazione </a:t>
            </a:r>
            <a:r>
              <a:rPr lang="it-IT" dirty="0"/>
              <a:t>si realizza quando una </a:t>
            </a:r>
            <a:r>
              <a:rPr lang="it-IT" dirty="0" smtClean="0"/>
              <a:t>traduzione alla </a:t>
            </a:r>
            <a:r>
              <a:rPr lang="it-IT" dirty="0"/>
              <a:t>lettera, sebbene risulterebbe </a:t>
            </a:r>
            <a:r>
              <a:rPr lang="it-IT" dirty="0" smtClean="0"/>
              <a:t>corretta dal </a:t>
            </a:r>
            <a:r>
              <a:rPr lang="it-IT" dirty="0"/>
              <a:t>punto di vista grammaticale, viene tuttavia ritenuta inadeguata nella lingua d’arrivo.</a:t>
            </a:r>
          </a:p>
          <a:p>
            <a:pPr algn="just"/>
            <a:r>
              <a:rPr lang="it-IT" dirty="0" err="1"/>
              <a:t>Vinay</a:t>
            </a:r>
            <a:r>
              <a:rPr lang="it-IT" dirty="0"/>
              <a:t> e </a:t>
            </a:r>
            <a:r>
              <a:rPr lang="it-IT" dirty="0" err="1"/>
              <a:t>Darbelnet</a:t>
            </a:r>
            <a:r>
              <a:rPr lang="it-IT" dirty="0"/>
              <a:t> ne classificano diversi tipi, ad es. causa – effetto, attivo – passivo, </a:t>
            </a:r>
            <a:r>
              <a:rPr lang="it-IT" dirty="0" smtClean="0"/>
              <a:t>spazio per </a:t>
            </a:r>
            <a:r>
              <a:rPr lang="it-IT" dirty="0"/>
              <a:t>tempo, inversione di termini.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 </a:t>
            </a:r>
            <a:r>
              <a:rPr lang="it-IT" i="1" dirty="0" smtClean="0"/>
              <a:t>equivalenza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ovvero </a:t>
            </a:r>
            <a:r>
              <a:rPr lang="it-IT" dirty="0"/>
              <a:t>quando due lingue descrivono la</a:t>
            </a:r>
          </a:p>
          <a:p>
            <a:pPr algn="just">
              <a:buNone/>
            </a:pPr>
            <a:r>
              <a:rPr lang="it-IT" dirty="0" smtClean="0"/>
              <a:t>	stessa </a:t>
            </a:r>
            <a:r>
              <a:rPr lang="it-IT" dirty="0"/>
              <a:t>situazione con strutture o mezzi stilistici diversi. </a:t>
            </a:r>
            <a:endParaRPr lang="it-IT" dirty="0" smtClean="0"/>
          </a:p>
          <a:p>
            <a:pPr algn="just">
              <a:buNone/>
            </a:pPr>
            <a:r>
              <a:rPr lang="it-IT" dirty="0" smtClean="0"/>
              <a:t>	L’equivalenza </a:t>
            </a:r>
            <a:r>
              <a:rPr lang="it-IT" dirty="0"/>
              <a:t>è </a:t>
            </a:r>
            <a:r>
              <a:rPr lang="it-IT" dirty="0" smtClean="0"/>
              <a:t>particolarmente utile </a:t>
            </a:r>
            <a:r>
              <a:rPr lang="it-IT" dirty="0"/>
              <a:t>per tradurre frasi idiomatiche o proverbi.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 </a:t>
            </a:r>
            <a:r>
              <a:rPr lang="it-IT" i="1" dirty="0" smtClean="0"/>
              <a:t>adattamento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cioè </a:t>
            </a:r>
            <a:r>
              <a:rPr lang="it-IT" dirty="0"/>
              <a:t>cambiamenti </a:t>
            </a:r>
            <a:r>
              <a:rPr lang="it-IT" dirty="0" smtClean="0"/>
              <a:t>nel riferimento </a:t>
            </a:r>
            <a:r>
              <a:rPr lang="it-IT" dirty="0"/>
              <a:t>culturale; per esempio quando una situazione nella cultura d’origine </a:t>
            </a:r>
            <a:r>
              <a:rPr lang="it-IT" dirty="0" smtClean="0"/>
              <a:t>non </a:t>
            </a:r>
            <a:r>
              <a:rPr lang="en-GB" dirty="0" err="1" smtClean="0"/>
              <a:t>esiste</a:t>
            </a:r>
            <a:r>
              <a:rPr lang="en-GB" dirty="0" smtClean="0"/>
              <a:t> </a:t>
            </a:r>
            <a:r>
              <a:rPr lang="en-GB" dirty="0" err="1"/>
              <a:t>nella</a:t>
            </a:r>
            <a:r>
              <a:rPr lang="en-GB" dirty="0"/>
              <a:t> </a:t>
            </a:r>
            <a:r>
              <a:rPr lang="en-GB" dirty="0" err="1"/>
              <a:t>cultura</a:t>
            </a:r>
            <a:r>
              <a:rPr lang="en-GB" dirty="0"/>
              <a:t> </a:t>
            </a:r>
            <a:r>
              <a:rPr lang="en-GB" dirty="0" err="1"/>
              <a:t>d’arrivo</a:t>
            </a:r>
            <a:r>
              <a:rPr lang="en-GB" dirty="0"/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it-IT" dirty="0"/>
              <a:t>Le strategie vengono considerate come operanti su tre livelli: </a:t>
            </a:r>
            <a:endParaRPr lang="it-IT" dirty="0" smtClean="0"/>
          </a:p>
          <a:p>
            <a:r>
              <a:rPr lang="it-IT" dirty="0" smtClean="0"/>
              <a:t>a</a:t>
            </a:r>
            <a:r>
              <a:rPr lang="it-IT" dirty="0"/>
              <a:t>) lessico, </a:t>
            </a:r>
            <a:endParaRPr lang="it-IT" dirty="0" smtClean="0"/>
          </a:p>
          <a:p>
            <a:r>
              <a:rPr lang="it-IT" dirty="0" smtClean="0"/>
              <a:t>b</a:t>
            </a:r>
            <a:r>
              <a:rPr lang="it-IT" dirty="0"/>
              <a:t>) </a:t>
            </a:r>
            <a:r>
              <a:rPr lang="it-IT" dirty="0" smtClean="0"/>
              <a:t>strutture sintattiche</a:t>
            </a:r>
          </a:p>
          <a:p>
            <a:r>
              <a:rPr lang="it-IT" dirty="0" smtClean="0"/>
              <a:t> </a:t>
            </a:r>
            <a:r>
              <a:rPr lang="it-IT" dirty="0"/>
              <a:t>c) messaggio. 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>Un </a:t>
            </a:r>
            <a:r>
              <a:rPr lang="it-IT" dirty="0"/>
              <a:t>altro parametro importante preso in considerazione </a:t>
            </a:r>
            <a:r>
              <a:rPr lang="it-IT" dirty="0" smtClean="0"/>
              <a:t>nello studio </a:t>
            </a:r>
            <a:r>
              <a:rPr lang="it-IT" dirty="0"/>
              <a:t>in questione è l’opposizione tra le scelte obbligate e le scelte opzionali.</a:t>
            </a: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 </a:t>
            </a:r>
            <a:r>
              <a:rPr lang="en-GB" dirty="0" smtClean="0"/>
              <a:t>prime </a:t>
            </a:r>
            <a:r>
              <a:rPr lang="it-IT" dirty="0" smtClean="0"/>
              <a:t>si </a:t>
            </a:r>
            <a:r>
              <a:rPr lang="it-IT" dirty="0"/>
              <a:t>riferiscono alle trasposizioni e modulazioni obbligatorie dovute alle differenze tra i </a:t>
            </a:r>
            <a:r>
              <a:rPr lang="it-IT" dirty="0" smtClean="0"/>
              <a:t>due sistemi </a:t>
            </a:r>
            <a:r>
              <a:rPr lang="it-IT" dirty="0"/>
              <a:t>linguistici; le seconde, ai cambiamenti facoltativi che derivano dallo stile o </a:t>
            </a:r>
            <a:r>
              <a:rPr lang="it-IT" dirty="0" smtClean="0"/>
              <a:t>dalle preferenze </a:t>
            </a:r>
            <a:r>
              <a:rPr lang="it-IT" dirty="0"/>
              <a:t>personali di un traduttore.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348</Words>
  <Application>Microsoft Office PowerPoint</Application>
  <PresentationFormat>Presentazione su schermo (4:3)</PresentationFormat>
  <Paragraphs>38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3" baseType="lpstr">
      <vt:lpstr>Tema di Office</vt:lpstr>
      <vt:lpstr>Vinay e Darbelnet</vt:lpstr>
      <vt:lpstr>Diapositiva 2</vt:lpstr>
      <vt:lpstr>Diapositiva 3</vt:lpstr>
      <vt:lpstr>Diapositiva 4</vt:lpstr>
      <vt:lpstr>Diapositiva 5</vt:lpstr>
      <vt:lpstr>Diapositiva 6</vt:lpstr>
      <vt:lpstr>La trasposizione</vt:lpstr>
      <vt:lpstr>La modulazione</vt:lpstr>
      <vt:lpstr>L’ equivalenza</vt:lpstr>
      <vt:lpstr>L’ adattamento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Flavia</dc:creator>
  <cp:lastModifiedBy>Flavia</cp:lastModifiedBy>
  <cp:revision>13</cp:revision>
  <dcterms:created xsi:type="dcterms:W3CDTF">2013-11-17T12:37:55Z</dcterms:created>
  <dcterms:modified xsi:type="dcterms:W3CDTF">2017-10-19T18:59:57Z</dcterms:modified>
</cp:coreProperties>
</file>