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notesMasterIdLst>
    <p:notesMasterId r:id="rId24"/>
  </p:notesMasterIdLst>
  <p:handoutMasterIdLst>
    <p:handoutMasterId r:id="rId25"/>
  </p:handoutMasterIdLst>
  <p:sldIdLst>
    <p:sldId id="542" r:id="rId2"/>
    <p:sldId id="543" r:id="rId3"/>
    <p:sldId id="544" r:id="rId4"/>
    <p:sldId id="755" r:id="rId5"/>
    <p:sldId id="560" r:id="rId6"/>
    <p:sldId id="561" r:id="rId7"/>
    <p:sldId id="562" r:id="rId8"/>
    <p:sldId id="563" r:id="rId9"/>
    <p:sldId id="713" r:id="rId10"/>
    <p:sldId id="714" r:id="rId11"/>
    <p:sldId id="666" r:id="rId12"/>
    <p:sldId id="670" r:id="rId13"/>
    <p:sldId id="646" r:id="rId14"/>
    <p:sldId id="647" r:id="rId15"/>
    <p:sldId id="671" r:id="rId16"/>
    <p:sldId id="673" r:id="rId17"/>
    <p:sldId id="674" r:id="rId18"/>
    <p:sldId id="675" r:id="rId19"/>
    <p:sldId id="682" r:id="rId20"/>
    <p:sldId id="684" r:id="rId21"/>
    <p:sldId id="698" r:id="rId22"/>
    <p:sldId id="572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3300"/>
    <a:srgbClr val="0080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36" autoAdjust="0"/>
    <p:restoredTop sz="78229"/>
  </p:normalViewPr>
  <p:slideViewPr>
    <p:cSldViewPr>
      <p:cViewPr varScale="1">
        <p:scale>
          <a:sx n="101" d="100"/>
          <a:sy n="101" d="100"/>
        </p:scale>
        <p:origin x="212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B0FF6A2-E3B9-4927-BBFD-C448BA0D024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8646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316C95C-2BE6-44E2-B285-DF562E5EB511}" type="datetimeFigureOut">
              <a:rPr lang="it-IT"/>
              <a:pPr>
                <a:defRPr/>
              </a:pPr>
              <a:t>27/10/22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/>
              <a:t>Fare clic per modificare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D8C9F8C-9BEA-446C-8B5B-4E3C17952F0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88675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93CF263-8948-4618-98C9-983E7EB7F35E}" type="slidenum">
              <a:rPr lang="it-IT" smtClean="0"/>
              <a:pPr/>
              <a:t>5</a:t>
            </a:fld>
            <a:endParaRPr lang="it-IT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328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B82371-CB82-442D-946D-E87B3A1C7D79}" type="slidenum">
              <a:rPr lang="it-IT" smtClean="0"/>
              <a:pPr/>
              <a:t>6</a:t>
            </a:fld>
            <a:endParaRPr lang="it-IT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906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CC4CF0E-025D-4AAF-B239-1A0D833F0B14}" type="slidenum">
              <a:rPr lang="it-IT" smtClean="0"/>
              <a:pPr/>
              <a:t>7</a:t>
            </a:fld>
            <a:endParaRPr lang="it-IT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26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28AE2B9-FBD1-4529-96F3-3099E1C0D1A0}" type="slidenum">
              <a:rPr lang="it-IT" smtClean="0"/>
              <a:pPr/>
              <a:t>8</a:t>
            </a:fld>
            <a:endParaRPr lang="it-IT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459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C1F428-6E6C-4E2E-B1D7-2B2BFB3B65B9}" type="slidenum">
              <a:rPr lang="it-IT" smtClean="0">
                <a:ea typeface="MS PGothic" pitchFamily="34" charset="-128"/>
              </a:rPr>
              <a:pPr/>
              <a:t>13</a:t>
            </a:fld>
            <a:endParaRPr lang="it-IT">
              <a:ea typeface="MS PGothic" pitchFamily="34" charset="-128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70864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56AAA03-6A68-486A-AB9B-DAACE70BF743}" type="slidenum">
              <a:rPr lang="it-IT" smtClean="0">
                <a:ea typeface="MS PGothic" pitchFamily="34" charset="-128"/>
              </a:rPr>
              <a:pPr/>
              <a:t>14</a:t>
            </a:fld>
            <a:endParaRPr lang="it-IT">
              <a:ea typeface="MS PGothic" pitchFamily="34" charset="-128"/>
            </a:endParaRPr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06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27C6916-DBB1-4319-9027-B3017AD6C2DD}" type="slidenum">
              <a:rPr lang="it-IT" smtClean="0"/>
              <a:pPr/>
              <a:t>22</a:t>
            </a:fld>
            <a:endParaRPr lang="it-IT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707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A38729-8DB0-41FF-84B0-D28251ECC35C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961628-0467-4826-9A79-3A89F5D9BA8D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07162-1487-4262-AEAA-614EEF7CEB7E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615464-8A9C-4269-BD6E-E502716CB7DC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7E79C5-CE72-41BE-B600-E6589C846C41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9E26AF-5DDA-4CF4-86FD-1E5A94E4E052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931367-B692-4517-B1E5-333582395E0A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3BA1DF-2A0D-4ED1-AA4A-48F02C123029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392116-1F77-4853-8517-428A1A6366E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F2F136-D63B-4740-96D8-6C7095C8AF2B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FC2DF3-5556-4BA1-B598-FB6361E51CB6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B3B3B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t-IT">
              <a:latin typeface="+mn-lt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76200" y="76200"/>
            <a:ext cx="8991600" cy="6705600"/>
          </a:xfrm>
          <a:prstGeom prst="roundRect">
            <a:avLst>
              <a:gd name="adj" fmla="val 1278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>
                <a:latin typeface="+mn-lt"/>
              </a:rPr>
              <a:t> </a:t>
            </a:r>
          </a:p>
        </p:txBody>
      </p:sp>
      <p:pic>
        <p:nvPicPr>
          <p:cNvPr id="6" name="Picture 9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5867400"/>
            <a:ext cx="24384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09"/>
          <p:cNvSpPr>
            <a:spLocks noGrp="1" noChangeArrowheads="1"/>
          </p:cNvSpPr>
          <p:nvPr/>
        </p:nvSpPr>
        <p:spPr bwMode="auto">
          <a:xfrm>
            <a:off x="7162800" y="6553200"/>
            <a:ext cx="1905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fld id="{5C410F5F-E178-47DF-8C1B-B9A537435563}" type="slidenum">
              <a:rPr lang="it-IT" sz="800"/>
              <a:pPr algn="r">
                <a:defRPr/>
              </a:pPr>
              <a:t>‹N›</a:t>
            </a:fld>
            <a:endParaRPr lang="it-IT" sz="140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228600" y="6553200"/>
            <a:ext cx="3937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it-IT" sz="800"/>
              <a:t>Valitutti,Tifi, Gentile</a:t>
            </a:r>
            <a:r>
              <a:rPr lang="it-IT" sz="800" i="1"/>
              <a:t>, Esploriamo la chimica  </a:t>
            </a:r>
            <a:r>
              <a:rPr lang="it-IT" sz="800"/>
              <a:t>©  Zanichelli editore 2010</a:t>
            </a:r>
          </a:p>
          <a:p>
            <a:pPr>
              <a:defRPr/>
            </a:pPr>
            <a:endParaRPr lang="it-IT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it-IT" dirty="0"/>
          </a:p>
        </p:txBody>
      </p:sp>
    </p:spTree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D0D2F71-1B68-48E2-8DC3-042C31F0BD62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it-IT"/>
              <a:t>Dalle trasformazioni fisiche alle trasformazioni chimiche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/>
            <a:r>
              <a:rPr lang="en-US"/>
              <a:t>Le </a:t>
            </a:r>
            <a:r>
              <a:rPr lang="en-US" b="1"/>
              <a:t>trasformazioni</a:t>
            </a:r>
            <a:r>
              <a:rPr lang="en-US"/>
              <a:t> </a:t>
            </a:r>
            <a:r>
              <a:rPr lang="en-US" b="1"/>
              <a:t>fisiche</a:t>
            </a:r>
            <a:r>
              <a:rPr lang="en-US"/>
              <a:t> producono una modificazione fisica della materia e non producono nuove sostanze.</a:t>
            </a:r>
          </a:p>
        </p:txBody>
      </p:sp>
      <p:pic>
        <p:nvPicPr>
          <p:cNvPr id="16388" name="Picture 4" descr="2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757549"/>
            <a:ext cx="5445968" cy="2825813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74997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/>
              <a:t>Dalle trasformazioni fisiche alle trasformazioni chimiche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/>
            <a:r>
              <a:rPr lang="en-US"/>
              <a:t>Le </a:t>
            </a:r>
            <a:r>
              <a:rPr lang="en-US" b="1"/>
              <a:t>trasformazioni</a:t>
            </a:r>
            <a:r>
              <a:rPr lang="en-US"/>
              <a:t> </a:t>
            </a:r>
            <a:r>
              <a:rPr lang="en-US" b="1"/>
              <a:t>chimiche</a:t>
            </a:r>
            <a:r>
              <a:rPr lang="en-US"/>
              <a:t> sono modificazioni che comportano una variazione della composizione chimica delle sostanze con formazione di nuove sostanze.</a:t>
            </a:r>
          </a:p>
        </p:txBody>
      </p:sp>
      <p:pic>
        <p:nvPicPr>
          <p:cNvPr id="17412" name="Picture 4" descr="2,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629157"/>
            <a:ext cx="4896544" cy="3052283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74997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/>
              <a:t>Dalle trasformazioni fisiche alle trasformazioni chimiche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/>
            <a:r>
              <a:rPr lang="en-US" dirty="0" err="1"/>
              <a:t>Nelle</a:t>
            </a:r>
            <a:r>
              <a:rPr lang="en-US" dirty="0"/>
              <a:t> </a:t>
            </a:r>
            <a:r>
              <a:rPr lang="en-US" dirty="0" err="1"/>
              <a:t>trasformazioni</a:t>
            </a:r>
            <a:r>
              <a:rPr lang="en-US" dirty="0"/>
              <a:t> </a:t>
            </a:r>
            <a:r>
              <a:rPr lang="en-US" dirty="0" err="1"/>
              <a:t>chimiche</a:t>
            </a:r>
            <a:r>
              <a:rPr lang="en-US" dirty="0"/>
              <a:t> le </a:t>
            </a:r>
            <a:r>
              <a:rPr lang="en-US" dirty="0" err="1"/>
              <a:t>sostanze</a:t>
            </a:r>
            <a:r>
              <a:rPr lang="en-US" dirty="0"/>
              <a:t> </a:t>
            </a:r>
            <a:r>
              <a:rPr lang="en-US" dirty="0" err="1"/>
              <a:t>originarie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dicono</a:t>
            </a:r>
            <a:r>
              <a:rPr lang="en-US" dirty="0"/>
              <a:t> </a:t>
            </a:r>
            <a:r>
              <a:rPr lang="en-US" b="1" dirty="0" err="1"/>
              <a:t>reagenti</a:t>
            </a:r>
            <a:r>
              <a:rPr lang="en-US" dirty="0"/>
              <a:t>, le </a:t>
            </a:r>
            <a:r>
              <a:rPr lang="en-US" dirty="0" err="1"/>
              <a:t>nuove</a:t>
            </a:r>
            <a:r>
              <a:rPr lang="en-US" dirty="0"/>
              <a:t> </a:t>
            </a:r>
            <a:r>
              <a:rPr lang="en-US" dirty="0" err="1"/>
              <a:t>sostanze</a:t>
            </a:r>
            <a:r>
              <a:rPr lang="en-US" dirty="0"/>
              <a:t> </a:t>
            </a:r>
            <a:r>
              <a:rPr lang="en-US" dirty="0" err="1"/>
              <a:t>prendono</a:t>
            </a:r>
            <a:r>
              <a:rPr lang="en-US" dirty="0"/>
              <a:t> </a:t>
            </a:r>
            <a:r>
              <a:rPr lang="en-US" dirty="0" err="1"/>
              <a:t>il</a:t>
            </a:r>
            <a:r>
              <a:rPr lang="en-US" dirty="0"/>
              <a:t> </a:t>
            </a:r>
            <a:r>
              <a:rPr lang="en-US" dirty="0" err="1"/>
              <a:t>nome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b="1" dirty="0" err="1"/>
              <a:t>prodotti</a:t>
            </a:r>
            <a:r>
              <a:rPr lang="en-US" dirty="0"/>
              <a:t>.</a:t>
            </a:r>
          </a:p>
          <a:p>
            <a:pPr marL="0" indent="0" eaLnBrk="1" hangingPunct="1"/>
            <a:endParaRPr lang="en-US" dirty="0"/>
          </a:p>
          <a:p>
            <a:pPr marL="0" indent="0" eaLnBrk="1" hangingPunct="1"/>
            <a:endParaRPr lang="en-US" dirty="0"/>
          </a:p>
          <a:p>
            <a:pPr marL="0" indent="0" eaLnBrk="1" hangingPunct="1"/>
            <a:r>
              <a:rPr lang="en-US" dirty="0"/>
              <a:t>	</a:t>
            </a:r>
            <a:r>
              <a:rPr lang="en-US" dirty="0" err="1"/>
              <a:t>reagenti</a:t>
            </a:r>
            <a:r>
              <a:rPr lang="en-US" dirty="0"/>
              <a:t> 		     </a:t>
            </a:r>
            <a:r>
              <a:rPr lang="en-US" dirty="0" err="1"/>
              <a:t>prodotti</a:t>
            </a:r>
            <a:endParaRPr lang="en-US" dirty="0"/>
          </a:p>
          <a:p>
            <a:pPr marL="0" indent="0" eaLnBrk="1" hangingPunct="1"/>
            <a:endParaRPr lang="en-US" dirty="0"/>
          </a:p>
          <a:p>
            <a:pPr marL="0" indent="0" eaLnBrk="1" hangingPunct="1"/>
            <a:endParaRPr lang="en-US" dirty="0"/>
          </a:p>
        </p:txBody>
      </p:sp>
      <p:cxnSp>
        <p:nvCxnSpPr>
          <p:cNvPr id="16388" name="AutoShape 14"/>
          <p:cNvCxnSpPr>
            <a:cxnSpLocks noChangeShapeType="1"/>
          </p:cNvCxnSpPr>
          <p:nvPr/>
        </p:nvCxnSpPr>
        <p:spPr bwMode="auto">
          <a:xfrm>
            <a:off x="3059832" y="4653136"/>
            <a:ext cx="1320800" cy="1588"/>
          </a:xfrm>
          <a:prstGeom prst="straightConnector1">
            <a:avLst/>
          </a:prstGeom>
          <a:noFill/>
          <a:ln w="19050">
            <a:solidFill>
              <a:srgbClr val="666666"/>
            </a:solidFill>
            <a:round/>
            <a:headEnd/>
            <a:tailEnd type="triangl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1950" y="6402388"/>
            <a:ext cx="2133600" cy="476250"/>
          </a:xfrm>
          <a:noFill/>
        </p:spPr>
        <p:txBody>
          <a:bodyPr/>
          <a:lstStyle/>
          <a:p>
            <a:pPr algn="l"/>
            <a:r>
              <a:rPr lang="it-IT" altLang="it-IT">
                <a:latin typeface="Arial" pitchFamily="34" charset="0"/>
                <a:ea typeface="MS PGothic" pitchFamily="34" charset="-128"/>
              </a:rPr>
              <a:t>Autore, Autore, Autore</a:t>
            </a:r>
            <a:r>
              <a:rPr lang="it-IT" altLang="it-IT" i="1">
                <a:latin typeface="Arial" pitchFamily="34" charset="0"/>
                <a:ea typeface="MS PGothic" pitchFamily="34" charset="-128"/>
              </a:rPr>
              <a:t>Titolo </a:t>
            </a:r>
            <a:r>
              <a:rPr lang="en-US" altLang="it-IT">
                <a:latin typeface="Arial" pitchFamily="34" charset="0"/>
                <a:ea typeface="MS PGothic" pitchFamily="34" charset="-128"/>
              </a:rPr>
              <a:t>© </a:t>
            </a:r>
            <a:r>
              <a:rPr lang="it-IT" altLang="it-IT">
                <a:latin typeface="Arial" pitchFamily="34" charset="0"/>
                <a:ea typeface="MS PGothic" pitchFamily="34" charset="-128"/>
              </a:rPr>
              <a:t>Zanichelli editore 2009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379413"/>
            <a:ext cx="8229600" cy="914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it-IT" dirty="0"/>
              <a:t>Conservazione della massa </a:t>
            </a:r>
          </a:p>
        </p:txBody>
      </p:sp>
      <p:sp>
        <p:nvSpPr>
          <p:cNvPr id="242" name="Rectangle 3"/>
          <p:cNvSpPr txBox="1">
            <a:spLocks noChangeArrowheads="1"/>
          </p:cNvSpPr>
          <p:nvPr/>
        </p:nvSpPr>
        <p:spPr bwMode="auto">
          <a:xfrm>
            <a:off x="457200" y="1524000"/>
            <a:ext cx="8001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292100" lvl="1" indent="571500" algn="ctr" eaLnBrk="1" hangingPunct="1">
              <a:lnSpc>
                <a:spcPct val="140000"/>
              </a:lnSpc>
              <a:buClr>
                <a:srgbClr val="FF0000"/>
              </a:buClr>
            </a:pPr>
            <a:endParaRPr lang="it-IT" sz="3200"/>
          </a:p>
        </p:txBody>
      </p:sp>
      <p:sp>
        <p:nvSpPr>
          <p:cNvPr id="243" name="Rectangle 242"/>
          <p:cNvSpPr>
            <a:spLocks noChangeArrowheads="1"/>
          </p:cNvSpPr>
          <p:nvPr/>
        </p:nvSpPr>
        <p:spPr bwMode="auto">
          <a:xfrm>
            <a:off x="1143000" y="2124075"/>
            <a:ext cx="7542213" cy="2652713"/>
          </a:xfrm>
          <a:prstGeom prst="rect">
            <a:avLst/>
          </a:prstGeom>
          <a:solidFill>
            <a:schemeClr val="bg1"/>
          </a:solidFill>
          <a:ln w="0">
            <a:solidFill>
              <a:schemeClr val="tx1">
                <a:alpha val="50195"/>
              </a:schemeClr>
            </a:solidFill>
            <a:miter lim="800000"/>
            <a:headEnd/>
            <a:tailEnd/>
          </a:ln>
          <a:effectLst>
            <a:outerShdw dist="38100" dir="2700000" algn="ctr" rotWithShape="0">
              <a:schemeClr val="tx1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marL="0" lvl="1" algn="ctr" eaLnBrk="1" hangingPunct="1">
              <a:lnSpc>
                <a:spcPct val="130000"/>
              </a:lnSpc>
              <a:buClr>
                <a:srgbClr val="FF0000"/>
              </a:buClr>
              <a:defRPr/>
            </a:pPr>
            <a:r>
              <a:rPr lang="it-IT" sz="3200" b="1" kern="0" dirty="0">
                <a:latin typeface="Arial" charset="0"/>
              </a:rPr>
              <a:t>Legge </a:t>
            </a:r>
            <a:r>
              <a:rPr lang="it-IT" sz="3200" b="1" kern="0" dirty="0" err="1">
                <a:latin typeface="Arial" charset="0"/>
              </a:rPr>
              <a:t>di</a:t>
            </a:r>
            <a:r>
              <a:rPr lang="it-IT" sz="3200" b="1" kern="0" dirty="0">
                <a:latin typeface="Arial" charset="0"/>
              </a:rPr>
              <a:t> conservazione </a:t>
            </a:r>
            <a:r>
              <a:rPr lang="it-IT" sz="3200" b="1" kern="0" dirty="0" err="1">
                <a:latin typeface="Arial" charset="0"/>
              </a:rPr>
              <a:t>della</a:t>
            </a:r>
            <a:r>
              <a:rPr lang="it-IT" sz="3200" b="1" kern="0" dirty="0">
                <a:latin typeface="Arial" charset="0"/>
              </a:rPr>
              <a:t> massa</a:t>
            </a:r>
            <a:r>
              <a:rPr lang="it-IT" sz="3200" kern="0">
                <a:latin typeface="Arial" charset="0"/>
              </a:rPr>
              <a:t>: </a:t>
            </a:r>
          </a:p>
          <a:p>
            <a:pPr marL="0" lvl="1" algn="ctr" eaLnBrk="1" hangingPunct="1">
              <a:lnSpc>
                <a:spcPct val="130000"/>
              </a:lnSpc>
              <a:buClr>
                <a:srgbClr val="FF0000"/>
              </a:buClr>
              <a:defRPr/>
            </a:pPr>
            <a:r>
              <a:rPr lang="it-IT" sz="3200" kern="0" dirty="0">
                <a:latin typeface="Arial" charset="0"/>
              </a:rPr>
              <a:t>in una reazione chimica la massa dei reagenti è uguale alla massa dei prodotti.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60350"/>
            <a:ext cx="699135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2060575"/>
            <a:ext cx="8264525" cy="420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685800"/>
            <a:ext cx="8610600" cy="526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0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33375"/>
            <a:ext cx="8337550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102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844675"/>
            <a:ext cx="840422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02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3889375"/>
            <a:ext cx="8424862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03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400" y="5373688"/>
            <a:ext cx="8486775" cy="120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47663"/>
            <a:ext cx="732155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52400" y="1584325"/>
            <a:ext cx="87788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Tx/>
              <a:buAutoNum type="alphaLcParenR"/>
            </a:pPr>
            <a:r>
              <a:rPr lang="it-IT" sz="2000"/>
              <a:t>Reazioni che non comportano variazione del numero di ossidazione degli atomi di sostanze che partecipano alla reazione (nessun trasferimento di e</a:t>
            </a:r>
            <a:r>
              <a:rPr lang="it-IT" sz="2000" baseline="30000"/>
              <a:t>-</a:t>
            </a:r>
            <a:r>
              <a:rPr lang="it-IT" sz="2000"/>
              <a:t>): </a:t>
            </a:r>
            <a:r>
              <a:rPr lang="it-IT" sz="2000" b="1">
                <a:solidFill>
                  <a:srgbClr val="FF0000"/>
                </a:solidFill>
              </a:rPr>
              <a:t>reazioni acido-base</a:t>
            </a:r>
            <a:r>
              <a:rPr lang="it-IT" sz="2000"/>
              <a:t> e </a:t>
            </a:r>
            <a:r>
              <a:rPr lang="it-IT" sz="2000" b="1">
                <a:solidFill>
                  <a:srgbClr val="FF0000"/>
                </a:solidFill>
              </a:rPr>
              <a:t>reazioni di</a:t>
            </a:r>
            <a:r>
              <a:rPr lang="it-IT" sz="2000">
                <a:solidFill>
                  <a:srgbClr val="FF0000"/>
                </a:solidFill>
              </a:rPr>
              <a:t> </a:t>
            </a:r>
            <a:r>
              <a:rPr lang="it-IT" sz="2000" b="1">
                <a:solidFill>
                  <a:srgbClr val="FF0000"/>
                </a:solidFill>
              </a:rPr>
              <a:t>scambio</a:t>
            </a:r>
            <a:r>
              <a:rPr lang="it-IT" sz="2000"/>
              <a:t>. 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52400" y="3290888"/>
            <a:ext cx="862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it-IT" sz="2000"/>
              <a:t>b)	Reazioni che comportano variazione del numero di ossidazione di alcuni atomi di sostanze che partecipano alla reazione (trasferimento di e</a:t>
            </a:r>
            <a:r>
              <a:rPr lang="it-IT" sz="2000" baseline="30000"/>
              <a:t>-</a:t>
            </a:r>
            <a:r>
              <a:rPr lang="it-IT" sz="2000"/>
              <a:t>): </a:t>
            </a:r>
            <a:r>
              <a:rPr lang="it-IT" sz="2000" b="1">
                <a:solidFill>
                  <a:srgbClr val="FF0000"/>
                </a:solidFill>
              </a:rPr>
              <a:t>reazioni di ossido-riduzione</a:t>
            </a:r>
            <a:r>
              <a:rPr lang="it-IT" sz="2000" b="1"/>
              <a:t> </a:t>
            </a:r>
            <a:r>
              <a:rPr lang="it-IT" sz="2000"/>
              <a:t>o </a:t>
            </a:r>
            <a:r>
              <a:rPr lang="it-IT" sz="2000" b="1">
                <a:solidFill>
                  <a:srgbClr val="FF0000"/>
                </a:solidFill>
              </a:rPr>
              <a:t>reazioni redox</a:t>
            </a:r>
            <a:r>
              <a:rPr lang="it-IT" sz="2000"/>
              <a:t>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it-IT" sz="4000" b="1" u="sng"/>
              <a:t>Reazioni nelle quali non si ha scambio di elettroni</a:t>
            </a:r>
            <a:r>
              <a:rPr lang="it-IT" sz="4000"/>
              <a:t>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0" y="2133600"/>
            <a:ext cx="91440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2800" i="1"/>
              <a:t>Reazioni di precipitazione</a:t>
            </a:r>
            <a:r>
              <a:rPr lang="it-IT" sz="2800" b="1"/>
              <a:t> </a:t>
            </a:r>
            <a:r>
              <a:rPr lang="it-IT" sz="2800"/>
              <a:t>che</a:t>
            </a:r>
            <a:r>
              <a:rPr lang="it-IT" sz="2800" b="1"/>
              <a:t> </a:t>
            </a:r>
            <a:r>
              <a:rPr lang="it-IT" sz="2800"/>
              <a:t>portano alla formazione di un solido in seguito alla miscelazione di due soluzioni: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t-IT" sz="2800"/>
              <a:t>		K</a:t>
            </a:r>
            <a:r>
              <a:rPr lang="it-IT" sz="2800" baseline="-25000"/>
              <a:t>2</a:t>
            </a:r>
            <a:r>
              <a:rPr lang="it-IT" sz="2800"/>
              <a:t>CrO</a:t>
            </a:r>
            <a:r>
              <a:rPr lang="it-IT" sz="2800" baseline="-25000"/>
              <a:t>4</a:t>
            </a:r>
            <a:r>
              <a:rPr lang="it-IT" sz="2800"/>
              <a:t> + Ba(NO</a:t>
            </a:r>
            <a:r>
              <a:rPr lang="it-IT" sz="2800" baseline="-25000"/>
              <a:t>3</a:t>
            </a:r>
            <a:r>
              <a:rPr lang="it-IT" sz="2800"/>
              <a:t>)</a:t>
            </a:r>
            <a:r>
              <a:rPr lang="it-IT" sz="2800" baseline="-25000"/>
              <a:t>2</a:t>
            </a:r>
            <a:r>
              <a:rPr lang="it-IT" sz="2800"/>
              <a:t> </a:t>
            </a:r>
            <a:r>
              <a:rPr lang="it-IT" sz="2800">
                <a:sym typeface="Wingdings" pitchFamily="2" charset="2"/>
              </a:rPr>
              <a:t></a:t>
            </a:r>
            <a:r>
              <a:rPr lang="it-IT" sz="2800"/>
              <a:t> BaCrO</a:t>
            </a:r>
            <a:r>
              <a:rPr lang="it-IT" sz="2800" baseline="-25000"/>
              <a:t>4</a:t>
            </a:r>
            <a:r>
              <a:rPr lang="it-IT" sz="2800">
                <a:sym typeface="Symbol" pitchFamily="18" charset="2"/>
              </a:rPr>
              <a:t></a:t>
            </a:r>
            <a:r>
              <a:rPr lang="it-IT" sz="2800"/>
              <a:t>pp + 2KNO</a:t>
            </a:r>
            <a:r>
              <a:rPr lang="it-IT" sz="2800" baseline="-25000"/>
              <a:t>3</a:t>
            </a:r>
            <a:endParaRPr lang="it-IT" sz="2800" i="1" baseline="-25000"/>
          </a:p>
          <a:p>
            <a:pPr eaLnBrk="1" hangingPunct="1">
              <a:lnSpc>
                <a:spcPct val="80000"/>
              </a:lnSpc>
            </a:pPr>
            <a:r>
              <a:rPr lang="it-IT" sz="2800" i="1"/>
              <a:t>Reazioni acido-base</a:t>
            </a:r>
            <a:r>
              <a:rPr lang="it-IT" sz="2800" b="1"/>
              <a:t> </a:t>
            </a:r>
            <a:r>
              <a:rPr lang="it-IT" sz="2800"/>
              <a:t>o reazioni di neutralizzazione e si hanno quando un acido reagisce con una base con  formazione di sale e acqua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t-IT" sz="2800"/>
              <a:t>		HCl + NaOH </a:t>
            </a:r>
            <a:r>
              <a:rPr lang="it-IT" sz="2800">
                <a:sym typeface="Wingdings" pitchFamily="2" charset="2"/>
              </a:rPr>
              <a:t></a:t>
            </a:r>
            <a:r>
              <a:rPr lang="it-IT" sz="2800"/>
              <a:t> NaCl + H2O</a:t>
            </a:r>
            <a:endParaRPr lang="it-IT" sz="2800" i="1"/>
          </a:p>
          <a:p>
            <a:pPr eaLnBrk="1" hangingPunct="1">
              <a:lnSpc>
                <a:spcPct val="80000"/>
              </a:lnSpc>
            </a:pPr>
            <a:r>
              <a:rPr lang="it-IT" sz="2800" i="1"/>
              <a:t>Reazioni con sviluppo di gas</a:t>
            </a:r>
            <a:r>
              <a:rPr lang="it-IT" sz="2800" b="1"/>
              <a:t> </a:t>
            </a:r>
            <a:r>
              <a:rPr lang="it-IT" sz="2800"/>
              <a:t>che possono essere di scambio come le reazioni tra i carbonati dei metalli e gli acidi: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t-IT" sz="2800"/>
              <a:t>		CaCO</a:t>
            </a:r>
            <a:r>
              <a:rPr lang="it-IT" sz="2800" baseline="-25000"/>
              <a:t>3</a:t>
            </a:r>
            <a:r>
              <a:rPr lang="it-IT" sz="2800"/>
              <a:t> + 2HCl </a:t>
            </a:r>
            <a:r>
              <a:rPr lang="it-IT" sz="2800">
                <a:sym typeface="Wingdings" pitchFamily="2" charset="2"/>
              </a:rPr>
              <a:t></a:t>
            </a:r>
            <a:r>
              <a:rPr lang="it-IT" sz="2800"/>
              <a:t> CaCl</a:t>
            </a:r>
            <a:r>
              <a:rPr lang="it-IT" sz="2800" baseline="-25000"/>
              <a:t>2</a:t>
            </a:r>
            <a:r>
              <a:rPr lang="it-IT" sz="2800"/>
              <a:t> + H</a:t>
            </a:r>
            <a:r>
              <a:rPr lang="it-IT" sz="2800" baseline="-25000"/>
              <a:t>2</a:t>
            </a:r>
            <a:r>
              <a:rPr lang="it-IT" sz="2800"/>
              <a:t>CO</a:t>
            </a:r>
            <a:r>
              <a:rPr lang="it-IT" sz="2800" baseline="-25000"/>
              <a:t>3</a:t>
            </a:r>
            <a:r>
              <a:rPr lang="it-IT" sz="2800"/>
              <a:t> (H</a:t>
            </a:r>
            <a:r>
              <a:rPr lang="it-IT" sz="2800" baseline="-25000"/>
              <a:t>2</a:t>
            </a:r>
            <a:r>
              <a:rPr lang="it-IT" sz="2800"/>
              <a:t>O + CO</a:t>
            </a:r>
            <a:r>
              <a:rPr lang="it-IT" sz="2800" baseline="-25000"/>
              <a:t>2</a:t>
            </a:r>
            <a:r>
              <a:rPr lang="it-IT" sz="2800"/>
              <a:t>)</a:t>
            </a:r>
            <a:endParaRPr lang="it-IT" sz="2800" i="1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it-IT" sz="2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92100"/>
            <a:ext cx="8964612" cy="1192213"/>
          </a:xfrm>
        </p:spPr>
        <p:txBody>
          <a:bodyPr/>
          <a:lstStyle/>
          <a:p>
            <a:pPr eaLnBrk="1" hangingPunct="1"/>
            <a:r>
              <a:rPr lang="it-IT" sz="2800" b="1" u="sng"/>
              <a:t>Reazioni nelle quali si ha uno scambio di elettroni dette anche reazioni di ossido-riduzione</a:t>
            </a:r>
            <a:endParaRPr lang="it-IT" sz="40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700213"/>
            <a:ext cx="8642350" cy="49688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z="2800"/>
              <a:t>Le reazioni redox possono essere distinte in:</a:t>
            </a:r>
            <a:endParaRPr lang="it-IT" sz="2800" b="1"/>
          </a:p>
          <a:p>
            <a:pPr eaLnBrk="1" hangingPunct="1">
              <a:lnSpc>
                <a:spcPct val="90000"/>
              </a:lnSpc>
            </a:pPr>
            <a:r>
              <a:rPr lang="it-IT" sz="2800" b="1"/>
              <a:t>	</a:t>
            </a:r>
            <a:r>
              <a:rPr lang="it-IT" sz="2800"/>
              <a:t>reazioni di combustione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z="2800"/>
              <a:t>	CH</a:t>
            </a:r>
            <a:r>
              <a:rPr lang="it-IT" sz="2800" baseline="-25000"/>
              <a:t>4</a:t>
            </a:r>
            <a:r>
              <a:rPr lang="it-IT" sz="2800"/>
              <a:t> + O</a:t>
            </a:r>
            <a:r>
              <a:rPr lang="it-IT" sz="2800" baseline="-25000"/>
              <a:t>2</a:t>
            </a:r>
            <a:r>
              <a:rPr lang="it-IT" sz="2800"/>
              <a:t> </a:t>
            </a:r>
            <a:r>
              <a:rPr lang="it-IT" sz="2800">
                <a:sym typeface="Wingdings" pitchFamily="2" charset="2"/>
              </a:rPr>
              <a:t></a:t>
            </a:r>
            <a:r>
              <a:rPr lang="it-IT" sz="2800"/>
              <a:t> CO</a:t>
            </a:r>
            <a:r>
              <a:rPr lang="it-IT" sz="2800" baseline="-25000"/>
              <a:t>2</a:t>
            </a:r>
            <a:r>
              <a:rPr lang="it-IT" sz="2800"/>
              <a:t> + H</a:t>
            </a:r>
            <a:r>
              <a:rPr lang="it-IT" sz="2800" baseline="-25000"/>
              <a:t>2</a:t>
            </a:r>
            <a:r>
              <a:rPr lang="it-IT" sz="2800"/>
              <a:t>O</a:t>
            </a:r>
          </a:p>
          <a:p>
            <a:pPr eaLnBrk="1" hangingPunct="1">
              <a:lnSpc>
                <a:spcPct val="90000"/>
              </a:lnSpc>
            </a:pPr>
            <a:r>
              <a:rPr lang="it-IT" sz="2800"/>
              <a:t>	reazioni di decomposizione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z="2800"/>
              <a:t>	2H</a:t>
            </a:r>
            <a:r>
              <a:rPr lang="it-IT" sz="2800" baseline="-25000"/>
              <a:t>2</a:t>
            </a:r>
            <a:r>
              <a:rPr lang="it-IT" sz="2800"/>
              <a:t>O </a:t>
            </a:r>
            <a:r>
              <a:rPr lang="it-IT" sz="2800">
                <a:sym typeface="Wingdings" pitchFamily="2" charset="2"/>
              </a:rPr>
              <a:t> </a:t>
            </a:r>
            <a:r>
              <a:rPr lang="it-IT" sz="2800"/>
              <a:t>2H</a:t>
            </a:r>
            <a:r>
              <a:rPr lang="it-IT" sz="2800" baseline="-25000"/>
              <a:t>2</a:t>
            </a:r>
            <a:r>
              <a:rPr lang="it-IT" sz="2800"/>
              <a:t> + O</a:t>
            </a:r>
            <a:r>
              <a:rPr lang="it-IT" sz="2800" baseline="-25000"/>
              <a:t>2</a:t>
            </a:r>
            <a:r>
              <a:rPr lang="it-IT" sz="280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it-IT" sz="2800"/>
              <a:t>	reazioni di sintesi</a:t>
            </a:r>
            <a:r>
              <a:rPr lang="it-IT" sz="2800" b="1"/>
              <a:t>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z="2800"/>
              <a:t>	2 Na + Cl</a:t>
            </a:r>
            <a:r>
              <a:rPr lang="it-IT" sz="2800" baseline="-25000"/>
              <a:t>2</a:t>
            </a:r>
            <a:r>
              <a:rPr lang="it-IT" sz="2800"/>
              <a:t> </a:t>
            </a:r>
            <a:r>
              <a:rPr lang="it-IT" sz="2800">
                <a:sym typeface="Wingdings" pitchFamily="2" charset="2"/>
              </a:rPr>
              <a:t></a:t>
            </a:r>
            <a:r>
              <a:rPr lang="it-IT" sz="2800"/>
              <a:t> 2NaCl</a:t>
            </a:r>
          </a:p>
          <a:p>
            <a:pPr eaLnBrk="1" hangingPunct="1">
              <a:lnSpc>
                <a:spcPct val="90000"/>
              </a:lnSpc>
            </a:pPr>
            <a:r>
              <a:rPr lang="it-IT" sz="2800"/>
              <a:t>Reazioni di spostamento: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/>
              <a:t>	Zn(s) + 2HCl(aq) = H</a:t>
            </a:r>
            <a:r>
              <a:rPr lang="en-GB" sz="2800" baseline="-25000"/>
              <a:t>2</a:t>
            </a:r>
            <a:r>
              <a:rPr lang="en-GB" sz="2800"/>
              <a:t>(g) </a:t>
            </a:r>
            <a:r>
              <a:rPr lang="en-GB" sz="2800">
                <a:sym typeface="Symbol" pitchFamily="18" charset="2"/>
              </a:rPr>
              <a:t></a:t>
            </a:r>
            <a:r>
              <a:rPr lang="en-GB" sz="2800"/>
              <a:t>+ ZnCl</a:t>
            </a:r>
            <a:r>
              <a:rPr lang="en-GB" sz="2800" baseline="-25000"/>
              <a:t>2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/>
              <a:t>	Fe(s) + CuSO</a:t>
            </a:r>
            <a:r>
              <a:rPr lang="en-GB" sz="2800" baseline="-25000"/>
              <a:t>4</a:t>
            </a:r>
            <a:r>
              <a:rPr lang="en-GB" sz="2800"/>
              <a:t>(aq) = FeSO</a:t>
            </a:r>
            <a:r>
              <a:rPr lang="en-GB" sz="2800" baseline="-25000"/>
              <a:t>4</a:t>
            </a:r>
            <a:r>
              <a:rPr lang="en-GB" sz="2800"/>
              <a:t>(aq) + Cu(s) </a:t>
            </a:r>
            <a:r>
              <a:rPr lang="en-GB" sz="2800">
                <a:sym typeface="Symbol" pitchFamily="18" charset="2"/>
              </a:rPr>
              <a:t></a:t>
            </a:r>
            <a:endParaRPr lang="it-IT" sz="2800"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it-IT"/>
              <a:t>Reazioni di Ossido-Riduzione Redox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/>
              <a:t>Reazioni Redox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/>
              <a:t>Esse sono strettamente legate al passaggio effettivo o formale di elettroni da una sostanza (atomi, molecole, ioni) ad un'altra, e quindi con una variazione dei numeri di ossidazione (n.o.) di alcuni elementi che costituiscono tali sostanze. </a:t>
            </a:r>
          </a:p>
          <a:p>
            <a:pPr eaLnBrk="1" hangingPunct="1">
              <a:lnSpc>
                <a:spcPct val="90000"/>
              </a:lnSpc>
            </a:pPr>
            <a:r>
              <a:rPr lang="it-IT" sz="2800"/>
              <a:t>Il numero di ossidazione può essere definito come la carica formale che l</a:t>
            </a:r>
            <a:r>
              <a:rPr lang="ja-JP" altLang="it-IT" sz="2800">
                <a:latin typeface="Arial" pitchFamily="34" charset="0"/>
                <a:ea typeface="MS PGothic" pitchFamily="34" charset="-128"/>
              </a:rPr>
              <a:t>’</a:t>
            </a:r>
            <a:r>
              <a:rPr lang="it-IT" altLang="ja-JP" sz="2800">
                <a:ea typeface="MS PGothic" pitchFamily="34" charset="-128"/>
              </a:rPr>
              <a:t>atomo assumerebbe in un composto se gli elettroni di legame fossero assegnati all</a:t>
            </a:r>
            <a:r>
              <a:rPr lang="ja-JP" altLang="it-IT" sz="2800">
                <a:latin typeface="Arial" pitchFamily="34" charset="0"/>
                <a:ea typeface="MS PGothic" pitchFamily="34" charset="-128"/>
              </a:rPr>
              <a:t>’</a:t>
            </a:r>
            <a:r>
              <a:rPr lang="it-IT" altLang="ja-JP" sz="2800">
                <a:ea typeface="MS PGothic" pitchFamily="34" charset="-128"/>
              </a:rPr>
              <a:t>atomo più elettronegativo. </a:t>
            </a:r>
            <a:endParaRPr lang="it-IT" sz="2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6"/>
          <p:cNvSpPr txBox="1">
            <a:spLocks noChangeArrowheads="1"/>
          </p:cNvSpPr>
          <p:nvPr/>
        </p:nvSpPr>
        <p:spPr bwMode="auto">
          <a:xfrm>
            <a:off x="323850" y="44450"/>
            <a:ext cx="8064500" cy="670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4625" algn="just"/>
            <a:r>
              <a:rPr lang="it-IT" sz="2000" b="1"/>
              <a:t>Numero d'ossidazione (n.ox.)</a:t>
            </a:r>
          </a:p>
          <a:p>
            <a:pPr marL="174625" algn="just"/>
            <a:endParaRPr lang="it-IT" sz="2000"/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2000"/>
              <a:t>Dato un atomo legato ad altri atomi, quindi in una molecola, il suo stato di ossidazione o numero di ossidazione, </a:t>
            </a:r>
            <a:r>
              <a:rPr lang="it-IT" sz="2000" u="sng"/>
              <a:t>corrisponde </a:t>
            </a:r>
            <a:r>
              <a:rPr lang="it-IT" sz="2000" u="sng">
                <a:solidFill>
                  <a:srgbClr val="FF3300"/>
                </a:solidFill>
              </a:rPr>
              <a:t>al numero delle cariche che l'atomo assume se</a:t>
            </a:r>
            <a:r>
              <a:rPr lang="it-IT" sz="2000">
                <a:solidFill>
                  <a:srgbClr val="FF3300"/>
                </a:solidFill>
              </a:rPr>
              <a:t>,</a:t>
            </a:r>
            <a:r>
              <a:rPr lang="it-IT" sz="2000"/>
              <a:t> per convenzione, </a:t>
            </a:r>
            <a:r>
              <a:rPr lang="it-IT" sz="2000" u="sng">
                <a:solidFill>
                  <a:srgbClr val="FF3300"/>
                </a:solidFill>
              </a:rPr>
              <a:t>si considera un trasferimento dei doppietti elettronici di legame all'atomo più elettronegativo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endParaRPr lang="it-IT" sz="2000"/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2000"/>
              <a:t>Nel caso di </a:t>
            </a:r>
            <a:r>
              <a:rPr lang="it-IT" sz="2000" u="sng"/>
              <a:t>composti ionici</a:t>
            </a:r>
            <a:r>
              <a:rPr lang="it-IT" sz="2000"/>
              <a:t> il n.ox. corrisponde all’</a:t>
            </a:r>
            <a:r>
              <a:rPr lang="it-IT" sz="2000" u="sng"/>
              <a:t>effettiva carica dell’atomo</a:t>
            </a:r>
            <a:r>
              <a:rPr lang="it-IT" sz="2000"/>
              <a:t> 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endParaRPr lang="it-IT" sz="2000"/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2000"/>
              <a:t>Nelle molecole in cui siano presenti </a:t>
            </a:r>
            <a:r>
              <a:rPr lang="it-IT" sz="2000" u="sng"/>
              <a:t>legami covalenti</a:t>
            </a:r>
            <a:r>
              <a:rPr lang="it-IT" sz="2000"/>
              <a:t> il n.ox. rappresenta una </a:t>
            </a:r>
            <a:r>
              <a:rPr lang="it-IT" sz="2000" u="sng"/>
              <a:t>grandezza convenzionale</a:t>
            </a:r>
            <a:r>
              <a:rPr lang="it-IT" sz="2000"/>
              <a:t> in quanto l’A non modifica la sua struttura elettronica esterna</a:t>
            </a:r>
          </a:p>
          <a:p>
            <a:pPr marL="174625">
              <a:lnSpc>
                <a:spcPct val="120000"/>
              </a:lnSpc>
              <a:spcBef>
                <a:spcPct val="20000"/>
              </a:spcBef>
            </a:pPr>
            <a:r>
              <a:rPr lang="it-IT" sz="2000"/>
              <a:t>ES. </a:t>
            </a:r>
            <a:r>
              <a:rPr lang="it-IT" sz="2000" b="1"/>
              <a:t>BaCl</a:t>
            </a:r>
            <a:r>
              <a:rPr lang="it-IT" sz="2000" b="1" baseline="-25000"/>
              <a:t>2</a:t>
            </a:r>
            <a:r>
              <a:rPr lang="it-IT" sz="2000"/>
              <a:t> ioni </a:t>
            </a:r>
            <a:r>
              <a:rPr lang="it-IT" sz="2000" b="1"/>
              <a:t>Ba</a:t>
            </a:r>
            <a:r>
              <a:rPr lang="it-IT" sz="2000" b="1" baseline="30000"/>
              <a:t>2</a:t>
            </a:r>
            <a:r>
              <a:rPr lang="it-IT" sz="2000" baseline="30000"/>
              <a:t>+</a:t>
            </a:r>
            <a:r>
              <a:rPr lang="it-IT" sz="2000"/>
              <a:t> e ioni </a:t>
            </a:r>
            <a:r>
              <a:rPr lang="it-IT" sz="2000" b="1"/>
              <a:t>2Cl</a:t>
            </a:r>
            <a:r>
              <a:rPr lang="it-IT" sz="2000" b="1" baseline="30000"/>
              <a:t>-</a:t>
            </a:r>
            <a:r>
              <a:rPr lang="it-IT" sz="2000"/>
              <a:t> </a:t>
            </a:r>
            <a:r>
              <a:rPr lang="it-IT" sz="2000">
                <a:sym typeface="Wingdings" pitchFamily="2" charset="2"/>
              </a:rPr>
              <a:t></a:t>
            </a:r>
            <a:r>
              <a:rPr lang="it-IT" sz="2000"/>
              <a:t> </a:t>
            </a:r>
            <a:r>
              <a:rPr lang="it-IT" sz="2000" b="1"/>
              <a:t>Ba</a:t>
            </a:r>
            <a:r>
              <a:rPr lang="it-IT" sz="2000"/>
              <a:t> perde 2 e</a:t>
            </a:r>
            <a:r>
              <a:rPr lang="it-IT" sz="2000" baseline="30000"/>
              <a:t>-</a:t>
            </a:r>
            <a:r>
              <a:rPr lang="it-IT" sz="2000"/>
              <a:t> ed il </a:t>
            </a:r>
            <a:r>
              <a:rPr lang="it-IT" sz="2000" b="1"/>
              <a:t>Cl</a:t>
            </a:r>
            <a:r>
              <a:rPr lang="it-IT" sz="2000"/>
              <a:t> uno per atomo</a:t>
            </a:r>
          </a:p>
          <a:p>
            <a:pPr marL="174625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endParaRPr lang="it-IT" sz="2000"/>
          </a:p>
          <a:p>
            <a:pPr marL="174625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2000"/>
              <a:t>Uno </a:t>
            </a:r>
            <a:r>
              <a:rPr lang="it-IT" sz="2000">
                <a:solidFill>
                  <a:srgbClr val="FF3300"/>
                </a:solidFill>
              </a:rPr>
              <a:t>stesso elemento può presentare n.ox. diversi</a:t>
            </a:r>
            <a:r>
              <a:rPr lang="it-IT" sz="20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91898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260350"/>
            <a:ext cx="8353425" cy="396875"/>
          </a:xfrm>
        </p:spPr>
        <p:txBody>
          <a:bodyPr>
            <a:spAutoFit/>
          </a:bodyPr>
          <a:lstStyle/>
          <a:p>
            <a:pPr marL="0" indent="0">
              <a:buFontTx/>
              <a:buNone/>
            </a:pPr>
            <a:r>
              <a:rPr lang="it-IT" sz="2000" b="1"/>
              <a:t>Il n.ox di un composto si assegna secondo le seguenti regole: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395288" y="981075"/>
            <a:ext cx="8353425" cy="532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4625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1600" b="1"/>
              <a:t>n.ox. = 0</a:t>
            </a:r>
            <a:r>
              <a:rPr lang="it-IT" sz="1600"/>
              <a:t>: in tutti gli </a:t>
            </a:r>
            <a:r>
              <a:rPr lang="it-IT" sz="1600" b="1"/>
              <a:t>elementi</a:t>
            </a:r>
            <a:r>
              <a:rPr lang="it-IT" sz="1600"/>
              <a:t> </a:t>
            </a:r>
            <a:r>
              <a:rPr lang="it-IT" sz="1600" b="1"/>
              <a:t>allo stato elementare</a:t>
            </a:r>
            <a:r>
              <a:rPr lang="it-IT" sz="1600"/>
              <a:t> e quando gli atomi presenti nella molecola sono uguali, cioè non esiste differenza di elettronegatività. </a:t>
            </a:r>
          </a:p>
          <a:p>
            <a:pPr marL="174625"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it-IT" sz="1600" i="1"/>
              <a:t>Es</a:t>
            </a:r>
            <a:r>
              <a:rPr lang="it-IT" sz="1600"/>
              <a:t>: H</a:t>
            </a:r>
            <a:r>
              <a:rPr lang="it-IT" sz="1600" baseline="-25000"/>
              <a:t>2;</a:t>
            </a:r>
            <a:r>
              <a:rPr lang="it-IT" sz="1600"/>
              <a:t> Br</a:t>
            </a:r>
            <a:r>
              <a:rPr lang="it-IT" sz="1600" baseline="-25000"/>
              <a:t>2</a:t>
            </a:r>
            <a:r>
              <a:rPr lang="it-IT" sz="1600"/>
              <a:t>; O</a:t>
            </a:r>
            <a:r>
              <a:rPr lang="it-IT" sz="1600" baseline="-25000"/>
              <a:t>2</a:t>
            </a:r>
          </a:p>
          <a:p>
            <a:pPr marL="174625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endParaRPr lang="it-IT" sz="1600" baseline="-25000"/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1600"/>
              <a:t>La </a:t>
            </a:r>
            <a:r>
              <a:rPr lang="it-IT" sz="1600" b="1"/>
              <a:t>somma algebrica</a:t>
            </a:r>
            <a:r>
              <a:rPr lang="it-IT" sz="1600"/>
              <a:t> dei n.ox. di uno </a:t>
            </a:r>
            <a:r>
              <a:rPr lang="it-IT" sz="1600" b="1"/>
              <a:t>ione</a:t>
            </a:r>
            <a:r>
              <a:rPr lang="it-IT" sz="1600"/>
              <a:t> è </a:t>
            </a:r>
            <a:r>
              <a:rPr lang="it-IT" sz="1600" b="1">
                <a:solidFill>
                  <a:srgbClr val="FF3300"/>
                </a:solidFill>
              </a:rPr>
              <a:t>uguale alla sua carica</a:t>
            </a:r>
            <a:r>
              <a:rPr lang="it-IT" sz="1600"/>
              <a:t>. 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it-IT" sz="1600"/>
              <a:t>Quindi, il n.ox. dell’N nello ione ammonio NH</a:t>
            </a:r>
            <a:r>
              <a:rPr lang="it-IT" sz="1600" baseline="-25000"/>
              <a:t>4</a:t>
            </a:r>
            <a:r>
              <a:rPr lang="it-IT" sz="1600" baseline="30000"/>
              <a:t>+</a:t>
            </a:r>
            <a:r>
              <a:rPr lang="it-IT" sz="1600"/>
              <a:t> è -3.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endParaRPr lang="it-IT" sz="1600"/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1600"/>
              <a:t>In tutti i composti </a:t>
            </a:r>
            <a:r>
              <a:rPr lang="it-IT" sz="1600" b="1">
                <a:solidFill>
                  <a:srgbClr val="FF3300"/>
                </a:solidFill>
              </a:rPr>
              <a:t>l'ossigeno</a:t>
            </a:r>
            <a:r>
              <a:rPr lang="it-IT" sz="1600"/>
              <a:t> ha </a:t>
            </a:r>
            <a:r>
              <a:rPr lang="it-IT" sz="1600" b="1"/>
              <a:t>n.ox. = -2</a:t>
            </a:r>
            <a:r>
              <a:rPr lang="it-IT" sz="1600"/>
              <a:t> (tranne nei </a:t>
            </a:r>
            <a:r>
              <a:rPr lang="it-IT" sz="1600" u="sng"/>
              <a:t>perossidi</a:t>
            </a:r>
            <a:r>
              <a:rPr lang="it-IT" sz="1600"/>
              <a:t> dove </a:t>
            </a:r>
            <a:r>
              <a:rPr lang="it-IT" sz="1600" b="1"/>
              <a:t>n.ox. = -1</a:t>
            </a:r>
            <a:r>
              <a:rPr lang="it-IT" sz="1600"/>
              <a:t> </a:t>
            </a:r>
            <a:r>
              <a:rPr lang="it-IT" sz="1600" i="1"/>
              <a:t>Es.</a:t>
            </a:r>
            <a:r>
              <a:rPr lang="it-IT" sz="1600"/>
              <a:t> H</a:t>
            </a:r>
            <a:r>
              <a:rPr lang="it-IT" sz="1600" baseline="-25000"/>
              <a:t>2</a:t>
            </a:r>
            <a:r>
              <a:rPr lang="it-IT" sz="1600"/>
              <a:t>O</a:t>
            </a:r>
            <a:r>
              <a:rPr lang="it-IT" sz="1600" baseline="-25000"/>
              <a:t>2</a:t>
            </a:r>
            <a:r>
              <a:rPr lang="it-IT" sz="1600"/>
              <a:t>; nei </a:t>
            </a:r>
            <a:r>
              <a:rPr lang="it-IT" sz="1600" u="sng"/>
              <a:t>superossidi</a:t>
            </a:r>
            <a:r>
              <a:rPr lang="it-IT" sz="1600"/>
              <a:t> è </a:t>
            </a:r>
            <a:r>
              <a:rPr lang="it-IT" sz="1600" b="1"/>
              <a:t>-1/2</a:t>
            </a:r>
            <a:r>
              <a:rPr lang="it-IT" sz="1600"/>
              <a:t>)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endParaRPr lang="it-IT" sz="1600"/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1600"/>
              <a:t>In tutti i composti </a:t>
            </a:r>
            <a:r>
              <a:rPr lang="it-IT" sz="1600" b="1">
                <a:solidFill>
                  <a:srgbClr val="FF3300"/>
                </a:solidFill>
              </a:rPr>
              <a:t>l'idrogeno</a:t>
            </a:r>
            <a:r>
              <a:rPr lang="it-IT" sz="1600"/>
              <a:t> ha </a:t>
            </a:r>
            <a:r>
              <a:rPr lang="it-IT" sz="1600" b="1"/>
              <a:t>n.ox. = +1</a:t>
            </a:r>
            <a:r>
              <a:rPr lang="it-IT" sz="1600"/>
              <a:t> (tranne negli </a:t>
            </a:r>
            <a:r>
              <a:rPr lang="it-IT" sz="1600" u="sng"/>
              <a:t>idruri metallici</a:t>
            </a:r>
            <a:r>
              <a:rPr lang="it-IT" sz="1600"/>
              <a:t> NaH in cui è </a:t>
            </a:r>
            <a:r>
              <a:rPr lang="it-IT" sz="1600" b="1"/>
              <a:t>-1)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endParaRPr lang="it-IT" sz="1600"/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it-IT" sz="1600"/>
              <a:t>La </a:t>
            </a:r>
            <a:r>
              <a:rPr lang="it-IT" sz="1600" b="1"/>
              <a:t>somma algebrica</a:t>
            </a:r>
            <a:r>
              <a:rPr lang="it-IT" sz="1600"/>
              <a:t> dei n.ox. degli atomi di una </a:t>
            </a:r>
            <a:r>
              <a:rPr lang="it-IT" sz="1600" b="1"/>
              <a:t>molecola</a:t>
            </a:r>
            <a:r>
              <a:rPr lang="it-IT" sz="1600"/>
              <a:t> è </a:t>
            </a:r>
            <a:r>
              <a:rPr lang="it-IT" sz="1600" b="1">
                <a:solidFill>
                  <a:srgbClr val="FF3300"/>
                </a:solidFill>
              </a:rPr>
              <a:t>sempre = 0</a:t>
            </a:r>
            <a:r>
              <a:rPr lang="it-IT" sz="1600"/>
              <a:t>. 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it-IT" sz="1600"/>
              <a:t>Quindi, per calcolare il n.ox. dello S nell’acido solforico H</a:t>
            </a:r>
            <a:r>
              <a:rPr lang="it-IT" sz="1600" baseline="-25000"/>
              <a:t>2</a:t>
            </a:r>
            <a:r>
              <a:rPr lang="it-IT" sz="1600"/>
              <a:t>SO</a:t>
            </a:r>
            <a:r>
              <a:rPr lang="it-IT" sz="1600" baseline="-25000"/>
              <a:t>4</a:t>
            </a:r>
            <a:r>
              <a:rPr lang="it-IT" sz="1600"/>
              <a:t>  si procede così: 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it-IT" sz="1600"/>
              <a:t>0 = -8 (O) + 2 (H) + S quindi S = + 6</a:t>
            </a:r>
          </a:p>
          <a:p>
            <a:pPr marL="174625" algn="just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Ø"/>
            </a:pPr>
            <a:endParaRPr lang="it-IT" sz="1600"/>
          </a:p>
        </p:txBody>
      </p:sp>
    </p:spTree>
    <p:extLst>
      <p:ext uri="{BB962C8B-B14F-4D97-AF65-F5344CB8AC3E}">
        <p14:creationId xmlns:p14="http://schemas.microsoft.com/office/powerpoint/2010/main" val="1253516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976313"/>
          </a:xfrm>
        </p:spPr>
        <p:txBody>
          <a:bodyPr/>
          <a:lstStyle/>
          <a:p>
            <a:pPr eaLnBrk="1" hangingPunct="1"/>
            <a:r>
              <a:rPr lang="it-IT">
                <a:solidFill>
                  <a:schemeClr val="hlink"/>
                </a:solidFill>
              </a:rPr>
              <a:t>Reazioni Redox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0" y="1268413"/>
            <a:ext cx="9144000" cy="4114800"/>
          </a:xfrm>
        </p:spPr>
        <p:txBody>
          <a:bodyPr>
            <a:normAutofit lnSpcReduction="10000"/>
          </a:bodyPr>
          <a:lstStyle/>
          <a:p>
            <a:pPr marL="274638" indent="-274638" eaLnBrk="1" hangingPunct="1">
              <a:lnSpc>
                <a:spcPct val="80000"/>
              </a:lnSpc>
              <a:buFontTx/>
              <a:buNone/>
            </a:pPr>
            <a:r>
              <a:rPr lang="it-IT" sz="2800"/>
              <a:t>	Se durante il corso di una reazione vi è una sostanza contenente un elemento che aumenta il proprio numero di ossidazione, deve per forza esserci una sostanza che diminuisce il proprio numero di ossidazione</a:t>
            </a:r>
          </a:p>
          <a:p>
            <a:pPr marL="274638" indent="-274638" eaLnBrk="1" hangingPunct="1">
              <a:lnSpc>
                <a:spcPct val="80000"/>
              </a:lnSpc>
              <a:buFontTx/>
              <a:buNone/>
            </a:pPr>
            <a:endParaRPr lang="it-IT" sz="2800" b="1"/>
          </a:p>
          <a:p>
            <a:pPr marL="274638" indent="-274638" eaLnBrk="1" hangingPunct="1">
              <a:lnSpc>
                <a:spcPct val="80000"/>
              </a:lnSpc>
            </a:pPr>
            <a:r>
              <a:rPr lang="it-IT" b="1"/>
              <a:t>Ossidazione</a:t>
            </a:r>
            <a:r>
              <a:rPr lang="it-IT"/>
              <a:t> = processo in cui una specie chimica perde elettroni o un atomo aumenta il proprio numero di ossidazione.</a:t>
            </a:r>
            <a:endParaRPr lang="it-IT" b="1"/>
          </a:p>
          <a:p>
            <a:pPr marL="274638" indent="-274638" eaLnBrk="1" hangingPunct="1">
              <a:lnSpc>
                <a:spcPct val="80000"/>
              </a:lnSpc>
            </a:pPr>
            <a:r>
              <a:rPr lang="it-IT" b="1"/>
              <a:t>Riduzione</a:t>
            </a:r>
            <a:r>
              <a:rPr lang="it-IT"/>
              <a:t> = processo in cui una specie chimica acquista elettroni o un atomo diminuisce il proprio numero di ossidazione</a:t>
            </a:r>
            <a:endParaRPr lang="it-IT" b="1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Ossidazione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it-IT" sz="1800" b="1"/>
              <a:t>originariamente:	</a:t>
            </a:r>
            <a:r>
              <a:rPr lang="it-IT" sz="2000" b="1"/>
              <a:t>reazione di un elemento con l'ossigeno</a:t>
            </a:r>
          </a:p>
          <a:p>
            <a:r>
              <a:rPr lang="it-IT" sz="1800" b="1"/>
              <a:t>oggi:			</a:t>
            </a:r>
            <a:r>
              <a:rPr lang="it-IT" sz="2800" b="1">
                <a:solidFill>
                  <a:srgbClr val="FF0000"/>
                </a:solidFill>
              </a:rPr>
              <a:t>perdita di elettroni</a:t>
            </a:r>
          </a:p>
          <a:p>
            <a:pPr algn="ctr">
              <a:buFontTx/>
              <a:buNone/>
            </a:pPr>
            <a:endParaRPr lang="it-IT" sz="2000" b="1"/>
          </a:p>
          <a:p>
            <a:pPr algn="ctr">
              <a:buFontTx/>
              <a:buNone/>
            </a:pPr>
            <a:r>
              <a:rPr lang="it-IT" sz="2000" b="1"/>
              <a:t>2 Mg + O</a:t>
            </a:r>
            <a:r>
              <a:rPr lang="it-IT" sz="2000" b="1" baseline="-25000"/>
              <a:t>2</a:t>
            </a:r>
            <a:r>
              <a:rPr lang="it-IT" sz="2000" b="1"/>
              <a:t> </a:t>
            </a:r>
            <a:r>
              <a:rPr lang="it-IT" sz="2000" b="1">
                <a:cs typeface="Arial" pitchFamily="34" charset="0"/>
              </a:rPr>
              <a:t>→ 2 MgO</a:t>
            </a:r>
          </a:p>
          <a:p>
            <a:pPr>
              <a:buFontTx/>
              <a:buNone/>
            </a:pPr>
            <a:r>
              <a:rPr lang="it-IT" sz="2000" b="1">
                <a:cs typeface="Arial" pitchFamily="34" charset="0"/>
              </a:rPr>
              <a:t>Il metallo solido, magnesio, reagisce con l'ossigeno gassoso</a:t>
            </a:r>
          </a:p>
          <a:p>
            <a:pPr>
              <a:buFontTx/>
              <a:buNone/>
            </a:pPr>
            <a:r>
              <a:rPr lang="it-IT" sz="2000" b="1">
                <a:cs typeface="Arial" pitchFamily="34" charset="0"/>
              </a:rPr>
              <a:t>dando ossido di magnesio solido, formato da ioni Mg</a:t>
            </a:r>
            <a:r>
              <a:rPr lang="it-IT" sz="2000" b="1" baseline="30000">
                <a:cs typeface="Arial" pitchFamily="34" charset="0"/>
              </a:rPr>
              <a:t>2+</a:t>
            </a:r>
            <a:r>
              <a:rPr lang="it-IT" sz="2000" b="1">
                <a:cs typeface="Arial" pitchFamily="34" charset="0"/>
              </a:rPr>
              <a:t> e O</a:t>
            </a:r>
            <a:r>
              <a:rPr lang="it-IT" sz="2000" b="1" baseline="30000">
                <a:cs typeface="Arial" pitchFamily="34" charset="0"/>
              </a:rPr>
              <a:t>2-</a:t>
            </a:r>
            <a:endParaRPr lang="it-IT" sz="2000" b="1">
              <a:cs typeface="Arial" pitchFamily="34" charset="0"/>
            </a:endParaRPr>
          </a:p>
          <a:p>
            <a:pPr>
              <a:buFontTx/>
              <a:buNone/>
            </a:pPr>
            <a:endParaRPr lang="it-IT" sz="2000" b="1">
              <a:cs typeface="Arial" pitchFamily="34" charset="0"/>
            </a:endParaRPr>
          </a:p>
          <a:p>
            <a:pPr>
              <a:buFontTx/>
              <a:buNone/>
            </a:pPr>
            <a:r>
              <a:rPr lang="it-IT" sz="2000" b="1">
                <a:cs typeface="Arial" pitchFamily="34" charset="0"/>
              </a:rPr>
              <a:t>L'atomo di magnesio si ossida. Perde 2 elettroni.</a:t>
            </a:r>
            <a:endParaRPr lang="it-IT" sz="2000" b="1" baseline="3000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Riduzione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it-IT" sz="1800" b="1"/>
              <a:t>originariamente:	</a:t>
            </a:r>
            <a:r>
              <a:rPr lang="it-IT" sz="2000" b="1"/>
              <a:t>preparazione di un metallo dall'ossido</a:t>
            </a:r>
          </a:p>
          <a:p>
            <a:r>
              <a:rPr lang="it-IT" sz="1800" b="1"/>
              <a:t>oggi:			</a:t>
            </a:r>
            <a:r>
              <a:rPr lang="it-IT" sz="2800" b="1">
                <a:solidFill>
                  <a:srgbClr val="FF0000"/>
                </a:solidFill>
              </a:rPr>
              <a:t>acquisto di elettroni</a:t>
            </a:r>
          </a:p>
          <a:p>
            <a:pPr algn="ctr">
              <a:buFontTx/>
              <a:buNone/>
            </a:pPr>
            <a:endParaRPr lang="it-IT" sz="2000" b="1"/>
          </a:p>
          <a:p>
            <a:pPr algn="ctr">
              <a:buFontTx/>
              <a:buNone/>
            </a:pPr>
            <a:r>
              <a:rPr lang="it-IT" sz="2000" b="1"/>
              <a:t>2 Fe</a:t>
            </a:r>
            <a:r>
              <a:rPr lang="it-IT" sz="2000" b="1" baseline="-25000"/>
              <a:t>2</a:t>
            </a:r>
            <a:r>
              <a:rPr lang="it-IT" sz="2000" b="1"/>
              <a:t>O</a:t>
            </a:r>
            <a:r>
              <a:rPr lang="it-IT" sz="2000" b="1" baseline="-25000"/>
              <a:t>3</a:t>
            </a:r>
            <a:r>
              <a:rPr lang="it-IT" sz="2000" b="1"/>
              <a:t> + 3 C </a:t>
            </a:r>
            <a:r>
              <a:rPr lang="it-IT" sz="2000" b="1">
                <a:cs typeface="Arial" pitchFamily="34" charset="0"/>
              </a:rPr>
              <a:t>→ 4 Fe + 3 CO</a:t>
            </a:r>
            <a:r>
              <a:rPr lang="it-IT" sz="2000" b="1" baseline="-25000">
                <a:cs typeface="Arial" pitchFamily="34" charset="0"/>
              </a:rPr>
              <a:t>2</a:t>
            </a:r>
          </a:p>
          <a:p>
            <a:pPr algn="ctr">
              <a:buFontTx/>
              <a:buNone/>
            </a:pPr>
            <a:endParaRPr lang="it-IT" sz="2000" b="1" baseline="-25000">
              <a:cs typeface="Arial" pitchFamily="34" charset="0"/>
            </a:endParaRPr>
          </a:p>
          <a:p>
            <a:pPr>
              <a:buFontTx/>
              <a:buNone/>
            </a:pPr>
            <a:r>
              <a:rPr lang="it-IT" sz="2000" b="1">
                <a:cs typeface="Arial" pitchFamily="34" charset="0"/>
              </a:rPr>
              <a:t>Gli ioni Fe</a:t>
            </a:r>
            <a:r>
              <a:rPr lang="it-IT" sz="2000" b="1" baseline="30000">
                <a:cs typeface="Arial" pitchFamily="34" charset="0"/>
              </a:rPr>
              <a:t>3+</a:t>
            </a:r>
            <a:r>
              <a:rPr lang="it-IT" sz="2000" b="1">
                <a:cs typeface="Arial" pitchFamily="34" charset="0"/>
              </a:rPr>
              <a:t>, presenti in Fe</a:t>
            </a:r>
            <a:r>
              <a:rPr lang="it-IT" sz="2000" b="1" baseline="-25000">
                <a:cs typeface="Arial" pitchFamily="34" charset="0"/>
              </a:rPr>
              <a:t>2</a:t>
            </a:r>
            <a:r>
              <a:rPr lang="it-IT" sz="2000" b="1">
                <a:cs typeface="Arial" pitchFamily="34" charset="0"/>
              </a:rPr>
              <a:t>O</a:t>
            </a:r>
            <a:r>
              <a:rPr lang="it-IT" sz="2000" b="1" baseline="-25000">
                <a:cs typeface="Arial" pitchFamily="34" charset="0"/>
              </a:rPr>
              <a:t>3</a:t>
            </a:r>
            <a:r>
              <a:rPr lang="it-IT" sz="2000" b="1">
                <a:cs typeface="Arial" pitchFamily="34" charset="0"/>
              </a:rPr>
              <a:t>, si trasformano in atomi neutri</a:t>
            </a:r>
          </a:p>
          <a:p>
            <a:pPr>
              <a:buFontTx/>
              <a:buNone/>
            </a:pPr>
            <a:r>
              <a:rPr lang="it-IT" sz="2000" b="1">
                <a:cs typeface="Arial" pitchFamily="34" charset="0"/>
              </a:rPr>
              <a:t>di ferro elementare</a:t>
            </a:r>
          </a:p>
          <a:p>
            <a:pPr>
              <a:buFontTx/>
              <a:buNone/>
            </a:pPr>
            <a:endParaRPr lang="it-IT" sz="2000" b="1">
              <a:cs typeface="Arial" pitchFamily="34" charset="0"/>
            </a:endParaRPr>
          </a:p>
          <a:p>
            <a:pPr>
              <a:buFontTx/>
              <a:buNone/>
            </a:pPr>
            <a:r>
              <a:rPr lang="it-IT" sz="2000" b="1">
                <a:cs typeface="Arial" pitchFamily="34" charset="0"/>
              </a:rPr>
              <a:t>L'atomo di ferro si riduce. Acquista 3 elettroni.</a:t>
            </a:r>
            <a:endParaRPr lang="it-IT" sz="2000" b="1" baseline="3000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Bilancio delle cariche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it-IT" sz="2000" b="1"/>
              <a:t>Tutti gli elettroni persi in un'ossidazione devono essere acquistati in una riduzione</a:t>
            </a:r>
          </a:p>
          <a:p>
            <a:r>
              <a:rPr lang="it-IT" sz="2000" b="1"/>
              <a:t>Una reazione redox comprende sempre una ossidazione e una riduzione</a:t>
            </a:r>
          </a:p>
          <a:p>
            <a:endParaRPr lang="it-IT" sz="2000" b="1"/>
          </a:p>
          <a:p>
            <a:pPr algn="ctr">
              <a:buFontTx/>
              <a:buNone/>
            </a:pPr>
            <a:r>
              <a:rPr lang="it-IT" sz="2000" b="1"/>
              <a:t>2 NaBr + Cl</a:t>
            </a:r>
            <a:r>
              <a:rPr lang="it-IT" sz="2000" b="1" baseline="-25000"/>
              <a:t>2</a:t>
            </a:r>
            <a:r>
              <a:rPr lang="it-IT" sz="2000" b="1"/>
              <a:t> </a:t>
            </a:r>
            <a:r>
              <a:rPr lang="it-IT" sz="2000" b="1">
                <a:cs typeface="Arial" pitchFamily="34" charset="0"/>
              </a:rPr>
              <a:t>→ 2NaCl + Br</a:t>
            </a:r>
            <a:r>
              <a:rPr lang="it-IT" sz="2000" b="1" baseline="-25000">
                <a:cs typeface="Arial" pitchFamily="34" charset="0"/>
              </a:rPr>
              <a:t>2</a:t>
            </a:r>
            <a:endParaRPr lang="it-IT" sz="2000" b="1">
              <a:cs typeface="Arial" pitchFamily="34" charset="0"/>
            </a:endParaRPr>
          </a:p>
          <a:p>
            <a:pPr>
              <a:buFontTx/>
              <a:buNone/>
            </a:pPr>
            <a:endParaRPr lang="it-IT" sz="2000" b="1">
              <a:cs typeface="Arial" pitchFamily="34" charset="0"/>
            </a:endParaRPr>
          </a:p>
          <a:p>
            <a:pPr>
              <a:buFontTx/>
              <a:buNone/>
            </a:pPr>
            <a:r>
              <a:rPr lang="it-IT" sz="2000" b="1">
                <a:cs typeface="Arial" pitchFamily="34" charset="0"/>
              </a:rPr>
              <a:t>Il bromo si trasforma da ione Br</a:t>
            </a:r>
            <a:r>
              <a:rPr lang="it-IT" sz="2000" b="1" baseline="30000">
                <a:cs typeface="Arial" pitchFamily="34" charset="0"/>
              </a:rPr>
              <a:t> -</a:t>
            </a:r>
            <a:r>
              <a:rPr lang="it-IT" sz="2000" b="1">
                <a:cs typeface="Arial" pitchFamily="34" charset="0"/>
              </a:rPr>
              <a:t> (con 1 e</a:t>
            </a:r>
            <a:r>
              <a:rPr lang="it-IT" sz="2000" b="1" baseline="30000">
                <a:cs typeface="Arial" pitchFamily="34" charset="0"/>
              </a:rPr>
              <a:t>-</a:t>
            </a:r>
            <a:r>
              <a:rPr lang="it-IT" sz="2000" b="1">
                <a:cs typeface="Arial" pitchFamily="34" charset="0"/>
              </a:rPr>
              <a:t> in più) a molecole neutre Br</a:t>
            </a:r>
            <a:r>
              <a:rPr lang="it-IT" sz="2000" b="1" baseline="-25000">
                <a:cs typeface="Arial" pitchFamily="34" charset="0"/>
              </a:rPr>
              <a:t>2</a:t>
            </a:r>
            <a:r>
              <a:rPr lang="it-IT" sz="2000" b="1">
                <a:cs typeface="Arial" pitchFamily="34" charset="0"/>
              </a:rPr>
              <a:t>. </a:t>
            </a:r>
            <a:r>
              <a:rPr lang="it-IT" sz="2000" b="1">
                <a:solidFill>
                  <a:srgbClr val="FF0000"/>
                </a:solidFill>
                <a:cs typeface="Arial" pitchFamily="34" charset="0"/>
              </a:rPr>
              <a:t>Perde un elettrone</a:t>
            </a:r>
            <a:r>
              <a:rPr lang="it-IT" sz="2000" b="1">
                <a:cs typeface="Arial" pitchFamily="34" charset="0"/>
              </a:rPr>
              <a:t> e si ossida.</a:t>
            </a:r>
          </a:p>
          <a:p>
            <a:pPr>
              <a:buFontTx/>
              <a:buNone/>
            </a:pPr>
            <a:r>
              <a:rPr lang="it-IT" sz="2000" b="1">
                <a:cs typeface="Arial" pitchFamily="34" charset="0"/>
              </a:rPr>
              <a:t>Il cloro passa da molecola neutra Cl</a:t>
            </a:r>
            <a:r>
              <a:rPr lang="it-IT" sz="2000" b="1" baseline="-25000">
                <a:cs typeface="Arial" pitchFamily="34" charset="0"/>
              </a:rPr>
              <a:t>2</a:t>
            </a:r>
            <a:r>
              <a:rPr lang="it-IT" sz="2000" b="1">
                <a:cs typeface="Arial" pitchFamily="34" charset="0"/>
              </a:rPr>
              <a:t> a ioni Cl</a:t>
            </a:r>
            <a:r>
              <a:rPr lang="it-IT" sz="2000" b="1" baseline="30000">
                <a:cs typeface="Arial" pitchFamily="34" charset="0"/>
              </a:rPr>
              <a:t> -</a:t>
            </a:r>
            <a:r>
              <a:rPr lang="it-IT" sz="2000" b="1">
                <a:cs typeface="Arial" pitchFamily="34" charset="0"/>
              </a:rPr>
              <a:t>. </a:t>
            </a:r>
            <a:r>
              <a:rPr lang="it-IT" sz="2000" b="1">
                <a:solidFill>
                  <a:srgbClr val="FF0000"/>
                </a:solidFill>
                <a:cs typeface="Arial" pitchFamily="34" charset="0"/>
              </a:rPr>
              <a:t>Acquista e</a:t>
            </a:r>
            <a:r>
              <a:rPr lang="it-IT" sz="2000" b="1" baseline="30000">
                <a:solidFill>
                  <a:srgbClr val="FF0000"/>
                </a:solidFill>
                <a:cs typeface="Arial" pitchFamily="34" charset="0"/>
              </a:rPr>
              <a:t>-</a:t>
            </a:r>
            <a:r>
              <a:rPr lang="it-IT" sz="2000" b="1">
                <a:cs typeface="Arial" pitchFamily="34" charset="0"/>
              </a:rPr>
              <a:t> e si riduce.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Terminologia redox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it-IT">
                <a:solidFill>
                  <a:srgbClr val="FF0000"/>
                </a:solidFill>
              </a:rPr>
              <a:t>Un ossidante			</a:t>
            </a:r>
            <a:r>
              <a:rPr lang="it-IT">
                <a:solidFill>
                  <a:schemeClr val="accent2"/>
                </a:solidFill>
              </a:rPr>
              <a:t>Un riducente</a:t>
            </a:r>
          </a:p>
          <a:p>
            <a:pPr>
              <a:buFontTx/>
              <a:buNone/>
            </a:pPr>
            <a:r>
              <a:rPr lang="it-IT"/>
              <a:t>si riduce				si ossida</a:t>
            </a:r>
          </a:p>
          <a:p>
            <a:pPr>
              <a:buFontTx/>
              <a:buNone/>
            </a:pPr>
            <a:r>
              <a:rPr lang="it-IT"/>
              <a:t>acquista elettroni		cede elettroni</a:t>
            </a:r>
          </a:p>
          <a:p>
            <a:pPr>
              <a:buFontTx/>
              <a:buNone/>
            </a:pPr>
            <a:r>
              <a:rPr lang="it-IT"/>
              <a:t>ha n.o. alto			         ha n.o. basso</a:t>
            </a:r>
          </a:p>
          <a:p>
            <a:pPr>
              <a:buFontTx/>
              <a:buNone/>
            </a:pPr>
            <a:r>
              <a:rPr lang="it-IT"/>
              <a:t>diminuisce il n.o.		aumenta il n.o.</a:t>
            </a:r>
          </a:p>
          <a:p>
            <a:pPr>
              <a:buFontTx/>
              <a:buNone/>
            </a:pPr>
            <a:endParaRPr lang="it-IT"/>
          </a:p>
          <a:p>
            <a:pPr algn="ctr">
              <a:buFontTx/>
              <a:buNone/>
            </a:pPr>
            <a:r>
              <a:rPr lang="it-IT">
                <a:solidFill>
                  <a:schemeClr val="accent2"/>
                </a:solidFill>
              </a:rPr>
              <a:t>2 Mg		</a:t>
            </a:r>
            <a:r>
              <a:rPr lang="it-IT"/>
              <a:t>+ </a:t>
            </a:r>
            <a:r>
              <a:rPr lang="it-IT">
                <a:solidFill>
                  <a:srgbClr val="FF0000"/>
                </a:solidFill>
              </a:rPr>
              <a:t>O</a:t>
            </a:r>
            <a:r>
              <a:rPr lang="it-IT" baseline="-25000">
                <a:solidFill>
                  <a:srgbClr val="FF0000"/>
                </a:solidFill>
              </a:rPr>
              <a:t>2</a:t>
            </a:r>
            <a:r>
              <a:rPr lang="it-IT"/>
              <a:t>	</a:t>
            </a:r>
            <a:r>
              <a:rPr lang="it-IT">
                <a:cs typeface="Arial" pitchFamily="34" charset="0"/>
              </a:rPr>
              <a:t>→	2</a:t>
            </a:r>
            <a:r>
              <a:rPr lang="it-IT" b="1">
                <a:cs typeface="Arial" pitchFamily="34" charset="0"/>
              </a:rPr>
              <a:t> </a:t>
            </a:r>
            <a:r>
              <a:rPr lang="it-IT">
                <a:cs typeface="Arial" pitchFamily="34" charset="0"/>
              </a:rPr>
              <a:t>MgO</a:t>
            </a:r>
          </a:p>
          <a:p>
            <a:pPr algn="ctr">
              <a:buFontTx/>
              <a:buNone/>
            </a:pPr>
            <a:r>
              <a:rPr lang="it-IT" sz="2000">
                <a:solidFill>
                  <a:schemeClr val="accent2"/>
                </a:solidFill>
                <a:cs typeface="Arial" pitchFamily="34" charset="0"/>
              </a:rPr>
              <a:t>riducente</a:t>
            </a:r>
            <a:r>
              <a:rPr lang="it-IT" sz="2000">
                <a:cs typeface="Arial" pitchFamily="34" charset="0"/>
              </a:rPr>
              <a:t>	</a:t>
            </a:r>
            <a:r>
              <a:rPr lang="it-IT" sz="2000">
                <a:solidFill>
                  <a:srgbClr val="FF0000"/>
                </a:solidFill>
                <a:cs typeface="Arial" pitchFamily="34" charset="0"/>
              </a:rPr>
              <a:t>ossidante</a:t>
            </a:r>
            <a:r>
              <a:rPr lang="it-IT" sz="2000">
                <a:cs typeface="Arial" pitchFamily="34" charset="0"/>
              </a:rPr>
              <a:t>		</a:t>
            </a:r>
            <a:endParaRPr lang="it-IT" sz="2000" b="1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Bilanciare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  <a:defRPr/>
            </a:pPr>
            <a:r>
              <a:rPr lang="it-IT" dirty="0"/>
              <a:t>Identificare ossidante e riducente</a:t>
            </a:r>
          </a:p>
          <a:p>
            <a:pPr marL="609600" indent="-609600">
              <a:buFontTx/>
              <a:buAutoNum type="arabicPeriod"/>
              <a:defRPr/>
            </a:pPr>
            <a:r>
              <a:rPr lang="it-IT" dirty="0"/>
              <a:t>Trovare n. elettroni acquistati e ceduti</a:t>
            </a:r>
          </a:p>
          <a:p>
            <a:pPr marL="609600" indent="-609600">
              <a:buFontTx/>
              <a:buAutoNum type="arabicPeriod"/>
              <a:defRPr/>
            </a:pPr>
            <a:r>
              <a:rPr lang="it-IT" dirty="0"/>
              <a:t>Uguagliare elettroni acquistati e ceduti</a:t>
            </a:r>
          </a:p>
          <a:p>
            <a:pPr marL="609600" indent="-609600">
              <a:buFontTx/>
              <a:buAutoNum type="arabicPeriod"/>
              <a:defRPr/>
            </a:pPr>
            <a:r>
              <a:rPr lang="it-IT" dirty="0"/>
              <a:t>Aggiustare i coefficienti per uguagliare:</a:t>
            </a:r>
          </a:p>
          <a:p>
            <a:pPr marL="990600" lvl="1" indent="-533400">
              <a:buFontTx/>
              <a:buChar char="•"/>
              <a:defRPr/>
            </a:pPr>
            <a:r>
              <a:rPr lang="it-IT" dirty="0">
                <a:ea typeface="+mn-ea"/>
              </a:rPr>
              <a:t>n. di atomi di ciascun elemento</a:t>
            </a:r>
          </a:p>
          <a:p>
            <a:pPr marL="990600" lvl="1" indent="-533400">
              <a:buFontTx/>
              <a:buChar char="•"/>
              <a:defRPr/>
            </a:pPr>
            <a:r>
              <a:rPr lang="it-IT" dirty="0">
                <a:ea typeface="+mn-ea"/>
              </a:rPr>
              <a:t>carica totale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2852738"/>
            <a:ext cx="8569325" cy="3384574"/>
          </a:xfrm>
        </p:spPr>
        <p:txBody>
          <a:bodyPr>
            <a:normAutofit fontScale="85000" lnSpcReduction="10000"/>
          </a:bodyPr>
          <a:lstStyle/>
          <a:p>
            <a:pPr marL="173038" indent="-173038" algn="just" eaLnBrk="1" hangingPunct="1">
              <a:lnSpc>
                <a:spcPct val="120000"/>
              </a:lnSpc>
              <a:buFontTx/>
              <a:buChar char="•"/>
            </a:pPr>
            <a:r>
              <a:rPr lang="it-IT" sz="2400" b="1" dirty="0"/>
              <a:t>gli elementi dei primi gruppi tendono a cedere elettroni e sono quindi riducenti;</a:t>
            </a:r>
          </a:p>
          <a:p>
            <a:pPr marL="173038" indent="-173038" algn="just" eaLnBrk="1" hangingPunct="1">
              <a:lnSpc>
                <a:spcPct val="120000"/>
              </a:lnSpc>
              <a:buFontTx/>
              <a:buChar char="•"/>
            </a:pPr>
            <a:endParaRPr lang="it-IT" sz="2400" b="1" dirty="0"/>
          </a:p>
          <a:p>
            <a:pPr marL="173038" indent="-173038" algn="just" eaLnBrk="1" hangingPunct="1">
              <a:lnSpc>
                <a:spcPct val="120000"/>
              </a:lnSpc>
              <a:buFontTx/>
              <a:buChar char="•"/>
            </a:pPr>
            <a:r>
              <a:rPr lang="it-IT" sz="2400" b="1" dirty="0"/>
              <a:t>gli elementi degli ultimi gruppi tendono a prendere elettroni e sono quindi ossidanti;</a:t>
            </a:r>
          </a:p>
          <a:p>
            <a:pPr marL="173038" indent="-173038" algn="just" eaLnBrk="1" hangingPunct="1">
              <a:lnSpc>
                <a:spcPct val="120000"/>
              </a:lnSpc>
              <a:buFontTx/>
              <a:buChar char="•"/>
            </a:pPr>
            <a:endParaRPr lang="it-IT" sz="2400" b="1" dirty="0"/>
          </a:p>
          <a:p>
            <a:pPr marL="173038" indent="-173038" algn="just" eaLnBrk="1" hangingPunct="1">
              <a:lnSpc>
                <a:spcPct val="120000"/>
              </a:lnSpc>
              <a:buFontTx/>
              <a:buChar char="•"/>
            </a:pPr>
            <a:r>
              <a:rPr lang="it-IT" sz="2400" b="1" dirty="0"/>
              <a:t>gli elementi dei gruppi intermedi e gli elementi di transizione possono cedere o acquistare elettroni, quindi agire come riducenti o come ossidanti, a seconda del potere ossidante o riducente delle sostanze con cui reagiscono.</a:t>
            </a:r>
          </a:p>
          <a:p>
            <a:pPr marL="173038" indent="-173038" eaLnBrk="1" hangingPunct="1">
              <a:lnSpc>
                <a:spcPct val="120000"/>
              </a:lnSpc>
            </a:pPr>
            <a:endParaRPr lang="it-IT" sz="2400" b="1" dirty="0"/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60350"/>
            <a:ext cx="668655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413" y="228600"/>
            <a:ext cx="8883650" cy="383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4162425"/>
            <a:ext cx="8928100" cy="257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13026</TotalTime>
  <Words>1232</Words>
  <Application>Microsoft Macintosh PowerPoint</Application>
  <PresentationFormat>Presentazione su schermo (4:3)</PresentationFormat>
  <Paragraphs>121</Paragraphs>
  <Slides>22</Slides>
  <Notes>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Tema di Office</vt:lpstr>
      <vt:lpstr>Dalle trasformazioni fisiche alle trasformazioni chimiche</vt:lpstr>
      <vt:lpstr>Dalle trasformazioni fisiche alle trasformazioni chimiche</vt:lpstr>
      <vt:lpstr>Dalle trasformazioni fisiche alle trasformazioni chimiche</vt:lpstr>
      <vt:lpstr>Conservazione della massa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Reazioni nelle quali non si ha scambio di elettroni </vt:lpstr>
      <vt:lpstr>Reazioni nelle quali si ha uno scambio di elettroni dette anche reazioni di ossido-riduzione</vt:lpstr>
      <vt:lpstr>Reazioni di Ossido-Riduzione Redox</vt:lpstr>
      <vt:lpstr>Reazioni Redox</vt:lpstr>
      <vt:lpstr>Presentazione standard di PowerPoint</vt:lpstr>
      <vt:lpstr>Presentazione standard di PowerPoint</vt:lpstr>
      <vt:lpstr>Reazioni Redox</vt:lpstr>
      <vt:lpstr>Ossidazione</vt:lpstr>
      <vt:lpstr>Riduzione</vt:lpstr>
      <vt:lpstr>Bilancio delle cariche</vt:lpstr>
      <vt:lpstr>Terminologia redox</vt:lpstr>
      <vt:lpstr>Bilanciare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Francesca</dc:creator>
  <cp:lastModifiedBy>FRANCESCA DURATURO</cp:lastModifiedBy>
  <cp:revision>105</cp:revision>
  <dcterms:created xsi:type="dcterms:W3CDTF">1601-01-01T00:00:00Z</dcterms:created>
  <dcterms:modified xsi:type="dcterms:W3CDTF">2022-10-27T10:23:34Z</dcterms:modified>
</cp:coreProperties>
</file>