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5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063"/>
  </p:normalViewPr>
  <p:slideViewPr>
    <p:cSldViewPr snapToGrid="0" snapToObjects="1">
      <p:cViewPr varScale="1">
        <p:scale>
          <a:sx n="99" d="100"/>
          <a:sy n="99" d="100"/>
        </p:scale>
        <p:origin x="1904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A8FE88-17E6-4D47-A61B-38A9996DB787}" type="datetimeFigureOut">
              <a:rPr lang="en-US" smtClean="0"/>
              <a:t>11/16/22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23A292-A87A-8446-BF06-554C7DD5AB4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374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7C3752F2-C98E-3942-91A2-9A31B03FD780}" type="slidenum">
              <a:rPr lang="it-IT" sz="1200" smtClean="0"/>
              <a:pPr>
                <a:defRPr/>
              </a:pPr>
              <a:t>1</a:t>
            </a:fld>
            <a:endParaRPr lang="it-IT" sz="120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B0DDB056-FFEA-A649-A2D7-FFEF7026C016}" type="slidenum">
              <a:rPr lang="it-IT" sz="1200" smtClean="0"/>
              <a:pPr>
                <a:defRPr/>
              </a:pPr>
              <a:t>2</a:t>
            </a:fld>
            <a:endParaRPr lang="it-IT" sz="1200"/>
          </a:p>
        </p:txBody>
      </p:sp>
      <p:sp>
        <p:nvSpPr>
          <p:cNvPr id="2560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557F5148-53F9-A145-8D2D-D994D6956B9A}" type="slidenum">
              <a:rPr lang="it-IT" sz="1200" smtClean="0"/>
              <a:pPr>
                <a:defRPr/>
              </a:pPr>
              <a:t>3</a:t>
            </a:fld>
            <a:endParaRPr lang="it-IT" sz="1200"/>
          </a:p>
        </p:txBody>
      </p:sp>
      <p:sp>
        <p:nvSpPr>
          <p:cNvPr id="27651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CC71CDDD-9384-C04D-A283-8EA503801639}" type="slidenum">
              <a:rPr lang="it-IT" sz="1200" smtClean="0"/>
              <a:pPr>
                <a:defRPr/>
              </a:pPr>
              <a:t>4</a:t>
            </a:fld>
            <a:endParaRPr lang="it-IT" sz="1200"/>
          </a:p>
        </p:txBody>
      </p:sp>
      <p:sp>
        <p:nvSpPr>
          <p:cNvPr id="29699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417EE811-8715-2947-B967-17B14EE38E28}" type="slidenum">
              <a:rPr lang="it-IT" sz="1200" smtClean="0"/>
              <a:pPr>
                <a:defRPr/>
              </a:pPr>
              <a:t>5</a:t>
            </a:fld>
            <a:endParaRPr lang="it-IT" sz="120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8D740773-7120-9E4C-A708-B3B0F2AEB03B}" type="slidenum">
              <a:rPr lang="it-IT" sz="1200" smtClean="0"/>
              <a:pPr>
                <a:defRPr/>
              </a:pPr>
              <a:t>6</a:t>
            </a:fld>
            <a:endParaRPr lang="it-IT" sz="120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5749F532-6226-0B4B-8D64-CBDDD7276697}" type="slidenum">
              <a:rPr lang="it-IT" sz="1200" smtClean="0"/>
              <a:pPr>
                <a:defRPr/>
              </a:pPr>
              <a:t>7</a:t>
            </a:fld>
            <a:endParaRPr lang="it-IT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63927C64-1302-9B42-89AE-3AE8510BAB64}" type="slidenum">
              <a:rPr lang="it-IT" sz="1200" smtClean="0"/>
              <a:pPr>
                <a:defRPr/>
              </a:pPr>
              <a:t>8</a:t>
            </a:fld>
            <a:endParaRPr lang="it-IT" sz="1200"/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4164013" y="0"/>
            <a:ext cx="3184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4164013" y="8686800"/>
            <a:ext cx="3184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250" tIns="47625" rIns="95250" bIns="47625" anchor="b"/>
          <a:lstStyle/>
          <a:p>
            <a:pPr algn="r" defTabSz="950913"/>
            <a:r>
              <a:rPr lang="it-IT" sz="1200">
                <a:latin typeface="Times" charset="0"/>
              </a:rPr>
              <a:t>16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0" y="8686800"/>
            <a:ext cx="3184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3184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5" name="Rectangle 6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289050" y="793750"/>
            <a:ext cx="4279900" cy="3209925"/>
          </a:xfrm>
          <a:solidFill>
            <a:srgbClr val="FFFFFF"/>
          </a:solidFill>
          <a:ln w="12700" cap="flat"/>
        </p:spPr>
      </p:sp>
      <p:sp>
        <p:nvSpPr>
          <p:cNvPr id="37896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79488" y="4343400"/>
            <a:ext cx="5387975" cy="4114800"/>
          </a:xfrm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250" tIns="47625" rIns="95250" bIns="47625"/>
          <a:lstStyle/>
          <a:p>
            <a:pPr defTabSz="950913"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881E594B-DBAA-FD4F-81BF-2D353AFA1CB2}" type="slidenum">
              <a:rPr lang="it-IT" sz="1200" smtClean="0"/>
              <a:pPr>
                <a:defRPr/>
              </a:pPr>
              <a:t>9</a:t>
            </a:fld>
            <a:endParaRPr lang="it-IT" sz="120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E773A84B-1021-9248-976C-45C58B07DA25}" type="slidenum">
              <a:rPr lang="it-IT" sz="1200" smtClean="0"/>
              <a:pPr>
                <a:defRPr/>
              </a:pPr>
              <a:t>10</a:t>
            </a:fld>
            <a:endParaRPr lang="it-IT" sz="120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9423837C-CA22-DC46-A8A6-F6D7C3BDD0FD}" type="slidenum">
              <a:rPr lang="it-IT" sz="1200" smtClean="0"/>
              <a:pPr>
                <a:defRPr/>
              </a:pPr>
              <a:t>11</a:t>
            </a:fld>
            <a:endParaRPr lang="it-IT" sz="120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DB4CF676-1B9C-A240-B4A9-712E274B9083}" type="slidenum">
              <a:rPr lang="it-IT" sz="1200" smtClean="0"/>
              <a:pPr>
                <a:defRPr/>
              </a:pPr>
              <a:t>12</a:t>
            </a:fld>
            <a:endParaRPr lang="it-IT" sz="120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4E068380-FF2C-764F-BAE7-D5CEFECEC30D}" type="slidenum">
              <a:rPr lang="it-IT" sz="1200" smtClean="0"/>
              <a:pPr>
                <a:defRPr/>
              </a:pPr>
              <a:t>15</a:t>
            </a:fld>
            <a:endParaRPr lang="it-IT" sz="120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F544DC0E-6C8E-BA48-9B16-7E2F573C7348}" type="slidenum">
              <a:rPr lang="it-IT" sz="1200" smtClean="0"/>
              <a:pPr>
                <a:defRPr/>
              </a:pPr>
              <a:t>16</a:t>
            </a:fld>
            <a:endParaRPr lang="it-IT" sz="120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fld id="{CD705DA6-B9D4-B24B-B0B8-1406A2A45FE4}" type="slidenum">
              <a:rPr lang="it-IT" sz="1200" smtClean="0"/>
              <a:pPr>
                <a:defRPr/>
              </a:pPr>
              <a:t>17</a:t>
            </a:fld>
            <a:endParaRPr lang="it-IT" sz="120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DD5E-335D-8B4C-9090-AF32231B04FE}" type="datetimeFigureOut">
              <a:rPr lang="en-US" smtClean="0"/>
              <a:t>11/16/22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A1D4-3461-9A46-9303-8C857BE455A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51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DD5E-335D-8B4C-9090-AF32231B04FE}" type="datetimeFigureOut">
              <a:rPr lang="en-US" smtClean="0"/>
              <a:t>11/16/22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A1D4-3461-9A46-9303-8C857BE455A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357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DD5E-335D-8B4C-9090-AF32231B04FE}" type="datetimeFigureOut">
              <a:rPr lang="en-US" smtClean="0"/>
              <a:t>11/16/22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A1D4-3461-9A46-9303-8C857BE455A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92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DD5E-335D-8B4C-9090-AF32231B04FE}" type="datetimeFigureOut">
              <a:rPr lang="en-US" smtClean="0"/>
              <a:t>11/16/22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A1D4-3461-9A46-9303-8C857BE455A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147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DD5E-335D-8B4C-9090-AF32231B04FE}" type="datetimeFigureOut">
              <a:rPr lang="en-US" smtClean="0"/>
              <a:t>11/16/22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A1D4-3461-9A46-9303-8C857BE455A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217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DD5E-335D-8B4C-9090-AF32231B04FE}" type="datetimeFigureOut">
              <a:rPr lang="en-US" smtClean="0"/>
              <a:t>11/16/22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A1D4-3461-9A46-9303-8C857BE455A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782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DD5E-335D-8B4C-9090-AF32231B04FE}" type="datetimeFigureOut">
              <a:rPr lang="en-US" smtClean="0"/>
              <a:t>11/16/22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A1D4-3461-9A46-9303-8C857BE455A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909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DD5E-335D-8B4C-9090-AF32231B04FE}" type="datetimeFigureOut">
              <a:rPr lang="en-US" smtClean="0"/>
              <a:t>11/16/22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A1D4-3461-9A46-9303-8C857BE455A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912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DD5E-335D-8B4C-9090-AF32231B04FE}" type="datetimeFigureOut">
              <a:rPr lang="en-US" smtClean="0"/>
              <a:t>11/16/22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A1D4-3461-9A46-9303-8C857BE455A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569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DD5E-335D-8B4C-9090-AF32231B04FE}" type="datetimeFigureOut">
              <a:rPr lang="en-US" smtClean="0"/>
              <a:t>11/16/22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A1D4-3461-9A46-9303-8C857BE455A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283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DD5E-335D-8B4C-9090-AF32231B04FE}" type="datetimeFigureOut">
              <a:rPr lang="en-US" smtClean="0"/>
              <a:t>11/16/22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A1D4-3461-9A46-9303-8C857BE455A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16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FDD5E-335D-8B4C-9090-AF32231B04FE}" type="datetimeFigureOut">
              <a:rPr lang="en-US" smtClean="0"/>
              <a:t>11/16/22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4A1D4-3461-9A46-9303-8C857BE455A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636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>
                <a:solidFill>
                  <a:srgbClr val="CC0000"/>
                </a:solidFill>
                <a:latin typeface="Comic Sans MS" charset="0"/>
                <a:ea typeface="ＭＳ Ｐゴシック" charset="0"/>
              </a:rPr>
              <a:t>Selezione assistita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382000" cy="45720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SzPct val="120000"/>
              <a:defRPr/>
            </a:pPr>
            <a:r>
              <a:rPr lang="it-IT" sz="2800" b="1" dirty="0">
                <a:solidFill>
                  <a:srgbClr val="CC0000"/>
                </a:solidFill>
                <a:latin typeface="Comic Sans MS" charset="0"/>
                <a:ea typeface="ＭＳ Ｐゴシック" charset="0"/>
              </a:rPr>
              <a:t>Selezione positiva</a:t>
            </a:r>
            <a:r>
              <a:rPr lang="it-IT" sz="2800" dirty="0">
                <a:solidFill>
                  <a:srgbClr val="CC0000"/>
                </a:solidFill>
                <a:latin typeface="Comic Sans MS" charset="0"/>
                <a:ea typeface="ＭＳ Ｐゴシック" charset="0"/>
              </a:rPr>
              <a:t>:</a:t>
            </a:r>
            <a:r>
              <a:rPr lang="it-IT" sz="2800" dirty="0">
                <a:solidFill>
                  <a:schemeClr val="accent2"/>
                </a:solidFill>
                <a:latin typeface="Comic Sans MS" charset="0"/>
                <a:ea typeface="ＭＳ Ｐゴシック" charset="0"/>
              </a:rPr>
              <a:t>  </a:t>
            </a:r>
            <a:r>
              <a:rPr lang="it-IT" sz="2800" dirty="0">
                <a:solidFill>
                  <a:srgbClr val="000090"/>
                </a:solidFill>
                <a:latin typeface="Comic Sans MS" charset="0"/>
                <a:ea typeface="ＭＳ Ｐゴシック" charset="0"/>
              </a:rPr>
              <a:t>selezionare i genotipi che possiedono uno specifico carattere in base all’associazione di tale carattere con un marcatore molecolare</a:t>
            </a:r>
          </a:p>
          <a:p>
            <a:pPr eaLnBrk="1" hangingPunct="1">
              <a:lnSpc>
                <a:spcPct val="90000"/>
              </a:lnSpc>
              <a:buSzPct val="120000"/>
              <a:buFontTx/>
              <a:buNone/>
              <a:defRPr/>
            </a:pPr>
            <a:endParaRPr lang="it-IT" sz="1600" dirty="0">
              <a:solidFill>
                <a:schemeClr val="accent2"/>
              </a:solidFill>
              <a:latin typeface="Comic Sans MS" charset="0"/>
              <a:ea typeface="ＭＳ Ｐゴシック" charset="0"/>
            </a:endParaRPr>
          </a:p>
          <a:p>
            <a:pPr eaLnBrk="1" hangingPunct="1">
              <a:lnSpc>
                <a:spcPct val="120000"/>
              </a:lnSpc>
              <a:buSzPct val="120000"/>
              <a:defRPr/>
            </a:pPr>
            <a:r>
              <a:rPr lang="it-IT" sz="2800" b="1" dirty="0">
                <a:solidFill>
                  <a:srgbClr val="CC0000"/>
                </a:solidFill>
                <a:latin typeface="Comic Sans MS" charset="0"/>
                <a:ea typeface="ＭＳ Ｐゴシック" charset="0"/>
              </a:rPr>
              <a:t>Selezione negativa</a:t>
            </a:r>
            <a:r>
              <a:rPr lang="it-IT" sz="2800" dirty="0">
                <a:solidFill>
                  <a:srgbClr val="CC0000"/>
                </a:solidFill>
                <a:latin typeface="Comic Sans MS" charset="0"/>
                <a:ea typeface="ＭＳ Ｐゴシック" charset="0"/>
              </a:rPr>
              <a:t>:</a:t>
            </a:r>
            <a:r>
              <a:rPr lang="it-IT" sz="2800" dirty="0">
                <a:solidFill>
                  <a:schemeClr val="accent2"/>
                </a:solidFill>
                <a:latin typeface="Comic Sans MS" charset="0"/>
                <a:ea typeface="ＭＳ Ｐゴシック" charset="0"/>
              </a:rPr>
              <a:t> </a:t>
            </a:r>
            <a:r>
              <a:rPr lang="it-IT" sz="2800" dirty="0">
                <a:solidFill>
                  <a:srgbClr val="000090"/>
                </a:solidFill>
                <a:latin typeface="Comic Sans MS" charset="0"/>
                <a:ea typeface="ＭＳ Ｐゴシック" charset="0"/>
              </a:rPr>
              <a:t>ridurre il contenuto di genoma indesiderato selezionando sulla base di marcatori molecolari specifici per quel genoma</a:t>
            </a:r>
          </a:p>
        </p:txBody>
      </p:sp>
    </p:spTree>
    <p:extLst>
      <p:ext uri="{BB962C8B-B14F-4D97-AF65-F5344CB8AC3E}">
        <p14:creationId xmlns:p14="http://schemas.microsoft.com/office/powerpoint/2010/main" val="3255104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700588" cy="625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AF1421DE-BBE7-8843-9107-44A1A360D606}"/>
              </a:ext>
            </a:extLst>
          </p:cNvPr>
          <p:cNvSpPr txBox="1"/>
          <p:nvPr/>
        </p:nvSpPr>
        <p:spPr>
          <a:xfrm>
            <a:off x="373236" y="1506827"/>
            <a:ext cx="164468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 err="1">
                <a:solidFill>
                  <a:srgbClr val="C00000"/>
                </a:solidFill>
              </a:rPr>
              <a:t>Selezione</a:t>
            </a:r>
            <a:r>
              <a:rPr lang="en-GB" sz="28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GB" sz="2800" dirty="0" err="1">
                <a:solidFill>
                  <a:srgbClr val="C00000"/>
                </a:solidFill>
              </a:rPr>
              <a:t>precoce</a:t>
            </a:r>
            <a:endParaRPr lang="en-GB" sz="2800" dirty="0">
              <a:solidFill>
                <a:srgbClr val="C00000"/>
              </a:solidFill>
            </a:endParaRPr>
          </a:p>
        </p:txBody>
      </p:sp>
      <p:cxnSp>
        <p:nvCxnSpPr>
          <p:cNvPr id="4" name="Connettore 1 3">
            <a:extLst>
              <a:ext uri="{FF2B5EF4-FFF2-40B4-BE49-F238E27FC236}">
                <a16:creationId xmlns:a16="http://schemas.microsoft.com/office/drawing/2014/main" id="{1E83856F-BCCA-4C41-AC19-5F8CD4C35298}"/>
              </a:ext>
            </a:extLst>
          </p:cNvPr>
          <p:cNvCxnSpPr/>
          <p:nvPr/>
        </p:nvCxnSpPr>
        <p:spPr>
          <a:xfrm>
            <a:off x="1197735" y="3374265"/>
            <a:ext cx="0" cy="22022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C4799DFB-7721-544B-8A41-2C661536AE50}"/>
              </a:ext>
            </a:extLst>
          </p:cNvPr>
          <p:cNvSpPr txBox="1"/>
          <p:nvPr/>
        </p:nvSpPr>
        <p:spPr>
          <a:xfrm>
            <a:off x="109471" y="4475408"/>
            <a:ext cx="1066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Lycopene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6C457326-D163-E746-B13F-985C1676D76C}"/>
              </a:ext>
            </a:extLst>
          </p:cNvPr>
          <p:cNvSpPr txBox="1"/>
          <p:nvPr/>
        </p:nvSpPr>
        <p:spPr>
          <a:xfrm>
            <a:off x="484689" y="4290742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MM</a:t>
            </a:r>
          </a:p>
        </p:txBody>
      </p:sp>
      <p:cxnSp>
        <p:nvCxnSpPr>
          <p:cNvPr id="8" name="Connettore 1 7">
            <a:extLst>
              <a:ext uri="{FF2B5EF4-FFF2-40B4-BE49-F238E27FC236}">
                <a16:creationId xmlns:a16="http://schemas.microsoft.com/office/drawing/2014/main" id="{2BE4973B-11C2-B94E-9D65-D7091A16E4D8}"/>
              </a:ext>
            </a:extLst>
          </p:cNvPr>
          <p:cNvCxnSpPr/>
          <p:nvPr/>
        </p:nvCxnSpPr>
        <p:spPr>
          <a:xfrm>
            <a:off x="1063694" y="4475408"/>
            <a:ext cx="24995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1 9">
            <a:extLst>
              <a:ext uri="{FF2B5EF4-FFF2-40B4-BE49-F238E27FC236}">
                <a16:creationId xmlns:a16="http://schemas.microsoft.com/office/drawing/2014/main" id="{5AB6EDE2-9648-7249-9434-EAE6169A02EE}"/>
              </a:ext>
            </a:extLst>
          </p:cNvPr>
          <p:cNvCxnSpPr/>
          <p:nvPr/>
        </p:nvCxnSpPr>
        <p:spPr>
          <a:xfrm>
            <a:off x="1074425" y="4653566"/>
            <a:ext cx="24995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9D9CB234-2D62-DA42-8830-855131D29163}"/>
              </a:ext>
            </a:extLst>
          </p:cNvPr>
          <p:cNvSpPr txBox="1"/>
          <p:nvPr/>
        </p:nvSpPr>
        <p:spPr>
          <a:xfrm>
            <a:off x="1417099" y="4292819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 </a:t>
            </a:r>
            <a:r>
              <a:rPr lang="en-GB" dirty="0" err="1"/>
              <a:t>cM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0897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80975"/>
            <a:ext cx="4919663" cy="644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2" name="Text Box 3"/>
          <p:cNvSpPr txBox="1">
            <a:spLocks noChangeArrowheads="1"/>
          </p:cNvSpPr>
          <p:nvPr/>
        </p:nvSpPr>
        <p:spPr bwMode="auto">
          <a:xfrm>
            <a:off x="5165725" y="609600"/>
            <a:ext cx="3902075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 algn="ctr"/>
            <a:r>
              <a:rPr lang="it-IT">
                <a:solidFill>
                  <a:srgbClr val="BD0000"/>
                </a:solidFill>
                <a:latin typeface="Copperplate Gothic Bold" charset="0"/>
              </a:rPr>
              <a:t>Marcatore associato</a:t>
            </a:r>
          </a:p>
          <a:p>
            <a:pPr algn="ctr"/>
            <a:r>
              <a:rPr lang="it-IT">
                <a:solidFill>
                  <a:srgbClr val="BD0000"/>
                </a:solidFill>
                <a:latin typeface="Copperplate Gothic Bold" charset="0"/>
              </a:rPr>
              <a:t>al colore </a:t>
            </a:r>
          </a:p>
          <a:p>
            <a:pPr algn="ctr"/>
            <a:r>
              <a:rPr lang="it-IT">
                <a:solidFill>
                  <a:srgbClr val="BD0000"/>
                </a:solidFill>
                <a:latin typeface="Copperplate Gothic Bold" charset="0"/>
              </a:rPr>
              <a:t>della buccia</a:t>
            </a:r>
          </a:p>
        </p:txBody>
      </p:sp>
    </p:spTree>
    <p:extLst>
      <p:ext uri="{BB962C8B-B14F-4D97-AF65-F5344CB8AC3E}">
        <p14:creationId xmlns:p14="http://schemas.microsoft.com/office/powerpoint/2010/main" val="1394448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962400"/>
            <a:ext cx="38862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547688"/>
            <a:ext cx="24384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ext Box 4"/>
          <p:cNvSpPr txBox="1">
            <a:spLocks noChangeArrowheads="1"/>
          </p:cNvSpPr>
          <p:nvPr/>
        </p:nvSpPr>
        <p:spPr bwMode="auto">
          <a:xfrm>
            <a:off x="5318125" y="1371600"/>
            <a:ext cx="35972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r>
              <a:rPr lang="it-IT" sz="2800">
                <a:solidFill>
                  <a:schemeClr val="accent2"/>
                </a:solidFill>
                <a:latin typeface="Comic Sans MS" charset="0"/>
              </a:rPr>
              <a:t>La selezione precoce</a:t>
            </a:r>
          </a:p>
        </p:txBody>
      </p:sp>
      <p:sp>
        <p:nvSpPr>
          <p:cNvPr id="43012" name="AutoShape 5"/>
          <p:cNvSpPr>
            <a:spLocks noChangeArrowheads="1"/>
          </p:cNvSpPr>
          <p:nvPr/>
        </p:nvSpPr>
        <p:spPr bwMode="auto">
          <a:xfrm>
            <a:off x="4665663" y="1581150"/>
            <a:ext cx="439737" cy="206375"/>
          </a:xfrm>
          <a:prstGeom prst="rightArrow">
            <a:avLst>
              <a:gd name="adj1" fmla="val 50000"/>
              <a:gd name="adj2" fmla="val 53269"/>
            </a:avLst>
          </a:prstGeom>
          <a:noFill/>
          <a:ln w="3810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en-US">
              <a:solidFill>
                <a:schemeClr val="bg1"/>
              </a:solidFill>
              <a:latin typeface="Comic Sans MS" charset="0"/>
            </a:endParaRPr>
          </a:p>
        </p:txBody>
      </p:sp>
      <p:sp>
        <p:nvSpPr>
          <p:cNvPr id="43013" name="AutoShape 15"/>
          <p:cNvSpPr>
            <a:spLocks noChangeArrowheads="1"/>
          </p:cNvSpPr>
          <p:nvPr/>
        </p:nvSpPr>
        <p:spPr bwMode="auto">
          <a:xfrm rot="5400000" flipV="1">
            <a:off x="5980907" y="2550319"/>
            <a:ext cx="439737" cy="206375"/>
          </a:xfrm>
          <a:prstGeom prst="rightArrow">
            <a:avLst>
              <a:gd name="adj1" fmla="val 50000"/>
              <a:gd name="adj2" fmla="val 53269"/>
            </a:avLst>
          </a:prstGeom>
          <a:noFill/>
          <a:ln w="3810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eaVert" wrap="none" anchor="ctr"/>
          <a:lstStyle/>
          <a:p>
            <a:pPr algn="ctr"/>
            <a:endParaRPr lang="en-US">
              <a:solidFill>
                <a:schemeClr val="bg1"/>
              </a:solidFill>
              <a:latin typeface="Comic Sans MS" charset="0"/>
            </a:endParaRPr>
          </a:p>
        </p:txBody>
      </p:sp>
      <p:sp>
        <p:nvSpPr>
          <p:cNvPr id="43014" name="AutoShape 16"/>
          <p:cNvSpPr>
            <a:spLocks noChangeArrowheads="1"/>
          </p:cNvSpPr>
          <p:nvPr/>
        </p:nvSpPr>
        <p:spPr bwMode="auto">
          <a:xfrm flipH="1" flipV="1">
            <a:off x="3565525" y="5013325"/>
            <a:ext cx="439738" cy="206375"/>
          </a:xfrm>
          <a:prstGeom prst="rightArrow">
            <a:avLst>
              <a:gd name="adj1" fmla="val 50000"/>
              <a:gd name="adj2" fmla="val 53269"/>
            </a:avLst>
          </a:prstGeom>
          <a:noFill/>
          <a:ln w="3810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rot="10800000" wrap="none" anchor="ctr"/>
          <a:lstStyle/>
          <a:p>
            <a:pPr algn="ctr"/>
            <a:endParaRPr lang="en-US">
              <a:solidFill>
                <a:schemeClr val="bg1"/>
              </a:solidFill>
              <a:latin typeface="Comic Sans MS" charset="0"/>
            </a:endParaRP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530225" y="685800"/>
            <a:ext cx="1908175" cy="5765800"/>
            <a:chOff x="2154" y="239"/>
            <a:chExt cx="1202" cy="3632"/>
          </a:xfrm>
        </p:grpSpPr>
        <p:sp>
          <p:nvSpPr>
            <p:cNvPr id="43016" name="Text Box 19"/>
            <p:cNvSpPr txBox="1">
              <a:spLocks noChangeArrowheads="1"/>
            </p:cNvSpPr>
            <p:nvPr/>
          </p:nvSpPr>
          <p:spPr bwMode="auto">
            <a:xfrm rot="-5418798">
              <a:off x="1798" y="986"/>
              <a:ext cx="129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it-IT" sz="2000" b="1">
                  <a:solidFill>
                    <a:srgbClr val="800040"/>
                  </a:solidFill>
                  <a:latin typeface="Arial" charset="0"/>
                </a:rPr>
                <a:t>Buccia rossa</a:t>
              </a:r>
              <a:endParaRPr lang="it-IT" sz="2000">
                <a:solidFill>
                  <a:srgbClr val="FF3300"/>
                </a:solidFill>
                <a:latin typeface="Arial" charset="0"/>
              </a:endParaRPr>
            </a:p>
          </p:txBody>
        </p:sp>
        <p:sp>
          <p:nvSpPr>
            <p:cNvPr id="43017" name="Text Box 20"/>
            <p:cNvSpPr txBox="1">
              <a:spLocks noChangeArrowheads="1"/>
            </p:cNvSpPr>
            <p:nvPr/>
          </p:nvSpPr>
          <p:spPr bwMode="auto">
            <a:xfrm rot="-5420164">
              <a:off x="2025" y="871"/>
              <a:ext cx="151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Geneva" charset="0"/>
                  <a:ea typeface="ＭＳ Ｐゴシック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it-IT" sz="2000" b="1">
                  <a:solidFill>
                    <a:srgbClr val="FF8000"/>
                  </a:solidFill>
                  <a:latin typeface="Arial" charset="0"/>
                </a:rPr>
                <a:t>Buccia gialla</a:t>
              </a:r>
            </a:p>
          </p:txBody>
        </p:sp>
        <p:pic>
          <p:nvPicPr>
            <p:cNvPr id="43018" name="Picture 2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4" y="1776"/>
              <a:ext cx="1202" cy="20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7760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75594" y="-97631"/>
            <a:ext cx="6003925" cy="731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e 1">
            <a:extLst>
              <a:ext uri="{FF2B5EF4-FFF2-40B4-BE49-F238E27FC236}">
                <a16:creationId xmlns:a16="http://schemas.microsoft.com/office/drawing/2014/main" id="{3246DD18-5BE3-294E-9FFA-987FCF17FA52}"/>
              </a:ext>
            </a:extLst>
          </p:cNvPr>
          <p:cNvSpPr/>
          <p:nvPr/>
        </p:nvSpPr>
        <p:spPr>
          <a:xfrm>
            <a:off x="4075280" y="5769736"/>
            <a:ext cx="393689" cy="373488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D4F6C8F-1921-F14C-9CF9-4E5EB914E6B6}"/>
              </a:ext>
            </a:extLst>
          </p:cNvPr>
          <p:cNvSpPr txBox="1"/>
          <p:nvPr/>
        </p:nvSpPr>
        <p:spPr>
          <a:xfrm>
            <a:off x="4468969" y="5983642"/>
            <a:ext cx="3010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C00000"/>
                </a:solidFill>
              </a:rPr>
              <a:t>Gene di </a:t>
            </a:r>
            <a:r>
              <a:rPr lang="en-GB" dirty="0" err="1">
                <a:solidFill>
                  <a:srgbClr val="C00000"/>
                </a:solidFill>
              </a:rPr>
              <a:t>resistenza</a:t>
            </a:r>
            <a:r>
              <a:rPr lang="en-GB" dirty="0">
                <a:solidFill>
                  <a:srgbClr val="C00000"/>
                </a:solidFill>
              </a:rPr>
              <a:t> a </a:t>
            </a:r>
            <a:r>
              <a:rPr lang="en-GB" dirty="0" err="1">
                <a:solidFill>
                  <a:srgbClr val="C00000"/>
                </a:solidFill>
              </a:rPr>
              <a:t>patogeno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4" name="Freccia destra 3">
            <a:extLst>
              <a:ext uri="{FF2B5EF4-FFF2-40B4-BE49-F238E27FC236}">
                <a16:creationId xmlns:a16="http://schemas.microsoft.com/office/drawing/2014/main" id="{70A86141-FE90-F140-830F-AE9B7D8F990C}"/>
              </a:ext>
            </a:extLst>
          </p:cNvPr>
          <p:cNvSpPr/>
          <p:nvPr/>
        </p:nvSpPr>
        <p:spPr>
          <a:xfrm>
            <a:off x="3261133" y="5769736"/>
            <a:ext cx="437882" cy="213906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5D4D0271-4350-504E-845C-CB6B00B5CFD6}"/>
              </a:ext>
            </a:extLst>
          </p:cNvPr>
          <p:cNvSpPr/>
          <p:nvPr/>
        </p:nvSpPr>
        <p:spPr>
          <a:xfrm>
            <a:off x="3724773" y="5782615"/>
            <a:ext cx="412124" cy="177787"/>
          </a:xfrm>
          <a:prstGeom prst="rect">
            <a:avLst/>
          </a:prstGeom>
          <a:noFill/>
          <a:ln w="1905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73509400-B464-7640-9025-437C4B8D066E}"/>
              </a:ext>
            </a:extLst>
          </p:cNvPr>
          <p:cNvSpPr txBox="1"/>
          <p:nvPr/>
        </p:nvSpPr>
        <p:spPr>
          <a:xfrm>
            <a:off x="2162372" y="5882770"/>
            <a:ext cx="12615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err="1">
                <a:solidFill>
                  <a:srgbClr val="0070C0"/>
                </a:solidFill>
              </a:rPr>
              <a:t>Marcatore</a:t>
            </a:r>
            <a:r>
              <a:rPr lang="en-GB" dirty="0">
                <a:solidFill>
                  <a:srgbClr val="0070C0"/>
                </a:solidFill>
              </a:rPr>
              <a:t> </a:t>
            </a:r>
          </a:p>
          <a:p>
            <a:pPr algn="ctr"/>
            <a:r>
              <a:rPr lang="en-GB" dirty="0" err="1">
                <a:solidFill>
                  <a:srgbClr val="0070C0"/>
                </a:solidFill>
              </a:rPr>
              <a:t>polimorfico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951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2013744" y="-56356"/>
            <a:ext cx="5116513" cy="696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6" name="Text Box 3"/>
          <p:cNvSpPr txBox="1">
            <a:spLocks noChangeArrowheads="1"/>
          </p:cNvSpPr>
          <p:nvPr/>
        </p:nvSpPr>
        <p:spPr bwMode="auto">
          <a:xfrm>
            <a:off x="2323916" y="314459"/>
            <a:ext cx="449616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 algn="ctr"/>
            <a:r>
              <a:rPr lang="it-IT" dirty="0">
                <a:solidFill>
                  <a:srgbClr val="E31937"/>
                </a:solidFill>
                <a:latin typeface="Copperplate Gothic Bold" charset="0"/>
              </a:rPr>
              <a:t>MARCATORE ASSOCIATO</a:t>
            </a:r>
          </a:p>
          <a:p>
            <a:pPr algn="ctr"/>
            <a:r>
              <a:rPr lang="it-IT" dirty="0">
                <a:solidFill>
                  <a:srgbClr val="E31937"/>
                </a:solidFill>
                <a:latin typeface="Copperplate Gothic Bold" charset="0"/>
              </a:rPr>
              <a:t>A GENE DI RESISTENZA</a:t>
            </a:r>
          </a:p>
        </p:txBody>
      </p:sp>
    </p:spTree>
    <p:extLst>
      <p:ext uri="{BB962C8B-B14F-4D97-AF65-F5344CB8AC3E}">
        <p14:creationId xmlns:p14="http://schemas.microsoft.com/office/powerpoint/2010/main" val="1994215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038475" y="515938"/>
            <a:ext cx="2751138" cy="638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defTabSz="762000">
              <a:defRPr/>
            </a:pPr>
            <a:r>
              <a:rPr lang="it-IT" sz="3600" b="1">
                <a:solidFill>
                  <a:srgbClr val="E31937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Bookman" charset="0"/>
                <a:cs typeface="+mn-cs"/>
              </a:rPr>
              <a:t>Reincrocio</a:t>
            </a:r>
          </a:p>
        </p:txBody>
      </p:sp>
      <p:sp>
        <p:nvSpPr>
          <p:cNvPr id="49154" name="Rectangle 3"/>
          <p:cNvSpPr>
            <a:spLocks noChangeArrowheads="1"/>
          </p:cNvSpPr>
          <p:nvPr/>
        </p:nvSpPr>
        <p:spPr bwMode="auto">
          <a:xfrm>
            <a:off x="279400" y="1573213"/>
            <a:ext cx="5551488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7" tIns="44450" rIns="90487" bIns="44450">
            <a:spAutoFit/>
          </a:bodyPr>
          <a:lstStyle/>
          <a:p>
            <a:pPr defTabSz="762000"/>
            <a:r>
              <a:rPr lang="it-IT" b="1">
                <a:solidFill>
                  <a:srgbClr val="00279F"/>
                </a:solidFill>
                <a:latin typeface="Helvetica" charset="0"/>
              </a:rPr>
              <a:t>Varietà coltivata   x   Specie selvatica</a:t>
            </a:r>
          </a:p>
        </p:txBody>
      </p:sp>
      <p:sp>
        <p:nvSpPr>
          <p:cNvPr id="49155" name="Line 4"/>
          <p:cNvSpPr>
            <a:spLocks noChangeShapeType="1"/>
          </p:cNvSpPr>
          <p:nvPr/>
        </p:nvSpPr>
        <p:spPr bwMode="auto">
          <a:xfrm flipV="1">
            <a:off x="3038475" y="2046288"/>
            <a:ext cx="0" cy="45720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56" name="Rectangle 5"/>
          <p:cNvSpPr>
            <a:spLocks noChangeArrowheads="1"/>
          </p:cNvSpPr>
          <p:nvPr/>
        </p:nvSpPr>
        <p:spPr bwMode="auto">
          <a:xfrm>
            <a:off x="2892425" y="2587625"/>
            <a:ext cx="346710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7" tIns="44450" rIns="90487" bIns="44450">
            <a:spAutoFit/>
          </a:bodyPr>
          <a:lstStyle/>
          <a:p>
            <a:pPr defTabSz="762000"/>
            <a:r>
              <a:rPr lang="it-IT" b="1">
                <a:solidFill>
                  <a:srgbClr val="00279F"/>
                </a:solidFill>
                <a:latin typeface="Helvetica" charset="0"/>
              </a:rPr>
              <a:t>F1   x  Varietà coltivata</a:t>
            </a:r>
          </a:p>
        </p:txBody>
      </p:sp>
      <p:sp>
        <p:nvSpPr>
          <p:cNvPr id="49157" name="Line 6"/>
          <p:cNvSpPr>
            <a:spLocks noChangeShapeType="1"/>
          </p:cNvSpPr>
          <p:nvPr/>
        </p:nvSpPr>
        <p:spPr bwMode="auto">
          <a:xfrm flipV="1">
            <a:off x="3686175" y="3073400"/>
            <a:ext cx="0" cy="45720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58" name="Rectangle 7"/>
          <p:cNvSpPr>
            <a:spLocks noChangeArrowheads="1"/>
          </p:cNvSpPr>
          <p:nvPr/>
        </p:nvSpPr>
        <p:spPr bwMode="auto">
          <a:xfrm>
            <a:off x="3330575" y="3560763"/>
            <a:ext cx="3636963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7" tIns="44450" rIns="90487" bIns="44450">
            <a:spAutoFit/>
          </a:bodyPr>
          <a:lstStyle/>
          <a:p>
            <a:pPr defTabSz="762000"/>
            <a:r>
              <a:rPr lang="it-IT" b="1">
                <a:solidFill>
                  <a:srgbClr val="00279F"/>
                </a:solidFill>
                <a:latin typeface="Helvetica" charset="0"/>
              </a:rPr>
              <a:t>BC1  x  Varietà coltivata</a:t>
            </a:r>
          </a:p>
        </p:txBody>
      </p:sp>
      <p:sp>
        <p:nvSpPr>
          <p:cNvPr id="49159" name="Line 8"/>
          <p:cNvSpPr>
            <a:spLocks noChangeShapeType="1"/>
          </p:cNvSpPr>
          <p:nvPr/>
        </p:nvSpPr>
        <p:spPr bwMode="auto">
          <a:xfrm flipV="1">
            <a:off x="4298950" y="4064000"/>
            <a:ext cx="0" cy="45720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0" name="Rectangle 9"/>
          <p:cNvSpPr>
            <a:spLocks noChangeArrowheads="1"/>
          </p:cNvSpPr>
          <p:nvPr/>
        </p:nvSpPr>
        <p:spPr bwMode="auto">
          <a:xfrm>
            <a:off x="4057650" y="4597400"/>
            <a:ext cx="3636963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7" tIns="44450" rIns="90487" bIns="44450">
            <a:spAutoFit/>
          </a:bodyPr>
          <a:lstStyle/>
          <a:p>
            <a:pPr defTabSz="762000"/>
            <a:r>
              <a:rPr lang="it-IT" b="1">
                <a:solidFill>
                  <a:srgbClr val="00279F"/>
                </a:solidFill>
                <a:latin typeface="Helvetica" charset="0"/>
              </a:rPr>
              <a:t>BC2  x  Varietà coltivata</a:t>
            </a:r>
          </a:p>
        </p:txBody>
      </p:sp>
      <p:sp>
        <p:nvSpPr>
          <p:cNvPr id="49161" name="Rectangle 10"/>
          <p:cNvSpPr>
            <a:spLocks noChangeArrowheads="1"/>
          </p:cNvSpPr>
          <p:nvPr/>
        </p:nvSpPr>
        <p:spPr bwMode="auto">
          <a:xfrm>
            <a:off x="4845050" y="5564188"/>
            <a:ext cx="3636963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7" tIns="44450" rIns="90487" bIns="44450">
            <a:spAutoFit/>
          </a:bodyPr>
          <a:lstStyle/>
          <a:p>
            <a:pPr defTabSz="762000"/>
            <a:r>
              <a:rPr lang="it-IT" b="1">
                <a:solidFill>
                  <a:srgbClr val="00279F"/>
                </a:solidFill>
                <a:latin typeface="Helvetica" charset="0"/>
              </a:rPr>
              <a:t>BC3  x  Varietà coltivata</a:t>
            </a:r>
          </a:p>
        </p:txBody>
      </p:sp>
      <p:sp>
        <p:nvSpPr>
          <p:cNvPr id="49162" name="Line 11"/>
          <p:cNvSpPr>
            <a:spLocks noChangeShapeType="1"/>
          </p:cNvSpPr>
          <p:nvPr/>
        </p:nvSpPr>
        <p:spPr bwMode="auto">
          <a:xfrm flipV="1">
            <a:off x="5008563" y="5049838"/>
            <a:ext cx="0" cy="45720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3" name="Line 12"/>
          <p:cNvSpPr>
            <a:spLocks noChangeShapeType="1"/>
          </p:cNvSpPr>
          <p:nvPr/>
        </p:nvSpPr>
        <p:spPr bwMode="auto">
          <a:xfrm flipV="1">
            <a:off x="5775325" y="5976938"/>
            <a:ext cx="0" cy="45720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4" name="Rectangle 13"/>
          <p:cNvSpPr>
            <a:spLocks noChangeArrowheads="1"/>
          </p:cNvSpPr>
          <p:nvPr/>
        </p:nvSpPr>
        <p:spPr bwMode="auto">
          <a:xfrm>
            <a:off x="5530850" y="6294438"/>
            <a:ext cx="1309688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7" tIns="44450" rIns="90487" bIns="44450">
            <a:spAutoFit/>
          </a:bodyPr>
          <a:lstStyle/>
          <a:p>
            <a:pPr defTabSz="762000"/>
            <a:r>
              <a:rPr lang="it-IT" sz="3200">
                <a:solidFill>
                  <a:srgbClr val="00279F"/>
                </a:solidFill>
                <a:latin typeface="Helvetica" charset="0"/>
              </a:rPr>
              <a:t>..........</a:t>
            </a:r>
          </a:p>
        </p:txBody>
      </p:sp>
    </p:spTree>
    <p:extLst>
      <p:ext uri="{BB962C8B-B14F-4D97-AF65-F5344CB8AC3E}">
        <p14:creationId xmlns:p14="http://schemas.microsoft.com/office/powerpoint/2010/main" val="112510102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ChangeArrowheads="1"/>
          </p:cNvSpPr>
          <p:nvPr/>
        </p:nvSpPr>
        <p:spPr bwMode="auto">
          <a:xfrm>
            <a:off x="685800" y="6172200"/>
            <a:ext cx="1905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02" name="Rectangle 3"/>
          <p:cNvSpPr>
            <a:spLocks noChangeArrowheads="1"/>
          </p:cNvSpPr>
          <p:nvPr/>
        </p:nvSpPr>
        <p:spPr bwMode="auto">
          <a:xfrm>
            <a:off x="3124200" y="6172200"/>
            <a:ext cx="28956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03" name="Rectangle 4"/>
          <p:cNvSpPr>
            <a:spLocks noChangeArrowheads="1"/>
          </p:cNvSpPr>
          <p:nvPr/>
        </p:nvSpPr>
        <p:spPr bwMode="auto">
          <a:xfrm>
            <a:off x="1793875" y="114300"/>
            <a:ext cx="5541963" cy="457200"/>
          </a:xfrm>
          <a:prstGeom prst="rect">
            <a:avLst/>
          </a:prstGeom>
          <a:solidFill>
            <a:srgbClr val="CC003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it-IT" sz="3600">
                <a:solidFill>
                  <a:schemeClr val="bg1"/>
                </a:solidFill>
              </a:rPr>
              <a:t>Reincrocio assistito</a:t>
            </a:r>
          </a:p>
        </p:txBody>
      </p:sp>
      <p:grpSp>
        <p:nvGrpSpPr>
          <p:cNvPr id="51204" name="Group 5"/>
          <p:cNvGrpSpPr>
            <a:grpSpLocks/>
          </p:cNvGrpSpPr>
          <p:nvPr/>
        </p:nvGrpSpPr>
        <p:grpSpPr bwMode="auto">
          <a:xfrm>
            <a:off x="546100" y="3378200"/>
            <a:ext cx="3116263" cy="781050"/>
            <a:chOff x="344" y="2128"/>
            <a:chExt cx="1963" cy="492"/>
          </a:xfrm>
        </p:grpSpPr>
        <p:sp>
          <p:nvSpPr>
            <p:cNvPr id="51244" name="AutoShape 6"/>
            <p:cNvSpPr>
              <a:spLocks noChangeArrowheads="1"/>
            </p:cNvSpPr>
            <p:nvPr/>
          </p:nvSpPr>
          <p:spPr bwMode="auto">
            <a:xfrm>
              <a:off x="441" y="2128"/>
              <a:ext cx="1866" cy="389"/>
            </a:xfrm>
            <a:prstGeom prst="homePlate">
              <a:avLst>
                <a:gd name="adj" fmla="val 119990"/>
              </a:avLst>
            </a:prstGeom>
            <a:solidFill>
              <a:srgbClr val="CC0000"/>
            </a:solidFill>
            <a:ln w="12700">
              <a:solidFill>
                <a:srgbClr val="CC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245" name="Rectangle 7"/>
            <p:cNvSpPr>
              <a:spLocks noChangeArrowheads="1"/>
            </p:cNvSpPr>
            <p:nvPr/>
          </p:nvSpPr>
          <p:spPr bwMode="auto">
            <a:xfrm>
              <a:off x="344" y="2180"/>
              <a:ext cx="1757" cy="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it-IT" sz="2000" i="1">
                  <a:solidFill>
                    <a:schemeClr val="bg1"/>
                  </a:solidFill>
                </a:rPr>
                <a:t> </a:t>
              </a:r>
              <a:r>
                <a:rPr lang="it-IT" sz="2000" b="1">
                  <a:solidFill>
                    <a:schemeClr val="bg1"/>
                  </a:solidFill>
                </a:rPr>
                <a:t>Analisi molecolare</a:t>
              </a:r>
            </a:p>
            <a:p>
              <a:endParaRPr lang="it-IT" sz="20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51205" name="Group 8"/>
          <p:cNvGrpSpPr>
            <a:grpSpLocks/>
          </p:cNvGrpSpPr>
          <p:nvPr/>
        </p:nvGrpSpPr>
        <p:grpSpPr bwMode="auto">
          <a:xfrm>
            <a:off x="4444094" y="6197600"/>
            <a:ext cx="1060450" cy="584200"/>
            <a:chOff x="2708" y="3904"/>
            <a:chExt cx="668" cy="368"/>
          </a:xfrm>
        </p:grpSpPr>
        <p:sp>
          <p:nvSpPr>
            <p:cNvPr id="51242" name="Oval 9"/>
            <p:cNvSpPr>
              <a:spLocks noChangeArrowheads="1"/>
            </p:cNvSpPr>
            <p:nvPr/>
          </p:nvSpPr>
          <p:spPr bwMode="auto">
            <a:xfrm rot="6120000">
              <a:off x="2960" y="3855"/>
              <a:ext cx="368" cy="465"/>
            </a:xfrm>
            <a:prstGeom prst="ellipse">
              <a:avLst/>
            </a:prstGeom>
            <a:noFill/>
            <a:ln w="25400">
              <a:solidFill>
                <a:srgbClr val="008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243" name="Line 10"/>
            <p:cNvSpPr>
              <a:spLocks noChangeShapeType="1"/>
            </p:cNvSpPr>
            <p:nvPr/>
          </p:nvSpPr>
          <p:spPr bwMode="auto">
            <a:xfrm flipH="1" flipV="1">
              <a:off x="2708" y="3997"/>
              <a:ext cx="207" cy="20"/>
            </a:xfrm>
            <a:prstGeom prst="line">
              <a:avLst/>
            </a:prstGeom>
            <a:noFill/>
            <a:ln w="25400">
              <a:solidFill>
                <a:srgbClr val="008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206" name="Oval 11"/>
          <p:cNvSpPr>
            <a:spLocks noChangeArrowheads="1"/>
          </p:cNvSpPr>
          <p:nvPr/>
        </p:nvSpPr>
        <p:spPr bwMode="auto">
          <a:xfrm>
            <a:off x="3841750" y="3316741"/>
            <a:ext cx="668338" cy="501650"/>
          </a:xfrm>
          <a:prstGeom prst="ellips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07" name="Rectangle 12"/>
          <p:cNvSpPr>
            <a:spLocks noChangeArrowheads="1"/>
          </p:cNvSpPr>
          <p:nvPr/>
        </p:nvSpPr>
        <p:spPr bwMode="auto">
          <a:xfrm>
            <a:off x="4038600" y="5638800"/>
            <a:ext cx="40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51208" name="Picture 13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0" y="4889500"/>
            <a:ext cx="207010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1435100" y="6181725"/>
            <a:ext cx="2071688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ctr">
              <a:defRPr/>
            </a:pPr>
            <a:r>
              <a:rPr lang="it-IT" sz="2000" b="1" i="1">
                <a:solidFill>
                  <a:srgbClr val="0066CC"/>
                </a:solidFill>
                <a:effectLst>
                  <a:outerShdw blurRad="38100" dist="38100" dir="2700000" algn="tl">
                    <a:srgbClr val="DDDDDD"/>
                  </a:outerShdw>
                </a:effectLst>
                <a:cs typeface="+mn-cs"/>
              </a:rPr>
              <a:t>Prove di campo</a:t>
            </a:r>
          </a:p>
        </p:txBody>
      </p:sp>
      <p:sp>
        <p:nvSpPr>
          <p:cNvPr id="51210" name="Oval 15"/>
          <p:cNvSpPr>
            <a:spLocks noChangeArrowheads="1"/>
          </p:cNvSpPr>
          <p:nvPr/>
        </p:nvSpPr>
        <p:spPr bwMode="auto">
          <a:xfrm>
            <a:off x="5226278" y="4813753"/>
            <a:ext cx="592137" cy="495300"/>
          </a:xfrm>
          <a:prstGeom prst="ellips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11" name="Freeform 16"/>
          <p:cNvSpPr>
            <a:spLocks/>
          </p:cNvSpPr>
          <p:nvPr/>
        </p:nvSpPr>
        <p:spPr bwMode="auto">
          <a:xfrm>
            <a:off x="4168775" y="3692525"/>
            <a:ext cx="1320800" cy="452438"/>
          </a:xfrm>
          <a:custGeom>
            <a:avLst/>
            <a:gdLst>
              <a:gd name="T0" fmla="*/ 0 w 832"/>
              <a:gd name="T1" fmla="*/ 2147483647 h 285"/>
              <a:gd name="T2" fmla="*/ 0 w 832"/>
              <a:gd name="T3" fmla="*/ 2147483647 h 285"/>
              <a:gd name="T4" fmla="*/ 2147483647 w 832"/>
              <a:gd name="T5" fmla="*/ 2147483647 h 285"/>
              <a:gd name="T6" fmla="*/ 2147483647 w 832"/>
              <a:gd name="T7" fmla="*/ 0 h 285"/>
              <a:gd name="T8" fmla="*/ 2147483647 w 832"/>
              <a:gd name="T9" fmla="*/ 0 h 28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32"/>
              <a:gd name="T16" fmla="*/ 0 h 285"/>
              <a:gd name="T17" fmla="*/ 832 w 832"/>
              <a:gd name="T18" fmla="*/ 285 h 28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32" h="285">
                <a:moveTo>
                  <a:pt x="0" y="148"/>
                </a:moveTo>
                <a:lnTo>
                  <a:pt x="0" y="284"/>
                </a:lnTo>
                <a:lnTo>
                  <a:pt x="488" y="284"/>
                </a:lnTo>
                <a:lnTo>
                  <a:pt x="488" y="0"/>
                </a:lnTo>
                <a:lnTo>
                  <a:pt x="831" y="0"/>
                </a:lnTo>
              </a:path>
            </a:pathLst>
          </a:custGeom>
          <a:noFill/>
          <a:ln w="12700" cap="rnd">
            <a:solidFill>
              <a:srgbClr val="0066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1212" name="Group 17"/>
          <p:cNvGrpSpPr>
            <a:grpSpLocks/>
          </p:cNvGrpSpPr>
          <p:nvPr/>
        </p:nvGrpSpPr>
        <p:grpSpPr bwMode="auto">
          <a:xfrm>
            <a:off x="698500" y="796925"/>
            <a:ext cx="6794500" cy="2262188"/>
            <a:chOff x="440" y="502"/>
            <a:chExt cx="4280" cy="1425"/>
          </a:xfrm>
        </p:grpSpPr>
        <p:sp>
          <p:nvSpPr>
            <p:cNvPr id="51231" name="Rectangle 18"/>
            <p:cNvSpPr>
              <a:spLocks noChangeArrowheads="1"/>
            </p:cNvSpPr>
            <p:nvPr/>
          </p:nvSpPr>
          <p:spPr bwMode="auto">
            <a:xfrm>
              <a:off x="2651" y="1310"/>
              <a:ext cx="238" cy="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it-IT" b="1">
                  <a:solidFill>
                    <a:srgbClr val="0066CC"/>
                  </a:solidFill>
                </a:rPr>
                <a:t>X</a:t>
              </a:r>
            </a:p>
          </p:txBody>
        </p:sp>
        <p:grpSp>
          <p:nvGrpSpPr>
            <p:cNvPr id="51232" name="Group 19"/>
            <p:cNvGrpSpPr>
              <a:grpSpLocks/>
            </p:cNvGrpSpPr>
            <p:nvPr/>
          </p:nvGrpSpPr>
          <p:grpSpPr bwMode="auto">
            <a:xfrm>
              <a:off x="440" y="502"/>
              <a:ext cx="4280" cy="882"/>
              <a:chOff x="440" y="502"/>
              <a:chExt cx="4280" cy="882"/>
            </a:xfrm>
          </p:grpSpPr>
          <p:sp>
            <p:nvSpPr>
              <p:cNvPr id="51237" name="Rectangle 20"/>
              <p:cNvSpPr>
                <a:spLocks noChangeArrowheads="1"/>
              </p:cNvSpPr>
              <p:nvPr/>
            </p:nvSpPr>
            <p:spPr bwMode="auto">
              <a:xfrm>
                <a:off x="2396" y="503"/>
                <a:ext cx="238" cy="2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/>
              <a:p>
                <a:r>
                  <a:rPr lang="it-IT" b="1">
                    <a:solidFill>
                      <a:srgbClr val="0066CC"/>
                    </a:solidFill>
                  </a:rPr>
                  <a:t>X</a:t>
                </a:r>
              </a:p>
            </p:txBody>
          </p:sp>
          <p:sp>
            <p:nvSpPr>
              <p:cNvPr id="51238" name="Rectangle 21"/>
              <p:cNvSpPr>
                <a:spLocks noChangeArrowheads="1"/>
              </p:cNvSpPr>
              <p:nvPr/>
            </p:nvSpPr>
            <p:spPr bwMode="auto">
              <a:xfrm>
                <a:off x="824" y="502"/>
                <a:ext cx="1630" cy="7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/>
              <a:p>
                <a:pPr algn="ctr"/>
                <a:r>
                  <a:rPr lang="it-IT" b="1">
                    <a:solidFill>
                      <a:srgbClr val="0066CC"/>
                    </a:solidFill>
                  </a:rPr>
                  <a:t>Genitore ricorrente</a:t>
                </a:r>
              </a:p>
              <a:p>
                <a:pPr algn="ctr"/>
                <a:r>
                  <a:rPr lang="it-IT" b="1" i="1">
                    <a:solidFill>
                      <a:srgbClr val="0066CC"/>
                    </a:solidFill>
                  </a:rPr>
                  <a:t>rr</a:t>
                </a:r>
              </a:p>
            </p:txBody>
          </p:sp>
          <p:graphicFrame>
            <p:nvGraphicFramePr>
              <p:cNvPr id="51239" name="Object 2"/>
              <p:cNvGraphicFramePr>
                <a:graphicFrameLocks/>
              </p:cNvGraphicFramePr>
              <p:nvPr/>
            </p:nvGraphicFramePr>
            <p:xfrm>
              <a:off x="440" y="728"/>
              <a:ext cx="496" cy="65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7449" r:id="rId5" imgW="1041270" imgH="1384127" progId="">
                      <p:embed/>
                    </p:oleObj>
                  </mc:Choice>
                  <mc:Fallback>
                    <p:oleObj r:id="rId5" imgW="1041270" imgH="1384127" progId="">
                      <p:embed/>
                      <p:pic>
                        <p:nvPicPr>
                          <p:cNvPr id="0" name="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40" y="728"/>
                            <a:ext cx="496" cy="65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 xmlns="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xmlns="" w="12700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 xmlns="">
                                <a:effectLst>
                                  <a:outerShdw blurRad="63500" dist="38099" dir="2700000" algn="ctr" rotWithShape="0">
                                    <a:schemeClr val="bg2">
                                      <a:alpha val="74997"/>
                                    </a:scheme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51240" name="Rectangle 23"/>
              <p:cNvSpPr>
                <a:spLocks noChangeArrowheads="1"/>
              </p:cNvSpPr>
              <p:nvPr/>
            </p:nvSpPr>
            <p:spPr bwMode="auto">
              <a:xfrm>
                <a:off x="2239" y="502"/>
                <a:ext cx="2363" cy="7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/>
              <a:p>
                <a:pPr algn="ctr"/>
                <a:r>
                  <a:rPr lang="it-IT" b="1">
                    <a:solidFill>
                      <a:srgbClr val="0066CC"/>
                    </a:solidFill>
                  </a:rPr>
                  <a:t>Genitore </a:t>
                </a:r>
              </a:p>
              <a:p>
                <a:pPr algn="ctr"/>
                <a:r>
                  <a:rPr lang="it-IT" b="1">
                    <a:solidFill>
                      <a:srgbClr val="0066CC"/>
                    </a:solidFill>
                  </a:rPr>
                  <a:t>donatore</a:t>
                </a:r>
                <a:endParaRPr lang="it-IT">
                  <a:solidFill>
                    <a:srgbClr val="0066CC"/>
                  </a:solidFill>
                </a:endParaRPr>
              </a:p>
              <a:p>
                <a:pPr algn="ctr"/>
                <a:r>
                  <a:rPr lang="it-IT" b="1" i="1">
                    <a:solidFill>
                      <a:srgbClr val="D90000"/>
                    </a:solidFill>
                  </a:rPr>
                  <a:t>RR</a:t>
                </a:r>
              </a:p>
            </p:txBody>
          </p:sp>
          <p:graphicFrame>
            <p:nvGraphicFramePr>
              <p:cNvPr id="51241" name="Object 3"/>
              <p:cNvGraphicFramePr>
                <a:graphicFrameLocks/>
              </p:cNvGraphicFramePr>
              <p:nvPr/>
            </p:nvGraphicFramePr>
            <p:xfrm>
              <a:off x="4120" y="704"/>
              <a:ext cx="600" cy="6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7450" r:id="rId7" imgW="1244444" imgH="1295238" progId="">
                      <p:embed/>
                    </p:oleObj>
                  </mc:Choice>
                  <mc:Fallback>
                    <p:oleObj r:id="rId7" imgW="1244444" imgH="1295238" progId="">
                      <p:embed/>
                      <p:pic>
                        <p:nvPicPr>
                          <p:cNvPr id="0" name="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120" y="704"/>
                            <a:ext cx="600" cy="62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 xmlns="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xmlns="" w="12700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 xmlns="">
                                <a:effectLst>
                                  <a:outerShdw blurRad="63500" dist="38099" dir="2700000" algn="ctr" rotWithShape="0">
                                    <a:schemeClr val="bg2">
                                      <a:alpha val="74997"/>
                                    </a:scheme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51233" name="AutoShape 25"/>
            <p:cNvSpPr>
              <a:spLocks noChangeArrowheads="1"/>
            </p:cNvSpPr>
            <p:nvPr/>
          </p:nvSpPr>
          <p:spPr bwMode="auto">
            <a:xfrm rot="16200000" flipH="1">
              <a:off x="2578" y="1663"/>
              <a:ext cx="390" cy="138"/>
            </a:xfrm>
            <a:prstGeom prst="rightArrow">
              <a:avLst>
                <a:gd name="adj1" fmla="val 50000"/>
                <a:gd name="adj2" fmla="val 70691"/>
              </a:avLst>
            </a:prstGeom>
            <a:solidFill>
              <a:schemeClr val="accent1"/>
            </a:solidFill>
            <a:ln w="12700">
              <a:solidFill>
                <a:srgbClr val="0066CC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234" name="AutoShape 26"/>
            <p:cNvSpPr>
              <a:spLocks noChangeArrowheads="1"/>
            </p:cNvSpPr>
            <p:nvPr/>
          </p:nvSpPr>
          <p:spPr bwMode="auto">
            <a:xfrm rot="16200000" flipH="1">
              <a:off x="2360" y="797"/>
              <a:ext cx="310" cy="174"/>
            </a:xfrm>
            <a:prstGeom prst="rightArrow">
              <a:avLst>
                <a:gd name="adj1" fmla="val 50000"/>
                <a:gd name="adj2" fmla="val 44565"/>
              </a:avLst>
            </a:prstGeom>
            <a:solidFill>
              <a:schemeClr val="accent1"/>
            </a:solidFill>
            <a:ln w="12700">
              <a:solidFill>
                <a:srgbClr val="0066CC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235" name="Rectangle 27"/>
            <p:cNvSpPr>
              <a:spLocks noChangeArrowheads="1"/>
            </p:cNvSpPr>
            <p:nvPr/>
          </p:nvSpPr>
          <p:spPr bwMode="auto">
            <a:xfrm>
              <a:off x="2240" y="1049"/>
              <a:ext cx="622" cy="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it-IT" b="1">
                  <a:solidFill>
                    <a:srgbClr val="0066CC"/>
                  </a:solidFill>
                </a:rPr>
                <a:t>F</a:t>
              </a:r>
              <a:r>
                <a:rPr lang="it-IT" b="1" baseline="-25000">
                  <a:solidFill>
                    <a:srgbClr val="0066CC"/>
                  </a:solidFill>
                </a:rPr>
                <a:t>1</a:t>
              </a:r>
            </a:p>
            <a:p>
              <a:pPr algn="ctr"/>
              <a:r>
                <a:rPr lang="it-IT" b="1" i="1">
                  <a:solidFill>
                    <a:srgbClr val="D90000"/>
                  </a:solidFill>
                </a:rPr>
                <a:t>R</a:t>
              </a:r>
              <a:r>
                <a:rPr lang="it-IT" b="1" i="1">
                  <a:solidFill>
                    <a:srgbClr val="0066CC"/>
                  </a:solidFill>
                </a:rPr>
                <a:t>r</a:t>
              </a:r>
            </a:p>
          </p:txBody>
        </p:sp>
        <p:sp>
          <p:nvSpPr>
            <p:cNvPr id="51236" name="Rectangle 28"/>
            <p:cNvSpPr>
              <a:spLocks noChangeArrowheads="1"/>
            </p:cNvSpPr>
            <p:nvPr/>
          </p:nvSpPr>
          <p:spPr bwMode="auto">
            <a:xfrm>
              <a:off x="2780" y="1271"/>
              <a:ext cx="478" cy="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it-IT" b="1">
                  <a:solidFill>
                    <a:srgbClr val="0066CC"/>
                  </a:solidFill>
                </a:rPr>
                <a:t>rr</a:t>
              </a:r>
            </a:p>
          </p:txBody>
        </p:sp>
      </p:grpSp>
      <p:grpSp>
        <p:nvGrpSpPr>
          <p:cNvPr id="51213" name="Group 29"/>
          <p:cNvGrpSpPr>
            <a:grpSpLocks/>
          </p:cNvGrpSpPr>
          <p:nvPr/>
        </p:nvGrpSpPr>
        <p:grpSpPr bwMode="auto">
          <a:xfrm>
            <a:off x="3708400" y="3055938"/>
            <a:ext cx="4587875" cy="3711575"/>
            <a:chOff x="2336" y="1925"/>
            <a:chExt cx="2890" cy="2338"/>
          </a:xfrm>
        </p:grpSpPr>
        <p:sp>
          <p:nvSpPr>
            <p:cNvPr id="51215" name="Rectangle 30"/>
            <p:cNvSpPr>
              <a:spLocks noChangeArrowheads="1"/>
            </p:cNvSpPr>
            <p:nvPr/>
          </p:nvSpPr>
          <p:spPr bwMode="auto">
            <a:xfrm>
              <a:off x="2336" y="1925"/>
              <a:ext cx="946" cy="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it-IT" b="1">
                  <a:solidFill>
                    <a:srgbClr val="0066CC"/>
                  </a:solidFill>
                </a:rPr>
                <a:t>F</a:t>
              </a:r>
              <a:r>
                <a:rPr lang="it-IT" b="1" baseline="-25000">
                  <a:solidFill>
                    <a:srgbClr val="0066CC"/>
                  </a:solidFill>
                </a:rPr>
                <a:t>1</a:t>
              </a:r>
              <a:r>
                <a:rPr lang="it-IT" b="1">
                  <a:solidFill>
                    <a:srgbClr val="0066CC"/>
                  </a:solidFill>
                </a:rPr>
                <a:t>BC</a:t>
              </a:r>
              <a:r>
                <a:rPr lang="it-IT" b="1" baseline="-25000">
                  <a:solidFill>
                    <a:srgbClr val="0066CC"/>
                  </a:solidFill>
                </a:rPr>
                <a:t>1</a:t>
              </a:r>
            </a:p>
            <a:p>
              <a:pPr algn="ctr"/>
              <a:r>
                <a:rPr lang="it-IT" b="1" i="1">
                  <a:solidFill>
                    <a:srgbClr val="D90000"/>
                  </a:solidFill>
                </a:rPr>
                <a:t>R</a:t>
              </a:r>
              <a:r>
                <a:rPr lang="it-IT" b="1" i="1">
                  <a:solidFill>
                    <a:srgbClr val="0066CC"/>
                  </a:solidFill>
                </a:rPr>
                <a:t>r</a:t>
              </a:r>
              <a:r>
                <a:rPr lang="it-IT" b="1">
                  <a:solidFill>
                    <a:srgbClr val="0066CC"/>
                  </a:solidFill>
                </a:rPr>
                <a:t> </a:t>
              </a:r>
              <a:r>
                <a:rPr lang="it-IT" sz="2000" b="1">
                  <a:solidFill>
                    <a:srgbClr val="0066CC"/>
                  </a:solidFill>
                </a:rPr>
                <a:t>&amp;</a:t>
              </a:r>
              <a:r>
                <a:rPr lang="it-IT" b="1">
                  <a:solidFill>
                    <a:srgbClr val="0066CC"/>
                  </a:solidFill>
                </a:rPr>
                <a:t> </a:t>
              </a:r>
              <a:r>
                <a:rPr lang="it-IT" b="1" i="1">
                  <a:solidFill>
                    <a:srgbClr val="0066CC"/>
                  </a:solidFill>
                </a:rPr>
                <a:t>rr</a:t>
              </a:r>
            </a:p>
          </p:txBody>
        </p:sp>
        <p:sp>
          <p:nvSpPr>
            <p:cNvPr id="51216" name="Rectangle 31"/>
            <p:cNvSpPr>
              <a:spLocks noChangeArrowheads="1"/>
            </p:cNvSpPr>
            <p:nvPr/>
          </p:nvSpPr>
          <p:spPr bwMode="auto">
            <a:xfrm>
              <a:off x="2873" y="3747"/>
              <a:ext cx="1294" cy="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it-IT" b="1">
                  <a:solidFill>
                    <a:srgbClr val="0066CC"/>
                  </a:solidFill>
                </a:rPr>
                <a:t>F</a:t>
              </a:r>
              <a:r>
                <a:rPr lang="it-IT" b="1" baseline="-25000">
                  <a:solidFill>
                    <a:srgbClr val="0066CC"/>
                  </a:solidFill>
                </a:rPr>
                <a:t>2</a:t>
              </a:r>
              <a:r>
                <a:rPr lang="it-IT" b="1">
                  <a:solidFill>
                    <a:srgbClr val="0066CC"/>
                  </a:solidFill>
                </a:rPr>
                <a:t>BC</a:t>
              </a:r>
              <a:r>
                <a:rPr lang="it-IT" b="1" baseline="-25000">
                  <a:solidFill>
                    <a:srgbClr val="0066CC"/>
                  </a:solidFill>
                </a:rPr>
                <a:t>5</a:t>
              </a:r>
            </a:p>
            <a:p>
              <a:pPr algn="ctr"/>
              <a:r>
                <a:rPr lang="it-IT" b="1" i="1">
                  <a:solidFill>
                    <a:srgbClr val="D90000"/>
                  </a:solidFill>
                </a:rPr>
                <a:t>RR</a:t>
              </a:r>
              <a:r>
                <a:rPr lang="it-IT" b="1" i="1">
                  <a:solidFill>
                    <a:srgbClr val="0066CC"/>
                  </a:solidFill>
                </a:rPr>
                <a:t>, </a:t>
              </a:r>
              <a:r>
                <a:rPr lang="it-IT" b="1" i="1">
                  <a:solidFill>
                    <a:srgbClr val="D90000"/>
                  </a:solidFill>
                </a:rPr>
                <a:t>R</a:t>
              </a:r>
              <a:r>
                <a:rPr lang="it-IT" b="1" i="1">
                  <a:solidFill>
                    <a:srgbClr val="0066CC"/>
                  </a:solidFill>
                </a:rPr>
                <a:t>r </a:t>
              </a:r>
              <a:r>
                <a:rPr lang="it-IT" sz="2000" b="1">
                  <a:solidFill>
                    <a:srgbClr val="0066CC"/>
                  </a:solidFill>
                </a:rPr>
                <a:t>&amp;</a:t>
              </a:r>
              <a:r>
                <a:rPr lang="it-IT" b="1">
                  <a:solidFill>
                    <a:srgbClr val="0066CC"/>
                  </a:solidFill>
                </a:rPr>
                <a:t> </a:t>
              </a:r>
              <a:r>
                <a:rPr lang="it-IT" b="1" i="1">
                  <a:solidFill>
                    <a:srgbClr val="0066CC"/>
                  </a:solidFill>
                </a:rPr>
                <a:t>rr </a:t>
              </a:r>
            </a:p>
          </p:txBody>
        </p:sp>
        <p:grpSp>
          <p:nvGrpSpPr>
            <p:cNvPr id="51217" name="Group 32"/>
            <p:cNvGrpSpPr>
              <a:grpSpLocks/>
            </p:cNvGrpSpPr>
            <p:nvPr/>
          </p:nvGrpSpPr>
          <p:grpSpPr bwMode="auto">
            <a:xfrm>
              <a:off x="3346" y="3466"/>
              <a:ext cx="248" cy="301"/>
              <a:chOff x="3346" y="3466"/>
              <a:chExt cx="248" cy="301"/>
            </a:xfrm>
          </p:grpSpPr>
          <p:grpSp>
            <p:nvGrpSpPr>
              <p:cNvPr id="51226" name="Group 33"/>
              <p:cNvGrpSpPr>
                <a:grpSpLocks/>
              </p:cNvGrpSpPr>
              <p:nvPr/>
            </p:nvGrpSpPr>
            <p:grpSpPr bwMode="auto">
              <a:xfrm>
                <a:off x="3421" y="3466"/>
                <a:ext cx="55" cy="301"/>
                <a:chOff x="3421" y="3466"/>
                <a:chExt cx="55" cy="301"/>
              </a:xfrm>
            </p:grpSpPr>
            <p:sp>
              <p:nvSpPr>
                <p:cNvPr id="51229" name="Freeform 34"/>
                <p:cNvSpPr>
                  <a:spLocks/>
                </p:cNvSpPr>
                <p:nvPr/>
              </p:nvSpPr>
              <p:spPr bwMode="auto">
                <a:xfrm>
                  <a:off x="3421" y="3466"/>
                  <a:ext cx="55" cy="301"/>
                </a:xfrm>
                <a:custGeom>
                  <a:avLst/>
                  <a:gdLst>
                    <a:gd name="T0" fmla="*/ 0 w 55"/>
                    <a:gd name="T1" fmla="*/ 243 h 301"/>
                    <a:gd name="T2" fmla="*/ 21 w 55"/>
                    <a:gd name="T3" fmla="*/ 243 h 301"/>
                    <a:gd name="T4" fmla="*/ 21 w 55"/>
                    <a:gd name="T5" fmla="*/ 0 h 301"/>
                    <a:gd name="T6" fmla="*/ 33 w 55"/>
                    <a:gd name="T7" fmla="*/ 0 h 301"/>
                    <a:gd name="T8" fmla="*/ 33 w 55"/>
                    <a:gd name="T9" fmla="*/ 243 h 301"/>
                    <a:gd name="T10" fmla="*/ 54 w 55"/>
                    <a:gd name="T11" fmla="*/ 243 h 301"/>
                    <a:gd name="T12" fmla="*/ 27 w 55"/>
                    <a:gd name="T13" fmla="*/ 300 h 301"/>
                    <a:gd name="T14" fmla="*/ 0 w 55"/>
                    <a:gd name="T15" fmla="*/ 243 h 30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55"/>
                    <a:gd name="T25" fmla="*/ 0 h 301"/>
                    <a:gd name="T26" fmla="*/ 55 w 55"/>
                    <a:gd name="T27" fmla="*/ 301 h 30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55" h="301">
                      <a:moveTo>
                        <a:pt x="0" y="243"/>
                      </a:moveTo>
                      <a:lnTo>
                        <a:pt x="21" y="243"/>
                      </a:lnTo>
                      <a:lnTo>
                        <a:pt x="21" y="0"/>
                      </a:lnTo>
                      <a:lnTo>
                        <a:pt x="33" y="0"/>
                      </a:lnTo>
                      <a:lnTo>
                        <a:pt x="33" y="243"/>
                      </a:lnTo>
                      <a:lnTo>
                        <a:pt x="54" y="243"/>
                      </a:lnTo>
                      <a:lnTo>
                        <a:pt x="27" y="300"/>
                      </a:lnTo>
                      <a:lnTo>
                        <a:pt x="0" y="243"/>
                      </a:lnTo>
                    </a:path>
                  </a:pathLst>
                </a:custGeom>
                <a:solidFill>
                  <a:srgbClr val="0066CC"/>
                </a:solidFill>
                <a:ln w="12700" cap="rnd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1230" name="Rectangle 35"/>
                <p:cNvSpPr>
                  <a:spLocks noChangeArrowheads="1"/>
                </p:cNvSpPr>
                <p:nvPr/>
              </p:nvSpPr>
              <p:spPr bwMode="auto">
                <a:xfrm>
                  <a:off x="3448" y="3498"/>
                  <a:ext cx="1" cy="2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51227" name="Oval 36"/>
              <p:cNvSpPr>
                <a:spLocks noChangeArrowheads="1"/>
              </p:cNvSpPr>
              <p:nvPr/>
            </p:nvSpPr>
            <p:spPr bwMode="auto">
              <a:xfrm>
                <a:off x="3346" y="3504"/>
                <a:ext cx="204" cy="179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28" name="Rectangle 37"/>
              <p:cNvSpPr>
                <a:spLocks noChangeArrowheads="1"/>
              </p:cNvSpPr>
              <p:nvPr/>
            </p:nvSpPr>
            <p:spPr bwMode="auto">
              <a:xfrm>
                <a:off x="3356" y="3508"/>
                <a:ext cx="238" cy="2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/>
              <a:p>
                <a:r>
                  <a:rPr lang="it-IT" sz="1600" b="1">
                    <a:solidFill>
                      <a:srgbClr val="0066CC"/>
                    </a:solidFill>
                  </a:rPr>
                  <a:t>X</a:t>
                </a:r>
              </a:p>
            </p:txBody>
          </p:sp>
        </p:grpSp>
        <p:grpSp>
          <p:nvGrpSpPr>
            <p:cNvPr id="51218" name="Group 38"/>
            <p:cNvGrpSpPr>
              <a:grpSpLocks/>
            </p:cNvGrpSpPr>
            <p:nvPr/>
          </p:nvGrpSpPr>
          <p:grpSpPr bwMode="auto">
            <a:xfrm>
              <a:off x="3164" y="2132"/>
              <a:ext cx="2062" cy="1239"/>
              <a:chOff x="3164" y="2132"/>
              <a:chExt cx="2062" cy="1239"/>
            </a:xfrm>
          </p:grpSpPr>
          <p:grpSp>
            <p:nvGrpSpPr>
              <p:cNvPr id="51219" name="Group 39"/>
              <p:cNvGrpSpPr>
                <a:grpSpLocks/>
              </p:cNvGrpSpPr>
              <p:nvPr/>
            </p:nvGrpSpPr>
            <p:grpSpPr bwMode="auto">
              <a:xfrm>
                <a:off x="3164" y="2132"/>
                <a:ext cx="2062" cy="1239"/>
                <a:chOff x="3164" y="2132"/>
                <a:chExt cx="2062" cy="1239"/>
              </a:xfrm>
            </p:grpSpPr>
            <p:sp>
              <p:nvSpPr>
                <p:cNvPr id="51222" name="Rectangle 40"/>
                <p:cNvSpPr>
                  <a:spLocks noChangeArrowheads="1"/>
                </p:cNvSpPr>
                <p:nvPr/>
              </p:nvSpPr>
              <p:spPr bwMode="auto">
                <a:xfrm>
                  <a:off x="3404" y="2183"/>
                  <a:ext cx="238" cy="28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0488" tIns="44450" rIns="90488" bIns="44450">
                  <a:spAutoFit/>
                </a:bodyPr>
                <a:lstStyle/>
                <a:p>
                  <a:r>
                    <a:rPr lang="it-IT" b="1">
                      <a:solidFill>
                        <a:srgbClr val="0066CC"/>
                      </a:solidFill>
                    </a:rPr>
                    <a:t>X</a:t>
                  </a:r>
                </a:p>
              </p:txBody>
            </p:sp>
            <p:sp>
              <p:nvSpPr>
                <p:cNvPr id="51223" name="Rectangle 41"/>
                <p:cNvSpPr>
                  <a:spLocks noChangeArrowheads="1"/>
                </p:cNvSpPr>
                <p:nvPr/>
              </p:nvSpPr>
              <p:spPr bwMode="auto">
                <a:xfrm>
                  <a:off x="3164" y="2855"/>
                  <a:ext cx="958" cy="5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0488" tIns="44450" rIns="90488" bIns="44450">
                  <a:spAutoFit/>
                </a:bodyPr>
                <a:lstStyle/>
                <a:p>
                  <a:pPr algn="ctr"/>
                  <a:r>
                    <a:rPr lang="it-IT" b="1">
                      <a:solidFill>
                        <a:srgbClr val="0066CC"/>
                      </a:solidFill>
                    </a:rPr>
                    <a:t>F</a:t>
                  </a:r>
                  <a:r>
                    <a:rPr lang="it-IT" b="1" baseline="-25000">
                      <a:solidFill>
                        <a:srgbClr val="0066CC"/>
                      </a:solidFill>
                    </a:rPr>
                    <a:t>1</a:t>
                  </a:r>
                  <a:r>
                    <a:rPr lang="it-IT" b="1">
                      <a:solidFill>
                        <a:srgbClr val="0066CC"/>
                      </a:solidFill>
                    </a:rPr>
                    <a:t>BC</a:t>
                  </a:r>
                  <a:r>
                    <a:rPr lang="it-IT" b="1" baseline="-25000">
                      <a:solidFill>
                        <a:srgbClr val="0066CC"/>
                      </a:solidFill>
                    </a:rPr>
                    <a:t>5</a:t>
                  </a:r>
                </a:p>
                <a:p>
                  <a:pPr algn="ctr"/>
                  <a:r>
                    <a:rPr lang="it-IT" b="1" i="1">
                      <a:solidFill>
                        <a:srgbClr val="D90000"/>
                      </a:solidFill>
                    </a:rPr>
                    <a:t>R</a:t>
                  </a:r>
                  <a:r>
                    <a:rPr lang="it-IT" b="1" i="1">
                      <a:solidFill>
                        <a:srgbClr val="0066CC"/>
                      </a:solidFill>
                    </a:rPr>
                    <a:t>r</a:t>
                  </a:r>
                  <a:r>
                    <a:rPr lang="it-IT" b="1">
                      <a:solidFill>
                        <a:srgbClr val="0066CC"/>
                      </a:solidFill>
                    </a:rPr>
                    <a:t> </a:t>
                  </a:r>
                  <a:r>
                    <a:rPr lang="it-IT" sz="2000" b="1">
                      <a:solidFill>
                        <a:srgbClr val="0066CC"/>
                      </a:solidFill>
                    </a:rPr>
                    <a:t>&amp;</a:t>
                  </a:r>
                  <a:r>
                    <a:rPr lang="it-IT" b="1">
                      <a:solidFill>
                        <a:srgbClr val="0066CC"/>
                      </a:solidFill>
                    </a:rPr>
                    <a:t> </a:t>
                  </a:r>
                  <a:r>
                    <a:rPr lang="it-IT" b="1" i="1">
                      <a:solidFill>
                        <a:srgbClr val="0066CC"/>
                      </a:solidFill>
                    </a:rPr>
                    <a:t>rr</a:t>
                  </a:r>
                </a:p>
              </p:txBody>
            </p:sp>
            <p:sp>
              <p:nvSpPr>
                <p:cNvPr id="51224" name="Rectangle 42"/>
                <p:cNvSpPr>
                  <a:spLocks noChangeArrowheads="1"/>
                </p:cNvSpPr>
                <p:nvPr/>
              </p:nvSpPr>
              <p:spPr bwMode="auto">
                <a:xfrm>
                  <a:off x="3644" y="2132"/>
                  <a:ext cx="1582" cy="44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0488" tIns="44450" rIns="90488" bIns="44450">
                  <a:spAutoFit/>
                </a:bodyPr>
                <a:lstStyle/>
                <a:p>
                  <a:pPr algn="ctr"/>
                  <a:r>
                    <a:rPr lang="it-IT" sz="2000" b="1">
                      <a:solidFill>
                        <a:srgbClr val="0066CC"/>
                      </a:solidFill>
                    </a:rPr>
                    <a:t>Parentale ricorrente</a:t>
                  </a:r>
                </a:p>
              </p:txBody>
            </p:sp>
            <p:sp>
              <p:nvSpPr>
                <p:cNvPr id="51225" name="AutoShape 43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3438" y="2644"/>
                  <a:ext cx="198" cy="228"/>
                </a:xfrm>
                <a:prstGeom prst="rightArrow">
                  <a:avLst>
                    <a:gd name="adj1" fmla="val 50000"/>
                    <a:gd name="adj2" fmla="val 25014"/>
                  </a:avLst>
                </a:prstGeom>
                <a:solidFill>
                  <a:schemeClr val="accent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51220" name="Rectangle 44"/>
              <p:cNvSpPr>
                <a:spLocks noChangeArrowheads="1"/>
              </p:cNvSpPr>
              <p:nvPr/>
            </p:nvSpPr>
            <p:spPr bwMode="auto">
              <a:xfrm>
                <a:off x="3472" y="2511"/>
                <a:ext cx="129" cy="53"/>
              </a:xfrm>
              <a:prstGeom prst="rect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21" name="Rectangle 45"/>
              <p:cNvSpPr>
                <a:spLocks noChangeArrowheads="1"/>
              </p:cNvSpPr>
              <p:nvPr/>
            </p:nvSpPr>
            <p:spPr bwMode="auto">
              <a:xfrm>
                <a:off x="3472" y="2583"/>
                <a:ext cx="129" cy="53"/>
              </a:xfrm>
              <a:prstGeom prst="rect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214" name="Rectangle 46"/>
          <p:cNvSpPr>
            <a:spLocks noChangeArrowheads="1"/>
          </p:cNvSpPr>
          <p:nvPr/>
        </p:nvSpPr>
        <p:spPr bwMode="auto">
          <a:xfrm>
            <a:off x="4821238" y="3932238"/>
            <a:ext cx="209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974925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21"/>
          <a:stretch>
            <a:fillRect/>
          </a:stretch>
        </p:blipFill>
        <p:spPr bwMode="auto">
          <a:xfrm>
            <a:off x="1828800" y="3448050"/>
            <a:ext cx="5486400" cy="2393950"/>
          </a:xfrm>
          <a:prstGeom prst="rect">
            <a:avLst/>
          </a:prstGeom>
          <a:noFill/>
          <a:ln w="38100">
            <a:solidFill>
              <a:srgbClr val="2C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3250" name="Text Box 3"/>
          <p:cNvSpPr txBox="1">
            <a:spLocks noChangeArrowheads="1"/>
          </p:cNvSpPr>
          <p:nvPr/>
        </p:nvSpPr>
        <p:spPr bwMode="auto">
          <a:xfrm rot="-5400000">
            <a:off x="1315245" y="1777206"/>
            <a:ext cx="24368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sz="2000" b="1">
                <a:solidFill>
                  <a:srgbClr val="FF0602"/>
                </a:solidFill>
                <a:latin typeface="Verdana" charset="0"/>
              </a:rPr>
              <a:t>RR (Stevens)</a:t>
            </a:r>
          </a:p>
        </p:txBody>
      </p:sp>
      <p:sp>
        <p:nvSpPr>
          <p:cNvPr id="53251" name="Text Box 4"/>
          <p:cNvSpPr txBox="1">
            <a:spLocks noChangeArrowheads="1"/>
          </p:cNvSpPr>
          <p:nvPr/>
        </p:nvSpPr>
        <p:spPr bwMode="auto">
          <a:xfrm rot="-5400000">
            <a:off x="2061369" y="2243931"/>
            <a:ext cx="16017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sz="2000" b="1" dirty="0" err="1">
                <a:solidFill>
                  <a:srgbClr val="008000"/>
                </a:solidFill>
                <a:latin typeface="Verdana" charset="0"/>
              </a:rPr>
              <a:t>rr</a:t>
            </a:r>
            <a:r>
              <a:rPr lang="it-IT" sz="2000" b="1" dirty="0">
                <a:solidFill>
                  <a:srgbClr val="008000"/>
                </a:solidFill>
                <a:latin typeface="Verdana" charset="0"/>
              </a:rPr>
              <a:t> (147)</a:t>
            </a:r>
          </a:p>
        </p:txBody>
      </p:sp>
      <p:sp>
        <p:nvSpPr>
          <p:cNvPr id="53252" name="Text Box 5"/>
          <p:cNvSpPr txBox="1">
            <a:spLocks noChangeArrowheads="1"/>
          </p:cNvSpPr>
          <p:nvPr/>
        </p:nvSpPr>
        <p:spPr bwMode="auto">
          <a:xfrm rot="-5400000">
            <a:off x="2798763" y="2522538"/>
            <a:ext cx="1044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sz="2000" b="1" dirty="0" err="1">
                <a:solidFill>
                  <a:srgbClr val="D90000"/>
                </a:solidFill>
                <a:latin typeface="Verdana" charset="0"/>
              </a:rPr>
              <a:t>R</a:t>
            </a:r>
            <a:r>
              <a:rPr lang="it-IT" sz="2000" b="1" dirty="0" err="1">
                <a:solidFill>
                  <a:srgbClr val="008000"/>
                </a:solidFill>
                <a:latin typeface="Verdana" charset="0"/>
              </a:rPr>
              <a:t>r</a:t>
            </a:r>
            <a:endParaRPr lang="it-IT" sz="2000" b="1" dirty="0">
              <a:solidFill>
                <a:srgbClr val="008000"/>
              </a:solidFill>
              <a:latin typeface="Verdana" charset="0"/>
            </a:endParaRPr>
          </a:p>
        </p:txBody>
      </p:sp>
      <p:sp>
        <p:nvSpPr>
          <p:cNvPr id="53253" name="Text Box 6"/>
          <p:cNvSpPr txBox="1">
            <a:spLocks noChangeArrowheads="1"/>
          </p:cNvSpPr>
          <p:nvPr/>
        </p:nvSpPr>
        <p:spPr bwMode="auto">
          <a:xfrm rot="-5400000">
            <a:off x="3176588" y="2522538"/>
            <a:ext cx="1044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sz="2000" b="1" dirty="0" err="1">
                <a:solidFill>
                  <a:srgbClr val="D90000"/>
                </a:solidFill>
                <a:latin typeface="Verdana" charset="0"/>
              </a:rPr>
              <a:t>R</a:t>
            </a:r>
            <a:r>
              <a:rPr lang="it-IT" sz="2000" b="1" dirty="0" err="1">
                <a:solidFill>
                  <a:srgbClr val="008000"/>
                </a:solidFill>
                <a:latin typeface="Verdana" charset="0"/>
              </a:rPr>
              <a:t>r</a:t>
            </a:r>
            <a:endParaRPr lang="it-IT" sz="2000" b="1" dirty="0">
              <a:solidFill>
                <a:srgbClr val="008000"/>
              </a:solidFill>
              <a:latin typeface="Verdana" charset="0"/>
            </a:endParaRPr>
          </a:p>
        </p:txBody>
      </p:sp>
      <p:sp>
        <p:nvSpPr>
          <p:cNvPr id="53256" name="Text Box 9"/>
          <p:cNvSpPr txBox="1">
            <a:spLocks noChangeArrowheads="1"/>
          </p:cNvSpPr>
          <p:nvPr/>
        </p:nvSpPr>
        <p:spPr bwMode="auto">
          <a:xfrm rot="-5400000">
            <a:off x="3632201" y="2524125"/>
            <a:ext cx="1041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sz="2000" b="1" dirty="0" err="1">
                <a:solidFill>
                  <a:srgbClr val="008000"/>
                </a:solidFill>
                <a:latin typeface="Verdana" charset="0"/>
              </a:rPr>
              <a:t>rr</a:t>
            </a:r>
            <a:endParaRPr lang="it-IT" sz="2000" b="1" dirty="0">
              <a:solidFill>
                <a:srgbClr val="008000"/>
              </a:solidFill>
              <a:latin typeface="Verdana" charset="0"/>
            </a:endParaRPr>
          </a:p>
        </p:txBody>
      </p:sp>
      <p:sp>
        <p:nvSpPr>
          <p:cNvPr id="53257" name="Text Box 10"/>
          <p:cNvSpPr txBox="1">
            <a:spLocks noChangeArrowheads="1"/>
          </p:cNvSpPr>
          <p:nvPr/>
        </p:nvSpPr>
        <p:spPr bwMode="auto">
          <a:xfrm rot="-5400000">
            <a:off x="3983038" y="2524125"/>
            <a:ext cx="1041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sz="2000" b="1">
                <a:solidFill>
                  <a:srgbClr val="008000"/>
                </a:solidFill>
                <a:latin typeface="Verdana" charset="0"/>
              </a:rPr>
              <a:t>rr</a:t>
            </a:r>
          </a:p>
        </p:txBody>
      </p:sp>
      <p:sp>
        <p:nvSpPr>
          <p:cNvPr id="53258" name="Text Box 11"/>
          <p:cNvSpPr txBox="1">
            <a:spLocks noChangeArrowheads="1"/>
          </p:cNvSpPr>
          <p:nvPr/>
        </p:nvSpPr>
        <p:spPr bwMode="auto">
          <a:xfrm rot="-5400000">
            <a:off x="4857751" y="2524125"/>
            <a:ext cx="1041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sz="2000" b="1">
                <a:solidFill>
                  <a:srgbClr val="008000"/>
                </a:solidFill>
                <a:latin typeface="Verdana" charset="0"/>
              </a:rPr>
              <a:t>rr</a:t>
            </a:r>
          </a:p>
        </p:txBody>
      </p:sp>
      <p:sp>
        <p:nvSpPr>
          <p:cNvPr id="53259" name="Text Box 12"/>
          <p:cNvSpPr txBox="1">
            <a:spLocks noChangeArrowheads="1"/>
          </p:cNvSpPr>
          <p:nvPr/>
        </p:nvSpPr>
        <p:spPr bwMode="auto">
          <a:xfrm rot="-5400000">
            <a:off x="5238751" y="2524125"/>
            <a:ext cx="1041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sz="2000" b="1">
                <a:solidFill>
                  <a:srgbClr val="008000"/>
                </a:solidFill>
                <a:latin typeface="Verdana" charset="0"/>
              </a:rPr>
              <a:t>rr</a:t>
            </a:r>
          </a:p>
        </p:txBody>
      </p:sp>
      <p:sp>
        <p:nvSpPr>
          <p:cNvPr id="53260" name="Text Box 13"/>
          <p:cNvSpPr txBox="1">
            <a:spLocks noChangeArrowheads="1"/>
          </p:cNvSpPr>
          <p:nvPr/>
        </p:nvSpPr>
        <p:spPr bwMode="auto">
          <a:xfrm rot="-5400000">
            <a:off x="6000751" y="2524125"/>
            <a:ext cx="1041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sz="2000" b="1">
                <a:solidFill>
                  <a:srgbClr val="008000"/>
                </a:solidFill>
                <a:latin typeface="Verdana" charset="0"/>
              </a:rPr>
              <a:t>rr</a:t>
            </a:r>
          </a:p>
        </p:txBody>
      </p:sp>
      <p:sp>
        <p:nvSpPr>
          <p:cNvPr id="53261" name="Text Box 14"/>
          <p:cNvSpPr txBox="1">
            <a:spLocks noChangeArrowheads="1"/>
          </p:cNvSpPr>
          <p:nvPr/>
        </p:nvSpPr>
        <p:spPr bwMode="auto">
          <a:xfrm rot="-5400000">
            <a:off x="5889626" y="1952625"/>
            <a:ext cx="21780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sz="2000" b="1">
                <a:solidFill>
                  <a:schemeClr val="accent2"/>
                </a:solidFill>
                <a:latin typeface="Verdana" charset="0"/>
              </a:rPr>
              <a:t>Ladder</a:t>
            </a:r>
            <a:r>
              <a:rPr lang="it-IT" sz="2000" b="1">
                <a:solidFill>
                  <a:schemeClr val="accent2"/>
                </a:solidFill>
                <a:latin typeface="Times" charset="0"/>
              </a:rPr>
              <a:t> </a:t>
            </a:r>
            <a:r>
              <a:rPr lang="it-IT" sz="2000" b="1">
                <a:solidFill>
                  <a:schemeClr val="accent2"/>
                </a:solidFill>
                <a:latin typeface="Verdana" charset="0"/>
              </a:rPr>
              <a:t>1 kb</a:t>
            </a:r>
          </a:p>
        </p:txBody>
      </p:sp>
      <p:sp>
        <p:nvSpPr>
          <p:cNvPr id="53262" name="Line 15"/>
          <p:cNvSpPr>
            <a:spLocks noChangeShapeType="1"/>
          </p:cNvSpPr>
          <p:nvPr/>
        </p:nvSpPr>
        <p:spPr bwMode="auto">
          <a:xfrm>
            <a:off x="3200400" y="2565400"/>
            <a:ext cx="3449638" cy="0"/>
          </a:xfrm>
          <a:prstGeom prst="line">
            <a:avLst/>
          </a:prstGeom>
          <a:noFill/>
          <a:ln w="38100">
            <a:solidFill>
              <a:srgbClr val="2A2A7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3" name="Text Box 16"/>
          <p:cNvSpPr txBox="1">
            <a:spLocks noChangeArrowheads="1"/>
          </p:cNvSpPr>
          <p:nvPr/>
        </p:nvSpPr>
        <p:spPr bwMode="auto">
          <a:xfrm>
            <a:off x="4481513" y="1997075"/>
            <a:ext cx="6429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r>
              <a:rPr lang="it-IT" sz="2000" b="1">
                <a:solidFill>
                  <a:srgbClr val="2A2A7F"/>
                </a:solidFill>
                <a:latin typeface="Arial" charset="0"/>
              </a:rPr>
              <a:t>BC</a:t>
            </a:r>
            <a:r>
              <a:rPr lang="it-IT" sz="2000" b="1" baseline="-25000">
                <a:solidFill>
                  <a:srgbClr val="2A2A7F"/>
                </a:solidFill>
                <a:latin typeface="Arial" charset="0"/>
              </a:rPr>
              <a:t>2</a:t>
            </a:r>
            <a:endParaRPr lang="it-IT" sz="2000" b="1">
              <a:solidFill>
                <a:srgbClr val="2A2A7F"/>
              </a:solidFill>
              <a:latin typeface="Arial" charset="0"/>
            </a:endParaRPr>
          </a:p>
        </p:txBody>
      </p:sp>
      <p:sp>
        <p:nvSpPr>
          <p:cNvPr id="53264" name="Text Box 17"/>
          <p:cNvSpPr txBox="1">
            <a:spLocks noChangeArrowheads="1"/>
          </p:cNvSpPr>
          <p:nvPr/>
        </p:nvSpPr>
        <p:spPr bwMode="auto">
          <a:xfrm>
            <a:off x="1676400" y="6096000"/>
            <a:ext cx="594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it-IT">
                <a:solidFill>
                  <a:srgbClr val="7A0051"/>
                </a:solidFill>
                <a:latin typeface="Verdana" charset="0"/>
              </a:rPr>
              <a:t>Resistenza a TSWV</a:t>
            </a:r>
          </a:p>
        </p:txBody>
      </p:sp>
      <p:sp>
        <p:nvSpPr>
          <p:cNvPr id="53265" name="Text Box 18"/>
          <p:cNvSpPr txBox="1">
            <a:spLocks noChangeArrowheads="1"/>
          </p:cNvSpPr>
          <p:nvPr/>
        </p:nvSpPr>
        <p:spPr bwMode="auto">
          <a:xfrm>
            <a:off x="2811463" y="346075"/>
            <a:ext cx="3838575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it-IT">
                <a:solidFill>
                  <a:srgbClr val="E31937"/>
                </a:solidFill>
                <a:latin typeface="Copperplate Gothic Bold" charset="0"/>
              </a:rPr>
              <a:t>Selezione assistita </a:t>
            </a:r>
          </a:p>
          <a:p>
            <a:pPr algn="ctr">
              <a:lnSpc>
                <a:spcPct val="130000"/>
              </a:lnSpc>
            </a:pPr>
            <a:r>
              <a:rPr lang="it-IT">
                <a:solidFill>
                  <a:srgbClr val="E31937"/>
                </a:solidFill>
                <a:latin typeface="Copperplate Gothic Bold" charset="0"/>
              </a:rPr>
              <a:t>con marcatore CAPS</a:t>
            </a: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 rot="16200000">
            <a:off x="4374926" y="2522537"/>
            <a:ext cx="1044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sz="2000" b="1" dirty="0" err="1">
                <a:solidFill>
                  <a:srgbClr val="D90000"/>
                </a:solidFill>
                <a:latin typeface="Verdana" charset="0"/>
              </a:rPr>
              <a:t>R</a:t>
            </a:r>
            <a:r>
              <a:rPr lang="it-IT" sz="2000" b="1" dirty="0" err="1">
                <a:solidFill>
                  <a:srgbClr val="008000"/>
                </a:solidFill>
                <a:latin typeface="Verdana" charset="0"/>
              </a:rPr>
              <a:t>r</a:t>
            </a:r>
            <a:endParaRPr lang="it-IT" sz="2000" b="1" dirty="0">
              <a:solidFill>
                <a:srgbClr val="008000"/>
              </a:solidFill>
              <a:latin typeface="Verdana" charset="0"/>
            </a:endParaRP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 rot="16200000">
            <a:off x="5602288" y="2522538"/>
            <a:ext cx="1044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eneva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sz="2000" b="1" dirty="0" err="1">
                <a:solidFill>
                  <a:srgbClr val="D90000"/>
                </a:solidFill>
                <a:latin typeface="Verdana" charset="0"/>
              </a:rPr>
              <a:t>R</a:t>
            </a:r>
            <a:r>
              <a:rPr lang="it-IT" sz="2000" b="1" dirty="0" err="1">
                <a:solidFill>
                  <a:srgbClr val="008000"/>
                </a:solidFill>
                <a:latin typeface="Verdana" charset="0"/>
              </a:rPr>
              <a:t>r</a:t>
            </a:r>
            <a:endParaRPr lang="it-IT" sz="2000" b="1" dirty="0">
              <a:solidFill>
                <a:srgbClr val="008000"/>
              </a:solidFill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2425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>
                <a:solidFill>
                  <a:srgbClr val="CC0000"/>
                </a:solidFill>
                <a:latin typeface="Comic Sans MS" charset="0"/>
                <a:ea typeface="ＭＳ Ｐゴシック" charset="0"/>
              </a:rPr>
              <a:t>Selezione assistita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382000" cy="45720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SzPct val="120000"/>
              <a:defRPr/>
            </a:pPr>
            <a:r>
              <a:rPr lang="it-IT" sz="2800" b="1" dirty="0">
                <a:solidFill>
                  <a:srgbClr val="B3B3B3"/>
                </a:solidFill>
                <a:latin typeface="Comic Sans MS" charset="0"/>
                <a:ea typeface="ＭＳ Ｐゴシック" charset="0"/>
              </a:rPr>
              <a:t>Selezione positiva</a:t>
            </a:r>
            <a:r>
              <a:rPr lang="it-IT" sz="2800" dirty="0">
                <a:solidFill>
                  <a:srgbClr val="B3B3B3"/>
                </a:solidFill>
                <a:latin typeface="Comic Sans MS" charset="0"/>
                <a:ea typeface="ＭＳ Ｐゴシック" charset="0"/>
              </a:rPr>
              <a:t>:  selezionare i genotipi che possiedono uno specifico carattere in base </a:t>
            </a:r>
            <a:r>
              <a:rPr lang="it-IT" sz="2800" dirty="0" err="1">
                <a:solidFill>
                  <a:srgbClr val="B3B3B3"/>
                </a:solidFill>
                <a:latin typeface="Comic Sans MS" charset="0"/>
                <a:ea typeface="ＭＳ Ｐゴシック" charset="0"/>
              </a:rPr>
              <a:t>all</a:t>
            </a:r>
            <a:r>
              <a:rPr lang="ja-JP" altLang="it-IT" sz="2800" dirty="0">
                <a:solidFill>
                  <a:srgbClr val="B3B3B3"/>
                </a:solidFill>
                <a:latin typeface="Comic Sans MS" charset="0"/>
                <a:ea typeface="ＭＳ Ｐゴシック" charset="0"/>
              </a:rPr>
              <a:t>’</a:t>
            </a:r>
            <a:r>
              <a:rPr lang="it-IT" sz="2800" dirty="0">
                <a:solidFill>
                  <a:srgbClr val="B3B3B3"/>
                </a:solidFill>
                <a:latin typeface="Comic Sans MS" charset="0"/>
                <a:ea typeface="ＭＳ Ｐゴシック" charset="0"/>
              </a:rPr>
              <a:t>associazione di tale carattere con un marcatore molecolare</a:t>
            </a:r>
          </a:p>
          <a:p>
            <a:pPr eaLnBrk="1" hangingPunct="1">
              <a:lnSpc>
                <a:spcPct val="90000"/>
              </a:lnSpc>
              <a:buSzPct val="120000"/>
              <a:buFontTx/>
              <a:buNone/>
              <a:defRPr/>
            </a:pPr>
            <a:endParaRPr lang="it-IT" sz="1600" dirty="0">
              <a:solidFill>
                <a:schemeClr val="accent2"/>
              </a:solidFill>
              <a:latin typeface="Comic Sans MS" charset="0"/>
              <a:ea typeface="ＭＳ Ｐゴシック" charset="0"/>
            </a:endParaRPr>
          </a:p>
          <a:p>
            <a:pPr eaLnBrk="1" hangingPunct="1">
              <a:lnSpc>
                <a:spcPct val="120000"/>
              </a:lnSpc>
              <a:buSzPct val="120000"/>
              <a:defRPr/>
            </a:pPr>
            <a:r>
              <a:rPr lang="it-IT" sz="2800" b="1" dirty="0">
                <a:solidFill>
                  <a:srgbClr val="CC0000"/>
                </a:solidFill>
                <a:latin typeface="Comic Sans MS" charset="0"/>
                <a:ea typeface="ＭＳ Ｐゴシック" charset="0"/>
              </a:rPr>
              <a:t>Selezione negativa</a:t>
            </a:r>
            <a:r>
              <a:rPr lang="it-IT" sz="2800" dirty="0">
                <a:solidFill>
                  <a:srgbClr val="CC0000"/>
                </a:solidFill>
                <a:latin typeface="Comic Sans MS" charset="0"/>
                <a:ea typeface="ＭＳ Ｐゴシック" charset="0"/>
              </a:rPr>
              <a:t>:</a:t>
            </a:r>
            <a:r>
              <a:rPr lang="it-IT" sz="2800" dirty="0">
                <a:solidFill>
                  <a:schemeClr val="accent2"/>
                </a:solidFill>
                <a:latin typeface="Comic Sans MS" charset="0"/>
                <a:ea typeface="ＭＳ Ｐゴシック" charset="0"/>
              </a:rPr>
              <a:t> </a:t>
            </a:r>
            <a:r>
              <a:rPr lang="it-IT" sz="2800" dirty="0">
                <a:solidFill>
                  <a:srgbClr val="000090"/>
                </a:solidFill>
                <a:latin typeface="Comic Sans MS" charset="0"/>
                <a:ea typeface="ＭＳ Ｐゴシック" charset="0"/>
              </a:rPr>
              <a:t>ridurre il contenuto di genoma indesiderato selezionando sulla base di marcatori molecolari specifici per quel genoma</a:t>
            </a:r>
          </a:p>
        </p:txBody>
      </p:sp>
    </p:spTree>
    <p:extLst>
      <p:ext uri="{BB962C8B-B14F-4D97-AF65-F5344CB8AC3E}">
        <p14:creationId xmlns:p14="http://schemas.microsoft.com/office/powerpoint/2010/main" val="27894039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ChangeArrowheads="1"/>
          </p:cNvSpPr>
          <p:nvPr/>
        </p:nvSpPr>
        <p:spPr bwMode="auto">
          <a:xfrm>
            <a:off x="1395413" y="1176338"/>
            <a:ext cx="146050" cy="1397000"/>
          </a:xfrm>
          <a:prstGeom prst="rect">
            <a:avLst/>
          </a:prstGeom>
          <a:solidFill>
            <a:srgbClr val="E31937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7346" name="Group 3"/>
          <p:cNvGrpSpPr>
            <a:grpSpLocks/>
          </p:cNvGrpSpPr>
          <p:nvPr/>
        </p:nvGrpSpPr>
        <p:grpSpPr bwMode="auto">
          <a:xfrm>
            <a:off x="2132013" y="1455738"/>
            <a:ext cx="125412" cy="1117600"/>
            <a:chOff x="1343" y="917"/>
            <a:chExt cx="79" cy="704"/>
          </a:xfrm>
        </p:grpSpPr>
        <p:sp>
          <p:nvSpPr>
            <p:cNvPr id="57397" name="Rectangle 4"/>
            <p:cNvSpPr>
              <a:spLocks noChangeArrowheads="1"/>
            </p:cNvSpPr>
            <p:nvPr/>
          </p:nvSpPr>
          <p:spPr bwMode="auto">
            <a:xfrm>
              <a:off x="1343" y="917"/>
              <a:ext cx="79" cy="35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98" name="Rectangle 5"/>
            <p:cNvSpPr>
              <a:spLocks noChangeArrowheads="1"/>
            </p:cNvSpPr>
            <p:nvPr/>
          </p:nvSpPr>
          <p:spPr bwMode="auto">
            <a:xfrm>
              <a:off x="1343" y="1254"/>
              <a:ext cx="79" cy="367"/>
            </a:xfrm>
            <a:prstGeom prst="rect">
              <a:avLst/>
            </a:prstGeom>
            <a:solidFill>
              <a:srgbClr val="E31937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7347" name="Group 6"/>
          <p:cNvGrpSpPr>
            <a:grpSpLocks/>
          </p:cNvGrpSpPr>
          <p:nvPr/>
        </p:nvGrpSpPr>
        <p:grpSpPr bwMode="auto">
          <a:xfrm>
            <a:off x="2843213" y="1614488"/>
            <a:ext cx="127000" cy="958850"/>
            <a:chOff x="1791" y="1017"/>
            <a:chExt cx="80" cy="604"/>
          </a:xfrm>
        </p:grpSpPr>
        <p:sp>
          <p:nvSpPr>
            <p:cNvPr id="57394" name="Rectangle 7"/>
            <p:cNvSpPr>
              <a:spLocks noChangeArrowheads="1"/>
            </p:cNvSpPr>
            <p:nvPr/>
          </p:nvSpPr>
          <p:spPr bwMode="auto">
            <a:xfrm>
              <a:off x="1791" y="1017"/>
              <a:ext cx="80" cy="292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95" name="Rectangle 8"/>
            <p:cNvSpPr>
              <a:spLocks noChangeArrowheads="1"/>
            </p:cNvSpPr>
            <p:nvPr/>
          </p:nvSpPr>
          <p:spPr bwMode="auto">
            <a:xfrm>
              <a:off x="1792" y="1317"/>
              <a:ext cx="79" cy="142"/>
            </a:xfrm>
            <a:prstGeom prst="rect">
              <a:avLst/>
            </a:prstGeom>
            <a:solidFill>
              <a:srgbClr val="E31937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96" name="Rectangle 9"/>
            <p:cNvSpPr>
              <a:spLocks noChangeArrowheads="1"/>
            </p:cNvSpPr>
            <p:nvPr/>
          </p:nvSpPr>
          <p:spPr bwMode="auto">
            <a:xfrm>
              <a:off x="1791" y="1467"/>
              <a:ext cx="80" cy="15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7348" name="Rectangle 10"/>
          <p:cNvSpPr>
            <a:spLocks noChangeArrowheads="1"/>
          </p:cNvSpPr>
          <p:nvPr/>
        </p:nvSpPr>
        <p:spPr bwMode="auto">
          <a:xfrm>
            <a:off x="3517900" y="1871663"/>
            <a:ext cx="146050" cy="701675"/>
          </a:xfrm>
          <a:prstGeom prst="rect">
            <a:avLst/>
          </a:prstGeom>
          <a:solidFill>
            <a:srgbClr val="E3193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7349" name="Group 11"/>
          <p:cNvGrpSpPr>
            <a:grpSpLocks/>
          </p:cNvGrpSpPr>
          <p:nvPr/>
        </p:nvGrpSpPr>
        <p:grpSpPr bwMode="auto">
          <a:xfrm>
            <a:off x="4133850" y="1971675"/>
            <a:ext cx="125413" cy="601663"/>
            <a:chOff x="2604" y="1242"/>
            <a:chExt cx="79" cy="379"/>
          </a:xfrm>
        </p:grpSpPr>
        <p:sp>
          <p:nvSpPr>
            <p:cNvPr id="57392" name="Rectangle 12"/>
            <p:cNvSpPr>
              <a:spLocks noChangeArrowheads="1"/>
            </p:cNvSpPr>
            <p:nvPr/>
          </p:nvSpPr>
          <p:spPr bwMode="auto">
            <a:xfrm>
              <a:off x="2604" y="1242"/>
              <a:ext cx="79" cy="279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93" name="Rectangle 13"/>
            <p:cNvSpPr>
              <a:spLocks noChangeArrowheads="1"/>
            </p:cNvSpPr>
            <p:nvPr/>
          </p:nvSpPr>
          <p:spPr bwMode="auto">
            <a:xfrm>
              <a:off x="2604" y="1529"/>
              <a:ext cx="79" cy="92"/>
            </a:xfrm>
            <a:prstGeom prst="rect">
              <a:avLst/>
            </a:prstGeom>
            <a:solidFill>
              <a:srgbClr val="E31937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7350" name="Rectangle 14"/>
          <p:cNvSpPr>
            <a:spLocks noChangeArrowheads="1"/>
          </p:cNvSpPr>
          <p:nvPr/>
        </p:nvSpPr>
        <p:spPr bwMode="auto">
          <a:xfrm>
            <a:off x="4848225" y="2049463"/>
            <a:ext cx="127000" cy="523875"/>
          </a:xfrm>
          <a:prstGeom prst="rect">
            <a:avLst/>
          </a:prstGeom>
          <a:solidFill>
            <a:srgbClr val="E3193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7351" name="Group 15"/>
          <p:cNvGrpSpPr>
            <a:grpSpLocks/>
          </p:cNvGrpSpPr>
          <p:nvPr/>
        </p:nvGrpSpPr>
        <p:grpSpPr bwMode="auto">
          <a:xfrm>
            <a:off x="2122488" y="3117850"/>
            <a:ext cx="139700" cy="1117600"/>
            <a:chOff x="1337" y="1964"/>
            <a:chExt cx="88" cy="704"/>
          </a:xfrm>
        </p:grpSpPr>
        <p:sp>
          <p:nvSpPr>
            <p:cNvPr id="57390" name="Rectangle 16"/>
            <p:cNvSpPr>
              <a:spLocks noChangeArrowheads="1"/>
            </p:cNvSpPr>
            <p:nvPr/>
          </p:nvSpPr>
          <p:spPr bwMode="auto">
            <a:xfrm>
              <a:off x="1337" y="1964"/>
              <a:ext cx="88" cy="35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91" name="Rectangle 17"/>
            <p:cNvSpPr>
              <a:spLocks noChangeArrowheads="1"/>
            </p:cNvSpPr>
            <p:nvPr/>
          </p:nvSpPr>
          <p:spPr bwMode="auto">
            <a:xfrm>
              <a:off x="1337" y="2301"/>
              <a:ext cx="88" cy="367"/>
            </a:xfrm>
            <a:prstGeom prst="rect">
              <a:avLst/>
            </a:prstGeom>
            <a:solidFill>
              <a:srgbClr val="E31937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7352" name="Rectangle 18"/>
          <p:cNvSpPr>
            <a:spLocks noChangeArrowheads="1"/>
          </p:cNvSpPr>
          <p:nvPr/>
        </p:nvSpPr>
        <p:spPr bwMode="auto">
          <a:xfrm>
            <a:off x="2857500" y="3271838"/>
            <a:ext cx="127000" cy="46355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3" name="Rectangle 19"/>
          <p:cNvSpPr>
            <a:spLocks noChangeArrowheads="1"/>
          </p:cNvSpPr>
          <p:nvPr/>
        </p:nvSpPr>
        <p:spPr bwMode="auto">
          <a:xfrm>
            <a:off x="2857500" y="3752850"/>
            <a:ext cx="127000" cy="225425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4" name="Rectangle 20"/>
          <p:cNvSpPr>
            <a:spLocks noChangeArrowheads="1"/>
          </p:cNvSpPr>
          <p:nvPr/>
        </p:nvSpPr>
        <p:spPr bwMode="auto">
          <a:xfrm>
            <a:off x="2857500" y="3990975"/>
            <a:ext cx="127000" cy="244475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5" name="Rectangle 21"/>
          <p:cNvSpPr>
            <a:spLocks noChangeArrowheads="1"/>
          </p:cNvSpPr>
          <p:nvPr/>
        </p:nvSpPr>
        <p:spPr bwMode="auto">
          <a:xfrm>
            <a:off x="3532188" y="3533775"/>
            <a:ext cx="146050" cy="701675"/>
          </a:xfrm>
          <a:prstGeom prst="rect">
            <a:avLst/>
          </a:prstGeom>
          <a:solidFill>
            <a:srgbClr val="E3193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7356" name="Group 22"/>
          <p:cNvGrpSpPr>
            <a:grpSpLocks/>
          </p:cNvGrpSpPr>
          <p:nvPr/>
        </p:nvGrpSpPr>
        <p:grpSpPr bwMode="auto">
          <a:xfrm>
            <a:off x="4148138" y="3633788"/>
            <a:ext cx="125412" cy="601662"/>
            <a:chOff x="2613" y="2289"/>
            <a:chExt cx="79" cy="379"/>
          </a:xfrm>
        </p:grpSpPr>
        <p:sp>
          <p:nvSpPr>
            <p:cNvPr id="57388" name="Rectangle 23"/>
            <p:cNvSpPr>
              <a:spLocks noChangeArrowheads="1"/>
            </p:cNvSpPr>
            <p:nvPr/>
          </p:nvSpPr>
          <p:spPr bwMode="auto">
            <a:xfrm>
              <a:off x="2613" y="2289"/>
              <a:ext cx="79" cy="279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89" name="Rectangle 24"/>
            <p:cNvSpPr>
              <a:spLocks noChangeArrowheads="1"/>
            </p:cNvSpPr>
            <p:nvPr/>
          </p:nvSpPr>
          <p:spPr bwMode="auto">
            <a:xfrm>
              <a:off x="2613" y="2576"/>
              <a:ext cx="79" cy="92"/>
            </a:xfrm>
            <a:prstGeom prst="rect">
              <a:avLst/>
            </a:prstGeom>
            <a:solidFill>
              <a:srgbClr val="E31937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7357" name="Rectangle 25"/>
          <p:cNvSpPr>
            <a:spLocks noChangeArrowheads="1"/>
          </p:cNvSpPr>
          <p:nvPr/>
        </p:nvSpPr>
        <p:spPr bwMode="auto">
          <a:xfrm>
            <a:off x="4848225" y="3975100"/>
            <a:ext cx="127000" cy="260350"/>
          </a:xfrm>
          <a:prstGeom prst="rect">
            <a:avLst/>
          </a:prstGeom>
          <a:solidFill>
            <a:srgbClr val="E3193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8" name="Rectangle 26"/>
          <p:cNvSpPr>
            <a:spLocks noChangeArrowheads="1"/>
          </p:cNvSpPr>
          <p:nvPr/>
        </p:nvSpPr>
        <p:spPr bwMode="auto">
          <a:xfrm>
            <a:off x="4848225" y="3752850"/>
            <a:ext cx="142875" cy="22225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9" name="Line 27"/>
          <p:cNvSpPr>
            <a:spLocks noChangeShapeType="1"/>
          </p:cNvSpPr>
          <p:nvPr/>
        </p:nvSpPr>
        <p:spPr bwMode="auto">
          <a:xfrm>
            <a:off x="958850" y="1844675"/>
            <a:ext cx="363538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7360" name="Group 28"/>
          <p:cNvGrpSpPr>
            <a:grpSpLocks/>
          </p:cNvGrpSpPr>
          <p:nvPr/>
        </p:nvGrpSpPr>
        <p:grpSpPr bwMode="auto">
          <a:xfrm>
            <a:off x="1395413" y="2924175"/>
            <a:ext cx="144462" cy="1311275"/>
            <a:chOff x="879" y="1842"/>
            <a:chExt cx="91" cy="826"/>
          </a:xfrm>
        </p:grpSpPr>
        <p:sp>
          <p:nvSpPr>
            <p:cNvPr id="57386" name="Rectangle 29"/>
            <p:cNvSpPr>
              <a:spLocks noChangeArrowheads="1"/>
            </p:cNvSpPr>
            <p:nvPr/>
          </p:nvSpPr>
          <p:spPr bwMode="auto">
            <a:xfrm>
              <a:off x="879" y="2066"/>
              <a:ext cx="91" cy="602"/>
            </a:xfrm>
            <a:prstGeom prst="rect">
              <a:avLst/>
            </a:prstGeom>
            <a:solidFill>
              <a:srgbClr val="E31937"/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87" name="Rectangle 30"/>
            <p:cNvSpPr>
              <a:spLocks noChangeArrowheads="1"/>
            </p:cNvSpPr>
            <p:nvPr/>
          </p:nvSpPr>
          <p:spPr bwMode="auto">
            <a:xfrm>
              <a:off x="879" y="1842"/>
              <a:ext cx="91" cy="217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7361" name="Line 31"/>
          <p:cNvSpPr>
            <a:spLocks noChangeShapeType="1"/>
          </p:cNvSpPr>
          <p:nvPr/>
        </p:nvSpPr>
        <p:spPr bwMode="auto">
          <a:xfrm>
            <a:off x="931863" y="3465513"/>
            <a:ext cx="363537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7362" name="Group 32"/>
          <p:cNvGrpSpPr>
            <a:grpSpLocks/>
          </p:cNvGrpSpPr>
          <p:nvPr/>
        </p:nvGrpSpPr>
        <p:grpSpPr bwMode="auto">
          <a:xfrm>
            <a:off x="2173288" y="4878388"/>
            <a:ext cx="131762" cy="1117600"/>
            <a:chOff x="1369" y="3073"/>
            <a:chExt cx="83" cy="704"/>
          </a:xfrm>
        </p:grpSpPr>
        <p:sp>
          <p:nvSpPr>
            <p:cNvPr id="57384" name="Rectangle 33"/>
            <p:cNvSpPr>
              <a:spLocks noChangeArrowheads="1"/>
            </p:cNvSpPr>
            <p:nvPr/>
          </p:nvSpPr>
          <p:spPr bwMode="auto">
            <a:xfrm>
              <a:off x="1369" y="3073"/>
              <a:ext cx="83" cy="561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85" name="Rectangle 34"/>
            <p:cNvSpPr>
              <a:spLocks noChangeArrowheads="1"/>
            </p:cNvSpPr>
            <p:nvPr/>
          </p:nvSpPr>
          <p:spPr bwMode="auto">
            <a:xfrm>
              <a:off x="1369" y="3629"/>
              <a:ext cx="83" cy="148"/>
            </a:xfrm>
            <a:prstGeom prst="rect">
              <a:avLst/>
            </a:prstGeom>
            <a:solidFill>
              <a:srgbClr val="E31937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7363" name="Rectangle 35"/>
          <p:cNvSpPr>
            <a:spLocks noChangeArrowheads="1"/>
          </p:cNvSpPr>
          <p:nvPr/>
        </p:nvSpPr>
        <p:spPr bwMode="auto">
          <a:xfrm>
            <a:off x="2895600" y="5037138"/>
            <a:ext cx="130175" cy="46355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4" name="Rectangle 36"/>
          <p:cNvSpPr>
            <a:spLocks noChangeArrowheads="1"/>
          </p:cNvSpPr>
          <p:nvPr/>
        </p:nvSpPr>
        <p:spPr bwMode="auto">
          <a:xfrm>
            <a:off x="2895600" y="5513388"/>
            <a:ext cx="130175" cy="225425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5" name="Rectangle 37"/>
          <p:cNvSpPr>
            <a:spLocks noChangeArrowheads="1"/>
          </p:cNvSpPr>
          <p:nvPr/>
        </p:nvSpPr>
        <p:spPr bwMode="auto">
          <a:xfrm>
            <a:off x="2895600" y="5751513"/>
            <a:ext cx="133350" cy="244475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7366" name="Group 38"/>
          <p:cNvGrpSpPr>
            <a:grpSpLocks/>
          </p:cNvGrpSpPr>
          <p:nvPr/>
        </p:nvGrpSpPr>
        <p:grpSpPr bwMode="auto">
          <a:xfrm>
            <a:off x="4181475" y="5394325"/>
            <a:ext cx="125413" cy="601663"/>
            <a:chOff x="2634" y="3398"/>
            <a:chExt cx="79" cy="379"/>
          </a:xfrm>
        </p:grpSpPr>
        <p:sp>
          <p:nvSpPr>
            <p:cNvPr id="57382" name="Rectangle 39"/>
            <p:cNvSpPr>
              <a:spLocks noChangeArrowheads="1"/>
            </p:cNvSpPr>
            <p:nvPr/>
          </p:nvSpPr>
          <p:spPr bwMode="auto">
            <a:xfrm>
              <a:off x="2634" y="3398"/>
              <a:ext cx="79" cy="279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83" name="Rectangle 40"/>
            <p:cNvSpPr>
              <a:spLocks noChangeArrowheads="1"/>
            </p:cNvSpPr>
            <p:nvPr/>
          </p:nvSpPr>
          <p:spPr bwMode="auto">
            <a:xfrm>
              <a:off x="2634" y="3685"/>
              <a:ext cx="79" cy="92"/>
            </a:xfrm>
            <a:prstGeom prst="rect">
              <a:avLst/>
            </a:prstGeom>
            <a:solidFill>
              <a:srgbClr val="E31937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7367" name="Rectangle 41"/>
          <p:cNvSpPr>
            <a:spLocks noChangeArrowheads="1"/>
          </p:cNvSpPr>
          <p:nvPr/>
        </p:nvSpPr>
        <p:spPr bwMode="auto">
          <a:xfrm>
            <a:off x="4906963" y="5715000"/>
            <a:ext cx="128587" cy="290513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68" name="Rectangle 42"/>
          <p:cNvSpPr>
            <a:spLocks noChangeArrowheads="1"/>
          </p:cNvSpPr>
          <p:nvPr/>
        </p:nvSpPr>
        <p:spPr bwMode="auto">
          <a:xfrm>
            <a:off x="4910138" y="5454650"/>
            <a:ext cx="125412" cy="239713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7369" name="Group 43"/>
          <p:cNvGrpSpPr>
            <a:grpSpLocks/>
          </p:cNvGrpSpPr>
          <p:nvPr/>
        </p:nvGrpSpPr>
        <p:grpSpPr bwMode="auto">
          <a:xfrm>
            <a:off x="1435100" y="4676775"/>
            <a:ext cx="146050" cy="1349375"/>
            <a:chOff x="904" y="2946"/>
            <a:chExt cx="92" cy="850"/>
          </a:xfrm>
        </p:grpSpPr>
        <p:sp>
          <p:nvSpPr>
            <p:cNvPr id="57379" name="Rectangle 44"/>
            <p:cNvSpPr>
              <a:spLocks noChangeArrowheads="1"/>
            </p:cNvSpPr>
            <p:nvPr/>
          </p:nvSpPr>
          <p:spPr bwMode="auto">
            <a:xfrm>
              <a:off x="904" y="3175"/>
              <a:ext cx="92" cy="321"/>
            </a:xfrm>
            <a:prstGeom prst="rect">
              <a:avLst/>
            </a:prstGeom>
            <a:solidFill>
              <a:srgbClr val="E31937"/>
            </a:solidFill>
            <a:ln w="12700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80" name="Rectangle 45"/>
            <p:cNvSpPr>
              <a:spLocks noChangeArrowheads="1"/>
            </p:cNvSpPr>
            <p:nvPr/>
          </p:nvSpPr>
          <p:spPr bwMode="auto">
            <a:xfrm>
              <a:off x="904" y="2946"/>
              <a:ext cx="91" cy="217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81" name="Rectangle 46"/>
            <p:cNvSpPr>
              <a:spLocks noChangeArrowheads="1"/>
            </p:cNvSpPr>
            <p:nvPr/>
          </p:nvSpPr>
          <p:spPr bwMode="auto">
            <a:xfrm>
              <a:off x="904" y="3492"/>
              <a:ext cx="92" cy="30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7370" name="Group 47"/>
          <p:cNvGrpSpPr>
            <a:grpSpLocks/>
          </p:cNvGrpSpPr>
          <p:nvPr/>
        </p:nvGrpSpPr>
        <p:grpSpPr bwMode="auto">
          <a:xfrm>
            <a:off x="3565525" y="5275263"/>
            <a:ext cx="138113" cy="711200"/>
            <a:chOff x="2246" y="3323"/>
            <a:chExt cx="87" cy="448"/>
          </a:xfrm>
        </p:grpSpPr>
        <p:sp>
          <p:nvSpPr>
            <p:cNvPr id="57377" name="Rectangle 48"/>
            <p:cNvSpPr>
              <a:spLocks noChangeArrowheads="1"/>
            </p:cNvSpPr>
            <p:nvPr/>
          </p:nvSpPr>
          <p:spPr bwMode="auto">
            <a:xfrm>
              <a:off x="2246" y="3323"/>
              <a:ext cx="87" cy="285"/>
            </a:xfrm>
            <a:prstGeom prst="rect">
              <a:avLst/>
            </a:prstGeom>
            <a:solidFill>
              <a:srgbClr val="E31937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78" name="Rectangle 49"/>
            <p:cNvSpPr>
              <a:spLocks noChangeArrowheads="1"/>
            </p:cNvSpPr>
            <p:nvPr/>
          </p:nvSpPr>
          <p:spPr bwMode="auto">
            <a:xfrm>
              <a:off x="2248" y="3617"/>
              <a:ext cx="85" cy="15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4386" name="Rectangle 50"/>
          <p:cNvSpPr>
            <a:spLocks noChangeArrowheads="1"/>
          </p:cNvSpPr>
          <p:nvPr/>
        </p:nvSpPr>
        <p:spPr bwMode="auto">
          <a:xfrm>
            <a:off x="4013200" y="246063"/>
            <a:ext cx="892175" cy="5159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defTabSz="762000">
              <a:defRPr/>
            </a:pPr>
            <a:r>
              <a:rPr lang="it-IT" sz="2800" b="1">
                <a:solidFill>
                  <a:schemeClr val="accent2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Helvetica" charset="0"/>
                <a:cs typeface="+mn-cs"/>
              </a:rPr>
              <a:t>BC1</a:t>
            </a:r>
          </a:p>
        </p:txBody>
      </p:sp>
      <p:sp>
        <p:nvSpPr>
          <p:cNvPr id="57372" name="Line 51"/>
          <p:cNvSpPr>
            <a:spLocks noChangeShapeType="1"/>
          </p:cNvSpPr>
          <p:nvPr/>
        </p:nvSpPr>
        <p:spPr bwMode="auto">
          <a:xfrm>
            <a:off x="963613" y="5192713"/>
            <a:ext cx="363537" cy="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373" name="Rectangle 52"/>
          <p:cNvSpPr>
            <a:spLocks noChangeArrowheads="1"/>
          </p:cNvSpPr>
          <p:nvPr/>
        </p:nvSpPr>
        <p:spPr bwMode="auto">
          <a:xfrm>
            <a:off x="6237288" y="996950"/>
            <a:ext cx="258762" cy="258763"/>
          </a:xfrm>
          <a:prstGeom prst="rect">
            <a:avLst/>
          </a:prstGeom>
          <a:solidFill>
            <a:srgbClr val="E3193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74" name="Rectangle 53"/>
          <p:cNvSpPr>
            <a:spLocks noChangeArrowheads="1"/>
          </p:cNvSpPr>
          <p:nvPr/>
        </p:nvSpPr>
        <p:spPr bwMode="auto">
          <a:xfrm>
            <a:off x="6683375" y="998538"/>
            <a:ext cx="175101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7" tIns="44450" rIns="90487" bIns="44450">
            <a:spAutoFit/>
          </a:bodyPr>
          <a:lstStyle/>
          <a:p>
            <a:pPr defTabSz="762000"/>
            <a:r>
              <a:rPr lang="it-IT" sz="1600" b="1">
                <a:solidFill>
                  <a:schemeClr val="accent2"/>
                </a:solidFill>
                <a:latin typeface="Helvetica" charset="0"/>
              </a:rPr>
              <a:t>Specie selvatica</a:t>
            </a:r>
          </a:p>
        </p:txBody>
      </p:sp>
      <p:sp>
        <p:nvSpPr>
          <p:cNvPr id="57375" name="Rectangle 54"/>
          <p:cNvSpPr>
            <a:spLocks noChangeArrowheads="1"/>
          </p:cNvSpPr>
          <p:nvPr/>
        </p:nvSpPr>
        <p:spPr bwMode="auto">
          <a:xfrm>
            <a:off x="6237288" y="1538288"/>
            <a:ext cx="276225" cy="258762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76" name="Rectangle 55"/>
          <p:cNvSpPr>
            <a:spLocks noChangeArrowheads="1"/>
          </p:cNvSpPr>
          <p:nvPr/>
        </p:nvSpPr>
        <p:spPr bwMode="auto">
          <a:xfrm>
            <a:off x="6734175" y="1524000"/>
            <a:ext cx="17399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7" tIns="44450" rIns="90487" bIns="44450">
            <a:spAutoFit/>
          </a:bodyPr>
          <a:lstStyle/>
          <a:p>
            <a:pPr defTabSz="762000"/>
            <a:r>
              <a:rPr lang="it-IT" sz="1600" b="1">
                <a:solidFill>
                  <a:schemeClr val="accent2"/>
                </a:solidFill>
                <a:latin typeface="Helvetica" charset="0"/>
              </a:rPr>
              <a:t>Varietà coltivata</a:t>
            </a:r>
          </a:p>
        </p:txBody>
      </p:sp>
    </p:spTree>
    <p:extLst>
      <p:ext uri="{BB962C8B-B14F-4D97-AF65-F5344CB8AC3E}">
        <p14:creationId xmlns:p14="http://schemas.microsoft.com/office/powerpoint/2010/main" val="416342442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8" y="411163"/>
            <a:ext cx="8034337" cy="603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7743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B836657D-FD3C-064E-A1EF-C1F30F544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8894" y="-1"/>
            <a:ext cx="5411005" cy="765725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3E6B23EC-2244-4141-98BB-D15EAA4A5AC0}"/>
              </a:ext>
            </a:extLst>
          </p:cNvPr>
          <p:cNvSpPr txBox="1"/>
          <p:nvPr/>
        </p:nvSpPr>
        <p:spPr>
          <a:xfrm>
            <a:off x="2264618" y="450761"/>
            <a:ext cx="4885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solidFill>
                  <a:srgbClr val="C00000"/>
                </a:solidFill>
              </a:rPr>
              <a:t>Analisi</a:t>
            </a:r>
            <a:r>
              <a:rPr lang="en-GB" sz="2000" dirty="0">
                <a:solidFill>
                  <a:srgbClr val="C00000"/>
                </a:solidFill>
              </a:rPr>
              <a:t> con </a:t>
            </a:r>
            <a:r>
              <a:rPr lang="en-GB" sz="2000" dirty="0" err="1">
                <a:solidFill>
                  <a:srgbClr val="C00000"/>
                </a:solidFill>
              </a:rPr>
              <a:t>marcatore</a:t>
            </a:r>
            <a:r>
              <a:rPr lang="en-GB" sz="2000" dirty="0">
                <a:solidFill>
                  <a:srgbClr val="C00000"/>
                </a:solidFill>
              </a:rPr>
              <a:t> RAPD </a:t>
            </a:r>
            <a:r>
              <a:rPr lang="en-GB" sz="2000" dirty="0" err="1">
                <a:solidFill>
                  <a:srgbClr val="C00000"/>
                </a:solidFill>
              </a:rPr>
              <a:t>cmm-specifico</a:t>
            </a:r>
            <a:r>
              <a:rPr lang="en-GB" sz="2000" dirty="0">
                <a:solidFill>
                  <a:srgbClr val="C00000"/>
                </a:solidFill>
              </a:rPr>
              <a:t> </a:t>
            </a:r>
            <a:r>
              <a:rPr lang="en-GB" sz="2000" dirty="0" err="1">
                <a:solidFill>
                  <a:srgbClr val="C00000"/>
                </a:solidFill>
              </a:rPr>
              <a:t>su</a:t>
            </a:r>
            <a:r>
              <a:rPr lang="en-GB" sz="2000" dirty="0">
                <a:solidFill>
                  <a:srgbClr val="C00000"/>
                </a:solidFill>
              </a:rPr>
              <a:t> </a:t>
            </a:r>
            <a:r>
              <a:rPr lang="en-GB" sz="2000" dirty="0" err="1">
                <a:solidFill>
                  <a:srgbClr val="C00000"/>
                </a:solidFill>
              </a:rPr>
              <a:t>progenie</a:t>
            </a:r>
            <a:r>
              <a:rPr lang="en-GB" sz="2000" dirty="0">
                <a:solidFill>
                  <a:srgbClr val="C00000"/>
                </a:solidFill>
              </a:rPr>
              <a:t> BC1 e BC2 </a:t>
            </a:r>
            <a:r>
              <a:rPr lang="en-GB" sz="2000" dirty="0" err="1">
                <a:solidFill>
                  <a:srgbClr val="C00000"/>
                </a:solidFill>
              </a:rPr>
              <a:t>dopo</a:t>
            </a:r>
            <a:r>
              <a:rPr lang="en-GB" sz="2000" dirty="0">
                <a:solidFill>
                  <a:srgbClr val="C00000"/>
                </a:solidFill>
              </a:rPr>
              <a:t> </a:t>
            </a:r>
            <a:r>
              <a:rPr lang="en-GB" sz="2000" dirty="0" err="1">
                <a:solidFill>
                  <a:srgbClr val="C00000"/>
                </a:solidFill>
              </a:rPr>
              <a:t>reincrocio</a:t>
            </a:r>
            <a:endParaRPr lang="en-GB" sz="2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7588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222DA6D3-9F18-1F4A-8848-2ED9A56810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9679" y="0"/>
            <a:ext cx="48446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3891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75" y="574675"/>
            <a:ext cx="7078663" cy="570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05368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it-IT" sz="3600">
                <a:solidFill>
                  <a:srgbClr val="CC0000"/>
                </a:solidFill>
                <a:latin typeface="Comic Sans MS" charset="0"/>
                <a:ea typeface="ＭＳ Ｐゴシック" charset="0"/>
              </a:rPr>
              <a:t>Marcatore migliore per la selezione assistita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133600"/>
            <a:ext cx="7772400" cy="411480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it-IT" sz="2800" dirty="0" err="1">
                <a:solidFill>
                  <a:srgbClr val="000090"/>
                </a:solidFill>
                <a:latin typeface="Comic Sans MS" charset="0"/>
                <a:ea typeface="ＭＳ Ｐゴシック" charset="0"/>
              </a:rPr>
              <a:t>Codominante</a:t>
            </a:r>
            <a:endParaRPr lang="it-IT" sz="2800" dirty="0">
              <a:solidFill>
                <a:srgbClr val="000090"/>
              </a:solidFill>
              <a:latin typeface="Comic Sans MS" charset="0"/>
              <a:ea typeface="ＭＳ Ｐゴシック" charset="0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it-IT" sz="2800" dirty="0">
                <a:solidFill>
                  <a:srgbClr val="000090"/>
                </a:solidFill>
                <a:latin typeface="Comic Sans MS" charset="0"/>
                <a:ea typeface="ＭＳ Ｐゴシック" charset="0"/>
              </a:rPr>
              <a:t>Riproducibile e trasferibile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it-IT" sz="2800" dirty="0">
                <a:solidFill>
                  <a:srgbClr val="000090"/>
                </a:solidFill>
                <a:latin typeface="Comic Sans MS" charset="0"/>
                <a:ea typeface="ＭＳ Ｐゴシック" charset="0"/>
              </a:rPr>
              <a:t>Tecnologia semplice e automatizzabile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it-IT" sz="2800" dirty="0">
                <a:solidFill>
                  <a:srgbClr val="000090"/>
                </a:solidFill>
                <a:latin typeface="Comic Sans MS" charset="0"/>
                <a:ea typeface="ＭＳ Ｐゴシック" charset="0"/>
              </a:rPr>
              <a:t>Costi ridotti</a:t>
            </a:r>
          </a:p>
        </p:txBody>
      </p:sp>
    </p:spTree>
    <p:extLst>
      <p:ext uri="{BB962C8B-B14F-4D97-AF65-F5344CB8AC3E}">
        <p14:creationId xmlns:p14="http://schemas.microsoft.com/office/powerpoint/2010/main" val="29824623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858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3200">
                <a:solidFill>
                  <a:srgbClr val="CC0000"/>
                </a:solidFill>
                <a:latin typeface="Comic Sans MS" charset="0"/>
                <a:ea typeface="ＭＳ Ｐゴシック" charset="0"/>
              </a:rPr>
              <a:t>Vantaggi dell</a:t>
            </a:r>
            <a:r>
              <a:rPr lang="ja-JP" altLang="it-IT" sz="3200">
                <a:solidFill>
                  <a:srgbClr val="CC0000"/>
                </a:solidFill>
                <a:latin typeface="Comic Sans MS" charset="0"/>
                <a:ea typeface="ＭＳ Ｐゴシック" charset="0"/>
              </a:rPr>
              <a:t>’</a:t>
            </a:r>
            <a:r>
              <a:rPr lang="it-IT" sz="3200">
                <a:solidFill>
                  <a:srgbClr val="CC0000"/>
                </a:solidFill>
                <a:latin typeface="Comic Sans MS" charset="0"/>
                <a:ea typeface="ＭＳ Ｐゴシック" charset="0"/>
              </a:rPr>
              <a:t>uso del marcatore nella selezione rispetto al gene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286000"/>
            <a:ext cx="7772400" cy="411480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it-IT" sz="2800" dirty="0">
                <a:solidFill>
                  <a:srgbClr val="000090"/>
                </a:solidFill>
                <a:latin typeface="Comic Sans MS" charset="0"/>
                <a:ea typeface="ＭＳ Ｐゴシック" charset="0"/>
              </a:rPr>
              <a:t>Gene a manifestazione tardiva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it-IT" sz="2800" dirty="0">
                <a:solidFill>
                  <a:srgbClr val="000090"/>
                </a:solidFill>
                <a:latin typeface="Comic Sans MS" charset="0"/>
                <a:ea typeface="ＭＳ Ｐゴシック" charset="0"/>
              </a:rPr>
              <a:t>Gene recessivo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it-IT" sz="2800" dirty="0">
                <a:solidFill>
                  <a:srgbClr val="000090"/>
                </a:solidFill>
                <a:latin typeface="Comic Sans MS" charset="0"/>
                <a:ea typeface="ＭＳ Ｐゴシック" charset="0"/>
              </a:rPr>
              <a:t>Gene che richiede un test per essere evidenziato</a:t>
            </a:r>
          </a:p>
        </p:txBody>
      </p:sp>
    </p:spTree>
    <p:extLst>
      <p:ext uri="{BB962C8B-B14F-4D97-AF65-F5344CB8AC3E}">
        <p14:creationId xmlns:p14="http://schemas.microsoft.com/office/powerpoint/2010/main" val="1947601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281</Words>
  <Application>Microsoft Macintosh PowerPoint</Application>
  <PresentationFormat>Presentazione su schermo (4:3)</PresentationFormat>
  <Paragraphs>98</Paragraphs>
  <Slides>17</Slides>
  <Notes>15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0</vt:i4>
      </vt:variant>
      <vt:variant>
        <vt:lpstr>Titoli diapositive</vt:lpstr>
      </vt:variant>
      <vt:variant>
        <vt:i4>17</vt:i4>
      </vt:variant>
    </vt:vector>
  </HeadingPairs>
  <TitlesOfParts>
    <vt:vector size="27" baseType="lpstr">
      <vt:lpstr>ＭＳ Ｐゴシック</vt:lpstr>
      <vt:lpstr>Arial</vt:lpstr>
      <vt:lpstr>Bookman</vt:lpstr>
      <vt:lpstr>Calibri</vt:lpstr>
      <vt:lpstr>Comic Sans MS</vt:lpstr>
      <vt:lpstr>Copperplate Gothic Bold</vt:lpstr>
      <vt:lpstr>Helvetica</vt:lpstr>
      <vt:lpstr>Times</vt:lpstr>
      <vt:lpstr>Verdana</vt:lpstr>
      <vt:lpstr>Office Theme</vt:lpstr>
      <vt:lpstr>Selezione assistita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Selezione assistita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Marcatore migliore per la selezione assistita</vt:lpstr>
      <vt:lpstr>Vantaggi dell’uso del marcatore nella selezione rispetto al gene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Selezione assistita</dc:title>
  <dc:creator>Utente</dc:creator>
  <cp:lastModifiedBy>Amalia Barone</cp:lastModifiedBy>
  <cp:revision>11</cp:revision>
  <dcterms:created xsi:type="dcterms:W3CDTF">2015-12-08T21:29:28Z</dcterms:created>
  <dcterms:modified xsi:type="dcterms:W3CDTF">2022-11-16T16:26:01Z</dcterms:modified>
</cp:coreProperties>
</file>