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9" r:id="rId6"/>
    <p:sldId id="257" r:id="rId7"/>
    <p:sldId id="258" r:id="rId8"/>
    <p:sldId id="260" r:id="rId9"/>
    <p:sldId id="261" r:id="rId10"/>
    <p:sldId id="282" r:id="rId11"/>
    <p:sldId id="285" r:id="rId12"/>
    <p:sldId id="267" r:id="rId13"/>
    <p:sldId id="263" r:id="rId14"/>
    <p:sldId id="264" r:id="rId15"/>
    <p:sldId id="268" r:id="rId16"/>
    <p:sldId id="269" r:id="rId17"/>
    <p:sldId id="270" r:id="rId18"/>
    <p:sldId id="271" r:id="rId19"/>
    <p:sldId id="272" r:id="rId20"/>
    <p:sldId id="273" r:id="rId21"/>
    <p:sldId id="274" r:id="rId22"/>
    <p:sldId id="265" r:id="rId23"/>
    <p:sldId id="266" r:id="rId24"/>
    <p:sldId id="262" r:id="rId25"/>
    <p:sldId id="275" r:id="rId26"/>
    <p:sldId id="276" r:id="rId27"/>
    <p:sldId id="277" r:id="rId28"/>
    <p:sldId id="278" r:id="rId29"/>
    <p:sldId id="279" r:id="rId30"/>
    <p:sldId id="280" r:id="rId31"/>
    <p:sldId id="281" r:id="rId3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96"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Ref idx="1002">
        <a:schemeClr val="bg2"/>
      </p:bgRef>
    </p:bg>
    <p:spTree>
      <p:nvGrpSpPr>
        <p:cNvPr id="1" name=""/>
        <p:cNvGrpSpPr/>
        <p:nvPr/>
      </p:nvGrpSpPr>
      <p:grpSpPr>
        <a:xfrm>
          <a:off x="0" y="0"/>
          <a:ext cx="0" cy="0"/>
          <a:chOff x="0" y="0"/>
          <a:chExt cx="0" cy="0"/>
        </a:xfrm>
      </p:grpSpPr>
      <p:sp>
        <p:nvSpPr>
          <p:cNvPr id="9" name="Tito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19" name="Segnaposto piè di pagina 18"/>
          <p:cNvSpPr>
            <a:spLocks noGrp="1"/>
          </p:cNvSpPr>
          <p:nvPr>
            <p:ph type="ftr" sz="quarter" idx="11"/>
          </p:nvPr>
        </p:nvSpPr>
        <p:spPr/>
        <p:txBody>
          <a:bodyPr/>
          <a:lstStyle/>
          <a:p>
            <a:endParaRPr lang="it-IT"/>
          </a:p>
        </p:txBody>
      </p:sp>
      <p:sp>
        <p:nvSpPr>
          <p:cNvPr id="27" name="Segnaposto numero diapositiva 26"/>
          <p:cNvSpPr>
            <a:spLocks noGrp="1"/>
          </p:cNvSpPr>
          <p:nvPr>
            <p:ph type="sldNum" sz="quarter" idx="12"/>
          </p:nvPr>
        </p:nvSpPr>
        <p:spPr/>
        <p:txBody>
          <a:bodyPr/>
          <a:lstStyle/>
          <a:p>
            <a:fld id="{415B4C17-3099-426E-81CF-E73682B627FF}"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15B4C17-3099-426E-81CF-E73682B627FF}"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tIns="45720" anchor="b"/>
          <a:lstStyle>
            <a:lvl1pPr>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Ritaglia e arrotonda singolo angolo rettangol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olo rettangolo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olo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it-IT" smtClean="0"/>
              <a:t>Fare clic per modificare lo stile del titolo</a:t>
            </a:r>
            <a:endParaRPr kumimoji="0" lang="en-US"/>
          </a:p>
        </p:txBody>
      </p:sp>
      <p:sp>
        <p:nvSpPr>
          <p:cNvPr id="4" name="Segnaposto tes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077200" y="6356350"/>
            <a:ext cx="609600" cy="365125"/>
          </a:xfrm>
        </p:spPr>
        <p:txBody>
          <a:bodyPr/>
          <a:lstStyle/>
          <a:p>
            <a:fld id="{415B4C17-3099-426E-81CF-E73682B627FF}" type="slidenum">
              <a:rPr lang="it-IT" smtClean="0"/>
              <a:pPr/>
              <a:t>‹N›</a:t>
            </a:fld>
            <a:endParaRPr lang="it-IT"/>
          </a:p>
        </p:txBody>
      </p:sp>
      <p:sp>
        <p:nvSpPr>
          <p:cNvPr id="3" name="Segnaposto immagin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it-IT" smtClean="0"/>
              <a:t>Fare clic sull'icona per inserire un'immagine</a:t>
            </a:r>
            <a:endParaRPr kumimoji="0" lang="en-US" dirty="0"/>
          </a:p>
        </p:txBody>
      </p:sp>
      <p:sp>
        <p:nvSpPr>
          <p:cNvPr id="10" name="Figura a mano libera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igura a mano libera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914401"/>
            <a:ext cx="2057400" cy="5211763"/>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914401"/>
            <a:ext cx="6019800" cy="5211763"/>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BD2E8C62-8C36-4125-97F1-F82895BCF662}" type="datetimeFigureOut">
              <a:rPr lang="it-IT" smtClean="0"/>
              <a:pPr/>
              <a:t>27/09/2022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15B4C17-3099-426E-81CF-E73682B627FF}"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igura a mano libera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igura a mano libera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Segnaposto tito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D2E8C62-8C36-4125-97F1-F82895BCF662}" type="datetimeFigureOut">
              <a:rPr lang="it-IT" smtClean="0"/>
              <a:pPr/>
              <a:t>27/09/2022</a:t>
            </a:fld>
            <a:endParaRPr lang="it-IT"/>
          </a:p>
        </p:txBody>
      </p:sp>
      <p:sp>
        <p:nvSpPr>
          <p:cNvPr id="22" name="Segnaposto piè di pagina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t-IT"/>
          </a:p>
        </p:txBody>
      </p:sp>
      <p:sp>
        <p:nvSpPr>
          <p:cNvPr id="18" name="Segnaposto numero diapositiva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5B4C17-3099-426E-81CF-E73682B627FF}" type="slidenum">
              <a:rPr lang="it-IT" smtClean="0"/>
              <a:pPr/>
              <a:t>‹N›</a:t>
            </a:fld>
            <a:endParaRPr lang="it-IT"/>
          </a:p>
        </p:txBody>
      </p:sp>
      <p:grpSp>
        <p:nvGrpSpPr>
          <p:cNvPr id="2" name="Gruppo 1"/>
          <p:cNvGrpSpPr/>
          <p:nvPr/>
        </p:nvGrpSpPr>
        <p:grpSpPr>
          <a:xfrm>
            <a:off x="-19017" y="202408"/>
            <a:ext cx="9180548" cy="649224"/>
            <a:chOff x="-19045" y="216550"/>
            <a:chExt cx="9180548" cy="649224"/>
          </a:xfrm>
        </p:grpSpPr>
        <p:sp>
          <p:nvSpPr>
            <p:cNvPr id="12" name="Figura a mano libera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igura a mano libera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395536" y="1412776"/>
            <a:ext cx="7851648" cy="1828800"/>
          </a:xfrm>
        </p:spPr>
        <p:txBody>
          <a:bodyPr>
            <a:normAutofit/>
          </a:bodyPr>
          <a:lstStyle/>
          <a:p>
            <a:r>
              <a:rPr lang="it-IT" dirty="0" smtClean="0"/>
              <a:t>Filosofia del diritto</a:t>
            </a:r>
            <a:br>
              <a:rPr lang="it-IT" dirty="0" smtClean="0"/>
            </a:br>
            <a:r>
              <a:rPr lang="it-IT" dirty="0" smtClean="0"/>
              <a:t>V Cattedra -</a:t>
            </a:r>
            <a:endParaRPr lang="it-IT" dirty="0"/>
          </a:p>
        </p:txBody>
      </p:sp>
      <p:sp>
        <p:nvSpPr>
          <p:cNvPr id="3" name="Sottotitolo 2"/>
          <p:cNvSpPr>
            <a:spLocks noGrp="1"/>
          </p:cNvSpPr>
          <p:nvPr>
            <p:ph type="subTitle" idx="1"/>
          </p:nvPr>
        </p:nvSpPr>
        <p:spPr>
          <a:xfrm>
            <a:off x="539552" y="3501008"/>
            <a:ext cx="7854696" cy="1752600"/>
          </a:xfrm>
        </p:spPr>
        <p:txBody>
          <a:bodyPr>
            <a:normAutofit fontScale="92500" lnSpcReduction="20000"/>
          </a:bodyPr>
          <a:lstStyle/>
          <a:p>
            <a:r>
              <a:rPr lang="it-IT" dirty="0" smtClean="0"/>
              <a:t> Giurisprudenza – LMG01</a:t>
            </a:r>
          </a:p>
          <a:p>
            <a:endParaRPr lang="it-IT" dirty="0" smtClean="0"/>
          </a:p>
          <a:p>
            <a:r>
              <a:rPr lang="it-IT" dirty="0" smtClean="0"/>
              <a:t/>
            </a:r>
            <a:br>
              <a:rPr lang="it-IT" dirty="0" smtClean="0"/>
            </a:br>
            <a:r>
              <a:rPr lang="it-IT" dirty="0" smtClean="0"/>
              <a:t>- Prof. Pier Franco Savona</a:t>
            </a:r>
            <a:br>
              <a:rPr lang="it-IT" dirty="0" smtClean="0"/>
            </a:br>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diritto alla felicità</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“Abbiamo diritto all’allegria. A volte è fumo, nebbia o un cielo velato. Ma dietro questi contrattempi c’è lei, in attesa. Nell’anima c’è sempre una fessura a cui l’allegria si affaccia con le pupille vispe. E allora il cuore si fa più vivace, abbandona la quiete ed è quasi uccello.</a:t>
            </a:r>
          </a:p>
          <a:p>
            <a:r>
              <a:rPr lang="it-IT" dirty="0" smtClean="0"/>
              <a:t>L’allegria sopraggiunge dopo le assenze, alla fine delle nostalgie. Quando ritroviamo ciò che amiamo e la sua unanime rivelazione, è normale che la gioia ci abbracci e ci venga voglia di cantare.</a:t>
            </a:r>
          </a:p>
          <a:p>
            <a:r>
              <a:rPr lang="it-IT" dirty="0" smtClean="0"/>
              <a:t>Dopotutto l’allegria è un prestito, non ci appartiene. È una piccola follia, un premio passeggero, ma ne godiamo come se fosse nostra, come un guadagno, come una primavera della vita”. 					    (M. Benedetti)</a:t>
            </a:r>
          </a:p>
          <a:p>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Umanità e Diritto</a:t>
            </a:r>
            <a:endParaRPr lang="it-IT" dirty="0"/>
          </a:p>
        </p:txBody>
      </p:sp>
      <p:sp>
        <p:nvSpPr>
          <p:cNvPr id="3" name="Segnaposto contenuto 2"/>
          <p:cNvSpPr>
            <a:spLocks noGrp="1"/>
          </p:cNvSpPr>
          <p:nvPr>
            <p:ph idx="1"/>
          </p:nvPr>
        </p:nvSpPr>
        <p:spPr/>
        <p:txBody>
          <a:bodyPr>
            <a:normAutofit fontScale="85000" lnSpcReduction="10000"/>
          </a:bodyPr>
          <a:lstStyle/>
          <a:p>
            <a:r>
              <a:rPr lang="it-IT" sz="3300" dirty="0" smtClean="0"/>
              <a:t>Terenzio (II sec. a.c.)  -   “Il punitore di se stesso”</a:t>
            </a:r>
          </a:p>
          <a:p>
            <a:endParaRPr lang="it-IT" dirty="0" smtClean="0"/>
          </a:p>
          <a:p>
            <a:r>
              <a:rPr lang="it-IT" b="1" i="1" dirty="0" err="1" smtClean="0"/>
              <a:t>Menedemo</a:t>
            </a:r>
            <a:r>
              <a:rPr lang="it-IT" b="1" i="1" dirty="0" smtClean="0"/>
              <a:t>  :</a:t>
            </a:r>
          </a:p>
          <a:p>
            <a:r>
              <a:rPr lang="it-IT" b="1" i="1" dirty="0" smtClean="0"/>
              <a:t>“</a:t>
            </a:r>
            <a:r>
              <a:rPr lang="it-IT" i="1" dirty="0" smtClean="0"/>
              <a:t>Hai tanto tempo da perdere, </a:t>
            </a:r>
            <a:r>
              <a:rPr lang="it-IT" i="1" dirty="0" err="1" smtClean="0"/>
              <a:t>Cremète</a:t>
            </a:r>
            <a:r>
              <a:rPr lang="it-IT" i="1" dirty="0" smtClean="0"/>
              <a:t>, da immischiarti negli affari degli altri?”</a:t>
            </a:r>
          </a:p>
          <a:p>
            <a:r>
              <a:rPr lang="it-IT" b="1" i="1" dirty="0" err="1" smtClean="0"/>
              <a:t>Cremète</a:t>
            </a:r>
            <a:r>
              <a:rPr lang="it-IT" b="1" i="1" dirty="0" smtClean="0"/>
              <a:t>  :</a:t>
            </a:r>
          </a:p>
          <a:p>
            <a:r>
              <a:rPr lang="it-IT" b="1" i="1" dirty="0" smtClean="0"/>
              <a:t>S</a:t>
            </a:r>
            <a:r>
              <a:rPr lang="it-IT" i="1" dirty="0" smtClean="0"/>
              <a:t>ono un uomo. </a:t>
            </a:r>
          </a:p>
          <a:p>
            <a:r>
              <a:rPr lang="it-IT" i="1" dirty="0" smtClean="0"/>
              <a:t>Niente c’è nell’uomo che non mi tocchi. </a:t>
            </a:r>
          </a:p>
          <a:p>
            <a:r>
              <a:rPr lang="it-IT" i="1" dirty="0" smtClean="0"/>
              <a:t>Prendi le mie parole come un monito o una domanda :  sei nel giusto? Allora t’imiterò, se no, lascia che almeno ti dissuada”</a:t>
            </a:r>
          </a:p>
          <a:p>
            <a:r>
              <a:rPr lang="it-IT" i="1" dirty="0" smtClean="0"/>
              <a:t>(da  </a:t>
            </a:r>
            <a:r>
              <a:rPr lang="it-IT" b="1" i="1" dirty="0" smtClean="0"/>
              <a:t>Terenzio</a:t>
            </a:r>
            <a:r>
              <a:rPr lang="it-IT" i="1" dirty="0" smtClean="0"/>
              <a:t>, “</a:t>
            </a:r>
            <a:r>
              <a:rPr lang="it-IT" i="1" dirty="0" err="1" smtClean="0"/>
              <a:t>Heautontimorùmenos</a:t>
            </a:r>
            <a:r>
              <a:rPr lang="it-IT" i="1" dirty="0" smtClean="0"/>
              <a:t>”, trad. poetica di M.S. </a:t>
            </a:r>
            <a:r>
              <a:rPr lang="it-IT" i="1" dirty="0" err="1" smtClean="0"/>
              <a:t>Abbate</a:t>
            </a:r>
            <a:r>
              <a:rPr lang="it-IT" i="1" dirty="0" smtClean="0"/>
              <a:t>, Roma 1995, p. 127)</a:t>
            </a:r>
          </a:p>
          <a:p>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“homo sum : </a:t>
            </a:r>
            <a:r>
              <a:rPr lang="it-IT" dirty="0" err="1" smtClean="0"/>
              <a:t>nihil</a:t>
            </a:r>
            <a:r>
              <a:rPr lang="it-IT" dirty="0" smtClean="0"/>
              <a:t> </a:t>
            </a:r>
            <a:r>
              <a:rPr lang="it-IT" dirty="0" err="1" smtClean="0"/>
              <a:t>humani</a:t>
            </a:r>
            <a:r>
              <a:rPr lang="it-IT" dirty="0" smtClean="0"/>
              <a:t> a me </a:t>
            </a:r>
            <a:r>
              <a:rPr lang="it-IT" dirty="0" err="1" smtClean="0"/>
              <a:t>alienum</a:t>
            </a:r>
            <a:r>
              <a:rPr lang="it-IT" dirty="0" smtClean="0"/>
              <a:t> puto”   (</a:t>
            </a:r>
            <a:r>
              <a:rPr lang="it-IT" dirty="0" err="1" smtClean="0"/>
              <a:t>terenzio</a:t>
            </a:r>
            <a:r>
              <a:rPr lang="it-IT" dirty="0" smtClean="0"/>
              <a:t>)</a:t>
            </a:r>
            <a:endParaRPr lang="it-IT" dirty="0"/>
          </a:p>
        </p:txBody>
      </p:sp>
      <p:sp>
        <p:nvSpPr>
          <p:cNvPr id="3" name="Segnaposto contenuto 2"/>
          <p:cNvSpPr>
            <a:spLocks noGrp="1"/>
          </p:cNvSpPr>
          <p:nvPr>
            <p:ph idx="1"/>
          </p:nvPr>
        </p:nvSpPr>
        <p:spPr/>
        <p:txBody>
          <a:bodyPr/>
          <a:lstStyle/>
          <a:p>
            <a:r>
              <a:rPr lang="it-IT" dirty="0" smtClean="0"/>
              <a:t>La radicale eguaglianza della condizione umana assunta nella consapevolezza della pluralità dei mondi vitali e delle esigenze che ci attraversano e ci abitano e dell’irrazionalità del senso del vivere</a:t>
            </a:r>
          </a:p>
          <a:p>
            <a:r>
              <a:rPr lang="it-IT" dirty="0" smtClean="0"/>
              <a:t>La disponibilità all’ascolto e al riconoscimento delle istanze valoriali che ci abitano, pur nella loro paradossalità o conflittualità</a:t>
            </a:r>
          </a:p>
          <a:p>
            <a:r>
              <a:rPr lang="it-IT" dirty="0" smtClean="0"/>
              <a:t>La giustizia come persuasione al vivere insieme e con-dividere l’esperienza paradossale del valore</a:t>
            </a:r>
          </a:p>
          <a:p>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risorse dell’umano</a:t>
            </a:r>
            <a:endParaRPr lang="it-IT" dirty="0"/>
          </a:p>
        </p:txBody>
      </p:sp>
      <p:sp>
        <p:nvSpPr>
          <p:cNvPr id="3" name="Segnaposto contenuto 2"/>
          <p:cNvSpPr>
            <a:spLocks noGrp="1"/>
          </p:cNvSpPr>
          <p:nvPr>
            <p:ph idx="1"/>
          </p:nvPr>
        </p:nvSpPr>
        <p:spPr/>
        <p:txBody>
          <a:bodyPr/>
          <a:lstStyle/>
          <a:p>
            <a:r>
              <a:rPr lang="it-IT" dirty="0" smtClean="0"/>
              <a:t>“Ci sono luoghi al mondo dove più che le regole è  importante  la gentilezza”.            (Carlo Rovelli)</a:t>
            </a:r>
          </a:p>
          <a:p>
            <a:endParaRPr lang="it-IT" dirty="0" smtClean="0"/>
          </a:p>
          <a:p>
            <a:pPr>
              <a:buNone/>
            </a:pPr>
            <a:r>
              <a:rPr lang="it-IT" dirty="0" smtClean="0"/>
              <a:t>   Ci sono luoghi dell’anima – prima ancora che del mondo – in cui prendono forma e si strutturano attribuzioni di senso del mondo, interno ed esterno, e non mere e astratte qualificazioni o imputazioni giuridiche.</a:t>
            </a:r>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1916832"/>
          </a:xfrm>
        </p:spPr>
        <p:txBody>
          <a:bodyPr>
            <a:normAutofit fontScale="90000"/>
          </a:bodyPr>
          <a:lstStyle/>
          <a:p>
            <a:r>
              <a:rPr lang="it-IT" dirty="0" smtClean="0"/>
              <a:t>Dimensione affettiva e giuridicità come capacità umana di riconoscimento dell’altro</a:t>
            </a:r>
            <a:endParaRPr lang="it-IT" dirty="0"/>
          </a:p>
        </p:txBody>
      </p:sp>
      <p:sp>
        <p:nvSpPr>
          <p:cNvPr id="3" name="Segnaposto contenuto 2"/>
          <p:cNvSpPr>
            <a:spLocks noGrp="1"/>
          </p:cNvSpPr>
          <p:nvPr>
            <p:ph idx="1"/>
          </p:nvPr>
        </p:nvSpPr>
        <p:spPr>
          <a:xfrm>
            <a:off x="457200" y="2132856"/>
            <a:ext cx="8229600" cy="4392488"/>
          </a:xfrm>
        </p:spPr>
        <p:txBody>
          <a:bodyPr>
            <a:normAutofit fontScale="85000" lnSpcReduction="10000"/>
          </a:bodyPr>
          <a:lstStyle/>
          <a:p>
            <a:r>
              <a:rPr lang="it-IT" dirty="0" smtClean="0"/>
              <a:t>In questi luoghi nascono e si alimentano le relazioni </a:t>
            </a:r>
            <a:r>
              <a:rPr lang="it-IT" dirty="0" err="1" smtClean="0"/>
              <a:t>emotivo-affettive</a:t>
            </a:r>
            <a:r>
              <a:rPr lang="it-IT" dirty="0" smtClean="0"/>
              <a:t> che attraverso l’incontro/scontro con l’alterità strutturano le personalità individuali in percorsi di affidamento reciproco e riconoscimento, aiutandole a crescere e a ‘diventare persone’ autonome e consapevoli, un’autonomia riflessiva aperta alla comprensione e all’incontro con l’altro.</a:t>
            </a:r>
          </a:p>
          <a:p>
            <a:r>
              <a:rPr lang="it-IT" dirty="0" smtClean="0"/>
              <a:t>Un patrimonio di “risorse interiori” nutrite dall’affettività e dalla fiducia nei confronti di chi con gratuità “si prende cura”, ascolta e comprende, che ingenera i percorsi del reciproco riconoscimento e alimenta lo sviluppo di attitudini, disposizioni e capacità a costruire legami di senso con il mondo e con gli altri, ampliando la riflessività su se stessi e sulla vita, e su se stessi in relazione alla vita, ossia sulla propria identità relazionale in continua evoluzione.</a:t>
            </a:r>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45719"/>
          </a:xfrm>
        </p:spPr>
        <p:txBody>
          <a:bodyPr>
            <a:normAutofit fontScale="90000"/>
          </a:bodyPr>
          <a:lstStyle/>
          <a:p>
            <a:endParaRPr lang="it-IT" dirty="0"/>
          </a:p>
        </p:txBody>
      </p:sp>
      <p:sp>
        <p:nvSpPr>
          <p:cNvPr id="3" name="Segnaposto contenuto 2"/>
          <p:cNvSpPr>
            <a:spLocks noGrp="1"/>
          </p:cNvSpPr>
          <p:nvPr>
            <p:ph idx="1"/>
          </p:nvPr>
        </p:nvSpPr>
        <p:spPr>
          <a:xfrm>
            <a:off x="457200" y="692696"/>
            <a:ext cx="8229600" cy="5631904"/>
          </a:xfrm>
        </p:spPr>
        <p:txBody>
          <a:bodyPr>
            <a:normAutofit fontScale="92500"/>
          </a:bodyPr>
          <a:lstStyle/>
          <a:p>
            <a:r>
              <a:rPr lang="it-IT" dirty="0" smtClean="0"/>
              <a:t>Tra queste “risorse inesauribili” dell’umano, sviluppate e potenziate nei percorsi di affidamento e riconoscimento reciproco, si generano innanzitutto la “</a:t>
            </a:r>
            <a:r>
              <a:rPr lang="it-IT" dirty="0" err="1" smtClean="0"/>
              <a:t>linguisticità</a:t>
            </a:r>
            <a:r>
              <a:rPr lang="it-IT" dirty="0" smtClean="0"/>
              <a:t>”, come disposizione del vivente umano a instaurare relazioni </a:t>
            </a:r>
            <a:r>
              <a:rPr lang="it-IT" dirty="0" err="1" smtClean="0"/>
              <a:t>simbolico-culturali</a:t>
            </a:r>
            <a:r>
              <a:rPr lang="it-IT" dirty="0" smtClean="0"/>
              <a:t> con la regione di mondo che si trova ad abitare, ampliando gradualmente la propria interiorità nel dialogo con se stessi e con gli altri,</a:t>
            </a:r>
          </a:p>
          <a:p>
            <a:r>
              <a:rPr lang="it-IT" dirty="0" smtClean="0"/>
              <a:t>E la “giuridicità”come disposizione ad accrescere la propria vitalità, in una crescente consapevolezza di acquisizione di identità che si intende comunicare agli altri, esternando le proprie pretese, le proprie ragioni per agire e assumendosi la responsabilità del proprio dire e del proprio fare, attraverso la misura del ‘proprio’ e dell’ ‘altrui’ che implica la ponderazione del logos e la </a:t>
            </a:r>
            <a:r>
              <a:rPr lang="it-IT" dirty="0" err="1" smtClean="0"/>
              <a:t>normatività</a:t>
            </a:r>
            <a:r>
              <a:rPr lang="it-IT" dirty="0" smtClean="0"/>
              <a:t> della condotta.</a:t>
            </a:r>
          </a:p>
          <a:p>
            <a:endParaRPr lang="it-IT" dirty="0" smtClean="0"/>
          </a:p>
          <a:p>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819472"/>
            <a:ext cx="8229600" cy="819472"/>
          </a:xfrm>
        </p:spPr>
        <p:txBody>
          <a:bodyPr/>
          <a:lstStyle/>
          <a:p>
            <a:endParaRPr lang="it-IT" dirty="0"/>
          </a:p>
        </p:txBody>
      </p:sp>
      <p:sp>
        <p:nvSpPr>
          <p:cNvPr id="3" name="Segnaposto contenuto 2"/>
          <p:cNvSpPr>
            <a:spLocks noGrp="1"/>
          </p:cNvSpPr>
          <p:nvPr>
            <p:ph idx="1"/>
          </p:nvPr>
        </p:nvSpPr>
        <p:spPr>
          <a:xfrm>
            <a:off x="457200" y="980728"/>
            <a:ext cx="8229600" cy="5343872"/>
          </a:xfrm>
        </p:spPr>
        <p:txBody>
          <a:bodyPr/>
          <a:lstStyle/>
          <a:p>
            <a:r>
              <a:rPr lang="it-IT" dirty="0" smtClean="0"/>
              <a:t>Questa capacità di diventare persone autonome attraverso la relazione con l’altro, attraverso conflitti, misconoscimenti, rivendicazioni, e poi il riconoscimento dell’altro, è ciò che identifica la giuridicità come capacità umana universale e al contempo storica, perché condizionata dal contesto, storico-politico, culturale e sociale entro cui sviluppiamo il nostro percorso di socializzazione e dunque la nostra personalità individuale.</a:t>
            </a:r>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395536"/>
            <a:ext cx="8229600" cy="936104"/>
          </a:xfrm>
        </p:spPr>
        <p:txBody>
          <a:bodyPr/>
          <a:lstStyle/>
          <a:p>
            <a:endParaRPr lang="it-IT" dirty="0"/>
          </a:p>
        </p:txBody>
      </p:sp>
      <p:sp>
        <p:nvSpPr>
          <p:cNvPr id="3" name="Segnaposto contenuto 2"/>
          <p:cNvSpPr>
            <a:spLocks noGrp="1"/>
          </p:cNvSpPr>
          <p:nvPr>
            <p:ph idx="1"/>
          </p:nvPr>
        </p:nvSpPr>
        <p:spPr>
          <a:xfrm>
            <a:off x="457200" y="1052736"/>
            <a:ext cx="8229600" cy="5271864"/>
          </a:xfrm>
        </p:spPr>
        <p:txBody>
          <a:bodyPr>
            <a:normAutofit/>
          </a:bodyPr>
          <a:lstStyle/>
          <a:p>
            <a:r>
              <a:rPr lang="it-IT" dirty="0" smtClean="0"/>
              <a:t>La </a:t>
            </a:r>
            <a:r>
              <a:rPr lang="it-IT" dirty="0" err="1" smtClean="0"/>
              <a:t>costituzionalizzazione</a:t>
            </a:r>
            <a:r>
              <a:rPr lang="it-IT" dirty="0" smtClean="0"/>
              <a:t> della persona e dei suoi diritti fondamentali serve a tutelare questo patrimonio inesauribile di “risorse dell’umano”, a fare in modo che la giuridicità come capacità umana fondamentale possa svilupparsi liberamente e che l’identità individuale in formazione attraverso la relazione con l’alterità – sociale e istituzionale – possa sempre attingere a quelle risorse per costruire il proprio mondo interiore a partire dal quale prendono forma e si strutturano i modi e i mondi del vivere insieme, in comunità.</a:t>
            </a:r>
          </a:p>
          <a:p>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“Abitare  la distanza tra diritto e giustizia”</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Il sentimento della giustizia come momento dinamico-materiale dell’attraversamento e percezione di un valore o esigenza ideale come proprio e della sua realizzazione nella vita in comune</a:t>
            </a:r>
          </a:p>
          <a:p>
            <a:r>
              <a:rPr lang="it-IT" dirty="0" smtClean="0"/>
              <a:t>Il sentimento del diritto come contemperamento e strutturazione ontico-esistenziale di una misura valutativa del proprio e dell’altrui valore</a:t>
            </a:r>
          </a:p>
          <a:p>
            <a:r>
              <a:rPr lang="it-IT" dirty="0" smtClean="0"/>
              <a:t>L’affacciarsi del “</a:t>
            </a:r>
            <a:r>
              <a:rPr lang="it-IT" dirty="0" err="1" smtClean="0"/>
              <a:t>pudor</a:t>
            </a:r>
            <a:r>
              <a:rPr lang="it-IT" dirty="0" smtClean="0"/>
              <a:t>” nella coscienza umana come freno e misura della propria vitalità </a:t>
            </a:r>
            <a:r>
              <a:rPr lang="it-IT" dirty="0" err="1" smtClean="0"/>
              <a:t>esigenziale</a:t>
            </a:r>
            <a:r>
              <a:rPr lang="it-IT" dirty="0" smtClean="0"/>
              <a:t> e interessata al cospetto di quella altrui e la prevalenza della sua comunicabilità, della sua messa in relazione con la vita rispetto alla sua assoluta realizzazione</a:t>
            </a:r>
          </a:p>
          <a:p>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La dimensione del “giuridico” nella tensione tra diritto e giustizia</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L’appello alla giustizia e il “</a:t>
            </a:r>
            <a:r>
              <a:rPr lang="it-IT" dirty="0" err="1" smtClean="0"/>
              <a:t>multiverso</a:t>
            </a:r>
            <a:r>
              <a:rPr lang="it-IT" dirty="0" smtClean="0"/>
              <a:t>” dei suoi esiti totalizzanti e assolutizzanti</a:t>
            </a:r>
          </a:p>
          <a:p>
            <a:r>
              <a:rPr lang="it-IT" dirty="0" smtClean="0"/>
              <a:t>Le narrazioni della Giustizia – del “fare giustizia” come risposta a un torto subito o come ripristino di un ordine violato - come strutturazione del legame sociale, nei suoi vincoli tradizionali, </a:t>
            </a:r>
            <a:r>
              <a:rPr lang="it-IT" dirty="0" err="1" smtClean="0"/>
              <a:t>comunitaristici</a:t>
            </a:r>
            <a:r>
              <a:rPr lang="it-IT" dirty="0" smtClean="0"/>
              <a:t>, religiosi, </a:t>
            </a:r>
            <a:r>
              <a:rPr lang="it-IT" dirty="0" err="1" smtClean="0"/>
              <a:t>etico-politici</a:t>
            </a:r>
            <a:endParaRPr lang="it-IT" dirty="0" smtClean="0"/>
          </a:p>
          <a:p>
            <a:endParaRPr lang="it-IT" dirty="0" smtClean="0"/>
          </a:p>
          <a:p>
            <a:r>
              <a:rPr lang="it-IT" dirty="0" smtClean="0"/>
              <a:t>Il differenziarsi delle pratiche politiche del “fare giustizia” nelle pratiche sapienziali e giuridiche del “dire giustizia” </a:t>
            </a:r>
          </a:p>
          <a:p>
            <a:r>
              <a:rPr lang="it-IT" dirty="0" smtClean="0"/>
              <a:t>Il diritto e la sua impersonalità o </a:t>
            </a:r>
            <a:r>
              <a:rPr lang="it-IT" dirty="0" err="1" smtClean="0"/>
              <a:t>terzietà</a:t>
            </a:r>
            <a:r>
              <a:rPr lang="it-IT" dirty="0" smtClean="0"/>
              <a:t> nel valutare e abitare la giustizia</a:t>
            </a:r>
          </a:p>
          <a:p>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una educazione  ‘sentimentale’ </a:t>
            </a:r>
            <a:br>
              <a:rPr lang="it-IT" dirty="0" smtClean="0"/>
            </a:br>
            <a:r>
              <a:rPr lang="it-IT" dirty="0" smtClean="0"/>
              <a:t>			al diritto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 vocazione/formazione culturale del giurista</a:t>
            </a:r>
          </a:p>
          <a:p>
            <a:r>
              <a:rPr lang="it-IT" dirty="0" smtClean="0"/>
              <a:t>“Dove siamo a casa? – (come giuristi)”  (A. </a:t>
            </a:r>
            <a:r>
              <a:rPr lang="it-IT" dirty="0" err="1" smtClean="0"/>
              <a:t>Heller</a:t>
            </a:r>
            <a:r>
              <a:rPr lang="it-IT" dirty="0" smtClean="0"/>
              <a:t>)</a:t>
            </a:r>
          </a:p>
          <a:p>
            <a:r>
              <a:rPr lang="it-IT" dirty="0" smtClean="0"/>
              <a:t>Il diritto come “habitus”, attitudine all’ascolto dell’altro, delle “ragioni dell’altro”, un ascolto critico-valutativo e non meramente ricettivo</a:t>
            </a:r>
          </a:p>
          <a:p>
            <a:r>
              <a:rPr lang="it-IT" dirty="0" smtClean="0"/>
              <a:t>Il ragionamento del giurista e la sua doppia riflessività tra “ragioni istituzionali” e istituzionalizzate (sostanziali e procedurali) e ragioni ‘emergenti’ da pretese, istanze o nuovi interessi e esigenze sociali</a:t>
            </a:r>
          </a:p>
          <a:p>
            <a:r>
              <a:rPr lang="it-IT" dirty="0" smtClean="0"/>
              <a:t>La controversia come dinamica evolutiva del diritto</a:t>
            </a:r>
          </a:p>
          <a:p>
            <a:r>
              <a:rPr lang="it-IT" dirty="0" smtClean="0"/>
              <a:t>La giustizia come “Mater </a:t>
            </a:r>
            <a:r>
              <a:rPr lang="it-IT" dirty="0" err="1" smtClean="0"/>
              <a:t>Juris</a:t>
            </a:r>
            <a:r>
              <a:rPr lang="it-IT" dirty="0" smtClean="0"/>
              <a:t>”</a:t>
            </a:r>
          </a:p>
          <a:p>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Il Ruolo e l' "Abito" del Giurista nella società e nella storia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Il giurista si prende cura delle relazioni intersoggettive, è il "terapeuta" dell'integrità delle azioni e delle attività umane, della loro comunicabilità e </a:t>
            </a:r>
            <a:r>
              <a:rPr lang="it-IT" dirty="0" err="1" smtClean="0"/>
              <a:t>com-possibilità</a:t>
            </a:r>
            <a:r>
              <a:rPr lang="it-IT" dirty="0" smtClean="0"/>
              <a:t>, attraverso gli schematismi logici (le condizioni di </a:t>
            </a:r>
            <a:r>
              <a:rPr lang="it-IT" dirty="0" err="1" smtClean="0"/>
              <a:t>pensabilità</a:t>
            </a:r>
            <a:r>
              <a:rPr lang="it-IT" dirty="0" smtClean="0"/>
              <a:t> di una volontà spontanea scevra da vizi) applicabili alla concretezza della prassi</a:t>
            </a:r>
          </a:p>
          <a:p>
            <a:r>
              <a:rPr lang="it-IT" dirty="0" smtClean="0"/>
              <a:t>La finalità del suo ruolo è dunque di guidare e orientare la connessione tra i molteplici interessi impliciti nelle attività umane affinché dalle relazioni intersoggettive si produca sempre un incremento (e mai un decremento) della vita e – quando la lesione della vita si è già compiuta – ripristinare una nuova integrazione dell'azione lesiva e dei soggetti coinvolti nel circuito virtuoso del contesto di vita</a:t>
            </a:r>
          </a:p>
          <a:p>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Quale "mood" per il giurista? Quale "dimora" del suo operare?</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"Abitare la distanza" - P.A. </a:t>
            </a:r>
            <a:r>
              <a:rPr lang="it-IT" dirty="0" err="1" smtClean="0"/>
              <a:t>Rovatti</a:t>
            </a:r>
            <a:endParaRPr lang="it-IT" dirty="0" smtClean="0"/>
          </a:p>
          <a:p>
            <a:r>
              <a:rPr lang="it-IT" dirty="0" smtClean="0"/>
              <a:t>Per il giurista è essenziale il "sentirsi coinvolti" nell'opera di reintegro dell'azione dei soggetti nel suo circuito vitale positivo e il "sentirsi neutrale" (la </a:t>
            </a:r>
            <a:r>
              <a:rPr lang="it-IT" dirty="0" err="1" smtClean="0"/>
              <a:t>terzietà</a:t>
            </a:r>
            <a:r>
              <a:rPr lang="it-IT" dirty="0" smtClean="0"/>
              <a:t> del diritto) rispetto alle motivazioni dei soggetti coinvolti nell'azione</a:t>
            </a:r>
          </a:p>
          <a:p>
            <a:r>
              <a:rPr lang="it-IT" dirty="0" smtClean="0"/>
              <a:t>Questa "</a:t>
            </a:r>
            <a:r>
              <a:rPr lang="it-IT" dirty="0" err="1" smtClean="0"/>
              <a:t>terzietà</a:t>
            </a:r>
            <a:r>
              <a:rPr lang="it-IT" dirty="0" smtClean="0"/>
              <a:t>" ha prodotto la progressiva autonomia del diritto come giurisprudenza e poi come scienza giuridica dalle altre forme del sapere pratico (la politica, la morale, la religione, l'economia); ma essa è un' 'idea regolativa' del modus operandi del giurista, che </a:t>
            </a:r>
            <a:r>
              <a:rPr lang="it-IT" dirty="0" err="1" smtClean="0"/>
              <a:t>co-determina</a:t>
            </a:r>
            <a:r>
              <a:rPr lang="it-IT" dirty="0" smtClean="0"/>
              <a:t> la produzione giuridica ma non è la sua fonte esclusiva. </a:t>
            </a:r>
          </a:p>
          <a:p>
            <a:r>
              <a:rPr lang="it-IT" dirty="0" smtClean="0"/>
              <a:t>La produzione del diritto affonda le sue radici nella concretezza della prassi e della storia, nei concreti interessi e esigenze vitali degli attori sociali e solo dopo essa viene </a:t>
            </a:r>
            <a:r>
              <a:rPr lang="it-IT" dirty="0" err="1" smtClean="0"/>
              <a:t>co-determinata</a:t>
            </a:r>
            <a:r>
              <a:rPr lang="it-IT" dirty="0" smtClean="0"/>
              <a:t> dai giuristi e dalle qualificazioni giuridiche</a:t>
            </a:r>
          </a:p>
          <a:p>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Le “</a:t>
            </a:r>
            <a:r>
              <a:rPr lang="it-IT" dirty="0" err="1" smtClean="0"/>
              <a:t>degnità</a:t>
            </a:r>
            <a:r>
              <a:rPr lang="it-IT" dirty="0" smtClean="0"/>
              <a:t>” del diritto nella Scienza Nuova di Giambattista Vico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 “Gli uomini di corte idee stimano diritto ciò che è spiegato con le parole” –</a:t>
            </a:r>
          </a:p>
          <a:p>
            <a:r>
              <a:rPr lang="it-IT" dirty="0" smtClean="0"/>
              <a:t>Il riferimento polemico è alle teorie del </a:t>
            </a:r>
            <a:r>
              <a:rPr lang="it-IT" dirty="0" err="1" smtClean="0"/>
              <a:t>gius-razionalismo</a:t>
            </a:r>
            <a:r>
              <a:rPr lang="it-IT" dirty="0" smtClean="0"/>
              <a:t> moderno (contrattualismo), che da Hobbes, a Selenio e </a:t>
            </a:r>
            <a:r>
              <a:rPr lang="it-IT" dirty="0" err="1" smtClean="0"/>
              <a:t>Pufendorf</a:t>
            </a:r>
            <a:r>
              <a:rPr lang="it-IT" dirty="0" smtClean="0"/>
              <a:t> riducono la legittimazione e l’origine del diritto alla sua </a:t>
            </a:r>
            <a:r>
              <a:rPr lang="it-IT" dirty="0" err="1" smtClean="0"/>
              <a:t>pattuizione</a:t>
            </a:r>
            <a:r>
              <a:rPr lang="it-IT" dirty="0" smtClean="0"/>
              <a:t> convenzionale (</a:t>
            </a:r>
            <a:r>
              <a:rPr lang="it-IT" dirty="0" err="1" smtClean="0"/>
              <a:t>pactum</a:t>
            </a:r>
            <a:r>
              <a:rPr lang="it-IT" dirty="0" smtClean="0"/>
              <a:t> </a:t>
            </a:r>
            <a:r>
              <a:rPr lang="it-IT" dirty="0" err="1" smtClean="0"/>
              <a:t>societatis</a:t>
            </a:r>
            <a:r>
              <a:rPr lang="it-IT" dirty="0" smtClean="0"/>
              <a:t> e </a:t>
            </a:r>
            <a:r>
              <a:rPr lang="it-IT" dirty="0" err="1" smtClean="0"/>
              <a:t>civitatis</a:t>
            </a:r>
            <a:r>
              <a:rPr lang="it-IT" dirty="0" smtClean="0"/>
              <a:t>) e lo risolvono nelle regole istituite e </a:t>
            </a:r>
            <a:r>
              <a:rPr lang="it-IT" dirty="0" err="1" smtClean="0"/>
              <a:t>giuridificate</a:t>
            </a:r>
            <a:r>
              <a:rPr lang="it-IT" dirty="0" smtClean="0"/>
              <a:t> dal patto (</a:t>
            </a:r>
            <a:r>
              <a:rPr lang="it-IT" dirty="0" err="1" smtClean="0"/>
              <a:t>ius</a:t>
            </a:r>
            <a:r>
              <a:rPr lang="it-IT" dirty="0" smtClean="0"/>
              <a:t> </a:t>
            </a:r>
            <a:r>
              <a:rPr lang="it-IT" dirty="0" err="1" smtClean="0"/>
              <a:t>positum</a:t>
            </a:r>
            <a:r>
              <a:rPr lang="it-IT" dirty="0" smtClean="0"/>
              <a:t>/</a:t>
            </a:r>
            <a:r>
              <a:rPr lang="it-IT" dirty="0" err="1" smtClean="0"/>
              <a:t>ius</a:t>
            </a:r>
            <a:r>
              <a:rPr lang="it-IT" dirty="0" smtClean="0"/>
              <a:t> civile)</a:t>
            </a:r>
          </a:p>
          <a:p>
            <a:r>
              <a:rPr lang="it-IT" dirty="0" smtClean="0"/>
              <a:t>“Gli uomini intelligenti stimano diritto ciò che detta essa uguale utilità delle cause” –</a:t>
            </a:r>
          </a:p>
          <a:p>
            <a:r>
              <a:rPr lang="it-IT" dirty="0" smtClean="0"/>
              <a:t>Per Vico l’origine del diritto e la sua legittimazione si rinviene nei rapporti concreti di riconoscimento /misconoscimento che avvengono nelle relazioni </a:t>
            </a:r>
            <a:r>
              <a:rPr lang="it-IT" dirty="0" err="1" smtClean="0"/>
              <a:t>storico-sociali</a:t>
            </a:r>
            <a:r>
              <a:rPr lang="it-IT" dirty="0" smtClean="0"/>
              <a:t> tra gli esseri umani, dettati dai comuni bisogni e interessi sociali e personali.</a:t>
            </a:r>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Abitare con misura la distanza tra "senso del diritto" e significato delle parole</a:t>
            </a:r>
            <a:endParaRPr lang="it-IT" dirty="0"/>
          </a:p>
        </p:txBody>
      </p:sp>
      <p:sp>
        <p:nvSpPr>
          <p:cNvPr id="3" name="Segnaposto contenuto 2"/>
          <p:cNvSpPr>
            <a:spLocks noGrp="1"/>
          </p:cNvSpPr>
          <p:nvPr>
            <p:ph idx="1"/>
          </p:nvPr>
        </p:nvSpPr>
        <p:spPr/>
        <p:txBody>
          <a:bodyPr>
            <a:normAutofit lnSpcReduction="10000"/>
          </a:bodyPr>
          <a:lstStyle/>
          <a:p>
            <a:r>
              <a:rPr lang="it-IT" dirty="0" smtClean="0"/>
              <a:t>Abitare con misura la distanza tra le "parole del diritto" - dei trattati o dei codici, delle costituzioni o della dogmatica dottrinale, delle sentenze delle Corti o delle memorie difensive – e il senso e le "ragioni del diritto" come "radura dell'essere", come risorsa e attitudine dell'umano alla comprensione dell'alterità e al reciproco riconoscersi per orientarsi nel mondo e costruire la propria identità, che potrà assumere i contorni protettivi della "persona", quanto più sarà </a:t>
            </a:r>
            <a:r>
              <a:rPr lang="it-IT" dirty="0" err="1" smtClean="0"/>
              <a:t>im</a:t>
            </a:r>
            <a:r>
              <a:rPr lang="it-IT" dirty="0" smtClean="0"/>
              <a:t> grado di allargare la consapevolezza della propria vulnerabilità, vincolandola al riconoscimento e all'inclusione dell'altro nella propria vita</a:t>
            </a:r>
          </a:p>
          <a:p>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Abitare con pudore la distanza tra identità e differenza</a:t>
            </a:r>
            <a:endParaRPr lang="it-IT" dirty="0"/>
          </a:p>
        </p:txBody>
      </p:sp>
      <p:sp>
        <p:nvSpPr>
          <p:cNvPr id="3" name="Segnaposto contenuto 2"/>
          <p:cNvSpPr>
            <a:spLocks noGrp="1"/>
          </p:cNvSpPr>
          <p:nvPr>
            <p:ph idx="1"/>
          </p:nvPr>
        </p:nvSpPr>
        <p:spPr/>
        <p:txBody>
          <a:bodyPr>
            <a:normAutofit lnSpcReduction="10000"/>
          </a:bodyPr>
          <a:lstStyle/>
          <a:p>
            <a:r>
              <a:rPr lang="it-IT" dirty="0" smtClean="0"/>
              <a:t>Abitare con misura e con pudore la distanza tra identità e differenza, affinché per gli attori sociali coinvolti nella produzione di azioni giuridiche possa essere una tensione dicotomica costitutiva della giuridicità, quale capacità di ponderare e misurare limiti e potenzialità del proprio esserci nel mondo, dello stesso habitat culturale in cui si vive, nel confronto con le differenze culturali e </a:t>
            </a:r>
            <a:r>
              <a:rPr lang="it-IT" dirty="0" err="1" smtClean="0"/>
              <a:t>identitarie</a:t>
            </a:r>
            <a:r>
              <a:rPr lang="it-IT" dirty="0" smtClean="0"/>
              <a:t> con cui si entra in relazione, per far sì che quelle differenze siano considerate come risorse, e che le identità siano sempre più disposte </a:t>
            </a:r>
            <a:r>
              <a:rPr lang="it-IT" dirty="0" err="1" smtClean="0"/>
              <a:t>narrativamente</a:t>
            </a:r>
            <a:r>
              <a:rPr lang="it-IT" dirty="0" smtClean="0"/>
              <a:t> alla trasformazione e all'apertura con l'alterità</a:t>
            </a:r>
          </a:p>
          <a:p>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Abitare con misura e ponderazione la distanza tra diritto e giustizia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"Sentirsi a casa" per il giurista calato nel proprio ruolo, vuol dire paradossalmente sentirsi a proprio agio – nella dimora abituale dei dispositivi istituiti e dello strumentario giuridico acquisito – nell'inquietudine del dinamismo sociale a cui occorre far fronte, per orientarlo e integrarlo nelle forme di vita, con incremento della positività inarrestabile della vita.</a:t>
            </a:r>
          </a:p>
          <a:p>
            <a:r>
              <a:rPr lang="it-IT" dirty="0" smtClean="0"/>
              <a:t>"Abitare con misura la distanza fra diritto e giustizia" vuol dire per il giurista fare in modo che il senso del diritto sia animato e stimolato dalla insoddisfazione per il diritto istituito e dalla costante ricerca della giustizia, mai assolutizzata a giustizia politica o ideologica, ma sempre orientata dal sentimento del diritto e della misura.</a:t>
            </a:r>
          </a:p>
          <a:p>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39552" y="0"/>
            <a:ext cx="8229600" cy="2033464"/>
          </a:xfrm>
        </p:spPr>
        <p:txBody>
          <a:bodyPr>
            <a:normAutofit fontScale="90000"/>
          </a:bodyPr>
          <a:lstStyle/>
          <a:p>
            <a:r>
              <a:rPr lang="it-IT" dirty="0" smtClean="0"/>
              <a:t>“Nessuno può sfrattarci dalle stelle”                               (D. </a:t>
            </a:r>
            <a:r>
              <a:rPr lang="it-IT" dirty="0" err="1" smtClean="0"/>
              <a:t>Cugia</a:t>
            </a:r>
            <a:r>
              <a:rPr lang="it-IT" dirty="0" smtClean="0"/>
              <a:t>)</a:t>
            </a:r>
            <a:endParaRPr lang="it-IT" dirty="0"/>
          </a:p>
        </p:txBody>
      </p:sp>
      <p:sp>
        <p:nvSpPr>
          <p:cNvPr id="3" name="Segnaposto contenuto 2"/>
          <p:cNvSpPr>
            <a:spLocks noGrp="1"/>
          </p:cNvSpPr>
          <p:nvPr>
            <p:ph idx="1"/>
          </p:nvPr>
        </p:nvSpPr>
        <p:spPr>
          <a:xfrm>
            <a:off x="395536" y="2204864"/>
            <a:ext cx="8229600" cy="4464496"/>
          </a:xfrm>
        </p:spPr>
        <p:txBody>
          <a:bodyPr>
            <a:normAutofit/>
          </a:bodyPr>
          <a:lstStyle/>
          <a:p>
            <a:r>
              <a:rPr lang="it-IT" dirty="0" smtClean="0"/>
              <a:t>La vita “anteriore”della giustizia</a:t>
            </a:r>
          </a:p>
          <a:p>
            <a:r>
              <a:rPr lang="it-IT" dirty="0" smtClean="0"/>
              <a:t>L’</a:t>
            </a:r>
            <a:r>
              <a:rPr lang="it-IT" dirty="0" err="1" smtClean="0"/>
              <a:t>insopprimibilità</a:t>
            </a:r>
            <a:r>
              <a:rPr lang="it-IT" dirty="0" smtClean="0"/>
              <a:t> della interiorità come ricerca del senso della vita nella esposizione ad essa dell’umano nella pluralità delle sue forme</a:t>
            </a:r>
          </a:p>
          <a:p>
            <a:r>
              <a:rPr lang="it-IT" dirty="0" smtClean="0"/>
              <a:t>Il rigetto e la resistenza dell’umano ad ogni impedimento o imposizione esterna (naturale o umana) coartata  e violenta della propria interiorità  e integrità psico-fisica come interrogazione sul senso e auto rappresentazione di se stessi nel mondo</a:t>
            </a:r>
          </a:p>
          <a:p>
            <a:endParaRPr lang="it-IT" dirty="0" smtClean="0"/>
          </a:p>
          <a:p>
            <a:endParaRPr lang="it-IT" dirty="0" smtClean="0"/>
          </a:p>
          <a:p>
            <a:endParaRPr lang="it-IT" dirty="0" smtClean="0"/>
          </a:p>
          <a:p>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“ogni volta che trovo il senso della vita,  lo cambiano”    (R. </a:t>
            </a:r>
            <a:r>
              <a:rPr lang="it-IT" dirty="0" err="1" smtClean="0"/>
              <a:t>niebhur</a:t>
            </a:r>
            <a:r>
              <a:rPr lang="it-IT" dirty="0" smtClean="0"/>
              <a:t>)</a:t>
            </a:r>
            <a:endParaRPr lang="it-IT" dirty="0"/>
          </a:p>
        </p:txBody>
      </p:sp>
      <p:sp>
        <p:nvSpPr>
          <p:cNvPr id="3" name="Segnaposto contenuto 2"/>
          <p:cNvSpPr>
            <a:spLocks noGrp="1"/>
          </p:cNvSpPr>
          <p:nvPr>
            <p:ph idx="1"/>
          </p:nvPr>
        </p:nvSpPr>
        <p:spPr>
          <a:xfrm>
            <a:off x="457200" y="2132856"/>
            <a:ext cx="8229600" cy="4191744"/>
          </a:xfrm>
        </p:spPr>
        <p:txBody>
          <a:bodyPr>
            <a:normAutofit fontScale="92500"/>
          </a:bodyPr>
          <a:lstStyle/>
          <a:p>
            <a:r>
              <a:rPr lang="it-IT" dirty="0" err="1" smtClean="0"/>
              <a:t>Inattingibiltà</a:t>
            </a:r>
            <a:r>
              <a:rPr lang="it-IT" dirty="0" smtClean="0"/>
              <a:t> dell’assolutezza dei valori che ci abitano e che si sedimentano nelle tradizioni </a:t>
            </a:r>
            <a:r>
              <a:rPr lang="it-IT" dirty="0" err="1" smtClean="0"/>
              <a:t>storico-culturali</a:t>
            </a:r>
            <a:r>
              <a:rPr lang="it-IT" dirty="0" smtClean="0"/>
              <a:t> dei popoli</a:t>
            </a:r>
          </a:p>
          <a:p>
            <a:r>
              <a:rPr lang="it-IT" dirty="0" smtClean="0"/>
              <a:t>Mutamento sociale, tra-dimento e </a:t>
            </a:r>
            <a:r>
              <a:rPr lang="it-IT" dirty="0" err="1" smtClean="0"/>
              <a:t>trasvalutazione</a:t>
            </a:r>
            <a:r>
              <a:rPr lang="it-IT" dirty="0" smtClean="0"/>
              <a:t> dei valori</a:t>
            </a:r>
          </a:p>
          <a:p>
            <a:r>
              <a:rPr lang="it-IT" dirty="0" smtClean="0"/>
              <a:t>Attese e aspettative di giustizia e sentimento di ingiustizia</a:t>
            </a:r>
          </a:p>
          <a:p>
            <a:r>
              <a:rPr lang="it-IT" dirty="0" smtClean="0"/>
              <a:t>La giustizia come oscillazione e contemperamento tra la messa in comune dei valori avvertiti come propri e la traslitterazione o effrazione interpretativa dei loro sensi plurali</a:t>
            </a:r>
          </a:p>
          <a:p>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LA GIUSTIZIA COME EVENTO</a:t>
            </a:r>
            <a:br>
              <a:rPr lang="it-IT" dirty="0" smtClean="0"/>
            </a:b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“FARE GIUSTIZIA” – “FARSI GIUSTIZIA”</a:t>
            </a:r>
          </a:p>
          <a:p>
            <a:r>
              <a:rPr lang="it-IT" dirty="0" smtClean="0"/>
              <a:t>“DIRE GIUSTIZIA”</a:t>
            </a:r>
          </a:p>
          <a:p>
            <a:endParaRPr lang="it-IT" dirty="0" smtClean="0"/>
          </a:p>
          <a:p>
            <a:r>
              <a:rPr lang="it-IT" dirty="0" smtClean="0"/>
              <a:t>Relazioni con la forza –</a:t>
            </a:r>
          </a:p>
          <a:p>
            <a:r>
              <a:rPr lang="it-IT" dirty="0" smtClean="0"/>
              <a:t>Giustizia e potere – Giustizia e comunità</a:t>
            </a:r>
          </a:p>
          <a:p>
            <a:r>
              <a:rPr lang="it-IT" dirty="0" smtClean="0"/>
              <a:t>Valori della comunità (éthos) e loro tutela ed effettività</a:t>
            </a:r>
          </a:p>
          <a:p>
            <a:r>
              <a:rPr lang="it-IT" dirty="0" smtClean="0"/>
              <a:t>Giustizia politica :</a:t>
            </a:r>
          </a:p>
          <a:p>
            <a:r>
              <a:rPr lang="it-IT" dirty="0" smtClean="0"/>
              <a:t>Far valere i valori di una comunità</a:t>
            </a:r>
          </a:p>
          <a:p>
            <a:endParaRPr lang="it-IT" dirty="0" smtClean="0"/>
          </a:p>
          <a:p>
            <a:r>
              <a:rPr lang="it-IT" dirty="0" smtClean="0"/>
              <a:t>Relazioni con il diritto </a:t>
            </a:r>
          </a:p>
          <a:p>
            <a:r>
              <a:rPr lang="it-IT" dirty="0" smtClean="0"/>
              <a:t>Impersonalità e neutralità delle procedure –</a:t>
            </a:r>
          </a:p>
          <a:p>
            <a:r>
              <a:rPr lang="it-IT" dirty="0" smtClean="0"/>
              <a:t>Separazione tra politica e amministrazione della giustizia</a:t>
            </a:r>
          </a:p>
          <a:p>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giustizia come discorso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Rendere ragioni – </a:t>
            </a:r>
            <a:r>
              <a:rPr lang="it-IT" dirty="0" err="1" smtClean="0"/>
              <a:t>lògon</a:t>
            </a:r>
            <a:r>
              <a:rPr lang="it-IT" dirty="0" smtClean="0"/>
              <a:t> </a:t>
            </a:r>
            <a:r>
              <a:rPr lang="it-IT" dirty="0" err="1" smtClean="0"/>
              <a:t>didonai</a:t>
            </a:r>
            <a:r>
              <a:rPr lang="it-IT" dirty="0" smtClean="0"/>
              <a:t> - </a:t>
            </a:r>
            <a:r>
              <a:rPr lang="it-IT" dirty="0" err="1" smtClean="0"/>
              <a:t>redde</a:t>
            </a:r>
            <a:r>
              <a:rPr lang="it-IT" dirty="0" smtClean="0"/>
              <a:t> </a:t>
            </a:r>
            <a:r>
              <a:rPr lang="it-IT" dirty="0" err="1" smtClean="0"/>
              <a:t>rationem</a:t>
            </a:r>
            <a:r>
              <a:rPr lang="it-IT" dirty="0" smtClean="0"/>
              <a:t> </a:t>
            </a:r>
          </a:p>
          <a:p>
            <a:r>
              <a:rPr lang="it-IT" dirty="0" smtClean="0"/>
              <a:t>Principio di giustificazione del diritto originario</a:t>
            </a:r>
          </a:p>
          <a:p>
            <a:endParaRPr lang="it-IT" dirty="0" smtClean="0"/>
          </a:p>
          <a:p>
            <a:r>
              <a:rPr lang="it-IT" dirty="0" smtClean="0"/>
              <a:t>Il diritto a giustificare il proprio esistere nel mondo</a:t>
            </a:r>
          </a:p>
          <a:p>
            <a:r>
              <a:rPr lang="it-IT" dirty="0" smtClean="0"/>
              <a:t>Giustificare il senso del mondo come senso dell’essere del reale</a:t>
            </a:r>
          </a:p>
          <a:p>
            <a:r>
              <a:rPr lang="it-IT" dirty="0" smtClean="0"/>
              <a:t>Giustificare l’esistente altro e l’esistenza propria</a:t>
            </a:r>
          </a:p>
          <a:p>
            <a:r>
              <a:rPr lang="it-IT" dirty="0" smtClean="0"/>
              <a:t>Farsi attraversare dal senso della vita per l’umano e dalla interrogazione sul senso</a:t>
            </a:r>
          </a:p>
          <a:p>
            <a:r>
              <a:rPr lang="it-IT" dirty="0" smtClean="0"/>
              <a:t>Aderire ai valori in base al discorso persuasivo nella relazione con gli altri sulla loro giustificazione</a:t>
            </a:r>
          </a:p>
          <a:p>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giustizia come virtù</a:t>
            </a:r>
            <a:endParaRPr lang="it-IT" dirty="0"/>
          </a:p>
        </p:txBody>
      </p:sp>
      <p:sp>
        <p:nvSpPr>
          <p:cNvPr id="3" name="Segnaposto contenuto 2"/>
          <p:cNvSpPr>
            <a:spLocks noGrp="1"/>
          </p:cNvSpPr>
          <p:nvPr>
            <p:ph idx="1"/>
          </p:nvPr>
        </p:nvSpPr>
        <p:spPr/>
        <p:txBody>
          <a:bodyPr>
            <a:normAutofit lnSpcReduction="10000"/>
          </a:bodyPr>
          <a:lstStyle/>
          <a:p>
            <a:r>
              <a:rPr lang="it-IT" dirty="0" smtClean="0"/>
              <a:t>Il principio di mediazione e riconoscimento</a:t>
            </a:r>
          </a:p>
          <a:p>
            <a:endParaRPr lang="it-IT" dirty="0" smtClean="0"/>
          </a:p>
          <a:p>
            <a:r>
              <a:rPr lang="it-IT" dirty="0" smtClean="0"/>
              <a:t>Il conflitto tra valori contrastanti</a:t>
            </a:r>
          </a:p>
          <a:p>
            <a:r>
              <a:rPr lang="it-IT" dirty="0" smtClean="0"/>
              <a:t>Valutazione e ponderazione dei valori in campo</a:t>
            </a:r>
          </a:p>
          <a:p>
            <a:r>
              <a:rPr lang="it-IT" dirty="0" smtClean="0"/>
              <a:t>Scelta del valore in base alla situazione concreta e alla maggiore corrispondenza del proprio temperamento al valore prescelto</a:t>
            </a:r>
          </a:p>
          <a:p>
            <a:r>
              <a:rPr lang="it-IT" dirty="0" smtClean="0"/>
              <a:t>Scelta del valore in base al riconoscimento dei valori in gioco nella relazione e alla disponibilità alla scelta persuasiva o dissuasiva del valore scelto da altri</a:t>
            </a:r>
          </a:p>
          <a:p>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Giustizia come </a:t>
            </a:r>
            <a:br>
              <a:rPr lang="it-IT" dirty="0" smtClean="0"/>
            </a:br>
            <a:r>
              <a:rPr lang="it-IT" dirty="0" smtClean="0"/>
              <a:t>evento  dis-orientante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Le inclinazioni sbagliate della in-giustizia </a:t>
            </a:r>
          </a:p>
          <a:p>
            <a:r>
              <a:rPr lang="it-IT" dirty="0" smtClean="0"/>
              <a:t>Il torto subito e la dismisura della retribuzione</a:t>
            </a:r>
          </a:p>
          <a:p>
            <a:endParaRPr lang="it-IT" dirty="0" smtClean="0"/>
          </a:p>
          <a:p>
            <a:r>
              <a:rPr lang="it-IT" dirty="0" smtClean="0"/>
              <a:t>Le ambizioni utopiche della giustizia</a:t>
            </a:r>
          </a:p>
          <a:p>
            <a:r>
              <a:rPr lang="it-IT" dirty="0" smtClean="0"/>
              <a:t>Escatologia e politica della distribuzione</a:t>
            </a:r>
          </a:p>
          <a:p>
            <a:endParaRPr lang="it-IT" dirty="0" smtClean="0"/>
          </a:p>
          <a:p>
            <a:r>
              <a:rPr lang="it-IT" dirty="0" smtClean="0"/>
              <a:t>Valori etici o religiosi e ideologie politiche come “idee di giustizia” o principi </a:t>
            </a:r>
            <a:r>
              <a:rPr lang="it-IT" dirty="0" err="1" smtClean="0"/>
              <a:t>simbolico-performativi</a:t>
            </a:r>
            <a:r>
              <a:rPr lang="it-IT" dirty="0" smtClean="0"/>
              <a:t> che danno senso al mondo</a:t>
            </a:r>
          </a:p>
          <a:p>
            <a:pPr>
              <a:buNone/>
            </a:pPr>
            <a:r>
              <a:rPr lang="it-IT" dirty="0" smtClean="0"/>
              <a:t>Relazioni con il diritto –</a:t>
            </a:r>
          </a:p>
          <a:p>
            <a:pPr>
              <a:buNone/>
            </a:pPr>
            <a:r>
              <a:rPr lang="it-IT" dirty="0" smtClean="0"/>
              <a:t>Tecniche di mediazione e compensazione tra valori</a:t>
            </a:r>
          </a:p>
          <a:p>
            <a:pPr>
              <a:buNone/>
            </a:pP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diritto come orientamento</a:t>
            </a:r>
            <a:endParaRPr lang="it-IT" dirty="0"/>
          </a:p>
        </p:txBody>
      </p:sp>
      <p:sp>
        <p:nvSpPr>
          <p:cNvPr id="3" name="Segnaposto contenuto 2"/>
          <p:cNvSpPr>
            <a:spLocks noGrp="1"/>
          </p:cNvSpPr>
          <p:nvPr>
            <p:ph idx="1"/>
          </p:nvPr>
        </p:nvSpPr>
        <p:spPr/>
        <p:txBody>
          <a:bodyPr>
            <a:normAutofit fontScale="92500"/>
          </a:bodyPr>
          <a:lstStyle/>
          <a:p>
            <a:r>
              <a:rPr lang="it-IT" dirty="0" smtClean="0"/>
              <a:t>Il senso del diritto come orientamento nel mondo</a:t>
            </a:r>
          </a:p>
          <a:p>
            <a:endParaRPr lang="it-IT" dirty="0" smtClean="0"/>
          </a:p>
          <a:p>
            <a:r>
              <a:rPr lang="it-IT" dirty="0" smtClean="0"/>
              <a:t>Nel mondo dei valori plurali che ci attraversano per ordinarli e misurarne la aderenza alla coscienza di ciascuno</a:t>
            </a:r>
          </a:p>
          <a:p>
            <a:r>
              <a:rPr lang="it-IT" dirty="0" smtClean="0"/>
              <a:t>Nel mondo dei fatti per valutarli alla luce dei valori di riferimento</a:t>
            </a:r>
          </a:p>
          <a:p>
            <a:r>
              <a:rPr lang="it-IT" dirty="0" smtClean="0"/>
              <a:t>Nel mondo delle idee per misurarne la </a:t>
            </a:r>
            <a:r>
              <a:rPr lang="it-IT" dirty="0" err="1" smtClean="0"/>
              <a:t>compossibilità</a:t>
            </a:r>
            <a:r>
              <a:rPr lang="it-IT" dirty="0" smtClean="0"/>
              <a:t> e la relazionalità</a:t>
            </a:r>
          </a:p>
          <a:p>
            <a:r>
              <a:rPr lang="it-IT" dirty="0" smtClean="0"/>
              <a:t>Il diritto come discorso e decisione per la tutela della relazione</a:t>
            </a:r>
          </a:p>
          <a:p>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
            </a:r>
            <a:br>
              <a:rPr lang="it-IT" dirty="0" smtClean="0"/>
            </a:br>
            <a:r>
              <a:rPr lang="it-IT" dirty="0" smtClean="0"/>
              <a:t>Le tre idee giuridiche in Vico:</a:t>
            </a:r>
            <a:br>
              <a:rPr lang="it-IT" dirty="0" smtClean="0"/>
            </a:br>
            <a:r>
              <a:rPr lang="it-IT" dirty="0" smtClean="0"/>
              <a:t> il dominio – il “</a:t>
            </a:r>
            <a:r>
              <a:rPr lang="it-IT" dirty="0" err="1" smtClean="0"/>
              <a:t>nosse</a:t>
            </a:r>
            <a:r>
              <a:rPr lang="it-IT" dirty="0" smtClean="0"/>
              <a:t>”</a:t>
            </a:r>
            <a:endParaRPr lang="it-IT" dirty="0"/>
          </a:p>
        </p:txBody>
      </p:sp>
      <p:sp>
        <p:nvSpPr>
          <p:cNvPr id="3" name="Segnaposto contenuto 2"/>
          <p:cNvSpPr>
            <a:spLocks noGrp="1"/>
          </p:cNvSpPr>
          <p:nvPr>
            <p:ph idx="1"/>
          </p:nvPr>
        </p:nvSpPr>
        <p:spPr/>
        <p:txBody>
          <a:bodyPr>
            <a:normAutofit fontScale="92500"/>
          </a:bodyPr>
          <a:lstStyle/>
          <a:p>
            <a:r>
              <a:rPr lang="it-IT" dirty="0" smtClean="0"/>
              <a:t>“</a:t>
            </a:r>
            <a:r>
              <a:rPr lang="it-IT" dirty="0" err="1" smtClean="0"/>
              <a:t>dominium</a:t>
            </a:r>
            <a:r>
              <a:rPr lang="it-IT" dirty="0" smtClean="0"/>
              <a:t>”: idea umana del ‘</a:t>
            </a:r>
            <a:r>
              <a:rPr lang="it-IT" dirty="0" err="1" smtClean="0"/>
              <a:t>nosse</a:t>
            </a:r>
            <a:r>
              <a:rPr lang="it-IT" dirty="0" smtClean="0"/>
              <a:t>’</a:t>
            </a:r>
          </a:p>
          <a:p>
            <a:r>
              <a:rPr lang="it-IT" dirty="0" smtClean="0"/>
              <a:t>- io non posso orientare me stesso nel mondo dando senso alla mia identità e dunque espandere la mia personalità aperta all’ascolto dell’altro, se non mi sforzo di conoscere e dominare la porzione di mondo che mi trovo ad abitare; solo a partire dalla conoscenza di quella ‘regione’ di mondo storico-culturale in cui mi trovo a vivere può instaurarsi la mia pretesa ad avere diritti in  quel mondo; ho bisogno allora della comunità in cui vivo, affinché istituisca i dispositivi e le strutture giuridiche necessari a sostenermi e orientarmi nel mio sforzo di conoscenza</a:t>
            </a:r>
          </a:p>
          <a:p>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tutela – il “</a:t>
            </a:r>
            <a:r>
              <a:rPr lang="it-IT" dirty="0" err="1" smtClean="0"/>
              <a:t>posse</a:t>
            </a:r>
            <a:r>
              <a:rPr lang="it-IT" dirty="0" smtClean="0"/>
              <a:t>”</a:t>
            </a:r>
            <a:endParaRPr lang="it-IT" dirty="0"/>
          </a:p>
        </p:txBody>
      </p:sp>
      <p:sp>
        <p:nvSpPr>
          <p:cNvPr id="3" name="Segnaposto contenuto 2"/>
          <p:cNvSpPr>
            <a:spLocks noGrp="1"/>
          </p:cNvSpPr>
          <p:nvPr>
            <p:ph idx="1"/>
          </p:nvPr>
        </p:nvSpPr>
        <p:spPr/>
        <p:txBody>
          <a:bodyPr>
            <a:normAutofit lnSpcReduction="10000"/>
          </a:bodyPr>
          <a:lstStyle/>
          <a:p>
            <a:r>
              <a:rPr lang="it-IT" dirty="0" smtClean="0"/>
              <a:t>“tutela” : idea umana del ‘</a:t>
            </a:r>
            <a:r>
              <a:rPr lang="it-IT" dirty="0" err="1" smtClean="0"/>
              <a:t>posse</a:t>
            </a:r>
            <a:r>
              <a:rPr lang="it-IT" dirty="0" smtClean="0"/>
              <a:t>’</a:t>
            </a:r>
          </a:p>
          <a:p>
            <a:r>
              <a:rPr lang="it-IT" dirty="0" smtClean="0"/>
              <a:t>- io non posso orientare me stesso nel mondo ed espandere la mia personalità aperta all’ascolto dell’altro se non mi sforzo di proteggere la mia identità dalle pretese altrui, quando tali pretese siano generate da prevaricazioni altrui e non da spontanea espansione persuasiva di altre personalità aperte al dialogo e al riconoscimento; ho bisogno allora della comunità in cui vivo, affinché istituisca i dispositivi  e le strutture necessari a tutelare le mie ragionevoli pretese, facendo si che esse siano ‘giustiziabili’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libertà – il “</a:t>
            </a:r>
            <a:r>
              <a:rPr lang="it-IT" dirty="0" err="1" smtClean="0"/>
              <a:t>velle</a:t>
            </a:r>
            <a:r>
              <a:rPr lang="it-IT" dirty="0" smtClean="0"/>
              <a:t>”</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“libertà”: idea umana del ‘</a:t>
            </a:r>
            <a:r>
              <a:rPr lang="it-IT" dirty="0" err="1" smtClean="0"/>
              <a:t>velle</a:t>
            </a:r>
            <a:r>
              <a:rPr lang="it-IT" dirty="0" smtClean="0"/>
              <a:t>’</a:t>
            </a:r>
          </a:p>
          <a:p>
            <a:r>
              <a:rPr lang="it-IT" dirty="0" smtClean="0"/>
              <a:t>- io non posso orientarmi nel mondo ed espandere la mia personalità aperta all’ascolto dell’altro, se non mi sforzo di indirizzare il mio volere particolare, che dà senso alla mia identità,  al perseguimento di un consenso con i voleri particolari altrui, nella dialettica di un reciproco riconoscimento e di una volontà di comunicazione dei fini e degli interessi comuni; ho bisogno allora della comunità in cui vivo, affinché istituisca i dispositivi e le strutture atti a rendere com-possibili i differenti valori delle volontà particolari; ho bisogno allora che la comunità in cui vivo si costituisca come ordinamento giuridico</a:t>
            </a:r>
          </a:p>
          <a:p>
            <a:endParaRPr lang="it-IT" dirty="0" smtClean="0"/>
          </a:p>
          <a:p>
            <a:endParaRPr lang="it-IT"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nozi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9FC968617109418A1F40295EED9774" ma:contentTypeVersion="2" ma:contentTypeDescription="Create a new document." ma:contentTypeScope="" ma:versionID="f6e2671eb9c109b473cdd1af9b796c38">
  <xsd:schema xmlns:xsd="http://www.w3.org/2001/XMLSchema" xmlns:xs="http://www.w3.org/2001/XMLSchema" xmlns:p="http://schemas.microsoft.com/office/2006/metadata/properties" xmlns:ns2="e1a1a00b-ba12-4f24-a83e-c1aaf6b33b88" targetNamespace="http://schemas.microsoft.com/office/2006/metadata/properties" ma:root="true" ma:fieldsID="e4190c536cf66f5b15f3e90716373dce" ns2:_="">
    <xsd:import namespace="e1a1a00b-ba12-4f24-a83e-c1aaf6b33b88"/>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a1a00b-ba12-4f24-a83e-c1aaf6b33b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305A43-477F-4F93-B429-A55775C6D4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a1a00b-ba12-4f24-a83e-c1aaf6b33b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B60DC3-6436-467A-9389-FC41AF5F2926}">
  <ds:schemaRefs>
    <ds:schemaRef ds:uri="http://schemas.microsoft.com/sharepoint/v3/contenttype/forms"/>
  </ds:schemaRefs>
</ds:datastoreItem>
</file>

<file path=customXml/itemProps3.xml><?xml version="1.0" encoding="utf-8"?>
<ds:datastoreItem xmlns:ds="http://schemas.openxmlformats.org/officeDocument/2006/customXml" ds:itemID="{B518ED2B-BC8F-4603-A730-F089C825411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Flow</Template>
  <TotalTime>21066</TotalTime>
  <Words>2496</Words>
  <Application>Microsoft Office PowerPoint</Application>
  <PresentationFormat>Presentazione su schermo (4:3)</PresentationFormat>
  <Paragraphs>136</Paragraphs>
  <Slides>28</Slides>
  <Notes>0</Notes>
  <HiddenSlides>0</HiddenSlides>
  <MMClips>0</MMClips>
  <ScaleCrop>false</ScaleCrop>
  <HeadingPairs>
    <vt:vector size="4" baseType="variant">
      <vt:variant>
        <vt:lpstr>Tema</vt:lpstr>
      </vt:variant>
      <vt:variant>
        <vt:i4>1</vt:i4>
      </vt:variant>
      <vt:variant>
        <vt:lpstr>Titoli diapositive</vt:lpstr>
      </vt:variant>
      <vt:variant>
        <vt:i4>28</vt:i4>
      </vt:variant>
    </vt:vector>
  </HeadingPairs>
  <TitlesOfParts>
    <vt:vector size="29" baseType="lpstr">
      <vt:lpstr>Equinozio</vt:lpstr>
      <vt:lpstr>Filosofia del diritto V Cattedra -</vt:lpstr>
      <vt:lpstr>Il diritto alla felicità</vt:lpstr>
      <vt:lpstr>Umanità e Diritto</vt:lpstr>
      <vt:lpstr>“homo sum : nihil humani a me alienum puto”   (terenzio)</vt:lpstr>
      <vt:lpstr>Le risorse dell’umano</vt:lpstr>
      <vt:lpstr>Dimensione affettiva e giuridicità come capacità umana di riconoscimento dell’altro</vt:lpstr>
      <vt:lpstr>Diapositiva 7</vt:lpstr>
      <vt:lpstr>Diapositiva 8</vt:lpstr>
      <vt:lpstr>Diapositiva 9</vt:lpstr>
      <vt:lpstr>“Abitare  la distanza tra diritto e giustizia”</vt:lpstr>
      <vt:lpstr>La dimensione del “giuridico” nella tensione tra diritto e giustizia</vt:lpstr>
      <vt:lpstr>una educazione  ‘sentimentale’     al diritto</vt:lpstr>
      <vt:lpstr>Il Ruolo e l' "Abito" del Giurista nella società e nella storia</vt:lpstr>
      <vt:lpstr>Quale "mood" per il giurista? Quale "dimora" del suo operare?</vt:lpstr>
      <vt:lpstr>Le “degnità” del diritto nella Scienza Nuova di Giambattista Vico</vt:lpstr>
      <vt:lpstr>Abitare con misura la distanza tra "senso del diritto" e significato delle parole</vt:lpstr>
      <vt:lpstr>Abitare con pudore la distanza tra identità e differenza</vt:lpstr>
      <vt:lpstr>Abitare con misura e ponderazione la distanza tra diritto e giustizia</vt:lpstr>
      <vt:lpstr>“Nessuno può sfrattarci dalle stelle”                               (D. Cugia)</vt:lpstr>
      <vt:lpstr>“ogni volta che trovo il senso della vita,  lo cambiano”    (R. niebhur)</vt:lpstr>
      <vt:lpstr>LA GIUSTIZIA COME EVENTO </vt:lpstr>
      <vt:lpstr>La giustizia come discorso</vt:lpstr>
      <vt:lpstr>La giustizia come virtù</vt:lpstr>
      <vt:lpstr>Giustizia come  evento  dis-orientante</vt:lpstr>
      <vt:lpstr>Il diritto come orientamento</vt:lpstr>
      <vt:lpstr> Le tre idee giuridiche in Vico:  il dominio – il “nosse”</vt:lpstr>
      <vt:lpstr>La tutela – il “posse”</vt:lpstr>
      <vt:lpstr>La libertà – il “velle”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Filosofia del diritto -</dc:title>
  <dc:creator>Utente Windows</dc:creator>
  <cp:lastModifiedBy>savona</cp:lastModifiedBy>
  <cp:revision>8</cp:revision>
  <dcterms:created xsi:type="dcterms:W3CDTF">2021-03-10T10:46:08Z</dcterms:created>
  <dcterms:modified xsi:type="dcterms:W3CDTF">2022-09-27T00:23:00Z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0x010100D09FC968617109418A1F40295EED9774</vt:lpwstr>
  </property>
</Properties>
</file>