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60" r:id="rId3"/>
    <p:sldId id="261" r:id="rId4"/>
    <p:sldId id="262" r:id="rId5"/>
    <p:sldId id="263" r:id="rId6"/>
    <p:sldId id="264" r:id="rId7"/>
    <p:sldId id="265" r:id="rId8"/>
    <p:sldId id="266" r:id="rId9"/>
    <p:sldId id="267" r:id="rId10"/>
    <p:sldId id="268" r:id="rId11"/>
    <p:sldId id="269" r:id="rId12"/>
    <p:sldId id="270" r:id="rId13"/>
    <p:sldId id="271" r:id="rId14"/>
    <p:sldId id="272" r:id="rId15"/>
    <p:sldId id="274" r:id="rId16"/>
    <p:sldId id="275" r:id="rId17"/>
    <p:sldId id="277" r:id="rId18"/>
    <p:sldId id="278" r:id="rId19"/>
    <p:sldId id="279" r:id="rId20"/>
    <p:sldId id="280" r:id="rId21"/>
    <p:sldId id="281" r:id="rId22"/>
    <p:sldId id="285" r:id="rId23"/>
    <p:sldId id="282" r:id="rId24"/>
    <p:sldId id="283" r:id="rId25"/>
    <p:sldId id="284" r:id="rId26"/>
  </p:sldIdLst>
  <p:sldSz cx="12192000" cy="6858000"/>
  <p:notesSz cx="6858000" cy="9926638"/>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9" d="100"/>
          <a:sy n="79" d="100"/>
        </p:scale>
        <p:origin x="77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EE85F09-8BCC-C849-0F09-E72446263FE2}"/>
              </a:ext>
            </a:extLst>
          </p:cNvPr>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 dello schema</a:t>
            </a:r>
          </a:p>
        </p:txBody>
      </p:sp>
      <p:sp>
        <p:nvSpPr>
          <p:cNvPr id="3" name="Sottotitolo 2">
            <a:extLst>
              <a:ext uri="{FF2B5EF4-FFF2-40B4-BE49-F238E27FC236}">
                <a16:creationId xmlns:a16="http://schemas.microsoft.com/office/drawing/2014/main" id="{32B0CAE8-E4BB-5CD2-E31A-E5EA18D8E09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a:extLst>
              <a:ext uri="{FF2B5EF4-FFF2-40B4-BE49-F238E27FC236}">
                <a16:creationId xmlns:a16="http://schemas.microsoft.com/office/drawing/2014/main" id="{F02C04F5-41CE-7F86-36CC-AA9D56BBD4D0}"/>
              </a:ext>
            </a:extLst>
          </p:cNvPr>
          <p:cNvSpPr>
            <a:spLocks noGrp="1"/>
          </p:cNvSpPr>
          <p:nvPr>
            <p:ph type="dt" sz="half" idx="10"/>
          </p:nvPr>
        </p:nvSpPr>
        <p:spPr/>
        <p:txBody>
          <a:bodyPr/>
          <a:lstStyle/>
          <a:p>
            <a:fld id="{33883B41-1A81-44A9-9D6C-8ED2B0EB6264}" type="datetimeFigureOut">
              <a:rPr lang="it-IT" smtClean="0"/>
              <a:t>14/04/2023</a:t>
            </a:fld>
            <a:endParaRPr lang="it-IT"/>
          </a:p>
        </p:txBody>
      </p:sp>
      <p:sp>
        <p:nvSpPr>
          <p:cNvPr id="5" name="Segnaposto piè di pagina 4">
            <a:extLst>
              <a:ext uri="{FF2B5EF4-FFF2-40B4-BE49-F238E27FC236}">
                <a16:creationId xmlns:a16="http://schemas.microsoft.com/office/drawing/2014/main" id="{949EF5DA-2F9D-0837-862B-C834BAA44BA2}"/>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336E2A0B-49AE-765E-13BD-87314DE1E502}"/>
              </a:ext>
            </a:extLst>
          </p:cNvPr>
          <p:cNvSpPr>
            <a:spLocks noGrp="1"/>
          </p:cNvSpPr>
          <p:nvPr>
            <p:ph type="sldNum" sz="quarter" idx="12"/>
          </p:nvPr>
        </p:nvSpPr>
        <p:spPr/>
        <p:txBody>
          <a:bodyPr/>
          <a:lstStyle/>
          <a:p>
            <a:fld id="{51523F9D-9760-4F4F-BF47-C367BAC6961B}" type="slidenum">
              <a:rPr lang="it-IT" smtClean="0"/>
              <a:t>‹N›</a:t>
            </a:fld>
            <a:endParaRPr lang="it-IT"/>
          </a:p>
        </p:txBody>
      </p:sp>
    </p:spTree>
    <p:extLst>
      <p:ext uri="{BB962C8B-B14F-4D97-AF65-F5344CB8AC3E}">
        <p14:creationId xmlns:p14="http://schemas.microsoft.com/office/powerpoint/2010/main" val="30208692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FEF0CCC-F3FF-8FEC-5C9C-DC0A01E50E91}"/>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39D1545C-F97A-6335-BE24-8A5A821FBA38}"/>
              </a:ext>
            </a:extLst>
          </p:cNvPr>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EBAEC841-BDA3-74C8-DBDB-F84F1A4B0E97}"/>
              </a:ext>
            </a:extLst>
          </p:cNvPr>
          <p:cNvSpPr>
            <a:spLocks noGrp="1"/>
          </p:cNvSpPr>
          <p:nvPr>
            <p:ph type="dt" sz="half" idx="10"/>
          </p:nvPr>
        </p:nvSpPr>
        <p:spPr/>
        <p:txBody>
          <a:bodyPr/>
          <a:lstStyle/>
          <a:p>
            <a:fld id="{33883B41-1A81-44A9-9D6C-8ED2B0EB6264}" type="datetimeFigureOut">
              <a:rPr lang="it-IT" smtClean="0"/>
              <a:t>14/04/2023</a:t>
            </a:fld>
            <a:endParaRPr lang="it-IT"/>
          </a:p>
        </p:txBody>
      </p:sp>
      <p:sp>
        <p:nvSpPr>
          <p:cNvPr id="5" name="Segnaposto piè di pagina 4">
            <a:extLst>
              <a:ext uri="{FF2B5EF4-FFF2-40B4-BE49-F238E27FC236}">
                <a16:creationId xmlns:a16="http://schemas.microsoft.com/office/drawing/2014/main" id="{7ED02400-EA9F-765F-70F4-340719345C4A}"/>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A8C74AD0-1D86-1D8A-47B2-68D19C1EA427}"/>
              </a:ext>
            </a:extLst>
          </p:cNvPr>
          <p:cNvSpPr>
            <a:spLocks noGrp="1"/>
          </p:cNvSpPr>
          <p:nvPr>
            <p:ph type="sldNum" sz="quarter" idx="12"/>
          </p:nvPr>
        </p:nvSpPr>
        <p:spPr/>
        <p:txBody>
          <a:bodyPr/>
          <a:lstStyle/>
          <a:p>
            <a:fld id="{51523F9D-9760-4F4F-BF47-C367BAC6961B}" type="slidenum">
              <a:rPr lang="it-IT" smtClean="0"/>
              <a:t>‹N›</a:t>
            </a:fld>
            <a:endParaRPr lang="it-IT"/>
          </a:p>
        </p:txBody>
      </p:sp>
    </p:spTree>
    <p:extLst>
      <p:ext uri="{BB962C8B-B14F-4D97-AF65-F5344CB8AC3E}">
        <p14:creationId xmlns:p14="http://schemas.microsoft.com/office/powerpoint/2010/main" val="18345033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764988B-52B7-1E3C-229F-417A3A1CAB7F}"/>
              </a:ext>
            </a:extLst>
          </p:cNvPr>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 dello schema</a:t>
            </a:r>
          </a:p>
        </p:txBody>
      </p:sp>
      <p:sp>
        <p:nvSpPr>
          <p:cNvPr id="3" name="Segnaposto testo 2">
            <a:extLst>
              <a:ext uri="{FF2B5EF4-FFF2-40B4-BE49-F238E27FC236}">
                <a16:creationId xmlns:a16="http://schemas.microsoft.com/office/drawing/2014/main" id="{9A7F487A-B1B3-A9EA-48CD-810CCC9BF8E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Fare clic per modificare gli stili del testo dello schema</a:t>
            </a:r>
          </a:p>
        </p:txBody>
      </p:sp>
      <p:sp>
        <p:nvSpPr>
          <p:cNvPr id="4" name="Segnaposto data 3">
            <a:extLst>
              <a:ext uri="{FF2B5EF4-FFF2-40B4-BE49-F238E27FC236}">
                <a16:creationId xmlns:a16="http://schemas.microsoft.com/office/drawing/2014/main" id="{A8327A69-D0C5-C34F-CEE7-94DC0C63C542}"/>
              </a:ext>
            </a:extLst>
          </p:cNvPr>
          <p:cNvSpPr>
            <a:spLocks noGrp="1"/>
          </p:cNvSpPr>
          <p:nvPr>
            <p:ph type="dt" sz="half" idx="10"/>
          </p:nvPr>
        </p:nvSpPr>
        <p:spPr/>
        <p:txBody>
          <a:bodyPr/>
          <a:lstStyle/>
          <a:p>
            <a:fld id="{33883B41-1A81-44A9-9D6C-8ED2B0EB6264}" type="datetimeFigureOut">
              <a:rPr lang="it-IT" smtClean="0"/>
              <a:t>14/04/2023</a:t>
            </a:fld>
            <a:endParaRPr lang="it-IT"/>
          </a:p>
        </p:txBody>
      </p:sp>
      <p:sp>
        <p:nvSpPr>
          <p:cNvPr id="5" name="Segnaposto piè di pagina 4">
            <a:extLst>
              <a:ext uri="{FF2B5EF4-FFF2-40B4-BE49-F238E27FC236}">
                <a16:creationId xmlns:a16="http://schemas.microsoft.com/office/drawing/2014/main" id="{0E0276F0-2DE3-347C-0DA4-6876C6046D33}"/>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C1DE9B95-31FC-1172-7BE7-8D362A3C1CC6}"/>
              </a:ext>
            </a:extLst>
          </p:cNvPr>
          <p:cNvSpPr>
            <a:spLocks noGrp="1"/>
          </p:cNvSpPr>
          <p:nvPr>
            <p:ph type="sldNum" sz="quarter" idx="12"/>
          </p:nvPr>
        </p:nvSpPr>
        <p:spPr/>
        <p:txBody>
          <a:bodyPr/>
          <a:lstStyle/>
          <a:p>
            <a:fld id="{51523F9D-9760-4F4F-BF47-C367BAC6961B}" type="slidenum">
              <a:rPr lang="it-IT" smtClean="0"/>
              <a:t>‹N›</a:t>
            </a:fld>
            <a:endParaRPr lang="it-IT"/>
          </a:p>
        </p:txBody>
      </p:sp>
    </p:spTree>
    <p:extLst>
      <p:ext uri="{BB962C8B-B14F-4D97-AF65-F5344CB8AC3E}">
        <p14:creationId xmlns:p14="http://schemas.microsoft.com/office/powerpoint/2010/main" val="3851564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9276BBB-0AE3-1820-3267-1A0FABA43D0B}"/>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E99013F4-C39C-B138-03C5-EF1CBCED2A58}"/>
              </a:ext>
            </a:extLst>
          </p:cNvPr>
          <p:cNvSpPr>
            <a:spLocks noGrp="1"/>
          </p:cNvSpPr>
          <p:nvPr>
            <p:ph sz="half" idx="1"/>
          </p:nvPr>
        </p:nvSpPr>
        <p:spPr>
          <a:xfrm>
            <a:off x="838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a:extLst>
              <a:ext uri="{FF2B5EF4-FFF2-40B4-BE49-F238E27FC236}">
                <a16:creationId xmlns:a16="http://schemas.microsoft.com/office/drawing/2014/main" id="{2AD14EAD-BE7F-443C-6B1B-7A68838B61AD}"/>
              </a:ext>
            </a:extLst>
          </p:cNvPr>
          <p:cNvSpPr>
            <a:spLocks noGrp="1"/>
          </p:cNvSpPr>
          <p:nvPr>
            <p:ph sz="half" idx="2"/>
          </p:nvPr>
        </p:nvSpPr>
        <p:spPr>
          <a:xfrm>
            <a:off x="6172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a:extLst>
              <a:ext uri="{FF2B5EF4-FFF2-40B4-BE49-F238E27FC236}">
                <a16:creationId xmlns:a16="http://schemas.microsoft.com/office/drawing/2014/main" id="{DC180CFE-5358-15A5-E160-770D5C19E144}"/>
              </a:ext>
            </a:extLst>
          </p:cNvPr>
          <p:cNvSpPr>
            <a:spLocks noGrp="1"/>
          </p:cNvSpPr>
          <p:nvPr>
            <p:ph type="dt" sz="half" idx="10"/>
          </p:nvPr>
        </p:nvSpPr>
        <p:spPr/>
        <p:txBody>
          <a:bodyPr/>
          <a:lstStyle/>
          <a:p>
            <a:fld id="{33883B41-1A81-44A9-9D6C-8ED2B0EB6264}" type="datetimeFigureOut">
              <a:rPr lang="it-IT" smtClean="0"/>
              <a:t>14/04/2023</a:t>
            </a:fld>
            <a:endParaRPr lang="it-IT"/>
          </a:p>
        </p:txBody>
      </p:sp>
      <p:sp>
        <p:nvSpPr>
          <p:cNvPr id="6" name="Segnaposto piè di pagina 5">
            <a:extLst>
              <a:ext uri="{FF2B5EF4-FFF2-40B4-BE49-F238E27FC236}">
                <a16:creationId xmlns:a16="http://schemas.microsoft.com/office/drawing/2014/main" id="{C77AB8E5-07CE-5D23-9E14-F4B8E32C3390}"/>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6FDA322F-9EF7-D159-580E-9E250A9A5971}"/>
              </a:ext>
            </a:extLst>
          </p:cNvPr>
          <p:cNvSpPr>
            <a:spLocks noGrp="1"/>
          </p:cNvSpPr>
          <p:nvPr>
            <p:ph type="sldNum" sz="quarter" idx="12"/>
          </p:nvPr>
        </p:nvSpPr>
        <p:spPr/>
        <p:txBody>
          <a:bodyPr/>
          <a:lstStyle/>
          <a:p>
            <a:fld id="{51523F9D-9760-4F4F-BF47-C367BAC6961B}" type="slidenum">
              <a:rPr lang="it-IT" smtClean="0"/>
              <a:t>‹N›</a:t>
            </a:fld>
            <a:endParaRPr lang="it-IT"/>
          </a:p>
        </p:txBody>
      </p:sp>
    </p:spTree>
    <p:extLst>
      <p:ext uri="{BB962C8B-B14F-4D97-AF65-F5344CB8AC3E}">
        <p14:creationId xmlns:p14="http://schemas.microsoft.com/office/powerpoint/2010/main" val="13693019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BBF329C-0DDB-0011-A7AB-108A17066D39}"/>
              </a:ext>
            </a:extLst>
          </p:cNvPr>
          <p:cNvSpPr>
            <a:spLocks noGrp="1"/>
          </p:cNvSpPr>
          <p:nvPr>
            <p:ph type="title"/>
          </p:nvPr>
        </p:nvSpPr>
        <p:spPr>
          <a:xfrm>
            <a:off x="839788" y="365125"/>
            <a:ext cx="10515600" cy="1325563"/>
          </a:xfrm>
        </p:spPr>
        <p:txBody>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BECA0464-4108-F249-93A8-D196CA093E9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a:extLst>
              <a:ext uri="{FF2B5EF4-FFF2-40B4-BE49-F238E27FC236}">
                <a16:creationId xmlns:a16="http://schemas.microsoft.com/office/drawing/2014/main" id="{132012B3-6C22-9DF8-B669-95B82EA92AFB}"/>
              </a:ext>
            </a:extLst>
          </p:cNvPr>
          <p:cNvSpPr>
            <a:spLocks noGrp="1"/>
          </p:cNvSpPr>
          <p:nvPr>
            <p:ph sz="half" idx="2"/>
          </p:nvPr>
        </p:nvSpPr>
        <p:spPr>
          <a:xfrm>
            <a:off x="839788" y="2505075"/>
            <a:ext cx="5157787"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a:extLst>
              <a:ext uri="{FF2B5EF4-FFF2-40B4-BE49-F238E27FC236}">
                <a16:creationId xmlns:a16="http://schemas.microsoft.com/office/drawing/2014/main" id="{FD1C0C27-7245-3E9B-A0E1-3B515D31C29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a:extLst>
              <a:ext uri="{FF2B5EF4-FFF2-40B4-BE49-F238E27FC236}">
                <a16:creationId xmlns:a16="http://schemas.microsoft.com/office/drawing/2014/main" id="{CEDA539D-9F28-75F4-F8C2-DCC5D83D3BFC}"/>
              </a:ext>
            </a:extLst>
          </p:cNvPr>
          <p:cNvSpPr>
            <a:spLocks noGrp="1"/>
          </p:cNvSpPr>
          <p:nvPr>
            <p:ph sz="quarter" idx="4"/>
          </p:nvPr>
        </p:nvSpPr>
        <p:spPr>
          <a:xfrm>
            <a:off x="6172200" y="2505075"/>
            <a:ext cx="5183188"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a:extLst>
              <a:ext uri="{FF2B5EF4-FFF2-40B4-BE49-F238E27FC236}">
                <a16:creationId xmlns:a16="http://schemas.microsoft.com/office/drawing/2014/main" id="{BDF5AFA9-BF37-91FE-97CC-3ADFF9477EF9}"/>
              </a:ext>
            </a:extLst>
          </p:cNvPr>
          <p:cNvSpPr>
            <a:spLocks noGrp="1"/>
          </p:cNvSpPr>
          <p:nvPr>
            <p:ph type="dt" sz="half" idx="10"/>
          </p:nvPr>
        </p:nvSpPr>
        <p:spPr/>
        <p:txBody>
          <a:bodyPr/>
          <a:lstStyle/>
          <a:p>
            <a:fld id="{33883B41-1A81-44A9-9D6C-8ED2B0EB6264}" type="datetimeFigureOut">
              <a:rPr lang="it-IT" smtClean="0"/>
              <a:t>14/04/2023</a:t>
            </a:fld>
            <a:endParaRPr lang="it-IT"/>
          </a:p>
        </p:txBody>
      </p:sp>
      <p:sp>
        <p:nvSpPr>
          <p:cNvPr id="8" name="Segnaposto piè di pagina 7">
            <a:extLst>
              <a:ext uri="{FF2B5EF4-FFF2-40B4-BE49-F238E27FC236}">
                <a16:creationId xmlns:a16="http://schemas.microsoft.com/office/drawing/2014/main" id="{7AF4A463-12AB-D878-C28E-E805FF6699AD}"/>
              </a:ext>
            </a:extLst>
          </p:cNvPr>
          <p:cNvSpPr>
            <a:spLocks noGrp="1"/>
          </p:cNvSpPr>
          <p:nvPr>
            <p:ph type="ftr" sz="quarter" idx="11"/>
          </p:nvPr>
        </p:nvSpPr>
        <p:spPr/>
        <p:txBody>
          <a:bodyPr/>
          <a:lstStyle/>
          <a:p>
            <a:endParaRPr lang="it-IT"/>
          </a:p>
        </p:txBody>
      </p:sp>
      <p:sp>
        <p:nvSpPr>
          <p:cNvPr id="9" name="Segnaposto numero diapositiva 8">
            <a:extLst>
              <a:ext uri="{FF2B5EF4-FFF2-40B4-BE49-F238E27FC236}">
                <a16:creationId xmlns:a16="http://schemas.microsoft.com/office/drawing/2014/main" id="{40EC43A1-1B69-3905-467A-2A1AAA7A589D}"/>
              </a:ext>
            </a:extLst>
          </p:cNvPr>
          <p:cNvSpPr>
            <a:spLocks noGrp="1"/>
          </p:cNvSpPr>
          <p:nvPr>
            <p:ph type="sldNum" sz="quarter" idx="12"/>
          </p:nvPr>
        </p:nvSpPr>
        <p:spPr/>
        <p:txBody>
          <a:bodyPr/>
          <a:lstStyle/>
          <a:p>
            <a:fld id="{51523F9D-9760-4F4F-BF47-C367BAC6961B}" type="slidenum">
              <a:rPr lang="it-IT" smtClean="0"/>
              <a:t>‹N›</a:t>
            </a:fld>
            <a:endParaRPr lang="it-IT"/>
          </a:p>
        </p:txBody>
      </p:sp>
    </p:spTree>
    <p:extLst>
      <p:ext uri="{BB962C8B-B14F-4D97-AF65-F5344CB8AC3E}">
        <p14:creationId xmlns:p14="http://schemas.microsoft.com/office/powerpoint/2010/main" val="1562956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91CF2B4-D774-E40E-B6A0-0B72C1F1FBE4}"/>
              </a:ext>
            </a:extLst>
          </p:cNvPr>
          <p:cNvSpPr>
            <a:spLocks noGrp="1"/>
          </p:cNvSpPr>
          <p:nvPr>
            <p:ph type="title"/>
          </p:nvPr>
        </p:nvSpPr>
        <p:spPr/>
        <p:txBody>
          <a:bodyPr/>
          <a:lstStyle/>
          <a:p>
            <a:r>
              <a:rPr lang="it-IT"/>
              <a:t>Fare clic per modificare lo stile del titolo dello schema</a:t>
            </a:r>
          </a:p>
        </p:txBody>
      </p:sp>
      <p:sp>
        <p:nvSpPr>
          <p:cNvPr id="3" name="Segnaposto data 2">
            <a:extLst>
              <a:ext uri="{FF2B5EF4-FFF2-40B4-BE49-F238E27FC236}">
                <a16:creationId xmlns:a16="http://schemas.microsoft.com/office/drawing/2014/main" id="{5481A2AF-87D3-8913-8847-A950EC639EC6}"/>
              </a:ext>
            </a:extLst>
          </p:cNvPr>
          <p:cNvSpPr>
            <a:spLocks noGrp="1"/>
          </p:cNvSpPr>
          <p:nvPr>
            <p:ph type="dt" sz="half" idx="10"/>
          </p:nvPr>
        </p:nvSpPr>
        <p:spPr/>
        <p:txBody>
          <a:bodyPr/>
          <a:lstStyle/>
          <a:p>
            <a:fld id="{33883B41-1A81-44A9-9D6C-8ED2B0EB6264}" type="datetimeFigureOut">
              <a:rPr lang="it-IT" smtClean="0"/>
              <a:t>14/04/2023</a:t>
            </a:fld>
            <a:endParaRPr lang="it-IT"/>
          </a:p>
        </p:txBody>
      </p:sp>
      <p:sp>
        <p:nvSpPr>
          <p:cNvPr id="4" name="Segnaposto piè di pagina 3">
            <a:extLst>
              <a:ext uri="{FF2B5EF4-FFF2-40B4-BE49-F238E27FC236}">
                <a16:creationId xmlns:a16="http://schemas.microsoft.com/office/drawing/2014/main" id="{A52E87CF-B454-AC93-4035-E9ABEF43A371}"/>
              </a:ext>
            </a:extLst>
          </p:cNvPr>
          <p:cNvSpPr>
            <a:spLocks noGrp="1"/>
          </p:cNvSpPr>
          <p:nvPr>
            <p:ph type="ftr" sz="quarter" idx="11"/>
          </p:nvPr>
        </p:nvSpPr>
        <p:spPr/>
        <p:txBody>
          <a:bodyPr/>
          <a:lstStyle/>
          <a:p>
            <a:endParaRPr lang="it-IT"/>
          </a:p>
        </p:txBody>
      </p:sp>
      <p:sp>
        <p:nvSpPr>
          <p:cNvPr id="5" name="Segnaposto numero diapositiva 4">
            <a:extLst>
              <a:ext uri="{FF2B5EF4-FFF2-40B4-BE49-F238E27FC236}">
                <a16:creationId xmlns:a16="http://schemas.microsoft.com/office/drawing/2014/main" id="{F0B8B456-6190-DD9F-9524-165350528210}"/>
              </a:ext>
            </a:extLst>
          </p:cNvPr>
          <p:cNvSpPr>
            <a:spLocks noGrp="1"/>
          </p:cNvSpPr>
          <p:nvPr>
            <p:ph type="sldNum" sz="quarter" idx="12"/>
          </p:nvPr>
        </p:nvSpPr>
        <p:spPr/>
        <p:txBody>
          <a:bodyPr/>
          <a:lstStyle/>
          <a:p>
            <a:fld id="{51523F9D-9760-4F4F-BF47-C367BAC6961B}" type="slidenum">
              <a:rPr lang="it-IT" smtClean="0"/>
              <a:t>‹N›</a:t>
            </a:fld>
            <a:endParaRPr lang="it-IT"/>
          </a:p>
        </p:txBody>
      </p:sp>
    </p:spTree>
    <p:extLst>
      <p:ext uri="{BB962C8B-B14F-4D97-AF65-F5344CB8AC3E}">
        <p14:creationId xmlns:p14="http://schemas.microsoft.com/office/powerpoint/2010/main" val="24977267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a:extLst>
              <a:ext uri="{FF2B5EF4-FFF2-40B4-BE49-F238E27FC236}">
                <a16:creationId xmlns:a16="http://schemas.microsoft.com/office/drawing/2014/main" id="{925498C9-1E97-E513-187C-A8B8EC749882}"/>
              </a:ext>
            </a:extLst>
          </p:cNvPr>
          <p:cNvSpPr>
            <a:spLocks noGrp="1"/>
          </p:cNvSpPr>
          <p:nvPr>
            <p:ph type="dt" sz="half" idx="10"/>
          </p:nvPr>
        </p:nvSpPr>
        <p:spPr/>
        <p:txBody>
          <a:bodyPr/>
          <a:lstStyle/>
          <a:p>
            <a:fld id="{33883B41-1A81-44A9-9D6C-8ED2B0EB6264}" type="datetimeFigureOut">
              <a:rPr lang="it-IT" smtClean="0"/>
              <a:t>14/04/2023</a:t>
            </a:fld>
            <a:endParaRPr lang="it-IT"/>
          </a:p>
        </p:txBody>
      </p:sp>
      <p:sp>
        <p:nvSpPr>
          <p:cNvPr id="3" name="Segnaposto piè di pagina 2">
            <a:extLst>
              <a:ext uri="{FF2B5EF4-FFF2-40B4-BE49-F238E27FC236}">
                <a16:creationId xmlns:a16="http://schemas.microsoft.com/office/drawing/2014/main" id="{4FC53C0D-1FC5-27B5-A219-F669E26EEB04}"/>
              </a:ext>
            </a:extLst>
          </p:cNvPr>
          <p:cNvSpPr>
            <a:spLocks noGrp="1"/>
          </p:cNvSpPr>
          <p:nvPr>
            <p:ph type="ftr" sz="quarter" idx="11"/>
          </p:nvPr>
        </p:nvSpPr>
        <p:spPr/>
        <p:txBody>
          <a:bodyPr/>
          <a:lstStyle/>
          <a:p>
            <a:endParaRPr lang="it-IT"/>
          </a:p>
        </p:txBody>
      </p:sp>
      <p:sp>
        <p:nvSpPr>
          <p:cNvPr id="4" name="Segnaposto numero diapositiva 3">
            <a:extLst>
              <a:ext uri="{FF2B5EF4-FFF2-40B4-BE49-F238E27FC236}">
                <a16:creationId xmlns:a16="http://schemas.microsoft.com/office/drawing/2014/main" id="{501C6DD1-4877-C075-DDF5-24CA31CBA39F}"/>
              </a:ext>
            </a:extLst>
          </p:cNvPr>
          <p:cNvSpPr>
            <a:spLocks noGrp="1"/>
          </p:cNvSpPr>
          <p:nvPr>
            <p:ph type="sldNum" sz="quarter" idx="12"/>
          </p:nvPr>
        </p:nvSpPr>
        <p:spPr/>
        <p:txBody>
          <a:bodyPr/>
          <a:lstStyle/>
          <a:p>
            <a:fld id="{51523F9D-9760-4F4F-BF47-C367BAC6961B}" type="slidenum">
              <a:rPr lang="it-IT" smtClean="0"/>
              <a:t>‹N›</a:t>
            </a:fld>
            <a:endParaRPr lang="it-IT"/>
          </a:p>
        </p:txBody>
      </p:sp>
    </p:spTree>
    <p:extLst>
      <p:ext uri="{BB962C8B-B14F-4D97-AF65-F5344CB8AC3E}">
        <p14:creationId xmlns:p14="http://schemas.microsoft.com/office/powerpoint/2010/main" val="38167054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E416609-3575-D07C-84AE-2345DA3FADC2}"/>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6152C566-EF50-ED37-C16E-5C6276B14D8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a:extLst>
              <a:ext uri="{FF2B5EF4-FFF2-40B4-BE49-F238E27FC236}">
                <a16:creationId xmlns:a16="http://schemas.microsoft.com/office/drawing/2014/main" id="{E31D84C9-E701-16BC-32A4-A50ACE0C4D9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id="{75F4220E-5BCD-F80A-B224-0652A2B57C46}"/>
              </a:ext>
            </a:extLst>
          </p:cNvPr>
          <p:cNvSpPr>
            <a:spLocks noGrp="1"/>
          </p:cNvSpPr>
          <p:nvPr>
            <p:ph type="dt" sz="half" idx="10"/>
          </p:nvPr>
        </p:nvSpPr>
        <p:spPr/>
        <p:txBody>
          <a:bodyPr/>
          <a:lstStyle/>
          <a:p>
            <a:fld id="{33883B41-1A81-44A9-9D6C-8ED2B0EB6264}" type="datetimeFigureOut">
              <a:rPr lang="it-IT" smtClean="0"/>
              <a:t>14/04/2023</a:t>
            </a:fld>
            <a:endParaRPr lang="it-IT"/>
          </a:p>
        </p:txBody>
      </p:sp>
      <p:sp>
        <p:nvSpPr>
          <p:cNvPr id="6" name="Segnaposto piè di pagina 5">
            <a:extLst>
              <a:ext uri="{FF2B5EF4-FFF2-40B4-BE49-F238E27FC236}">
                <a16:creationId xmlns:a16="http://schemas.microsoft.com/office/drawing/2014/main" id="{2FE6168C-845E-33B1-1B5D-7F59438C1EE4}"/>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B8AE5674-02AE-FDDA-EDF6-9C8614B67D57}"/>
              </a:ext>
            </a:extLst>
          </p:cNvPr>
          <p:cNvSpPr>
            <a:spLocks noGrp="1"/>
          </p:cNvSpPr>
          <p:nvPr>
            <p:ph type="sldNum" sz="quarter" idx="12"/>
          </p:nvPr>
        </p:nvSpPr>
        <p:spPr/>
        <p:txBody>
          <a:bodyPr/>
          <a:lstStyle/>
          <a:p>
            <a:fld id="{51523F9D-9760-4F4F-BF47-C367BAC6961B}" type="slidenum">
              <a:rPr lang="it-IT" smtClean="0"/>
              <a:t>‹N›</a:t>
            </a:fld>
            <a:endParaRPr lang="it-IT"/>
          </a:p>
        </p:txBody>
      </p:sp>
    </p:spTree>
    <p:extLst>
      <p:ext uri="{BB962C8B-B14F-4D97-AF65-F5344CB8AC3E}">
        <p14:creationId xmlns:p14="http://schemas.microsoft.com/office/powerpoint/2010/main" val="10047706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E20FA7C-AC33-269E-541A-1FE80EF3F9F6}"/>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immagine 2">
            <a:extLst>
              <a:ext uri="{FF2B5EF4-FFF2-40B4-BE49-F238E27FC236}">
                <a16:creationId xmlns:a16="http://schemas.microsoft.com/office/drawing/2014/main" id="{FE2DC259-E293-5B75-A1A9-D5676880409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a:extLst>
              <a:ext uri="{FF2B5EF4-FFF2-40B4-BE49-F238E27FC236}">
                <a16:creationId xmlns:a16="http://schemas.microsoft.com/office/drawing/2014/main" id="{33917219-089B-EA32-328A-380DF05966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id="{1A3F5460-5DE9-5325-A956-9EAF389B67B3}"/>
              </a:ext>
            </a:extLst>
          </p:cNvPr>
          <p:cNvSpPr>
            <a:spLocks noGrp="1"/>
          </p:cNvSpPr>
          <p:nvPr>
            <p:ph type="dt" sz="half" idx="10"/>
          </p:nvPr>
        </p:nvSpPr>
        <p:spPr/>
        <p:txBody>
          <a:bodyPr/>
          <a:lstStyle/>
          <a:p>
            <a:fld id="{33883B41-1A81-44A9-9D6C-8ED2B0EB6264}" type="datetimeFigureOut">
              <a:rPr lang="it-IT" smtClean="0"/>
              <a:t>14/04/2023</a:t>
            </a:fld>
            <a:endParaRPr lang="it-IT"/>
          </a:p>
        </p:txBody>
      </p:sp>
      <p:sp>
        <p:nvSpPr>
          <p:cNvPr id="6" name="Segnaposto piè di pagina 5">
            <a:extLst>
              <a:ext uri="{FF2B5EF4-FFF2-40B4-BE49-F238E27FC236}">
                <a16:creationId xmlns:a16="http://schemas.microsoft.com/office/drawing/2014/main" id="{29643677-88F9-AF16-204C-68DD2BE94F58}"/>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6E3ED63B-CA44-4144-3893-36B722690250}"/>
              </a:ext>
            </a:extLst>
          </p:cNvPr>
          <p:cNvSpPr>
            <a:spLocks noGrp="1"/>
          </p:cNvSpPr>
          <p:nvPr>
            <p:ph type="sldNum" sz="quarter" idx="12"/>
          </p:nvPr>
        </p:nvSpPr>
        <p:spPr/>
        <p:txBody>
          <a:bodyPr/>
          <a:lstStyle/>
          <a:p>
            <a:fld id="{51523F9D-9760-4F4F-BF47-C367BAC6961B}" type="slidenum">
              <a:rPr lang="it-IT" smtClean="0"/>
              <a:t>‹N›</a:t>
            </a:fld>
            <a:endParaRPr lang="it-IT"/>
          </a:p>
        </p:txBody>
      </p:sp>
    </p:spTree>
    <p:extLst>
      <p:ext uri="{BB962C8B-B14F-4D97-AF65-F5344CB8AC3E}">
        <p14:creationId xmlns:p14="http://schemas.microsoft.com/office/powerpoint/2010/main" val="19480016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811B3A2-8381-687B-7170-4387C1847D5C}"/>
              </a:ext>
            </a:extLst>
          </p:cNvPr>
          <p:cNvSpPr>
            <a:spLocks noGrp="1"/>
          </p:cNvSpPr>
          <p:nvPr>
            <p:ph type="title"/>
          </p:nvPr>
        </p:nvSpPr>
        <p:spPr/>
        <p:txBody>
          <a:bodyPr/>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0F059FCD-2525-61AC-EC4B-957C82B45B1F}"/>
              </a:ext>
            </a:extLst>
          </p:cNvPr>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EEFB8D11-603B-C2D3-D76B-08F93C169520}"/>
              </a:ext>
            </a:extLst>
          </p:cNvPr>
          <p:cNvSpPr>
            <a:spLocks noGrp="1"/>
          </p:cNvSpPr>
          <p:nvPr>
            <p:ph type="dt" sz="half" idx="10"/>
          </p:nvPr>
        </p:nvSpPr>
        <p:spPr/>
        <p:txBody>
          <a:bodyPr/>
          <a:lstStyle/>
          <a:p>
            <a:fld id="{33883B41-1A81-44A9-9D6C-8ED2B0EB6264}" type="datetimeFigureOut">
              <a:rPr lang="it-IT" smtClean="0"/>
              <a:t>14/04/2023</a:t>
            </a:fld>
            <a:endParaRPr lang="it-IT"/>
          </a:p>
        </p:txBody>
      </p:sp>
      <p:sp>
        <p:nvSpPr>
          <p:cNvPr id="5" name="Segnaposto piè di pagina 4">
            <a:extLst>
              <a:ext uri="{FF2B5EF4-FFF2-40B4-BE49-F238E27FC236}">
                <a16:creationId xmlns:a16="http://schemas.microsoft.com/office/drawing/2014/main" id="{AF6AA273-AD2A-D43D-0627-F175006BEBE4}"/>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C2D4C915-73FA-F506-A050-57C2D4586B16}"/>
              </a:ext>
            </a:extLst>
          </p:cNvPr>
          <p:cNvSpPr>
            <a:spLocks noGrp="1"/>
          </p:cNvSpPr>
          <p:nvPr>
            <p:ph type="sldNum" sz="quarter" idx="12"/>
          </p:nvPr>
        </p:nvSpPr>
        <p:spPr/>
        <p:txBody>
          <a:bodyPr/>
          <a:lstStyle/>
          <a:p>
            <a:fld id="{51523F9D-9760-4F4F-BF47-C367BAC6961B}" type="slidenum">
              <a:rPr lang="it-IT" smtClean="0"/>
              <a:t>‹N›</a:t>
            </a:fld>
            <a:endParaRPr lang="it-IT"/>
          </a:p>
        </p:txBody>
      </p:sp>
    </p:spTree>
    <p:extLst>
      <p:ext uri="{BB962C8B-B14F-4D97-AF65-F5344CB8AC3E}">
        <p14:creationId xmlns:p14="http://schemas.microsoft.com/office/powerpoint/2010/main" val="28046113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a:extLst>
              <a:ext uri="{FF2B5EF4-FFF2-40B4-BE49-F238E27FC236}">
                <a16:creationId xmlns:a16="http://schemas.microsoft.com/office/drawing/2014/main" id="{9DF4785D-81B9-7025-112E-E2736F76EE6C}"/>
              </a:ext>
            </a:extLst>
          </p:cNvPr>
          <p:cNvSpPr>
            <a:spLocks noGrp="1"/>
          </p:cNvSpPr>
          <p:nvPr>
            <p:ph type="title" orient="vert"/>
          </p:nvPr>
        </p:nvSpPr>
        <p:spPr>
          <a:xfrm>
            <a:off x="8724900" y="365125"/>
            <a:ext cx="2628900" cy="5811838"/>
          </a:xfrm>
        </p:spPr>
        <p:txBody>
          <a:bodyPr vert="eaVert"/>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71B363E6-F3ED-E062-4A4D-BAD1055516BA}"/>
              </a:ext>
            </a:extLst>
          </p:cNvPr>
          <p:cNvSpPr>
            <a:spLocks noGrp="1"/>
          </p:cNvSpPr>
          <p:nvPr>
            <p:ph type="body" orient="vert" idx="1"/>
          </p:nvPr>
        </p:nvSpPr>
        <p:spPr>
          <a:xfrm>
            <a:off x="838200" y="365125"/>
            <a:ext cx="7734300" cy="5811838"/>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6C9AC4C4-BCB4-F178-63D3-7F500A12C570}"/>
              </a:ext>
            </a:extLst>
          </p:cNvPr>
          <p:cNvSpPr>
            <a:spLocks noGrp="1"/>
          </p:cNvSpPr>
          <p:nvPr>
            <p:ph type="dt" sz="half" idx="10"/>
          </p:nvPr>
        </p:nvSpPr>
        <p:spPr/>
        <p:txBody>
          <a:bodyPr/>
          <a:lstStyle/>
          <a:p>
            <a:fld id="{33883B41-1A81-44A9-9D6C-8ED2B0EB6264}" type="datetimeFigureOut">
              <a:rPr lang="it-IT" smtClean="0"/>
              <a:t>14/04/2023</a:t>
            </a:fld>
            <a:endParaRPr lang="it-IT"/>
          </a:p>
        </p:txBody>
      </p:sp>
      <p:sp>
        <p:nvSpPr>
          <p:cNvPr id="5" name="Segnaposto piè di pagina 4">
            <a:extLst>
              <a:ext uri="{FF2B5EF4-FFF2-40B4-BE49-F238E27FC236}">
                <a16:creationId xmlns:a16="http://schemas.microsoft.com/office/drawing/2014/main" id="{CA94964F-908F-EC57-4AD9-278146AA5EA0}"/>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1F299A09-600F-29B5-E525-99986A36B710}"/>
              </a:ext>
            </a:extLst>
          </p:cNvPr>
          <p:cNvSpPr>
            <a:spLocks noGrp="1"/>
          </p:cNvSpPr>
          <p:nvPr>
            <p:ph type="sldNum" sz="quarter" idx="12"/>
          </p:nvPr>
        </p:nvSpPr>
        <p:spPr/>
        <p:txBody>
          <a:bodyPr/>
          <a:lstStyle/>
          <a:p>
            <a:fld id="{51523F9D-9760-4F4F-BF47-C367BAC6961B}" type="slidenum">
              <a:rPr lang="it-IT" smtClean="0"/>
              <a:t>‹N›</a:t>
            </a:fld>
            <a:endParaRPr lang="it-IT"/>
          </a:p>
        </p:txBody>
      </p:sp>
    </p:spTree>
    <p:extLst>
      <p:ext uri="{BB962C8B-B14F-4D97-AF65-F5344CB8AC3E}">
        <p14:creationId xmlns:p14="http://schemas.microsoft.com/office/powerpoint/2010/main" val="7915178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a:extLst>
              <a:ext uri="{FF2B5EF4-FFF2-40B4-BE49-F238E27FC236}">
                <a16:creationId xmlns:a16="http://schemas.microsoft.com/office/drawing/2014/main" id="{81E105FD-065C-F0B3-8AEF-65094884BD4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0A9E0995-C6D9-AEF3-5756-BD36F33D1B7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7E639EE7-88C6-35E1-C3FE-F18E2964B23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883B41-1A81-44A9-9D6C-8ED2B0EB6264}" type="datetimeFigureOut">
              <a:rPr lang="it-IT" smtClean="0"/>
              <a:t>14/04/2023</a:t>
            </a:fld>
            <a:endParaRPr lang="it-IT"/>
          </a:p>
        </p:txBody>
      </p:sp>
      <p:sp>
        <p:nvSpPr>
          <p:cNvPr id="5" name="Segnaposto piè di pagina 4">
            <a:extLst>
              <a:ext uri="{FF2B5EF4-FFF2-40B4-BE49-F238E27FC236}">
                <a16:creationId xmlns:a16="http://schemas.microsoft.com/office/drawing/2014/main" id="{B5431171-BFFF-02B8-02A0-94084452B05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a:extLst>
              <a:ext uri="{FF2B5EF4-FFF2-40B4-BE49-F238E27FC236}">
                <a16:creationId xmlns:a16="http://schemas.microsoft.com/office/drawing/2014/main" id="{84DCE929-C199-414A-BAF2-54C31A3E1B9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523F9D-9760-4F4F-BF47-C367BAC6961B}" type="slidenum">
              <a:rPr lang="it-IT" smtClean="0"/>
              <a:t>‹N›</a:t>
            </a:fld>
            <a:endParaRPr lang="it-IT"/>
          </a:p>
        </p:txBody>
      </p:sp>
    </p:spTree>
    <p:extLst>
      <p:ext uri="{BB962C8B-B14F-4D97-AF65-F5344CB8AC3E}">
        <p14:creationId xmlns:p14="http://schemas.microsoft.com/office/powerpoint/2010/main" val="8270629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61FDD3F-B47B-E346-675D-5D3D55AC5FF8}"/>
              </a:ext>
            </a:extLst>
          </p:cNvPr>
          <p:cNvSpPr>
            <a:spLocks noGrp="1"/>
          </p:cNvSpPr>
          <p:nvPr>
            <p:ph type="ctrTitle"/>
          </p:nvPr>
        </p:nvSpPr>
        <p:spPr>
          <a:xfrm>
            <a:off x="1524000" y="1630514"/>
            <a:ext cx="9144000" cy="3726542"/>
          </a:xfrm>
        </p:spPr>
        <p:txBody>
          <a:bodyPr>
            <a:normAutofit/>
          </a:bodyPr>
          <a:lstStyle/>
          <a:p>
            <a:pPr algn="just"/>
            <a:r>
              <a:rPr lang="it-IT" sz="1800" b="1" i="0" dirty="0">
                <a:solidFill>
                  <a:srgbClr val="000000"/>
                </a:solidFill>
                <a:effectLst/>
                <a:latin typeface="Times New Roman" panose="02020603050405020304" pitchFamily="18" charset="0"/>
                <a:cs typeface="Times New Roman" panose="02020603050405020304" pitchFamily="18" charset="0"/>
              </a:rPr>
              <a:t> </a:t>
            </a:r>
            <a:br>
              <a:rPr lang="it-IT" sz="1800" b="1" i="0" dirty="0">
                <a:solidFill>
                  <a:srgbClr val="000000"/>
                </a:solidFill>
                <a:effectLst/>
                <a:latin typeface="Times New Roman" panose="02020603050405020304" pitchFamily="18" charset="0"/>
                <a:cs typeface="Times New Roman" panose="02020603050405020304" pitchFamily="18" charset="0"/>
              </a:rPr>
            </a:br>
            <a:br>
              <a:rPr lang="it-IT" sz="1800" b="0" i="0" dirty="0">
                <a:solidFill>
                  <a:srgbClr val="000000"/>
                </a:solidFill>
                <a:effectLst/>
                <a:latin typeface="Times New Roman" panose="02020603050405020304" pitchFamily="18" charset="0"/>
                <a:cs typeface="Times New Roman" panose="02020603050405020304" pitchFamily="18" charset="0"/>
              </a:rPr>
            </a:br>
            <a:r>
              <a:rPr lang="it-IT" sz="1800" b="0" i="0" dirty="0">
                <a:effectLst/>
                <a:latin typeface="Times New Roman" panose="02020603050405020304" pitchFamily="18" charset="0"/>
                <a:cs typeface="Times New Roman" panose="02020603050405020304" pitchFamily="18" charset="0"/>
              </a:rPr>
              <a:t>Il Friuli Venezia Giulia, la Sardegna, la Sicilia, il Trentino-Alto Adige/Südtirol e la Valle d'Aosta/Valle d'Aosta dispongono di forme e condizioni particolari di autonomia, secondo i rispettivi statuti speciali adottati con legge costituzionale.</a:t>
            </a:r>
            <a:br>
              <a:rPr lang="it-IT" sz="1800" b="0" i="0" dirty="0">
                <a:effectLst/>
                <a:latin typeface="Times New Roman" panose="02020603050405020304" pitchFamily="18" charset="0"/>
                <a:cs typeface="Times New Roman" panose="02020603050405020304" pitchFamily="18" charset="0"/>
              </a:rPr>
            </a:br>
            <a:r>
              <a:rPr lang="it-IT" sz="1800" b="0" i="0" dirty="0">
                <a:effectLst/>
                <a:latin typeface="Times New Roman" panose="02020603050405020304" pitchFamily="18" charset="0"/>
                <a:cs typeface="Times New Roman" panose="02020603050405020304" pitchFamily="18" charset="0"/>
              </a:rPr>
              <a:t>La Regione Trentino-Alto Adige/Südtirol è costituita dalle Province autonome di Trento e di Bolzano.</a:t>
            </a:r>
            <a:br>
              <a:rPr lang="it-IT" sz="1800" b="0" i="0" dirty="0">
                <a:effectLst/>
                <a:latin typeface="Times New Roman" panose="02020603050405020304" pitchFamily="18" charset="0"/>
                <a:cs typeface="Times New Roman" panose="02020603050405020304" pitchFamily="18" charset="0"/>
              </a:rPr>
            </a:br>
            <a:r>
              <a:rPr lang="it-IT" sz="1800" b="0" i="0" dirty="0">
                <a:effectLst/>
                <a:latin typeface="Times New Roman" panose="02020603050405020304" pitchFamily="18" charset="0"/>
                <a:cs typeface="Times New Roman" panose="02020603050405020304" pitchFamily="18" charset="0"/>
              </a:rPr>
              <a:t>Ulteriori forme e condizioni particolari di autonomia, concernenti le materie di cui al terzo comma dell'articolo </a:t>
            </a:r>
            <a:r>
              <a:rPr lang="it-IT" sz="1800" dirty="0">
                <a:latin typeface="Times New Roman" panose="02020603050405020304" pitchFamily="18" charset="0"/>
                <a:cs typeface="Times New Roman" panose="02020603050405020304" pitchFamily="18" charset="0"/>
              </a:rPr>
              <a:t>117</a:t>
            </a:r>
            <a:r>
              <a:rPr lang="it-IT" sz="1800" b="0" i="0" dirty="0">
                <a:effectLst/>
                <a:latin typeface="Times New Roman" panose="02020603050405020304" pitchFamily="18" charset="0"/>
                <a:cs typeface="Times New Roman" panose="02020603050405020304" pitchFamily="18" charset="0"/>
              </a:rPr>
              <a:t> e le materie indicate dal secondo comma del medesimo articolo alle lettere </a:t>
            </a:r>
            <a:r>
              <a:rPr lang="it-IT" sz="1800" b="0" i="1" dirty="0">
                <a:effectLst/>
                <a:latin typeface="Times New Roman" panose="02020603050405020304" pitchFamily="18" charset="0"/>
                <a:cs typeface="Times New Roman" panose="02020603050405020304" pitchFamily="18" charset="0"/>
              </a:rPr>
              <a:t>l)</a:t>
            </a:r>
            <a:r>
              <a:rPr lang="it-IT" sz="1800" b="0" i="0" dirty="0">
                <a:effectLst/>
                <a:latin typeface="Times New Roman" panose="02020603050405020304" pitchFamily="18" charset="0"/>
                <a:cs typeface="Times New Roman" panose="02020603050405020304" pitchFamily="18" charset="0"/>
              </a:rPr>
              <a:t>, limitatamente all'organizzazione della giustizia di pace, </a:t>
            </a:r>
            <a:r>
              <a:rPr lang="it-IT" sz="1800" b="0" i="1" dirty="0">
                <a:effectLst/>
                <a:latin typeface="Times New Roman" panose="02020603050405020304" pitchFamily="18" charset="0"/>
                <a:cs typeface="Times New Roman" panose="02020603050405020304" pitchFamily="18" charset="0"/>
              </a:rPr>
              <a:t>n)</a:t>
            </a:r>
            <a:r>
              <a:rPr lang="it-IT" sz="1800" b="0" i="0" dirty="0">
                <a:effectLst/>
                <a:latin typeface="Times New Roman" panose="02020603050405020304" pitchFamily="18" charset="0"/>
                <a:cs typeface="Times New Roman" panose="02020603050405020304" pitchFamily="18" charset="0"/>
              </a:rPr>
              <a:t> e </a:t>
            </a:r>
            <a:r>
              <a:rPr lang="it-IT" sz="1800" b="0" i="1" dirty="0">
                <a:effectLst/>
                <a:latin typeface="Times New Roman" panose="02020603050405020304" pitchFamily="18" charset="0"/>
                <a:cs typeface="Times New Roman" panose="02020603050405020304" pitchFamily="18" charset="0"/>
              </a:rPr>
              <a:t>s)</a:t>
            </a:r>
            <a:r>
              <a:rPr lang="it-IT" sz="1800" b="0" i="0" dirty="0">
                <a:effectLst/>
                <a:latin typeface="Times New Roman" panose="02020603050405020304" pitchFamily="18" charset="0"/>
                <a:cs typeface="Times New Roman" panose="02020603050405020304" pitchFamily="18" charset="0"/>
              </a:rPr>
              <a:t>, possono essere attribuite ad altre Regioni, con legge dello Stato, su iniziativa della Regione interessata, sentiti gli enti locali, nel rispetto dei princìpi di cui all'articolo </a:t>
            </a:r>
            <a:r>
              <a:rPr lang="it-IT" sz="1800" dirty="0">
                <a:latin typeface="Times New Roman" panose="02020603050405020304" pitchFamily="18" charset="0"/>
                <a:cs typeface="Times New Roman" panose="02020603050405020304" pitchFamily="18" charset="0"/>
              </a:rPr>
              <a:t>119</a:t>
            </a:r>
            <a:r>
              <a:rPr lang="it-IT" sz="1800" b="0" i="0" dirty="0">
                <a:effectLst/>
                <a:latin typeface="Times New Roman" panose="02020603050405020304" pitchFamily="18" charset="0"/>
                <a:cs typeface="Times New Roman" panose="02020603050405020304" pitchFamily="18" charset="0"/>
              </a:rPr>
              <a:t>. La legge è approvata dalle Camere a maggioranza assoluta dei componenti, sulla base di intesa fra lo Stato e la Regione interessata</a:t>
            </a:r>
            <a:r>
              <a:rPr lang="it-IT" sz="1800" b="0" i="0" dirty="0">
                <a:solidFill>
                  <a:srgbClr val="000000"/>
                </a:solidFill>
                <a:effectLst/>
                <a:latin typeface="Times New Roman" panose="02020603050405020304" pitchFamily="18" charset="0"/>
                <a:cs typeface="Times New Roman" panose="02020603050405020304" pitchFamily="18" charset="0"/>
              </a:rPr>
              <a:t>.</a:t>
            </a:r>
            <a:br>
              <a:rPr lang="it-IT" sz="1800" b="0" i="0" dirty="0">
                <a:solidFill>
                  <a:srgbClr val="000000"/>
                </a:solidFill>
                <a:effectLst/>
                <a:latin typeface="Times New Roman" panose="02020603050405020304" pitchFamily="18" charset="0"/>
                <a:cs typeface="Times New Roman" panose="02020603050405020304" pitchFamily="18" charset="0"/>
              </a:rPr>
            </a:br>
            <a:endParaRPr lang="it-IT" sz="1800" dirty="0">
              <a:latin typeface="Times New Roman" panose="02020603050405020304" pitchFamily="18" charset="0"/>
              <a:cs typeface="Times New Roman" panose="02020603050405020304" pitchFamily="18" charset="0"/>
            </a:endParaRPr>
          </a:p>
        </p:txBody>
      </p:sp>
      <p:sp>
        <p:nvSpPr>
          <p:cNvPr id="3" name="Sottotitolo 2">
            <a:extLst>
              <a:ext uri="{FF2B5EF4-FFF2-40B4-BE49-F238E27FC236}">
                <a16:creationId xmlns:a16="http://schemas.microsoft.com/office/drawing/2014/main" id="{0FF25D9A-0E49-44A5-7A4F-7497738EC433}"/>
              </a:ext>
            </a:extLst>
          </p:cNvPr>
          <p:cNvSpPr>
            <a:spLocks noGrp="1"/>
          </p:cNvSpPr>
          <p:nvPr>
            <p:ph type="subTitle" idx="1"/>
          </p:nvPr>
        </p:nvSpPr>
        <p:spPr>
          <a:xfrm>
            <a:off x="1272072" y="279918"/>
            <a:ext cx="9144000" cy="1655762"/>
          </a:xfrm>
        </p:spPr>
        <p:txBody>
          <a:bodyPr>
            <a:normAutofit/>
          </a:bodyPr>
          <a:lstStyle/>
          <a:p>
            <a:r>
              <a:rPr lang="it-IT" sz="4000" b="1" dirty="0">
                <a:latin typeface="Times New Roman" panose="02020603050405020304" pitchFamily="18" charset="0"/>
                <a:cs typeface="Times New Roman" panose="02020603050405020304" pitchFamily="18" charset="0"/>
              </a:rPr>
              <a:t>Regionalismo differenziato </a:t>
            </a:r>
          </a:p>
        </p:txBody>
      </p:sp>
      <p:sp>
        <p:nvSpPr>
          <p:cNvPr id="6" name="CasellaDiTesto 5">
            <a:extLst>
              <a:ext uri="{FF2B5EF4-FFF2-40B4-BE49-F238E27FC236}">
                <a16:creationId xmlns:a16="http://schemas.microsoft.com/office/drawing/2014/main" id="{5AB24BE8-FFA1-88B7-C887-D0D56826A7FF}"/>
              </a:ext>
            </a:extLst>
          </p:cNvPr>
          <p:cNvSpPr txBox="1"/>
          <p:nvPr/>
        </p:nvSpPr>
        <p:spPr>
          <a:xfrm>
            <a:off x="1524000" y="1630514"/>
            <a:ext cx="6097554" cy="461665"/>
          </a:xfrm>
          <a:prstGeom prst="rect">
            <a:avLst/>
          </a:prstGeom>
          <a:noFill/>
        </p:spPr>
        <p:txBody>
          <a:bodyPr wrap="square">
            <a:spAutoFit/>
          </a:bodyPr>
          <a:lstStyle/>
          <a:p>
            <a:r>
              <a:rPr lang="it-IT" sz="2400" b="1" dirty="0">
                <a:latin typeface="Times New Roman" panose="02020603050405020304" pitchFamily="18" charset="0"/>
                <a:cs typeface="Times New Roman" panose="02020603050405020304" pitchFamily="18" charset="0"/>
              </a:rPr>
              <a:t>Art. 116 Costituzione</a:t>
            </a:r>
          </a:p>
        </p:txBody>
      </p:sp>
    </p:spTree>
    <p:extLst>
      <p:ext uri="{BB962C8B-B14F-4D97-AF65-F5344CB8AC3E}">
        <p14:creationId xmlns:p14="http://schemas.microsoft.com/office/powerpoint/2010/main" val="2237314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61FDD3F-B47B-E346-675D-5D3D55AC5FF8}"/>
              </a:ext>
            </a:extLst>
          </p:cNvPr>
          <p:cNvSpPr>
            <a:spLocks noGrp="1"/>
          </p:cNvSpPr>
          <p:nvPr>
            <p:ph type="ctrTitle"/>
          </p:nvPr>
        </p:nvSpPr>
        <p:spPr>
          <a:xfrm>
            <a:off x="1524000" y="1194319"/>
            <a:ext cx="9144000" cy="5383764"/>
          </a:xfrm>
        </p:spPr>
        <p:txBody>
          <a:bodyPr>
            <a:normAutofit fontScale="90000"/>
          </a:bodyPr>
          <a:lstStyle/>
          <a:p>
            <a:pPr algn="just"/>
            <a:r>
              <a:rPr lang="it-IT" sz="1800" dirty="0">
                <a:latin typeface="Times New Roman" panose="02020603050405020304" pitchFamily="18" charset="0"/>
                <a:cs typeface="Times New Roman" panose="02020603050405020304" pitchFamily="18" charset="0"/>
              </a:rPr>
              <a:t>L'articolo 116, terzo comma, della Costituzione prevede la possibilità di attribuire forme e condizioni particolari di autonomia alle Regioni a statuto ordinario (c.d. "regionalismo differenziato" o "regionalismo asimmetrico", in quanto consente ad alcune Regioni di dotarsi di poteri diversi dalle altre), ferme restando le particolari forme di cui godono le Regioni a statuto speciale (art. 116, primo comma).</a:t>
            </a:r>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r>
              <a:rPr lang="it-IT" sz="1800" dirty="0">
                <a:latin typeface="Times New Roman" panose="02020603050405020304" pitchFamily="18" charset="0"/>
                <a:cs typeface="Times New Roman" panose="02020603050405020304" pitchFamily="18" charset="0"/>
              </a:rPr>
              <a:t>L'ambito delle materie nelle quali possono essere riconosciute tali forme ulteriori di autonomia concernono:</a:t>
            </a:r>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r>
              <a:rPr lang="it-IT" sz="1800" dirty="0">
                <a:latin typeface="Times New Roman" panose="02020603050405020304" pitchFamily="18" charset="0"/>
                <a:cs typeface="Times New Roman" panose="02020603050405020304" pitchFamily="18" charset="0"/>
              </a:rPr>
              <a:t>-tutte le materie che l'art. 117, terzo comma, attribuisce alla competenza legislativa concorrente;</a:t>
            </a:r>
            <a:br>
              <a:rPr lang="it-IT" sz="1800" dirty="0">
                <a:latin typeface="Times New Roman" panose="02020603050405020304" pitchFamily="18" charset="0"/>
                <a:cs typeface="Times New Roman" panose="02020603050405020304" pitchFamily="18" charset="0"/>
              </a:rPr>
            </a:br>
            <a:r>
              <a:rPr lang="it-IT" sz="1800" dirty="0">
                <a:latin typeface="Times New Roman" panose="02020603050405020304" pitchFamily="18" charset="0"/>
                <a:cs typeface="Times New Roman" panose="02020603050405020304" pitchFamily="18" charset="0"/>
              </a:rPr>
              <a:t>-un ulteriore limitato numero di materie riservate dallo stesso art. 117 (secondo comma) alla competenza legislativa esclusiva dello Stato:</a:t>
            </a:r>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r>
              <a:rPr lang="it-IT" sz="1800" dirty="0">
                <a:latin typeface="Times New Roman" panose="02020603050405020304" pitchFamily="18" charset="0"/>
                <a:cs typeface="Times New Roman" panose="02020603050405020304" pitchFamily="18" charset="0"/>
              </a:rPr>
              <a:t>1.organizzazione della giustizia di pace</a:t>
            </a:r>
            <a:br>
              <a:rPr lang="it-IT" sz="1800" dirty="0">
                <a:latin typeface="Times New Roman" panose="02020603050405020304" pitchFamily="18" charset="0"/>
                <a:cs typeface="Times New Roman" panose="02020603050405020304" pitchFamily="18" charset="0"/>
              </a:rPr>
            </a:br>
            <a:r>
              <a:rPr lang="it-IT" sz="1800" dirty="0">
                <a:latin typeface="Times New Roman" panose="02020603050405020304" pitchFamily="18" charset="0"/>
                <a:cs typeface="Times New Roman" panose="02020603050405020304" pitchFamily="18" charset="0"/>
              </a:rPr>
              <a:t>2.norme generali sull'istruzione</a:t>
            </a:r>
            <a:br>
              <a:rPr lang="it-IT" sz="1800" dirty="0">
                <a:latin typeface="Times New Roman" panose="02020603050405020304" pitchFamily="18" charset="0"/>
                <a:cs typeface="Times New Roman" panose="02020603050405020304" pitchFamily="18" charset="0"/>
              </a:rPr>
            </a:br>
            <a:r>
              <a:rPr lang="it-IT" sz="1800" dirty="0">
                <a:latin typeface="Times New Roman" panose="02020603050405020304" pitchFamily="18" charset="0"/>
                <a:cs typeface="Times New Roman" panose="02020603050405020304" pitchFamily="18" charset="0"/>
              </a:rPr>
              <a:t>3.tutela dell'ambiente, dell'ecosistema e dei beni culturali.</a:t>
            </a:r>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r>
              <a:rPr lang="it-IT" sz="1800" dirty="0">
                <a:latin typeface="Times New Roman" panose="02020603050405020304" pitchFamily="18" charset="0"/>
                <a:cs typeface="Times New Roman" panose="02020603050405020304" pitchFamily="18" charset="0"/>
              </a:rPr>
              <a:t>L'attribuzione di tali forme rafforzate di autonomia deve essere stabilita con </a:t>
            </a:r>
            <a:r>
              <a:rPr lang="it-IT" sz="1800" b="1" dirty="0">
                <a:latin typeface="Times New Roman" panose="02020603050405020304" pitchFamily="18" charset="0"/>
                <a:cs typeface="Times New Roman" panose="02020603050405020304" pitchFamily="18" charset="0"/>
              </a:rPr>
              <a:t>legge rinforzata</a:t>
            </a:r>
            <a:r>
              <a:rPr lang="it-IT" sz="1800" dirty="0">
                <a:latin typeface="Times New Roman" panose="02020603050405020304" pitchFamily="18" charset="0"/>
                <a:cs typeface="Times New Roman" panose="02020603050405020304" pitchFamily="18" charset="0"/>
              </a:rPr>
              <a:t>, che, dal punto di vista sostanziale, è formulata sulla base di un'intesa fra lo Stato e la Regione interessata, acquisito il parere degli enti locali interessati, nel rispetto dei princìpi di cui all'art. 119 Cost. in tema di autonomia finanziaria, mentre, dal punto di vista procedurale, è approvata dalle Camere a maggioranza assoluta dei componenti. </a:t>
            </a:r>
            <a:br>
              <a:rPr lang="it-IT" sz="1800" dirty="0">
                <a:latin typeface="Times New Roman" panose="02020603050405020304" pitchFamily="18" charset="0"/>
                <a:cs typeface="Times New Roman" panose="02020603050405020304" pitchFamily="18" charset="0"/>
              </a:rPr>
            </a:br>
            <a:r>
              <a:rPr lang="it-IT" sz="1800" dirty="0">
                <a:latin typeface="Times New Roman" panose="02020603050405020304" pitchFamily="18" charset="0"/>
                <a:cs typeface="Times New Roman" panose="02020603050405020304" pitchFamily="18" charset="0"/>
              </a:rPr>
              <a:t>Dall'introduzione di tali disposizioni in Costituzione, avvenuta con la riforma del titolo V prevista dalla legge cost. n. 3/2001, il procedimento previsto per l'attribuzione di autonomia differenziata non ha mai trovato completa attuazione.</a:t>
            </a:r>
            <a:br>
              <a:rPr lang="it-IT" sz="1800" dirty="0">
                <a:latin typeface="Times New Roman" panose="02020603050405020304" pitchFamily="18" charset="0"/>
                <a:cs typeface="Times New Roman" panose="02020603050405020304" pitchFamily="18" charset="0"/>
              </a:rPr>
            </a:br>
            <a:endParaRPr lang="it-IT" sz="1800" dirty="0">
              <a:latin typeface="Times New Roman" panose="02020603050405020304" pitchFamily="18" charset="0"/>
              <a:cs typeface="Times New Roman" panose="02020603050405020304" pitchFamily="18" charset="0"/>
            </a:endParaRPr>
          </a:p>
        </p:txBody>
      </p:sp>
      <p:sp>
        <p:nvSpPr>
          <p:cNvPr id="3" name="Sottotitolo 2">
            <a:extLst>
              <a:ext uri="{FF2B5EF4-FFF2-40B4-BE49-F238E27FC236}">
                <a16:creationId xmlns:a16="http://schemas.microsoft.com/office/drawing/2014/main" id="{0FF25D9A-0E49-44A5-7A4F-7497738EC433}"/>
              </a:ext>
            </a:extLst>
          </p:cNvPr>
          <p:cNvSpPr>
            <a:spLocks noGrp="1"/>
          </p:cNvSpPr>
          <p:nvPr>
            <p:ph type="subTitle" idx="1"/>
          </p:nvPr>
        </p:nvSpPr>
        <p:spPr>
          <a:xfrm>
            <a:off x="1272072" y="279918"/>
            <a:ext cx="9144000" cy="1655762"/>
          </a:xfrm>
        </p:spPr>
        <p:txBody>
          <a:bodyPr>
            <a:normAutofit/>
          </a:bodyPr>
          <a:lstStyle/>
          <a:p>
            <a:r>
              <a:rPr lang="it-IT" sz="4000" b="1" dirty="0">
                <a:latin typeface="Times New Roman" panose="02020603050405020304" pitchFamily="18" charset="0"/>
                <a:cs typeface="Times New Roman" panose="02020603050405020304" pitchFamily="18" charset="0"/>
              </a:rPr>
              <a:t>Regionalismo differenziato </a:t>
            </a:r>
          </a:p>
        </p:txBody>
      </p:sp>
    </p:spTree>
    <p:extLst>
      <p:ext uri="{BB962C8B-B14F-4D97-AF65-F5344CB8AC3E}">
        <p14:creationId xmlns:p14="http://schemas.microsoft.com/office/powerpoint/2010/main" val="25908593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61FDD3F-B47B-E346-675D-5D3D55AC5FF8}"/>
              </a:ext>
            </a:extLst>
          </p:cNvPr>
          <p:cNvSpPr>
            <a:spLocks noGrp="1"/>
          </p:cNvSpPr>
          <p:nvPr>
            <p:ph type="ctrTitle"/>
          </p:nvPr>
        </p:nvSpPr>
        <p:spPr>
          <a:xfrm>
            <a:off x="1524000" y="1474237"/>
            <a:ext cx="9144000" cy="4478694"/>
          </a:xfrm>
        </p:spPr>
        <p:txBody>
          <a:bodyPr>
            <a:normAutofit/>
          </a:bodyPr>
          <a:lstStyle/>
          <a:p>
            <a:pPr algn="l"/>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endParaRPr lang="it-IT" sz="1800" dirty="0">
              <a:latin typeface="Times New Roman" panose="02020603050405020304" pitchFamily="18" charset="0"/>
              <a:cs typeface="Times New Roman" panose="02020603050405020304" pitchFamily="18" charset="0"/>
            </a:endParaRPr>
          </a:p>
        </p:txBody>
      </p:sp>
      <p:sp>
        <p:nvSpPr>
          <p:cNvPr id="3" name="Sottotitolo 2">
            <a:extLst>
              <a:ext uri="{FF2B5EF4-FFF2-40B4-BE49-F238E27FC236}">
                <a16:creationId xmlns:a16="http://schemas.microsoft.com/office/drawing/2014/main" id="{0FF25D9A-0E49-44A5-7A4F-7497738EC433}"/>
              </a:ext>
            </a:extLst>
          </p:cNvPr>
          <p:cNvSpPr>
            <a:spLocks noGrp="1"/>
          </p:cNvSpPr>
          <p:nvPr>
            <p:ph type="subTitle" idx="1"/>
          </p:nvPr>
        </p:nvSpPr>
        <p:spPr>
          <a:xfrm>
            <a:off x="1272072" y="279918"/>
            <a:ext cx="9144000" cy="1655762"/>
          </a:xfrm>
        </p:spPr>
        <p:txBody>
          <a:bodyPr>
            <a:normAutofit/>
          </a:bodyPr>
          <a:lstStyle/>
          <a:p>
            <a:r>
              <a:rPr lang="it-IT" sz="4000" b="1" dirty="0">
                <a:latin typeface="Times New Roman" panose="02020603050405020304" pitchFamily="18" charset="0"/>
                <a:cs typeface="Times New Roman" panose="02020603050405020304" pitchFamily="18" charset="0"/>
              </a:rPr>
              <a:t>Regionalismo differenziato </a:t>
            </a:r>
          </a:p>
        </p:txBody>
      </p:sp>
      <p:sp>
        <p:nvSpPr>
          <p:cNvPr id="5" name="CasellaDiTesto 4">
            <a:extLst>
              <a:ext uri="{FF2B5EF4-FFF2-40B4-BE49-F238E27FC236}">
                <a16:creationId xmlns:a16="http://schemas.microsoft.com/office/drawing/2014/main" id="{6C058135-6EBD-BE2E-91EA-6E7620AC1598}"/>
              </a:ext>
            </a:extLst>
          </p:cNvPr>
          <p:cNvSpPr txBox="1"/>
          <p:nvPr/>
        </p:nvSpPr>
        <p:spPr>
          <a:xfrm>
            <a:off x="1533329" y="1474237"/>
            <a:ext cx="8621485" cy="3970318"/>
          </a:xfrm>
          <a:prstGeom prst="rect">
            <a:avLst/>
          </a:prstGeom>
          <a:noFill/>
        </p:spPr>
        <p:txBody>
          <a:bodyPr wrap="square" rtlCol="0">
            <a:spAutoFit/>
          </a:bodyPr>
          <a:lstStyle/>
          <a:p>
            <a:pPr algn="just"/>
            <a:r>
              <a:rPr lang="it-IT" dirty="0">
                <a:latin typeface="Times New Roman" panose="02020603050405020304" pitchFamily="18" charset="0"/>
                <a:cs typeface="Times New Roman" panose="02020603050405020304" pitchFamily="18" charset="0"/>
              </a:rPr>
              <a:t>Il Parlamento ha approvato alcune disposizioni di attuazione dell'art. 116, terzo comma Cost., relative alla fase iniziale del procedimento per il riconoscimento di forme di maggiore autonomia alle Regioni a statuto ordinario.</a:t>
            </a:r>
            <a:br>
              <a:rPr lang="it-IT" dirty="0">
                <a:latin typeface="Times New Roman" panose="02020603050405020304" pitchFamily="18" charset="0"/>
                <a:cs typeface="Times New Roman" panose="02020603050405020304" pitchFamily="18" charset="0"/>
              </a:rPr>
            </a:br>
            <a:r>
              <a:rPr lang="it-IT" dirty="0">
                <a:latin typeface="Times New Roman" panose="02020603050405020304" pitchFamily="18" charset="0"/>
                <a:cs typeface="Times New Roman" panose="02020603050405020304" pitchFamily="18" charset="0"/>
              </a:rPr>
              <a:t>In particolare, la legge di stabilità per il 2014, contestualmente ad un'ulteriore revisione dei contenuti delle autonomie speciali, ha previsto </a:t>
            </a:r>
            <a:r>
              <a:rPr lang="it-IT" b="1" dirty="0">
                <a:latin typeface="Times New Roman" panose="02020603050405020304" pitchFamily="18" charset="0"/>
                <a:cs typeface="Times New Roman" panose="02020603050405020304" pitchFamily="18" charset="0"/>
              </a:rPr>
              <a:t>un termine di sessanta giorni entro il quale il Governo è tenuto ad attivarsi sulle iniziative delle regioni</a:t>
            </a:r>
            <a:r>
              <a:rPr lang="it-IT" dirty="0">
                <a:latin typeface="Times New Roman" panose="02020603050405020304" pitchFamily="18" charset="0"/>
                <a:cs typeface="Times New Roman" panose="02020603050405020304" pitchFamily="18" charset="0"/>
              </a:rPr>
              <a:t> </a:t>
            </a:r>
            <a:r>
              <a:rPr lang="it-IT" b="1" dirty="0">
                <a:latin typeface="Times New Roman" panose="02020603050405020304" pitchFamily="18" charset="0"/>
                <a:cs typeface="Times New Roman" panose="02020603050405020304" pitchFamily="18" charset="0"/>
              </a:rPr>
              <a:t>presentate al Presidente del Consiglio dei ministri</a:t>
            </a:r>
            <a:r>
              <a:rPr lang="it-IT" dirty="0">
                <a:latin typeface="Times New Roman" panose="02020603050405020304" pitchFamily="18" charset="0"/>
                <a:cs typeface="Times New Roman" panose="02020603050405020304" pitchFamily="18" charset="0"/>
              </a:rPr>
              <a:t> e al Ministro per gli affari regionali ai fini dell'intesa (art. 1, comma 571, L. n. 147/2013). Il termine decorre dalla data del ricevimento delle iniziative e l'obbligo di attivazione si traduce nel dare seguito all'impulso conseguente all'iniziativa regionale finalizzata all'intesa. Tali disposizioni si collocano quindi "a monte" del procedimento delineato dall'art. 116, terzo comma, Cost., ferma restando, a tal fine, la fonte ivi prevista, costituita da una legge rinforzata, il cui contenuto è determinato in base ad un intesa tra regione e Stato e al parere degli enti locali interessati, approvata a maggioranza assoluta dalle Camere.</a:t>
            </a:r>
          </a:p>
        </p:txBody>
      </p:sp>
    </p:spTree>
    <p:extLst>
      <p:ext uri="{BB962C8B-B14F-4D97-AF65-F5344CB8AC3E}">
        <p14:creationId xmlns:p14="http://schemas.microsoft.com/office/powerpoint/2010/main" val="14525840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61FDD3F-B47B-E346-675D-5D3D55AC5FF8}"/>
              </a:ext>
            </a:extLst>
          </p:cNvPr>
          <p:cNvSpPr>
            <a:spLocks noGrp="1"/>
          </p:cNvSpPr>
          <p:nvPr>
            <p:ph type="ctrTitle"/>
          </p:nvPr>
        </p:nvSpPr>
        <p:spPr>
          <a:xfrm>
            <a:off x="1524000" y="1474237"/>
            <a:ext cx="9144000" cy="3242080"/>
          </a:xfrm>
        </p:spPr>
        <p:txBody>
          <a:bodyPr>
            <a:normAutofit/>
          </a:bodyPr>
          <a:lstStyle/>
          <a:p>
            <a:pPr algn="l"/>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endParaRPr lang="it-IT" sz="1800" dirty="0">
              <a:latin typeface="Times New Roman" panose="02020603050405020304" pitchFamily="18" charset="0"/>
              <a:cs typeface="Times New Roman" panose="02020603050405020304" pitchFamily="18" charset="0"/>
            </a:endParaRPr>
          </a:p>
        </p:txBody>
      </p:sp>
      <p:sp>
        <p:nvSpPr>
          <p:cNvPr id="3" name="Sottotitolo 2">
            <a:extLst>
              <a:ext uri="{FF2B5EF4-FFF2-40B4-BE49-F238E27FC236}">
                <a16:creationId xmlns:a16="http://schemas.microsoft.com/office/drawing/2014/main" id="{0FF25D9A-0E49-44A5-7A4F-7497738EC433}"/>
              </a:ext>
            </a:extLst>
          </p:cNvPr>
          <p:cNvSpPr>
            <a:spLocks noGrp="1"/>
          </p:cNvSpPr>
          <p:nvPr>
            <p:ph type="subTitle" idx="1"/>
          </p:nvPr>
        </p:nvSpPr>
        <p:spPr>
          <a:xfrm>
            <a:off x="1272072" y="279918"/>
            <a:ext cx="9144000" cy="1655762"/>
          </a:xfrm>
        </p:spPr>
        <p:txBody>
          <a:bodyPr>
            <a:normAutofit/>
          </a:bodyPr>
          <a:lstStyle/>
          <a:p>
            <a:r>
              <a:rPr lang="it-IT" sz="4000" b="1" dirty="0">
                <a:latin typeface="Times New Roman" panose="02020603050405020304" pitchFamily="18" charset="0"/>
                <a:cs typeface="Times New Roman" panose="02020603050405020304" pitchFamily="18" charset="0"/>
              </a:rPr>
              <a:t>Regionalismo differenziato </a:t>
            </a:r>
          </a:p>
        </p:txBody>
      </p:sp>
      <p:sp>
        <p:nvSpPr>
          <p:cNvPr id="5" name="CasellaDiTesto 4">
            <a:extLst>
              <a:ext uri="{FF2B5EF4-FFF2-40B4-BE49-F238E27FC236}">
                <a16:creationId xmlns:a16="http://schemas.microsoft.com/office/drawing/2014/main" id="{6C058135-6EBD-BE2E-91EA-6E7620AC1598}"/>
              </a:ext>
            </a:extLst>
          </p:cNvPr>
          <p:cNvSpPr txBox="1"/>
          <p:nvPr/>
        </p:nvSpPr>
        <p:spPr>
          <a:xfrm>
            <a:off x="1533329" y="1474237"/>
            <a:ext cx="8621485" cy="3970318"/>
          </a:xfrm>
          <a:prstGeom prst="rect">
            <a:avLst/>
          </a:prstGeom>
          <a:noFill/>
        </p:spPr>
        <p:txBody>
          <a:bodyPr wrap="square" rtlCol="0">
            <a:spAutoFit/>
          </a:bodyPr>
          <a:lstStyle/>
          <a:p>
            <a:pPr algn="just"/>
            <a:r>
              <a:rPr lang="it-IT" dirty="0">
                <a:latin typeface="Times New Roman" panose="02020603050405020304" pitchFamily="18" charset="0"/>
                <a:cs typeface="Times New Roman" panose="02020603050405020304" pitchFamily="18" charset="0"/>
              </a:rPr>
              <a:t>Il riferimento al coordinamento della finanza pubblica contenuto nella legge di stabilità 2014 sembra aggiungere una chiave di lettura ulteriore rispetto a quella dell'obiettivo dell'impulso procedurale rispetto ai procedimenti costituzionalmente previsti: l'autonomia differenziata risulterebbe funzionale anche al coordinamento della finanza pubblica. </a:t>
            </a:r>
          </a:p>
          <a:p>
            <a:pPr algn="just"/>
            <a:r>
              <a:rPr lang="it-IT" dirty="0">
                <a:latin typeface="Times New Roman" panose="02020603050405020304" pitchFamily="18" charset="0"/>
                <a:cs typeface="Times New Roman" panose="02020603050405020304" pitchFamily="18" charset="0"/>
              </a:rPr>
              <a:t>Il tema del riconoscimento di forme di «autonomia differenziata» ai sensi dell'articolo 116, terzo comma della Costituzione si è imposto al centro del dibattito sul rapporto tra Stato e Regioni dopo l'esito non confermativo del referendum sulla riforma costituzionale, a seguito delle iniziative intraprese dalle Regioni Lombardia, Veneto ed Emilia-Romagna.</a:t>
            </a:r>
          </a:p>
          <a:p>
            <a:pPr algn="just"/>
            <a:r>
              <a:rPr lang="it-IT" dirty="0">
                <a:latin typeface="Times New Roman" panose="02020603050405020304" pitchFamily="18" charset="0"/>
                <a:cs typeface="Times New Roman" panose="02020603050405020304" pitchFamily="18" charset="0"/>
              </a:rPr>
              <a:t>Le prime due Regioni hanno infatti svolto il 22 ottobre 2017, con esito positivo, due referendum consultivi sull'attribuzione di ulteriori forme e condizioni particolari di autonomia. La Regione Emilia-Romagna si è invece attivata, su impulso del Presidente della Regione, con l'approvazione da parte dell'Assemblea regionale, il 3 ottobre 2017, di una risoluzione per l'avvio del procedimento finalizzato alla sottoscrizione dell'intesa con il Governo richiesta dall'articolo 116, terzo comma, della Costituzione.</a:t>
            </a:r>
          </a:p>
        </p:txBody>
      </p:sp>
    </p:spTree>
    <p:extLst>
      <p:ext uri="{BB962C8B-B14F-4D97-AF65-F5344CB8AC3E}">
        <p14:creationId xmlns:p14="http://schemas.microsoft.com/office/powerpoint/2010/main" val="40097905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61FDD3F-B47B-E346-675D-5D3D55AC5FF8}"/>
              </a:ext>
            </a:extLst>
          </p:cNvPr>
          <p:cNvSpPr>
            <a:spLocks noGrp="1"/>
          </p:cNvSpPr>
          <p:nvPr>
            <p:ph type="ctrTitle"/>
          </p:nvPr>
        </p:nvSpPr>
        <p:spPr>
          <a:xfrm>
            <a:off x="1524000" y="1474237"/>
            <a:ext cx="9144000" cy="3242080"/>
          </a:xfrm>
        </p:spPr>
        <p:txBody>
          <a:bodyPr>
            <a:normAutofit/>
          </a:bodyPr>
          <a:lstStyle/>
          <a:p>
            <a:pPr algn="l"/>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endParaRPr lang="it-IT" sz="1800" dirty="0">
              <a:latin typeface="Times New Roman" panose="02020603050405020304" pitchFamily="18" charset="0"/>
              <a:cs typeface="Times New Roman" panose="02020603050405020304" pitchFamily="18" charset="0"/>
            </a:endParaRPr>
          </a:p>
        </p:txBody>
      </p:sp>
      <p:sp>
        <p:nvSpPr>
          <p:cNvPr id="3" name="Sottotitolo 2">
            <a:extLst>
              <a:ext uri="{FF2B5EF4-FFF2-40B4-BE49-F238E27FC236}">
                <a16:creationId xmlns:a16="http://schemas.microsoft.com/office/drawing/2014/main" id="{0FF25D9A-0E49-44A5-7A4F-7497738EC433}"/>
              </a:ext>
            </a:extLst>
          </p:cNvPr>
          <p:cNvSpPr>
            <a:spLocks noGrp="1"/>
          </p:cNvSpPr>
          <p:nvPr>
            <p:ph type="subTitle" idx="1"/>
          </p:nvPr>
        </p:nvSpPr>
        <p:spPr>
          <a:xfrm>
            <a:off x="1272072" y="279918"/>
            <a:ext cx="9144000" cy="1655762"/>
          </a:xfrm>
        </p:spPr>
        <p:txBody>
          <a:bodyPr>
            <a:normAutofit/>
          </a:bodyPr>
          <a:lstStyle/>
          <a:p>
            <a:r>
              <a:rPr lang="it-IT" sz="4000" b="1" dirty="0">
                <a:latin typeface="Times New Roman" panose="02020603050405020304" pitchFamily="18" charset="0"/>
                <a:cs typeface="Times New Roman" panose="02020603050405020304" pitchFamily="18" charset="0"/>
              </a:rPr>
              <a:t>Regionalismo differenziato </a:t>
            </a:r>
          </a:p>
        </p:txBody>
      </p:sp>
      <p:sp>
        <p:nvSpPr>
          <p:cNvPr id="5" name="CasellaDiTesto 4">
            <a:extLst>
              <a:ext uri="{FF2B5EF4-FFF2-40B4-BE49-F238E27FC236}">
                <a16:creationId xmlns:a16="http://schemas.microsoft.com/office/drawing/2014/main" id="{6C058135-6EBD-BE2E-91EA-6E7620AC1598}"/>
              </a:ext>
            </a:extLst>
          </p:cNvPr>
          <p:cNvSpPr txBox="1"/>
          <p:nvPr/>
        </p:nvSpPr>
        <p:spPr>
          <a:xfrm>
            <a:off x="1524000" y="914400"/>
            <a:ext cx="9144000" cy="4524315"/>
          </a:xfrm>
          <a:prstGeom prst="rect">
            <a:avLst/>
          </a:prstGeom>
          <a:noFill/>
        </p:spPr>
        <p:txBody>
          <a:bodyPr wrap="square" rtlCol="0">
            <a:spAutoFit/>
          </a:bodyPr>
          <a:lstStyle/>
          <a:p>
            <a:pPr algn="just"/>
            <a:r>
              <a:rPr lang="it-IT" dirty="0">
                <a:latin typeface="Times New Roman" panose="02020603050405020304" pitchFamily="18" charset="0"/>
                <a:cs typeface="Times New Roman" panose="02020603050405020304" pitchFamily="18" charset="0"/>
              </a:rPr>
              <a:t>E' seguita la sottoscrizione – il 28 febbraio 2018 – di un accordo preliminare per l'attribuzione di maggiori forme di autonomia ai sensi dell'art. 116, comma terzo della Costituzione tra il Governo e le regioni Emilia-Romagna, Lombardia e Veneto. Successivamente, altre regioni hanno avviato, in tale quadro, un confronto con il Governo.</a:t>
            </a:r>
          </a:p>
          <a:p>
            <a:pPr algn="just"/>
            <a:r>
              <a:rPr lang="it-IT" dirty="0">
                <a:latin typeface="Times New Roman" panose="02020603050405020304" pitchFamily="18" charset="0"/>
                <a:cs typeface="Times New Roman" panose="02020603050405020304" pitchFamily="18" charset="0"/>
              </a:rPr>
              <a:t>Su questi temi è stata svolta un'indagine conoscitiva in seno alla Commissione bicamerale per le questioni regionali. La Commissione ha evidenziato come il percorso autonomistico delineato dall'articolo 116, terzo comma, miri ad arricchire i contenuti e completare l'autonomia ordinaria, nell'ambito del disegno delineato dal Titolo V della parte II della Costituzione e come l'attivazione di forme e condizioni particolari di autonomia presenti significative opportunità per il sistema istituzionale nel suo complesso, oltre che per la singola Regione interessata. L'attuazione dell'articolo 116, terzo comma, non deve peraltro essere intesa in alcun modo come lesiva dell'unitarietà della Repubblica e del principio solidaristico che la contraddistingue. Uno dei punti più delicati del dibattito riguarda il tema delle risorse finanziarie che devono accompagnare il processo di rafforzamento dell'autonomia regionale. Al riguardo, nell'ambito dell'indagine conoscitiva, è emersa come centrale l'esigenza del rispetto del principio, elaborato dalla giurisprudenza costituzionale, della necessaria correlazione tra funzioni e risorse.</a:t>
            </a:r>
          </a:p>
        </p:txBody>
      </p:sp>
    </p:spTree>
    <p:extLst>
      <p:ext uri="{BB962C8B-B14F-4D97-AF65-F5344CB8AC3E}">
        <p14:creationId xmlns:p14="http://schemas.microsoft.com/office/powerpoint/2010/main" val="9669669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61FDD3F-B47B-E346-675D-5D3D55AC5FF8}"/>
              </a:ext>
            </a:extLst>
          </p:cNvPr>
          <p:cNvSpPr>
            <a:spLocks noGrp="1"/>
          </p:cNvSpPr>
          <p:nvPr>
            <p:ph type="ctrTitle"/>
          </p:nvPr>
        </p:nvSpPr>
        <p:spPr>
          <a:xfrm>
            <a:off x="1524000" y="1474237"/>
            <a:ext cx="9144000" cy="3242080"/>
          </a:xfrm>
        </p:spPr>
        <p:txBody>
          <a:bodyPr>
            <a:normAutofit/>
          </a:bodyPr>
          <a:lstStyle/>
          <a:p>
            <a:pPr algn="l"/>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endParaRPr lang="it-IT" sz="1800" dirty="0">
              <a:latin typeface="Times New Roman" panose="02020603050405020304" pitchFamily="18" charset="0"/>
              <a:cs typeface="Times New Roman" panose="02020603050405020304" pitchFamily="18" charset="0"/>
            </a:endParaRPr>
          </a:p>
        </p:txBody>
      </p:sp>
      <p:sp>
        <p:nvSpPr>
          <p:cNvPr id="3" name="Sottotitolo 2">
            <a:extLst>
              <a:ext uri="{FF2B5EF4-FFF2-40B4-BE49-F238E27FC236}">
                <a16:creationId xmlns:a16="http://schemas.microsoft.com/office/drawing/2014/main" id="{0FF25D9A-0E49-44A5-7A4F-7497738EC433}"/>
              </a:ext>
            </a:extLst>
          </p:cNvPr>
          <p:cNvSpPr>
            <a:spLocks noGrp="1"/>
          </p:cNvSpPr>
          <p:nvPr>
            <p:ph type="subTitle" idx="1"/>
          </p:nvPr>
        </p:nvSpPr>
        <p:spPr>
          <a:xfrm>
            <a:off x="1272072" y="279918"/>
            <a:ext cx="9144000" cy="1655762"/>
          </a:xfrm>
        </p:spPr>
        <p:txBody>
          <a:bodyPr>
            <a:normAutofit/>
          </a:bodyPr>
          <a:lstStyle/>
          <a:p>
            <a:r>
              <a:rPr lang="it-IT" sz="4000" b="1" dirty="0">
                <a:latin typeface="Times New Roman" panose="02020603050405020304" pitchFamily="18" charset="0"/>
                <a:cs typeface="Times New Roman" panose="02020603050405020304" pitchFamily="18" charset="0"/>
              </a:rPr>
              <a:t>Regionalismo differenziato </a:t>
            </a:r>
          </a:p>
        </p:txBody>
      </p:sp>
      <p:sp>
        <p:nvSpPr>
          <p:cNvPr id="5" name="CasellaDiTesto 4">
            <a:extLst>
              <a:ext uri="{FF2B5EF4-FFF2-40B4-BE49-F238E27FC236}">
                <a16:creationId xmlns:a16="http://schemas.microsoft.com/office/drawing/2014/main" id="{6C058135-6EBD-BE2E-91EA-6E7620AC1598}"/>
              </a:ext>
            </a:extLst>
          </p:cNvPr>
          <p:cNvSpPr txBox="1"/>
          <p:nvPr/>
        </p:nvSpPr>
        <p:spPr>
          <a:xfrm>
            <a:off x="1524000" y="1250302"/>
            <a:ext cx="9144000" cy="3970318"/>
          </a:xfrm>
          <a:prstGeom prst="rect">
            <a:avLst/>
          </a:prstGeom>
          <a:noFill/>
        </p:spPr>
        <p:txBody>
          <a:bodyPr wrap="square" rtlCol="0">
            <a:spAutoFit/>
          </a:bodyPr>
          <a:lstStyle/>
          <a:p>
            <a:pPr algn="just"/>
            <a:r>
              <a:rPr lang="it-IT" dirty="0">
                <a:latin typeface="Times New Roman" panose="02020603050405020304" pitchFamily="18" charset="0"/>
                <a:cs typeface="Times New Roman" panose="02020603050405020304" pitchFamily="18" charset="0"/>
              </a:rPr>
              <a:t>Con la formazione del nuovo governo, il dibattito sull’autonomia differenziata, in attuazione del terzo comma dell’articolo 116 della Costituzione, ha subito un’ impennata impressa dal ministro Roberto Calderoli. </a:t>
            </a:r>
          </a:p>
          <a:p>
            <a:pPr algn="just"/>
            <a:r>
              <a:rPr lang="it-IT" dirty="0">
                <a:latin typeface="Times New Roman" panose="02020603050405020304" pitchFamily="18" charset="0"/>
                <a:cs typeface="Times New Roman" panose="02020603050405020304" pitchFamily="18" charset="0"/>
              </a:rPr>
              <a:t>In questi venti anni, la riforma costituzionale n. 3 del 2001, è stata variamente e fortemente criticata; non ha previsto, infatti, un ordinamento esplicitamente federale, ma ha indebolito i poteri dello Stato centrale, articolando l’assetto delle autonomie regionali su tre livelli: le regioni a statuto speciale, le regioni ordinarie e le regioni che chiedono l’applicazione della autonomia differenziata.</a:t>
            </a:r>
          </a:p>
          <a:p>
            <a:pPr algn="just"/>
            <a:r>
              <a:rPr lang="it-IT" dirty="0">
                <a:latin typeface="Times New Roman" panose="02020603050405020304" pitchFamily="18" charset="0"/>
                <a:cs typeface="Times New Roman" panose="02020603050405020304" pitchFamily="18" charset="0"/>
              </a:rPr>
              <a:t>Alla testa del movimento a sostegno dell’autonomia differenziata si sono poste Lombardia e Veneto, sotto il controllo della Lega, a cui si sono aggiunte volta per volta, Emilia Romagna, Toscana, Piemonte e in ultimo la Campania. I primi atti formali di richiesta di autonomia risalgono al 2007, quando i consigli regionali di Lombardia e Veneto adottarono indirizzi per avviare un confronto con il Governo nazionale e raggiungere un’intesa sulle materie oggetto di autonomia. </a:t>
            </a:r>
          </a:p>
        </p:txBody>
      </p:sp>
    </p:spTree>
    <p:extLst>
      <p:ext uri="{BB962C8B-B14F-4D97-AF65-F5344CB8AC3E}">
        <p14:creationId xmlns:p14="http://schemas.microsoft.com/office/powerpoint/2010/main" val="763499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61FDD3F-B47B-E346-675D-5D3D55AC5FF8}"/>
              </a:ext>
            </a:extLst>
          </p:cNvPr>
          <p:cNvSpPr>
            <a:spLocks noGrp="1"/>
          </p:cNvSpPr>
          <p:nvPr>
            <p:ph type="ctrTitle"/>
          </p:nvPr>
        </p:nvSpPr>
        <p:spPr>
          <a:xfrm>
            <a:off x="1524000" y="1474237"/>
            <a:ext cx="9144000" cy="3242080"/>
          </a:xfrm>
        </p:spPr>
        <p:txBody>
          <a:bodyPr>
            <a:normAutofit/>
          </a:bodyPr>
          <a:lstStyle/>
          <a:p>
            <a:pPr algn="l"/>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endParaRPr lang="it-IT" sz="1800" dirty="0">
              <a:latin typeface="Times New Roman" panose="02020603050405020304" pitchFamily="18" charset="0"/>
              <a:cs typeface="Times New Roman" panose="02020603050405020304" pitchFamily="18" charset="0"/>
            </a:endParaRPr>
          </a:p>
        </p:txBody>
      </p:sp>
      <p:sp>
        <p:nvSpPr>
          <p:cNvPr id="3" name="Sottotitolo 2">
            <a:extLst>
              <a:ext uri="{FF2B5EF4-FFF2-40B4-BE49-F238E27FC236}">
                <a16:creationId xmlns:a16="http://schemas.microsoft.com/office/drawing/2014/main" id="{0FF25D9A-0E49-44A5-7A4F-7497738EC433}"/>
              </a:ext>
            </a:extLst>
          </p:cNvPr>
          <p:cNvSpPr>
            <a:spLocks noGrp="1"/>
          </p:cNvSpPr>
          <p:nvPr>
            <p:ph type="subTitle" idx="1"/>
          </p:nvPr>
        </p:nvSpPr>
        <p:spPr>
          <a:xfrm>
            <a:off x="1272072" y="279918"/>
            <a:ext cx="9144000" cy="1655762"/>
          </a:xfrm>
        </p:spPr>
        <p:txBody>
          <a:bodyPr>
            <a:normAutofit/>
          </a:bodyPr>
          <a:lstStyle/>
          <a:p>
            <a:r>
              <a:rPr lang="it-IT" sz="4000" b="1" dirty="0">
                <a:latin typeface="Times New Roman" panose="02020603050405020304" pitchFamily="18" charset="0"/>
                <a:cs typeface="Times New Roman" panose="02020603050405020304" pitchFamily="18" charset="0"/>
              </a:rPr>
              <a:t>Regionalismo differenziato </a:t>
            </a:r>
          </a:p>
        </p:txBody>
      </p:sp>
      <p:sp>
        <p:nvSpPr>
          <p:cNvPr id="5" name="CasellaDiTesto 4">
            <a:extLst>
              <a:ext uri="{FF2B5EF4-FFF2-40B4-BE49-F238E27FC236}">
                <a16:creationId xmlns:a16="http://schemas.microsoft.com/office/drawing/2014/main" id="{6C058135-6EBD-BE2E-91EA-6E7620AC1598}"/>
              </a:ext>
            </a:extLst>
          </p:cNvPr>
          <p:cNvSpPr txBox="1"/>
          <p:nvPr/>
        </p:nvSpPr>
        <p:spPr>
          <a:xfrm>
            <a:off x="1524000" y="1250302"/>
            <a:ext cx="9144000" cy="3693319"/>
          </a:xfrm>
          <a:prstGeom prst="rect">
            <a:avLst/>
          </a:prstGeom>
          <a:noFill/>
        </p:spPr>
        <p:txBody>
          <a:bodyPr wrap="square" rtlCol="0">
            <a:spAutoFit/>
          </a:bodyPr>
          <a:lstStyle/>
          <a:p>
            <a:pPr algn="just"/>
            <a:r>
              <a:rPr lang="it-IT" dirty="0">
                <a:latin typeface="Times New Roman" panose="02020603050405020304" pitchFamily="18" charset="0"/>
                <a:cs typeface="Times New Roman" panose="02020603050405020304" pitchFamily="18" charset="0"/>
              </a:rPr>
              <a:t>Questa fase iniziale si esaurì durante la crisi del 2011 e con la riforma che limitava fortemente addirittura la potestà legislativa delle regioni ordinarie, considerata come principale causa di confusione normative, e rilanciava la “causa di supremazia dello Stato”, secondo la quale le materie di competenza delle regioni ordinarie potevano essere avocate alla competenza statale, “qualora lo richiedesse la tutela dell’unità giuridica o economica della Repubblica, ovvero la tutela dell’interesse nazionale”. </a:t>
            </a:r>
          </a:p>
          <a:p>
            <a:pPr algn="just"/>
            <a:r>
              <a:rPr lang="it-IT" dirty="0">
                <a:latin typeface="Times New Roman" panose="02020603050405020304" pitchFamily="18" charset="0"/>
                <a:cs typeface="Times New Roman" panose="02020603050405020304" pitchFamily="18" charset="0"/>
              </a:rPr>
              <a:t>Come è noto, la riforma proposta da Renzi fu respinta dal Referendum Costituzionale del dicembre 2016, aprendo una nuova fase politica di ripresa del regionalismo culminata con i referendum consultivi, indetti dalla Lombardia e dal Veneto nell’ottobre 2017, con cui i cittadini approvarono la richiesta di trasferimento alle regioni di numerose competenze e l’assegnazione dei fondi per il finanziamento integrale delle funzioni trasferite dallo Stato. </a:t>
            </a:r>
          </a:p>
          <a:p>
            <a:pPr algn="just"/>
            <a:r>
              <a:rPr lang="it-IT" dirty="0">
                <a:latin typeface="Times New Roman" panose="02020603050405020304" pitchFamily="18" charset="0"/>
                <a:cs typeface="Times New Roman" panose="02020603050405020304" pitchFamily="18" charset="0"/>
              </a:rPr>
              <a:t>Il tema del finanziamento porta ad un nuovo livello il dibattito sul regionalismo differenziato introducendo la questione, di estrema rilevanza, del cosiddetto residuo fiscale.</a:t>
            </a:r>
          </a:p>
        </p:txBody>
      </p:sp>
    </p:spTree>
    <p:extLst>
      <p:ext uri="{BB962C8B-B14F-4D97-AF65-F5344CB8AC3E}">
        <p14:creationId xmlns:p14="http://schemas.microsoft.com/office/powerpoint/2010/main" val="2451782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61FDD3F-B47B-E346-675D-5D3D55AC5FF8}"/>
              </a:ext>
            </a:extLst>
          </p:cNvPr>
          <p:cNvSpPr>
            <a:spLocks noGrp="1"/>
          </p:cNvSpPr>
          <p:nvPr>
            <p:ph type="ctrTitle"/>
          </p:nvPr>
        </p:nvSpPr>
        <p:spPr>
          <a:xfrm>
            <a:off x="1524000" y="1474237"/>
            <a:ext cx="9144000" cy="3242080"/>
          </a:xfrm>
        </p:spPr>
        <p:txBody>
          <a:bodyPr>
            <a:normAutofit/>
          </a:bodyPr>
          <a:lstStyle/>
          <a:p>
            <a:pPr algn="l"/>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endParaRPr lang="it-IT" sz="1800" dirty="0">
              <a:latin typeface="Times New Roman" panose="02020603050405020304" pitchFamily="18" charset="0"/>
              <a:cs typeface="Times New Roman" panose="02020603050405020304" pitchFamily="18" charset="0"/>
            </a:endParaRPr>
          </a:p>
        </p:txBody>
      </p:sp>
      <p:sp>
        <p:nvSpPr>
          <p:cNvPr id="3" name="Sottotitolo 2">
            <a:extLst>
              <a:ext uri="{FF2B5EF4-FFF2-40B4-BE49-F238E27FC236}">
                <a16:creationId xmlns:a16="http://schemas.microsoft.com/office/drawing/2014/main" id="{0FF25D9A-0E49-44A5-7A4F-7497738EC433}"/>
              </a:ext>
            </a:extLst>
          </p:cNvPr>
          <p:cNvSpPr>
            <a:spLocks noGrp="1"/>
          </p:cNvSpPr>
          <p:nvPr>
            <p:ph type="subTitle" idx="1"/>
          </p:nvPr>
        </p:nvSpPr>
        <p:spPr>
          <a:xfrm>
            <a:off x="1272072" y="279918"/>
            <a:ext cx="9144000" cy="1655762"/>
          </a:xfrm>
        </p:spPr>
        <p:txBody>
          <a:bodyPr>
            <a:normAutofit/>
          </a:bodyPr>
          <a:lstStyle/>
          <a:p>
            <a:r>
              <a:rPr lang="it-IT" sz="4000" b="1" dirty="0">
                <a:latin typeface="Times New Roman" panose="02020603050405020304" pitchFamily="18" charset="0"/>
                <a:cs typeface="Times New Roman" panose="02020603050405020304" pitchFamily="18" charset="0"/>
              </a:rPr>
              <a:t>Regionalismo differenziato </a:t>
            </a:r>
          </a:p>
        </p:txBody>
      </p:sp>
      <p:sp>
        <p:nvSpPr>
          <p:cNvPr id="5" name="CasellaDiTesto 4">
            <a:extLst>
              <a:ext uri="{FF2B5EF4-FFF2-40B4-BE49-F238E27FC236}">
                <a16:creationId xmlns:a16="http://schemas.microsoft.com/office/drawing/2014/main" id="{6C058135-6EBD-BE2E-91EA-6E7620AC1598}"/>
              </a:ext>
            </a:extLst>
          </p:cNvPr>
          <p:cNvSpPr txBox="1"/>
          <p:nvPr/>
        </p:nvSpPr>
        <p:spPr>
          <a:xfrm>
            <a:off x="1524000" y="1250302"/>
            <a:ext cx="9144000" cy="3139321"/>
          </a:xfrm>
          <a:prstGeom prst="rect">
            <a:avLst/>
          </a:prstGeom>
          <a:noFill/>
        </p:spPr>
        <p:txBody>
          <a:bodyPr wrap="square" rtlCol="0">
            <a:spAutoFit/>
          </a:bodyPr>
          <a:lstStyle/>
          <a:p>
            <a:pPr algn="just"/>
            <a:r>
              <a:rPr lang="it-IT" dirty="0">
                <a:latin typeface="Times New Roman" panose="02020603050405020304" pitchFamily="18" charset="0"/>
                <a:cs typeface="Times New Roman" panose="02020603050405020304" pitchFamily="18" charset="0"/>
              </a:rPr>
              <a:t>Le disposizioni contenute nelle bozze d’intesa tra il Governo italiano e le tre Regioni proponenti risultavano, tuttavia, in palese contrasto con quanto previsto dalle norme (costituzionali ed ordinarie) in materia di federalismo fiscale e, comportando anche evidenti rischi di aggravamento dei divari di ricchezza esistenti nel Paese, incontrarono una forte opposizione, che determinò una nuova battuta d’arresto del dibattito relativo alla attuazione del federalismo differenziato.</a:t>
            </a:r>
          </a:p>
          <a:p>
            <a:pPr algn="just"/>
            <a:r>
              <a:rPr lang="it-IT" dirty="0">
                <a:latin typeface="Times New Roman" panose="02020603050405020304" pitchFamily="18" charset="0"/>
                <a:cs typeface="Times New Roman" panose="02020603050405020304" pitchFamily="18" charset="0"/>
              </a:rPr>
              <a:t>Dopo le elezioni del 2018, il processo subì una nuova accelerazione, gli accordi preliminari che dovevano portare all’attuazione per legge della autonomia per le regioni richiedenti furono superati da nuove istanze: il Veneto si spinse oltre lo stesso limite dell’articolo 116 proponendo un modello molto simile a quello delle Regioni a Statuto Speciale; si allargò la platea di regioni che intendevano seguire la strada segnata da Veneto, Lombardia e Emilia Romagna, in particolare Toscana, Marche, Umbria, Piemonte e Liguria. </a:t>
            </a:r>
          </a:p>
        </p:txBody>
      </p:sp>
    </p:spTree>
    <p:extLst>
      <p:ext uri="{BB962C8B-B14F-4D97-AF65-F5344CB8AC3E}">
        <p14:creationId xmlns:p14="http://schemas.microsoft.com/office/powerpoint/2010/main" val="12812858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61FDD3F-B47B-E346-675D-5D3D55AC5FF8}"/>
              </a:ext>
            </a:extLst>
          </p:cNvPr>
          <p:cNvSpPr>
            <a:spLocks noGrp="1"/>
          </p:cNvSpPr>
          <p:nvPr>
            <p:ph type="ctrTitle"/>
          </p:nvPr>
        </p:nvSpPr>
        <p:spPr>
          <a:xfrm>
            <a:off x="1524000" y="1474237"/>
            <a:ext cx="9144000" cy="3242080"/>
          </a:xfrm>
        </p:spPr>
        <p:txBody>
          <a:bodyPr>
            <a:normAutofit/>
          </a:bodyPr>
          <a:lstStyle/>
          <a:p>
            <a:pPr algn="l"/>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endParaRPr lang="it-IT" sz="1800" dirty="0">
              <a:latin typeface="Times New Roman" panose="02020603050405020304" pitchFamily="18" charset="0"/>
              <a:cs typeface="Times New Roman" panose="02020603050405020304" pitchFamily="18" charset="0"/>
            </a:endParaRPr>
          </a:p>
        </p:txBody>
      </p:sp>
      <p:sp>
        <p:nvSpPr>
          <p:cNvPr id="3" name="Sottotitolo 2">
            <a:extLst>
              <a:ext uri="{FF2B5EF4-FFF2-40B4-BE49-F238E27FC236}">
                <a16:creationId xmlns:a16="http://schemas.microsoft.com/office/drawing/2014/main" id="{0FF25D9A-0E49-44A5-7A4F-7497738EC433}"/>
              </a:ext>
            </a:extLst>
          </p:cNvPr>
          <p:cNvSpPr>
            <a:spLocks noGrp="1"/>
          </p:cNvSpPr>
          <p:nvPr>
            <p:ph type="subTitle" idx="1"/>
          </p:nvPr>
        </p:nvSpPr>
        <p:spPr>
          <a:xfrm>
            <a:off x="1272072" y="279918"/>
            <a:ext cx="9144000" cy="1655762"/>
          </a:xfrm>
        </p:spPr>
        <p:txBody>
          <a:bodyPr>
            <a:normAutofit/>
          </a:bodyPr>
          <a:lstStyle/>
          <a:p>
            <a:r>
              <a:rPr lang="it-IT" sz="4000" b="1" dirty="0">
                <a:latin typeface="Times New Roman" panose="02020603050405020304" pitchFamily="18" charset="0"/>
                <a:cs typeface="Times New Roman" panose="02020603050405020304" pitchFamily="18" charset="0"/>
              </a:rPr>
              <a:t>Regionalismo differenziato </a:t>
            </a:r>
          </a:p>
        </p:txBody>
      </p:sp>
      <p:sp>
        <p:nvSpPr>
          <p:cNvPr id="5" name="CasellaDiTesto 4">
            <a:extLst>
              <a:ext uri="{FF2B5EF4-FFF2-40B4-BE49-F238E27FC236}">
                <a16:creationId xmlns:a16="http://schemas.microsoft.com/office/drawing/2014/main" id="{6C058135-6EBD-BE2E-91EA-6E7620AC1598}"/>
              </a:ext>
            </a:extLst>
          </p:cNvPr>
          <p:cNvSpPr txBox="1"/>
          <p:nvPr/>
        </p:nvSpPr>
        <p:spPr>
          <a:xfrm>
            <a:off x="1524000" y="1250302"/>
            <a:ext cx="9144000" cy="3693319"/>
          </a:xfrm>
          <a:prstGeom prst="rect">
            <a:avLst/>
          </a:prstGeom>
          <a:noFill/>
        </p:spPr>
        <p:txBody>
          <a:bodyPr wrap="square" rtlCol="0">
            <a:spAutoFit/>
          </a:bodyPr>
          <a:lstStyle/>
          <a:p>
            <a:pPr algn="just"/>
            <a:r>
              <a:rPr lang="it-IT" dirty="0">
                <a:latin typeface="Times New Roman" panose="02020603050405020304" pitchFamily="18" charset="0"/>
                <a:cs typeface="Times New Roman" panose="02020603050405020304" pitchFamily="18" charset="0"/>
              </a:rPr>
              <a:t>Nel corso del 2019, anche le regioni meridionali (Campania, Basilicata, Calabria e Puglia) manifestarono intenzioni simili, attivando i loro Consigli regionali per avviare le procedure ex articolo 116 Cost. </a:t>
            </a:r>
          </a:p>
          <a:p>
            <a:pPr algn="just"/>
            <a:r>
              <a:rPr lang="it-IT" dirty="0">
                <a:latin typeface="Times New Roman" panose="02020603050405020304" pitchFamily="18" charset="0"/>
                <a:cs typeface="Times New Roman" panose="02020603050405020304" pitchFamily="18" charset="0"/>
              </a:rPr>
              <a:t>Tra queste, la </a:t>
            </a:r>
            <a:r>
              <a:rPr lang="it-IT" dirty="0" err="1">
                <a:latin typeface="Times New Roman" panose="02020603050405020304" pitchFamily="18" charset="0"/>
                <a:cs typeface="Times New Roman" panose="02020603050405020304" pitchFamily="18" charset="0"/>
              </a:rPr>
              <a:t>Campania,approvò</a:t>
            </a:r>
            <a:r>
              <a:rPr lang="it-IT" dirty="0">
                <a:latin typeface="Times New Roman" panose="02020603050405020304" pitchFamily="18" charset="0"/>
                <a:cs typeface="Times New Roman" panose="02020603050405020304" pitchFamily="18" charset="0"/>
              </a:rPr>
              <a:t> una bozza di accordo preliminare da sottoporre al governo, con “la piena determinazione ad accettare la sfida di competitività derivante dall’attuazione dell’art. 116, terzo comma, della Costituzione, nell’ottica di una più efficace ed efficiente erogazione di servizi pubblici ai cittadini campani e cogliendo le opportunità, in tal senso, offerte dal ricorso ai principi e ai criteri – scientificamente validati e sostenuti – dei fabbisogni e dei costi standard”. </a:t>
            </a:r>
          </a:p>
          <a:p>
            <a:pPr algn="just"/>
            <a:r>
              <a:rPr lang="it-IT" dirty="0">
                <a:latin typeface="Times New Roman" panose="02020603050405020304" pitchFamily="18" charset="0"/>
                <a:cs typeface="Times New Roman" panose="02020603050405020304" pitchFamily="18" charset="0"/>
              </a:rPr>
              <a:t>Su questa base, la Regione Campania chiedeva l’attribuzione di materie come valutazione di impatto ambientale, autorizzazioni paesaggistiche, istruzione e formazione professionale, autonomia piena in materia sanitaria, pagamento dei contributi comunitari destinati alle imprese agricole, rete regionale dei musei e dei beni culturali. </a:t>
            </a:r>
          </a:p>
          <a:p>
            <a:pPr algn="just"/>
            <a:endParaRPr lang="it-IT"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36821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61FDD3F-B47B-E346-675D-5D3D55AC5FF8}"/>
              </a:ext>
            </a:extLst>
          </p:cNvPr>
          <p:cNvSpPr>
            <a:spLocks noGrp="1"/>
          </p:cNvSpPr>
          <p:nvPr>
            <p:ph type="ctrTitle"/>
          </p:nvPr>
        </p:nvSpPr>
        <p:spPr>
          <a:xfrm>
            <a:off x="1524000" y="1474237"/>
            <a:ext cx="9144000" cy="3242080"/>
          </a:xfrm>
        </p:spPr>
        <p:txBody>
          <a:bodyPr>
            <a:normAutofit/>
          </a:bodyPr>
          <a:lstStyle/>
          <a:p>
            <a:pPr algn="l"/>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endParaRPr lang="it-IT" sz="1800" dirty="0">
              <a:latin typeface="Times New Roman" panose="02020603050405020304" pitchFamily="18" charset="0"/>
              <a:cs typeface="Times New Roman" panose="02020603050405020304" pitchFamily="18" charset="0"/>
            </a:endParaRPr>
          </a:p>
        </p:txBody>
      </p:sp>
      <p:sp>
        <p:nvSpPr>
          <p:cNvPr id="3" name="Sottotitolo 2">
            <a:extLst>
              <a:ext uri="{FF2B5EF4-FFF2-40B4-BE49-F238E27FC236}">
                <a16:creationId xmlns:a16="http://schemas.microsoft.com/office/drawing/2014/main" id="{0FF25D9A-0E49-44A5-7A4F-7497738EC433}"/>
              </a:ext>
            </a:extLst>
          </p:cNvPr>
          <p:cNvSpPr>
            <a:spLocks noGrp="1"/>
          </p:cNvSpPr>
          <p:nvPr>
            <p:ph type="subTitle" idx="1"/>
          </p:nvPr>
        </p:nvSpPr>
        <p:spPr>
          <a:xfrm>
            <a:off x="1272072" y="279918"/>
            <a:ext cx="9144000" cy="1655762"/>
          </a:xfrm>
        </p:spPr>
        <p:txBody>
          <a:bodyPr>
            <a:normAutofit/>
          </a:bodyPr>
          <a:lstStyle/>
          <a:p>
            <a:r>
              <a:rPr lang="it-IT" sz="4000" b="1" dirty="0">
                <a:latin typeface="Times New Roman" panose="02020603050405020304" pitchFamily="18" charset="0"/>
                <a:cs typeface="Times New Roman" panose="02020603050405020304" pitchFamily="18" charset="0"/>
              </a:rPr>
              <a:t>Regionalismo differenziato </a:t>
            </a:r>
          </a:p>
        </p:txBody>
      </p:sp>
      <p:sp>
        <p:nvSpPr>
          <p:cNvPr id="5" name="CasellaDiTesto 4">
            <a:extLst>
              <a:ext uri="{FF2B5EF4-FFF2-40B4-BE49-F238E27FC236}">
                <a16:creationId xmlns:a16="http://schemas.microsoft.com/office/drawing/2014/main" id="{6C058135-6EBD-BE2E-91EA-6E7620AC1598}"/>
              </a:ext>
            </a:extLst>
          </p:cNvPr>
          <p:cNvSpPr txBox="1"/>
          <p:nvPr/>
        </p:nvSpPr>
        <p:spPr>
          <a:xfrm>
            <a:off x="1524000" y="1250302"/>
            <a:ext cx="9144000" cy="4247317"/>
          </a:xfrm>
          <a:prstGeom prst="rect">
            <a:avLst/>
          </a:prstGeom>
          <a:noFill/>
        </p:spPr>
        <p:txBody>
          <a:bodyPr wrap="square" rtlCol="0">
            <a:spAutoFit/>
          </a:bodyPr>
          <a:lstStyle/>
          <a:p>
            <a:pPr algn="just"/>
            <a:r>
              <a:rPr lang="it-IT" dirty="0">
                <a:latin typeface="Times New Roman" panose="02020603050405020304" pitchFamily="18" charset="0"/>
                <a:cs typeface="Times New Roman" panose="02020603050405020304" pitchFamily="18" charset="0"/>
              </a:rPr>
              <a:t>Sul finire del 2020 con una nuova maggioranza (governo Conte II) il percorso fu di nuovo rallentato; questa volta il disegno di legge proposto dal ministro Francesco Boccia riportava entro un accordo quadro nazionale, esteso a tutte le regioni ordinarie, l’attuazione dell’articolo 116. </a:t>
            </a:r>
          </a:p>
          <a:p>
            <a:pPr algn="just"/>
            <a:r>
              <a:rPr lang="it-IT" dirty="0">
                <a:latin typeface="Times New Roman" panose="02020603050405020304" pitchFamily="18" charset="0"/>
                <a:cs typeface="Times New Roman" panose="02020603050405020304" pitchFamily="18" charset="0"/>
              </a:rPr>
              <a:t>L’accordo doveva, nelle intenzioni del governo, sia evitare la formazione di autonomie asimmetriche, con competenze differenti fra le varie regioni, definendo un perimetro unico, sia garantire in via preliminare i parametri economici (come Livelli Essenziali di Prestazioni, Obiettivi di servizio, fabbisogni standard) e meccanismi di perequazione che consentivano l’offerta di servizi essenziali in modo uniforme su tutto il territorio nazionale coerentemente con l’articolo 117 (lettera m) della Costituzione.</a:t>
            </a:r>
          </a:p>
          <a:p>
            <a:pPr algn="just"/>
            <a:r>
              <a:rPr lang="it-IT" dirty="0">
                <a:latin typeface="Times New Roman" panose="02020603050405020304" pitchFamily="18" charset="0"/>
                <a:cs typeface="Times New Roman" panose="02020603050405020304" pitchFamily="18" charset="0"/>
              </a:rPr>
              <a:t>Alla base di questo nuovo tentativo di attuazione del regionalismo differenziato vi sono tendenze strutturali che riguardano il ruolo delle regioni in Europa e il declino delle entità statali, su cui si innestano scelte istituzionali, sovrastrutturali, spesso in palese contraddizione con i principi costituzionali, definiti evidentemente in un contesto politico ed economico molto diverso da quello attuale. </a:t>
            </a:r>
          </a:p>
          <a:p>
            <a:pPr algn="just"/>
            <a:endParaRPr lang="it-IT"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493337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61FDD3F-B47B-E346-675D-5D3D55AC5FF8}"/>
              </a:ext>
            </a:extLst>
          </p:cNvPr>
          <p:cNvSpPr>
            <a:spLocks noGrp="1"/>
          </p:cNvSpPr>
          <p:nvPr>
            <p:ph type="ctrTitle"/>
          </p:nvPr>
        </p:nvSpPr>
        <p:spPr>
          <a:xfrm>
            <a:off x="1524000" y="1474237"/>
            <a:ext cx="9144000" cy="3242080"/>
          </a:xfrm>
        </p:spPr>
        <p:txBody>
          <a:bodyPr>
            <a:normAutofit/>
          </a:bodyPr>
          <a:lstStyle/>
          <a:p>
            <a:pPr algn="l"/>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endParaRPr lang="it-IT" sz="1800" dirty="0">
              <a:latin typeface="Times New Roman" panose="02020603050405020304" pitchFamily="18" charset="0"/>
              <a:cs typeface="Times New Roman" panose="02020603050405020304" pitchFamily="18" charset="0"/>
            </a:endParaRPr>
          </a:p>
        </p:txBody>
      </p:sp>
      <p:sp>
        <p:nvSpPr>
          <p:cNvPr id="3" name="Sottotitolo 2">
            <a:extLst>
              <a:ext uri="{FF2B5EF4-FFF2-40B4-BE49-F238E27FC236}">
                <a16:creationId xmlns:a16="http://schemas.microsoft.com/office/drawing/2014/main" id="{0FF25D9A-0E49-44A5-7A4F-7497738EC433}"/>
              </a:ext>
            </a:extLst>
          </p:cNvPr>
          <p:cNvSpPr>
            <a:spLocks noGrp="1"/>
          </p:cNvSpPr>
          <p:nvPr>
            <p:ph type="subTitle" idx="1"/>
          </p:nvPr>
        </p:nvSpPr>
        <p:spPr>
          <a:xfrm>
            <a:off x="1272072" y="279918"/>
            <a:ext cx="9144000" cy="1655762"/>
          </a:xfrm>
        </p:spPr>
        <p:txBody>
          <a:bodyPr>
            <a:normAutofit/>
          </a:bodyPr>
          <a:lstStyle/>
          <a:p>
            <a:r>
              <a:rPr lang="it-IT" sz="4000" b="1" dirty="0">
                <a:latin typeface="Times New Roman" panose="02020603050405020304" pitchFamily="18" charset="0"/>
                <a:cs typeface="Times New Roman" panose="02020603050405020304" pitchFamily="18" charset="0"/>
              </a:rPr>
              <a:t>Regionalismo differenziato </a:t>
            </a:r>
          </a:p>
        </p:txBody>
      </p:sp>
      <p:sp>
        <p:nvSpPr>
          <p:cNvPr id="5" name="CasellaDiTesto 4">
            <a:extLst>
              <a:ext uri="{FF2B5EF4-FFF2-40B4-BE49-F238E27FC236}">
                <a16:creationId xmlns:a16="http://schemas.microsoft.com/office/drawing/2014/main" id="{6C058135-6EBD-BE2E-91EA-6E7620AC1598}"/>
              </a:ext>
            </a:extLst>
          </p:cNvPr>
          <p:cNvSpPr txBox="1"/>
          <p:nvPr/>
        </p:nvSpPr>
        <p:spPr>
          <a:xfrm>
            <a:off x="802433" y="1107799"/>
            <a:ext cx="10739533" cy="4247317"/>
          </a:xfrm>
          <a:prstGeom prst="rect">
            <a:avLst/>
          </a:prstGeom>
          <a:noFill/>
        </p:spPr>
        <p:txBody>
          <a:bodyPr wrap="square" rtlCol="0">
            <a:spAutoFit/>
          </a:bodyPr>
          <a:lstStyle/>
          <a:p>
            <a:pPr algn="just"/>
            <a:r>
              <a:rPr lang="it-IT" dirty="0">
                <a:latin typeface="Times New Roman" panose="02020603050405020304" pitchFamily="18" charset="0"/>
                <a:cs typeface="Times New Roman" panose="02020603050405020304" pitchFamily="18" charset="0"/>
              </a:rPr>
              <a:t>La tendenza ad attribuire un ruolo centrale alle regioni, è opportuno ricordarlo, è stata innescata dal processo di integrazione europea. </a:t>
            </a:r>
          </a:p>
          <a:p>
            <a:pPr algn="just"/>
            <a:r>
              <a:rPr lang="it-IT" dirty="0">
                <a:latin typeface="Times New Roman" panose="02020603050405020304" pitchFamily="18" charset="0"/>
                <a:cs typeface="Times New Roman" panose="02020603050405020304" pitchFamily="18" charset="0"/>
              </a:rPr>
              <a:t>Un atto preliminare in questa direzione fu l’istituzione, nel 1975, del Fondo europeo per lo sviluppo regionale, che individuò la dimensione regionale come asse portante della politica comunitaria. </a:t>
            </a:r>
          </a:p>
          <a:p>
            <a:pPr algn="just"/>
            <a:r>
              <a:rPr lang="it-IT" dirty="0">
                <a:latin typeface="Times New Roman" panose="02020603050405020304" pitchFamily="18" charset="0"/>
                <a:cs typeface="Times New Roman" panose="02020603050405020304" pitchFamily="18" charset="0"/>
              </a:rPr>
              <a:t>Con l’Atto Unico Europeo del 1986 e il Trattato di Maastricht del 1993 fu istituzionalizzata la presenza regionale stabilendo la costituzione del Comitato Europeo delle Regioni, attivato nel 1994, con funzioni di ordine consultivo su scelte politiche che hanno impatto a livello regionale, e in particolare su sanità pubblica, coesione economica e sociale, reti transeuropee, politica  dell'occupazione, istruzione, formazione professionale, trasporti.</a:t>
            </a:r>
          </a:p>
          <a:p>
            <a:pPr algn="just"/>
            <a:r>
              <a:rPr lang="it-IT" dirty="0">
                <a:latin typeface="Times New Roman" panose="02020603050405020304" pitchFamily="18" charset="0"/>
                <a:cs typeface="Times New Roman" panose="02020603050405020304" pitchFamily="18" charset="0"/>
              </a:rPr>
              <a:t>In questo contesto favorevole, le regioni hanno creato istituzioni e definito iniziative per rafforzare il loro ruolo politico nello scenario dell’Unione Europea, stabilendo uffici di rappresentanza diretta a Bruxelles, istituendo assessorati agli affari europei, attivando funzioni di lobbying sugli organi centrali per ottenere vantaggi competitivi, creando associazioni interregionali transnazionali e transfrontaliere sulla base di interessi economici comuni e di affinità linguistiche e culturali, definendo accordi di cooperazione su materie e settori di interesse comune specifico, come la Conferenza delle regioni periferiche e marittime o il Gruppo di lavoro delle regioni a tradizione industriale.</a:t>
            </a:r>
          </a:p>
        </p:txBody>
      </p:sp>
    </p:spTree>
    <p:extLst>
      <p:ext uri="{BB962C8B-B14F-4D97-AF65-F5344CB8AC3E}">
        <p14:creationId xmlns:p14="http://schemas.microsoft.com/office/powerpoint/2010/main" val="37056436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61FDD3F-B47B-E346-675D-5D3D55AC5FF8}"/>
              </a:ext>
            </a:extLst>
          </p:cNvPr>
          <p:cNvSpPr>
            <a:spLocks noGrp="1"/>
          </p:cNvSpPr>
          <p:nvPr>
            <p:ph type="ctrTitle"/>
          </p:nvPr>
        </p:nvSpPr>
        <p:spPr>
          <a:xfrm>
            <a:off x="1524000" y="1474237"/>
            <a:ext cx="9144000" cy="3242080"/>
          </a:xfrm>
        </p:spPr>
        <p:txBody>
          <a:bodyPr>
            <a:normAutofit/>
          </a:bodyPr>
          <a:lstStyle/>
          <a:p>
            <a:pPr algn="l"/>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endParaRPr lang="it-IT" sz="1800" dirty="0">
              <a:latin typeface="Times New Roman" panose="02020603050405020304" pitchFamily="18" charset="0"/>
              <a:cs typeface="Times New Roman" panose="02020603050405020304" pitchFamily="18" charset="0"/>
            </a:endParaRPr>
          </a:p>
        </p:txBody>
      </p:sp>
      <p:sp>
        <p:nvSpPr>
          <p:cNvPr id="3" name="Sottotitolo 2">
            <a:extLst>
              <a:ext uri="{FF2B5EF4-FFF2-40B4-BE49-F238E27FC236}">
                <a16:creationId xmlns:a16="http://schemas.microsoft.com/office/drawing/2014/main" id="{0FF25D9A-0E49-44A5-7A4F-7497738EC433}"/>
              </a:ext>
            </a:extLst>
          </p:cNvPr>
          <p:cNvSpPr>
            <a:spLocks noGrp="1"/>
          </p:cNvSpPr>
          <p:nvPr>
            <p:ph type="subTitle" idx="1"/>
          </p:nvPr>
        </p:nvSpPr>
        <p:spPr>
          <a:xfrm>
            <a:off x="1272072" y="279918"/>
            <a:ext cx="9144000" cy="1655762"/>
          </a:xfrm>
        </p:spPr>
        <p:txBody>
          <a:bodyPr>
            <a:normAutofit/>
          </a:bodyPr>
          <a:lstStyle/>
          <a:p>
            <a:r>
              <a:rPr lang="it-IT" sz="4000" b="1" dirty="0">
                <a:latin typeface="Times New Roman" panose="02020603050405020304" pitchFamily="18" charset="0"/>
                <a:cs typeface="Times New Roman" panose="02020603050405020304" pitchFamily="18" charset="0"/>
              </a:rPr>
              <a:t>Regionalismo differenziato </a:t>
            </a:r>
          </a:p>
        </p:txBody>
      </p:sp>
      <p:sp>
        <p:nvSpPr>
          <p:cNvPr id="5" name="CasellaDiTesto 4">
            <a:extLst>
              <a:ext uri="{FF2B5EF4-FFF2-40B4-BE49-F238E27FC236}">
                <a16:creationId xmlns:a16="http://schemas.microsoft.com/office/drawing/2014/main" id="{6C058135-6EBD-BE2E-91EA-6E7620AC1598}"/>
              </a:ext>
            </a:extLst>
          </p:cNvPr>
          <p:cNvSpPr txBox="1"/>
          <p:nvPr/>
        </p:nvSpPr>
        <p:spPr>
          <a:xfrm>
            <a:off x="1524000" y="1107799"/>
            <a:ext cx="9395928" cy="2308324"/>
          </a:xfrm>
          <a:prstGeom prst="rect">
            <a:avLst/>
          </a:prstGeom>
          <a:noFill/>
        </p:spPr>
        <p:txBody>
          <a:bodyPr wrap="square" rtlCol="0">
            <a:spAutoFit/>
          </a:bodyPr>
          <a:lstStyle/>
          <a:p>
            <a:pPr algn="just"/>
            <a:r>
              <a:rPr lang="it-IT" dirty="0">
                <a:latin typeface="Times New Roman" panose="02020603050405020304" pitchFamily="18" charset="0"/>
                <a:cs typeface="Times New Roman" panose="02020603050405020304" pitchFamily="18" charset="0"/>
              </a:rPr>
              <a:t>La congiuntura negative, le numerose difficoltà e le politiche di austerità hanno certamente rafforzato progetti indirizzati ad acquisire status autonomistici soprattutto in materia fiscale, con l’obiettivo di sottrarsi all’ esosa fiscalità generale e di disporre delle proprie ingenti risorse. </a:t>
            </a:r>
          </a:p>
          <a:p>
            <a:pPr algn="just"/>
            <a:r>
              <a:rPr lang="it-IT" dirty="0">
                <a:latin typeface="Times New Roman" panose="02020603050405020304" pitchFamily="18" charset="0"/>
                <a:cs typeface="Times New Roman" panose="02020603050405020304" pitchFamily="18" charset="0"/>
              </a:rPr>
              <a:t>Il caso più esemplare di questa tendenza è certamente rappresentato dalla vicenda della Catalogna che ha portato alle estreme conseguenze questo indirizzo politico, formulando una richiesta di indipendenza.</a:t>
            </a:r>
          </a:p>
          <a:p>
            <a:pPr algn="just"/>
            <a:r>
              <a:rPr lang="it-IT" dirty="0">
                <a:latin typeface="Times New Roman" panose="02020603050405020304" pitchFamily="18" charset="0"/>
                <a:cs typeface="Times New Roman" panose="02020603050405020304" pitchFamily="18" charset="0"/>
              </a:rPr>
              <a:t>Un indirizzo analogo, anche se con toni politici, più moderati è stato manifestato anche in Italia, dalla Lombardia, dal Veneto e dalla Emilia Romagna. </a:t>
            </a:r>
          </a:p>
        </p:txBody>
      </p:sp>
    </p:spTree>
    <p:extLst>
      <p:ext uri="{BB962C8B-B14F-4D97-AF65-F5344CB8AC3E}">
        <p14:creationId xmlns:p14="http://schemas.microsoft.com/office/powerpoint/2010/main" val="9335251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61FDD3F-B47B-E346-675D-5D3D55AC5FF8}"/>
              </a:ext>
            </a:extLst>
          </p:cNvPr>
          <p:cNvSpPr>
            <a:spLocks noGrp="1"/>
          </p:cNvSpPr>
          <p:nvPr>
            <p:ph type="ctrTitle"/>
          </p:nvPr>
        </p:nvSpPr>
        <p:spPr>
          <a:xfrm>
            <a:off x="1524000" y="1474237"/>
            <a:ext cx="9144000" cy="3242080"/>
          </a:xfrm>
        </p:spPr>
        <p:txBody>
          <a:bodyPr>
            <a:normAutofit/>
          </a:bodyPr>
          <a:lstStyle/>
          <a:p>
            <a:pPr algn="l"/>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endParaRPr lang="it-IT" sz="1800" dirty="0">
              <a:latin typeface="Times New Roman" panose="02020603050405020304" pitchFamily="18" charset="0"/>
              <a:cs typeface="Times New Roman" panose="02020603050405020304" pitchFamily="18" charset="0"/>
            </a:endParaRPr>
          </a:p>
        </p:txBody>
      </p:sp>
      <p:sp>
        <p:nvSpPr>
          <p:cNvPr id="3" name="Sottotitolo 2">
            <a:extLst>
              <a:ext uri="{FF2B5EF4-FFF2-40B4-BE49-F238E27FC236}">
                <a16:creationId xmlns:a16="http://schemas.microsoft.com/office/drawing/2014/main" id="{0FF25D9A-0E49-44A5-7A4F-7497738EC433}"/>
              </a:ext>
            </a:extLst>
          </p:cNvPr>
          <p:cNvSpPr>
            <a:spLocks noGrp="1"/>
          </p:cNvSpPr>
          <p:nvPr>
            <p:ph type="subTitle" idx="1"/>
          </p:nvPr>
        </p:nvSpPr>
        <p:spPr>
          <a:xfrm>
            <a:off x="1272072" y="279918"/>
            <a:ext cx="9144000" cy="1655762"/>
          </a:xfrm>
        </p:spPr>
        <p:txBody>
          <a:bodyPr>
            <a:normAutofit/>
          </a:bodyPr>
          <a:lstStyle/>
          <a:p>
            <a:r>
              <a:rPr lang="it-IT" sz="4000" b="1" dirty="0">
                <a:latin typeface="Times New Roman" panose="02020603050405020304" pitchFamily="18" charset="0"/>
                <a:cs typeface="Times New Roman" panose="02020603050405020304" pitchFamily="18" charset="0"/>
              </a:rPr>
              <a:t>Regionalismo differenziato </a:t>
            </a:r>
          </a:p>
        </p:txBody>
      </p:sp>
      <p:sp>
        <p:nvSpPr>
          <p:cNvPr id="5" name="CasellaDiTesto 4">
            <a:extLst>
              <a:ext uri="{FF2B5EF4-FFF2-40B4-BE49-F238E27FC236}">
                <a16:creationId xmlns:a16="http://schemas.microsoft.com/office/drawing/2014/main" id="{6C058135-6EBD-BE2E-91EA-6E7620AC1598}"/>
              </a:ext>
            </a:extLst>
          </p:cNvPr>
          <p:cNvSpPr txBox="1"/>
          <p:nvPr/>
        </p:nvSpPr>
        <p:spPr>
          <a:xfrm>
            <a:off x="1524000" y="1107799"/>
            <a:ext cx="9395928" cy="2308324"/>
          </a:xfrm>
          <a:prstGeom prst="rect">
            <a:avLst/>
          </a:prstGeom>
          <a:noFill/>
        </p:spPr>
        <p:txBody>
          <a:bodyPr wrap="square" rtlCol="0">
            <a:spAutoFit/>
          </a:bodyPr>
          <a:lstStyle/>
          <a:p>
            <a:pPr algn="just"/>
            <a:r>
              <a:rPr lang="it-IT" dirty="0">
                <a:latin typeface="Times New Roman" panose="02020603050405020304" pitchFamily="18" charset="0"/>
                <a:cs typeface="Times New Roman" panose="02020603050405020304" pitchFamily="18" charset="0"/>
              </a:rPr>
              <a:t>Il processo di integrazione europea ha ulteriormente approfondito i divari regionali in Italia favorendo l’integrazione delle regioni con una struttura produttiva più solida e marginalizzando le aree periferiche, in particolare il Mezzogiorno. Gli ultimi dati Istat confermano la tendenza alla differenziazione regionale in termini di ricchezza, di strutture produttive e di standard sociali.</a:t>
            </a:r>
          </a:p>
          <a:p>
            <a:pPr algn="just"/>
            <a:r>
              <a:rPr lang="it-IT" dirty="0">
                <a:latin typeface="Times New Roman" panose="02020603050405020304" pitchFamily="18" charset="0"/>
                <a:cs typeface="Times New Roman" panose="02020603050405020304" pitchFamily="18" charset="0"/>
              </a:rPr>
              <a:t>L’analisi degli indicatori non lascia alcun dubbio che in Italia è storicamente radicato un regionalismo differenziato e che il Paese è ben lontano dal raggiungere la sua unificazione economica. Su questa struttura economica viene calata la sovrastruttura giuridica che potrebbe cristallizzare questo divario. </a:t>
            </a:r>
          </a:p>
        </p:txBody>
      </p:sp>
    </p:spTree>
    <p:extLst>
      <p:ext uri="{BB962C8B-B14F-4D97-AF65-F5344CB8AC3E}">
        <p14:creationId xmlns:p14="http://schemas.microsoft.com/office/powerpoint/2010/main" val="40586401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61FDD3F-B47B-E346-675D-5D3D55AC5FF8}"/>
              </a:ext>
            </a:extLst>
          </p:cNvPr>
          <p:cNvSpPr>
            <a:spLocks noGrp="1"/>
          </p:cNvSpPr>
          <p:nvPr>
            <p:ph type="ctrTitle"/>
          </p:nvPr>
        </p:nvSpPr>
        <p:spPr>
          <a:xfrm>
            <a:off x="1524000" y="1474237"/>
            <a:ext cx="9144000" cy="3242080"/>
          </a:xfrm>
        </p:spPr>
        <p:txBody>
          <a:bodyPr>
            <a:normAutofit/>
          </a:bodyPr>
          <a:lstStyle/>
          <a:p>
            <a:pPr algn="l"/>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endParaRPr lang="it-IT" sz="1800" dirty="0">
              <a:latin typeface="Times New Roman" panose="02020603050405020304" pitchFamily="18" charset="0"/>
              <a:cs typeface="Times New Roman" panose="02020603050405020304" pitchFamily="18" charset="0"/>
            </a:endParaRPr>
          </a:p>
        </p:txBody>
      </p:sp>
      <p:sp>
        <p:nvSpPr>
          <p:cNvPr id="3" name="Sottotitolo 2">
            <a:extLst>
              <a:ext uri="{FF2B5EF4-FFF2-40B4-BE49-F238E27FC236}">
                <a16:creationId xmlns:a16="http://schemas.microsoft.com/office/drawing/2014/main" id="{0FF25D9A-0E49-44A5-7A4F-7497738EC433}"/>
              </a:ext>
            </a:extLst>
          </p:cNvPr>
          <p:cNvSpPr>
            <a:spLocks noGrp="1"/>
          </p:cNvSpPr>
          <p:nvPr>
            <p:ph type="subTitle" idx="1"/>
          </p:nvPr>
        </p:nvSpPr>
        <p:spPr>
          <a:xfrm>
            <a:off x="1272072" y="279918"/>
            <a:ext cx="9144000" cy="1655762"/>
          </a:xfrm>
        </p:spPr>
        <p:txBody>
          <a:bodyPr>
            <a:normAutofit/>
          </a:bodyPr>
          <a:lstStyle/>
          <a:p>
            <a:r>
              <a:rPr lang="it-IT" sz="4000" b="1" dirty="0">
                <a:latin typeface="Times New Roman" panose="02020603050405020304" pitchFamily="18" charset="0"/>
                <a:cs typeface="Times New Roman" panose="02020603050405020304" pitchFamily="18" charset="0"/>
              </a:rPr>
              <a:t>Regionalismo differenziato </a:t>
            </a:r>
          </a:p>
        </p:txBody>
      </p:sp>
      <p:sp>
        <p:nvSpPr>
          <p:cNvPr id="5" name="CasellaDiTesto 4">
            <a:extLst>
              <a:ext uri="{FF2B5EF4-FFF2-40B4-BE49-F238E27FC236}">
                <a16:creationId xmlns:a16="http://schemas.microsoft.com/office/drawing/2014/main" id="{6C058135-6EBD-BE2E-91EA-6E7620AC1598}"/>
              </a:ext>
            </a:extLst>
          </p:cNvPr>
          <p:cNvSpPr txBox="1"/>
          <p:nvPr/>
        </p:nvSpPr>
        <p:spPr>
          <a:xfrm>
            <a:off x="1524000" y="1107799"/>
            <a:ext cx="9395928" cy="3693319"/>
          </a:xfrm>
          <a:prstGeom prst="rect">
            <a:avLst/>
          </a:prstGeom>
          <a:noFill/>
        </p:spPr>
        <p:txBody>
          <a:bodyPr wrap="square" rtlCol="0">
            <a:spAutoFit/>
          </a:bodyPr>
          <a:lstStyle/>
          <a:p>
            <a:pPr algn="just"/>
            <a:r>
              <a:rPr lang="it-IT" dirty="0">
                <a:latin typeface="Times New Roman" panose="02020603050405020304" pitchFamily="18" charset="0"/>
                <a:cs typeface="Times New Roman" panose="02020603050405020304" pitchFamily="18" charset="0"/>
              </a:rPr>
              <a:t>Il disegno di legge Calderoli sull’autonomia differenziata delle Regioni a statuto ordinario pone una seria questione concernente l’equità nel trattamento finanziario di coloro che vivono nelle diverse zone d’Italia. </a:t>
            </a:r>
          </a:p>
          <a:p>
            <a:pPr algn="just"/>
            <a:r>
              <a:rPr lang="it-IT" dirty="0">
                <a:latin typeface="Times New Roman" panose="02020603050405020304" pitchFamily="18" charset="0"/>
                <a:cs typeface="Times New Roman" panose="02020603050405020304" pitchFamily="18" charset="0"/>
              </a:rPr>
              <a:t>Una lettura attenta di alcune norme in esso contenute – in particolare degli artt. 4 e 6, relativi al trasferimento delle funzioni e delle risorse necessarie al loro regolare espletamento, e dell’art. 10, relativo all’attuazione del sistema di perequazione finanziaria e al perseguimento delle finalità di cui all’art. 119, comma quinto, della Costituzione – rivela ciò che in buona sostanza è realmente voluto dalle Regioni richiedenti l’autonomia differenziata per il tramite dei firmatari del provvedimento: appropriarsi, in violazione di quanto è stabilito dall’art. 53 della Costituzione, del gettito di imposte erariali maturato nel loro territorio e nel contempo sottrarsi, contravvenendo a quanto prescritto dai commi terzo e quinto dell’art. 119 della Costituzione, al dovere di partecipare alla redistribuzione delle risorse in favore dei territori d’Italia dotati di una minore capacità fiscale od in condizioni di bisogno. </a:t>
            </a:r>
          </a:p>
        </p:txBody>
      </p:sp>
    </p:spTree>
    <p:extLst>
      <p:ext uri="{BB962C8B-B14F-4D97-AF65-F5344CB8AC3E}">
        <p14:creationId xmlns:p14="http://schemas.microsoft.com/office/powerpoint/2010/main" val="2984286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61FDD3F-B47B-E346-675D-5D3D55AC5FF8}"/>
              </a:ext>
            </a:extLst>
          </p:cNvPr>
          <p:cNvSpPr>
            <a:spLocks noGrp="1"/>
          </p:cNvSpPr>
          <p:nvPr>
            <p:ph type="ctrTitle"/>
          </p:nvPr>
        </p:nvSpPr>
        <p:spPr>
          <a:xfrm>
            <a:off x="1524000" y="1474237"/>
            <a:ext cx="9144000" cy="3242080"/>
          </a:xfrm>
        </p:spPr>
        <p:txBody>
          <a:bodyPr>
            <a:normAutofit/>
          </a:bodyPr>
          <a:lstStyle/>
          <a:p>
            <a:pPr algn="l"/>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endParaRPr lang="it-IT" sz="1800" dirty="0">
              <a:latin typeface="Times New Roman" panose="02020603050405020304" pitchFamily="18" charset="0"/>
              <a:cs typeface="Times New Roman" panose="02020603050405020304" pitchFamily="18" charset="0"/>
            </a:endParaRPr>
          </a:p>
        </p:txBody>
      </p:sp>
      <p:sp>
        <p:nvSpPr>
          <p:cNvPr id="3" name="Sottotitolo 2">
            <a:extLst>
              <a:ext uri="{FF2B5EF4-FFF2-40B4-BE49-F238E27FC236}">
                <a16:creationId xmlns:a16="http://schemas.microsoft.com/office/drawing/2014/main" id="{0FF25D9A-0E49-44A5-7A4F-7497738EC433}"/>
              </a:ext>
            </a:extLst>
          </p:cNvPr>
          <p:cNvSpPr>
            <a:spLocks noGrp="1"/>
          </p:cNvSpPr>
          <p:nvPr>
            <p:ph type="subTitle" idx="1"/>
          </p:nvPr>
        </p:nvSpPr>
        <p:spPr>
          <a:xfrm>
            <a:off x="1272072" y="279918"/>
            <a:ext cx="9144000" cy="1655762"/>
          </a:xfrm>
        </p:spPr>
        <p:txBody>
          <a:bodyPr>
            <a:normAutofit/>
          </a:bodyPr>
          <a:lstStyle/>
          <a:p>
            <a:r>
              <a:rPr lang="it-IT" sz="4000" b="1" dirty="0">
                <a:latin typeface="Times New Roman" panose="02020603050405020304" pitchFamily="18" charset="0"/>
                <a:cs typeface="Times New Roman" panose="02020603050405020304" pitchFamily="18" charset="0"/>
              </a:rPr>
              <a:t>Regionalismo differenziato </a:t>
            </a:r>
          </a:p>
        </p:txBody>
      </p:sp>
      <p:sp>
        <p:nvSpPr>
          <p:cNvPr id="5" name="CasellaDiTesto 4">
            <a:extLst>
              <a:ext uri="{FF2B5EF4-FFF2-40B4-BE49-F238E27FC236}">
                <a16:creationId xmlns:a16="http://schemas.microsoft.com/office/drawing/2014/main" id="{6C058135-6EBD-BE2E-91EA-6E7620AC1598}"/>
              </a:ext>
            </a:extLst>
          </p:cNvPr>
          <p:cNvSpPr txBox="1"/>
          <p:nvPr/>
        </p:nvSpPr>
        <p:spPr>
          <a:xfrm>
            <a:off x="1524000" y="1107799"/>
            <a:ext cx="9395928" cy="2862322"/>
          </a:xfrm>
          <a:prstGeom prst="rect">
            <a:avLst/>
          </a:prstGeom>
          <a:noFill/>
        </p:spPr>
        <p:txBody>
          <a:bodyPr wrap="square" rtlCol="0">
            <a:spAutoFit/>
          </a:bodyPr>
          <a:lstStyle/>
          <a:p>
            <a:pPr algn="just"/>
            <a:r>
              <a:rPr lang="it-IT" dirty="0">
                <a:latin typeface="Times New Roman" panose="02020603050405020304" pitchFamily="18" charset="0"/>
                <a:cs typeface="Times New Roman" panose="02020603050405020304" pitchFamily="18" charset="0"/>
              </a:rPr>
              <a:t>Il postulato della “appropriazione” era tradotto, nel </a:t>
            </a:r>
            <a:r>
              <a:rPr lang="it-IT" dirty="0" err="1">
                <a:latin typeface="Times New Roman" panose="02020603050405020304" pitchFamily="18" charset="0"/>
                <a:cs typeface="Times New Roman" panose="02020603050405020304" pitchFamily="18" charset="0"/>
              </a:rPr>
              <a:t>ddl</a:t>
            </a:r>
            <a:r>
              <a:rPr lang="it-IT" dirty="0">
                <a:latin typeface="Times New Roman" panose="02020603050405020304" pitchFamily="18" charset="0"/>
                <a:cs typeface="Times New Roman" panose="02020603050405020304" pitchFamily="18" charset="0"/>
              </a:rPr>
              <a:t> delega proposto nel 2008 da Calderoli e dagli altri firmatari del provvedimento, con l’espressione “principio di territorialità”. </a:t>
            </a:r>
          </a:p>
          <a:p>
            <a:pPr algn="just"/>
            <a:r>
              <a:rPr lang="it-IT" dirty="0">
                <a:latin typeface="Times New Roman" panose="02020603050405020304" pitchFamily="18" charset="0"/>
                <a:cs typeface="Times New Roman" panose="02020603050405020304" pitchFamily="18" charset="0"/>
              </a:rPr>
              <a:t>Tale “principio” era richiamato in diversi articoli del </a:t>
            </a:r>
            <a:r>
              <a:rPr lang="it-IT" dirty="0" err="1">
                <a:latin typeface="Times New Roman" panose="02020603050405020304" pitchFamily="18" charset="0"/>
                <a:cs typeface="Times New Roman" panose="02020603050405020304" pitchFamily="18" charset="0"/>
              </a:rPr>
              <a:t>ddl</a:t>
            </a:r>
            <a:r>
              <a:rPr lang="it-IT" dirty="0">
                <a:latin typeface="Times New Roman" panose="02020603050405020304" pitchFamily="18" charset="0"/>
                <a:cs typeface="Times New Roman" panose="02020603050405020304" pitchFamily="18" charset="0"/>
              </a:rPr>
              <a:t> e comportava l’attribuzione delle risorse riscosse dallo Stato nel territorio di una collettività regionale alla collettività medesima (al “territorio”), nonché la titolarità della stessa a trattenerle, eventualmente disponendone per ragioni di “solidarietà” a favore delle collettività meno fortunate. Secondo il sopra menzionato principio, pertanto, a parità di reddito e di imposta erariale pagata, i cittadini (ricchi o poveri che siano) residenti in collettività a minore capacità fiscale avrebbero avuto minori diritti ed avrebbero avuto titolo a fruire di minori servizi, rispetto a coloro che, invece, risiedono in collettività più ricche.</a:t>
            </a:r>
          </a:p>
          <a:p>
            <a:pPr algn="just"/>
            <a:endParaRPr lang="it-IT"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19749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61FDD3F-B47B-E346-675D-5D3D55AC5FF8}"/>
              </a:ext>
            </a:extLst>
          </p:cNvPr>
          <p:cNvSpPr>
            <a:spLocks noGrp="1"/>
          </p:cNvSpPr>
          <p:nvPr>
            <p:ph type="ctrTitle"/>
          </p:nvPr>
        </p:nvSpPr>
        <p:spPr>
          <a:xfrm>
            <a:off x="1524000" y="1474237"/>
            <a:ext cx="9144000" cy="3242080"/>
          </a:xfrm>
        </p:spPr>
        <p:txBody>
          <a:bodyPr>
            <a:normAutofit/>
          </a:bodyPr>
          <a:lstStyle/>
          <a:p>
            <a:pPr algn="l"/>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endParaRPr lang="it-IT" sz="1800" dirty="0">
              <a:latin typeface="Times New Roman" panose="02020603050405020304" pitchFamily="18" charset="0"/>
              <a:cs typeface="Times New Roman" panose="02020603050405020304" pitchFamily="18" charset="0"/>
            </a:endParaRPr>
          </a:p>
        </p:txBody>
      </p:sp>
      <p:sp>
        <p:nvSpPr>
          <p:cNvPr id="3" name="Sottotitolo 2">
            <a:extLst>
              <a:ext uri="{FF2B5EF4-FFF2-40B4-BE49-F238E27FC236}">
                <a16:creationId xmlns:a16="http://schemas.microsoft.com/office/drawing/2014/main" id="{0FF25D9A-0E49-44A5-7A4F-7497738EC433}"/>
              </a:ext>
            </a:extLst>
          </p:cNvPr>
          <p:cNvSpPr>
            <a:spLocks noGrp="1"/>
          </p:cNvSpPr>
          <p:nvPr>
            <p:ph type="subTitle" idx="1"/>
          </p:nvPr>
        </p:nvSpPr>
        <p:spPr>
          <a:xfrm>
            <a:off x="1272072" y="279918"/>
            <a:ext cx="9144000" cy="1655762"/>
          </a:xfrm>
        </p:spPr>
        <p:txBody>
          <a:bodyPr>
            <a:normAutofit/>
          </a:bodyPr>
          <a:lstStyle/>
          <a:p>
            <a:r>
              <a:rPr lang="it-IT" sz="4000" b="1" dirty="0">
                <a:latin typeface="Times New Roman" panose="02020603050405020304" pitchFamily="18" charset="0"/>
                <a:cs typeface="Times New Roman" panose="02020603050405020304" pitchFamily="18" charset="0"/>
              </a:rPr>
              <a:t>Regionalismo differenziato </a:t>
            </a:r>
          </a:p>
        </p:txBody>
      </p:sp>
      <p:sp>
        <p:nvSpPr>
          <p:cNvPr id="5" name="CasellaDiTesto 4">
            <a:extLst>
              <a:ext uri="{FF2B5EF4-FFF2-40B4-BE49-F238E27FC236}">
                <a16:creationId xmlns:a16="http://schemas.microsoft.com/office/drawing/2014/main" id="{6C058135-6EBD-BE2E-91EA-6E7620AC1598}"/>
              </a:ext>
            </a:extLst>
          </p:cNvPr>
          <p:cNvSpPr txBox="1"/>
          <p:nvPr/>
        </p:nvSpPr>
        <p:spPr>
          <a:xfrm>
            <a:off x="1524000" y="1118741"/>
            <a:ext cx="9395928" cy="3970318"/>
          </a:xfrm>
          <a:prstGeom prst="rect">
            <a:avLst/>
          </a:prstGeom>
          <a:noFill/>
        </p:spPr>
        <p:txBody>
          <a:bodyPr wrap="square" rtlCol="0">
            <a:spAutoFit/>
          </a:bodyPr>
          <a:lstStyle/>
          <a:p>
            <a:pPr algn="just"/>
            <a:r>
              <a:rPr lang="it-IT" dirty="0">
                <a:latin typeface="Times New Roman" panose="02020603050405020304" pitchFamily="18" charset="0"/>
                <a:cs typeface="Times New Roman" panose="02020603050405020304" pitchFamily="18" charset="0"/>
              </a:rPr>
              <a:t>In realtà, tale impianto logico era già contenuto nel </a:t>
            </a:r>
            <a:r>
              <a:rPr lang="it-IT" dirty="0" err="1">
                <a:latin typeface="Times New Roman" panose="02020603050405020304" pitchFamily="18" charset="0"/>
                <a:cs typeface="Times New Roman" panose="02020603050405020304" pitchFamily="18" charset="0"/>
              </a:rPr>
              <a:t>ddl</a:t>
            </a:r>
            <a:r>
              <a:rPr lang="it-IT" dirty="0">
                <a:latin typeface="Times New Roman" panose="02020603050405020304" pitchFamily="18" charset="0"/>
                <a:cs typeface="Times New Roman" panose="02020603050405020304" pitchFamily="18" charset="0"/>
              </a:rPr>
              <a:t> delega Padoa Schioppa (art. 9, comma 2 ) e nella Relazione Illustrativa di quella proposta di legge, presentata nel 2007, ma riferimenti più chiari ed espliciti al principio di territorialità furono inseriti nel </a:t>
            </a:r>
            <a:r>
              <a:rPr lang="it-IT" dirty="0" err="1">
                <a:latin typeface="Times New Roman" panose="02020603050405020304" pitchFamily="18" charset="0"/>
                <a:cs typeface="Times New Roman" panose="02020603050405020304" pitchFamily="18" charset="0"/>
              </a:rPr>
              <a:t>ddl</a:t>
            </a:r>
            <a:r>
              <a:rPr lang="it-IT" dirty="0">
                <a:latin typeface="Times New Roman" panose="02020603050405020304" pitchFamily="18" charset="0"/>
                <a:cs typeface="Times New Roman" panose="02020603050405020304" pitchFamily="18" charset="0"/>
              </a:rPr>
              <a:t> delega Calderoli, ricavandone implicazioni, peraltro non banali, nell’art. 7, comma 1, lettera f), punto 2, nonché nello stesso articolo, comma 1, lettera b). </a:t>
            </a:r>
          </a:p>
          <a:p>
            <a:pPr algn="just"/>
            <a:r>
              <a:rPr lang="it-IT" dirty="0">
                <a:latin typeface="Times New Roman" panose="02020603050405020304" pitchFamily="18" charset="0"/>
                <a:cs typeface="Times New Roman" panose="02020603050405020304" pitchFamily="18" charset="0"/>
              </a:rPr>
              <a:t>Oggi quello stesso impianto logico e quello stesso “principio” sono riproposti nel </a:t>
            </a:r>
            <a:r>
              <a:rPr lang="it-IT" dirty="0" err="1">
                <a:latin typeface="Times New Roman" panose="02020603050405020304" pitchFamily="18" charset="0"/>
                <a:cs typeface="Times New Roman" panose="02020603050405020304" pitchFamily="18" charset="0"/>
              </a:rPr>
              <a:t>ddl</a:t>
            </a:r>
            <a:r>
              <a:rPr lang="it-IT" dirty="0">
                <a:latin typeface="Times New Roman" panose="02020603050405020304" pitchFamily="18" charset="0"/>
                <a:cs typeface="Times New Roman" panose="02020603050405020304" pitchFamily="18" charset="0"/>
              </a:rPr>
              <a:t> sull’autonomia differenziata, allo scopo di portare a termine quella malcelata operazione di ingegneria istituzionale e di illusione finanziaria, che è stata avviata nel nostro paese con la riforma costituzionale del 2001, ma che poco o nulla ha a che fare con lo spirito autentico del federalismo fiscale.</a:t>
            </a:r>
          </a:p>
          <a:p>
            <a:pPr algn="just"/>
            <a:r>
              <a:rPr lang="it-IT" dirty="0">
                <a:latin typeface="Times New Roman" panose="02020603050405020304" pitchFamily="18" charset="0"/>
                <a:cs typeface="Times New Roman" panose="02020603050405020304" pitchFamily="18" charset="0"/>
              </a:rPr>
              <a:t>Nel pensiero economico finanziario, infatti, il federalismo fiscale nasce per soddisfare un’esigenza del tutto opposta rispetto a quella comunemente individuata dai suoi sostenitori. Esso nasce come reazione all’eccesso di localismo e all’esistenza di disparità eccessive, prodotte dalla diversa capacità fiscale e dai diversi fabbisogni degli enti territoriali. </a:t>
            </a:r>
          </a:p>
        </p:txBody>
      </p:sp>
    </p:spTree>
    <p:extLst>
      <p:ext uri="{BB962C8B-B14F-4D97-AF65-F5344CB8AC3E}">
        <p14:creationId xmlns:p14="http://schemas.microsoft.com/office/powerpoint/2010/main" val="8745916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61FDD3F-B47B-E346-675D-5D3D55AC5FF8}"/>
              </a:ext>
            </a:extLst>
          </p:cNvPr>
          <p:cNvSpPr>
            <a:spLocks noGrp="1"/>
          </p:cNvSpPr>
          <p:nvPr>
            <p:ph type="ctrTitle"/>
          </p:nvPr>
        </p:nvSpPr>
        <p:spPr>
          <a:xfrm>
            <a:off x="1524000" y="1474237"/>
            <a:ext cx="9144000" cy="3242080"/>
          </a:xfrm>
        </p:spPr>
        <p:txBody>
          <a:bodyPr>
            <a:normAutofit/>
          </a:bodyPr>
          <a:lstStyle/>
          <a:p>
            <a:pPr algn="l"/>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endParaRPr lang="it-IT" sz="1800" dirty="0">
              <a:latin typeface="Times New Roman" panose="02020603050405020304" pitchFamily="18" charset="0"/>
              <a:cs typeface="Times New Roman" panose="02020603050405020304" pitchFamily="18" charset="0"/>
            </a:endParaRPr>
          </a:p>
        </p:txBody>
      </p:sp>
      <p:sp>
        <p:nvSpPr>
          <p:cNvPr id="3" name="Sottotitolo 2">
            <a:extLst>
              <a:ext uri="{FF2B5EF4-FFF2-40B4-BE49-F238E27FC236}">
                <a16:creationId xmlns:a16="http://schemas.microsoft.com/office/drawing/2014/main" id="{0FF25D9A-0E49-44A5-7A4F-7497738EC433}"/>
              </a:ext>
            </a:extLst>
          </p:cNvPr>
          <p:cNvSpPr>
            <a:spLocks noGrp="1"/>
          </p:cNvSpPr>
          <p:nvPr>
            <p:ph type="subTitle" idx="1"/>
          </p:nvPr>
        </p:nvSpPr>
        <p:spPr>
          <a:xfrm>
            <a:off x="1272072" y="279918"/>
            <a:ext cx="9144000" cy="1655762"/>
          </a:xfrm>
        </p:spPr>
        <p:txBody>
          <a:bodyPr>
            <a:normAutofit/>
          </a:bodyPr>
          <a:lstStyle/>
          <a:p>
            <a:r>
              <a:rPr lang="it-IT" sz="4000" b="1" dirty="0">
                <a:latin typeface="Times New Roman" panose="02020603050405020304" pitchFamily="18" charset="0"/>
                <a:cs typeface="Times New Roman" panose="02020603050405020304" pitchFamily="18" charset="0"/>
              </a:rPr>
              <a:t>Regionalismo differenziato </a:t>
            </a:r>
          </a:p>
        </p:txBody>
      </p:sp>
      <p:sp>
        <p:nvSpPr>
          <p:cNvPr id="5" name="CasellaDiTesto 4">
            <a:extLst>
              <a:ext uri="{FF2B5EF4-FFF2-40B4-BE49-F238E27FC236}">
                <a16:creationId xmlns:a16="http://schemas.microsoft.com/office/drawing/2014/main" id="{6C058135-6EBD-BE2E-91EA-6E7620AC1598}"/>
              </a:ext>
            </a:extLst>
          </p:cNvPr>
          <p:cNvSpPr txBox="1"/>
          <p:nvPr/>
        </p:nvSpPr>
        <p:spPr>
          <a:xfrm>
            <a:off x="1524000" y="1107799"/>
            <a:ext cx="9395928" cy="4555093"/>
          </a:xfrm>
          <a:prstGeom prst="rect">
            <a:avLst/>
          </a:prstGeom>
          <a:noFill/>
        </p:spPr>
        <p:txBody>
          <a:bodyPr wrap="square" rtlCol="0">
            <a:spAutoFit/>
          </a:bodyPr>
          <a:lstStyle/>
          <a:p>
            <a:pPr algn="just"/>
            <a:r>
              <a:rPr lang="it-IT" sz="2000" b="1" dirty="0">
                <a:latin typeface="Times New Roman" panose="02020603050405020304" pitchFamily="18" charset="0"/>
                <a:cs typeface="Times New Roman" panose="02020603050405020304" pitchFamily="18" charset="0"/>
              </a:rPr>
              <a:t>Disegno di Legge Calderoli</a:t>
            </a:r>
            <a:endParaRPr lang="it-IT" sz="2000" dirty="0">
              <a:latin typeface="Times New Roman" panose="02020603050405020304" pitchFamily="18" charset="0"/>
              <a:cs typeface="Times New Roman" panose="02020603050405020304" pitchFamily="18" charset="0"/>
            </a:endParaRPr>
          </a:p>
          <a:p>
            <a:pPr algn="just"/>
            <a:r>
              <a:rPr lang="it-IT" dirty="0">
                <a:latin typeface="Times New Roman" panose="02020603050405020304" pitchFamily="18" charset="0"/>
                <a:cs typeface="Times New Roman" panose="02020603050405020304" pitchFamily="18" charset="0"/>
              </a:rPr>
              <a:t>L’art. 1 indica le finalità del provvedimento e fornisce, in relazione al trasferimento delle funzioni relative a materie o ambiti di materie riferibili ai diritti civili e sociali, la definizione dei cd. “livelli essenziali delle prestazioni” (LEP); questi ultimi dovrebbero svolgere, infatti, una importantissima funzione nell’ambito del procedimento di attribuzione delle cd. “funzioni LEP” (cfr. art. 1, secondo comma del disegno di legge), quella di indicare “la soglia costituzionalmente necessaria” ed “il nucleo invalicabile per rendere effettivi” i diritti civili e sociali, “per erogare le prestazioni sociali di natura fondamentale, per assicurare uno svolgimento leale e trasparente dei rapporti finanziari fra lo Stato e le autonomie territoriali, per favorire un’equa ed efficiente allocazione delle risorse e il pieno superamento dei divari territoriali nel godimento delle prestazioni inerenti ai diritti civili e sociali”; tale articolo ripropone una parte delle parole adoperate dalla stessa Corte Costituzionale in alcune recenti sentenze per definire i LEP ed esprimere tutta la sua disapprovazione del perdurante ritardo dello Stato nel determinarli. </a:t>
            </a:r>
          </a:p>
          <a:p>
            <a:pPr algn="just"/>
            <a:r>
              <a:rPr lang="it-IT" dirty="0">
                <a:latin typeface="Times New Roman" panose="02020603050405020304" pitchFamily="18" charset="0"/>
                <a:cs typeface="Times New Roman" panose="02020603050405020304" pitchFamily="18" charset="0"/>
              </a:rPr>
              <a:t>La Corte costituzionale ha chiarito che i LEP dovrebbero rappresentare “il nucleo invalicabile di garanzie minime per rendere effettivi i diritti fondamentali”, che “non possono essere finanziariamente condizionati in termini assoluti e generali” </a:t>
            </a:r>
            <a:r>
              <a:rPr lang="it-IT" sz="1600" dirty="0">
                <a:latin typeface="Times New Roman" panose="02020603050405020304" pitchFamily="18" charset="0"/>
                <a:cs typeface="Times New Roman" panose="02020603050405020304" pitchFamily="18" charset="0"/>
              </a:rPr>
              <a:t>(Sentenza 220/2021)</a:t>
            </a:r>
          </a:p>
        </p:txBody>
      </p:sp>
    </p:spTree>
    <p:extLst>
      <p:ext uri="{BB962C8B-B14F-4D97-AF65-F5344CB8AC3E}">
        <p14:creationId xmlns:p14="http://schemas.microsoft.com/office/powerpoint/2010/main" val="4657853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61FDD3F-B47B-E346-675D-5D3D55AC5FF8}"/>
              </a:ext>
            </a:extLst>
          </p:cNvPr>
          <p:cNvSpPr>
            <a:spLocks noGrp="1"/>
          </p:cNvSpPr>
          <p:nvPr>
            <p:ph type="ctrTitle"/>
          </p:nvPr>
        </p:nvSpPr>
        <p:spPr>
          <a:xfrm>
            <a:off x="1524000" y="1474237"/>
            <a:ext cx="9144000" cy="3242080"/>
          </a:xfrm>
        </p:spPr>
        <p:txBody>
          <a:bodyPr>
            <a:normAutofit/>
          </a:bodyPr>
          <a:lstStyle/>
          <a:p>
            <a:pPr algn="l"/>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endParaRPr lang="it-IT" sz="1800" dirty="0">
              <a:latin typeface="Times New Roman" panose="02020603050405020304" pitchFamily="18" charset="0"/>
              <a:cs typeface="Times New Roman" panose="02020603050405020304" pitchFamily="18" charset="0"/>
            </a:endParaRPr>
          </a:p>
        </p:txBody>
      </p:sp>
      <p:sp>
        <p:nvSpPr>
          <p:cNvPr id="3" name="Sottotitolo 2">
            <a:extLst>
              <a:ext uri="{FF2B5EF4-FFF2-40B4-BE49-F238E27FC236}">
                <a16:creationId xmlns:a16="http://schemas.microsoft.com/office/drawing/2014/main" id="{0FF25D9A-0E49-44A5-7A4F-7497738EC433}"/>
              </a:ext>
            </a:extLst>
          </p:cNvPr>
          <p:cNvSpPr>
            <a:spLocks noGrp="1"/>
          </p:cNvSpPr>
          <p:nvPr>
            <p:ph type="subTitle" idx="1"/>
          </p:nvPr>
        </p:nvSpPr>
        <p:spPr>
          <a:xfrm>
            <a:off x="1272072" y="279918"/>
            <a:ext cx="9144000" cy="1655762"/>
          </a:xfrm>
        </p:spPr>
        <p:txBody>
          <a:bodyPr>
            <a:normAutofit/>
          </a:bodyPr>
          <a:lstStyle/>
          <a:p>
            <a:r>
              <a:rPr lang="it-IT" sz="4000" b="1" dirty="0">
                <a:latin typeface="Times New Roman" panose="02020603050405020304" pitchFamily="18" charset="0"/>
                <a:cs typeface="Times New Roman" panose="02020603050405020304" pitchFamily="18" charset="0"/>
              </a:rPr>
              <a:t>Regionalismo differenziato </a:t>
            </a:r>
          </a:p>
        </p:txBody>
      </p:sp>
      <p:sp>
        <p:nvSpPr>
          <p:cNvPr id="5" name="CasellaDiTesto 4">
            <a:extLst>
              <a:ext uri="{FF2B5EF4-FFF2-40B4-BE49-F238E27FC236}">
                <a16:creationId xmlns:a16="http://schemas.microsoft.com/office/drawing/2014/main" id="{6C058135-6EBD-BE2E-91EA-6E7620AC1598}"/>
              </a:ext>
            </a:extLst>
          </p:cNvPr>
          <p:cNvSpPr txBox="1"/>
          <p:nvPr/>
        </p:nvSpPr>
        <p:spPr>
          <a:xfrm>
            <a:off x="1524000" y="1107799"/>
            <a:ext cx="9395928" cy="3447098"/>
          </a:xfrm>
          <a:prstGeom prst="rect">
            <a:avLst/>
          </a:prstGeom>
          <a:noFill/>
        </p:spPr>
        <p:txBody>
          <a:bodyPr wrap="square" rtlCol="0">
            <a:spAutoFit/>
          </a:bodyPr>
          <a:lstStyle/>
          <a:p>
            <a:pPr algn="just"/>
            <a:r>
              <a:rPr lang="it-IT" sz="2000" b="1" dirty="0">
                <a:latin typeface="Times New Roman" panose="02020603050405020304" pitchFamily="18" charset="0"/>
                <a:cs typeface="Times New Roman" panose="02020603050405020304" pitchFamily="18" charset="0"/>
              </a:rPr>
              <a:t>Disegno di Legge Calderoli</a:t>
            </a:r>
          </a:p>
          <a:p>
            <a:pPr algn="just"/>
            <a:r>
              <a:rPr lang="it-IT" dirty="0">
                <a:latin typeface="Times New Roman" panose="02020603050405020304" pitchFamily="18" charset="0"/>
                <a:cs typeface="Times New Roman" panose="02020603050405020304" pitchFamily="18" charset="0"/>
              </a:rPr>
              <a:t>I sottoscrittori del </a:t>
            </a:r>
            <a:r>
              <a:rPr lang="it-IT" dirty="0" err="1">
                <a:latin typeface="Times New Roman" panose="02020603050405020304" pitchFamily="18" charset="0"/>
                <a:cs typeface="Times New Roman" panose="02020603050405020304" pitchFamily="18" charset="0"/>
              </a:rPr>
              <a:t>ddl</a:t>
            </a:r>
            <a:r>
              <a:rPr lang="it-IT" dirty="0">
                <a:latin typeface="Times New Roman" panose="02020603050405020304" pitchFamily="18" charset="0"/>
                <a:cs typeface="Times New Roman" panose="02020603050405020304" pitchFamily="18" charset="0"/>
              </a:rPr>
              <a:t> condividano, come è facile rilevare, solo in parte l’opinione dei giudici costituzionali e considerano i LEP un vincolo di sufficienza oltre il quale non si può e non si deve andare, non solo verso il basso, ma anche verso l’alto; la stessa Corte costituzionale ha precisato, invece, in più occasioni che si tratta del livello minimo accettabile di garanzie necessarie ad assicurare l’effettività di diritti fondamentali della persona, considerata non solo nella sua individualità, ma anche nell’organizzazione delle comunità di appartenenza.</a:t>
            </a:r>
          </a:p>
          <a:p>
            <a:pPr algn="just"/>
            <a:r>
              <a:rPr lang="it-IT" dirty="0">
                <a:latin typeface="Times New Roman" panose="02020603050405020304" pitchFamily="18" charset="0"/>
                <a:cs typeface="Times New Roman" panose="02020603050405020304" pitchFamily="18" charset="0"/>
              </a:rPr>
              <a:t>Al riguardo sia la dottrina che la giurisprudenza hanno chiarito che i LEP possono superare il contenuto minimo essenziale di un diritto, giacché il concetto di “essenzialità” alluderebbe più al “livello di prestazioni” che al contenuto del diritto; tale concetto sarebbe difforme da quello di nucleo essenziale del diritto, ma in ogni caso i “livelli essenziali delle prestazioni” dovrebbero garantire almeno il contenuto minimo dei sopracitati diritti fondamentali della persona umana.</a:t>
            </a:r>
          </a:p>
        </p:txBody>
      </p:sp>
    </p:spTree>
    <p:extLst>
      <p:ext uri="{BB962C8B-B14F-4D97-AF65-F5344CB8AC3E}">
        <p14:creationId xmlns:p14="http://schemas.microsoft.com/office/powerpoint/2010/main" val="18583650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61FDD3F-B47B-E346-675D-5D3D55AC5FF8}"/>
              </a:ext>
            </a:extLst>
          </p:cNvPr>
          <p:cNvSpPr>
            <a:spLocks noGrp="1"/>
          </p:cNvSpPr>
          <p:nvPr>
            <p:ph type="ctrTitle"/>
          </p:nvPr>
        </p:nvSpPr>
        <p:spPr>
          <a:xfrm>
            <a:off x="1524000" y="1474237"/>
            <a:ext cx="9144000" cy="3242080"/>
          </a:xfrm>
        </p:spPr>
        <p:txBody>
          <a:bodyPr>
            <a:normAutofit/>
          </a:bodyPr>
          <a:lstStyle/>
          <a:p>
            <a:pPr algn="l"/>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endParaRPr lang="it-IT" sz="1800" dirty="0">
              <a:latin typeface="Times New Roman" panose="02020603050405020304" pitchFamily="18" charset="0"/>
              <a:cs typeface="Times New Roman" panose="02020603050405020304" pitchFamily="18" charset="0"/>
            </a:endParaRPr>
          </a:p>
        </p:txBody>
      </p:sp>
      <p:sp>
        <p:nvSpPr>
          <p:cNvPr id="3" name="Sottotitolo 2">
            <a:extLst>
              <a:ext uri="{FF2B5EF4-FFF2-40B4-BE49-F238E27FC236}">
                <a16:creationId xmlns:a16="http://schemas.microsoft.com/office/drawing/2014/main" id="{0FF25D9A-0E49-44A5-7A4F-7497738EC433}"/>
              </a:ext>
            </a:extLst>
          </p:cNvPr>
          <p:cNvSpPr>
            <a:spLocks noGrp="1"/>
          </p:cNvSpPr>
          <p:nvPr>
            <p:ph type="subTitle" idx="1"/>
          </p:nvPr>
        </p:nvSpPr>
        <p:spPr>
          <a:xfrm>
            <a:off x="1272072" y="279918"/>
            <a:ext cx="9144000" cy="1655762"/>
          </a:xfrm>
        </p:spPr>
        <p:txBody>
          <a:bodyPr>
            <a:normAutofit/>
          </a:bodyPr>
          <a:lstStyle/>
          <a:p>
            <a:r>
              <a:rPr lang="it-IT" sz="4000" b="1" dirty="0">
                <a:latin typeface="Times New Roman" panose="02020603050405020304" pitchFamily="18" charset="0"/>
                <a:cs typeface="Times New Roman" panose="02020603050405020304" pitchFamily="18" charset="0"/>
              </a:rPr>
              <a:t>Regionalismo differenziato </a:t>
            </a:r>
          </a:p>
        </p:txBody>
      </p:sp>
      <p:sp>
        <p:nvSpPr>
          <p:cNvPr id="5" name="CasellaDiTesto 4">
            <a:extLst>
              <a:ext uri="{FF2B5EF4-FFF2-40B4-BE49-F238E27FC236}">
                <a16:creationId xmlns:a16="http://schemas.microsoft.com/office/drawing/2014/main" id="{6C058135-6EBD-BE2E-91EA-6E7620AC1598}"/>
              </a:ext>
            </a:extLst>
          </p:cNvPr>
          <p:cNvSpPr txBox="1"/>
          <p:nvPr/>
        </p:nvSpPr>
        <p:spPr>
          <a:xfrm>
            <a:off x="1524000" y="1107799"/>
            <a:ext cx="9395928" cy="4832092"/>
          </a:xfrm>
          <a:prstGeom prst="rect">
            <a:avLst/>
          </a:prstGeom>
          <a:noFill/>
        </p:spPr>
        <p:txBody>
          <a:bodyPr wrap="square" rtlCol="0">
            <a:spAutoFit/>
          </a:bodyPr>
          <a:lstStyle/>
          <a:p>
            <a:pPr algn="just"/>
            <a:r>
              <a:rPr lang="it-IT" sz="2000" b="1" dirty="0">
                <a:latin typeface="Times New Roman" panose="02020603050405020304" pitchFamily="18" charset="0"/>
                <a:cs typeface="Times New Roman" panose="02020603050405020304" pitchFamily="18" charset="0"/>
              </a:rPr>
              <a:t>Disegno di Legge Calderoli</a:t>
            </a:r>
          </a:p>
          <a:p>
            <a:pPr algn="just"/>
            <a:r>
              <a:rPr lang="it-IT" dirty="0">
                <a:latin typeface="Times New Roman" panose="02020603050405020304" pitchFamily="18" charset="0"/>
                <a:cs typeface="Times New Roman" panose="02020603050405020304" pitchFamily="18" charset="0"/>
              </a:rPr>
              <a:t>L’art. 4 disciplina il “trasferimento delle funzioni, con le relative risorse umane, strumentali e finanziarie” e, a tale riguardo, ribadisce ciò che è già previsto nell’art. 1, e cioè che il trasferimento delle funzioni concernente le materie o gli ambiti di materie riferibili ai LEP (trasferimento delle funzioni LEP) può essere effettuato, secondo le modalità e le procedure di quantificazione individuate dalle singole intese Stato-Regioni, soltanto dopo la “determinazione” dei LEP medesimi e dei relativi costi e fabbisogni standard, e non dopo la loro “implementazione”, mentre il trasferimento delle funzioni relative a materie o ad ambiti di materie non riferibili ai LEP (trasferimento delle funzioni extra-LEP) potrà essere effettuato dalla data della entrata in vigore del </a:t>
            </a:r>
            <a:r>
              <a:rPr lang="it-IT" dirty="0" err="1">
                <a:latin typeface="Times New Roman" panose="02020603050405020304" pitchFamily="18" charset="0"/>
                <a:cs typeface="Times New Roman" panose="02020603050405020304" pitchFamily="18" charset="0"/>
              </a:rPr>
              <a:t>ddl</a:t>
            </a:r>
            <a:r>
              <a:rPr lang="it-IT" dirty="0">
                <a:latin typeface="Times New Roman" panose="02020603050405020304" pitchFamily="18" charset="0"/>
                <a:cs typeface="Times New Roman" panose="02020603050405020304" pitchFamily="18" charset="0"/>
              </a:rPr>
              <a:t>. Se ne deduce che l’attuazione dell’autonomia differenziata avrebbe la precedenza sul recupero dei divari nel godimento dei LEP tra le varie aree del Paese; ossia le esigenze delle Regioni richiedenti sarebbero più urgenti della necessità di garantire standard minimi ed uniformi di tutela dei diritti di godimento delle prestazioni inerenti ai diritti civili e sociali sull’intero territorio nazionale; l’obiettivo del “pieno superamento dei divari territoriali nel godimento delle prestazioni inerenti ai diritti civili e sociali”, previsto dall’art. 1, comma 2, del </a:t>
            </a:r>
            <a:r>
              <a:rPr lang="it-IT" dirty="0" err="1">
                <a:latin typeface="Times New Roman" panose="02020603050405020304" pitchFamily="18" charset="0"/>
                <a:cs typeface="Times New Roman" panose="02020603050405020304" pitchFamily="18" charset="0"/>
              </a:rPr>
              <a:t>ddl</a:t>
            </a:r>
            <a:r>
              <a:rPr lang="it-IT" dirty="0">
                <a:latin typeface="Times New Roman" panose="02020603050405020304" pitchFamily="18" charset="0"/>
                <a:cs typeface="Times New Roman" panose="02020603050405020304" pitchFamily="18" charset="0"/>
              </a:rPr>
              <a:t>, non potrà essere raggiunto se prima non si provvede ad avviare, realmente, un percorso incrementale di implementazione dei LEP e dei relativi costi e fabbisogni standard.</a:t>
            </a:r>
          </a:p>
        </p:txBody>
      </p:sp>
    </p:spTree>
    <p:extLst>
      <p:ext uri="{BB962C8B-B14F-4D97-AF65-F5344CB8AC3E}">
        <p14:creationId xmlns:p14="http://schemas.microsoft.com/office/powerpoint/2010/main" val="22015252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61FDD3F-B47B-E346-675D-5D3D55AC5FF8}"/>
              </a:ext>
            </a:extLst>
          </p:cNvPr>
          <p:cNvSpPr>
            <a:spLocks noGrp="1"/>
          </p:cNvSpPr>
          <p:nvPr>
            <p:ph type="ctrTitle"/>
          </p:nvPr>
        </p:nvSpPr>
        <p:spPr>
          <a:xfrm>
            <a:off x="1524000" y="1474237"/>
            <a:ext cx="9144000" cy="3242080"/>
          </a:xfrm>
        </p:spPr>
        <p:txBody>
          <a:bodyPr>
            <a:normAutofit/>
          </a:bodyPr>
          <a:lstStyle/>
          <a:p>
            <a:pPr algn="l"/>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endParaRPr lang="it-IT" sz="1800" dirty="0">
              <a:latin typeface="Times New Roman" panose="02020603050405020304" pitchFamily="18" charset="0"/>
              <a:cs typeface="Times New Roman" panose="02020603050405020304" pitchFamily="18" charset="0"/>
            </a:endParaRPr>
          </a:p>
        </p:txBody>
      </p:sp>
      <p:sp>
        <p:nvSpPr>
          <p:cNvPr id="3" name="Sottotitolo 2">
            <a:extLst>
              <a:ext uri="{FF2B5EF4-FFF2-40B4-BE49-F238E27FC236}">
                <a16:creationId xmlns:a16="http://schemas.microsoft.com/office/drawing/2014/main" id="{0FF25D9A-0E49-44A5-7A4F-7497738EC433}"/>
              </a:ext>
            </a:extLst>
          </p:cNvPr>
          <p:cNvSpPr>
            <a:spLocks noGrp="1"/>
          </p:cNvSpPr>
          <p:nvPr>
            <p:ph type="subTitle" idx="1"/>
          </p:nvPr>
        </p:nvSpPr>
        <p:spPr>
          <a:xfrm>
            <a:off x="1272072" y="279918"/>
            <a:ext cx="9144000" cy="1655762"/>
          </a:xfrm>
        </p:spPr>
        <p:txBody>
          <a:bodyPr>
            <a:normAutofit/>
          </a:bodyPr>
          <a:lstStyle/>
          <a:p>
            <a:r>
              <a:rPr lang="it-IT" sz="4000" b="1" dirty="0">
                <a:latin typeface="Times New Roman" panose="02020603050405020304" pitchFamily="18" charset="0"/>
                <a:cs typeface="Times New Roman" panose="02020603050405020304" pitchFamily="18" charset="0"/>
              </a:rPr>
              <a:t>Regionalismo differenziato </a:t>
            </a:r>
          </a:p>
        </p:txBody>
      </p:sp>
      <p:sp>
        <p:nvSpPr>
          <p:cNvPr id="5" name="CasellaDiTesto 4">
            <a:extLst>
              <a:ext uri="{FF2B5EF4-FFF2-40B4-BE49-F238E27FC236}">
                <a16:creationId xmlns:a16="http://schemas.microsoft.com/office/drawing/2014/main" id="{6C058135-6EBD-BE2E-91EA-6E7620AC1598}"/>
              </a:ext>
            </a:extLst>
          </p:cNvPr>
          <p:cNvSpPr txBox="1"/>
          <p:nvPr/>
        </p:nvSpPr>
        <p:spPr>
          <a:xfrm>
            <a:off x="1524000" y="1107799"/>
            <a:ext cx="9395928" cy="5663089"/>
          </a:xfrm>
          <a:prstGeom prst="rect">
            <a:avLst/>
          </a:prstGeom>
          <a:noFill/>
        </p:spPr>
        <p:txBody>
          <a:bodyPr wrap="square" rtlCol="0">
            <a:spAutoFit/>
          </a:bodyPr>
          <a:lstStyle/>
          <a:p>
            <a:pPr algn="just"/>
            <a:r>
              <a:rPr lang="it-IT" sz="2000" b="1" dirty="0">
                <a:latin typeface="Times New Roman" panose="02020603050405020304" pitchFamily="18" charset="0"/>
                <a:cs typeface="Times New Roman" panose="02020603050405020304" pitchFamily="18" charset="0"/>
              </a:rPr>
              <a:t>Disegno di Legge Calderoli</a:t>
            </a:r>
          </a:p>
          <a:p>
            <a:pPr algn="just"/>
            <a:r>
              <a:rPr lang="it-IT" dirty="0">
                <a:latin typeface="Times New Roman" panose="02020603050405020304" pitchFamily="18" charset="0"/>
                <a:cs typeface="Times New Roman" panose="02020603050405020304" pitchFamily="18" charset="0"/>
              </a:rPr>
              <a:t>L’art. 5, comma secondo disciplina il “finanziamento delle funzioni attribuite” alle Regioni richiedenti e stabilisce che esso debba essere effettuato mediante “compartecipazioni al gettito di uno o più tributi o entrate erariali maturato nel territorio regionale, nel rispetto dell’articolo 17 della legge 31 dicembre 2009, n. 196, nonché nel rispetto di quanto previsto dall’articolo 119, quarto comma, della Costituzione”. Nelle singole intese fra Stato e Regioni richiedenti è previsto, in particolare, che siano individuati i meccanismi di compartecipazione al gettito di tributi erariali che, nel rispetto dell’art. 17 della legge di contabilità e di finanza pubblica n. 196/2009 (che ha inteso razionalizzare e potenziare il complesso delle regole e delle procedure che presiedono il sistema delle decisioni di bilancio, aggiornandolo alla luce del nuovo assetto dei rapporti economici e finanziari tra lo Stato e le autonomie territoriali derivante dall’attuazione del federalismo fiscale) e di quanto stabilito dall’art. 119, quarto comma, della Costituzione, dovrebbero concorrere all’integrale finanziamento delle funzioni pubbliche trasferite.</a:t>
            </a:r>
          </a:p>
          <a:p>
            <a:pPr algn="just"/>
            <a:r>
              <a:rPr lang="it-IT" dirty="0">
                <a:latin typeface="Times New Roman" panose="02020603050405020304" pitchFamily="18" charset="0"/>
                <a:cs typeface="Times New Roman" panose="02020603050405020304" pitchFamily="18" charset="0"/>
              </a:rPr>
              <a:t>L’art. 8 contiene la “classica” clausola di invarianza finanziaria, in virtù della quale dalla attuazione dell’art. 116, terzo comma della Costituzione non dovrebbero derivare “nuovi o maggiori oneri a carico della finanza pubblica”. Se la fissazione dei LEP e dei relativi costi e fabbisogni standard determinerà oneri aggiuntivi a carico della finanza pubblica, “la legge” si incaricherà di “provvedere”; la preoccupazione fondamentale è dunque quella di garantire l’invarianza finanziaria in relazione alle intese, che tuttavia, in ogni caso, non potranno “pregiudicare l’entità delle risorse da destinare a ciascuna delle altre Regioni”. </a:t>
            </a:r>
          </a:p>
        </p:txBody>
      </p:sp>
    </p:spTree>
    <p:extLst>
      <p:ext uri="{BB962C8B-B14F-4D97-AF65-F5344CB8AC3E}">
        <p14:creationId xmlns:p14="http://schemas.microsoft.com/office/powerpoint/2010/main" val="33278364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61FDD3F-B47B-E346-675D-5D3D55AC5FF8}"/>
              </a:ext>
            </a:extLst>
          </p:cNvPr>
          <p:cNvSpPr>
            <a:spLocks noGrp="1"/>
          </p:cNvSpPr>
          <p:nvPr>
            <p:ph type="ctrTitle"/>
          </p:nvPr>
        </p:nvSpPr>
        <p:spPr>
          <a:xfrm>
            <a:off x="1524000" y="1474237"/>
            <a:ext cx="9144000" cy="3242080"/>
          </a:xfrm>
        </p:spPr>
        <p:txBody>
          <a:bodyPr>
            <a:normAutofit/>
          </a:bodyPr>
          <a:lstStyle/>
          <a:p>
            <a:pPr algn="l"/>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endParaRPr lang="it-IT" sz="1800" dirty="0">
              <a:latin typeface="Times New Roman" panose="02020603050405020304" pitchFamily="18" charset="0"/>
              <a:cs typeface="Times New Roman" panose="02020603050405020304" pitchFamily="18" charset="0"/>
            </a:endParaRPr>
          </a:p>
        </p:txBody>
      </p:sp>
      <p:sp>
        <p:nvSpPr>
          <p:cNvPr id="3" name="Sottotitolo 2">
            <a:extLst>
              <a:ext uri="{FF2B5EF4-FFF2-40B4-BE49-F238E27FC236}">
                <a16:creationId xmlns:a16="http://schemas.microsoft.com/office/drawing/2014/main" id="{0FF25D9A-0E49-44A5-7A4F-7497738EC433}"/>
              </a:ext>
            </a:extLst>
          </p:cNvPr>
          <p:cNvSpPr>
            <a:spLocks noGrp="1"/>
          </p:cNvSpPr>
          <p:nvPr>
            <p:ph type="subTitle" idx="1"/>
          </p:nvPr>
        </p:nvSpPr>
        <p:spPr>
          <a:xfrm>
            <a:off x="1272072" y="279918"/>
            <a:ext cx="9144000" cy="1655762"/>
          </a:xfrm>
        </p:spPr>
        <p:txBody>
          <a:bodyPr>
            <a:normAutofit/>
          </a:bodyPr>
          <a:lstStyle/>
          <a:p>
            <a:r>
              <a:rPr lang="it-IT" sz="4000" b="1" dirty="0">
                <a:latin typeface="Times New Roman" panose="02020603050405020304" pitchFamily="18" charset="0"/>
                <a:cs typeface="Times New Roman" panose="02020603050405020304" pitchFamily="18" charset="0"/>
              </a:rPr>
              <a:t>Regionalismo differenziato </a:t>
            </a:r>
          </a:p>
        </p:txBody>
      </p:sp>
      <p:sp>
        <p:nvSpPr>
          <p:cNvPr id="5" name="CasellaDiTesto 4">
            <a:extLst>
              <a:ext uri="{FF2B5EF4-FFF2-40B4-BE49-F238E27FC236}">
                <a16:creationId xmlns:a16="http://schemas.microsoft.com/office/drawing/2014/main" id="{6C058135-6EBD-BE2E-91EA-6E7620AC1598}"/>
              </a:ext>
            </a:extLst>
          </p:cNvPr>
          <p:cNvSpPr txBox="1"/>
          <p:nvPr/>
        </p:nvSpPr>
        <p:spPr>
          <a:xfrm>
            <a:off x="1524000" y="1107799"/>
            <a:ext cx="9395928" cy="2616101"/>
          </a:xfrm>
          <a:prstGeom prst="rect">
            <a:avLst/>
          </a:prstGeom>
          <a:noFill/>
        </p:spPr>
        <p:txBody>
          <a:bodyPr wrap="square" rtlCol="0">
            <a:spAutoFit/>
          </a:bodyPr>
          <a:lstStyle/>
          <a:p>
            <a:pPr algn="just"/>
            <a:r>
              <a:rPr lang="it-IT" sz="2000" b="1" dirty="0">
                <a:latin typeface="Times New Roman" panose="02020603050405020304" pitchFamily="18" charset="0"/>
                <a:cs typeface="Times New Roman" panose="02020603050405020304" pitchFamily="18" charset="0"/>
              </a:rPr>
              <a:t>Disegno di Legge Calderoli</a:t>
            </a:r>
          </a:p>
          <a:p>
            <a:pPr algn="just"/>
            <a:r>
              <a:rPr lang="it-IT" dirty="0">
                <a:latin typeface="Times New Roman" panose="02020603050405020304" pitchFamily="18" charset="0"/>
                <a:cs typeface="Times New Roman" panose="02020603050405020304" pitchFamily="18" charset="0"/>
              </a:rPr>
              <a:t>L’art. 9 prevede “misure perequative e di promozione dello sviluppo economico, della coesione e della solidarietà sociale”. </a:t>
            </a:r>
          </a:p>
          <a:p>
            <a:pPr algn="just"/>
            <a:r>
              <a:rPr lang="it-IT" dirty="0">
                <a:latin typeface="Times New Roman" panose="02020603050405020304" pitchFamily="18" charset="0"/>
                <a:cs typeface="Times New Roman" panose="02020603050405020304" pitchFamily="18" charset="0"/>
              </a:rPr>
              <a:t>È ancora lontano dalla definizione di un efficace sistema di perequazione finanziaria per le Regioni a statuto ordinario (RSO); recentemente è stato rivisto l’impianto della perequazione a favore dei Comuni e, in alcuni settori della spesa comunale, è stato avviato un processo di revisione della metodologia di determinazione dei fabbisogni standard ai fini del Fondo di solidarietà comunale con l’obiettivo di sganciarli dal riferimento ai livelli quantitativi storicamente forniti dai singoli Enti e di collegarli, invece, a livelli di servizio standardizzati validi per tutto il Paese. </a:t>
            </a:r>
          </a:p>
        </p:txBody>
      </p:sp>
    </p:spTree>
    <p:extLst>
      <p:ext uri="{BB962C8B-B14F-4D97-AF65-F5344CB8AC3E}">
        <p14:creationId xmlns:p14="http://schemas.microsoft.com/office/powerpoint/2010/main" val="31633569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61FDD3F-B47B-E346-675D-5D3D55AC5FF8}"/>
              </a:ext>
            </a:extLst>
          </p:cNvPr>
          <p:cNvSpPr>
            <a:spLocks noGrp="1"/>
          </p:cNvSpPr>
          <p:nvPr>
            <p:ph type="ctrTitle"/>
          </p:nvPr>
        </p:nvSpPr>
        <p:spPr>
          <a:xfrm>
            <a:off x="1524000" y="1474237"/>
            <a:ext cx="9144000" cy="3242080"/>
          </a:xfrm>
        </p:spPr>
        <p:txBody>
          <a:bodyPr>
            <a:normAutofit/>
          </a:bodyPr>
          <a:lstStyle/>
          <a:p>
            <a:pPr algn="l"/>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endParaRPr lang="it-IT" sz="1800" dirty="0">
              <a:latin typeface="Times New Roman" panose="02020603050405020304" pitchFamily="18" charset="0"/>
              <a:cs typeface="Times New Roman" panose="02020603050405020304" pitchFamily="18" charset="0"/>
            </a:endParaRPr>
          </a:p>
        </p:txBody>
      </p:sp>
      <p:sp>
        <p:nvSpPr>
          <p:cNvPr id="3" name="Sottotitolo 2">
            <a:extLst>
              <a:ext uri="{FF2B5EF4-FFF2-40B4-BE49-F238E27FC236}">
                <a16:creationId xmlns:a16="http://schemas.microsoft.com/office/drawing/2014/main" id="{0FF25D9A-0E49-44A5-7A4F-7497738EC433}"/>
              </a:ext>
            </a:extLst>
          </p:cNvPr>
          <p:cNvSpPr>
            <a:spLocks noGrp="1"/>
          </p:cNvSpPr>
          <p:nvPr>
            <p:ph type="subTitle" idx="1"/>
          </p:nvPr>
        </p:nvSpPr>
        <p:spPr>
          <a:xfrm>
            <a:off x="1272072" y="279918"/>
            <a:ext cx="9144000" cy="1655762"/>
          </a:xfrm>
        </p:spPr>
        <p:txBody>
          <a:bodyPr>
            <a:normAutofit/>
          </a:bodyPr>
          <a:lstStyle/>
          <a:p>
            <a:r>
              <a:rPr lang="it-IT" sz="4000" b="1" dirty="0">
                <a:latin typeface="Times New Roman" panose="02020603050405020304" pitchFamily="18" charset="0"/>
                <a:cs typeface="Times New Roman" panose="02020603050405020304" pitchFamily="18" charset="0"/>
              </a:rPr>
              <a:t>Regionalismo differenziato </a:t>
            </a:r>
          </a:p>
        </p:txBody>
      </p:sp>
      <p:sp>
        <p:nvSpPr>
          <p:cNvPr id="5" name="CasellaDiTesto 4">
            <a:extLst>
              <a:ext uri="{FF2B5EF4-FFF2-40B4-BE49-F238E27FC236}">
                <a16:creationId xmlns:a16="http://schemas.microsoft.com/office/drawing/2014/main" id="{6C058135-6EBD-BE2E-91EA-6E7620AC1598}"/>
              </a:ext>
            </a:extLst>
          </p:cNvPr>
          <p:cNvSpPr txBox="1"/>
          <p:nvPr/>
        </p:nvSpPr>
        <p:spPr>
          <a:xfrm>
            <a:off x="1524000" y="1107799"/>
            <a:ext cx="9395928" cy="4555093"/>
          </a:xfrm>
          <a:prstGeom prst="rect">
            <a:avLst/>
          </a:prstGeom>
          <a:noFill/>
        </p:spPr>
        <p:txBody>
          <a:bodyPr wrap="square" rtlCol="0">
            <a:spAutoFit/>
          </a:bodyPr>
          <a:lstStyle/>
          <a:p>
            <a:pPr algn="just"/>
            <a:r>
              <a:rPr lang="it-IT" sz="2000" b="1" dirty="0">
                <a:latin typeface="Times New Roman" panose="02020603050405020304" pitchFamily="18" charset="0"/>
                <a:cs typeface="Times New Roman" panose="02020603050405020304" pitchFamily="18" charset="0"/>
              </a:rPr>
              <a:t>Disegno di Legge Calderoli</a:t>
            </a:r>
          </a:p>
          <a:p>
            <a:pPr algn="just"/>
            <a:r>
              <a:rPr lang="it-IT" dirty="0">
                <a:latin typeface="Times New Roman" panose="02020603050405020304" pitchFamily="18" charset="0"/>
                <a:cs typeface="Times New Roman" panose="02020603050405020304" pitchFamily="18" charset="0"/>
              </a:rPr>
              <a:t>Le più recenti indagini sullo stato di attuazione del federalismo fiscale in Italia hanno rilevato che il sistema perequativo correntemente applicato non appare adeguato a ridurre le attuali sperequazioni territoriali nelle capacità di produzione del reddito e nella fornitura dei servizi pubblici, né può ritenersi idoneo ad incentivare la convergenza verso standard di prestazione maggiormente uniformi sul territorio. Per quanto concerne poi il finanziamento della sanità, la perequazione interregionale – operata finora in base alle norme del </a:t>
            </a:r>
            <a:r>
              <a:rPr lang="it-IT" dirty="0" err="1">
                <a:latin typeface="Times New Roman" panose="02020603050405020304" pitchFamily="18" charset="0"/>
                <a:cs typeface="Times New Roman" panose="02020603050405020304" pitchFamily="18" charset="0"/>
              </a:rPr>
              <a:t>D.Lgs.</a:t>
            </a:r>
            <a:r>
              <a:rPr lang="it-IT" dirty="0">
                <a:latin typeface="Times New Roman" panose="02020603050405020304" pitchFamily="18" charset="0"/>
                <a:cs typeface="Times New Roman" panose="02020603050405020304" pitchFamily="18" charset="0"/>
              </a:rPr>
              <a:t> 56/2000 – ha fatto solo emergere forti conflitti tra le Regioni, che hanno prodotto il blocco della riforma senza portare al superamento del criterio della spesa storica, sarebbe importante, prima di attuare l’autonomia differenziata, provvedere alla progettazione e l’implementazione di un valido sistema di perequazione, che non abbia i difetti di quello previsto dal </a:t>
            </a:r>
            <a:r>
              <a:rPr lang="it-IT" dirty="0" err="1">
                <a:latin typeface="Times New Roman" panose="02020603050405020304" pitchFamily="18" charset="0"/>
                <a:cs typeface="Times New Roman" panose="02020603050405020304" pitchFamily="18" charset="0"/>
              </a:rPr>
              <a:t>dlgs</a:t>
            </a:r>
            <a:r>
              <a:rPr lang="it-IT" dirty="0">
                <a:latin typeface="Times New Roman" panose="02020603050405020304" pitchFamily="18" charset="0"/>
                <a:cs typeface="Times New Roman" panose="02020603050405020304" pitchFamily="18" charset="0"/>
              </a:rPr>
              <a:t>. 56/2000. </a:t>
            </a:r>
          </a:p>
          <a:p>
            <a:pPr algn="just"/>
            <a:r>
              <a:rPr lang="it-IT" dirty="0">
                <a:latin typeface="Times New Roman" panose="02020603050405020304" pitchFamily="18" charset="0"/>
                <a:cs typeface="Times New Roman" panose="02020603050405020304" pitchFamily="18" charset="0"/>
              </a:rPr>
              <a:t>Il modello di perequazione “alla tedesca” (che separa in due momenti la perequazione, distinguendo tra trasferimenti perequativi ordinari ed integrativi), secondo alcuni, potrebbe essere un esempio da applicare e seguire nel nostro paese per rendere il sistema di perequazione ivi applicato più compatibile con il dettato costituzionale (art. 119 Cost.) e per consentire il raggiungimento dei LEP individuati dal governo centrale.</a:t>
            </a:r>
          </a:p>
        </p:txBody>
      </p:sp>
    </p:spTree>
    <p:extLst>
      <p:ext uri="{BB962C8B-B14F-4D97-AF65-F5344CB8AC3E}">
        <p14:creationId xmlns:p14="http://schemas.microsoft.com/office/powerpoint/2010/main" val="27141108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61FDD3F-B47B-E346-675D-5D3D55AC5FF8}"/>
              </a:ext>
            </a:extLst>
          </p:cNvPr>
          <p:cNvSpPr>
            <a:spLocks noGrp="1"/>
          </p:cNvSpPr>
          <p:nvPr>
            <p:ph type="ctrTitle"/>
          </p:nvPr>
        </p:nvSpPr>
        <p:spPr>
          <a:xfrm>
            <a:off x="1524000" y="1474237"/>
            <a:ext cx="9144000" cy="3242080"/>
          </a:xfrm>
        </p:spPr>
        <p:txBody>
          <a:bodyPr>
            <a:normAutofit/>
          </a:bodyPr>
          <a:lstStyle/>
          <a:p>
            <a:pPr algn="l"/>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endParaRPr lang="it-IT" sz="1800" dirty="0">
              <a:latin typeface="Times New Roman" panose="02020603050405020304" pitchFamily="18" charset="0"/>
              <a:cs typeface="Times New Roman" panose="02020603050405020304" pitchFamily="18" charset="0"/>
            </a:endParaRPr>
          </a:p>
        </p:txBody>
      </p:sp>
      <p:sp>
        <p:nvSpPr>
          <p:cNvPr id="3" name="Sottotitolo 2">
            <a:extLst>
              <a:ext uri="{FF2B5EF4-FFF2-40B4-BE49-F238E27FC236}">
                <a16:creationId xmlns:a16="http://schemas.microsoft.com/office/drawing/2014/main" id="{0FF25D9A-0E49-44A5-7A4F-7497738EC433}"/>
              </a:ext>
            </a:extLst>
          </p:cNvPr>
          <p:cNvSpPr>
            <a:spLocks noGrp="1"/>
          </p:cNvSpPr>
          <p:nvPr>
            <p:ph type="subTitle" idx="1"/>
          </p:nvPr>
        </p:nvSpPr>
        <p:spPr>
          <a:xfrm>
            <a:off x="1272072" y="279918"/>
            <a:ext cx="9144000" cy="1655762"/>
          </a:xfrm>
        </p:spPr>
        <p:txBody>
          <a:bodyPr>
            <a:normAutofit/>
          </a:bodyPr>
          <a:lstStyle/>
          <a:p>
            <a:r>
              <a:rPr lang="it-IT" sz="4000" b="1" dirty="0">
                <a:latin typeface="Times New Roman" panose="02020603050405020304" pitchFamily="18" charset="0"/>
                <a:cs typeface="Times New Roman" panose="02020603050405020304" pitchFamily="18" charset="0"/>
              </a:rPr>
              <a:t>Regionalismo differenziato </a:t>
            </a:r>
          </a:p>
        </p:txBody>
      </p:sp>
      <p:sp>
        <p:nvSpPr>
          <p:cNvPr id="5" name="CasellaDiTesto 4">
            <a:extLst>
              <a:ext uri="{FF2B5EF4-FFF2-40B4-BE49-F238E27FC236}">
                <a16:creationId xmlns:a16="http://schemas.microsoft.com/office/drawing/2014/main" id="{6C058135-6EBD-BE2E-91EA-6E7620AC1598}"/>
              </a:ext>
            </a:extLst>
          </p:cNvPr>
          <p:cNvSpPr txBox="1"/>
          <p:nvPr/>
        </p:nvSpPr>
        <p:spPr>
          <a:xfrm>
            <a:off x="1524000" y="1107799"/>
            <a:ext cx="9395928" cy="3139321"/>
          </a:xfrm>
          <a:prstGeom prst="rect">
            <a:avLst/>
          </a:prstGeom>
          <a:noFill/>
        </p:spPr>
        <p:txBody>
          <a:bodyPr wrap="square" rtlCol="0">
            <a:spAutoFit/>
          </a:bodyPr>
          <a:lstStyle/>
          <a:p>
            <a:pPr algn="just"/>
            <a:r>
              <a:rPr lang="it-IT" dirty="0">
                <a:latin typeface="Times New Roman" panose="02020603050405020304" pitchFamily="18" charset="0"/>
                <a:cs typeface="Times New Roman" panose="02020603050405020304" pitchFamily="18" charset="0"/>
              </a:rPr>
              <a:t>Il nostro sistema fiscale, che chiede a tutti di contribuire in misura proporzionale al proprio reddito (cfr. art. 53, comma 1, della Costituzione: «Tutti sono tenuti a concorrere alle spese pubbliche in ragione della loro capacità contributiva») prevede un trasferimento di risorse, dalle famiglie più ricche a quelle più povere. </a:t>
            </a:r>
          </a:p>
          <a:p>
            <a:pPr algn="just"/>
            <a:r>
              <a:rPr lang="it-IT" dirty="0">
                <a:latin typeface="Times New Roman" panose="02020603050405020304" pitchFamily="18" charset="0"/>
                <a:cs typeface="Times New Roman" panose="02020603050405020304" pitchFamily="18" charset="0"/>
              </a:rPr>
              <a:t>L’errore di chi sostiene che nel nostro paese si è compiuta e si compie quotidianamente un’ingiustizia territoriale, perché una parte del Paese (il Nord) ha trasferito e continua a trasferire risorse alla parte meno produttiva dello stesso (il Mezzogiorno), consiste nel fatto che si confonde la redistribuzione interpersonale (fra ricchi e poveri) della ricchezza con la redistribuzione interregionale della stessa e sembra dimenticare che le stesse norme costituzionali indicano con estrema chiarezza la direzione in cui deve avvenire la sopracitata redistribuzione (cfr. artt. 2, 3, 53, commi 1 e 2, e 119, comma 3, della Costituzione). </a:t>
            </a:r>
          </a:p>
        </p:txBody>
      </p:sp>
    </p:spTree>
    <p:extLst>
      <p:ext uri="{BB962C8B-B14F-4D97-AF65-F5344CB8AC3E}">
        <p14:creationId xmlns:p14="http://schemas.microsoft.com/office/powerpoint/2010/main" val="1709605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61FDD3F-B47B-E346-675D-5D3D55AC5FF8}"/>
              </a:ext>
            </a:extLst>
          </p:cNvPr>
          <p:cNvSpPr>
            <a:spLocks noGrp="1"/>
          </p:cNvSpPr>
          <p:nvPr>
            <p:ph type="ctrTitle"/>
          </p:nvPr>
        </p:nvSpPr>
        <p:spPr>
          <a:xfrm>
            <a:off x="1524000" y="1474237"/>
            <a:ext cx="9144000" cy="3242080"/>
          </a:xfrm>
        </p:spPr>
        <p:txBody>
          <a:bodyPr>
            <a:normAutofit/>
          </a:bodyPr>
          <a:lstStyle/>
          <a:p>
            <a:pPr algn="l"/>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endParaRPr lang="it-IT" sz="1800" dirty="0">
              <a:latin typeface="Times New Roman" panose="02020603050405020304" pitchFamily="18" charset="0"/>
              <a:cs typeface="Times New Roman" panose="02020603050405020304" pitchFamily="18" charset="0"/>
            </a:endParaRPr>
          </a:p>
        </p:txBody>
      </p:sp>
      <p:sp>
        <p:nvSpPr>
          <p:cNvPr id="3" name="Sottotitolo 2">
            <a:extLst>
              <a:ext uri="{FF2B5EF4-FFF2-40B4-BE49-F238E27FC236}">
                <a16:creationId xmlns:a16="http://schemas.microsoft.com/office/drawing/2014/main" id="{0FF25D9A-0E49-44A5-7A4F-7497738EC433}"/>
              </a:ext>
            </a:extLst>
          </p:cNvPr>
          <p:cNvSpPr>
            <a:spLocks noGrp="1"/>
          </p:cNvSpPr>
          <p:nvPr>
            <p:ph type="subTitle" idx="1"/>
          </p:nvPr>
        </p:nvSpPr>
        <p:spPr>
          <a:xfrm>
            <a:off x="1272072" y="279918"/>
            <a:ext cx="9144000" cy="1655762"/>
          </a:xfrm>
        </p:spPr>
        <p:txBody>
          <a:bodyPr>
            <a:normAutofit/>
          </a:bodyPr>
          <a:lstStyle/>
          <a:p>
            <a:r>
              <a:rPr lang="it-IT" sz="4000" b="1" dirty="0">
                <a:latin typeface="Times New Roman" panose="02020603050405020304" pitchFamily="18" charset="0"/>
                <a:cs typeface="Times New Roman" panose="02020603050405020304" pitchFamily="18" charset="0"/>
              </a:rPr>
              <a:t>Regionalismo differenziato </a:t>
            </a:r>
          </a:p>
        </p:txBody>
      </p:sp>
      <p:sp>
        <p:nvSpPr>
          <p:cNvPr id="5" name="CasellaDiTesto 4">
            <a:extLst>
              <a:ext uri="{FF2B5EF4-FFF2-40B4-BE49-F238E27FC236}">
                <a16:creationId xmlns:a16="http://schemas.microsoft.com/office/drawing/2014/main" id="{6C058135-6EBD-BE2E-91EA-6E7620AC1598}"/>
              </a:ext>
            </a:extLst>
          </p:cNvPr>
          <p:cNvSpPr txBox="1"/>
          <p:nvPr/>
        </p:nvSpPr>
        <p:spPr>
          <a:xfrm>
            <a:off x="1524000" y="1107799"/>
            <a:ext cx="9395928" cy="3139321"/>
          </a:xfrm>
          <a:prstGeom prst="rect">
            <a:avLst/>
          </a:prstGeom>
          <a:noFill/>
        </p:spPr>
        <p:txBody>
          <a:bodyPr wrap="square" rtlCol="0">
            <a:spAutoFit/>
          </a:bodyPr>
          <a:lstStyle/>
          <a:p>
            <a:pPr algn="just"/>
            <a:r>
              <a:rPr lang="it-IT" dirty="0">
                <a:latin typeface="Times New Roman" panose="02020603050405020304" pitchFamily="18" charset="0"/>
                <a:cs typeface="Times New Roman" panose="02020603050405020304" pitchFamily="18" charset="0"/>
              </a:rPr>
              <a:t>Esiste un collegamento coerente tra l’art. 53 e l’art. 119 della Costituzione. </a:t>
            </a:r>
          </a:p>
          <a:p>
            <a:pPr algn="just"/>
            <a:r>
              <a:rPr lang="it-IT" dirty="0">
                <a:latin typeface="Times New Roman" panose="02020603050405020304" pitchFamily="18" charset="0"/>
                <a:cs typeface="Times New Roman" panose="02020603050405020304" pitchFamily="18" charset="0"/>
              </a:rPr>
              <a:t>Nella prima norma sono enunciati due importanti principi ossia la capacità contributiva e la progressività del sistema tributario che vanno letti in una prospettiva “di tipo comunitarista e progressista”, più coerente con l’impianto e la logica ispiratrice della Costituzione. </a:t>
            </a:r>
          </a:p>
          <a:p>
            <a:pPr algn="just"/>
            <a:r>
              <a:rPr lang="it-IT" dirty="0">
                <a:latin typeface="Times New Roman" panose="02020603050405020304" pitchFamily="18" charset="0"/>
                <a:cs typeface="Times New Roman" panose="02020603050405020304" pitchFamily="18" charset="0"/>
              </a:rPr>
              <a:t>Essa è tale per cui l’individuo non rileva solo come singolo, ma anche come </a:t>
            </a:r>
            <a:r>
              <a:rPr lang="it-IT" dirty="0" err="1">
                <a:latin typeface="Times New Roman" panose="02020603050405020304" pitchFamily="18" charset="0"/>
                <a:cs typeface="Times New Roman" panose="02020603050405020304" pitchFamily="18" charset="0"/>
              </a:rPr>
              <a:t>homme</a:t>
            </a:r>
            <a:r>
              <a:rPr lang="it-IT" dirty="0">
                <a:latin typeface="Times New Roman" panose="02020603050405020304" pitchFamily="18" charset="0"/>
                <a:cs typeface="Times New Roman" panose="02020603050405020304" pitchFamily="18" charset="0"/>
              </a:rPr>
              <a:t> </a:t>
            </a:r>
            <a:r>
              <a:rPr lang="it-IT" dirty="0" err="1">
                <a:latin typeface="Times New Roman" panose="02020603050405020304" pitchFamily="18" charset="0"/>
                <a:cs typeface="Times New Roman" panose="02020603050405020304" pitchFamily="18" charset="0"/>
              </a:rPr>
              <a:t>situé</a:t>
            </a:r>
            <a:r>
              <a:rPr lang="it-IT" dirty="0">
                <a:latin typeface="Times New Roman" panose="02020603050405020304" pitchFamily="18" charset="0"/>
                <a:cs typeface="Times New Roman" panose="02020603050405020304" pitchFamily="18" charset="0"/>
              </a:rPr>
              <a:t>, ovvero per il suo ruolo e per la sua collocazione all’interno di una comunità, le cui esigenze possono essere eccezionalmente differenti da quelle dei suoi singoli componenti e, pertanto, possono richiedere loro un sacrificio economico, senza che gli stessi acquisiscano alcun diritto specifico nei confronti dell’ente cui corrispondono una parte dei propri redditi. </a:t>
            </a:r>
          </a:p>
          <a:p>
            <a:pPr algn="just"/>
            <a:r>
              <a:rPr lang="it-IT" dirty="0">
                <a:latin typeface="Times New Roman" panose="02020603050405020304" pitchFamily="18" charset="0"/>
                <a:cs typeface="Times New Roman" panose="02020603050405020304" pitchFamily="18" charset="0"/>
              </a:rPr>
              <a:t>La prospettiva diversa e attuale pone al centro di tutto l’uomo considerato «sia come singolo sia nelle formazioni sociali ove si svolge la sua personalità» (art. 2 Cost.).</a:t>
            </a:r>
          </a:p>
        </p:txBody>
      </p:sp>
    </p:spTree>
    <p:extLst>
      <p:ext uri="{BB962C8B-B14F-4D97-AF65-F5344CB8AC3E}">
        <p14:creationId xmlns:p14="http://schemas.microsoft.com/office/powerpoint/2010/main" val="17639888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61FDD3F-B47B-E346-675D-5D3D55AC5FF8}"/>
              </a:ext>
            </a:extLst>
          </p:cNvPr>
          <p:cNvSpPr>
            <a:spLocks noGrp="1"/>
          </p:cNvSpPr>
          <p:nvPr>
            <p:ph type="ctrTitle"/>
          </p:nvPr>
        </p:nvSpPr>
        <p:spPr>
          <a:xfrm>
            <a:off x="1524000" y="1474237"/>
            <a:ext cx="9144000" cy="3242080"/>
          </a:xfrm>
        </p:spPr>
        <p:txBody>
          <a:bodyPr>
            <a:normAutofit/>
          </a:bodyPr>
          <a:lstStyle/>
          <a:p>
            <a:pPr algn="l"/>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br>
              <a:rPr lang="it-IT" sz="1800" dirty="0">
                <a:latin typeface="Times New Roman" panose="02020603050405020304" pitchFamily="18" charset="0"/>
                <a:cs typeface="Times New Roman" panose="02020603050405020304" pitchFamily="18" charset="0"/>
              </a:rPr>
            </a:br>
            <a:endParaRPr lang="it-IT" sz="1800" dirty="0">
              <a:latin typeface="Times New Roman" panose="02020603050405020304" pitchFamily="18" charset="0"/>
              <a:cs typeface="Times New Roman" panose="02020603050405020304" pitchFamily="18" charset="0"/>
            </a:endParaRPr>
          </a:p>
        </p:txBody>
      </p:sp>
      <p:sp>
        <p:nvSpPr>
          <p:cNvPr id="3" name="Sottotitolo 2">
            <a:extLst>
              <a:ext uri="{FF2B5EF4-FFF2-40B4-BE49-F238E27FC236}">
                <a16:creationId xmlns:a16="http://schemas.microsoft.com/office/drawing/2014/main" id="{0FF25D9A-0E49-44A5-7A4F-7497738EC433}"/>
              </a:ext>
            </a:extLst>
          </p:cNvPr>
          <p:cNvSpPr>
            <a:spLocks noGrp="1"/>
          </p:cNvSpPr>
          <p:nvPr>
            <p:ph type="subTitle" idx="1"/>
          </p:nvPr>
        </p:nvSpPr>
        <p:spPr>
          <a:xfrm>
            <a:off x="1272072" y="279918"/>
            <a:ext cx="9144000" cy="1655762"/>
          </a:xfrm>
        </p:spPr>
        <p:txBody>
          <a:bodyPr>
            <a:normAutofit/>
          </a:bodyPr>
          <a:lstStyle/>
          <a:p>
            <a:r>
              <a:rPr lang="it-IT" sz="4000" b="1" dirty="0">
                <a:latin typeface="Times New Roman" panose="02020603050405020304" pitchFamily="18" charset="0"/>
                <a:cs typeface="Times New Roman" panose="02020603050405020304" pitchFamily="18" charset="0"/>
              </a:rPr>
              <a:t>Regionalismo differenziato </a:t>
            </a:r>
          </a:p>
        </p:txBody>
      </p:sp>
      <p:sp>
        <p:nvSpPr>
          <p:cNvPr id="5" name="CasellaDiTesto 4">
            <a:extLst>
              <a:ext uri="{FF2B5EF4-FFF2-40B4-BE49-F238E27FC236}">
                <a16:creationId xmlns:a16="http://schemas.microsoft.com/office/drawing/2014/main" id="{6C058135-6EBD-BE2E-91EA-6E7620AC1598}"/>
              </a:ext>
            </a:extLst>
          </p:cNvPr>
          <p:cNvSpPr txBox="1"/>
          <p:nvPr/>
        </p:nvSpPr>
        <p:spPr>
          <a:xfrm>
            <a:off x="1524000" y="1107799"/>
            <a:ext cx="9395928" cy="4801314"/>
          </a:xfrm>
          <a:prstGeom prst="rect">
            <a:avLst/>
          </a:prstGeom>
          <a:noFill/>
        </p:spPr>
        <p:txBody>
          <a:bodyPr wrap="square" rtlCol="0">
            <a:spAutoFit/>
          </a:bodyPr>
          <a:lstStyle/>
          <a:p>
            <a:pPr algn="just"/>
            <a:r>
              <a:rPr lang="it-IT" dirty="0">
                <a:latin typeface="Times New Roman" panose="02020603050405020304" pitchFamily="18" charset="0"/>
                <a:cs typeface="Times New Roman" panose="02020603050405020304" pitchFamily="18" charset="0"/>
              </a:rPr>
              <a:t>Le differenze in termini di capacità contributiva possono dar luogo, tuttavia, a divari inaccettabili nella fornitura delle prestazioni concernenti i diritti civili e sociali, inammissibili in un paese civile che dichiara di promuovere i valori della solidarietà (art. 2 Cost.) e dell’uguaglianza sostanziale (art. 3, comma secondo, Cost.). </a:t>
            </a:r>
          </a:p>
          <a:p>
            <a:pPr algn="just"/>
            <a:r>
              <a:rPr lang="it-IT" dirty="0">
                <a:latin typeface="Times New Roman" panose="02020603050405020304" pitchFamily="18" charset="0"/>
                <a:cs typeface="Times New Roman" panose="02020603050405020304" pitchFamily="18" charset="0"/>
              </a:rPr>
              <a:t>È in questa logica che nasce l’idea di introdurre un meccanismo di compensazione delle succitate differenze (art. 119, comma terzo, Cost.), previsto per l’appunto come strumento correttivo di un sistema tributario che si dimostri incapace di effettuare un’efficace redistribuzione delle risorse disponibili, vale a dire basata sul criterio della progressività (art. 53, comma secondo, Cost.), e di dotare tutte le comunità, anche le più povere, di un quantitativo di risorse sufficiente ad assicurare loro il finanziamento integrale delle funzioni (art. 119, comma quarto, Cost.).</a:t>
            </a:r>
          </a:p>
          <a:p>
            <a:pPr algn="just"/>
            <a:r>
              <a:rPr lang="it-IT" dirty="0">
                <a:latin typeface="Times New Roman" panose="02020603050405020304" pitchFamily="18" charset="0"/>
                <a:cs typeface="Times New Roman" panose="02020603050405020304" pitchFamily="18" charset="0"/>
              </a:rPr>
              <a:t>Se poi, come si è fatto nel nostro paese, si sceglie di valorizzare le autonomie locali (art. 5 Cost.) e di intraprendere un percorso di riforma che mira a decentrare progressivamente il potere di gestire le risorse </a:t>
            </a:r>
            <a:r>
              <a:rPr lang="it-IT">
                <a:latin typeface="Times New Roman" panose="02020603050405020304" pitchFamily="18" charset="0"/>
                <a:cs typeface="Times New Roman" panose="02020603050405020304" pitchFamily="18" charset="0"/>
              </a:rPr>
              <a:t>finanziarie disponibili, l’introduzione </a:t>
            </a:r>
            <a:r>
              <a:rPr lang="it-IT" dirty="0">
                <a:latin typeface="Times New Roman" panose="02020603050405020304" pitchFamily="18" charset="0"/>
                <a:cs typeface="Times New Roman" panose="02020603050405020304" pitchFamily="18" charset="0"/>
              </a:rPr>
              <a:t>di un sistema di perequazione delle stesse diventa una scelta obbligata. </a:t>
            </a:r>
          </a:p>
          <a:p>
            <a:pPr algn="just"/>
            <a:r>
              <a:rPr lang="it-IT" dirty="0">
                <a:latin typeface="Times New Roman" panose="02020603050405020304" pitchFamily="18" charset="0"/>
                <a:cs typeface="Times New Roman" panose="02020603050405020304" pitchFamily="18" charset="0"/>
              </a:rPr>
              <a:t>Infatti, un sistema basato sull’autonomia tributaria che non sia compensato da trasferimenti perequativi può produrre un peggioramento delle condizioni economiche dei cittadini che risiedono nelle zone povere e, conseguentemente, una violazione del principio di equità orizzontale. </a:t>
            </a:r>
          </a:p>
        </p:txBody>
      </p:sp>
    </p:spTree>
    <p:extLst>
      <p:ext uri="{BB962C8B-B14F-4D97-AF65-F5344CB8AC3E}">
        <p14:creationId xmlns:p14="http://schemas.microsoft.com/office/powerpoint/2010/main" val="1167070529"/>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4938</Words>
  <Application>Microsoft Office PowerPoint</Application>
  <PresentationFormat>Widescreen</PresentationFormat>
  <Paragraphs>114</Paragraphs>
  <Slides>25</Slides>
  <Notes>0</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25</vt:i4>
      </vt:variant>
    </vt:vector>
  </HeadingPairs>
  <TitlesOfParts>
    <vt:vector size="30" baseType="lpstr">
      <vt:lpstr>Arial</vt:lpstr>
      <vt:lpstr>Calibri</vt:lpstr>
      <vt:lpstr>Calibri Light</vt:lpstr>
      <vt:lpstr>Times New Roman</vt:lpstr>
      <vt:lpstr>Tema di Office</vt:lpstr>
      <vt:lpstr>   Il Friuli Venezia Giulia, la Sardegna, la Sicilia, il Trentino-Alto Adige/Südtirol e la Valle d'Aosta/Valle d'Aosta dispongono di forme e condizioni particolari di autonomia, secondo i rispettivi statuti speciali adottati con legge costituzionale. La Regione Trentino-Alto Adige/Südtirol è costituita dalle Province autonome di Trento e di Bolzano. Ulteriori forme e condizioni particolari di autonomia, concernenti le materie di cui al terzo comma dell'articolo 117 e le materie indicate dal secondo comma del medesimo articolo alle lettere l), limitatamente all'organizzazione della giustizia di pace, n) e s), possono essere attribuite ad altre Regioni, con legge dello Stato, su iniziativa della Regione interessata, sentiti gli enti locali, nel rispetto dei princìpi di cui all'articolo 119. La legge è approvata dalle Camere a maggioranza assoluta dei componenti, sulla base di intesa fra lo Stato e la Regione interessata. </vt:lpstr>
      <vt:lpstr>L'articolo 116, terzo comma, della Costituzione prevede la possibilità di attribuire forme e condizioni particolari di autonomia alle Regioni a statuto ordinario (c.d. "regionalismo differenziato" o "regionalismo asimmetrico", in quanto consente ad alcune Regioni di dotarsi di poteri diversi dalle altre), ferme restando le particolari forme di cui godono le Regioni a statuto speciale (art. 116, primo comma).  L'ambito delle materie nelle quali possono essere riconosciute tali forme ulteriori di autonomia concernono:  -tutte le materie che l'art. 117, terzo comma, attribuisce alla competenza legislativa concorrente; -un ulteriore limitato numero di materie riservate dallo stesso art. 117 (secondo comma) alla competenza legislativa esclusiva dello Stato:  1.organizzazione della giustizia di pace 2.norme generali sull'istruzione 3.tutela dell'ambiente, dell'ecosistema e dei beni culturali.  L'attribuzione di tali forme rafforzate di autonomia deve essere stabilita con legge rinforzata, che, dal punto di vista sostanziale, è formulata sulla base di un'intesa fra lo Stato e la Regione interessata, acquisito il parere degli enti locali interessati, nel rispetto dei princìpi di cui all'art. 119 Cost. in tema di autonomia finanziaria, mentre, dal punto di vista procedurale, è approvata dalle Camere a maggioranza assoluta dei componenti.  Dall'introduzione di tali disposizioni in Costituzione, avvenuta con la riforma del titolo V prevista dalla legge cost. n. 3/2001, il procedimento previsto per l'attribuzione di autonomia differenziata non ha mai trovato completa attuazione.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Art. 116 Costituzione   Il Friuli Venezia Giulia, la Sardegna, la Sicilia, il Trentino-Alto Adige/Südtirol e la Valle d'Aosta/Vallée d'Aoste dispongono di forme e condizioni particolari di autonomia, secondo i rispettivi statuti speciali adottati con legge costituzionale. La Regione Trentino-Alto Adige/Südtirol è costituita dalle Province autonome di Trento e di Bolzano. Ulteriori forme e condizioni particolari di autonomia, concernenti le materie di cui al terzo comma dell'articolo 117 e le materie indicate dal secondo comma del medesimo articolo alle lettere l), limitatamente all'organizzazione della giustizia di pace, n) e s), possono essere attribuite ad altre Regioni, con legge dello Stato, su iniziativa della Regione interessata, sentiti gli enti locali, nel rispetto dei princìpi di cui all'articolo 119. La legge è approvata dalle Camere a maggioranza assoluta dei componenti, sulla base di intesa fra lo Stato e la Regione interessata.</dc:title>
  <dc:creator>AURORA DE ROMA</dc:creator>
  <cp:lastModifiedBy>AURORA DE ROMA</cp:lastModifiedBy>
  <cp:revision>53</cp:revision>
  <cp:lastPrinted>2023-04-03T18:38:11Z</cp:lastPrinted>
  <dcterms:created xsi:type="dcterms:W3CDTF">2023-04-03T15:33:19Z</dcterms:created>
  <dcterms:modified xsi:type="dcterms:W3CDTF">2023-04-14T07:50:12Z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2ad0b24d-6422-44b0-b3de-abb3a9e8c81a_Enabled">
    <vt:lpwstr>true</vt:lpwstr>
  </property>
  <property fmtid="{D5CDD505-2E9C-101B-9397-08002B2CF9AE}" pid="3" name="MSIP_Label_2ad0b24d-6422-44b0-b3de-abb3a9e8c81a_SetDate">
    <vt:lpwstr>2023-04-14T07:50:05Z</vt:lpwstr>
  </property>
  <property fmtid="{D5CDD505-2E9C-101B-9397-08002B2CF9AE}" pid="4" name="MSIP_Label_2ad0b24d-6422-44b0-b3de-abb3a9e8c81a_Method">
    <vt:lpwstr>Standard</vt:lpwstr>
  </property>
  <property fmtid="{D5CDD505-2E9C-101B-9397-08002B2CF9AE}" pid="5" name="MSIP_Label_2ad0b24d-6422-44b0-b3de-abb3a9e8c81a_Name">
    <vt:lpwstr>defa4170-0d19-0005-0004-bc88714345d2</vt:lpwstr>
  </property>
  <property fmtid="{D5CDD505-2E9C-101B-9397-08002B2CF9AE}" pid="6" name="MSIP_Label_2ad0b24d-6422-44b0-b3de-abb3a9e8c81a_SiteId">
    <vt:lpwstr>2fcfe26a-bb62-46b0-b1e3-28f9da0c45fd</vt:lpwstr>
  </property>
  <property fmtid="{D5CDD505-2E9C-101B-9397-08002B2CF9AE}" pid="7" name="MSIP_Label_2ad0b24d-6422-44b0-b3de-abb3a9e8c81a_ActionId">
    <vt:lpwstr>dd78eda0-4079-496c-8efe-955204db6162</vt:lpwstr>
  </property>
  <property fmtid="{D5CDD505-2E9C-101B-9397-08002B2CF9AE}" pid="8" name="MSIP_Label_2ad0b24d-6422-44b0-b3de-abb3a9e8c81a_ContentBits">
    <vt:lpwstr>0</vt:lpwstr>
  </property>
</Properties>
</file>