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4"/>
  </p:notesMasterIdLst>
  <p:sldIdLst>
    <p:sldId id="554" r:id="rId2"/>
    <p:sldId id="555" r:id="rId3"/>
    <p:sldId id="556" r:id="rId4"/>
    <p:sldId id="259" r:id="rId5"/>
    <p:sldId id="316" r:id="rId6"/>
    <p:sldId id="267" r:id="rId7"/>
    <p:sldId id="317" r:id="rId8"/>
    <p:sldId id="318" r:id="rId9"/>
    <p:sldId id="274" r:id="rId10"/>
    <p:sldId id="319" r:id="rId11"/>
    <p:sldId id="320" r:id="rId12"/>
    <p:sldId id="322" r:id="rId13"/>
    <p:sldId id="323" r:id="rId14"/>
    <p:sldId id="325" r:id="rId15"/>
    <p:sldId id="331" r:id="rId16"/>
    <p:sldId id="261" r:id="rId17"/>
    <p:sldId id="262" r:id="rId18"/>
    <p:sldId id="263" r:id="rId19"/>
    <p:sldId id="264" r:id="rId20"/>
    <p:sldId id="265" r:id="rId21"/>
    <p:sldId id="336" r:id="rId22"/>
    <p:sldId id="550" r:id="rId23"/>
    <p:sldId id="527" r:id="rId24"/>
    <p:sldId id="346" r:id="rId25"/>
    <p:sldId id="549" r:id="rId26"/>
    <p:sldId id="321" r:id="rId27"/>
    <p:sldId id="337" r:id="rId28"/>
    <p:sldId id="333" r:id="rId29"/>
    <p:sldId id="324" r:id="rId30"/>
    <p:sldId id="273" r:id="rId31"/>
    <p:sldId id="562" r:id="rId32"/>
    <p:sldId id="276" r:id="rId33"/>
    <p:sldId id="332" r:id="rId34"/>
    <p:sldId id="328" r:id="rId35"/>
    <p:sldId id="329" r:id="rId36"/>
    <p:sldId id="327" r:id="rId37"/>
    <p:sldId id="260" r:id="rId38"/>
    <p:sldId id="326" r:id="rId39"/>
    <p:sldId id="338" r:id="rId40"/>
    <p:sldId id="339" r:id="rId41"/>
    <p:sldId id="340" r:id="rId42"/>
    <p:sldId id="341" r:id="rId43"/>
    <p:sldId id="342" r:id="rId44"/>
    <p:sldId id="558" r:id="rId45"/>
    <p:sldId id="559" r:id="rId46"/>
    <p:sldId id="560" r:id="rId47"/>
    <p:sldId id="482" r:id="rId48"/>
    <p:sldId id="465" r:id="rId49"/>
    <p:sldId id="561" r:id="rId50"/>
    <p:sldId id="466" r:id="rId51"/>
    <p:sldId id="335" r:id="rId52"/>
    <p:sldId id="557" r:id="rId53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DBCFC6E-65EF-45BC-85AA-CBAC0143237C}" v="1" dt="2023-07-11T13:23:11.69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992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microsoft.com/office/2016/11/relationships/changesInfo" Target="changesInfos/changesInfo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gherita di salvo" userId="8d712827545466ad" providerId="LiveId" clId="{0DBCFC6E-65EF-45BC-85AA-CBAC0143237C}"/>
    <pc:docChg chg="undo custSel addSld delSld modSld">
      <pc:chgData name="margherita di salvo" userId="8d712827545466ad" providerId="LiveId" clId="{0DBCFC6E-65EF-45BC-85AA-CBAC0143237C}" dt="2023-07-11T13:23:11.691" v="261" actId="1076"/>
      <pc:docMkLst>
        <pc:docMk/>
      </pc:docMkLst>
      <pc:sldChg chg="del">
        <pc:chgData name="margherita di salvo" userId="8d712827545466ad" providerId="LiveId" clId="{0DBCFC6E-65EF-45BC-85AA-CBAC0143237C}" dt="2023-06-20T09:46:31.901" v="0" actId="47"/>
        <pc:sldMkLst>
          <pc:docMk/>
          <pc:sldMk cId="1109474540" sldId="256"/>
        </pc:sldMkLst>
      </pc:sldChg>
      <pc:sldChg chg="del">
        <pc:chgData name="margherita di salvo" userId="8d712827545466ad" providerId="LiveId" clId="{0DBCFC6E-65EF-45BC-85AA-CBAC0143237C}" dt="2023-06-20T09:46:32.751" v="1" actId="47"/>
        <pc:sldMkLst>
          <pc:docMk/>
          <pc:sldMk cId="3587111312" sldId="257"/>
        </pc:sldMkLst>
      </pc:sldChg>
      <pc:sldChg chg="modSp">
        <pc:chgData name="margherita di salvo" userId="8d712827545466ad" providerId="LiveId" clId="{0DBCFC6E-65EF-45BC-85AA-CBAC0143237C}" dt="2023-07-11T13:23:11.691" v="261" actId="1076"/>
        <pc:sldMkLst>
          <pc:docMk/>
          <pc:sldMk cId="3898681758" sldId="331"/>
        </pc:sldMkLst>
        <pc:picChg chg="mod">
          <ac:chgData name="margherita di salvo" userId="8d712827545466ad" providerId="LiveId" clId="{0DBCFC6E-65EF-45BC-85AA-CBAC0143237C}" dt="2023-07-11T13:23:11.691" v="261" actId="1076"/>
          <ac:picMkLst>
            <pc:docMk/>
            <pc:sldMk cId="3898681758" sldId="331"/>
            <ac:picMk id="2050" creationId="{E25EE20C-7AC4-1D3E-8792-DEA99BE83662}"/>
          </ac:picMkLst>
        </pc:picChg>
      </pc:sldChg>
      <pc:sldChg chg="add del">
        <pc:chgData name="margherita di salvo" userId="8d712827545466ad" providerId="LiveId" clId="{0DBCFC6E-65EF-45BC-85AA-CBAC0143237C}" dt="2023-07-11T13:22:32.529" v="260" actId="2696"/>
        <pc:sldMkLst>
          <pc:docMk/>
          <pc:sldMk cId="136823653" sldId="344"/>
        </pc:sldMkLst>
      </pc:sldChg>
      <pc:sldChg chg="del">
        <pc:chgData name="margherita di salvo" userId="8d712827545466ad" providerId="LiveId" clId="{0DBCFC6E-65EF-45BC-85AA-CBAC0143237C}" dt="2023-06-20T09:46:33.379" v="2" actId="47"/>
        <pc:sldMkLst>
          <pc:docMk/>
          <pc:sldMk cId="2532218243" sldId="551"/>
        </pc:sldMkLst>
      </pc:sldChg>
      <pc:sldChg chg="del">
        <pc:chgData name="margherita di salvo" userId="8d712827545466ad" providerId="LiveId" clId="{0DBCFC6E-65EF-45BC-85AA-CBAC0143237C}" dt="2023-06-20T09:46:34.612" v="3" actId="47"/>
        <pc:sldMkLst>
          <pc:docMk/>
          <pc:sldMk cId="1381116109" sldId="552"/>
        </pc:sldMkLst>
      </pc:sldChg>
      <pc:sldChg chg="del">
        <pc:chgData name="margherita di salvo" userId="8d712827545466ad" providerId="LiveId" clId="{0DBCFC6E-65EF-45BC-85AA-CBAC0143237C}" dt="2023-06-20T09:51:20.802" v="198" actId="47"/>
        <pc:sldMkLst>
          <pc:docMk/>
          <pc:sldMk cId="3138448415" sldId="553"/>
        </pc:sldMkLst>
      </pc:sldChg>
      <pc:sldChg chg="modSp mod">
        <pc:chgData name="margherita di salvo" userId="8d712827545466ad" providerId="LiveId" clId="{0DBCFC6E-65EF-45BC-85AA-CBAC0143237C}" dt="2023-06-20T10:09:39.737" v="258" actId="20577"/>
        <pc:sldMkLst>
          <pc:docMk/>
          <pc:sldMk cId="2424438408" sldId="554"/>
        </pc:sldMkLst>
        <pc:spChg chg="mod">
          <ac:chgData name="margherita di salvo" userId="8d712827545466ad" providerId="LiveId" clId="{0DBCFC6E-65EF-45BC-85AA-CBAC0143237C}" dt="2023-06-20T10:09:39.737" v="258" actId="20577"/>
          <ac:spMkLst>
            <pc:docMk/>
            <pc:sldMk cId="2424438408" sldId="554"/>
            <ac:spMk id="3" creationId="{0F662773-066E-F097-D611-FB23D88923DA}"/>
          </ac:spMkLst>
        </pc:sp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margh\OneDrive\Documenti\CONTEGGI_AISV_2022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0" i="0" u="none" strike="noStrike" kern="1200" spc="0" baseline="0">
                <a:solidFill>
                  <a:srgbClr val="D24726"/>
                </a:solidFill>
                <a:latin typeface="+mn-lt"/>
                <a:ea typeface="+mn-ea"/>
                <a:cs typeface="+mn-cs"/>
              </a:defRPr>
            </a:pPr>
            <a:r>
              <a:rPr lang="en-US" sz="2400" dirty="0" err="1">
                <a:solidFill>
                  <a:schemeClr val="accent1"/>
                </a:solidFill>
              </a:rPr>
              <a:t>Scelta</a:t>
            </a:r>
            <a:r>
              <a:rPr lang="en-US" sz="2400" dirty="0">
                <a:solidFill>
                  <a:schemeClr val="accent1"/>
                </a:solidFill>
              </a:rPr>
              <a:t> del </a:t>
            </a:r>
            <a:r>
              <a:rPr lang="en-US" sz="2400" dirty="0" err="1">
                <a:solidFill>
                  <a:schemeClr val="accent1"/>
                </a:solidFill>
              </a:rPr>
              <a:t>codice</a:t>
            </a:r>
            <a:r>
              <a:rPr lang="en-US" sz="2400" dirty="0">
                <a:solidFill>
                  <a:schemeClr val="accent1"/>
                </a:solidFill>
              </a:rPr>
              <a:t> con </a:t>
            </a:r>
            <a:r>
              <a:rPr lang="en-US" sz="2400" dirty="0" err="1">
                <a:solidFill>
                  <a:schemeClr val="accent1"/>
                </a:solidFill>
              </a:rPr>
              <a:t>compaesani</a:t>
            </a:r>
            <a:r>
              <a:rPr lang="en-US" sz="2400" dirty="0">
                <a:solidFill>
                  <a:schemeClr val="accent1"/>
                </a:solidFill>
              </a:rPr>
              <a:t> (P) e </a:t>
            </a:r>
            <a:r>
              <a:rPr lang="en-US" sz="2400" dirty="0" err="1">
                <a:solidFill>
                  <a:schemeClr val="accent1"/>
                </a:solidFill>
              </a:rPr>
              <a:t>raccoglitore</a:t>
            </a:r>
            <a:r>
              <a:rPr lang="en-US" sz="2400" dirty="0">
                <a:solidFill>
                  <a:schemeClr val="accent1"/>
                </a:solidFill>
              </a:rPr>
              <a:t> (R)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spc="0" baseline="0">
              <a:solidFill>
                <a:srgbClr val="D24726"/>
              </a:solidFill>
              <a:latin typeface="+mn-lt"/>
              <a:ea typeface="+mn-ea"/>
              <a:cs typeface="+mn-cs"/>
            </a:defRPr>
          </a:pPr>
          <a:endParaRPr lang="it-IT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'struttura turni'!$P$12</c:f>
              <c:strCache>
                <c:ptCount val="1"/>
                <c:pt idx="0">
                  <c:v>P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'struttura turni'!$O$13:$O$19</c:f>
              <c:strCache>
                <c:ptCount val="7"/>
                <c:pt idx="0">
                  <c:v>ITA-DIA-ING</c:v>
                </c:pt>
                <c:pt idx="1">
                  <c:v>DIA</c:v>
                </c:pt>
                <c:pt idx="2">
                  <c:v>DIA-ING</c:v>
                </c:pt>
                <c:pt idx="3">
                  <c:v>ING</c:v>
                </c:pt>
                <c:pt idx="4">
                  <c:v>ITA</c:v>
                </c:pt>
                <c:pt idx="5">
                  <c:v>ITA-ING</c:v>
                </c:pt>
                <c:pt idx="6">
                  <c:v>ITA-DIA</c:v>
                </c:pt>
              </c:strCache>
            </c:strRef>
          </c:cat>
          <c:val>
            <c:numRef>
              <c:f>'struttura turni'!$P$13:$P$19</c:f>
              <c:numCache>
                <c:formatCode>0.00</c:formatCode>
                <c:ptCount val="7"/>
                <c:pt idx="0">
                  <c:v>0.98039215686274506</c:v>
                </c:pt>
                <c:pt idx="1">
                  <c:v>54.901960784313722</c:v>
                </c:pt>
                <c:pt idx="2">
                  <c:v>15.032679738562091</c:v>
                </c:pt>
                <c:pt idx="3">
                  <c:v>7.8431372549019605</c:v>
                </c:pt>
                <c:pt idx="4">
                  <c:v>10.130718954248366</c:v>
                </c:pt>
                <c:pt idx="5">
                  <c:v>0.32679738562091504</c:v>
                </c:pt>
                <c:pt idx="6">
                  <c:v>10.784313725490197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F53-4E1B-9C73-AC1303F2307D}"/>
            </c:ext>
          </c:extLst>
        </c:ser>
        <c:ser>
          <c:idx val="1"/>
          <c:order val="1"/>
          <c:tx>
            <c:strRef>
              <c:f>'struttura turni'!$Q$12</c:f>
              <c:strCache>
                <c:ptCount val="1"/>
                <c:pt idx="0">
                  <c:v>R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'struttura turni'!$O$13:$O$19</c:f>
              <c:strCache>
                <c:ptCount val="7"/>
                <c:pt idx="0">
                  <c:v>ITA-DIA-ING</c:v>
                </c:pt>
                <c:pt idx="1">
                  <c:v>DIA</c:v>
                </c:pt>
                <c:pt idx="2">
                  <c:v>DIA-ING</c:v>
                </c:pt>
                <c:pt idx="3">
                  <c:v>ING</c:v>
                </c:pt>
                <c:pt idx="4">
                  <c:v>ITA</c:v>
                </c:pt>
                <c:pt idx="5">
                  <c:v>ITA-ING</c:v>
                </c:pt>
                <c:pt idx="6">
                  <c:v>ITA-DIA</c:v>
                </c:pt>
              </c:strCache>
            </c:strRef>
          </c:cat>
          <c:val>
            <c:numRef>
              <c:f>'struttura turni'!$Q$13:$Q$19</c:f>
              <c:numCache>
                <c:formatCode>0.00</c:formatCode>
                <c:ptCount val="7"/>
                <c:pt idx="0">
                  <c:v>3.8461538461538463</c:v>
                </c:pt>
                <c:pt idx="1">
                  <c:v>5.4945054945054945</c:v>
                </c:pt>
                <c:pt idx="2">
                  <c:v>2.197802197802198</c:v>
                </c:pt>
                <c:pt idx="3">
                  <c:v>2.197802197802198</c:v>
                </c:pt>
                <c:pt idx="4">
                  <c:v>70.879120879120876</c:v>
                </c:pt>
                <c:pt idx="5">
                  <c:v>2.7472527472527473</c:v>
                </c:pt>
                <c:pt idx="6">
                  <c:v>12.637362637362637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F53-4E1B-9C73-AC1303F2307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695004160"/>
        <c:axId val="1695007072"/>
      </c:barChart>
      <c:catAx>
        <c:axId val="16950041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1695007072"/>
        <c:crosses val="autoZero"/>
        <c:auto val="1"/>
        <c:lblAlgn val="ctr"/>
        <c:lblOffset val="100"/>
        <c:noMultiLvlLbl val="0"/>
      </c:catAx>
      <c:valAx>
        <c:axId val="16950070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16950041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it-IT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B4598C8-555F-45BA-969A-6317770FC7CA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DA70BEEE-BA05-4632-8E94-9CB37EF65FF7}">
      <dgm:prSet/>
      <dgm:spPr/>
      <dgm:t>
        <a:bodyPr/>
        <a:lstStyle/>
        <a:p>
          <a:r>
            <a:rPr lang="it-IT"/>
            <a:t>Sociolinguistica correlazionale</a:t>
          </a:r>
          <a:endParaRPr lang="en-US"/>
        </a:p>
      </dgm:t>
    </dgm:pt>
    <dgm:pt modelId="{621E622F-1305-4530-A8AE-8D6B0BB7D2CE}" type="parTrans" cxnId="{11120F53-0911-42D0-868C-33CCD96E30BF}">
      <dgm:prSet/>
      <dgm:spPr/>
      <dgm:t>
        <a:bodyPr/>
        <a:lstStyle/>
        <a:p>
          <a:endParaRPr lang="en-US"/>
        </a:p>
      </dgm:t>
    </dgm:pt>
    <dgm:pt modelId="{F24990E4-2935-49A7-B5EF-88346254516F}" type="sibTrans" cxnId="{11120F53-0911-42D0-868C-33CCD96E30BF}">
      <dgm:prSet/>
      <dgm:spPr/>
      <dgm:t>
        <a:bodyPr/>
        <a:lstStyle/>
        <a:p>
          <a:endParaRPr lang="en-US"/>
        </a:p>
      </dgm:t>
    </dgm:pt>
    <dgm:pt modelId="{CFBE4292-8367-42D1-B56C-5CED7BDEA605}">
      <dgm:prSet/>
      <dgm:spPr/>
      <dgm:t>
        <a:bodyPr/>
        <a:lstStyle/>
        <a:p>
          <a:r>
            <a:rPr lang="it-IT"/>
            <a:t>Sociolinguistica interpretativa</a:t>
          </a:r>
          <a:endParaRPr lang="en-US"/>
        </a:p>
      </dgm:t>
    </dgm:pt>
    <dgm:pt modelId="{9A188A73-873F-4E74-9B3A-9406B3E94FA1}" type="parTrans" cxnId="{AFAFA851-D361-473A-9EE2-69BD5C7649FF}">
      <dgm:prSet/>
      <dgm:spPr/>
      <dgm:t>
        <a:bodyPr/>
        <a:lstStyle/>
        <a:p>
          <a:endParaRPr lang="en-US"/>
        </a:p>
      </dgm:t>
    </dgm:pt>
    <dgm:pt modelId="{056BA9E7-2EFE-4B0B-BE7B-C7DBCD341C4E}" type="sibTrans" cxnId="{AFAFA851-D361-473A-9EE2-69BD5C7649FF}">
      <dgm:prSet/>
      <dgm:spPr/>
      <dgm:t>
        <a:bodyPr/>
        <a:lstStyle/>
        <a:p>
          <a:endParaRPr lang="en-US"/>
        </a:p>
      </dgm:t>
    </dgm:pt>
    <dgm:pt modelId="{2D2D883A-F650-4B46-8DF3-CDB6B169F2DC}">
      <dgm:prSet/>
      <dgm:spPr/>
      <dgm:t>
        <a:bodyPr/>
        <a:lstStyle/>
        <a:p>
          <a:r>
            <a:rPr lang="it-IT"/>
            <a:t>Sociolinguistica interazionale</a:t>
          </a:r>
          <a:endParaRPr lang="en-US"/>
        </a:p>
      </dgm:t>
    </dgm:pt>
    <dgm:pt modelId="{EB0B072A-BEA4-4372-81AA-F3B38F8F05B3}" type="parTrans" cxnId="{7360959A-767E-43F8-A117-EAF76492DF51}">
      <dgm:prSet/>
      <dgm:spPr/>
      <dgm:t>
        <a:bodyPr/>
        <a:lstStyle/>
        <a:p>
          <a:endParaRPr lang="en-US"/>
        </a:p>
      </dgm:t>
    </dgm:pt>
    <dgm:pt modelId="{25BDDECA-A583-4C4F-8608-73DB8D8336AB}" type="sibTrans" cxnId="{7360959A-767E-43F8-A117-EAF76492DF51}">
      <dgm:prSet/>
      <dgm:spPr/>
      <dgm:t>
        <a:bodyPr/>
        <a:lstStyle/>
        <a:p>
          <a:endParaRPr lang="en-US"/>
        </a:p>
      </dgm:t>
    </dgm:pt>
    <dgm:pt modelId="{7FACBFD9-C054-438B-9676-8ED3061DF7D9}">
      <dgm:prSet/>
      <dgm:spPr/>
      <dgm:t>
        <a:bodyPr/>
        <a:lstStyle/>
        <a:p>
          <a:r>
            <a:rPr lang="it-IT"/>
            <a:t>Sociolinguistica sincronica vs diacronica</a:t>
          </a:r>
          <a:endParaRPr lang="en-US"/>
        </a:p>
      </dgm:t>
    </dgm:pt>
    <dgm:pt modelId="{8ECFA27B-7AE2-430B-BD40-7C92B6618466}" type="parTrans" cxnId="{B1AB8A2E-CA7F-401F-A3BA-7BA96DF1F3EA}">
      <dgm:prSet/>
      <dgm:spPr/>
      <dgm:t>
        <a:bodyPr/>
        <a:lstStyle/>
        <a:p>
          <a:endParaRPr lang="en-US"/>
        </a:p>
      </dgm:t>
    </dgm:pt>
    <dgm:pt modelId="{87F57EBD-9911-49EB-B156-D95BE2E3265C}" type="sibTrans" cxnId="{B1AB8A2E-CA7F-401F-A3BA-7BA96DF1F3EA}">
      <dgm:prSet/>
      <dgm:spPr/>
      <dgm:t>
        <a:bodyPr/>
        <a:lstStyle/>
        <a:p>
          <a:endParaRPr lang="en-US"/>
        </a:p>
      </dgm:t>
    </dgm:pt>
    <dgm:pt modelId="{EFA06DD9-B0B4-418E-A26D-E76CE6CDA58F}">
      <dgm:prSet/>
      <dgm:spPr/>
      <dgm:t>
        <a:bodyPr/>
        <a:lstStyle/>
        <a:p>
          <a:r>
            <a:rPr lang="it-IT"/>
            <a:t>Sociolinguistica urbana e il problema del punto linguistico (rapporti con la dialettologia e l’antropologia linguistica).</a:t>
          </a:r>
          <a:endParaRPr lang="en-US"/>
        </a:p>
      </dgm:t>
    </dgm:pt>
    <dgm:pt modelId="{4B5D5E50-DDD1-480F-A5EE-AE8AEF339F01}" type="parTrans" cxnId="{5899CF15-E974-485A-B2AD-CAC9CE9F8C2A}">
      <dgm:prSet/>
      <dgm:spPr/>
      <dgm:t>
        <a:bodyPr/>
        <a:lstStyle/>
        <a:p>
          <a:endParaRPr lang="en-US"/>
        </a:p>
      </dgm:t>
    </dgm:pt>
    <dgm:pt modelId="{C01EF44E-95FC-4529-9807-24319D6E7D82}" type="sibTrans" cxnId="{5899CF15-E974-485A-B2AD-CAC9CE9F8C2A}">
      <dgm:prSet/>
      <dgm:spPr/>
      <dgm:t>
        <a:bodyPr/>
        <a:lstStyle/>
        <a:p>
          <a:endParaRPr lang="en-US"/>
        </a:p>
      </dgm:t>
    </dgm:pt>
    <dgm:pt modelId="{7B5B245C-E2C2-4A40-BFE7-8D5204671718}" type="pres">
      <dgm:prSet presAssocID="{FB4598C8-555F-45BA-969A-6317770FC7CA}" presName="linear" presStyleCnt="0">
        <dgm:presLayoutVars>
          <dgm:animLvl val="lvl"/>
          <dgm:resizeHandles val="exact"/>
        </dgm:presLayoutVars>
      </dgm:prSet>
      <dgm:spPr/>
    </dgm:pt>
    <dgm:pt modelId="{B4DEEB54-9929-4180-B122-B013F9CE7CF4}" type="pres">
      <dgm:prSet presAssocID="{DA70BEEE-BA05-4632-8E94-9CB37EF65FF7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B57D8ECA-2A80-42EE-9C5C-53E16B0497F5}" type="pres">
      <dgm:prSet presAssocID="{F24990E4-2935-49A7-B5EF-88346254516F}" presName="spacer" presStyleCnt="0"/>
      <dgm:spPr/>
    </dgm:pt>
    <dgm:pt modelId="{5BB2FB22-DFB5-4F78-AE20-5EB9DBAD3AF4}" type="pres">
      <dgm:prSet presAssocID="{CFBE4292-8367-42D1-B56C-5CED7BDEA605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52E211C2-1AA5-4F50-8A12-E1AF6E0C4F6E}" type="pres">
      <dgm:prSet presAssocID="{056BA9E7-2EFE-4B0B-BE7B-C7DBCD341C4E}" presName="spacer" presStyleCnt="0"/>
      <dgm:spPr/>
    </dgm:pt>
    <dgm:pt modelId="{73E78232-73CF-4AE5-944C-E5DB16CDB483}" type="pres">
      <dgm:prSet presAssocID="{2D2D883A-F650-4B46-8DF3-CDB6B169F2DC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E653FB5E-85FD-4F76-B89F-814B1FFA2DBD}" type="pres">
      <dgm:prSet presAssocID="{25BDDECA-A583-4C4F-8608-73DB8D8336AB}" presName="spacer" presStyleCnt="0"/>
      <dgm:spPr/>
    </dgm:pt>
    <dgm:pt modelId="{7F9A3679-D034-4243-9B1B-67135D84F721}" type="pres">
      <dgm:prSet presAssocID="{7FACBFD9-C054-438B-9676-8ED3061DF7D9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8FE97004-B6C5-4044-9A92-695B753121F7}" type="pres">
      <dgm:prSet presAssocID="{87F57EBD-9911-49EB-B156-D95BE2E3265C}" presName="spacer" presStyleCnt="0"/>
      <dgm:spPr/>
    </dgm:pt>
    <dgm:pt modelId="{1D816174-2A3B-406C-A247-92B381FF9536}" type="pres">
      <dgm:prSet presAssocID="{EFA06DD9-B0B4-418E-A26D-E76CE6CDA58F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B7C1CE04-67A1-4D3C-8111-31B159DCC6DB}" type="presOf" srcId="{2D2D883A-F650-4B46-8DF3-CDB6B169F2DC}" destId="{73E78232-73CF-4AE5-944C-E5DB16CDB483}" srcOrd="0" destOrd="0" presId="urn:microsoft.com/office/officeart/2005/8/layout/vList2"/>
    <dgm:cxn modelId="{5899CF15-E974-485A-B2AD-CAC9CE9F8C2A}" srcId="{FB4598C8-555F-45BA-969A-6317770FC7CA}" destId="{EFA06DD9-B0B4-418E-A26D-E76CE6CDA58F}" srcOrd="4" destOrd="0" parTransId="{4B5D5E50-DDD1-480F-A5EE-AE8AEF339F01}" sibTransId="{C01EF44E-95FC-4529-9807-24319D6E7D82}"/>
    <dgm:cxn modelId="{B1AB8A2E-CA7F-401F-A3BA-7BA96DF1F3EA}" srcId="{FB4598C8-555F-45BA-969A-6317770FC7CA}" destId="{7FACBFD9-C054-438B-9676-8ED3061DF7D9}" srcOrd="3" destOrd="0" parTransId="{8ECFA27B-7AE2-430B-BD40-7C92B6618466}" sibTransId="{87F57EBD-9911-49EB-B156-D95BE2E3265C}"/>
    <dgm:cxn modelId="{0EB46E44-2F9C-4027-A9DA-4F62508CBDC0}" type="presOf" srcId="{EFA06DD9-B0B4-418E-A26D-E76CE6CDA58F}" destId="{1D816174-2A3B-406C-A247-92B381FF9536}" srcOrd="0" destOrd="0" presId="urn:microsoft.com/office/officeart/2005/8/layout/vList2"/>
    <dgm:cxn modelId="{733A0E4E-DC58-4B28-B030-BF675E6BC5B1}" type="presOf" srcId="{FB4598C8-555F-45BA-969A-6317770FC7CA}" destId="{7B5B245C-E2C2-4A40-BFE7-8D5204671718}" srcOrd="0" destOrd="0" presId="urn:microsoft.com/office/officeart/2005/8/layout/vList2"/>
    <dgm:cxn modelId="{BB62C270-664E-4788-938B-2FBE674CEDAD}" type="presOf" srcId="{7FACBFD9-C054-438B-9676-8ED3061DF7D9}" destId="{7F9A3679-D034-4243-9B1B-67135D84F721}" srcOrd="0" destOrd="0" presId="urn:microsoft.com/office/officeart/2005/8/layout/vList2"/>
    <dgm:cxn modelId="{AFAFA851-D361-473A-9EE2-69BD5C7649FF}" srcId="{FB4598C8-555F-45BA-969A-6317770FC7CA}" destId="{CFBE4292-8367-42D1-B56C-5CED7BDEA605}" srcOrd="1" destOrd="0" parTransId="{9A188A73-873F-4E74-9B3A-9406B3E94FA1}" sibTransId="{056BA9E7-2EFE-4B0B-BE7B-C7DBCD341C4E}"/>
    <dgm:cxn modelId="{11120F53-0911-42D0-868C-33CCD96E30BF}" srcId="{FB4598C8-555F-45BA-969A-6317770FC7CA}" destId="{DA70BEEE-BA05-4632-8E94-9CB37EF65FF7}" srcOrd="0" destOrd="0" parTransId="{621E622F-1305-4530-A8AE-8D6B0BB7D2CE}" sibTransId="{F24990E4-2935-49A7-B5EF-88346254516F}"/>
    <dgm:cxn modelId="{BFABD58C-6256-47A1-BF43-3A779903515F}" type="presOf" srcId="{DA70BEEE-BA05-4632-8E94-9CB37EF65FF7}" destId="{B4DEEB54-9929-4180-B122-B013F9CE7CF4}" srcOrd="0" destOrd="0" presId="urn:microsoft.com/office/officeart/2005/8/layout/vList2"/>
    <dgm:cxn modelId="{7360959A-767E-43F8-A117-EAF76492DF51}" srcId="{FB4598C8-555F-45BA-969A-6317770FC7CA}" destId="{2D2D883A-F650-4B46-8DF3-CDB6B169F2DC}" srcOrd="2" destOrd="0" parTransId="{EB0B072A-BEA4-4372-81AA-F3B38F8F05B3}" sibTransId="{25BDDECA-A583-4C4F-8608-73DB8D8336AB}"/>
    <dgm:cxn modelId="{356313A1-5FCC-4765-8D79-A8A5013F5CCF}" type="presOf" srcId="{CFBE4292-8367-42D1-B56C-5CED7BDEA605}" destId="{5BB2FB22-DFB5-4F78-AE20-5EB9DBAD3AF4}" srcOrd="0" destOrd="0" presId="urn:microsoft.com/office/officeart/2005/8/layout/vList2"/>
    <dgm:cxn modelId="{8B40B58A-874D-419B-9A5A-E81648EFA72D}" type="presParOf" srcId="{7B5B245C-E2C2-4A40-BFE7-8D5204671718}" destId="{B4DEEB54-9929-4180-B122-B013F9CE7CF4}" srcOrd="0" destOrd="0" presId="urn:microsoft.com/office/officeart/2005/8/layout/vList2"/>
    <dgm:cxn modelId="{F519BD4B-48E5-4DC8-9D78-595F7D5F09B7}" type="presParOf" srcId="{7B5B245C-E2C2-4A40-BFE7-8D5204671718}" destId="{B57D8ECA-2A80-42EE-9C5C-53E16B0497F5}" srcOrd="1" destOrd="0" presId="urn:microsoft.com/office/officeart/2005/8/layout/vList2"/>
    <dgm:cxn modelId="{EFC1004E-4A76-45CF-AC54-72B640971FAD}" type="presParOf" srcId="{7B5B245C-E2C2-4A40-BFE7-8D5204671718}" destId="{5BB2FB22-DFB5-4F78-AE20-5EB9DBAD3AF4}" srcOrd="2" destOrd="0" presId="urn:microsoft.com/office/officeart/2005/8/layout/vList2"/>
    <dgm:cxn modelId="{91F9F3A4-BFCE-428F-89D0-F0333DDA88EB}" type="presParOf" srcId="{7B5B245C-E2C2-4A40-BFE7-8D5204671718}" destId="{52E211C2-1AA5-4F50-8A12-E1AF6E0C4F6E}" srcOrd="3" destOrd="0" presId="urn:microsoft.com/office/officeart/2005/8/layout/vList2"/>
    <dgm:cxn modelId="{24BADF00-CD78-4A59-93F3-675C503F05E9}" type="presParOf" srcId="{7B5B245C-E2C2-4A40-BFE7-8D5204671718}" destId="{73E78232-73CF-4AE5-944C-E5DB16CDB483}" srcOrd="4" destOrd="0" presId="urn:microsoft.com/office/officeart/2005/8/layout/vList2"/>
    <dgm:cxn modelId="{E8BAE575-DA26-40DE-A1FB-D5668461F470}" type="presParOf" srcId="{7B5B245C-E2C2-4A40-BFE7-8D5204671718}" destId="{E653FB5E-85FD-4F76-B89F-814B1FFA2DBD}" srcOrd="5" destOrd="0" presId="urn:microsoft.com/office/officeart/2005/8/layout/vList2"/>
    <dgm:cxn modelId="{440777AA-278E-4681-8E17-B285D527DBF9}" type="presParOf" srcId="{7B5B245C-E2C2-4A40-BFE7-8D5204671718}" destId="{7F9A3679-D034-4243-9B1B-67135D84F721}" srcOrd="6" destOrd="0" presId="urn:microsoft.com/office/officeart/2005/8/layout/vList2"/>
    <dgm:cxn modelId="{D0195249-4F8A-4EE8-8462-9AEC2D186480}" type="presParOf" srcId="{7B5B245C-E2C2-4A40-BFE7-8D5204671718}" destId="{8FE97004-B6C5-4044-9A92-695B753121F7}" srcOrd="7" destOrd="0" presId="urn:microsoft.com/office/officeart/2005/8/layout/vList2"/>
    <dgm:cxn modelId="{0BB9EED5-9280-42FB-8534-7075F963DBCE}" type="presParOf" srcId="{7B5B245C-E2C2-4A40-BFE7-8D5204671718}" destId="{1D816174-2A3B-406C-A247-92B381FF9536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C7A4A93-BC5B-4E5C-AD5A-340183DD4E0D}" type="doc">
      <dgm:prSet loTypeId="urn:microsoft.com/office/officeart/2005/8/layout/matrix3" loCatId="matrix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2853A706-F336-498B-909C-F4FA0D28110C}">
      <dgm:prSet/>
      <dgm:spPr/>
      <dgm:t>
        <a:bodyPr/>
        <a:lstStyle/>
        <a:p>
          <a:r>
            <a:rPr lang="it-IT"/>
            <a:t>Sociali</a:t>
          </a:r>
          <a:endParaRPr lang="en-US"/>
        </a:p>
      </dgm:t>
    </dgm:pt>
    <dgm:pt modelId="{CBC97146-E1DD-477A-A769-B31C7AA93C92}" type="parTrans" cxnId="{3F774238-68DD-4E89-8A07-08EB8A3CAA3C}">
      <dgm:prSet/>
      <dgm:spPr/>
      <dgm:t>
        <a:bodyPr/>
        <a:lstStyle/>
        <a:p>
          <a:endParaRPr lang="en-US"/>
        </a:p>
      </dgm:t>
    </dgm:pt>
    <dgm:pt modelId="{8DDF1D22-E7FA-4DCB-92B0-28B56ACE1D37}" type="sibTrans" cxnId="{3F774238-68DD-4E89-8A07-08EB8A3CAA3C}">
      <dgm:prSet/>
      <dgm:spPr/>
      <dgm:t>
        <a:bodyPr/>
        <a:lstStyle/>
        <a:p>
          <a:endParaRPr lang="en-US"/>
        </a:p>
      </dgm:t>
    </dgm:pt>
    <dgm:pt modelId="{9FF7ADE1-B716-47F1-8A96-5DBC35B3CFFC}">
      <dgm:prSet/>
      <dgm:spPr/>
      <dgm:t>
        <a:bodyPr/>
        <a:lstStyle/>
        <a:p>
          <a:r>
            <a:rPr lang="it-IT"/>
            <a:t>Demografiche</a:t>
          </a:r>
          <a:endParaRPr lang="en-US"/>
        </a:p>
      </dgm:t>
    </dgm:pt>
    <dgm:pt modelId="{53ADA2F4-9E34-44A9-B9A6-42182F9A5909}" type="parTrans" cxnId="{E019059B-DBC7-49B0-A2F2-8EE26EFF2D8D}">
      <dgm:prSet/>
      <dgm:spPr/>
      <dgm:t>
        <a:bodyPr/>
        <a:lstStyle/>
        <a:p>
          <a:endParaRPr lang="en-US"/>
        </a:p>
      </dgm:t>
    </dgm:pt>
    <dgm:pt modelId="{DF5F4BFF-B2F2-481A-AA59-9581C30898EF}" type="sibTrans" cxnId="{E019059B-DBC7-49B0-A2F2-8EE26EFF2D8D}">
      <dgm:prSet/>
      <dgm:spPr/>
      <dgm:t>
        <a:bodyPr/>
        <a:lstStyle/>
        <a:p>
          <a:endParaRPr lang="en-US"/>
        </a:p>
      </dgm:t>
    </dgm:pt>
    <dgm:pt modelId="{29EF2E9C-124B-401F-9515-A34F3A6A0324}">
      <dgm:prSet/>
      <dgm:spPr/>
      <dgm:t>
        <a:bodyPr/>
        <a:lstStyle/>
        <a:p>
          <a:r>
            <a:rPr lang="it-IT" dirty="0"/>
            <a:t>Situazionali </a:t>
          </a:r>
          <a:endParaRPr lang="en-US" dirty="0"/>
        </a:p>
      </dgm:t>
    </dgm:pt>
    <dgm:pt modelId="{D115F9B1-F91A-49FC-AF31-3ED305600977}" type="parTrans" cxnId="{83809FD3-EDCE-4C73-9383-23F558FC30F5}">
      <dgm:prSet/>
      <dgm:spPr/>
      <dgm:t>
        <a:bodyPr/>
        <a:lstStyle/>
        <a:p>
          <a:endParaRPr lang="en-US"/>
        </a:p>
      </dgm:t>
    </dgm:pt>
    <dgm:pt modelId="{83A84821-0046-473A-A4B5-DCFC9A839D8E}" type="sibTrans" cxnId="{83809FD3-EDCE-4C73-9383-23F558FC30F5}">
      <dgm:prSet/>
      <dgm:spPr/>
      <dgm:t>
        <a:bodyPr/>
        <a:lstStyle/>
        <a:p>
          <a:endParaRPr lang="en-US"/>
        </a:p>
      </dgm:t>
    </dgm:pt>
    <dgm:pt modelId="{BEE6EBFA-4E30-440F-94C5-D92E36C2AF0A}">
      <dgm:prSet/>
      <dgm:spPr/>
      <dgm:t>
        <a:bodyPr/>
        <a:lstStyle/>
        <a:p>
          <a:r>
            <a:rPr lang="it-IT"/>
            <a:t>attitudinali</a:t>
          </a:r>
          <a:endParaRPr lang="en-US"/>
        </a:p>
      </dgm:t>
    </dgm:pt>
    <dgm:pt modelId="{8BD5E714-C8CF-4FCD-9B41-8B5911BF7B36}" type="parTrans" cxnId="{939130CC-CFF2-404F-ABD5-95B7E7D209CC}">
      <dgm:prSet/>
      <dgm:spPr/>
      <dgm:t>
        <a:bodyPr/>
        <a:lstStyle/>
        <a:p>
          <a:endParaRPr lang="en-US"/>
        </a:p>
      </dgm:t>
    </dgm:pt>
    <dgm:pt modelId="{189947B3-37E4-4347-B648-EFDAA21E5213}" type="sibTrans" cxnId="{939130CC-CFF2-404F-ABD5-95B7E7D209CC}">
      <dgm:prSet/>
      <dgm:spPr/>
      <dgm:t>
        <a:bodyPr/>
        <a:lstStyle/>
        <a:p>
          <a:endParaRPr lang="en-US"/>
        </a:p>
      </dgm:t>
    </dgm:pt>
    <dgm:pt modelId="{E6A098B7-86EB-47CF-8E3E-6BD9EDC828DF}" type="pres">
      <dgm:prSet presAssocID="{7C7A4A93-BC5B-4E5C-AD5A-340183DD4E0D}" presName="matrix" presStyleCnt="0">
        <dgm:presLayoutVars>
          <dgm:chMax val="1"/>
          <dgm:dir/>
          <dgm:resizeHandles val="exact"/>
        </dgm:presLayoutVars>
      </dgm:prSet>
      <dgm:spPr/>
    </dgm:pt>
    <dgm:pt modelId="{E1D057AE-2081-4D30-BEF8-9AE88AC39201}" type="pres">
      <dgm:prSet presAssocID="{7C7A4A93-BC5B-4E5C-AD5A-340183DD4E0D}" presName="diamond" presStyleLbl="bgShp" presStyleIdx="0" presStyleCnt="1"/>
      <dgm:spPr/>
    </dgm:pt>
    <dgm:pt modelId="{541C942C-7D8C-4F38-91DC-A1BAD0555132}" type="pres">
      <dgm:prSet presAssocID="{7C7A4A93-BC5B-4E5C-AD5A-340183DD4E0D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692863B6-EC6A-4275-8CAB-57B2098F1C96}" type="pres">
      <dgm:prSet presAssocID="{7C7A4A93-BC5B-4E5C-AD5A-340183DD4E0D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E48FC1BA-F659-40AB-908E-D5F89B4195F1}" type="pres">
      <dgm:prSet presAssocID="{7C7A4A93-BC5B-4E5C-AD5A-340183DD4E0D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DBB953B7-63B4-41A3-BDF0-ACD88B5A56BA}" type="pres">
      <dgm:prSet presAssocID="{7C7A4A93-BC5B-4E5C-AD5A-340183DD4E0D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055FB51E-EBB7-48EF-AD8D-54402175B41E}" type="presOf" srcId="{BEE6EBFA-4E30-440F-94C5-D92E36C2AF0A}" destId="{DBB953B7-63B4-41A3-BDF0-ACD88B5A56BA}" srcOrd="0" destOrd="0" presId="urn:microsoft.com/office/officeart/2005/8/layout/matrix3"/>
    <dgm:cxn modelId="{3F774238-68DD-4E89-8A07-08EB8A3CAA3C}" srcId="{7C7A4A93-BC5B-4E5C-AD5A-340183DD4E0D}" destId="{2853A706-F336-498B-909C-F4FA0D28110C}" srcOrd="0" destOrd="0" parTransId="{CBC97146-E1DD-477A-A769-B31C7AA93C92}" sibTransId="{8DDF1D22-E7FA-4DCB-92B0-28B56ACE1D37}"/>
    <dgm:cxn modelId="{B2D9D167-C38C-41D5-BFD7-D130574CD109}" type="presOf" srcId="{2853A706-F336-498B-909C-F4FA0D28110C}" destId="{541C942C-7D8C-4F38-91DC-A1BAD0555132}" srcOrd="0" destOrd="0" presId="urn:microsoft.com/office/officeart/2005/8/layout/matrix3"/>
    <dgm:cxn modelId="{E019059B-DBC7-49B0-A2F2-8EE26EFF2D8D}" srcId="{7C7A4A93-BC5B-4E5C-AD5A-340183DD4E0D}" destId="{9FF7ADE1-B716-47F1-8A96-5DBC35B3CFFC}" srcOrd="1" destOrd="0" parTransId="{53ADA2F4-9E34-44A9-B9A6-42182F9A5909}" sibTransId="{DF5F4BFF-B2F2-481A-AA59-9581C30898EF}"/>
    <dgm:cxn modelId="{939130CC-CFF2-404F-ABD5-95B7E7D209CC}" srcId="{7C7A4A93-BC5B-4E5C-AD5A-340183DD4E0D}" destId="{BEE6EBFA-4E30-440F-94C5-D92E36C2AF0A}" srcOrd="3" destOrd="0" parTransId="{8BD5E714-C8CF-4FCD-9B41-8B5911BF7B36}" sibTransId="{189947B3-37E4-4347-B648-EFDAA21E5213}"/>
    <dgm:cxn modelId="{5E9359CD-FDBD-402F-B8F8-A4AB6D5F28BC}" type="presOf" srcId="{29EF2E9C-124B-401F-9515-A34F3A6A0324}" destId="{E48FC1BA-F659-40AB-908E-D5F89B4195F1}" srcOrd="0" destOrd="0" presId="urn:microsoft.com/office/officeart/2005/8/layout/matrix3"/>
    <dgm:cxn modelId="{8A3ABDD2-2A6E-4F7D-9982-1EB52A9B171F}" type="presOf" srcId="{9FF7ADE1-B716-47F1-8A96-5DBC35B3CFFC}" destId="{692863B6-EC6A-4275-8CAB-57B2098F1C96}" srcOrd="0" destOrd="0" presId="urn:microsoft.com/office/officeart/2005/8/layout/matrix3"/>
    <dgm:cxn modelId="{83809FD3-EDCE-4C73-9383-23F558FC30F5}" srcId="{7C7A4A93-BC5B-4E5C-AD5A-340183DD4E0D}" destId="{29EF2E9C-124B-401F-9515-A34F3A6A0324}" srcOrd="2" destOrd="0" parTransId="{D115F9B1-F91A-49FC-AF31-3ED305600977}" sibTransId="{83A84821-0046-473A-A4B5-DCFC9A839D8E}"/>
    <dgm:cxn modelId="{B8DA7BE3-E390-4A5D-A283-12DBE9F5B415}" type="presOf" srcId="{7C7A4A93-BC5B-4E5C-AD5A-340183DD4E0D}" destId="{E6A098B7-86EB-47CF-8E3E-6BD9EDC828DF}" srcOrd="0" destOrd="0" presId="urn:microsoft.com/office/officeart/2005/8/layout/matrix3"/>
    <dgm:cxn modelId="{86E0DD4F-9A19-457D-AEF1-58446E395D2B}" type="presParOf" srcId="{E6A098B7-86EB-47CF-8E3E-6BD9EDC828DF}" destId="{E1D057AE-2081-4D30-BEF8-9AE88AC39201}" srcOrd="0" destOrd="0" presId="urn:microsoft.com/office/officeart/2005/8/layout/matrix3"/>
    <dgm:cxn modelId="{CBFC125D-D5DF-4677-BB05-28449C4A7CEA}" type="presParOf" srcId="{E6A098B7-86EB-47CF-8E3E-6BD9EDC828DF}" destId="{541C942C-7D8C-4F38-91DC-A1BAD0555132}" srcOrd="1" destOrd="0" presId="urn:microsoft.com/office/officeart/2005/8/layout/matrix3"/>
    <dgm:cxn modelId="{33B00866-C0CA-4A0D-9FD6-657AF13F0E4C}" type="presParOf" srcId="{E6A098B7-86EB-47CF-8E3E-6BD9EDC828DF}" destId="{692863B6-EC6A-4275-8CAB-57B2098F1C96}" srcOrd="2" destOrd="0" presId="urn:microsoft.com/office/officeart/2005/8/layout/matrix3"/>
    <dgm:cxn modelId="{655293D3-4249-413D-A0D0-535C5C032E00}" type="presParOf" srcId="{E6A098B7-86EB-47CF-8E3E-6BD9EDC828DF}" destId="{E48FC1BA-F659-40AB-908E-D5F89B4195F1}" srcOrd="3" destOrd="0" presId="urn:microsoft.com/office/officeart/2005/8/layout/matrix3"/>
    <dgm:cxn modelId="{157E4290-182B-4176-BF26-F7F7093E7CE3}" type="presParOf" srcId="{E6A098B7-86EB-47CF-8E3E-6BD9EDC828DF}" destId="{DBB953B7-63B4-41A3-BDF0-ACD88B5A56BA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A9D482A-43F9-45DB-B526-CDB185A34B7F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DD6BC42C-612F-4D03-AD08-A3BA42AED6E3}">
      <dgm:prSet phldrT="[Testo]"/>
      <dgm:spPr/>
      <dgm:t>
        <a:bodyPr/>
        <a:lstStyle/>
        <a:p>
          <a:r>
            <a:rPr lang="it-IT" dirty="0"/>
            <a:t>dialetto</a:t>
          </a:r>
        </a:p>
      </dgm:t>
    </dgm:pt>
    <dgm:pt modelId="{3415BEFE-5438-47C9-9DE9-92EF51DABD60}" type="parTrans" cxnId="{EA45A60F-7858-4AB6-B355-33CCC760434D}">
      <dgm:prSet/>
      <dgm:spPr/>
      <dgm:t>
        <a:bodyPr/>
        <a:lstStyle/>
        <a:p>
          <a:endParaRPr lang="it-IT"/>
        </a:p>
      </dgm:t>
    </dgm:pt>
    <dgm:pt modelId="{03BDB667-A3FD-48D2-ACD6-0024CAFCE548}" type="sibTrans" cxnId="{EA45A60F-7858-4AB6-B355-33CCC760434D}">
      <dgm:prSet/>
      <dgm:spPr/>
      <dgm:t>
        <a:bodyPr/>
        <a:lstStyle/>
        <a:p>
          <a:endParaRPr lang="it-IT"/>
        </a:p>
      </dgm:t>
    </dgm:pt>
    <dgm:pt modelId="{7A238F9F-220E-4292-B8A6-8D36D60B18D3}">
      <dgm:prSet phldrT="[Testo]"/>
      <dgm:spPr/>
      <dgm:t>
        <a:bodyPr/>
        <a:lstStyle/>
        <a:p>
          <a:r>
            <a:rPr lang="it-IT" dirty="0" err="1"/>
            <a:t>We</a:t>
          </a:r>
          <a:r>
            <a:rPr lang="it-IT" dirty="0"/>
            <a:t> code della comunità</a:t>
          </a:r>
        </a:p>
      </dgm:t>
    </dgm:pt>
    <dgm:pt modelId="{0D3C0C2C-75F7-44D4-A59B-E3A787BD21F7}" type="parTrans" cxnId="{863D28E0-1760-41D8-9AC0-74861432AA58}">
      <dgm:prSet/>
      <dgm:spPr/>
      <dgm:t>
        <a:bodyPr/>
        <a:lstStyle/>
        <a:p>
          <a:endParaRPr lang="it-IT"/>
        </a:p>
      </dgm:t>
    </dgm:pt>
    <dgm:pt modelId="{CDB1A91C-8A90-4C74-AF1C-16BAC21C614A}" type="sibTrans" cxnId="{863D28E0-1760-41D8-9AC0-74861432AA58}">
      <dgm:prSet/>
      <dgm:spPr/>
      <dgm:t>
        <a:bodyPr/>
        <a:lstStyle/>
        <a:p>
          <a:endParaRPr lang="it-IT"/>
        </a:p>
      </dgm:t>
    </dgm:pt>
    <dgm:pt modelId="{D7FFFB76-35F1-4CF5-A2F9-316CEF800D7C}">
      <dgm:prSet phldrT="[Testo]"/>
      <dgm:spPr/>
      <dgm:t>
        <a:bodyPr/>
        <a:lstStyle/>
        <a:p>
          <a:r>
            <a:rPr lang="it-IT" dirty="0"/>
            <a:t>italiano</a:t>
          </a:r>
        </a:p>
      </dgm:t>
    </dgm:pt>
    <dgm:pt modelId="{6119D537-EE0E-45B7-8016-B5DE9D93F260}" type="parTrans" cxnId="{13FE7847-4AB7-4866-8FAD-F0DB6DA592B7}">
      <dgm:prSet/>
      <dgm:spPr/>
      <dgm:t>
        <a:bodyPr/>
        <a:lstStyle/>
        <a:p>
          <a:endParaRPr lang="it-IT"/>
        </a:p>
      </dgm:t>
    </dgm:pt>
    <dgm:pt modelId="{B4EB7C84-9693-4A58-9065-4D908A4E2DD8}" type="sibTrans" cxnId="{13FE7847-4AB7-4866-8FAD-F0DB6DA592B7}">
      <dgm:prSet/>
      <dgm:spPr/>
      <dgm:t>
        <a:bodyPr/>
        <a:lstStyle/>
        <a:p>
          <a:endParaRPr lang="it-IT"/>
        </a:p>
      </dgm:t>
    </dgm:pt>
    <dgm:pt modelId="{6EDE8518-6387-4677-A16C-EF1FD2251A47}">
      <dgm:prSet phldrT="[Testo]"/>
      <dgm:spPr/>
      <dgm:t>
        <a:bodyPr/>
        <a:lstStyle/>
        <a:p>
          <a:r>
            <a:rPr lang="it-IT" dirty="0"/>
            <a:t>Relazione con estraneo</a:t>
          </a:r>
        </a:p>
      </dgm:t>
    </dgm:pt>
    <dgm:pt modelId="{D958A996-7803-43FB-BF9D-532474C6A270}" type="parTrans" cxnId="{FCCEF06B-F1F7-4C2C-B88D-6BB20BE0C065}">
      <dgm:prSet/>
      <dgm:spPr/>
      <dgm:t>
        <a:bodyPr/>
        <a:lstStyle/>
        <a:p>
          <a:endParaRPr lang="it-IT"/>
        </a:p>
      </dgm:t>
    </dgm:pt>
    <dgm:pt modelId="{64643466-78F5-411F-81CB-A913C09CD1FF}" type="sibTrans" cxnId="{FCCEF06B-F1F7-4C2C-B88D-6BB20BE0C065}">
      <dgm:prSet/>
      <dgm:spPr/>
      <dgm:t>
        <a:bodyPr/>
        <a:lstStyle/>
        <a:p>
          <a:endParaRPr lang="it-IT"/>
        </a:p>
      </dgm:t>
    </dgm:pt>
    <dgm:pt modelId="{9D8F03A9-AC3D-4DAF-9597-1AA60755A0C1}">
      <dgm:prSet phldrT="[Testo]"/>
      <dgm:spPr/>
      <dgm:t>
        <a:bodyPr/>
        <a:lstStyle/>
        <a:p>
          <a:r>
            <a:rPr lang="it-IT" dirty="0"/>
            <a:t>inglese</a:t>
          </a:r>
        </a:p>
      </dgm:t>
    </dgm:pt>
    <dgm:pt modelId="{48F091A8-8B54-4EE0-9609-3B5D2C8742D6}" type="parTrans" cxnId="{067DC1FE-2109-4939-88D5-0F1D5EFAB26F}">
      <dgm:prSet/>
      <dgm:spPr/>
      <dgm:t>
        <a:bodyPr/>
        <a:lstStyle/>
        <a:p>
          <a:endParaRPr lang="it-IT"/>
        </a:p>
      </dgm:t>
    </dgm:pt>
    <dgm:pt modelId="{BABA1AC4-ADC3-4563-9CAA-99D254C0CD2C}" type="sibTrans" cxnId="{067DC1FE-2109-4939-88D5-0F1D5EFAB26F}">
      <dgm:prSet/>
      <dgm:spPr/>
      <dgm:t>
        <a:bodyPr/>
        <a:lstStyle/>
        <a:p>
          <a:endParaRPr lang="it-IT"/>
        </a:p>
      </dgm:t>
    </dgm:pt>
    <dgm:pt modelId="{8E9BA99A-4D3D-44D6-8DC0-65FE44F6CBB4}">
      <dgm:prSet phldrT="[Testo]"/>
      <dgm:spPr/>
      <dgm:t>
        <a:bodyPr/>
        <a:lstStyle/>
        <a:p>
          <a:r>
            <a:rPr lang="it-IT" dirty="0"/>
            <a:t>Con comunità: segnali discorsivi e conoscenza condivisa</a:t>
          </a:r>
        </a:p>
      </dgm:t>
    </dgm:pt>
    <dgm:pt modelId="{347EE82C-4B3F-41EE-8F6C-DFCAEC94232E}" type="parTrans" cxnId="{950B8671-C223-4FFA-A63D-A46A0169BE5D}">
      <dgm:prSet/>
      <dgm:spPr/>
      <dgm:t>
        <a:bodyPr/>
        <a:lstStyle/>
        <a:p>
          <a:endParaRPr lang="it-IT"/>
        </a:p>
      </dgm:t>
    </dgm:pt>
    <dgm:pt modelId="{5B178477-D69E-4719-830E-73C8D53F89AE}" type="sibTrans" cxnId="{950B8671-C223-4FFA-A63D-A46A0169BE5D}">
      <dgm:prSet/>
      <dgm:spPr/>
      <dgm:t>
        <a:bodyPr/>
        <a:lstStyle/>
        <a:p>
          <a:endParaRPr lang="it-IT"/>
        </a:p>
      </dgm:t>
    </dgm:pt>
    <dgm:pt modelId="{68A8717D-2172-4C27-BCF3-DB60B2F9C728}">
      <dgm:prSet phldrT="[Testo]"/>
      <dgm:spPr/>
      <dgm:t>
        <a:bodyPr/>
        <a:lstStyle/>
        <a:p>
          <a:r>
            <a:rPr lang="it-IT" dirty="0"/>
            <a:t>Con estraneo: lessico di necessità/lavoro</a:t>
          </a:r>
        </a:p>
      </dgm:t>
    </dgm:pt>
    <dgm:pt modelId="{3C5F7794-7C68-4ED3-9E21-EB98CE2E3D17}" type="parTrans" cxnId="{9433DFF7-7163-4DC7-A7A5-0B2569996264}">
      <dgm:prSet/>
      <dgm:spPr/>
      <dgm:t>
        <a:bodyPr/>
        <a:lstStyle/>
        <a:p>
          <a:endParaRPr lang="it-IT"/>
        </a:p>
      </dgm:t>
    </dgm:pt>
    <dgm:pt modelId="{517B6326-D665-4102-8821-9106C085552F}" type="sibTrans" cxnId="{9433DFF7-7163-4DC7-A7A5-0B2569996264}">
      <dgm:prSet/>
      <dgm:spPr/>
      <dgm:t>
        <a:bodyPr/>
        <a:lstStyle/>
        <a:p>
          <a:endParaRPr lang="it-IT"/>
        </a:p>
      </dgm:t>
    </dgm:pt>
    <dgm:pt modelId="{0F9E954C-ACA4-45CB-A75E-ABE631EF2E1B}" type="pres">
      <dgm:prSet presAssocID="{CA9D482A-43F9-45DB-B526-CDB185A34B7F}" presName="theList" presStyleCnt="0">
        <dgm:presLayoutVars>
          <dgm:dir/>
          <dgm:animLvl val="lvl"/>
          <dgm:resizeHandles val="exact"/>
        </dgm:presLayoutVars>
      </dgm:prSet>
      <dgm:spPr/>
    </dgm:pt>
    <dgm:pt modelId="{57839EA5-61EF-49F3-8C0A-203B12DF1085}" type="pres">
      <dgm:prSet presAssocID="{DD6BC42C-612F-4D03-AD08-A3BA42AED6E3}" presName="compNode" presStyleCnt="0"/>
      <dgm:spPr/>
    </dgm:pt>
    <dgm:pt modelId="{00A41B4C-8E49-4546-9103-2614C753B686}" type="pres">
      <dgm:prSet presAssocID="{DD6BC42C-612F-4D03-AD08-A3BA42AED6E3}" presName="aNode" presStyleLbl="bgShp" presStyleIdx="0" presStyleCnt="3"/>
      <dgm:spPr/>
    </dgm:pt>
    <dgm:pt modelId="{0A755970-A7FB-4C02-9BD0-D230636B97B7}" type="pres">
      <dgm:prSet presAssocID="{DD6BC42C-612F-4D03-AD08-A3BA42AED6E3}" presName="textNode" presStyleLbl="bgShp" presStyleIdx="0" presStyleCnt="3"/>
      <dgm:spPr/>
    </dgm:pt>
    <dgm:pt modelId="{8E58587D-C118-49EB-AB9B-7D04F52264CE}" type="pres">
      <dgm:prSet presAssocID="{DD6BC42C-612F-4D03-AD08-A3BA42AED6E3}" presName="compChildNode" presStyleCnt="0"/>
      <dgm:spPr/>
    </dgm:pt>
    <dgm:pt modelId="{AA435843-5A54-4738-847B-6B443DD05A2B}" type="pres">
      <dgm:prSet presAssocID="{DD6BC42C-612F-4D03-AD08-A3BA42AED6E3}" presName="theInnerList" presStyleCnt="0"/>
      <dgm:spPr/>
    </dgm:pt>
    <dgm:pt modelId="{0B610C16-B66F-4265-9324-A2308FFA687F}" type="pres">
      <dgm:prSet presAssocID="{7A238F9F-220E-4292-B8A6-8D36D60B18D3}" presName="childNode" presStyleLbl="node1" presStyleIdx="0" presStyleCnt="4">
        <dgm:presLayoutVars>
          <dgm:bulletEnabled val="1"/>
        </dgm:presLayoutVars>
      </dgm:prSet>
      <dgm:spPr/>
    </dgm:pt>
    <dgm:pt modelId="{F5210E88-9236-46C7-B237-8A33BDFC75F8}" type="pres">
      <dgm:prSet presAssocID="{DD6BC42C-612F-4D03-AD08-A3BA42AED6E3}" presName="aSpace" presStyleCnt="0"/>
      <dgm:spPr/>
    </dgm:pt>
    <dgm:pt modelId="{5439C0EB-894A-4C79-87E6-476CA93578E6}" type="pres">
      <dgm:prSet presAssocID="{D7FFFB76-35F1-4CF5-A2F9-316CEF800D7C}" presName="compNode" presStyleCnt="0"/>
      <dgm:spPr/>
    </dgm:pt>
    <dgm:pt modelId="{031A87DA-1F28-4AF4-AE8C-FDF22A66BFD9}" type="pres">
      <dgm:prSet presAssocID="{D7FFFB76-35F1-4CF5-A2F9-316CEF800D7C}" presName="aNode" presStyleLbl="bgShp" presStyleIdx="1" presStyleCnt="3"/>
      <dgm:spPr/>
    </dgm:pt>
    <dgm:pt modelId="{B0F1355C-2610-4367-AC65-AAB9A039DCD5}" type="pres">
      <dgm:prSet presAssocID="{D7FFFB76-35F1-4CF5-A2F9-316CEF800D7C}" presName="textNode" presStyleLbl="bgShp" presStyleIdx="1" presStyleCnt="3"/>
      <dgm:spPr/>
    </dgm:pt>
    <dgm:pt modelId="{DE5C8F88-98EC-46EA-8CC3-03383373163F}" type="pres">
      <dgm:prSet presAssocID="{D7FFFB76-35F1-4CF5-A2F9-316CEF800D7C}" presName="compChildNode" presStyleCnt="0"/>
      <dgm:spPr/>
    </dgm:pt>
    <dgm:pt modelId="{66FAFC21-D179-46C1-9731-5BC19487CDA2}" type="pres">
      <dgm:prSet presAssocID="{D7FFFB76-35F1-4CF5-A2F9-316CEF800D7C}" presName="theInnerList" presStyleCnt="0"/>
      <dgm:spPr/>
    </dgm:pt>
    <dgm:pt modelId="{E9DA75B2-F044-4C63-9123-BCA6CC938935}" type="pres">
      <dgm:prSet presAssocID="{6EDE8518-6387-4677-A16C-EF1FD2251A47}" presName="childNode" presStyleLbl="node1" presStyleIdx="1" presStyleCnt="4">
        <dgm:presLayoutVars>
          <dgm:bulletEnabled val="1"/>
        </dgm:presLayoutVars>
      </dgm:prSet>
      <dgm:spPr/>
    </dgm:pt>
    <dgm:pt modelId="{891BD62A-4C16-4E08-B225-C47683F19083}" type="pres">
      <dgm:prSet presAssocID="{D7FFFB76-35F1-4CF5-A2F9-316CEF800D7C}" presName="aSpace" presStyleCnt="0"/>
      <dgm:spPr/>
    </dgm:pt>
    <dgm:pt modelId="{F3FEAFB3-1AD2-4BF8-891F-54CAEB0F060D}" type="pres">
      <dgm:prSet presAssocID="{9D8F03A9-AC3D-4DAF-9597-1AA60755A0C1}" presName="compNode" presStyleCnt="0"/>
      <dgm:spPr/>
    </dgm:pt>
    <dgm:pt modelId="{1A5BC842-BD23-48B1-A6AC-793424C71546}" type="pres">
      <dgm:prSet presAssocID="{9D8F03A9-AC3D-4DAF-9597-1AA60755A0C1}" presName="aNode" presStyleLbl="bgShp" presStyleIdx="2" presStyleCnt="3"/>
      <dgm:spPr/>
    </dgm:pt>
    <dgm:pt modelId="{CB99E698-50C3-4C97-B0FC-B51CF1617699}" type="pres">
      <dgm:prSet presAssocID="{9D8F03A9-AC3D-4DAF-9597-1AA60755A0C1}" presName="textNode" presStyleLbl="bgShp" presStyleIdx="2" presStyleCnt="3"/>
      <dgm:spPr/>
    </dgm:pt>
    <dgm:pt modelId="{E4F15DF0-CE6C-4255-AFA5-62C7E0323786}" type="pres">
      <dgm:prSet presAssocID="{9D8F03A9-AC3D-4DAF-9597-1AA60755A0C1}" presName="compChildNode" presStyleCnt="0"/>
      <dgm:spPr/>
    </dgm:pt>
    <dgm:pt modelId="{FDEF6ADD-0F4A-408C-91D5-A89402F57DC9}" type="pres">
      <dgm:prSet presAssocID="{9D8F03A9-AC3D-4DAF-9597-1AA60755A0C1}" presName="theInnerList" presStyleCnt="0"/>
      <dgm:spPr/>
    </dgm:pt>
    <dgm:pt modelId="{F0416F39-2E02-465D-AA99-A1EA7BA4EDA3}" type="pres">
      <dgm:prSet presAssocID="{8E9BA99A-4D3D-44D6-8DC0-65FE44F6CBB4}" presName="childNode" presStyleLbl="node1" presStyleIdx="2" presStyleCnt="4">
        <dgm:presLayoutVars>
          <dgm:bulletEnabled val="1"/>
        </dgm:presLayoutVars>
      </dgm:prSet>
      <dgm:spPr/>
    </dgm:pt>
    <dgm:pt modelId="{2F6659C3-5B9E-473E-A20B-56247FA6AA3E}" type="pres">
      <dgm:prSet presAssocID="{8E9BA99A-4D3D-44D6-8DC0-65FE44F6CBB4}" presName="aSpace2" presStyleCnt="0"/>
      <dgm:spPr/>
    </dgm:pt>
    <dgm:pt modelId="{095295FE-597C-4BCA-B8CC-0A9D7346323A}" type="pres">
      <dgm:prSet presAssocID="{68A8717D-2172-4C27-BCF3-DB60B2F9C728}" presName="childNode" presStyleLbl="node1" presStyleIdx="3" presStyleCnt="4">
        <dgm:presLayoutVars>
          <dgm:bulletEnabled val="1"/>
        </dgm:presLayoutVars>
      </dgm:prSet>
      <dgm:spPr/>
    </dgm:pt>
  </dgm:ptLst>
  <dgm:cxnLst>
    <dgm:cxn modelId="{81AA8D00-B18E-4B20-8852-2953F37A07AF}" type="presOf" srcId="{9D8F03A9-AC3D-4DAF-9597-1AA60755A0C1}" destId="{1A5BC842-BD23-48B1-A6AC-793424C71546}" srcOrd="0" destOrd="0" presId="urn:microsoft.com/office/officeart/2005/8/layout/lProcess2"/>
    <dgm:cxn modelId="{EA45A60F-7858-4AB6-B355-33CCC760434D}" srcId="{CA9D482A-43F9-45DB-B526-CDB185A34B7F}" destId="{DD6BC42C-612F-4D03-AD08-A3BA42AED6E3}" srcOrd="0" destOrd="0" parTransId="{3415BEFE-5438-47C9-9DE9-92EF51DABD60}" sibTransId="{03BDB667-A3FD-48D2-ACD6-0024CAFCE548}"/>
    <dgm:cxn modelId="{A09BB21F-CE79-4A95-BB75-A3B8B50301E2}" type="presOf" srcId="{9D8F03A9-AC3D-4DAF-9597-1AA60755A0C1}" destId="{CB99E698-50C3-4C97-B0FC-B51CF1617699}" srcOrd="1" destOrd="0" presId="urn:microsoft.com/office/officeart/2005/8/layout/lProcess2"/>
    <dgm:cxn modelId="{D0AF392C-E581-46AF-8A11-25150573F59F}" type="presOf" srcId="{D7FFFB76-35F1-4CF5-A2F9-316CEF800D7C}" destId="{031A87DA-1F28-4AF4-AE8C-FDF22A66BFD9}" srcOrd="0" destOrd="0" presId="urn:microsoft.com/office/officeart/2005/8/layout/lProcess2"/>
    <dgm:cxn modelId="{13FE7847-4AB7-4866-8FAD-F0DB6DA592B7}" srcId="{CA9D482A-43F9-45DB-B526-CDB185A34B7F}" destId="{D7FFFB76-35F1-4CF5-A2F9-316CEF800D7C}" srcOrd="1" destOrd="0" parTransId="{6119D537-EE0E-45B7-8016-B5DE9D93F260}" sibTransId="{B4EB7C84-9693-4A58-9065-4D908A4E2DD8}"/>
    <dgm:cxn modelId="{FCCEF06B-F1F7-4C2C-B88D-6BB20BE0C065}" srcId="{D7FFFB76-35F1-4CF5-A2F9-316CEF800D7C}" destId="{6EDE8518-6387-4677-A16C-EF1FD2251A47}" srcOrd="0" destOrd="0" parTransId="{D958A996-7803-43FB-BF9D-532474C6A270}" sibTransId="{64643466-78F5-411F-81CB-A913C09CD1FF}"/>
    <dgm:cxn modelId="{22AE9C4F-F8B3-466D-B87B-EDA0971A2431}" type="presOf" srcId="{7A238F9F-220E-4292-B8A6-8D36D60B18D3}" destId="{0B610C16-B66F-4265-9324-A2308FFA687F}" srcOrd="0" destOrd="0" presId="urn:microsoft.com/office/officeart/2005/8/layout/lProcess2"/>
    <dgm:cxn modelId="{950B8671-C223-4FFA-A63D-A46A0169BE5D}" srcId="{9D8F03A9-AC3D-4DAF-9597-1AA60755A0C1}" destId="{8E9BA99A-4D3D-44D6-8DC0-65FE44F6CBB4}" srcOrd="0" destOrd="0" parTransId="{347EE82C-4B3F-41EE-8F6C-DFCAEC94232E}" sibTransId="{5B178477-D69E-4719-830E-73C8D53F89AE}"/>
    <dgm:cxn modelId="{68A9A375-4D6C-41CF-87F2-2D2D8B12E888}" type="presOf" srcId="{68A8717D-2172-4C27-BCF3-DB60B2F9C728}" destId="{095295FE-597C-4BCA-B8CC-0A9D7346323A}" srcOrd="0" destOrd="0" presId="urn:microsoft.com/office/officeart/2005/8/layout/lProcess2"/>
    <dgm:cxn modelId="{61EB9459-13D0-4F45-99B3-77F8A5493908}" type="presOf" srcId="{D7FFFB76-35F1-4CF5-A2F9-316CEF800D7C}" destId="{B0F1355C-2610-4367-AC65-AAB9A039DCD5}" srcOrd="1" destOrd="0" presId="urn:microsoft.com/office/officeart/2005/8/layout/lProcess2"/>
    <dgm:cxn modelId="{B2F71285-3FFC-487E-B727-CA80A4F18A64}" type="presOf" srcId="{8E9BA99A-4D3D-44D6-8DC0-65FE44F6CBB4}" destId="{F0416F39-2E02-465D-AA99-A1EA7BA4EDA3}" srcOrd="0" destOrd="0" presId="urn:microsoft.com/office/officeart/2005/8/layout/lProcess2"/>
    <dgm:cxn modelId="{F269A98E-95A0-4326-8250-E548A5AE5CF4}" type="presOf" srcId="{DD6BC42C-612F-4D03-AD08-A3BA42AED6E3}" destId="{00A41B4C-8E49-4546-9103-2614C753B686}" srcOrd="0" destOrd="0" presId="urn:microsoft.com/office/officeart/2005/8/layout/lProcess2"/>
    <dgm:cxn modelId="{E9A438CE-75C3-4158-9980-6595DB1C938C}" type="presOf" srcId="{CA9D482A-43F9-45DB-B526-CDB185A34B7F}" destId="{0F9E954C-ACA4-45CB-A75E-ABE631EF2E1B}" srcOrd="0" destOrd="0" presId="urn:microsoft.com/office/officeart/2005/8/layout/lProcess2"/>
    <dgm:cxn modelId="{B3D727DC-1CA1-4942-ABD7-4F747FCB8F09}" type="presOf" srcId="{DD6BC42C-612F-4D03-AD08-A3BA42AED6E3}" destId="{0A755970-A7FB-4C02-9BD0-D230636B97B7}" srcOrd="1" destOrd="0" presId="urn:microsoft.com/office/officeart/2005/8/layout/lProcess2"/>
    <dgm:cxn modelId="{863D28E0-1760-41D8-9AC0-74861432AA58}" srcId="{DD6BC42C-612F-4D03-AD08-A3BA42AED6E3}" destId="{7A238F9F-220E-4292-B8A6-8D36D60B18D3}" srcOrd="0" destOrd="0" parTransId="{0D3C0C2C-75F7-44D4-A59B-E3A787BD21F7}" sibTransId="{CDB1A91C-8A90-4C74-AF1C-16BAC21C614A}"/>
    <dgm:cxn modelId="{73F5B1F7-BCC1-4A0E-83F5-A81B4FFBFAB3}" type="presOf" srcId="{6EDE8518-6387-4677-A16C-EF1FD2251A47}" destId="{E9DA75B2-F044-4C63-9123-BCA6CC938935}" srcOrd="0" destOrd="0" presId="urn:microsoft.com/office/officeart/2005/8/layout/lProcess2"/>
    <dgm:cxn modelId="{9433DFF7-7163-4DC7-A7A5-0B2569996264}" srcId="{9D8F03A9-AC3D-4DAF-9597-1AA60755A0C1}" destId="{68A8717D-2172-4C27-BCF3-DB60B2F9C728}" srcOrd="1" destOrd="0" parTransId="{3C5F7794-7C68-4ED3-9E21-EB98CE2E3D17}" sibTransId="{517B6326-D665-4102-8821-9106C085552F}"/>
    <dgm:cxn modelId="{067DC1FE-2109-4939-88D5-0F1D5EFAB26F}" srcId="{CA9D482A-43F9-45DB-B526-CDB185A34B7F}" destId="{9D8F03A9-AC3D-4DAF-9597-1AA60755A0C1}" srcOrd="2" destOrd="0" parTransId="{48F091A8-8B54-4EE0-9609-3B5D2C8742D6}" sibTransId="{BABA1AC4-ADC3-4563-9CAA-99D254C0CD2C}"/>
    <dgm:cxn modelId="{A811AB98-CF36-4E71-BBE9-5DBBF8287998}" type="presParOf" srcId="{0F9E954C-ACA4-45CB-A75E-ABE631EF2E1B}" destId="{57839EA5-61EF-49F3-8C0A-203B12DF1085}" srcOrd="0" destOrd="0" presId="urn:microsoft.com/office/officeart/2005/8/layout/lProcess2"/>
    <dgm:cxn modelId="{3B515C68-050C-4E70-AB0F-AE0F07D3B1FD}" type="presParOf" srcId="{57839EA5-61EF-49F3-8C0A-203B12DF1085}" destId="{00A41B4C-8E49-4546-9103-2614C753B686}" srcOrd="0" destOrd="0" presId="urn:microsoft.com/office/officeart/2005/8/layout/lProcess2"/>
    <dgm:cxn modelId="{736E1BB9-5825-498E-A246-28180DFF4C79}" type="presParOf" srcId="{57839EA5-61EF-49F3-8C0A-203B12DF1085}" destId="{0A755970-A7FB-4C02-9BD0-D230636B97B7}" srcOrd="1" destOrd="0" presId="urn:microsoft.com/office/officeart/2005/8/layout/lProcess2"/>
    <dgm:cxn modelId="{15EC8414-398C-4883-ADC9-00AFFEDF563B}" type="presParOf" srcId="{57839EA5-61EF-49F3-8C0A-203B12DF1085}" destId="{8E58587D-C118-49EB-AB9B-7D04F52264CE}" srcOrd="2" destOrd="0" presId="urn:microsoft.com/office/officeart/2005/8/layout/lProcess2"/>
    <dgm:cxn modelId="{E92CD746-7FBF-4FE8-98C2-0A539C7C3AC8}" type="presParOf" srcId="{8E58587D-C118-49EB-AB9B-7D04F52264CE}" destId="{AA435843-5A54-4738-847B-6B443DD05A2B}" srcOrd="0" destOrd="0" presId="urn:microsoft.com/office/officeart/2005/8/layout/lProcess2"/>
    <dgm:cxn modelId="{ED89BF27-96AE-4A3B-A7E1-C9433DF68559}" type="presParOf" srcId="{AA435843-5A54-4738-847B-6B443DD05A2B}" destId="{0B610C16-B66F-4265-9324-A2308FFA687F}" srcOrd="0" destOrd="0" presId="urn:microsoft.com/office/officeart/2005/8/layout/lProcess2"/>
    <dgm:cxn modelId="{608C24F3-F04B-42A4-A87B-26E827455567}" type="presParOf" srcId="{0F9E954C-ACA4-45CB-A75E-ABE631EF2E1B}" destId="{F5210E88-9236-46C7-B237-8A33BDFC75F8}" srcOrd="1" destOrd="0" presId="urn:microsoft.com/office/officeart/2005/8/layout/lProcess2"/>
    <dgm:cxn modelId="{E7C9C363-6D88-4C2E-926A-40C045A0BBA4}" type="presParOf" srcId="{0F9E954C-ACA4-45CB-A75E-ABE631EF2E1B}" destId="{5439C0EB-894A-4C79-87E6-476CA93578E6}" srcOrd="2" destOrd="0" presId="urn:microsoft.com/office/officeart/2005/8/layout/lProcess2"/>
    <dgm:cxn modelId="{2F96FD2A-0689-46FB-95C9-75990CF08027}" type="presParOf" srcId="{5439C0EB-894A-4C79-87E6-476CA93578E6}" destId="{031A87DA-1F28-4AF4-AE8C-FDF22A66BFD9}" srcOrd="0" destOrd="0" presId="urn:microsoft.com/office/officeart/2005/8/layout/lProcess2"/>
    <dgm:cxn modelId="{B140EFFA-5AAE-44CD-BF12-B31AAE270211}" type="presParOf" srcId="{5439C0EB-894A-4C79-87E6-476CA93578E6}" destId="{B0F1355C-2610-4367-AC65-AAB9A039DCD5}" srcOrd="1" destOrd="0" presId="urn:microsoft.com/office/officeart/2005/8/layout/lProcess2"/>
    <dgm:cxn modelId="{91C70F67-6881-480C-9041-DE0A760F0C4D}" type="presParOf" srcId="{5439C0EB-894A-4C79-87E6-476CA93578E6}" destId="{DE5C8F88-98EC-46EA-8CC3-03383373163F}" srcOrd="2" destOrd="0" presId="urn:microsoft.com/office/officeart/2005/8/layout/lProcess2"/>
    <dgm:cxn modelId="{B2BF4945-0383-4C55-94F2-D789206854B1}" type="presParOf" srcId="{DE5C8F88-98EC-46EA-8CC3-03383373163F}" destId="{66FAFC21-D179-46C1-9731-5BC19487CDA2}" srcOrd="0" destOrd="0" presId="urn:microsoft.com/office/officeart/2005/8/layout/lProcess2"/>
    <dgm:cxn modelId="{65AD1C13-3C82-4127-BC28-4B028DBC246E}" type="presParOf" srcId="{66FAFC21-D179-46C1-9731-5BC19487CDA2}" destId="{E9DA75B2-F044-4C63-9123-BCA6CC938935}" srcOrd="0" destOrd="0" presId="urn:microsoft.com/office/officeart/2005/8/layout/lProcess2"/>
    <dgm:cxn modelId="{EFF3F5E7-9CF9-4D41-BA36-0D77ADFECABE}" type="presParOf" srcId="{0F9E954C-ACA4-45CB-A75E-ABE631EF2E1B}" destId="{891BD62A-4C16-4E08-B225-C47683F19083}" srcOrd="3" destOrd="0" presId="urn:microsoft.com/office/officeart/2005/8/layout/lProcess2"/>
    <dgm:cxn modelId="{6267D6CD-FC8E-4A52-85DF-63A9F3A3F60F}" type="presParOf" srcId="{0F9E954C-ACA4-45CB-A75E-ABE631EF2E1B}" destId="{F3FEAFB3-1AD2-4BF8-891F-54CAEB0F060D}" srcOrd="4" destOrd="0" presId="urn:microsoft.com/office/officeart/2005/8/layout/lProcess2"/>
    <dgm:cxn modelId="{26E15CEB-C9FD-4D8C-80DE-6B908252CE2F}" type="presParOf" srcId="{F3FEAFB3-1AD2-4BF8-891F-54CAEB0F060D}" destId="{1A5BC842-BD23-48B1-A6AC-793424C71546}" srcOrd="0" destOrd="0" presId="urn:microsoft.com/office/officeart/2005/8/layout/lProcess2"/>
    <dgm:cxn modelId="{1C06B004-2C4C-451B-B92A-B9F697F486BE}" type="presParOf" srcId="{F3FEAFB3-1AD2-4BF8-891F-54CAEB0F060D}" destId="{CB99E698-50C3-4C97-B0FC-B51CF1617699}" srcOrd="1" destOrd="0" presId="urn:microsoft.com/office/officeart/2005/8/layout/lProcess2"/>
    <dgm:cxn modelId="{1189BCEF-5939-4166-AA27-F87D05B8038A}" type="presParOf" srcId="{F3FEAFB3-1AD2-4BF8-891F-54CAEB0F060D}" destId="{E4F15DF0-CE6C-4255-AFA5-62C7E0323786}" srcOrd="2" destOrd="0" presId="urn:microsoft.com/office/officeart/2005/8/layout/lProcess2"/>
    <dgm:cxn modelId="{A60D61BB-33BC-4307-8512-3D581D9DE2BA}" type="presParOf" srcId="{E4F15DF0-CE6C-4255-AFA5-62C7E0323786}" destId="{FDEF6ADD-0F4A-408C-91D5-A89402F57DC9}" srcOrd="0" destOrd="0" presId="urn:microsoft.com/office/officeart/2005/8/layout/lProcess2"/>
    <dgm:cxn modelId="{7169A85B-E7BC-4C3D-9495-763B8EC7C53F}" type="presParOf" srcId="{FDEF6ADD-0F4A-408C-91D5-A89402F57DC9}" destId="{F0416F39-2E02-465D-AA99-A1EA7BA4EDA3}" srcOrd="0" destOrd="0" presId="urn:microsoft.com/office/officeart/2005/8/layout/lProcess2"/>
    <dgm:cxn modelId="{630236BD-B4A6-482D-8647-19097A4E01D6}" type="presParOf" srcId="{FDEF6ADD-0F4A-408C-91D5-A89402F57DC9}" destId="{2F6659C3-5B9E-473E-A20B-56247FA6AA3E}" srcOrd="1" destOrd="0" presId="urn:microsoft.com/office/officeart/2005/8/layout/lProcess2"/>
    <dgm:cxn modelId="{46FAB9E6-0F96-42FC-B1D7-3BD8E09646FC}" type="presParOf" srcId="{FDEF6ADD-0F4A-408C-91D5-A89402F57DC9}" destId="{095295FE-597C-4BCA-B8CC-0A9D7346323A}" srcOrd="2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C7A4A93-BC5B-4E5C-AD5A-340183DD4E0D}" type="doc">
      <dgm:prSet loTypeId="urn:microsoft.com/office/officeart/2005/8/layout/matrix3" loCatId="matrix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2853A706-F336-498B-909C-F4FA0D28110C}">
      <dgm:prSet/>
      <dgm:spPr/>
      <dgm:t>
        <a:bodyPr/>
        <a:lstStyle/>
        <a:p>
          <a:r>
            <a:rPr lang="it-IT" dirty="0"/>
            <a:t>Sociali e demografiche:</a:t>
          </a:r>
        </a:p>
        <a:p>
          <a:r>
            <a:rPr lang="en-US" dirty="0"/>
            <a:t>DIASTRATIA</a:t>
          </a:r>
        </a:p>
      </dgm:t>
    </dgm:pt>
    <dgm:pt modelId="{CBC97146-E1DD-477A-A769-B31C7AA93C92}" type="parTrans" cxnId="{3F774238-68DD-4E89-8A07-08EB8A3CAA3C}">
      <dgm:prSet/>
      <dgm:spPr/>
      <dgm:t>
        <a:bodyPr/>
        <a:lstStyle/>
        <a:p>
          <a:endParaRPr lang="en-US"/>
        </a:p>
      </dgm:t>
    </dgm:pt>
    <dgm:pt modelId="{8DDF1D22-E7FA-4DCB-92B0-28B56ACE1D37}" type="sibTrans" cxnId="{3F774238-68DD-4E89-8A07-08EB8A3CAA3C}">
      <dgm:prSet/>
      <dgm:spPr/>
      <dgm:t>
        <a:bodyPr/>
        <a:lstStyle/>
        <a:p>
          <a:endParaRPr lang="en-US"/>
        </a:p>
      </dgm:t>
    </dgm:pt>
    <dgm:pt modelId="{9FF7ADE1-B716-47F1-8A96-5DBC35B3CFFC}">
      <dgm:prSet/>
      <dgm:spPr/>
      <dgm:t>
        <a:bodyPr/>
        <a:lstStyle/>
        <a:p>
          <a:r>
            <a:rPr lang="en-US" dirty="0" err="1"/>
            <a:t>Luogo</a:t>
          </a:r>
          <a:r>
            <a:rPr lang="en-US" dirty="0"/>
            <a:t>:</a:t>
          </a:r>
        </a:p>
        <a:p>
          <a:r>
            <a:rPr lang="en-US" dirty="0"/>
            <a:t>DIATOPIA</a:t>
          </a:r>
        </a:p>
      </dgm:t>
    </dgm:pt>
    <dgm:pt modelId="{53ADA2F4-9E34-44A9-B9A6-42182F9A5909}" type="parTrans" cxnId="{E019059B-DBC7-49B0-A2F2-8EE26EFF2D8D}">
      <dgm:prSet/>
      <dgm:spPr/>
      <dgm:t>
        <a:bodyPr/>
        <a:lstStyle/>
        <a:p>
          <a:endParaRPr lang="en-US"/>
        </a:p>
      </dgm:t>
    </dgm:pt>
    <dgm:pt modelId="{DF5F4BFF-B2F2-481A-AA59-9581C30898EF}" type="sibTrans" cxnId="{E019059B-DBC7-49B0-A2F2-8EE26EFF2D8D}">
      <dgm:prSet/>
      <dgm:spPr/>
      <dgm:t>
        <a:bodyPr/>
        <a:lstStyle/>
        <a:p>
          <a:endParaRPr lang="en-US"/>
        </a:p>
      </dgm:t>
    </dgm:pt>
    <dgm:pt modelId="{29EF2E9C-124B-401F-9515-A34F3A6A0324}">
      <dgm:prSet/>
      <dgm:spPr/>
      <dgm:t>
        <a:bodyPr/>
        <a:lstStyle/>
        <a:p>
          <a:r>
            <a:rPr lang="it-IT" dirty="0"/>
            <a:t>Situazionali:</a:t>
          </a:r>
        </a:p>
        <a:p>
          <a:r>
            <a:rPr lang="it-IT" dirty="0"/>
            <a:t>DIAFASIA </a:t>
          </a:r>
          <a:endParaRPr lang="en-US" dirty="0"/>
        </a:p>
      </dgm:t>
    </dgm:pt>
    <dgm:pt modelId="{D115F9B1-F91A-49FC-AF31-3ED305600977}" type="parTrans" cxnId="{83809FD3-EDCE-4C73-9383-23F558FC30F5}">
      <dgm:prSet/>
      <dgm:spPr/>
      <dgm:t>
        <a:bodyPr/>
        <a:lstStyle/>
        <a:p>
          <a:endParaRPr lang="en-US"/>
        </a:p>
      </dgm:t>
    </dgm:pt>
    <dgm:pt modelId="{83A84821-0046-473A-A4B5-DCFC9A839D8E}" type="sibTrans" cxnId="{83809FD3-EDCE-4C73-9383-23F558FC30F5}">
      <dgm:prSet/>
      <dgm:spPr/>
      <dgm:t>
        <a:bodyPr/>
        <a:lstStyle/>
        <a:p>
          <a:endParaRPr lang="en-US"/>
        </a:p>
      </dgm:t>
    </dgm:pt>
    <dgm:pt modelId="{BEE6EBFA-4E30-440F-94C5-D92E36C2AF0A}">
      <dgm:prSet/>
      <dgm:spPr/>
      <dgm:t>
        <a:bodyPr/>
        <a:lstStyle/>
        <a:p>
          <a:r>
            <a:rPr lang="en-US" dirty="0"/>
            <a:t>+ mezzo di </a:t>
          </a:r>
          <a:r>
            <a:rPr lang="en-US" dirty="0" err="1"/>
            <a:t>comunicazione</a:t>
          </a:r>
          <a:endParaRPr lang="en-US" dirty="0"/>
        </a:p>
        <a:p>
          <a:r>
            <a:rPr lang="en-US" dirty="0"/>
            <a:t>DIAMESIA</a:t>
          </a:r>
        </a:p>
      </dgm:t>
    </dgm:pt>
    <dgm:pt modelId="{8BD5E714-C8CF-4FCD-9B41-8B5911BF7B36}" type="parTrans" cxnId="{939130CC-CFF2-404F-ABD5-95B7E7D209CC}">
      <dgm:prSet/>
      <dgm:spPr/>
      <dgm:t>
        <a:bodyPr/>
        <a:lstStyle/>
        <a:p>
          <a:endParaRPr lang="en-US"/>
        </a:p>
      </dgm:t>
    </dgm:pt>
    <dgm:pt modelId="{189947B3-37E4-4347-B648-EFDAA21E5213}" type="sibTrans" cxnId="{939130CC-CFF2-404F-ABD5-95B7E7D209CC}">
      <dgm:prSet/>
      <dgm:spPr/>
      <dgm:t>
        <a:bodyPr/>
        <a:lstStyle/>
        <a:p>
          <a:endParaRPr lang="en-US"/>
        </a:p>
      </dgm:t>
    </dgm:pt>
    <dgm:pt modelId="{E6A098B7-86EB-47CF-8E3E-6BD9EDC828DF}" type="pres">
      <dgm:prSet presAssocID="{7C7A4A93-BC5B-4E5C-AD5A-340183DD4E0D}" presName="matrix" presStyleCnt="0">
        <dgm:presLayoutVars>
          <dgm:chMax val="1"/>
          <dgm:dir/>
          <dgm:resizeHandles val="exact"/>
        </dgm:presLayoutVars>
      </dgm:prSet>
      <dgm:spPr/>
    </dgm:pt>
    <dgm:pt modelId="{E1D057AE-2081-4D30-BEF8-9AE88AC39201}" type="pres">
      <dgm:prSet presAssocID="{7C7A4A93-BC5B-4E5C-AD5A-340183DD4E0D}" presName="diamond" presStyleLbl="bgShp" presStyleIdx="0" presStyleCnt="1"/>
      <dgm:spPr/>
    </dgm:pt>
    <dgm:pt modelId="{541C942C-7D8C-4F38-91DC-A1BAD0555132}" type="pres">
      <dgm:prSet presAssocID="{7C7A4A93-BC5B-4E5C-AD5A-340183DD4E0D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692863B6-EC6A-4275-8CAB-57B2098F1C96}" type="pres">
      <dgm:prSet presAssocID="{7C7A4A93-BC5B-4E5C-AD5A-340183DD4E0D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E48FC1BA-F659-40AB-908E-D5F89B4195F1}" type="pres">
      <dgm:prSet presAssocID="{7C7A4A93-BC5B-4E5C-AD5A-340183DD4E0D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DBB953B7-63B4-41A3-BDF0-ACD88B5A56BA}" type="pres">
      <dgm:prSet presAssocID="{7C7A4A93-BC5B-4E5C-AD5A-340183DD4E0D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055FB51E-EBB7-48EF-AD8D-54402175B41E}" type="presOf" srcId="{BEE6EBFA-4E30-440F-94C5-D92E36C2AF0A}" destId="{DBB953B7-63B4-41A3-BDF0-ACD88B5A56BA}" srcOrd="0" destOrd="0" presId="urn:microsoft.com/office/officeart/2005/8/layout/matrix3"/>
    <dgm:cxn modelId="{3F774238-68DD-4E89-8A07-08EB8A3CAA3C}" srcId="{7C7A4A93-BC5B-4E5C-AD5A-340183DD4E0D}" destId="{2853A706-F336-498B-909C-F4FA0D28110C}" srcOrd="0" destOrd="0" parTransId="{CBC97146-E1DD-477A-A769-B31C7AA93C92}" sibTransId="{8DDF1D22-E7FA-4DCB-92B0-28B56ACE1D37}"/>
    <dgm:cxn modelId="{B2D9D167-C38C-41D5-BFD7-D130574CD109}" type="presOf" srcId="{2853A706-F336-498B-909C-F4FA0D28110C}" destId="{541C942C-7D8C-4F38-91DC-A1BAD0555132}" srcOrd="0" destOrd="0" presId="urn:microsoft.com/office/officeart/2005/8/layout/matrix3"/>
    <dgm:cxn modelId="{E019059B-DBC7-49B0-A2F2-8EE26EFF2D8D}" srcId="{7C7A4A93-BC5B-4E5C-AD5A-340183DD4E0D}" destId="{9FF7ADE1-B716-47F1-8A96-5DBC35B3CFFC}" srcOrd="1" destOrd="0" parTransId="{53ADA2F4-9E34-44A9-B9A6-42182F9A5909}" sibTransId="{DF5F4BFF-B2F2-481A-AA59-9581C30898EF}"/>
    <dgm:cxn modelId="{939130CC-CFF2-404F-ABD5-95B7E7D209CC}" srcId="{7C7A4A93-BC5B-4E5C-AD5A-340183DD4E0D}" destId="{BEE6EBFA-4E30-440F-94C5-D92E36C2AF0A}" srcOrd="3" destOrd="0" parTransId="{8BD5E714-C8CF-4FCD-9B41-8B5911BF7B36}" sibTransId="{189947B3-37E4-4347-B648-EFDAA21E5213}"/>
    <dgm:cxn modelId="{5E9359CD-FDBD-402F-B8F8-A4AB6D5F28BC}" type="presOf" srcId="{29EF2E9C-124B-401F-9515-A34F3A6A0324}" destId="{E48FC1BA-F659-40AB-908E-D5F89B4195F1}" srcOrd="0" destOrd="0" presId="urn:microsoft.com/office/officeart/2005/8/layout/matrix3"/>
    <dgm:cxn modelId="{8A3ABDD2-2A6E-4F7D-9982-1EB52A9B171F}" type="presOf" srcId="{9FF7ADE1-B716-47F1-8A96-5DBC35B3CFFC}" destId="{692863B6-EC6A-4275-8CAB-57B2098F1C96}" srcOrd="0" destOrd="0" presId="urn:microsoft.com/office/officeart/2005/8/layout/matrix3"/>
    <dgm:cxn modelId="{83809FD3-EDCE-4C73-9383-23F558FC30F5}" srcId="{7C7A4A93-BC5B-4E5C-AD5A-340183DD4E0D}" destId="{29EF2E9C-124B-401F-9515-A34F3A6A0324}" srcOrd="2" destOrd="0" parTransId="{D115F9B1-F91A-49FC-AF31-3ED305600977}" sibTransId="{83A84821-0046-473A-A4B5-DCFC9A839D8E}"/>
    <dgm:cxn modelId="{B8DA7BE3-E390-4A5D-A283-12DBE9F5B415}" type="presOf" srcId="{7C7A4A93-BC5B-4E5C-AD5A-340183DD4E0D}" destId="{E6A098B7-86EB-47CF-8E3E-6BD9EDC828DF}" srcOrd="0" destOrd="0" presId="urn:microsoft.com/office/officeart/2005/8/layout/matrix3"/>
    <dgm:cxn modelId="{86E0DD4F-9A19-457D-AEF1-58446E395D2B}" type="presParOf" srcId="{E6A098B7-86EB-47CF-8E3E-6BD9EDC828DF}" destId="{E1D057AE-2081-4D30-BEF8-9AE88AC39201}" srcOrd="0" destOrd="0" presId="urn:microsoft.com/office/officeart/2005/8/layout/matrix3"/>
    <dgm:cxn modelId="{CBFC125D-D5DF-4677-BB05-28449C4A7CEA}" type="presParOf" srcId="{E6A098B7-86EB-47CF-8E3E-6BD9EDC828DF}" destId="{541C942C-7D8C-4F38-91DC-A1BAD0555132}" srcOrd="1" destOrd="0" presId="urn:microsoft.com/office/officeart/2005/8/layout/matrix3"/>
    <dgm:cxn modelId="{33B00866-C0CA-4A0D-9FD6-657AF13F0E4C}" type="presParOf" srcId="{E6A098B7-86EB-47CF-8E3E-6BD9EDC828DF}" destId="{692863B6-EC6A-4275-8CAB-57B2098F1C96}" srcOrd="2" destOrd="0" presId="urn:microsoft.com/office/officeart/2005/8/layout/matrix3"/>
    <dgm:cxn modelId="{655293D3-4249-413D-A0D0-535C5C032E00}" type="presParOf" srcId="{E6A098B7-86EB-47CF-8E3E-6BD9EDC828DF}" destId="{E48FC1BA-F659-40AB-908E-D5F89B4195F1}" srcOrd="3" destOrd="0" presId="urn:microsoft.com/office/officeart/2005/8/layout/matrix3"/>
    <dgm:cxn modelId="{157E4290-182B-4176-BF26-F7F7093E7CE3}" type="presParOf" srcId="{E6A098B7-86EB-47CF-8E3E-6BD9EDC828DF}" destId="{DBB953B7-63B4-41A3-BDF0-ACD88B5A56BA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DEEB54-9929-4180-B122-B013F9CE7CF4}">
      <dsp:nvSpPr>
        <dsp:cNvPr id="0" name=""/>
        <dsp:cNvSpPr/>
      </dsp:nvSpPr>
      <dsp:spPr>
        <a:xfrm>
          <a:off x="0" y="605166"/>
          <a:ext cx="6263640" cy="79450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000" kern="1200"/>
            <a:t>Sociolinguistica correlazionale</a:t>
          </a:r>
          <a:endParaRPr lang="en-US" sz="2000" kern="1200"/>
        </a:p>
      </dsp:txBody>
      <dsp:txXfrm>
        <a:off x="38784" y="643950"/>
        <a:ext cx="6186072" cy="716935"/>
      </dsp:txXfrm>
    </dsp:sp>
    <dsp:sp modelId="{5BB2FB22-DFB5-4F78-AE20-5EB9DBAD3AF4}">
      <dsp:nvSpPr>
        <dsp:cNvPr id="0" name=""/>
        <dsp:cNvSpPr/>
      </dsp:nvSpPr>
      <dsp:spPr>
        <a:xfrm>
          <a:off x="0" y="1457269"/>
          <a:ext cx="6263640" cy="794503"/>
        </a:xfrm>
        <a:prstGeom prst="roundRect">
          <a:avLst/>
        </a:prstGeom>
        <a:solidFill>
          <a:schemeClr val="accent2">
            <a:hueOff val="-363841"/>
            <a:satOff val="-20982"/>
            <a:lumOff val="215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000" kern="1200"/>
            <a:t>Sociolinguistica interpretativa</a:t>
          </a:r>
          <a:endParaRPr lang="en-US" sz="2000" kern="1200"/>
        </a:p>
      </dsp:txBody>
      <dsp:txXfrm>
        <a:off x="38784" y="1496053"/>
        <a:ext cx="6186072" cy="716935"/>
      </dsp:txXfrm>
    </dsp:sp>
    <dsp:sp modelId="{73E78232-73CF-4AE5-944C-E5DB16CDB483}">
      <dsp:nvSpPr>
        <dsp:cNvPr id="0" name=""/>
        <dsp:cNvSpPr/>
      </dsp:nvSpPr>
      <dsp:spPr>
        <a:xfrm>
          <a:off x="0" y="2309372"/>
          <a:ext cx="6263640" cy="794503"/>
        </a:xfrm>
        <a:prstGeom prst="round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000" kern="1200"/>
            <a:t>Sociolinguistica interazionale</a:t>
          </a:r>
          <a:endParaRPr lang="en-US" sz="2000" kern="1200"/>
        </a:p>
      </dsp:txBody>
      <dsp:txXfrm>
        <a:off x="38784" y="2348156"/>
        <a:ext cx="6186072" cy="716935"/>
      </dsp:txXfrm>
    </dsp:sp>
    <dsp:sp modelId="{7F9A3679-D034-4243-9B1B-67135D84F721}">
      <dsp:nvSpPr>
        <dsp:cNvPr id="0" name=""/>
        <dsp:cNvSpPr/>
      </dsp:nvSpPr>
      <dsp:spPr>
        <a:xfrm>
          <a:off x="0" y="3161475"/>
          <a:ext cx="6263640" cy="794503"/>
        </a:xfrm>
        <a:prstGeom prst="roundRect">
          <a:avLst/>
        </a:prstGeom>
        <a:solidFill>
          <a:schemeClr val="accent2">
            <a:hueOff val="-1091522"/>
            <a:satOff val="-62946"/>
            <a:lumOff val="647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000" kern="1200"/>
            <a:t>Sociolinguistica sincronica vs diacronica</a:t>
          </a:r>
          <a:endParaRPr lang="en-US" sz="2000" kern="1200"/>
        </a:p>
      </dsp:txBody>
      <dsp:txXfrm>
        <a:off x="38784" y="3200259"/>
        <a:ext cx="6186072" cy="716935"/>
      </dsp:txXfrm>
    </dsp:sp>
    <dsp:sp modelId="{1D816174-2A3B-406C-A247-92B381FF9536}">
      <dsp:nvSpPr>
        <dsp:cNvPr id="0" name=""/>
        <dsp:cNvSpPr/>
      </dsp:nvSpPr>
      <dsp:spPr>
        <a:xfrm>
          <a:off x="0" y="4013578"/>
          <a:ext cx="6263640" cy="794503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000" kern="1200"/>
            <a:t>Sociolinguistica urbana e il problema del punto linguistico (rapporti con la dialettologia e l’antropologia linguistica).</a:t>
          </a:r>
          <a:endParaRPr lang="en-US" sz="2000" kern="1200"/>
        </a:p>
      </dsp:txBody>
      <dsp:txXfrm>
        <a:off x="38784" y="4052362"/>
        <a:ext cx="6186072" cy="71693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D057AE-2081-4D30-BEF8-9AE88AC39201}">
      <dsp:nvSpPr>
        <dsp:cNvPr id="0" name=""/>
        <dsp:cNvSpPr/>
      </dsp:nvSpPr>
      <dsp:spPr>
        <a:xfrm>
          <a:off x="425196" y="0"/>
          <a:ext cx="5413248" cy="5413248"/>
        </a:xfrm>
        <a:prstGeom prst="diamond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1C942C-7D8C-4F38-91DC-A1BAD0555132}">
      <dsp:nvSpPr>
        <dsp:cNvPr id="0" name=""/>
        <dsp:cNvSpPr/>
      </dsp:nvSpPr>
      <dsp:spPr>
        <a:xfrm>
          <a:off x="939454" y="514258"/>
          <a:ext cx="2111166" cy="2111166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300" kern="1200"/>
            <a:t>Sociali</a:t>
          </a:r>
          <a:endParaRPr lang="en-US" sz="2300" kern="1200"/>
        </a:p>
      </dsp:txBody>
      <dsp:txXfrm>
        <a:off x="1042513" y="617317"/>
        <a:ext cx="1905048" cy="1905048"/>
      </dsp:txXfrm>
    </dsp:sp>
    <dsp:sp modelId="{692863B6-EC6A-4275-8CAB-57B2098F1C96}">
      <dsp:nvSpPr>
        <dsp:cNvPr id="0" name=""/>
        <dsp:cNvSpPr/>
      </dsp:nvSpPr>
      <dsp:spPr>
        <a:xfrm>
          <a:off x="3213018" y="514258"/>
          <a:ext cx="2111166" cy="2111166"/>
        </a:xfrm>
        <a:prstGeom prst="roundRect">
          <a:avLst/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300" kern="1200"/>
            <a:t>Demografiche</a:t>
          </a:r>
          <a:endParaRPr lang="en-US" sz="2300" kern="1200"/>
        </a:p>
      </dsp:txBody>
      <dsp:txXfrm>
        <a:off x="3316077" y="617317"/>
        <a:ext cx="1905048" cy="1905048"/>
      </dsp:txXfrm>
    </dsp:sp>
    <dsp:sp modelId="{E48FC1BA-F659-40AB-908E-D5F89B4195F1}">
      <dsp:nvSpPr>
        <dsp:cNvPr id="0" name=""/>
        <dsp:cNvSpPr/>
      </dsp:nvSpPr>
      <dsp:spPr>
        <a:xfrm>
          <a:off x="939454" y="2787822"/>
          <a:ext cx="2111166" cy="2111166"/>
        </a:xfrm>
        <a:prstGeom prst="roundRect">
          <a:avLst/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300" kern="1200" dirty="0"/>
            <a:t>Situazionali </a:t>
          </a:r>
          <a:endParaRPr lang="en-US" sz="2300" kern="1200" dirty="0"/>
        </a:p>
      </dsp:txBody>
      <dsp:txXfrm>
        <a:off x="1042513" y="2890881"/>
        <a:ext cx="1905048" cy="1905048"/>
      </dsp:txXfrm>
    </dsp:sp>
    <dsp:sp modelId="{DBB953B7-63B4-41A3-BDF0-ACD88B5A56BA}">
      <dsp:nvSpPr>
        <dsp:cNvPr id="0" name=""/>
        <dsp:cNvSpPr/>
      </dsp:nvSpPr>
      <dsp:spPr>
        <a:xfrm>
          <a:off x="3213018" y="2787822"/>
          <a:ext cx="2111166" cy="2111166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300" kern="1200"/>
            <a:t>attitudinali</a:t>
          </a:r>
          <a:endParaRPr lang="en-US" sz="2300" kern="1200"/>
        </a:p>
      </dsp:txBody>
      <dsp:txXfrm>
        <a:off x="3316077" y="2890881"/>
        <a:ext cx="1905048" cy="190504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A41B4C-8E49-4546-9103-2614C753B686}">
      <dsp:nvSpPr>
        <dsp:cNvPr id="0" name=""/>
        <dsp:cNvSpPr/>
      </dsp:nvSpPr>
      <dsp:spPr>
        <a:xfrm>
          <a:off x="765" y="0"/>
          <a:ext cx="1990692" cy="2384425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300" kern="1200" dirty="0"/>
            <a:t>dialetto</a:t>
          </a:r>
        </a:p>
      </dsp:txBody>
      <dsp:txXfrm>
        <a:off x="765" y="0"/>
        <a:ext cx="1990692" cy="715327"/>
      </dsp:txXfrm>
    </dsp:sp>
    <dsp:sp modelId="{0B610C16-B66F-4265-9324-A2308FFA687F}">
      <dsp:nvSpPr>
        <dsp:cNvPr id="0" name=""/>
        <dsp:cNvSpPr/>
      </dsp:nvSpPr>
      <dsp:spPr>
        <a:xfrm>
          <a:off x="199834" y="715327"/>
          <a:ext cx="1592554" cy="154987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24765" rIns="33020" bIns="2476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300" kern="1200" dirty="0" err="1"/>
            <a:t>We</a:t>
          </a:r>
          <a:r>
            <a:rPr lang="it-IT" sz="1300" kern="1200" dirty="0"/>
            <a:t> code della comunità</a:t>
          </a:r>
        </a:p>
      </dsp:txBody>
      <dsp:txXfrm>
        <a:off x="245228" y="760721"/>
        <a:ext cx="1501766" cy="1459088"/>
      </dsp:txXfrm>
    </dsp:sp>
    <dsp:sp modelId="{031A87DA-1F28-4AF4-AE8C-FDF22A66BFD9}">
      <dsp:nvSpPr>
        <dsp:cNvPr id="0" name=""/>
        <dsp:cNvSpPr/>
      </dsp:nvSpPr>
      <dsp:spPr>
        <a:xfrm>
          <a:off x="2140760" y="0"/>
          <a:ext cx="1990692" cy="2384425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300" kern="1200" dirty="0"/>
            <a:t>italiano</a:t>
          </a:r>
        </a:p>
      </dsp:txBody>
      <dsp:txXfrm>
        <a:off x="2140760" y="0"/>
        <a:ext cx="1990692" cy="715327"/>
      </dsp:txXfrm>
    </dsp:sp>
    <dsp:sp modelId="{E9DA75B2-F044-4C63-9123-BCA6CC938935}">
      <dsp:nvSpPr>
        <dsp:cNvPr id="0" name=""/>
        <dsp:cNvSpPr/>
      </dsp:nvSpPr>
      <dsp:spPr>
        <a:xfrm>
          <a:off x="2339829" y="715327"/>
          <a:ext cx="1592554" cy="154987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24765" rIns="33020" bIns="2476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300" kern="1200" dirty="0"/>
            <a:t>Relazione con estraneo</a:t>
          </a:r>
        </a:p>
      </dsp:txBody>
      <dsp:txXfrm>
        <a:off x="2385223" y="760721"/>
        <a:ext cx="1501766" cy="1459088"/>
      </dsp:txXfrm>
    </dsp:sp>
    <dsp:sp modelId="{1A5BC842-BD23-48B1-A6AC-793424C71546}">
      <dsp:nvSpPr>
        <dsp:cNvPr id="0" name=""/>
        <dsp:cNvSpPr/>
      </dsp:nvSpPr>
      <dsp:spPr>
        <a:xfrm>
          <a:off x="4280754" y="0"/>
          <a:ext cx="1990692" cy="2384425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300" kern="1200" dirty="0"/>
            <a:t>inglese</a:t>
          </a:r>
        </a:p>
      </dsp:txBody>
      <dsp:txXfrm>
        <a:off x="4280754" y="0"/>
        <a:ext cx="1990692" cy="715327"/>
      </dsp:txXfrm>
    </dsp:sp>
    <dsp:sp modelId="{F0416F39-2E02-465D-AA99-A1EA7BA4EDA3}">
      <dsp:nvSpPr>
        <dsp:cNvPr id="0" name=""/>
        <dsp:cNvSpPr/>
      </dsp:nvSpPr>
      <dsp:spPr>
        <a:xfrm>
          <a:off x="4479824" y="716026"/>
          <a:ext cx="1592554" cy="7189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24765" rIns="33020" bIns="2476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300" kern="1200" dirty="0"/>
            <a:t>Con comunità: segnali discorsivi e conoscenza condivisa</a:t>
          </a:r>
        </a:p>
      </dsp:txBody>
      <dsp:txXfrm>
        <a:off x="4500881" y="737083"/>
        <a:ext cx="1550440" cy="676822"/>
      </dsp:txXfrm>
    </dsp:sp>
    <dsp:sp modelId="{095295FE-597C-4BCA-B8CC-0A9D7346323A}">
      <dsp:nvSpPr>
        <dsp:cNvPr id="0" name=""/>
        <dsp:cNvSpPr/>
      </dsp:nvSpPr>
      <dsp:spPr>
        <a:xfrm>
          <a:off x="4479824" y="1545568"/>
          <a:ext cx="1592554" cy="7189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24765" rIns="33020" bIns="2476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300" kern="1200" dirty="0"/>
            <a:t>Con estraneo: lessico di necessità/lavoro</a:t>
          </a:r>
        </a:p>
      </dsp:txBody>
      <dsp:txXfrm>
        <a:off x="4500881" y="1566625"/>
        <a:ext cx="1550440" cy="67682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D057AE-2081-4D30-BEF8-9AE88AC39201}">
      <dsp:nvSpPr>
        <dsp:cNvPr id="0" name=""/>
        <dsp:cNvSpPr/>
      </dsp:nvSpPr>
      <dsp:spPr>
        <a:xfrm>
          <a:off x="425196" y="0"/>
          <a:ext cx="5413248" cy="5413248"/>
        </a:xfrm>
        <a:prstGeom prst="diamond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1C942C-7D8C-4F38-91DC-A1BAD0555132}">
      <dsp:nvSpPr>
        <dsp:cNvPr id="0" name=""/>
        <dsp:cNvSpPr/>
      </dsp:nvSpPr>
      <dsp:spPr>
        <a:xfrm>
          <a:off x="939454" y="514258"/>
          <a:ext cx="2111166" cy="2111166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200" kern="1200" dirty="0"/>
            <a:t>Sociali e demografiche:</a:t>
          </a:r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DIASTRATIA</a:t>
          </a:r>
        </a:p>
      </dsp:txBody>
      <dsp:txXfrm>
        <a:off x="1042513" y="617317"/>
        <a:ext cx="1905048" cy="1905048"/>
      </dsp:txXfrm>
    </dsp:sp>
    <dsp:sp modelId="{692863B6-EC6A-4275-8CAB-57B2098F1C96}">
      <dsp:nvSpPr>
        <dsp:cNvPr id="0" name=""/>
        <dsp:cNvSpPr/>
      </dsp:nvSpPr>
      <dsp:spPr>
        <a:xfrm>
          <a:off x="3213018" y="514258"/>
          <a:ext cx="2111166" cy="2111166"/>
        </a:xfrm>
        <a:prstGeom prst="roundRect">
          <a:avLst/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 err="1"/>
            <a:t>Luogo</a:t>
          </a:r>
          <a:r>
            <a:rPr lang="en-US" sz="2200" kern="1200" dirty="0"/>
            <a:t>:</a:t>
          </a:r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DIATOPIA</a:t>
          </a:r>
        </a:p>
      </dsp:txBody>
      <dsp:txXfrm>
        <a:off x="3316077" y="617317"/>
        <a:ext cx="1905048" cy="1905048"/>
      </dsp:txXfrm>
    </dsp:sp>
    <dsp:sp modelId="{E48FC1BA-F659-40AB-908E-D5F89B4195F1}">
      <dsp:nvSpPr>
        <dsp:cNvPr id="0" name=""/>
        <dsp:cNvSpPr/>
      </dsp:nvSpPr>
      <dsp:spPr>
        <a:xfrm>
          <a:off x="939454" y="2787822"/>
          <a:ext cx="2111166" cy="2111166"/>
        </a:xfrm>
        <a:prstGeom prst="roundRect">
          <a:avLst/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200" kern="1200" dirty="0"/>
            <a:t>Situazionali:</a:t>
          </a:r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200" kern="1200" dirty="0"/>
            <a:t>DIAFASIA </a:t>
          </a:r>
          <a:endParaRPr lang="en-US" sz="2200" kern="1200" dirty="0"/>
        </a:p>
      </dsp:txBody>
      <dsp:txXfrm>
        <a:off x="1042513" y="2890881"/>
        <a:ext cx="1905048" cy="1905048"/>
      </dsp:txXfrm>
    </dsp:sp>
    <dsp:sp modelId="{DBB953B7-63B4-41A3-BDF0-ACD88B5A56BA}">
      <dsp:nvSpPr>
        <dsp:cNvPr id="0" name=""/>
        <dsp:cNvSpPr/>
      </dsp:nvSpPr>
      <dsp:spPr>
        <a:xfrm>
          <a:off x="3213018" y="2787822"/>
          <a:ext cx="2111166" cy="2111166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+ mezzo di </a:t>
          </a:r>
          <a:r>
            <a:rPr lang="en-US" sz="2200" kern="1200" dirty="0" err="1"/>
            <a:t>comunicazione</a:t>
          </a:r>
          <a:endParaRPr lang="en-US" sz="2200" kern="1200" dirty="0"/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DIAMESIA</a:t>
          </a:r>
        </a:p>
      </dsp:txBody>
      <dsp:txXfrm>
        <a:off x="3316077" y="2890881"/>
        <a:ext cx="1905048" cy="19050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737B11-9818-46B8-AA42-736A3643229F}" type="datetimeFigureOut">
              <a:rPr lang="it-IT" smtClean="0"/>
              <a:t>29/08/2023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FCA0D8-64B7-4D3E-8C84-2163BEC0234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244029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FCA0D8-64B7-4D3E-8C84-2163BEC0234C}" type="slidenum">
              <a:rPr lang="it-IT" smtClean="0"/>
              <a:t>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775177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caratteristiche strutturali </a:t>
            </a:r>
            <a:r>
              <a:rPr lang="it-IT" dirty="0" err="1"/>
              <a:t>Polinski</a:t>
            </a:r>
            <a:r>
              <a:rPr lang="it-IT" dirty="0"/>
              <a:t> e </a:t>
            </a:r>
            <a:r>
              <a:rPr lang="it-IT" dirty="0" err="1"/>
              <a:t>Scontras</a:t>
            </a:r>
            <a:r>
              <a:rPr lang="it-IT" dirty="0"/>
              <a:t>, 2020 e che richiameremo dopo.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rtl="0"/>
            <a:fld id="{C9CDE5A0-E0EA-4E79-8A9D-490C77C3E1D1}" type="datetime1">
              <a:rPr lang="it-IT" smtClean="0"/>
              <a:t>29/08/2023</a:t>
            </a:fld>
            <a:endParaRPr lang="en-US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1B41D33-19C8-4450-B3C5-BE83E9C8F0BC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8371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it-IT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 risultati evidenziano una correlazione tra interlocutore e codice selezionato: in primo luogo, i dati mostrano come tra i compaesani la scelta del dialetto sia prevalente e questo accomuna tanto Giovanni quanto gli altri interlocutori coinvolti; l’italiano regionale è preferito invece dal raccoglitore che lo assume come varietà per condurre l’intervista. </a:t>
            </a:r>
            <a:endParaRPr lang="it-IT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it-IT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Giovanni, di suo, adopera quasi sistematicamente il dialetto con i compaesani quanto l’italiano con il ricercatore, sebbene, come evidenziato in tabella, non sussista una correlazione sempre valida ma solo tendenziale tra codice del turno precedente e varietà attivata dal parlante osservato.</a:t>
            </a:r>
            <a:endParaRPr lang="it-IT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it-IT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 dati, ancora, mostrano come l’alternanza di codice sia presente, ma limitata a una percentuale poco significativa di turni.</a:t>
            </a:r>
            <a:endParaRPr lang="it-IT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0D326D-97A2-4A4D-8128-5A04A3B3ACA9}" type="slidenum">
              <a:rPr lang="it-IT" smtClean="0"/>
              <a:t>36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585239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it-IT" sz="1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Più in generale, i risultati fanno emergere il ruolo del dialetto come codice interno alla comunità montefalcionese emigrata, quello dell’italiano, preferito nella relazione con italiani di altra origine e comunque non percepiti come membri della comunità migrata. Questo mi spinge a sostenere la necessità di ripensare il paradigma delle HL per il caso della migrazione italiana alla luce della dilalia di italiano e dialetto, entrambi presenti, seppure con funzioni e in posizioni diverse, nei repertori degli italiani all’estero.</a:t>
            </a:r>
            <a:endParaRPr lang="it-IT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it-IT" sz="1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it-IT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0D326D-97A2-4A4D-8128-5A04A3B3ACA9}" type="slidenum">
              <a:rPr lang="it-IT" smtClean="0"/>
              <a:t>37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123413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2F1923F-840E-84F3-5538-DA5A0D0512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6BA28700-A3F5-1470-45BB-3FE11D5C795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ED5FB927-AE5A-CAAA-2499-1A33606EB6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6CDAB-9747-44FC-BAC9-4009115EF0BE}" type="datetimeFigureOut">
              <a:rPr lang="it-IT" smtClean="0"/>
              <a:t>29/08/2023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AEDF6225-2674-0220-B52D-B95E4DC68D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1C2DCC75-107C-7C42-9AE0-D80A881BD4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9D6DC-7110-416F-B316-803EDA1DE70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4469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3DB0E6F-8EE3-B4E5-F960-ABBAB7CC24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29B2BB2B-D1E1-7516-4952-792BB2AFEF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0380721F-B943-4602-E0F7-3B270F3BDA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6CDAB-9747-44FC-BAC9-4009115EF0BE}" type="datetimeFigureOut">
              <a:rPr lang="it-IT" smtClean="0"/>
              <a:t>29/08/2023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45CF1F3C-E1FA-9911-FA3C-5FD767F123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DDA565C0-2894-1F48-5CC1-08C8DE4CE4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9D6DC-7110-416F-B316-803EDA1DE70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58871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B5A9999-B57A-1F36-90BB-58918D2B17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C6420B5D-23EF-7BFC-FBCC-19FE9DEB15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9400CFDF-D33F-C774-F701-6D3A468D73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6CDAB-9747-44FC-BAC9-4009115EF0BE}" type="datetimeFigureOut">
              <a:rPr lang="it-IT" smtClean="0"/>
              <a:t>29/08/2023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308E772F-9732-42EC-3D34-626B880D9D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504AE37E-1514-21B2-D67C-6C9786D3BE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9D6DC-7110-416F-B316-803EDA1DE70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973258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346E320-DFD7-0F28-A1DE-997195A6EA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794FFFD4-21E8-FA4E-C0D7-5A5C6A4768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0C212113-A0A4-D0AB-969B-C96F54AC37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22D4CD66-8B19-0383-B4F4-C66FB76CDB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6CDAB-9747-44FC-BAC9-4009115EF0BE}" type="datetimeFigureOut">
              <a:rPr lang="it-IT" smtClean="0"/>
              <a:t>29/08/2023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EF4FE703-DE87-F46B-9BF6-DA605292F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5B0457CA-24BE-01F0-92EA-BAF706EF9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9D6DC-7110-416F-B316-803EDA1DE70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069710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9314A98-5B5D-8264-B5A8-E59785C349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0B8CC154-A2D6-638A-3AA6-4A181807A5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CB2DBB27-B38E-1465-CF1B-1C39B276CF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1AE1EF0F-C3B3-16BF-BA53-A23EFB151F4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736482D5-6762-E28F-66B0-E672928671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5B360DE7-E350-CB66-1F41-761897E447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6CDAB-9747-44FC-BAC9-4009115EF0BE}" type="datetimeFigureOut">
              <a:rPr lang="it-IT" smtClean="0"/>
              <a:t>29/08/2023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98E86639-98C0-057A-AAA9-1E9F670790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08EC2ED9-8FDF-B509-4CBE-9E99DF6B13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9D6DC-7110-416F-B316-803EDA1DE70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369158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55FD920-0DEE-CAFF-D846-FE8F23DF38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00747AEB-60AB-7967-0FE3-5417CACA46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6CDAB-9747-44FC-BAC9-4009115EF0BE}" type="datetimeFigureOut">
              <a:rPr lang="it-IT" smtClean="0"/>
              <a:t>29/08/2023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3379DF42-2062-34D0-1DCD-015B8E993C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22258E55-6757-D8E4-A990-53A6E3D569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9D6DC-7110-416F-B316-803EDA1DE70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538715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3CDEB54B-33E7-50FC-B8D3-51C389CCB9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6CDAB-9747-44FC-BAC9-4009115EF0BE}" type="datetimeFigureOut">
              <a:rPr lang="it-IT" smtClean="0"/>
              <a:t>29/08/2023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B31FE503-3FB9-F5D9-B398-1F8561CAA1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08870673-B066-DBCB-16C1-225545039B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9D6DC-7110-416F-B316-803EDA1DE70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079885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C0800BA-EB16-A127-3009-79E8761A95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4BBE6E2A-D48E-05BC-0B0A-1B1FB8D524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BE910341-B197-7F31-871A-2F7CC79128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87EC6AFB-35A1-6A6A-EF89-85C45F1AAF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6CDAB-9747-44FC-BAC9-4009115EF0BE}" type="datetimeFigureOut">
              <a:rPr lang="it-IT" smtClean="0"/>
              <a:t>29/08/2023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F9A0924D-BFF2-7586-E926-B3277306BE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E11855AB-DF4F-E057-DBF2-2BB37F5658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9D6DC-7110-416F-B316-803EDA1DE70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760046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80AEF0D-05BE-2A69-8B1B-298BE38BE4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84699558-F4DB-2F37-A7F2-5925E2C87A7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79C86981-44C4-E71C-898D-CB4A4E4560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DF96C476-CE1E-3B1B-3008-956F90FDFD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6CDAB-9747-44FC-BAC9-4009115EF0BE}" type="datetimeFigureOut">
              <a:rPr lang="it-IT" smtClean="0"/>
              <a:t>29/08/2023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AC88EABE-36DD-14DB-2C85-04D0960E3E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721153C6-6365-B30E-6B62-050546DA85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9D6DC-7110-416F-B316-803EDA1DE70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641189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B533446-600F-1A94-FB73-0C1291BB0D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35F495E9-550B-D0C7-8C85-919488BF21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5D6589C3-0ADC-0AD5-A4D5-D8C2F16962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6CDAB-9747-44FC-BAC9-4009115EF0BE}" type="datetimeFigureOut">
              <a:rPr lang="it-IT" smtClean="0"/>
              <a:t>29/08/2023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BF7F84AF-156D-2D70-BAF7-B782E4A7B8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5E1C32F5-6538-D1F0-CBF3-12B225176D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9D6DC-7110-416F-B316-803EDA1DE70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782522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C6D0541B-4367-9917-890E-1E37C73CA58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3C41E434-DD7D-F0CB-4A4B-1D276D79AB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432D7D7C-A880-01CF-8E2C-C001689573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6CDAB-9747-44FC-BAC9-4009115EF0BE}" type="datetimeFigureOut">
              <a:rPr lang="it-IT" smtClean="0"/>
              <a:t>29/08/2023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2DA401E0-9C9E-232F-E7C5-EF459C8176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218ED839-DE42-3A09-D247-03162C7B0E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9D6DC-7110-416F-B316-803EDA1DE70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770774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F31B82FB-9FA3-D0AC-2657-8924D2A82F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73B00AAA-12D6-40E7-4B4B-BF8C01D513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5CED5AB8-13E3-BEB1-81AA-2BCA4CA7536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46CDAB-9747-44FC-BAC9-4009115EF0BE}" type="datetimeFigureOut">
              <a:rPr lang="it-IT" smtClean="0"/>
              <a:t>29/08/2023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04302646-6C85-C637-C4D2-A5F073D3163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EFC1AF77-C081-41BD-24A7-A12D0A303E4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89D6DC-7110-416F-B316-803EDA1DE70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60688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ICLCE2_FoxCheshire_000.pdf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uF5SF0J3mtQ" TargetMode="External"/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ansa.it/sito/videogallery/italia/2023/08/29/se-non-ti-ubriachi-il-lupo-lo-eviti-polemica-su-giambruno_20710e54-913f-4bde-9bf3-04378fbbccd6.html" TargetMode="Externa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B7AA54E-2676-C46D-CD78-317BBB6F9C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Programma d’esame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0F662773-066E-F097-D611-FB23D88923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/>
            <a:r>
              <a:rPr lang="it-IT" b="0" i="0" dirty="0">
                <a:solidFill>
                  <a:srgbClr val="333333"/>
                </a:solidFill>
                <a:effectLst/>
                <a:latin typeface="Helvetica Neue"/>
              </a:rPr>
              <a:t>Berruto G., Cerruto M., Manuale di sociolinguistica, Utet, Torino. </a:t>
            </a:r>
          </a:p>
          <a:p>
            <a:pPr algn="l"/>
            <a:r>
              <a:rPr lang="it-IT" sz="1800" b="0" i="0" u="none" strike="noStrike" baseline="0" dirty="0">
                <a:latin typeface="GaramondPremrPro"/>
              </a:rPr>
              <a:t>SILVIA BALLARÈ, MASSIMO CERRUTI, EUGENIO GORIA, Variazione diastratica nel parlato di giovani: il caso delle costruzioni relative (pdf verrà fornito a lezione).</a:t>
            </a:r>
            <a:endParaRPr lang="it-IT" b="0" i="0" dirty="0">
              <a:solidFill>
                <a:srgbClr val="333333"/>
              </a:solidFill>
              <a:effectLst/>
              <a:latin typeface="Helvetica Neue"/>
            </a:endParaRPr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r>
              <a:rPr lang="it-IT" dirty="0"/>
              <a:t>Un saggio a scelta dal volume:</a:t>
            </a:r>
          </a:p>
          <a:p>
            <a:pPr marL="0" indent="0">
              <a:buNone/>
            </a:pPr>
            <a:r>
              <a:rPr lang="it-IT" dirty="0"/>
              <a:t>S. Scaglione, S. Giannini, Introduzione alla sociolinguistica, Carocci, Roma.</a:t>
            </a:r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4244384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A8CDAEA-EEA3-1756-7749-F6ECB5AD97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Argomenti del corso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CDE9B09D-ABB1-C6ED-CAC5-8FBB87654B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Che cos’è la sociolinguistica? </a:t>
            </a:r>
          </a:p>
          <a:p>
            <a:r>
              <a:rPr lang="it-IT" dirty="0"/>
              <a:t>Approcci diversi</a:t>
            </a:r>
          </a:p>
          <a:p>
            <a:r>
              <a:rPr lang="it-IT" dirty="0"/>
              <a:t>Sociolinguistica correlazionale</a:t>
            </a:r>
          </a:p>
          <a:p>
            <a:r>
              <a:rPr lang="it-IT" dirty="0"/>
              <a:t>Sociolinguistica interpretativa</a:t>
            </a:r>
          </a:p>
          <a:p>
            <a:r>
              <a:rPr lang="it-IT" dirty="0"/>
              <a:t>Contatto linguistico</a:t>
            </a:r>
          </a:p>
          <a:p>
            <a:r>
              <a:rPr lang="it-IT" dirty="0"/>
              <a:t>Analisi conversazionale</a:t>
            </a:r>
          </a:p>
          <a:p>
            <a:r>
              <a:rPr lang="it-IT" dirty="0"/>
              <a:t>Metodi per la raccolta e analisi dei dati.</a:t>
            </a:r>
          </a:p>
        </p:txBody>
      </p:sp>
    </p:spTree>
    <p:extLst>
      <p:ext uri="{BB962C8B-B14F-4D97-AF65-F5344CB8AC3E}">
        <p14:creationId xmlns:p14="http://schemas.microsoft.com/office/powerpoint/2010/main" val="40749783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614C2ED-83DC-9F96-9C98-B7710A0089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Modalità di esame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7B993171-9924-4639-7245-00173C9525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Esame tradizionale</a:t>
            </a:r>
          </a:p>
          <a:p>
            <a:r>
              <a:rPr lang="it-IT" dirty="0"/>
              <a:t>Esame con prova pratica.</a:t>
            </a:r>
          </a:p>
        </p:txBody>
      </p:sp>
    </p:spTree>
    <p:extLst>
      <p:ext uri="{BB962C8B-B14F-4D97-AF65-F5344CB8AC3E}">
        <p14:creationId xmlns:p14="http://schemas.microsoft.com/office/powerpoint/2010/main" val="8145271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027EDCD-B6D7-4897-91AF-4839939E15B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dirty="0"/>
              <a:t>La sociolinguistica tra  le scienze del linguaggio </a:t>
            </a:r>
          </a:p>
        </p:txBody>
      </p:sp>
    </p:spTree>
    <p:extLst>
      <p:ext uri="{BB962C8B-B14F-4D97-AF65-F5344CB8AC3E}">
        <p14:creationId xmlns:p14="http://schemas.microsoft.com/office/powerpoint/2010/main" val="33452099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3D4AA58-0EDB-4E90-8147-B6CF4953C3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Linguistica formale e sociolinguistica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53F01A3E-1647-4379-A2C8-F177B6C318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68580" indent="0">
              <a:buNone/>
            </a:pPr>
            <a:r>
              <a:rPr lang="it-IT" sz="4000" dirty="0"/>
              <a:t>«</a:t>
            </a:r>
            <a:r>
              <a:rPr lang="it-IT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L’approccio sociolinguistico si è ovviamente contrassegnato in primo luogo per la sua presa in considerazione dei fattori sociali interagenti con l’uso della lingua (o la lingua in uso) come ingrediente essenziale dell’analisi e della spiegazione, mentre altrettanto ovviamente la linguistica generativa per la sua stessa natura ha escluso del tutto motivatamente e programmaticamente, la sfera dei correlati sociali dei fatti linguistici dal proprio raggio d’azione, assumendo come unico proprio oggetto d’analisi e spiegazione la competenza interiorizzata del sistema formale della lingua (la cosiddetta Lingua-I)».</a:t>
            </a:r>
          </a:p>
          <a:p>
            <a:pPr marL="68580" indent="0">
              <a:buNone/>
            </a:pPr>
            <a:endParaRPr lang="it-IT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68580" indent="0" algn="r">
              <a:buNone/>
            </a:pPr>
            <a:r>
              <a:rPr lang="it-IT" sz="2200" dirty="0">
                <a:latin typeface="Calibri" panose="020F0502020204030204" pitchFamily="34" charset="0"/>
                <a:cs typeface="Times New Roman" panose="02020603050405020304" pitchFamily="18" charset="0"/>
              </a:rPr>
              <a:t>(Berruto «Manuale di sociolinguistica» 1995, Laterza, Roma)</a:t>
            </a:r>
            <a:endParaRPr lang="it-IT" sz="2200" dirty="0"/>
          </a:p>
        </p:txBody>
      </p:sp>
    </p:spTree>
    <p:extLst>
      <p:ext uri="{BB962C8B-B14F-4D97-AF65-F5344CB8AC3E}">
        <p14:creationId xmlns:p14="http://schemas.microsoft.com/office/powerpoint/2010/main" val="1998583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7E417EC-E523-44BF-86B7-5292DAE844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Concezione del linguaggio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0C1213F7-66BC-46D5-9001-EAA95E95B29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Linguistica formale</a:t>
            </a:r>
          </a:p>
        </p:txBody>
      </p:sp>
      <p:sp>
        <p:nvSpPr>
          <p:cNvPr id="6" name="Segnaposto testo 5">
            <a:extLst>
              <a:ext uri="{FF2B5EF4-FFF2-40B4-BE49-F238E27FC236}">
                <a16:creationId xmlns:a16="http://schemas.microsoft.com/office/drawing/2014/main" id="{8E17F3A9-1FE7-480F-9C8A-492229EC7461}"/>
              </a:ext>
            </a:extLst>
          </p:cNvPr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it-IT" dirty="0"/>
              <a:t>Sociolinguistica </a:t>
            </a:r>
          </a:p>
        </p:txBody>
      </p:sp>
      <p:sp>
        <p:nvSpPr>
          <p:cNvPr id="5" name="Segnaposto contenuto 4">
            <a:extLst>
              <a:ext uri="{FF2B5EF4-FFF2-40B4-BE49-F238E27FC236}">
                <a16:creationId xmlns:a16="http://schemas.microsoft.com/office/drawing/2014/main" id="{40F2BECA-1D00-420D-9373-CA3485E615B6}"/>
              </a:ext>
            </a:extLst>
          </p:cNvPr>
          <p:cNvSpPr>
            <a:spLocks noGrp="1"/>
          </p:cNvSpPr>
          <p:nvPr>
            <p:ph sz="quarter" idx="2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it-IT" dirty="0"/>
              <a:t>«i modi di utilizzazione del linguaggio  sono diversi […] se però dovessi scegliere, direi […] il linguaggio serve essenzialmente a esprimere il pensiero» (Chomsky 1977: 90)</a:t>
            </a:r>
          </a:p>
        </p:txBody>
      </p:sp>
      <p:sp>
        <p:nvSpPr>
          <p:cNvPr id="7" name="Segnaposto contenuto 6">
            <a:extLst>
              <a:ext uri="{FF2B5EF4-FFF2-40B4-BE49-F238E27FC236}">
                <a16:creationId xmlns:a16="http://schemas.microsoft.com/office/drawing/2014/main" id="{FD4A37AC-9FC7-4F5B-B076-CFE27BE20EE2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it-IT" dirty="0"/>
              <a:t>«The </a:t>
            </a:r>
            <a:r>
              <a:rPr lang="it-IT" dirty="0" err="1"/>
              <a:t>primary</a:t>
            </a:r>
            <a:r>
              <a:rPr lang="it-IT" dirty="0"/>
              <a:t> </a:t>
            </a:r>
            <a:r>
              <a:rPr lang="it-IT" dirty="0" err="1"/>
              <a:t>aim</a:t>
            </a:r>
            <a:r>
              <a:rPr lang="it-IT" dirty="0"/>
              <a:t> of </a:t>
            </a:r>
            <a:r>
              <a:rPr lang="it-IT" dirty="0" err="1"/>
              <a:t>natural</a:t>
            </a:r>
            <a:r>
              <a:rPr lang="it-IT" dirty="0"/>
              <a:t> </a:t>
            </a:r>
            <a:r>
              <a:rPr lang="it-IT" dirty="0" err="1"/>
              <a:t>languages</a:t>
            </a:r>
            <a:r>
              <a:rPr lang="it-IT" dirty="0"/>
              <a:t> </a:t>
            </a:r>
            <a:r>
              <a:rPr lang="it-IT" dirty="0" err="1"/>
              <a:t>is</a:t>
            </a:r>
            <a:r>
              <a:rPr lang="it-IT" dirty="0"/>
              <a:t> the </a:t>
            </a:r>
            <a:r>
              <a:rPr lang="it-IT" dirty="0" err="1"/>
              <a:t>estabishment</a:t>
            </a:r>
            <a:r>
              <a:rPr lang="it-IT" dirty="0"/>
              <a:t> of inter-human </a:t>
            </a:r>
            <a:r>
              <a:rPr lang="it-IT" dirty="0" err="1"/>
              <a:t>communication</a:t>
            </a:r>
            <a:r>
              <a:rPr lang="it-IT" dirty="0"/>
              <a:t>; </a:t>
            </a:r>
            <a:r>
              <a:rPr lang="it-IT" dirty="0" err="1"/>
              <a:t>other</a:t>
            </a:r>
            <a:r>
              <a:rPr lang="it-IT" dirty="0"/>
              <a:t> </a:t>
            </a:r>
            <a:r>
              <a:rPr lang="it-IT" dirty="0" err="1"/>
              <a:t>aims</a:t>
            </a:r>
            <a:r>
              <a:rPr lang="it-IT" dirty="0"/>
              <a:t> are </a:t>
            </a:r>
            <a:r>
              <a:rPr lang="it-IT" dirty="0" err="1"/>
              <a:t>either</a:t>
            </a:r>
            <a:r>
              <a:rPr lang="it-IT" dirty="0"/>
              <a:t> </a:t>
            </a:r>
            <a:r>
              <a:rPr lang="it-IT" dirty="0" err="1"/>
              <a:t>secondary</a:t>
            </a:r>
            <a:r>
              <a:rPr lang="it-IT" dirty="0"/>
              <a:t> or </a:t>
            </a:r>
            <a:r>
              <a:rPr lang="it-IT" dirty="0" err="1"/>
              <a:t>derived</a:t>
            </a:r>
            <a:r>
              <a:rPr lang="it-IT" dirty="0"/>
              <a:t>» (</a:t>
            </a:r>
            <a:r>
              <a:rPr lang="it-IT" dirty="0" err="1"/>
              <a:t>Dik</a:t>
            </a:r>
            <a:r>
              <a:rPr lang="it-IT" dirty="0"/>
              <a:t> 1986: 21)</a:t>
            </a:r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r>
              <a:rPr lang="it-IT" dirty="0"/>
              <a:t>«In </a:t>
            </a:r>
            <a:r>
              <a:rPr lang="it-IT" dirty="0" err="1"/>
              <a:t>functional</a:t>
            </a:r>
            <a:r>
              <a:rPr lang="it-IT" dirty="0"/>
              <a:t> </a:t>
            </a:r>
            <a:r>
              <a:rPr lang="it-IT" dirty="0" err="1"/>
              <a:t>pardigm</a:t>
            </a:r>
            <a:r>
              <a:rPr lang="it-IT" dirty="0"/>
              <a:t> […]  a </a:t>
            </a:r>
            <a:r>
              <a:rPr lang="it-IT" dirty="0" err="1"/>
              <a:t>language</a:t>
            </a:r>
            <a:r>
              <a:rPr lang="it-IT" dirty="0"/>
              <a:t> </a:t>
            </a:r>
            <a:r>
              <a:rPr lang="it-IT" dirty="0" err="1"/>
              <a:t>is</a:t>
            </a:r>
            <a:r>
              <a:rPr lang="it-IT" dirty="0"/>
              <a:t> </a:t>
            </a:r>
            <a:r>
              <a:rPr lang="it-IT" dirty="0" err="1"/>
              <a:t>conceived</a:t>
            </a:r>
            <a:r>
              <a:rPr lang="it-IT" dirty="0"/>
              <a:t> in the first place </a:t>
            </a:r>
            <a:r>
              <a:rPr lang="it-IT" dirty="0" err="1"/>
              <a:t>as</a:t>
            </a:r>
            <a:r>
              <a:rPr lang="it-IT" dirty="0"/>
              <a:t> an </a:t>
            </a:r>
            <a:r>
              <a:rPr lang="it-IT" dirty="0" err="1"/>
              <a:t>instrument</a:t>
            </a:r>
            <a:r>
              <a:rPr lang="it-IT" dirty="0"/>
              <a:t> of social interaction </a:t>
            </a:r>
            <a:r>
              <a:rPr lang="it-IT" dirty="0" err="1"/>
              <a:t>between</a:t>
            </a:r>
            <a:r>
              <a:rPr lang="it-IT" dirty="0"/>
              <a:t> human </a:t>
            </a:r>
            <a:r>
              <a:rPr lang="it-IT" dirty="0" err="1"/>
              <a:t>beings</a:t>
            </a:r>
            <a:r>
              <a:rPr lang="it-IT" dirty="0"/>
              <a:t>, </a:t>
            </a:r>
            <a:r>
              <a:rPr lang="it-IT" dirty="0" err="1"/>
              <a:t>used</a:t>
            </a:r>
            <a:r>
              <a:rPr lang="it-IT" dirty="0"/>
              <a:t> with the </a:t>
            </a:r>
            <a:r>
              <a:rPr lang="it-IT" dirty="0" err="1"/>
              <a:t>primary</a:t>
            </a:r>
            <a:r>
              <a:rPr lang="it-IT" dirty="0"/>
              <a:t> </a:t>
            </a:r>
            <a:r>
              <a:rPr lang="it-IT" dirty="0" err="1"/>
              <a:t>aim</a:t>
            </a:r>
            <a:r>
              <a:rPr lang="it-IT" dirty="0"/>
              <a:t> of </a:t>
            </a:r>
            <a:r>
              <a:rPr lang="it-IT" dirty="0" err="1"/>
              <a:t>establishing</a:t>
            </a:r>
            <a:r>
              <a:rPr lang="it-IT" dirty="0"/>
              <a:t> </a:t>
            </a:r>
            <a:r>
              <a:rPr lang="it-IT" dirty="0" err="1"/>
              <a:t>communicative</a:t>
            </a:r>
            <a:r>
              <a:rPr lang="it-IT" dirty="0"/>
              <a:t> relations </a:t>
            </a:r>
            <a:r>
              <a:rPr lang="it-IT" dirty="0" err="1"/>
              <a:t>between</a:t>
            </a:r>
            <a:r>
              <a:rPr lang="it-IT" dirty="0"/>
              <a:t> speakers and </a:t>
            </a:r>
            <a:r>
              <a:rPr lang="it-IT" dirty="0" err="1"/>
              <a:t>addressees</a:t>
            </a:r>
            <a:r>
              <a:rPr lang="it-IT" dirty="0"/>
              <a:t>» (</a:t>
            </a:r>
            <a:r>
              <a:rPr lang="it-IT" dirty="0" err="1"/>
              <a:t>Dik</a:t>
            </a:r>
            <a:r>
              <a:rPr lang="it-IT" dirty="0"/>
              <a:t> 1978: 1).</a:t>
            </a: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B7CC38D0-3996-4125-AEE2-7C0D5361E618}"/>
              </a:ext>
            </a:extLst>
          </p:cNvPr>
          <p:cNvSpPr txBox="1"/>
          <p:nvPr/>
        </p:nvSpPr>
        <p:spPr>
          <a:xfrm>
            <a:off x="1200000" y="6262951"/>
            <a:ext cx="367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200" b="1" dirty="0">
                <a:solidFill>
                  <a:srgbClr val="FF0000"/>
                </a:solidFill>
              </a:rPr>
              <a:t>struttura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58FEEF38-0A1F-4093-AABD-641D0CC5BEA4}"/>
              </a:ext>
            </a:extLst>
          </p:cNvPr>
          <p:cNvSpPr txBox="1"/>
          <p:nvPr/>
        </p:nvSpPr>
        <p:spPr>
          <a:xfrm>
            <a:off x="6708000" y="6234816"/>
            <a:ext cx="367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200" b="1" dirty="0">
                <a:solidFill>
                  <a:schemeClr val="accent2"/>
                </a:solidFill>
              </a:rPr>
              <a:t>funzione</a:t>
            </a:r>
          </a:p>
        </p:txBody>
      </p:sp>
    </p:spTree>
    <p:extLst>
      <p:ext uri="{BB962C8B-B14F-4D97-AF65-F5344CB8AC3E}">
        <p14:creationId xmlns:p14="http://schemas.microsoft.com/office/powerpoint/2010/main" val="3473881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2BCEA2C-E9E2-4C03-8FB1-EE9DAE2739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Formalismo e funzionalismo 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C8E08520-D3FD-4489-866C-A293D4D736A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Formalismo 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D325C7D9-9798-4126-8E4E-6363F0888382}"/>
              </a:ext>
            </a:extLst>
          </p:cNvPr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it-IT" dirty="0"/>
              <a:t>Funzionalismo </a:t>
            </a:r>
          </a:p>
        </p:txBody>
      </p:sp>
      <p:sp>
        <p:nvSpPr>
          <p:cNvPr id="5" name="Segnaposto contenuto 4">
            <a:extLst>
              <a:ext uri="{FF2B5EF4-FFF2-40B4-BE49-F238E27FC236}">
                <a16:creationId xmlns:a16="http://schemas.microsoft.com/office/drawing/2014/main" id="{CF767F75-FA00-41B6-A623-5459619864DD}"/>
              </a:ext>
            </a:extLst>
          </p:cNvPr>
          <p:cNvSpPr>
            <a:spLocks noGrp="1"/>
          </p:cNvSpPr>
          <p:nvPr>
            <p:ph sz="quarter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it-IT" dirty="0"/>
              <a:t>«Il formalismo, rappresentato esemplarmente dalla grammatica generativa concepisce la lingua come uno strumento che riflette il pensiero e costituisce un sistema autonomo, organizzato secondo principi propri che lo distinguono da qualunque altra capacità cognitiva umana»</a:t>
            </a:r>
          </a:p>
          <a:p>
            <a:endParaRPr lang="it-IT" dirty="0"/>
          </a:p>
          <a:p>
            <a:r>
              <a:rPr lang="it-IT" dirty="0"/>
              <a:t>&gt; La grammatica è indipendente dalla funzione svolta dalla lingua/dall’uso della lingua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D15C8A9E-C3A4-41ED-A70F-E7F1EC7AF077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 fontScale="85000" lnSpcReduction="20000"/>
          </a:bodyPr>
          <a:lstStyle/>
          <a:p>
            <a:r>
              <a:rPr lang="it-IT" dirty="0"/>
              <a:t>«il funzionalismo concepisce la lingua essenzialmente come uno strumento di comunicazione, adattato ai bisogni degli utenti».</a:t>
            </a:r>
          </a:p>
          <a:p>
            <a:endParaRPr lang="it-IT" dirty="0"/>
          </a:p>
          <a:p>
            <a:endParaRPr lang="it-IT" dirty="0"/>
          </a:p>
          <a:p>
            <a:endParaRPr lang="it-IT" dirty="0"/>
          </a:p>
          <a:p>
            <a:endParaRPr lang="it-IT" dirty="0"/>
          </a:p>
          <a:p>
            <a:r>
              <a:rPr lang="it-IT" dirty="0"/>
              <a:t>Le forme della lingua sono influenzate dalla funzione e dall’uso concreto.</a:t>
            </a:r>
          </a:p>
        </p:txBody>
      </p:sp>
    </p:spTree>
    <p:extLst>
      <p:ext uri="{BB962C8B-B14F-4D97-AF65-F5344CB8AC3E}">
        <p14:creationId xmlns:p14="http://schemas.microsoft.com/office/powerpoint/2010/main" val="7522962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557F930-19A5-4FC8-8FC2-8DE4E4AE33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Il punto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2E318D52-A629-4844-B5CB-1DF79E323D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dirty="0"/>
              <a:t>«la SL è un settore delle scienze del linguaggio che studia le dimensioni sociali della lingua del comportamento linguistico, vale a dire i fatti e i fenomeni linguistici che, e in quanto, hanno rilevanza o significato sociale» (Berruto 1995: 10).</a:t>
            </a:r>
          </a:p>
          <a:p>
            <a:pPr marL="0" indent="0">
              <a:buNone/>
            </a:pPr>
            <a:endParaRPr lang="it-IT" dirty="0"/>
          </a:p>
          <a:p>
            <a:r>
              <a:rPr lang="it-IT" dirty="0"/>
              <a:t>Settore degli studi linguistici</a:t>
            </a:r>
          </a:p>
          <a:p>
            <a:r>
              <a:rPr lang="it-IT" dirty="0"/>
              <a:t>Oggetto di studio: fatti linguistici visti sotto l’angolatura del sociale</a:t>
            </a:r>
          </a:p>
        </p:txBody>
      </p:sp>
    </p:spTree>
    <p:extLst>
      <p:ext uri="{BB962C8B-B14F-4D97-AF65-F5344CB8AC3E}">
        <p14:creationId xmlns:p14="http://schemas.microsoft.com/office/powerpoint/2010/main" val="37896361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17420DE-0D29-4F91-AD11-82183049B7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Obiettivi della SL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8697F8D2-E3B4-4968-B1BF-931CBBFB12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Formulazione di principi che regolano il rapporto tra lingua e società;</a:t>
            </a:r>
          </a:p>
          <a:p>
            <a:r>
              <a:rPr lang="it-IT" dirty="0"/>
              <a:t>Elaborare modelli della variazione linguistica.</a:t>
            </a:r>
          </a:p>
        </p:txBody>
      </p:sp>
    </p:spTree>
    <p:extLst>
      <p:ext uri="{BB962C8B-B14F-4D97-AF65-F5344CB8AC3E}">
        <p14:creationId xmlns:p14="http://schemas.microsoft.com/office/powerpoint/2010/main" val="41354455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10A93F0-BACA-EF4F-70DA-EB0BFA930F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3667039" cy="5506358"/>
          </a:xfrm>
        </p:spPr>
        <p:txBody>
          <a:bodyPr>
            <a:normAutofit/>
          </a:bodyPr>
          <a:lstStyle/>
          <a:p>
            <a:r>
              <a:rPr lang="it-IT" sz="4000"/>
              <a:t>Orientamenti di ricerca in SL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18267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A31B81FE-F90E-12D3-CAAE-6B3F8A8815F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23589322"/>
              </p:ext>
            </p:extLst>
          </p:nvPr>
        </p:nvGraphicFramePr>
        <p:xfrm>
          <a:off x="5285232" y="722376"/>
          <a:ext cx="6263640" cy="54132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058448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F5E7F36-2363-674F-6A7A-FB5946AEF4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3667039" cy="5506358"/>
          </a:xfrm>
        </p:spPr>
        <p:txBody>
          <a:bodyPr>
            <a:normAutofit/>
          </a:bodyPr>
          <a:lstStyle/>
          <a:p>
            <a:r>
              <a:rPr lang="it-IT" sz="4000"/>
              <a:t>Variabili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18267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9DF52D64-D35A-F0C3-6322-3A53E04A6D6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83207"/>
              </p:ext>
            </p:extLst>
          </p:nvPr>
        </p:nvGraphicFramePr>
        <p:xfrm>
          <a:off x="5285232" y="722376"/>
          <a:ext cx="6263640" cy="54132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01515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053FBDB-C796-904C-F91E-1E1DBB776C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Variabili demografiche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B1680E4A-0DC4-A85F-06BA-6D4D886104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Luogo di nascita</a:t>
            </a:r>
          </a:p>
          <a:p>
            <a:r>
              <a:rPr lang="it-IT" dirty="0"/>
              <a:t>Età e gergo</a:t>
            </a:r>
          </a:p>
          <a:p>
            <a:r>
              <a:rPr lang="it-IT" dirty="0"/>
              <a:t>Giovani come innovatori</a:t>
            </a:r>
          </a:p>
          <a:p>
            <a:r>
              <a:rPr lang="it-IT" dirty="0"/>
              <a:t>Gruppo di pari: comunità di pratiche</a:t>
            </a:r>
          </a:p>
          <a:p>
            <a:r>
              <a:rPr lang="it-IT" dirty="0"/>
              <a:t>Donne e uomini: il genere (stile, variazione) e il sessismo linguistico</a:t>
            </a:r>
          </a:p>
          <a:p>
            <a:pPr lvl="1"/>
            <a:r>
              <a:rPr lang="it-IT" dirty="0"/>
              <a:t>Educazione linguistica democratica</a:t>
            </a:r>
          </a:p>
          <a:p>
            <a:pPr marL="457200" lvl="1" indent="0">
              <a:buNone/>
            </a:pPr>
            <a:endParaRPr lang="it-IT" dirty="0"/>
          </a:p>
          <a:p>
            <a:pPr lvl="1"/>
            <a:endParaRPr lang="it-IT" dirty="0"/>
          </a:p>
        </p:txBody>
      </p:sp>
      <p:grpSp>
        <p:nvGrpSpPr>
          <p:cNvPr id="4" name="Gruppo 3">
            <a:extLst>
              <a:ext uri="{FF2B5EF4-FFF2-40B4-BE49-F238E27FC236}">
                <a16:creationId xmlns:a16="http://schemas.microsoft.com/office/drawing/2014/main" id="{FAF3A159-E624-96F8-C9D9-A883E21E5B9B}"/>
              </a:ext>
            </a:extLst>
          </p:cNvPr>
          <p:cNvGrpSpPr/>
          <p:nvPr/>
        </p:nvGrpSpPr>
        <p:grpSpPr>
          <a:xfrm>
            <a:off x="10404219" y="0"/>
            <a:ext cx="1672551" cy="1690688"/>
            <a:chOff x="3213018" y="514258"/>
            <a:chExt cx="2111166" cy="2111166"/>
          </a:xfrm>
        </p:grpSpPr>
        <p:sp>
          <p:nvSpPr>
            <p:cNvPr id="5" name="Rettangolo con angoli arrotondati 4">
              <a:extLst>
                <a:ext uri="{FF2B5EF4-FFF2-40B4-BE49-F238E27FC236}">
                  <a16:creationId xmlns:a16="http://schemas.microsoft.com/office/drawing/2014/main" id="{1933858B-2210-663C-DA5A-EA7C8C52CEED}"/>
                </a:ext>
              </a:extLst>
            </p:cNvPr>
            <p:cNvSpPr/>
            <p:nvPr/>
          </p:nvSpPr>
          <p:spPr>
            <a:xfrm>
              <a:off x="3213018" y="514258"/>
              <a:ext cx="2111166" cy="2111166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2252848"/>
                <a:satOff val="-5806"/>
                <a:lumOff val="-3922"/>
                <a:alphaOff val="0"/>
              </a:schemeClr>
            </a:fillRef>
            <a:effectRef idx="0">
              <a:schemeClr val="accent5">
                <a:hueOff val="-2252848"/>
                <a:satOff val="-5806"/>
                <a:lumOff val="-392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it-IT"/>
            </a:p>
          </p:txBody>
        </p:sp>
        <p:sp>
          <p:nvSpPr>
            <p:cNvPr id="6" name="CasellaDiTesto 5">
              <a:extLst>
                <a:ext uri="{FF2B5EF4-FFF2-40B4-BE49-F238E27FC236}">
                  <a16:creationId xmlns:a16="http://schemas.microsoft.com/office/drawing/2014/main" id="{FC2C2F3F-86E9-9247-3DE0-5053712E9B83}"/>
                </a:ext>
              </a:extLst>
            </p:cNvPr>
            <p:cNvSpPr txBox="1"/>
            <p:nvPr/>
          </p:nvSpPr>
          <p:spPr>
            <a:xfrm>
              <a:off x="3316077" y="617317"/>
              <a:ext cx="1905048" cy="19050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7630" tIns="87630" rIns="87630" bIns="87630" numCol="1" spcCol="1270" anchor="ctr" anchorCtr="0">
              <a:noAutofit/>
            </a:bodyPr>
            <a:lstStyle/>
            <a:p>
              <a:pPr marL="0" lvl="0" indent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it-IT" sz="2300" kern="1200"/>
                <a:t>Demografiche</a:t>
              </a:r>
              <a:endParaRPr lang="en-US" sz="2300" kern="1200"/>
            </a:p>
          </p:txBody>
        </p:sp>
      </p:grpSp>
    </p:spTree>
    <p:extLst>
      <p:ext uri="{BB962C8B-B14F-4D97-AF65-F5344CB8AC3E}">
        <p14:creationId xmlns:p14="http://schemas.microsoft.com/office/powerpoint/2010/main" val="7761982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D55FBFD-911F-E9CB-50A0-554A96DC42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Il luogo di nascita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CE0E778C-160E-B4AB-DD73-FAA630C86F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Parlante nativo</a:t>
            </a:r>
          </a:p>
          <a:p>
            <a:pPr lvl="1"/>
            <a:r>
              <a:rPr lang="it-IT" dirty="0"/>
              <a:t>Esempio delle comunità plurilingui</a:t>
            </a:r>
          </a:p>
          <a:p>
            <a:pPr lvl="1"/>
            <a:r>
              <a:rPr lang="it-IT" dirty="0"/>
              <a:t>Italiano o dialetto?</a:t>
            </a:r>
          </a:p>
          <a:p>
            <a:r>
              <a:rPr lang="it-IT" dirty="0"/>
              <a:t>Lingue deterritorializzate (</a:t>
            </a:r>
            <a:r>
              <a:rPr lang="it-IT" dirty="0" err="1"/>
              <a:t>heritage</a:t>
            </a:r>
            <a:r>
              <a:rPr lang="it-IT" dirty="0"/>
              <a:t> </a:t>
            </a:r>
            <a:r>
              <a:rPr lang="it-IT" dirty="0" err="1"/>
              <a:t>languages</a:t>
            </a:r>
            <a:r>
              <a:rPr lang="it-IT" dirty="0"/>
              <a:t>, lingue migrate)</a:t>
            </a:r>
          </a:p>
          <a:p>
            <a:pPr marL="0" indent="0">
              <a:buNone/>
            </a:pPr>
            <a:r>
              <a:rPr lang="it-IT" dirty="0"/>
              <a:t>	- erosione</a:t>
            </a:r>
          </a:p>
          <a:p>
            <a:pPr marL="0" indent="0">
              <a:buNone/>
            </a:pPr>
            <a:r>
              <a:rPr lang="it-IT" dirty="0"/>
              <a:t>	- perdita</a:t>
            </a:r>
          </a:p>
          <a:p>
            <a:pPr marL="0" indent="0">
              <a:buNone/>
            </a:pPr>
            <a:r>
              <a:rPr lang="it-IT" dirty="0"/>
              <a:t>	- contatto</a:t>
            </a:r>
          </a:p>
          <a:p>
            <a:pPr marL="0" indent="0">
              <a:buNone/>
            </a:pPr>
            <a:r>
              <a:rPr lang="it-IT" dirty="0"/>
              <a:t>	- </a:t>
            </a:r>
            <a:r>
              <a:rPr lang="it-IT" dirty="0" err="1"/>
              <a:t>polylanguaging</a:t>
            </a:r>
            <a:endParaRPr lang="it-IT" dirty="0"/>
          </a:p>
        </p:txBody>
      </p:sp>
      <p:grpSp>
        <p:nvGrpSpPr>
          <p:cNvPr id="4" name="Gruppo 3">
            <a:extLst>
              <a:ext uri="{FF2B5EF4-FFF2-40B4-BE49-F238E27FC236}">
                <a16:creationId xmlns:a16="http://schemas.microsoft.com/office/drawing/2014/main" id="{52B70484-7D15-0674-248B-A28D56116488}"/>
              </a:ext>
            </a:extLst>
          </p:cNvPr>
          <p:cNvGrpSpPr/>
          <p:nvPr/>
        </p:nvGrpSpPr>
        <p:grpSpPr>
          <a:xfrm>
            <a:off x="10404219" y="0"/>
            <a:ext cx="1672551" cy="1690688"/>
            <a:chOff x="3213018" y="514258"/>
            <a:chExt cx="2111166" cy="2111166"/>
          </a:xfrm>
        </p:grpSpPr>
        <p:sp>
          <p:nvSpPr>
            <p:cNvPr id="5" name="Rettangolo con angoli arrotondati 4">
              <a:extLst>
                <a:ext uri="{FF2B5EF4-FFF2-40B4-BE49-F238E27FC236}">
                  <a16:creationId xmlns:a16="http://schemas.microsoft.com/office/drawing/2014/main" id="{A5424EBE-42FA-5AE2-9667-436B228F0880}"/>
                </a:ext>
              </a:extLst>
            </p:cNvPr>
            <p:cNvSpPr/>
            <p:nvPr/>
          </p:nvSpPr>
          <p:spPr>
            <a:xfrm>
              <a:off x="3213018" y="514258"/>
              <a:ext cx="2111166" cy="2111166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2252848"/>
                <a:satOff val="-5806"/>
                <a:lumOff val="-3922"/>
                <a:alphaOff val="0"/>
              </a:schemeClr>
            </a:fillRef>
            <a:effectRef idx="0">
              <a:schemeClr val="accent5">
                <a:hueOff val="-2252848"/>
                <a:satOff val="-5806"/>
                <a:lumOff val="-392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it-IT"/>
            </a:p>
          </p:txBody>
        </p:sp>
        <p:sp>
          <p:nvSpPr>
            <p:cNvPr id="6" name="CasellaDiTesto 5">
              <a:extLst>
                <a:ext uri="{FF2B5EF4-FFF2-40B4-BE49-F238E27FC236}">
                  <a16:creationId xmlns:a16="http://schemas.microsoft.com/office/drawing/2014/main" id="{8E0737D1-2DE6-CABB-5CAB-5FD06B0C2D34}"/>
                </a:ext>
              </a:extLst>
            </p:cNvPr>
            <p:cNvSpPr txBox="1"/>
            <p:nvPr/>
          </p:nvSpPr>
          <p:spPr>
            <a:xfrm>
              <a:off x="3316077" y="617317"/>
              <a:ext cx="1905048" cy="19050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7630" tIns="87630" rIns="87630" bIns="87630" numCol="1" spcCol="1270" anchor="ctr" anchorCtr="0">
              <a:noAutofit/>
            </a:bodyPr>
            <a:lstStyle/>
            <a:p>
              <a:pPr marL="0" lvl="0" indent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it-IT" sz="2300" kern="1200"/>
                <a:t>Demografiche</a:t>
              </a:r>
              <a:endParaRPr lang="en-US" sz="2300" kern="1200"/>
            </a:p>
          </p:txBody>
        </p:sp>
      </p:grpSp>
    </p:spTree>
    <p:extLst>
      <p:ext uri="{BB962C8B-B14F-4D97-AF65-F5344CB8AC3E}">
        <p14:creationId xmlns:p14="http://schemas.microsoft.com/office/powerpoint/2010/main" val="5466107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DE0A4B7-0E1F-C84D-4ED1-3D40C892C6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4614" y="1783959"/>
            <a:ext cx="4087306" cy="2889114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5400" dirty="0" err="1"/>
              <a:t>Superdiversità</a:t>
            </a:r>
            <a:r>
              <a:rPr lang="en-US" sz="5400" dirty="0"/>
              <a:t>:</a:t>
            </a:r>
            <a:br>
              <a:rPr lang="en-US" sz="5400" dirty="0"/>
            </a:br>
            <a:br>
              <a:rPr lang="en-US" sz="5400" dirty="0"/>
            </a:br>
            <a:r>
              <a:rPr lang="en-US" sz="5400" dirty="0"/>
              <a:t>dove </a:t>
            </a:r>
            <a:r>
              <a:rPr lang="en-US" sz="5400" dirty="0" err="1"/>
              <a:t>siamo</a:t>
            </a:r>
            <a:r>
              <a:rPr lang="en-US" sz="5400" dirty="0"/>
              <a:t>? 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C2413E61-6D94-D369-79F0-50A980F9B86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27" r="23363" b="-1"/>
          <a:stretch/>
        </p:blipFill>
        <p:spPr bwMode="auto"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Gruppo 2">
            <a:extLst>
              <a:ext uri="{FF2B5EF4-FFF2-40B4-BE49-F238E27FC236}">
                <a16:creationId xmlns:a16="http://schemas.microsoft.com/office/drawing/2014/main" id="{7A9AE146-6F59-9E05-4950-29E11A380007}"/>
              </a:ext>
            </a:extLst>
          </p:cNvPr>
          <p:cNvGrpSpPr/>
          <p:nvPr/>
        </p:nvGrpSpPr>
        <p:grpSpPr>
          <a:xfrm>
            <a:off x="10404219" y="0"/>
            <a:ext cx="1672551" cy="1690688"/>
            <a:chOff x="3213018" y="514258"/>
            <a:chExt cx="2111166" cy="2111166"/>
          </a:xfrm>
        </p:grpSpPr>
        <p:sp>
          <p:nvSpPr>
            <p:cNvPr id="4" name="Rettangolo con angoli arrotondati 3">
              <a:extLst>
                <a:ext uri="{FF2B5EF4-FFF2-40B4-BE49-F238E27FC236}">
                  <a16:creationId xmlns:a16="http://schemas.microsoft.com/office/drawing/2014/main" id="{6DB12DEE-3B2E-A9C3-0202-F7E87985876F}"/>
                </a:ext>
              </a:extLst>
            </p:cNvPr>
            <p:cNvSpPr/>
            <p:nvPr/>
          </p:nvSpPr>
          <p:spPr>
            <a:xfrm>
              <a:off x="3213018" y="514258"/>
              <a:ext cx="2111166" cy="2111166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2252848"/>
                <a:satOff val="-5806"/>
                <a:lumOff val="-3922"/>
                <a:alphaOff val="0"/>
              </a:schemeClr>
            </a:fillRef>
            <a:effectRef idx="0">
              <a:schemeClr val="accent5">
                <a:hueOff val="-2252848"/>
                <a:satOff val="-5806"/>
                <a:lumOff val="-392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it-IT"/>
            </a:p>
          </p:txBody>
        </p:sp>
        <p:sp>
          <p:nvSpPr>
            <p:cNvPr id="5" name="CasellaDiTesto 4">
              <a:extLst>
                <a:ext uri="{FF2B5EF4-FFF2-40B4-BE49-F238E27FC236}">
                  <a16:creationId xmlns:a16="http://schemas.microsoft.com/office/drawing/2014/main" id="{DAD440EA-27E3-5129-2288-BCE35EFFF41E}"/>
                </a:ext>
              </a:extLst>
            </p:cNvPr>
            <p:cNvSpPr txBox="1"/>
            <p:nvPr/>
          </p:nvSpPr>
          <p:spPr>
            <a:xfrm>
              <a:off x="3316077" y="617317"/>
              <a:ext cx="1905048" cy="19050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7630" tIns="87630" rIns="87630" bIns="87630" numCol="1" spcCol="1270" anchor="ctr" anchorCtr="0">
              <a:noAutofit/>
            </a:bodyPr>
            <a:lstStyle/>
            <a:p>
              <a:pPr marL="0" lvl="0" indent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it-IT" sz="2300" kern="1200"/>
                <a:t>Demografiche</a:t>
              </a:r>
              <a:endParaRPr lang="en-US" sz="2300" kern="1200"/>
            </a:p>
          </p:txBody>
        </p:sp>
      </p:grpSp>
    </p:spTree>
    <p:extLst>
      <p:ext uri="{BB962C8B-B14F-4D97-AF65-F5344CB8AC3E}">
        <p14:creationId xmlns:p14="http://schemas.microsoft.com/office/powerpoint/2010/main" val="2785464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3E7D9E5-6A61-FBB4-4F42-3AA2A01EFC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53400" y="818457"/>
            <a:ext cx="3322317" cy="297587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Duomo di Napoli</a:t>
            </a:r>
          </a:p>
        </p:txBody>
      </p:sp>
      <p:pic>
        <p:nvPicPr>
          <p:cNvPr id="2050" name="Picture 2" descr="Foto Duomo, la messa multietnica della Befana - 20 di 25 - Napoli -  Repubblica.it">
            <a:extLst>
              <a:ext uri="{FF2B5EF4-FFF2-40B4-BE49-F238E27FC236}">
                <a16:creationId xmlns:a16="http://schemas.microsoft.com/office/drawing/2014/main" id="{E25EE20C-7AC4-1D3E-8792-DEA99BE8366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39" r="4447" b="2"/>
          <a:stretch/>
        </p:blipFill>
        <p:spPr bwMode="auto">
          <a:xfrm>
            <a:off x="716280" y="656945"/>
            <a:ext cx="6436548" cy="5471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Gruppo 2">
            <a:extLst>
              <a:ext uri="{FF2B5EF4-FFF2-40B4-BE49-F238E27FC236}">
                <a16:creationId xmlns:a16="http://schemas.microsoft.com/office/drawing/2014/main" id="{8550B196-AB63-073B-D677-FE685D9CCE7D}"/>
              </a:ext>
            </a:extLst>
          </p:cNvPr>
          <p:cNvGrpSpPr/>
          <p:nvPr/>
        </p:nvGrpSpPr>
        <p:grpSpPr>
          <a:xfrm>
            <a:off x="10404219" y="0"/>
            <a:ext cx="1672551" cy="1690688"/>
            <a:chOff x="3213018" y="514258"/>
            <a:chExt cx="2111166" cy="2111166"/>
          </a:xfrm>
        </p:grpSpPr>
        <p:sp>
          <p:nvSpPr>
            <p:cNvPr id="4" name="Rettangolo con angoli arrotondati 3">
              <a:extLst>
                <a:ext uri="{FF2B5EF4-FFF2-40B4-BE49-F238E27FC236}">
                  <a16:creationId xmlns:a16="http://schemas.microsoft.com/office/drawing/2014/main" id="{518E19A3-4EED-B0C0-E590-5C98C42B6807}"/>
                </a:ext>
              </a:extLst>
            </p:cNvPr>
            <p:cNvSpPr/>
            <p:nvPr/>
          </p:nvSpPr>
          <p:spPr>
            <a:xfrm>
              <a:off x="3213018" y="514258"/>
              <a:ext cx="2111166" cy="2111166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2252848"/>
                <a:satOff val="-5806"/>
                <a:lumOff val="-3922"/>
                <a:alphaOff val="0"/>
              </a:schemeClr>
            </a:fillRef>
            <a:effectRef idx="0">
              <a:schemeClr val="accent5">
                <a:hueOff val="-2252848"/>
                <a:satOff val="-5806"/>
                <a:lumOff val="-392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it-IT"/>
            </a:p>
          </p:txBody>
        </p:sp>
        <p:sp>
          <p:nvSpPr>
            <p:cNvPr id="5" name="CasellaDiTesto 4">
              <a:extLst>
                <a:ext uri="{FF2B5EF4-FFF2-40B4-BE49-F238E27FC236}">
                  <a16:creationId xmlns:a16="http://schemas.microsoft.com/office/drawing/2014/main" id="{CAF3B1FE-5EBD-1BA6-9B77-39C334273E36}"/>
                </a:ext>
              </a:extLst>
            </p:cNvPr>
            <p:cNvSpPr txBox="1"/>
            <p:nvPr/>
          </p:nvSpPr>
          <p:spPr>
            <a:xfrm>
              <a:off x="3316077" y="617317"/>
              <a:ext cx="1905048" cy="19050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7630" tIns="87630" rIns="87630" bIns="87630" numCol="1" spcCol="1270" anchor="ctr" anchorCtr="0">
              <a:noAutofit/>
            </a:bodyPr>
            <a:lstStyle/>
            <a:p>
              <a:pPr marL="0" lvl="0" indent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it-IT" sz="2300" kern="1200"/>
                <a:t>Demografiche</a:t>
              </a:r>
              <a:endParaRPr lang="en-US" sz="2300" kern="1200"/>
            </a:p>
          </p:txBody>
        </p:sp>
      </p:grpSp>
    </p:spTree>
    <p:extLst>
      <p:ext uri="{BB962C8B-B14F-4D97-AF65-F5344CB8AC3E}">
        <p14:creationId xmlns:p14="http://schemas.microsoft.com/office/powerpoint/2010/main" val="38986817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830DD11-6518-43FD-A1E4-64666FD576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Comunità linguistica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0B279831-B539-40EA-B71A-9B8F68E23C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/>
              <a:t>«il complesso delle persone che hanno in comune come lingua materna un determinato sistema linguistico nelle sue varietà dialettali, </a:t>
            </a:r>
            <a:r>
              <a:rPr lang="it-IT" dirty="0" err="1"/>
              <a:t>sociolettali</a:t>
            </a:r>
            <a:r>
              <a:rPr lang="it-IT" dirty="0"/>
              <a:t>, ecc.» (</a:t>
            </a:r>
            <a:r>
              <a:rPr lang="it-IT" dirty="0" err="1"/>
              <a:t>Kloss</a:t>
            </a:r>
            <a:r>
              <a:rPr lang="it-IT" dirty="0"/>
              <a:t> 1977, 225)</a:t>
            </a:r>
          </a:p>
          <a:p>
            <a:pPr lvl="1"/>
            <a:r>
              <a:rPr lang="it-IT" dirty="0"/>
              <a:t>Un bambino nato in Italia da genitori italiani e il suo compagno di banco, nato Italia, ma da genitori africani (con madrelingua italiana) NON APPARTENGONO alla medesima comunità linguistica.</a:t>
            </a:r>
          </a:p>
          <a:p>
            <a:r>
              <a:rPr lang="it-IT" dirty="0"/>
              <a:t>«una comunità linguistica è quella comunità i cui membri hanno tutti in comune almeno una varietà di lingua e le norme per il suo uso appropriato» (</a:t>
            </a:r>
            <a:r>
              <a:rPr lang="it-IT" dirty="0" err="1"/>
              <a:t>Fishman</a:t>
            </a:r>
            <a:r>
              <a:rPr lang="it-IT" dirty="0"/>
              <a:t> 1975, 84-85)</a:t>
            </a:r>
          </a:p>
          <a:p>
            <a:pPr lvl="1"/>
            <a:r>
              <a:rPr lang="it-IT" dirty="0"/>
              <a:t>Un bambino nato in Italia da genitori italiani e il suo compagno di banco, nato Italia, ma da genitori africani (con madrelingua italiana) APPARTENGONO alla medesima comunità linguistica.</a:t>
            </a:r>
          </a:p>
          <a:p>
            <a:endParaRPr lang="it-IT" dirty="0"/>
          </a:p>
        </p:txBody>
      </p:sp>
      <p:grpSp>
        <p:nvGrpSpPr>
          <p:cNvPr id="4" name="Gruppo 3">
            <a:extLst>
              <a:ext uri="{FF2B5EF4-FFF2-40B4-BE49-F238E27FC236}">
                <a16:creationId xmlns:a16="http://schemas.microsoft.com/office/drawing/2014/main" id="{3492DCBE-577D-3803-5989-7F3ACB822EC5}"/>
              </a:ext>
            </a:extLst>
          </p:cNvPr>
          <p:cNvGrpSpPr/>
          <p:nvPr/>
        </p:nvGrpSpPr>
        <p:grpSpPr>
          <a:xfrm>
            <a:off x="10404219" y="0"/>
            <a:ext cx="1672551" cy="1690688"/>
            <a:chOff x="3213018" y="514258"/>
            <a:chExt cx="2111166" cy="2111166"/>
          </a:xfrm>
        </p:grpSpPr>
        <p:sp>
          <p:nvSpPr>
            <p:cNvPr id="5" name="Rettangolo con angoli arrotondati 4">
              <a:extLst>
                <a:ext uri="{FF2B5EF4-FFF2-40B4-BE49-F238E27FC236}">
                  <a16:creationId xmlns:a16="http://schemas.microsoft.com/office/drawing/2014/main" id="{C3869485-3403-873F-D591-D1C4EA0C1DE9}"/>
                </a:ext>
              </a:extLst>
            </p:cNvPr>
            <p:cNvSpPr/>
            <p:nvPr/>
          </p:nvSpPr>
          <p:spPr>
            <a:xfrm>
              <a:off x="3213018" y="514258"/>
              <a:ext cx="2111166" cy="2111166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2252848"/>
                <a:satOff val="-5806"/>
                <a:lumOff val="-3922"/>
                <a:alphaOff val="0"/>
              </a:schemeClr>
            </a:fillRef>
            <a:effectRef idx="0">
              <a:schemeClr val="accent5">
                <a:hueOff val="-2252848"/>
                <a:satOff val="-5806"/>
                <a:lumOff val="-392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it-IT"/>
            </a:p>
          </p:txBody>
        </p:sp>
        <p:sp>
          <p:nvSpPr>
            <p:cNvPr id="6" name="CasellaDiTesto 5">
              <a:extLst>
                <a:ext uri="{FF2B5EF4-FFF2-40B4-BE49-F238E27FC236}">
                  <a16:creationId xmlns:a16="http://schemas.microsoft.com/office/drawing/2014/main" id="{67EF5B45-3658-AB43-3021-3527B31FF466}"/>
                </a:ext>
              </a:extLst>
            </p:cNvPr>
            <p:cNvSpPr txBox="1"/>
            <p:nvPr/>
          </p:nvSpPr>
          <p:spPr>
            <a:xfrm>
              <a:off x="3316077" y="617317"/>
              <a:ext cx="1905048" cy="19050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7630" tIns="87630" rIns="87630" bIns="87630" numCol="1" spcCol="1270" anchor="ctr" anchorCtr="0">
              <a:noAutofit/>
            </a:bodyPr>
            <a:lstStyle/>
            <a:p>
              <a:pPr marL="0" lvl="0" indent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it-IT" sz="2300" kern="1200"/>
                <a:t>Demografiche</a:t>
              </a:r>
              <a:endParaRPr lang="en-US" sz="2300" kern="1200"/>
            </a:p>
          </p:txBody>
        </p:sp>
      </p:grpSp>
    </p:spTree>
    <p:extLst>
      <p:ext uri="{BB962C8B-B14F-4D97-AF65-F5344CB8AC3E}">
        <p14:creationId xmlns:p14="http://schemas.microsoft.com/office/powerpoint/2010/main" val="14675153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84DC1E8-649E-4F21-973C-2A990607D1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6478" y="365125"/>
            <a:ext cx="11097322" cy="1325563"/>
          </a:xfrm>
        </p:spPr>
        <p:txBody>
          <a:bodyPr>
            <a:normAutofit/>
          </a:bodyPr>
          <a:lstStyle/>
          <a:p>
            <a:r>
              <a:rPr lang="it-IT" dirty="0"/>
              <a:t>Prospettiva della sociolinguistica interazionale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ED6DA7DE-2662-47F9-BFDE-E72C29C903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«ogni aggregato umano caratterizzato da </a:t>
            </a:r>
            <a:r>
              <a:rPr lang="it-IT" dirty="0">
                <a:solidFill>
                  <a:srgbClr val="FF0000"/>
                </a:solidFill>
              </a:rPr>
              <a:t>un’interazione regolare e frequente </a:t>
            </a:r>
            <a:r>
              <a:rPr lang="it-IT" dirty="0"/>
              <a:t>per mezzo di un insieme condiviso di segni verbali e distinto da altri aggregati simili a causa di differenze significative nell’uso del linguaggio» (</a:t>
            </a:r>
            <a:r>
              <a:rPr lang="it-IT" dirty="0" err="1"/>
              <a:t>Gumperz</a:t>
            </a:r>
            <a:r>
              <a:rPr lang="it-IT" dirty="0"/>
              <a:t> 1973, 269)</a:t>
            </a:r>
          </a:p>
          <a:p>
            <a:pPr lvl="1"/>
            <a:r>
              <a:rPr lang="it-IT" dirty="0"/>
              <a:t>un insieme condiviso di segni verbali: non è necessariamente una sola lingua.</a:t>
            </a:r>
          </a:p>
          <a:p>
            <a:pPr lvl="1"/>
            <a:r>
              <a:rPr lang="it-IT" dirty="0"/>
              <a:t>Esempi dalle realtà multiculturali</a:t>
            </a:r>
          </a:p>
        </p:txBody>
      </p:sp>
      <p:grpSp>
        <p:nvGrpSpPr>
          <p:cNvPr id="4" name="Gruppo 3">
            <a:extLst>
              <a:ext uri="{FF2B5EF4-FFF2-40B4-BE49-F238E27FC236}">
                <a16:creationId xmlns:a16="http://schemas.microsoft.com/office/drawing/2014/main" id="{3014CB39-91CF-1FCF-FB72-C891E10790BC}"/>
              </a:ext>
            </a:extLst>
          </p:cNvPr>
          <p:cNvGrpSpPr/>
          <p:nvPr/>
        </p:nvGrpSpPr>
        <p:grpSpPr>
          <a:xfrm>
            <a:off x="10928195" y="0"/>
            <a:ext cx="1148575" cy="1325563"/>
            <a:chOff x="3213018" y="514258"/>
            <a:chExt cx="2111166" cy="2111166"/>
          </a:xfrm>
        </p:grpSpPr>
        <p:sp>
          <p:nvSpPr>
            <p:cNvPr id="5" name="Rettangolo con angoli arrotondati 4">
              <a:extLst>
                <a:ext uri="{FF2B5EF4-FFF2-40B4-BE49-F238E27FC236}">
                  <a16:creationId xmlns:a16="http://schemas.microsoft.com/office/drawing/2014/main" id="{488E0A2B-0E77-235E-55CC-D8FC527C7FCD}"/>
                </a:ext>
              </a:extLst>
            </p:cNvPr>
            <p:cNvSpPr/>
            <p:nvPr/>
          </p:nvSpPr>
          <p:spPr>
            <a:xfrm>
              <a:off x="3213018" y="514258"/>
              <a:ext cx="2111166" cy="2111166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2252848"/>
                <a:satOff val="-5806"/>
                <a:lumOff val="-3922"/>
                <a:alphaOff val="0"/>
              </a:schemeClr>
            </a:fillRef>
            <a:effectRef idx="0">
              <a:schemeClr val="accent5">
                <a:hueOff val="-2252848"/>
                <a:satOff val="-5806"/>
                <a:lumOff val="-392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it-IT"/>
            </a:p>
          </p:txBody>
        </p:sp>
        <p:sp>
          <p:nvSpPr>
            <p:cNvPr id="6" name="CasellaDiTesto 5">
              <a:extLst>
                <a:ext uri="{FF2B5EF4-FFF2-40B4-BE49-F238E27FC236}">
                  <a16:creationId xmlns:a16="http://schemas.microsoft.com/office/drawing/2014/main" id="{964F763B-2874-7F60-3047-3627E71680CB}"/>
                </a:ext>
              </a:extLst>
            </p:cNvPr>
            <p:cNvSpPr txBox="1"/>
            <p:nvPr/>
          </p:nvSpPr>
          <p:spPr>
            <a:xfrm>
              <a:off x="3316077" y="617317"/>
              <a:ext cx="1905048" cy="19050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7630" tIns="87630" rIns="87630" bIns="87630" numCol="1" spcCol="1270" anchor="ctr" anchorCtr="0">
              <a:noAutofit/>
            </a:bodyPr>
            <a:lstStyle/>
            <a:p>
              <a:pPr marL="0" lvl="0" indent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it-IT" sz="2300" kern="1200"/>
                <a:t>Demografiche</a:t>
              </a:r>
              <a:endParaRPr lang="en-US" sz="2300" kern="1200"/>
            </a:p>
          </p:txBody>
        </p:sp>
      </p:grpSp>
    </p:spTree>
    <p:extLst>
      <p:ext uri="{BB962C8B-B14F-4D97-AF65-F5344CB8AC3E}">
        <p14:creationId xmlns:p14="http://schemas.microsoft.com/office/powerpoint/2010/main" val="2924755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CE73D23-27DC-44D2-82AB-190593C7B8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Atteggiamenti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C245523F-1F0A-43F5-8D66-1BE33E21FB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«una comunità che condivide la conoscenza di regole per produrre e interpretare il parlare» (</a:t>
            </a:r>
            <a:r>
              <a:rPr lang="it-IT" dirty="0" err="1"/>
              <a:t>Hymes</a:t>
            </a:r>
            <a:r>
              <a:rPr lang="it-IT" dirty="0"/>
              <a:t> 1980: 42)</a:t>
            </a:r>
          </a:p>
          <a:p>
            <a:pPr lvl="1"/>
            <a:r>
              <a:rPr lang="it-IT" dirty="0"/>
              <a:t>Es. telefonate dei bambini/ saluti</a:t>
            </a:r>
          </a:p>
          <a:p>
            <a:pPr algn="just"/>
            <a:endParaRPr lang="it-IT" dirty="0"/>
          </a:p>
          <a:p>
            <a:pPr algn="just"/>
            <a:r>
              <a:rPr lang="it-IT" dirty="0"/>
              <a:t>«gli atteggiamenti sociali nei confronti della lingua sono estremamente uniformi in una comunità linguistica»  (</a:t>
            </a:r>
            <a:r>
              <a:rPr lang="it-IT" dirty="0" err="1"/>
              <a:t>Labov</a:t>
            </a:r>
            <a:r>
              <a:rPr lang="it-IT" dirty="0"/>
              <a:t> 1973, 341).</a:t>
            </a:r>
          </a:p>
          <a:p>
            <a:pPr lvl="1" algn="just"/>
            <a:r>
              <a:rPr lang="it-IT" dirty="0"/>
              <a:t>Sentimento di appartenenza: quante appartenenze ci sono? Appartenenza a più comunità	</a:t>
            </a:r>
          </a:p>
          <a:p>
            <a:pPr lvl="1"/>
            <a:endParaRPr lang="it-IT" dirty="0"/>
          </a:p>
        </p:txBody>
      </p:sp>
      <p:grpSp>
        <p:nvGrpSpPr>
          <p:cNvPr id="4" name="Gruppo 3">
            <a:extLst>
              <a:ext uri="{FF2B5EF4-FFF2-40B4-BE49-F238E27FC236}">
                <a16:creationId xmlns:a16="http://schemas.microsoft.com/office/drawing/2014/main" id="{048FC84C-B839-951E-54E9-832E9A4D985C}"/>
              </a:ext>
            </a:extLst>
          </p:cNvPr>
          <p:cNvGrpSpPr/>
          <p:nvPr/>
        </p:nvGrpSpPr>
        <p:grpSpPr>
          <a:xfrm>
            <a:off x="9980341" y="0"/>
            <a:ext cx="2096429" cy="1690688"/>
            <a:chOff x="3213018" y="514258"/>
            <a:chExt cx="2111166" cy="2111166"/>
          </a:xfrm>
        </p:grpSpPr>
        <p:sp>
          <p:nvSpPr>
            <p:cNvPr id="5" name="Rettangolo con angoli arrotondati 4">
              <a:extLst>
                <a:ext uri="{FF2B5EF4-FFF2-40B4-BE49-F238E27FC236}">
                  <a16:creationId xmlns:a16="http://schemas.microsoft.com/office/drawing/2014/main" id="{4651B397-2639-EC32-1EF9-86AEAD68F894}"/>
                </a:ext>
              </a:extLst>
            </p:cNvPr>
            <p:cNvSpPr/>
            <p:nvPr/>
          </p:nvSpPr>
          <p:spPr>
            <a:xfrm>
              <a:off x="3213018" y="514258"/>
              <a:ext cx="2111166" cy="2111166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2252848"/>
                <a:satOff val="-5806"/>
                <a:lumOff val="-3922"/>
                <a:alphaOff val="0"/>
              </a:schemeClr>
            </a:fillRef>
            <a:effectRef idx="0">
              <a:schemeClr val="accent5">
                <a:hueOff val="-2252848"/>
                <a:satOff val="-5806"/>
                <a:lumOff val="-392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it-IT"/>
            </a:p>
          </p:txBody>
        </p:sp>
        <p:sp>
          <p:nvSpPr>
            <p:cNvPr id="6" name="CasellaDiTesto 5">
              <a:extLst>
                <a:ext uri="{FF2B5EF4-FFF2-40B4-BE49-F238E27FC236}">
                  <a16:creationId xmlns:a16="http://schemas.microsoft.com/office/drawing/2014/main" id="{407BF2BB-E05A-6712-7317-F6FB6093DA89}"/>
                </a:ext>
              </a:extLst>
            </p:cNvPr>
            <p:cNvSpPr txBox="1"/>
            <p:nvPr/>
          </p:nvSpPr>
          <p:spPr>
            <a:xfrm>
              <a:off x="3316077" y="617317"/>
              <a:ext cx="1905048" cy="19050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7630" tIns="87630" rIns="87630" bIns="87630" numCol="1" spcCol="1270" anchor="ctr" anchorCtr="0">
              <a:noAutofit/>
            </a:bodyPr>
            <a:lstStyle/>
            <a:p>
              <a:pPr marL="0" lvl="0" indent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it-IT" sz="2300" kern="1200"/>
                <a:t>Demografiche</a:t>
              </a:r>
              <a:endParaRPr lang="en-US" sz="2300" kern="1200"/>
            </a:p>
          </p:txBody>
        </p:sp>
      </p:grpSp>
    </p:spTree>
    <p:extLst>
      <p:ext uri="{BB962C8B-B14F-4D97-AF65-F5344CB8AC3E}">
        <p14:creationId xmlns:p14="http://schemas.microsoft.com/office/powerpoint/2010/main" val="39532065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59B7E07-168F-427B-99B4-0B96F9B4CA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53974"/>
            <a:ext cx="10515600" cy="1325563"/>
          </a:xfrm>
        </p:spPr>
        <p:txBody>
          <a:bodyPr/>
          <a:lstStyle/>
          <a:p>
            <a:r>
              <a:rPr lang="it-IT" dirty="0"/>
              <a:t>Proposta metodologica/teorica 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0241E777-CC5C-415E-9192-BAA9B7DC34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it-IT" dirty="0"/>
              <a:t>«the connection </a:t>
            </a:r>
            <a:r>
              <a:rPr lang="it-IT" dirty="0" err="1"/>
              <a:t>between</a:t>
            </a:r>
            <a:r>
              <a:rPr lang="it-IT" dirty="0"/>
              <a:t> </a:t>
            </a:r>
            <a:r>
              <a:rPr lang="it-IT" dirty="0" err="1"/>
              <a:t>linguistic</a:t>
            </a:r>
            <a:r>
              <a:rPr lang="it-IT" dirty="0"/>
              <a:t> and social </a:t>
            </a:r>
            <a:r>
              <a:rPr lang="it-IT" dirty="0" err="1"/>
              <a:t>factors</a:t>
            </a:r>
            <a:r>
              <a:rPr lang="it-IT" dirty="0"/>
              <a:t> in a </a:t>
            </a:r>
            <a:r>
              <a:rPr lang="it-IT" dirty="0" err="1"/>
              <a:t>particular</a:t>
            </a:r>
            <a:r>
              <a:rPr lang="it-IT" dirty="0"/>
              <a:t> speech community </a:t>
            </a:r>
            <a:r>
              <a:rPr lang="it-IT" dirty="0" err="1"/>
              <a:t>is</a:t>
            </a:r>
            <a:r>
              <a:rPr lang="it-IT" dirty="0"/>
              <a:t> a </a:t>
            </a:r>
            <a:r>
              <a:rPr lang="it-IT" dirty="0" err="1"/>
              <a:t>matter</a:t>
            </a:r>
            <a:r>
              <a:rPr lang="it-IT" dirty="0"/>
              <a:t> for </a:t>
            </a:r>
            <a:r>
              <a:rPr lang="it-IT" dirty="0" err="1"/>
              <a:t>investigation</a:t>
            </a:r>
            <a:r>
              <a:rPr lang="it-IT" dirty="0"/>
              <a:t> and </a:t>
            </a:r>
            <a:r>
              <a:rPr lang="it-IT" dirty="0" err="1"/>
              <a:t>cannot</a:t>
            </a:r>
            <a:r>
              <a:rPr lang="it-IT" dirty="0"/>
              <a:t> be </a:t>
            </a:r>
            <a:r>
              <a:rPr lang="it-IT" dirty="0" err="1"/>
              <a:t>taken</a:t>
            </a:r>
            <a:r>
              <a:rPr lang="it-IT" dirty="0"/>
              <a:t> </a:t>
            </a:r>
            <a:r>
              <a:rPr lang="it-IT" dirty="0" err="1"/>
              <a:t>as</a:t>
            </a:r>
            <a:r>
              <a:rPr lang="it-IT" dirty="0"/>
              <a:t> a </a:t>
            </a:r>
            <a:r>
              <a:rPr lang="it-IT" dirty="0" err="1"/>
              <a:t>given</a:t>
            </a:r>
            <a:r>
              <a:rPr lang="it-IT" dirty="0"/>
              <a:t>» (</a:t>
            </a:r>
            <a:r>
              <a:rPr lang="it-IT" dirty="0" err="1"/>
              <a:t>Romaine</a:t>
            </a:r>
            <a:r>
              <a:rPr lang="it-IT" dirty="0"/>
              <a:t> 1982: 235).</a:t>
            </a:r>
          </a:p>
        </p:txBody>
      </p:sp>
      <p:grpSp>
        <p:nvGrpSpPr>
          <p:cNvPr id="4" name="Gruppo 3">
            <a:extLst>
              <a:ext uri="{FF2B5EF4-FFF2-40B4-BE49-F238E27FC236}">
                <a16:creationId xmlns:a16="http://schemas.microsoft.com/office/drawing/2014/main" id="{C74533C7-A7B7-06A8-FAF5-ADFD254E1557}"/>
              </a:ext>
            </a:extLst>
          </p:cNvPr>
          <p:cNvGrpSpPr/>
          <p:nvPr/>
        </p:nvGrpSpPr>
        <p:grpSpPr>
          <a:xfrm>
            <a:off x="9980341" y="0"/>
            <a:ext cx="2096429" cy="1690688"/>
            <a:chOff x="3213018" y="514258"/>
            <a:chExt cx="2111166" cy="2111166"/>
          </a:xfrm>
        </p:grpSpPr>
        <p:sp>
          <p:nvSpPr>
            <p:cNvPr id="5" name="Rettangolo con angoli arrotondati 4">
              <a:extLst>
                <a:ext uri="{FF2B5EF4-FFF2-40B4-BE49-F238E27FC236}">
                  <a16:creationId xmlns:a16="http://schemas.microsoft.com/office/drawing/2014/main" id="{6097E511-D494-8D97-2681-75F181321ABE}"/>
                </a:ext>
              </a:extLst>
            </p:cNvPr>
            <p:cNvSpPr/>
            <p:nvPr/>
          </p:nvSpPr>
          <p:spPr>
            <a:xfrm>
              <a:off x="3213018" y="514258"/>
              <a:ext cx="2111166" cy="2111166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2252848"/>
                <a:satOff val="-5806"/>
                <a:lumOff val="-3922"/>
                <a:alphaOff val="0"/>
              </a:schemeClr>
            </a:fillRef>
            <a:effectRef idx="0">
              <a:schemeClr val="accent5">
                <a:hueOff val="-2252848"/>
                <a:satOff val="-5806"/>
                <a:lumOff val="-392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it-IT"/>
            </a:p>
          </p:txBody>
        </p:sp>
        <p:sp>
          <p:nvSpPr>
            <p:cNvPr id="6" name="CasellaDiTesto 5">
              <a:extLst>
                <a:ext uri="{FF2B5EF4-FFF2-40B4-BE49-F238E27FC236}">
                  <a16:creationId xmlns:a16="http://schemas.microsoft.com/office/drawing/2014/main" id="{CEDA58F4-01BC-C54F-F15A-3EC683593052}"/>
                </a:ext>
              </a:extLst>
            </p:cNvPr>
            <p:cNvSpPr txBox="1"/>
            <p:nvPr/>
          </p:nvSpPr>
          <p:spPr>
            <a:xfrm>
              <a:off x="3316077" y="617317"/>
              <a:ext cx="1905048" cy="19050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7630" tIns="87630" rIns="87630" bIns="87630" numCol="1" spcCol="1270" anchor="ctr" anchorCtr="0">
              <a:noAutofit/>
            </a:bodyPr>
            <a:lstStyle/>
            <a:p>
              <a:pPr marL="0" lvl="0" indent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it-IT" sz="2300" kern="1200"/>
                <a:t>Demografiche</a:t>
              </a:r>
              <a:endParaRPr lang="en-US" sz="2300" kern="1200"/>
            </a:p>
          </p:txBody>
        </p:sp>
      </p:grpSp>
    </p:spTree>
    <p:extLst>
      <p:ext uri="{BB962C8B-B14F-4D97-AF65-F5344CB8AC3E}">
        <p14:creationId xmlns:p14="http://schemas.microsoft.com/office/powerpoint/2010/main" val="11925338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2552858-7C65-445C-B7C2-2D43EAA1E6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Comunità linguistica vs gruppo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02A63DAB-72CB-41B5-AE95-A42342BD60F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Comunità linguistica</a:t>
            </a:r>
          </a:p>
        </p:txBody>
      </p:sp>
      <p:sp>
        <p:nvSpPr>
          <p:cNvPr id="5" name="Segnaposto contenuto 4">
            <a:extLst>
              <a:ext uri="{FF2B5EF4-FFF2-40B4-BE49-F238E27FC236}">
                <a16:creationId xmlns:a16="http://schemas.microsoft.com/office/drawing/2014/main" id="{B2901C37-D1F8-4775-B2C3-241B152B9E14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it-IT" dirty="0"/>
              <a:t>Concetto SL </a:t>
            </a:r>
          </a:p>
          <a:p>
            <a:r>
              <a:rPr lang="it-IT" dirty="0"/>
              <a:t>Individuabile attraverso il riferimento alla condivisione (nella sfera della competenza e dell’interazione) di almeno una varietà di lingua.</a:t>
            </a:r>
          </a:p>
        </p:txBody>
      </p:sp>
      <p:sp>
        <p:nvSpPr>
          <p:cNvPr id="6" name="Segnaposto testo 5">
            <a:extLst>
              <a:ext uri="{FF2B5EF4-FFF2-40B4-BE49-F238E27FC236}">
                <a16:creationId xmlns:a16="http://schemas.microsoft.com/office/drawing/2014/main" id="{55ECDFF8-9982-4246-9D6B-7871713B175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it-IT" dirty="0"/>
              <a:t>Gruppo</a:t>
            </a:r>
          </a:p>
        </p:txBody>
      </p:sp>
      <p:sp>
        <p:nvSpPr>
          <p:cNvPr id="7" name="Segnaposto contenuto 6">
            <a:extLst>
              <a:ext uri="{FF2B5EF4-FFF2-40B4-BE49-F238E27FC236}">
                <a16:creationId xmlns:a16="http://schemas.microsoft.com/office/drawing/2014/main" id="{3037EB3F-BB08-40D2-A8D7-F83C4371D104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it-IT" dirty="0"/>
              <a:t>Concetto sociale</a:t>
            </a:r>
          </a:p>
          <a:p>
            <a:r>
              <a:rPr lang="it-IT" dirty="0"/>
              <a:t>Lingua è di secondaria importanza per la sua definizione (mentre sono primari gli atteggiamenti e i processi di auto-identificazione).</a:t>
            </a:r>
          </a:p>
        </p:txBody>
      </p:sp>
      <p:grpSp>
        <p:nvGrpSpPr>
          <p:cNvPr id="3" name="Gruppo 2">
            <a:extLst>
              <a:ext uri="{FF2B5EF4-FFF2-40B4-BE49-F238E27FC236}">
                <a16:creationId xmlns:a16="http://schemas.microsoft.com/office/drawing/2014/main" id="{F0A32EB9-6AE0-5BE7-B9AC-9EF63034CA37}"/>
              </a:ext>
            </a:extLst>
          </p:cNvPr>
          <p:cNvGrpSpPr/>
          <p:nvPr/>
        </p:nvGrpSpPr>
        <p:grpSpPr>
          <a:xfrm>
            <a:off x="9980341" y="0"/>
            <a:ext cx="2096429" cy="1690688"/>
            <a:chOff x="3213018" y="514258"/>
            <a:chExt cx="2111166" cy="2111166"/>
          </a:xfrm>
        </p:grpSpPr>
        <p:sp>
          <p:nvSpPr>
            <p:cNvPr id="8" name="Rettangolo con angoli arrotondati 7">
              <a:extLst>
                <a:ext uri="{FF2B5EF4-FFF2-40B4-BE49-F238E27FC236}">
                  <a16:creationId xmlns:a16="http://schemas.microsoft.com/office/drawing/2014/main" id="{F0A29D18-E43C-49E1-D999-ADE993310E71}"/>
                </a:ext>
              </a:extLst>
            </p:cNvPr>
            <p:cNvSpPr/>
            <p:nvPr/>
          </p:nvSpPr>
          <p:spPr>
            <a:xfrm>
              <a:off x="3213018" y="514258"/>
              <a:ext cx="2111166" cy="2111166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2252848"/>
                <a:satOff val="-5806"/>
                <a:lumOff val="-3922"/>
                <a:alphaOff val="0"/>
              </a:schemeClr>
            </a:fillRef>
            <a:effectRef idx="0">
              <a:schemeClr val="accent5">
                <a:hueOff val="-2252848"/>
                <a:satOff val="-5806"/>
                <a:lumOff val="-392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it-IT"/>
            </a:p>
          </p:txBody>
        </p:sp>
        <p:sp>
          <p:nvSpPr>
            <p:cNvPr id="9" name="CasellaDiTesto 8">
              <a:extLst>
                <a:ext uri="{FF2B5EF4-FFF2-40B4-BE49-F238E27FC236}">
                  <a16:creationId xmlns:a16="http://schemas.microsoft.com/office/drawing/2014/main" id="{E9266D38-020F-B188-DFD3-0023F6484019}"/>
                </a:ext>
              </a:extLst>
            </p:cNvPr>
            <p:cNvSpPr txBox="1"/>
            <p:nvPr/>
          </p:nvSpPr>
          <p:spPr>
            <a:xfrm>
              <a:off x="3316077" y="617317"/>
              <a:ext cx="1905048" cy="19050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7630" tIns="87630" rIns="87630" bIns="87630" numCol="1" spcCol="1270" anchor="ctr" anchorCtr="0">
              <a:noAutofit/>
            </a:bodyPr>
            <a:lstStyle/>
            <a:p>
              <a:pPr marL="0" lvl="0" indent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it-IT" sz="2300" kern="1200"/>
                <a:t>Demografiche</a:t>
              </a:r>
              <a:endParaRPr lang="en-US" sz="2300" kern="1200"/>
            </a:p>
          </p:txBody>
        </p:sp>
      </p:grpSp>
    </p:spTree>
    <p:extLst>
      <p:ext uri="{BB962C8B-B14F-4D97-AF65-F5344CB8AC3E}">
        <p14:creationId xmlns:p14="http://schemas.microsoft.com/office/powerpoint/2010/main" val="20897657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62A467B-6D69-45E7-9066-69F2F66C9D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Tipi di «gruppi»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3FEAAA9B-084F-416C-B037-1A13FC1C0CB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Gruppo sociale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8CB98C2E-C20B-4985-9DD4-7A5E0E2D94C6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t-IT" dirty="0"/>
              <a:t>Insieme di individui raggruppati non in base a una stratificazione sociale;</a:t>
            </a:r>
          </a:p>
          <a:p>
            <a:r>
              <a:rPr lang="it-IT" dirty="0"/>
              <a:t>Formato solitamente da individui che condividono un dato territorio, esperienze, aspettative e valori</a:t>
            </a:r>
          </a:p>
          <a:p>
            <a:r>
              <a:rPr lang="it-IT" dirty="0"/>
              <a:t>Visione emica/etica</a:t>
            </a:r>
          </a:p>
          <a:p>
            <a:r>
              <a:rPr lang="it-IT" dirty="0"/>
              <a:t>Gruppo stretto o largo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9378B495-EEAB-4D2A-A28E-D61CAE313E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it-IT" dirty="0"/>
              <a:t>Gruppo etnico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14CB09E8-FD4C-443C-8A7A-A0F918D98221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t-IT" dirty="0"/>
              <a:t>Etnia vs razza</a:t>
            </a:r>
          </a:p>
          <a:p>
            <a:r>
              <a:rPr lang="it-IT" dirty="0"/>
              <a:t>Etnia come identità etnica in una visione </a:t>
            </a:r>
            <a:r>
              <a:rPr lang="it-IT" dirty="0" err="1"/>
              <a:t>costruttitivista</a:t>
            </a:r>
            <a:r>
              <a:rPr lang="it-IT" dirty="0"/>
              <a:t> (e non </a:t>
            </a:r>
            <a:r>
              <a:rPr lang="it-IT" dirty="0" err="1"/>
              <a:t>essenzialista</a:t>
            </a:r>
            <a:r>
              <a:rPr lang="it-IT" dirty="0"/>
              <a:t>) e come insieme di norme che determinano specifici comportamenti culturali (e, di riflesso, anche linguistici).</a:t>
            </a:r>
          </a:p>
          <a:p>
            <a:r>
              <a:rPr lang="it-IT" dirty="0"/>
              <a:t>Lingua come strumento di identificazione etnica</a:t>
            </a:r>
          </a:p>
          <a:p>
            <a:r>
              <a:rPr lang="it-IT" dirty="0"/>
              <a:t>Non ascritta e quindi variabile e negoziabile (v. lezione 5)</a:t>
            </a:r>
          </a:p>
        </p:txBody>
      </p:sp>
      <p:grpSp>
        <p:nvGrpSpPr>
          <p:cNvPr id="7" name="Gruppo 6">
            <a:extLst>
              <a:ext uri="{FF2B5EF4-FFF2-40B4-BE49-F238E27FC236}">
                <a16:creationId xmlns:a16="http://schemas.microsoft.com/office/drawing/2014/main" id="{36575A41-BF15-45B4-5508-7CE114C3D40A}"/>
              </a:ext>
            </a:extLst>
          </p:cNvPr>
          <p:cNvGrpSpPr/>
          <p:nvPr/>
        </p:nvGrpSpPr>
        <p:grpSpPr>
          <a:xfrm>
            <a:off x="9980341" y="0"/>
            <a:ext cx="2096429" cy="1690688"/>
            <a:chOff x="3213018" y="514258"/>
            <a:chExt cx="2111166" cy="2111166"/>
          </a:xfrm>
        </p:grpSpPr>
        <p:sp>
          <p:nvSpPr>
            <p:cNvPr id="8" name="Rettangolo con angoli arrotondati 7">
              <a:extLst>
                <a:ext uri="{FF2B5EF4-FFF2-40B4-BE49-F238E27FC236}">
                  <a16:creationId xmlns:a16="http://schemas.microsoft.com/office/drawing/2014/main" id="{AB2D2551-F359-A882-8BC9-39FF94C09BCA}"/>
                </a:ext>
              </a:extLst>
            </p:cNvPr>
            <p:cNvSpPr/>
            <p:nvPr/>
          </p:nvSpPr>
          <p:spPr>
            <a:xfrm>
              <a:off x="3213018" y="514258"/>
              <a:ext cx="2111166" cy="2111166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2252848"/>
                <a:satOff val="-5806"/>
                <a:lumOff val="-3922"/>
                <a:alphaOff val="0"/>
              </a:schemeClr>
            </a:fillRef>
            <a:effectRef idx="0">
              <a:schemeClr val="accent5">
                <a:hueOff val="-2252848"/>
                <a:satOff val="-5806"/>
                <a:lumOff val="-392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it-IT"/>
            </a:p>
          </p:txBody>
        </p:sp>
        <p:sp>
          <p:nvSpPr>
            <p:cNvPr id="9" name="CasellaDiTesto 8">
              <a:extLst>
                <a:ext uri="{FF2B5EF4-FFF2-40B4-BE49-F238E27FC236}">
                  <a16:creationId xmlns:a16="http://schemas.microsoft.com/office/drawing/2014/main" id="{367EFAE0-B94D-5014-A4B5-08BA8213C2EF}"/>
                </a:ext>
              </a:extLst>
            </p:cNvPr>
            <p:cNvSpPr txBox="1"/>
            <p:nvPr/>
          </p:nvSpPr>
          <p:spPr>
            <a:xfrm>
              <a:off x="3316077" y="617317"/>
              <a:ext cx="1905048" cy="19050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7630" tIns="87630" rIns="87630" bIns="87630" numCol="1" spcCol="1270" anchor="ctr" anchorCtr="0">
              <a:noAutofit/>
            </a:bodyPr>
            <a:lstStyle/>
            <a:p>
              <a:pPr marL="0" lvl="0" indent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it-IT" sz="2300" kern="1200"/>
                <a:t>Demografiche</a:t>
              </a:r>
              <a:endParaRPr lang="en-US" sz="2300" kern="1200"/>
            </a:p>
          </p:txBody>
        </p:sp>
      </p:grpSp>
    </p:spTree>
    <p:extLst>
      <p:ext uri="{BB962C8B-B14F-4D97-AF65-F5344CB8AC3E}">
        <p14:creationId xmlns:p14="http://schemas.microsoft.com/office/powerpoint/2010/main" val="7164649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D55FBFD-911F-E9CB-50A0-554A96DC42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Il luogo di nascita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CE0E778C-160E-B4AB-DD73-FAA630C86F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Parlante nativo</a:t>
            </a:r>
          </a:p>
          <a:p>
            <a:pPr lvl="1"/>
            <a:r>
              <a:rPr lang="it-IT" dirty="0"/>
              <a:t>Esempio delle comunità plurilingui</a:t>
            </a:r>
          </a:p>
          <a:p>
            <a:pPr lvl="1"/>
            <a:r>
              <a:rPr lang="it-IT" dirty="0"/>
              <a:t>Italiano o dialetto?</a:t>
            </a:r>
          </a:p>
          <a:p>
            <a:r>
              <a:rPr lang="it-IT" dirty="0">
                <a:solidFill>
                  <a:srgbClr val="FF0000"/>
                </a:solidFill>
              </a:rPr>
              <a:t>Lingue deterritorializzate (</a:t>
            </a:r>
            <a:r>
              <a:rPr lang="it-IT" dirty="0" err="1">
                <a:solidFill>
                  <a:srgbClr val="FF0000"/>
                </a:solidFill>
              </a:rPr>
              <a:t>heritage</a:t>
            </a:r>
            <a:r>
              <a:rPr lang="it-IT" dirty="0">
                <a:solidFill>
                  <a:srgbClr val="FF0000"/>
                </a:solidFill>
              </a:rPr>
              <a:t> </a:t>
            </a:r>
            <a:r>
              <a:rPr lang="it-IT" dirty="0" err="1">
                <a:solidFill>
                  <a:srgbClr val="FF0000"/>
                </a:solidFill>
              </a:rPr>
              <a:t>languages</a:t>
            </a:r>
            <a:r>
              <a:rPr lang="it-IT" dirty="0">
                <a:solidFill>
                  <a:srgbClr val="FF0000"/>
                </a:solidFill>
              </a:rPr>
              <a:t>, lingue migrate)</a:t>
            </a:r>
          </a:p>
          <a:p>
            <a:pPr marL="0" indent="0">
              <a:buNone/>
            </a:pPr>
            <a:r>
              <a:rPr lang="it-IT" dirty="0">
                <a:solidFill>
                  <a:srgbClr val="FF0000"/>
                </a:solidFill>
              </a:rPr>
              <a:t>	- erosione</a:t>
            </a:r>
          </a:p>
          <a:p>
            <a:pPr marL="0" indent="0">
              <a:buNone/>
            </a:pPr>
            <a:r>
              <a:rPr lang="it-IT" dirty="0">
                <a:solidFill>
                  <a:srgbClr val="FF0000"/>
                </a:solidFill>
              </a:rPr>
              <a:t>	- perdita</a:t>
            </a:r>
          </a:p>
          <a:p>
            <a:pPr marL="0" indent="0">
              <a:buNone/>
            </a:pPr>
            <a:r>
              <a:rPr lang="it-IT" dirty="0">
                <a:solidFill>
                  <a:srgbClr val="FF0000"/>
                </a:solidFill>
              </a:rPr>
              <a:t>	- contatto</a:t>
            </a:r>
          </a:p>
          <a:p>
            <a:pPr marL="0" indent="0">
              <a:buNone/>
            </a:pPr>
            <a:r>
              <a:rPr lang="it-IT" dirty="0">
                <a:solidFill>
                  <a:srgbClr val="FF0000"/>
                </a:solidFill>
              </a:rPr>
              <a:t>	- </a:t>
            </a:r>
            <a:r>
              <a:rPr lang="it-IT" dirty="0" err="1">
                <a:solidFill>
                  <a:srgbClr val="FF0000"/>
                </a:solidFill>
              </a:rPr>
              <a:t>polylanguaging</a:t>
            </a:r>
            <a:endParaRPr lang="it-IT" dirty="0">
              <a:solidFill>
                <a:srgbClr val="FF0000"/>
              </a:solidFill>
            </a:endParaRPr>
          </a:p>
        </p:txBody>
      </p:sp>
      <p:grpSp>
        <p:nvGrpSpPr>
          <p:cNvPr id="4" name="Gruppo 3">
            <a:extLst>
              <a:ext uri="{FF2B5EF4-FFF2-40B4-BE49-F238E27FC236}">
                <a16:creationId xmlns:a16="http://schemas.microsoft.com/office/drawing/2014/main" id="{236E7884-BD39-8560-4A4B-C45F767D7398}"/>
              </a:ext>
            </a:extLst>
          </p:cNvPr>
          <p:cNvGrpSpPr/>
          <p:nvPr/>
        </p:nvGrpSpPr>
        <p:grpSpPr>
          <a:xfrm>
            <a:off x="9980341" y="0"/>
            <a:ext cx="2096429" cy="1690688"/>
            <a:chOff x="3213018" y="514258"/>
            <a:chExt cx="2111166" cy="2111166"/>
          </a:xfrm>
        </p:grpSpPr>
        <p:sp>
          <p:nvSpPr>
            <p:cNvPr id="5" name="Rettangolo con angoli arrotondati 4">
              <a:extLst>
                <a:ext uri="{FF2B5EF4-FFF2-40B4-BE49-F238E27FC236}">
                  <a16:creationId xmlns:a16="http://schemas.microsoft.com/office/drawing/2014/main" id="{6FC35AE2-AF84-FD6E-13C6-31E8B34E9DEF}"/>
                </a:ext>
              </a:extLst>
            </p:cNvPr>
            <p:cNvSpPr/>
            <p:nvPr/>
          </p:nvSpPr>
          <p:spPr>
            <a:xfrm>
              <a:off x="3213018" y="514258"/>
              <a:ext cx="2111166" cy="2111166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2252848"/>
                <a:satOff val="-5806"/>
                <a:lumOff val="-3922"/>
                <a:alphaOff val="0"/>
              </a:schemeClr>
            </a:fillRef>
            <a:effectRef idx="0">
              <a:schemeClr val="accent5">
                <a:hueOff val="-2252848"/>
                <a:satOff val="-5806"/>
                <a:lumOff val="-392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it-IT"/>
            </a:p>
          </p:txBody>
        </p:sp>
        <p:sp>
          <p:nvSpPr>
            <p:cNvPr id="6" name="CasellaDiTesto 5">
              <a:extLst>
                <a:ext uri="{FF2B5EF4-FFF2-40B4-BE49-F238E27FC236}">
                  <a16:creationId xmlns:a16="http://schemas.microsoft.com/office/drawing/2014/main" id="{18DB8376-141A-DE4E-E054-C05487AB550D}"/>
                </a:ext>
              </a:extLst>
            </p:cNvPr>
            <p:cNvSpPr txBox="1"/>
            <p:nvPr/>
          </p:nvSpPr>
          <p:spPr>
            <a:xfrm>
              <a:off x="3316077" y="617317"/>
              <a:ext cx="1905048" cy="19050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7630" tIns="87630" rIns="87630" bIns="87630" numCol="1" spcCol="1270" anchor="ctr" anchorCtr="0">
              <a:noAutofit/>
            </a:bodyPr>
            <a:lstStyle/>
            <a:p>
              <a:pPr marL="0" lvl="0" indent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it-IT" sz="2300" kern="1200"/>
                <a:t>Demografiche</a:t>
              </a:r>
              <a:endParaRPr lang="en-US" sz="2300" kern="1200"/>
            </a:p>
          </p:txBody>
        </p:sp>
      </p:grpSp>
    </p:spTree>
    <p:extLst>
      <p:ext uri="{BB962C8B-B14F-4D97-AF65-F5344CB8AC3E}">
        <p14:creationId xmlns:p14="http://schemas.microsoft.com/office/powerpoint/2010/main" val="6777554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C73B40D-E423-4BB4-A1EF-24F248567F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</p:spPr>
        <p:txBody>
          <a:bodyPr>
            <a:normAutofit/>
          </a:bodyPr>
          <a:lstStyle/>
          <a:p>
            <a:r>
              <a:rPr lang="it-IT" dirty="0"/>
              <a:t>La trasmissione verticale e l’identità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7FC40B09-4405-47D6-A064-7FC448313D9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62465" y="6356350"/>
            <a:ext cx="2743200" cy="365125"/>
          </a:xfrm>
        </p:spPr>
        <p:txBody>
          <a:bodyPr>
            <a:normAutofit/>
          </a:bodyPr>
          <a:lstStyle/>
          <a:p>
            <a:pPr rtl="0">
              <a:spcAft>
                <a:spcPts val="600"/>
              </a:spcAft>
            </a:pPr>
            <a:r>
              <a:rPr lang="en-US"/>
              <a:t>Gonzo e Saltarelli (1983)</a:t>
            </a:r>
          </a:p>
        </p:txBody>
      </p:sp>
      <p:graphicFrame>
        <p:nvGraphicFramePr>
          <p:cNvPr id="5" name="Tabella 5">
            <a:extLst>
              <a:ext uri="{FF2B5EF4-FFF2-40B4-BE49-F238E27FC236}">
                <a16:creationId xmlns:a16="http://schemas.microsoft.com/office/drawing/2014/main" id="{136D45E3-EB88-4FBF-8434-3A1DCB9BAF56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3759896" y="1562229"/>
          <a:ext cx="7728270" cy="37337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95282">
                  <a:extLst>
                    <a:ext uri="{9D8B030D-6E8A-4147-A177-3AD203B41FA5}">
                      <a16:colId xmlns:a16="http://schemas.microsoft.com/office/drawing/2014/main" val="603876797"/>
                    </a:ext>
                  </a:extLst>
                </a:gridCol>
                <a:gridCol w="1907399">
                  <a:extLst>
                    <a:ext uri="{9D8B030D-6E8A-4147-A177-3AD203B41FA5}">
                      <a16:colId xmlns:a16="http://schemas.microsoft.com/office/drawing/2014/main" val="2563482358"/>
                    </a:ext>
                  </a:extLst>
                </a:gridCol>
                <a:gridCol w="1907399">
                  <a:extLst>
                    <a:ext uri="{9D8B030D-6E8A-4147-A177-3AD203B41FA5}">
                      <a16:colId xmlns:a16="http://schemas.microsoft.com/office/drawing/2014/main" val="3980648207"/>
                    </a:ext>
                  </a:extLst>
                </a:gridCol>
                <a:gridCol w="2018190">
                  <a:extLst>
                    <a:ext uri="{9D8B030D-6E8A-4147-A177-3AD203B41FA5}">
                      <a16:colId xmlns:a16="http://schemas.microsoft.com/office/drawing/2014/main" val="1445615916"/>
                    </a:ext>
                  </a:extLst>
                </a:gridCol>
              </a:tblGrid>
              <a:tr h="1083948">
                <a:tc>
                  <a:txBody>
                    <a:bodyPr/>
                    <a:lstStyle/>
                    <a:p>
                      <a:r>
                        <a:rPr lang="it-IT" sz="3200"/>
                        <a:t>STAGE</a:t>
                      </a:r>
                    </a:p>
                  </a:txBody>
                  <a:tcPr marL="80182" marR="80182" marT="40091" marB="4009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3200"/>
                        <a:t>I: standard</a:t>
                      </a:r>
                    </a:p>
                  </a:txBody>
                  <a:tcPr marL="80182" marR="80182" marT="40091" marB="4009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3200"/>
                        <a:t>II: Fading</a:t>
                      </a:r>
                    </a:p>
                  </a:txBody>
                  <a:tcPr marL="80182" marR="80182" marT="40091" marB="4009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3200"/>
                        <a:t>III: Pidgin</a:t>
                      </a:r>
                    </a:p>
                  </a:txBody>
                  <a:tcPr marL="80182" marR="80182" marT="40091" marB="40091"/>
                </a:tc>
                <a:extLst>
                  <a:ext uri="{0D108BD9-81ED-4DB2-BD59-A6C34878D82A}">
                    <a16:rowId xmlns:a16="http://schemas.microsoft.com/office/drawing/2014/main" val="2066373285"/>
                  </a:ext>
                </a:extLst>
              </a:tr>
              <a:tr h="602008">
                <a:tc>
                  <a:txBody>
                    <a:bodyPr/>
                    <a:lstStyle/>
                    <a:p>
                      <a:r>
                        <a:rPr lang="it-IT" sz="2500"/>
                        <a:t>Generation</a:t>
                      </a:r>
                    </a:p>
                  </a:txBody>
                  <a:tcPr marL="80182" marR="80182" marT="40091" marB="4009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3200"/>
                        <a:t>1</a:t>
                      </a:r>
                    </a:p>
                  </a:txBody>
                  <a:tcPr marL="80182" marR="80182" marT="40091" marB="4009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3200"/>
                        <a:t>1</a:t>
                      </a:r>
                    </a:p>
                  </a:txBody>
                  <a:tcPr marL="80182" marR="80182" marT="40091" marB="4009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3200"/>
                        <a:t>2</a:t>
                      </a:r>
                    </a:p>
                  </a:txBody>
                  <a:tcPr marL="80182" marR="80182" marT="40091" marB="40091"/>
                </a:tc>
                <a:extLst>
                  <a:ext uri="{0D108BD9-81ED-4DB2-BD59-A6C34878D82A}">
                    <a16:rowId xmlns:a16="http://schemas.microsoft.com/office/drawing/2014/main" val="3107451498"/>
                  </a:ext>
                </a:extLst>
              </a:tr>
              <a:tr h="2047830">
                <a:tc>
                  <a:txBody>
                    <a:bodyPr/>
                    <a:lstStyle/>
                    <a:p>
                      <a:r>
                        <a:rPr lang="it-IT" sz="2500"/>
                        <a:t>Linguistic setting</a:t>
                      </a:r>
                    </a:p>
                  </a:txBody>
                  <a:tcPr marL="80182" marR="80182" marT="40091" marB="4009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3200"/>
                        <a:t>L1</a:t>
                      </a:r>
                    </a:p>
                  </a:txBody>
                  <a:tcPr marL="80182" marR="80182" marT="40091" marB="4009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3200"/>
                        <a:t>L1 emigrant</a:t>
                      </a:r>
                    </a:p>
                  </a:txBody>
                  <a:tcPr marL="80182" marR="80182" marT="40091" marB="4009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3200" dirty="0"/>
                        <a:t>L1 </a:t>
                      </a:r>
                      <a:r>
                        <a:rPr lang="it-IT" sz="3200" dirty="0" err="1"/>
                        <a:t>emigrant</a:t>
                      </a:r>
                      <a:r>
                        <a:rPr lang="it-IT" sz="3200" dirty="0"/>
                        <a:t> </a:t>
                      </a:r>
                    </a:p>
                    <a:p>
                      <a:pPr algn="ctr"/>
                      <a:r>
                        <a:rPr lang="it-IT" sz="3200" dirty="0"/>
                        <a:t>L2 </a:t>
                      </a:r>
                      <a:r>
                        <a:rPr lang="it-IT" sz="3200" dirty="0" err="1"/>
                        <a:t>emigrant</a:t>
                      </a:r>
                      <a:endParaRPr lang="it-IT" sz="3200" dirty="0"/>
                    </a:p>
                  </a:txBody>
                  <a:tcPr marL="80182" marR="80182" marT="40091" marB="40091"/>
                </a:tc>
                <a:extLst>
                  <a:ext uri="{0D108BD9-81ED-4DB2-BD59-A6C34878D82A}">
                    <a16:rowId xmlns:a16="http://schemas.microsoft.com/office/drawing/2014/main" val="3793588097"/>
                  </a:ext>
                </a:extLst>
              </a:tr>
            </a:tbl>
          </a:graphicData>
        </a:graphic>
      </p:graphicFrame>
      <p:grpSp>
        <p:nvGrpSpPr>
          <p:cNvPr id="3" name="Gruppo 2">
            <a:extLst>
              <a:ext uri="{FF2B5EF4-FFF2-40B4-BE49-F238E27FC236}">
                <a16:creationId xmlns:a16="http://schemas.microsoft.com/office/drawing/2014/main" id="{9FF436D1-D7A5-40B2-9A95-CB5B0F787C89}"/>
              </a:ext>
            </a:extLst>
          </p:cNvPr>
          <p:cNvGrpSpPr/>
          <p:nvPr/>
        </p:nvGrpSpPr>
        <p:grpSpPr>
          <a:xfrm>
            <a:off x="10036098" y="0"/>
            <a:ext cx="2040672" cy="1483112"/>
            <a:chOff x="3213018" y="514258"/>
            <a:chExt cx="2111166" cy="2111166"/>
          </a:xfrm>
        </p:grpSpPr>
        <p:sp>
          <p:nvSpPr>
            <p:cNvPr id="6" name="Rettangolo con angoli arrotondati 5">
              <a:extLst>
                <a:ext uri="{FF2B5EF4-FFF2-40B4-BE49-F238E27FC236}">
                  <a16:creationId xmlns:a16="http://schemas.microsoft.com/office/drawing/2014/main" id="{FA0BD0AA-A32E-23B0-5806-61B14944DB29}"/>
                </a:ext>
              </a:extLst>
            </p:cNvPr>
            <p:cNvSpPr/>
            <p:nvPr/>
          </p:nvSpPr>
          <p:spPr>
            <a:xfrm>
              <a:off x="3213018" y="514258"/>
              <a:ext cx="2111166" cy="2111166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2252848"/>
                <a:satOff val="-5806"/>
                <a:lumOff val="-3922"/>
                <a:alphaOff val="0"/>
              </a:schemeClr>
            </a:fillRef>
            <a:effectRef idx="0">
              <a:schemeClr val="accent5">
                <a:hueOff val="-2252848"/>
                <a:satOff val="-5806"/>
                <a:lumOff val="-392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it-IT"/>
            </a:p>
          </p:txBody>
        </p:sp>
        <p:sp>
          <p:nvSpPr>
            <p:cNvPr id="7" name="CasellaDiTesto 6">
              <a:extLst>
                <a:ext uri="{FF2B5EF4-FFF2-40B4-BE49-F238E27FC236}">
                  <a16:creationId xmlns:a16="http://schemas.microsoft.com/office/drawing/2014/main" id="{413B9743-189B-0925-B2B9-8DDD1B658A71}"/>
                </a:ext>
              </a:extLst>
            </p:cNvPr>
            <p:cNvSpPr txBox="1"/>
            <p:nvPr/>
          </p:nvSpPr>
          <p:spPr>
            <a:xfrm>
              <a:off x="3316077" y="617317"/>
              <a:ext cx="1905048" cy="19050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7630" tIns="87630" rIns="87630" bIns="87630" numCol="1" spcCol="1270" anchor="ctr" anchorCtr="0">
              <a:noAutofit/>
            </a:bodyPr>
            <a:lstStyle/>
            <a:p>
              <a:pPr marL="0" lvl="0" indent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it-IT" sz="2300" kern="1200"/>
                <a:t>Demografiche</a:t>
              </a:r>
              <a:endParaRPr lang="en-US" sz="2300" kern="1200"/>
            </a:p>
          </p:txBody>
        </p:sp>
      </p:grpSp>
    </p:spTree>
    <p:extLst>
      <p:ext uri="{BB962C8B-B14F-4D97-AF65-F5344CB8AC3E}">
        <p14:creationId xmlns:p14="http://schemas.microsoft.com/office/powerpoint/2010/main" val="40967148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5345B19-F31E-467E-B9AD-EDBD6D1C89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919" y="1123837"/>
            <a:ext cx="3428744" cy="460118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Le </a:t>
            </a:r>
            <a:r>
              <a:rPr lang="en-US" dirty="0" err="1"/>
              <a:t>conseguenze</a:t>
            </a:r>
            <a:r>
              <a:rPr lang="en-US" dirty="0"/>
              <a:t> </a:t>
            </a:r>
            <a:r>
              <a:rPr lang="en-US" dirty="0" err="1"/>
              <a:t>sul</a:t>
            </a:r>
            <a:r>
              <a:rPr lang="en-US" dirty="0"/>
              <a:t> piano </a:t>
            </a:r>
            <a:r>
              <a:rPr lang="en-US" dirty="0" err="1"/>
              <a:t>identitario</a:t>
            </a:r>
            <a:endParaRPr lang="en-US" dirty="0"/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5B059B42-0928-4072-B912-D77A883989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836020" y="1204332"/>
            <a:ext cx="7348448" cy="2658541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800" dirty="0"/>
              <a:t>“the loss of a primary language, particularly when it is the only language spoken by parents, can be very costly to the children, their families, and to society as a whole” (Wong Fillmore, 1991: 323)</a:t>
            </a:r>
          </a:p>
          <a:p>
            <a:endParaRPr lang="en-US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BC44E3A-B692-44C9-813E-ED7A0CCDC4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21743" y="4161453"/>
            <a:ext cx="4610249" cy="1918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Gruppo 2">
            <a:extLst>
              <a:ext uri="{FF2B5EF4-FFF2-40B4-BE49-F238E27FC236}">
                <a16:creationId xmlns:a16="http://schemas.microsoft.com/office/drawing/2014/main" id="{AEDE1868-7E78-84AB-BBC7-C58F284BA757}"/>
              </a:ext>
            </a:extLst>
          </p:cNvPr>
          <p:cNvGrpSpPr/>
          <p:nvPr/>
        </p:nvGrpSpPr>
        <p:grpSpPr>
          <a:xfrm>
            <a:off x="9831992" y="0"/>
            <a:ext cx="2244778" cy="1382751"/>
            <a:chOff x="3213018" y="514258"/>
            <a:chExt cx="2111166" cy="2111166"/>
          </a:xfrm>
        </p:grpSpPr>
        <p:sp>
          <p:nvSpPr>
            <p:cNvPr id="5" name="Rettangolo con angoli arrotondati 4">
              <a:extLst>
                <a:ext uri="{FF2B5EF4-FFF2-40B4-BE49-F238E27FC236}">
                  <a16:creationId xmlns:a16="http://schemas.microsoft.com/office/drawing/2014/main" id="{9871ED27-F454-0550-C001-849E16779FA4}"/>
                </a:ext>
              </a:extLst>
            </p:cNvPr>
            <p:cNvSpPr/>
            <p:nvPr/>
          </p:nvSpPr>
          <p:spPr>
            <a:xfrm>
              <a:off x="3213018" y="514258"/>
              <a:ext cx="2111166" cy="2111166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2252848"/>
                <a:satOff val="-5806"/>
                <a:lumOff val="-3922"/>
                <a:alphaOff val="0"/>
              </a:schemeClr>
            </a:fillRef>
            <a:effectRef idx="0">
              <a:schemeClr val="accent5">
                <a:hueOff val="-2252848"/>
                <a:satOff val="-5806"/>
                <a:lumOff val="-392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it-IT"/>
            </a:p>
          </p:txBody>
        </p:sp>
        <p:sp>
          <p:nvSpPr>
            <p:cNvPr id="6" name="CasellaDiTesto 5">
              <a:extLst>
                <a:ext uri="{FF2B5EF4-FFF2-40B4-BE49-F238E27FC236}">
                  <a16:creationId xmlns:a16="http://schemas.microsoft.com/office/drawing/2014/main" id="{67C1BDFA-52B3-C4DA-612E-F4E4CD99AB35}"/>
                </a:ext>
              </a:extLst>
            </p:cNvPr>
            <p:cNvSpPr txBox="1"/>
            <p:nvPr/>
          </p:nvSpPr>
          <p:spPr>
            <a:xfrm>
              <a:off x="3316077" y="617317"/>
              <a:ext cx="1905048" cy="19050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7630" tIns="87630" rIns="87630" bIns="87630" numCol="1" spcCol="1270" anchor="ctr" anchorCtr="0">
              <a:noAutofit/>
            </a:bodyPr>
            <a:lstStyle/>
            <a:p>
              <a:pPr marL="0" lvl="0" indent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it-IT" sz="2300" kern="1200"/>
                <a:t>Demografiche</a:t>
              </a:r>
              <a:endParaRPr lang="en-US" sz="2300" kern="1200"/>
            </a:p>
          </p:txBody>
        </p:sp>
      </p:grpSp>
    </p:spTree>
    <p:extLst>
      <p:ext uri="{BB962C8B-B14F-4D97-AF65-F5344CB8AC3E}">
        <p14:creationId xmlns:p14="http://schemas.microsoft.com/office/powerpoint/2010/main" val="73806745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olo 6">
            <a:extLst>
              <a:ext uri="{FF2B5EF4-FFF2-40B4-BE49-F238E27FC236}">
                <a16:creationId xmlns:a16="http://schemas.microsoft.com/office/drawing/2014/main" id="{8462EFEC-88E7-4BBB-A145-CC19102504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Ritorno alle radici</a:t>
            </a:r>
          </a:p>
        </p:txBody>
      </p:sp>
      <p:sp>
        <p:nvSpPr>
          <p:cNvPr id="8" name="Segnaposto contenuto 7">
            <a:extLst>
              <a:ext uri="{FF2B5EF4-FFF2-40B4-BE49-F238E27FC236}">
                <a16:creationId xmlns:a16="http://schemas.microsoft.com/office/drawing/2014/main" id="{EAFD07CB-56D4-4099-942D-789AF3B49E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 remember when </a:t>
            </a:r>
            <a:r>
              <a:rPr lang="en-US" dirty="0" err="1"/>
              <a:t>nonna</a:t>
            </a:r>
            <a:r>
              <a:rPr lang="en-US" dirty="0"/>
              <a:t> came home one day and said to my mom “ </a:t>
            </a:r>
            <a:r>
              <a:rPr lang="en-US" dirty="0" err="1"/>
              <a:t>Minchia</a:t>
            </a:r>
            <a:r>
              <a:rPr lang="en-US" dirty="0"/>
              <a:t>  !!  </a:t>
            </a:r>
            <a:r>
              <a:rPr lang="en-US" dirty="0" err="1"/>
              <a:t>nina</a:t>
            </a:r>
            <a:r>
              <a:rPr lang="en-US" dirty="0"/>
              <a:t> , you know that Maria has uno  </a:t>
            </a:r>
            <a:r>
              <a:rPr lang="en-US" dirty="0" err="1"/>
              <a:t>castellu</a:t>
            </a:r>
            <a:r>
              <a:rPr lang="en-US" dirty="0"/>
              <a:t> </a:t>
            </a:r>
            <a:r>
              <a:rPr lang="en-US" dirty="0" err="1"/>
              <a:t>d’oro</a:t>
            </a:r>
            <a:r>
              <a:rPr lang="en-US" dirty="0"/>
              <a:t> ?” She replied no , she called. Maria and Maria started laughing . Maria said she went to the doctor and the doctor said she had high Cholesterol !! ??????</a:t>
            </a:r>
          </a:p>
          <a:p>
            <a:endParaRPr lang="en-US" dirty="0"/>
          </a:p>
          <a:p>
            <a:r>
              <a:rPr lang="en-US" dirty="0"/>
              <a:t>(Corpus </a:t>
            </a:r>
            <a:r>
              <a:rPr lang="en-US" dirty="0" err="1"/>
              <a:t>Ferrini&amp;DiSalvo</a:t>
            </a:r>
            <a:r>
              <a:rPr lang="en-US" dirty="0"/>
              <a:t>)</a:t>
            </a:r>
            <a:endParaRPr lang="it-IT" dirty="0"/>
          </a:p>
          <a:p>
            <a:endParaRPr lang="it-IT" dirty="0"/>
          </a:p>
        </p:txBody>
      </p:sp>
      <p:grpSp>
        <p:nvGrpSpPr>
          <p:cNvPr id="2" name="Gruppo 1">
            <a:extLst>
              <a:ext uri="{FF2B5EF4-FFF2-40B4-BE49-F238E27FC236}">
                <a16:creationId xmlns:a16="http://schemas.microsoft.com/office/drawing/2014/main" id="{B95A8925-14A5-C2F6-D179-C600962DC150}"/>
              </a:ext>
            </a:extLst>
          </p:cNvPr>
          <p:cNvGrpSpPr/>
          <p:nvPr/>
        </p:nvGrpSpPr>
        <p:grpSpPr>
          <a:xfrm>
            <a:off x="9980341" y="0"/>
            <a:ext cx="2096429" cy="1690688"/>
            <a:chOff x="3213018" y="514258"/>
            <a:chExt cx="2111166" cy="2111166"/>
          </a:xfrm>
        </p:grpSpPr>
        <p:sp>
          <p:nvSpPr>
            <p:cNvPr id="3" name="Rettangolo con angoli arrotondati 2">
              <a:extLst>
                <a:ext uri="{FF2B5EF4-FFF2-40B4-BE49-F238E27FC236}">
                  <a16:creationId xmlns:a16="http://schemas.microsoft.com/office/drawing/2014/main" id="{3F4AAB09-99FB-03B3-CAD2-984874FEA78A}"/>
                </a:ext>
              </a:extLst>
            </p:cNvPr>
            <p:cNvSpPr/>
            <p:nvPr/>
          </p:nvSpPr>
          <p:spPr>
            <a:xfrm>
              <a:off x="3213018" y="514258"/>
              <a:ext cx="2111166" cy="2111166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2252848"/>
                <a:satOff val="-5806"/>
                <a:lumOff val="-3922"/>
                <a:alphaOff val="0"/>
              </a:schemeClr>
            </a:fillRef>
            <a:effectRef idx="0">
              <a:schemeClr val="accent5">
                <a:hueOff val="-2252848"/>
                <a:satOff val="-5806"/>
                <a:lumOff val="-392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it-IT"/>
            </a:p>
          </p:txBody>
        </p:sp>
        <p:sp>
          <p:nvSpPr>
            <p:cNvPr id="4" name="CasellaDiTesto 3">
              <a:extLst>
                <a:ext uri="{FF2B5EF4-FFF2-40B4-BE49-F238E27FC236}">
                  <a16:creationId xmlns:a16="http://schemas.microsoft.com/office/drawing/2014/main" id="{1DF067FB-09C0-5EB7-8526-86EC0E5C93F6}"/>
                </a:ext>
              </a:extLst>
            </p:cNvPr>
            <p:cNvSpPr txBox="1"/>
            <p:nvPr/>
          </p:nvSpPr>
          <p:spPr>
            <a:xfrm>
              <a:off x="3316077" y="617317"/>
              <a:ext cx="1905048" cy="19050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7630" tIns="87630" rIns="87630" bIns="87630" numCol="1" spcCol="1270" anchor="ctr" anchorCtr="0">
              <a:noAutofit/>
            </a:bodyPr>
            <a:lstStyle/>
            <a:p>
              <a:pPr marL="0" lvl="0" indent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it-IT" sz="2300" kern="1200"/>
                <a:t>Demografiche</a:t>
              </a:r>
              <a:endParaRPr lang="en-US" sz="2300" kern="1200"/>
            </a:p>
          </p:txBody>
        </p:sp>
      </p:grpSp>
    </p:spTree>
    <p:extLst>
      <p:ext uri="{BB962C8B-B14F-4D97-AF65-F5344CB8AC3E}">
        <p14:creationId xmlns:p14="http://schemas.microsoft.com/office/powerpoint/2010/main" val="281245643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9528" y="554152"/>
            <a:ext cx="5742189" cy="5742189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3F5E7F89-0C95-F1E5-A794-B86F3E4AD1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5072" y="1289765"/>
            <a:ext cx="3651101" cy="4270963"/>
          </a:xfrm>
        </p:spPr>
        <p:txBody>
          <a:bodyPr anchor="ctr">
            <a:normAutofit/>
          </a:bodyPr>
          <a:lstStyle/>
          <a:p>
            <a:pPr algn="ctr"/>
            <a:r>
              <a:rPr lang="it-IT" sz="5600">
                <a:solidFill>
                  <a:srgbClr val="FFFFFF"/>
                </a:solidFill>
              </a:rPr>
              <a:t>Variabili sociali</a:t>
            </a:r>
          </a:p>
        </p:txBody>
      </p:sp>
      <p:sp>
        <p:nvSpPr>
          <p:cNvPr id="12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3493" y="374394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2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4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0109" y="1084507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2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22481B0B-F455-860C-AE3E-B6D084E7D2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97233" y="518400"/>
            <a:ext cx="4771607" cy="5837949"/>
          </a:xfrm>
        </p:spPr>
        <p:txBody>
          <a:bodyPr anchor="ctr">
            <a:normAutofit/>
          </a:bodyPr>
          <a:lstStyle/>
          <a:p>
            <a:r>
              <a:rPr lang="it-IT" sz="2000">
                <a:solidFill>
                  <a:schemeClr val="tx1">
                    <a:alpha val="80000"/>
                  </a:schemeClr>
                </a:solidFill>
              </a:rPr>
              <a:t>Strato sociale</a:t>
            </a:r>
          </a:p>
          <a:p>
            <a:r>
              <a:rPr lang="it-IT" sz="2000">
                <a:solidFill>
                  <a:schemeClr val="tx1">
                    <a:alpha val="80000"/>
                  </a:schemeClr>
                </a:solidFill>
              </a:rPr>
              <a:t>Grado di istruzione</a:t>
            </a:r>
          </a:p>
          <a:p>
            <a:r>
              <a:rPr lang="it-IT" sz="2000">
                <a:solidFill>
                  <a:schemeClr val="tx1">
                    <a:alpha val="80000"/>
                  </a:schemeClr>
                </a:solidFill>
              </a:rPr>
              <a:t>Sfere occupazionali</a:t>
            </a:r>
          </a:p>
          <a:p>
            <a:r>
              <a:rPr lang="it-IT" sz="2000">
                <a:solidFill>
                  <a:schemeClr val="tx1">
                    <a:alpha val="80000"/>
                  </a:schemeClr>
                </a:solidFill>
              </a:rPr>
              <a:t>Livelli di reddito</a:t>
            </a:r>
          </a:p>
          <a:p>
            <a:r>
              <a:rPr lang="it-IT" sz="2000">
                <a:solidFill>
                  <a:schemeClr val="tx1">
                    <a:alpha val="80000"/>
                  </a:schemeClr>
                </a:solidFill>
              </a:rPr>
              <a:t>Socioletto: esempi</a:t>
            </a:r>
          </a:p>
          <a:p>
            <a:pPr marL="0" indent="0">
              <a:buNone/>
            </a:pPr>
            <a:endParaRPr lang="it-IT" sz="2000">
              <a:solidFill>
                <a:schemeClr val="tx1">
                  <a:alpha val="80000"/>
                </a:schemeClr>
              </a:solidFill>
            </a:endParaRPr>
          </a:p>
          <a:p>
            <a:endParaRPr lang="it-IT" sz="2000">
              <a:solidFill>
                <a:schemeClr val="tx1">
                  <a:alpha val="80000"/>
                </a:schemeClr>
              </a:solidFill>
            </a:endParaRPr>
          </a:p>
        </p:txBody>
      </p:sp>
      <p:sp>
        <p:nvSpPr>
          <p:cNvPr id="16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36547" y="5751820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2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Gruppo 3">
            <a:extLst>
              <a:ext uri="{FF2B5EF4-FFF2-40B4-BE49-F238E27FC236}">
                <a16:creationId xmlns:a16="http://schemas.microsoft.com/office/drawing/2014/main" id="{A3BF57A6-7C92-3320-8E30-54631369186C}"/>
              </a:ext>
            </a:extLst>
          </p:cNvPr>
          <p:cNvGrpSpPr/>
          <p:nvPr/>
        </p:nvGrpSpPr>
        <p:grpSpPr>
          <a:xfrm>
            <a:off x="10412940" y="8878"/>
            <a:ext cx="1711149" cy="1485385"/>
            <a:chOff x="939454" y="514258"/>
            <a:chExt cx="2111166" cy="2111166"/>
          </a:xfrm>
        </p:grpSpPr>
        <p:sp>
          <p:nvSpPr>
            <p:cNvPr id="5" name="Rettangolo con angoli arrotondati 4">
              <a:extLst>
                <a:ext uri="{FF2B5EF4-FFF2-40B4-BE49-F238E27FC236}">
                  <a16:creationId xmlns:a16="http://schemas.microsoft.com/office/drawing/2014/main" id="{FD51FA9D-A601-9421-F44B-0AC9F3897D8D}"/>
                </a:ext>
              </a:extLst>
            </p:cNvPr>
            <p:cNvSpPr/>
            <p:nvPr/>
          </p:nvSpPr>
          <p:spPr>
            <a:xfrm>
              <a:off x="939454" y="514258"/>
              <a:ext cx="2111166" cy="2111166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it-IT"/>
            </a:p>
          </p:txBody>
        </p:sp>
        <p:sp>
          <p:nvSpPr>
            <p:cNvPr id="6" name="CasellaDiTesto 5">
              <a:extLst>
                <a:ext uri="{FF2B5EF4-FFF2-40B4-BE49-F238E27FC236}">
                  <a16:creationId xmlns:a16="http://schemas.microsoft.com/office/drawing/2014/main" id="{3491B3A2-519F-03A9-5635-17540AE597D7}"/>
                </a:ext>
              </a:extLst>
            </p:cNvPr>
            <p:cNvSpPr txBox="1"/>
            <p:nvPr/>
          </p:nvSpPr>
          <p:spPr>
            <a:xfrm>
              <a:off x="1042513" y="617317"/>
              <a:ext cx="1905048" cy="19050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7630" tIns="87630" rIns="87630" bIns="87630" numCol="1" spcCol="1270" anchor="ctr" anchorCtr="0">
              <a:noAutofit/>
            </a:bodyPr>
            <a:lstStyle/>
            <a:p>
              <a:pPr marL="0" lvl="0" indent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it-IT" sz="2300" kern="1200"/>
                <a:t>Sociali</a:t>
              </a:r>
              <a:endParaRPr lang="en-US" sz="2300" kern="1200"/>
            </a:p>
          </p:txBody>
        </p:sp>
      </p:grpSp>
    </p:spTree>
    <p:extLst>
      <p:ext uri="{BB962C8B-B14F-4D97-AF65-F5344CB8AC3E}">
        <p14:creationId xmlns:p14="http://schemas.microsoft.com/office/powerpoint/2010/main" val="35944081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olo 6">
            <a:extLst>
              <a:ext uri="{FF2B5EF4-FFF2-40B4-BE49-F238E27FC236}">
                <a16:creationId xmlns:a16="http://schemas.microsoft.com/office/drawing/2014/main" id="{5E87F7C6-8B6C-49BD-8329-EB2294ADC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Il problema della stratificazione sociale</a:t>
            </a:r>
          </a:p>
        </p:txBody>
      </p:sp>
      <p:sp>
        <p:nvSpPr>
          <p:cNvPr id="8" name="Segnaposto contenuto 7">
            <a:extLst>
              <a:ext uri="{FF2B5EF4-FFF2-40B4-BE49-F238E27FC236}">
                <a16:creationId xmlns:a16="http://schemas.microsoft.com/office/drawing/2014/main" id="{78BBB7B0-7BD5-4F0A-972B-D58E52DFBE1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/>
              <a:t>Possibili parametri</a:t>
            </a:r>
          </a:p>
          <a:p>
            <a:pPr lvl="1"/>
            <a:r>
              <a:rPr lang="it-IT" dirty="0"/>
              <a:t>Livello di reddito</a:t>
            </a:r>
          </a:p>
          <a:p>
            <a:pPr lvl="1"/>
            <a:r>
              <a:rPr lang="it-IT" dirty="0"/>
              <a:t>Livello di istruzione</a:t>
            </a:r>
          </a:p>
          <a:p>
            <a:pPr lvl="1"/>
            <a:r>
              <a:rPr lang="it-IT" dirty="0"/>
              <a:t>Lingua materna</a:t>
            </a:r>
          </a:p>
          <a:p>
            <a:pPr lvl="1"/>
            <a:r>
              <a:rPr lang="it-IT" dirty="0"/>
              <a:t>Prestigio sociale</a:t>
            </a:r>
          </a:p>
          <a:p>
            <a:pPr lvl="1"/>
            <a:r>
              <a:rPr lang="it-IT" dirty="0"/>
              <a:t>Appartenenza etnica</a:t>
            </a:r>
          </a:p>
        </p:txBody>
      </p:sp>
      <p:sp>
        <p:nvSpPr>
          <p:cNvPr id="9" name="Segnaposto contenuto 8">
            <a:extLst>
              <a:ext uri="{FF2B5EF4-FFF2-40B4-BE49-F238E27FC236}">
                <a16:creationId xmlns:a16="http://schemas.microsoft.com/office/drawing/2014/main" id="{03A6C3AC-802F-4998-B5EB-770F5B28257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it-IT" dirty="0"/>
              <a:t>Discussione</a:t>
            </a:r>
          </a:p>
          <a:p>
            <a:pPr lvl="1"/>
            <a:r>
              <a:rPr lang="it-IT" dirty="0"/>
              <a:t>Guadagna più un insegnante o un calciatore?</a:t>
            </a:r>
          </a:p>
          <a:p>
            <a:pPr lvl="1"/>
            <a:r>
              <a:rPr lang="it-IT" dirty="0"/>
              <a:t>Lingua materna: dialetto/italiano?</a:t>
            </a:r>
          </a:p>
          <a:p>
            <a:pPr lvl="1"/>
            <a:r>
              <a:rPr lang="it-IT" dirty="0"/>
              <a:t>Alcune figure hanno maggiore prestigio ma non necessariamente maggiore reddito o istruzione</a:t>
            </a:r>
          </a:p>
          <a:p>
            <a:pPr lvl="1"/>
            <a:r>
              <a:rPr lang="it-IT" dirty="0"/>
              <a:t>Appartenenza etnica condiziona la percezione e la presenza di stereotipi &gt; accesso al reddito.</a:t>
            </a:r>
          </a:p>
          <a:p>
            <a:pPr lvl="1"/>
            <a:r>
              <a:rPr lang="it-IT" dirty="0"/>
              <a:t>Mobilità sociale variabile da Paese a Paese.</a:t>
            </a:r>
          </a:p>
        </p:txBody>
      </p:sp>
      <p:grpSp>
        <p:nvGrpSpPr>
          <p:cNvPr id="2" name="Gruppo 1">
            <a:extLst>
              <a:ext uri="{FF2B5EF4-FFF2-40B4-BE49-F238E27FC236}">
                <a16:creationId xmlns:a16="http://schemas.microsoft.com/office/drawing/2014/main" id="{36D322C7-8F26-1DA0-F275-7FE757620989}"/>
              </a:ext>
            </a:extLst>
          </p:cNvPr>
          <p:cNvGrpSpPr/>
          <p:nvPr/>
        </p:nvGrpSpPr>
        <p:grpSpPr>
          <a:xfrm>
            <a:off x="10412940" y="20029"/>
            <a:ext cx="1711149" cy="1485385"/>
            <a:chOff x="939454" y="514258"/>
            <a:chExt cx="2111166" cy="2111166"/>
          </a:xfrm>
        </p:grpSpPr>
        <p:sp>
          <p:nvSpPr>
            <p:cNvPr id="3" name="Rettangolo con angoli arrotondati 2">
              <a:extLst>
                <a:ext uri="{FF2B5EF4-FFF2-40B4-BE49-F238E27FC236}">
                  <a16:creationId xmlns:a16="http://schemas.microsoft.com/office/drawing/2014/main" id="{8EDF0D8D-3A5E-5A1E-4580-EE8DF53C931D}"/>
                </a:ext>
              </a:extLst>
            </p:cNvPr>
            <p:cNvSpPr/>
            <p:nvPr/>
          </p:nvSpPr>
          <p:spPr>
            <a:xfrm>
              <a:off x="939454" y="514258"/>
              <a:ext cx="2111166" cy="2111166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it-IT"/>
            </a:p>
          </p:txBody>
        </p:sp>
        <p:sp>
          <p:nvSpPr>
            <p:cNvPr id="4" name="CasellaDiTesto 3">
              <a:extLst>
                <a:ext uri="{FF2B5EF4-FFF2-40B4-BE49-F238E27FC236}">
                  <a16:creationId xmlns:a16="http://schemas.microsoft.com/office/drawing/2014/main" id="{D0273E88-DA50-FCC3-05B1-76C6A24123B8}"/>
                </a:ext>
              </a:extLst>
            </p:cNvPr>
            <p:cNvSpPr txBox="1"/>
            <p:nvPr/>
          </p:nvSpPr>
          <p:spPr>
            <a:xfrm>
              <a:off x="1042513" y="617317"/>
              <a:ext cx="1905048" cy="19050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7630" tIns="87630" rIns="87630" bIns="87630" numCol="1" spcCol="1270" anchor="ctr" anchorCtr="0">
              <a:noAutofit/>
            </a:bodyPr>
            <a:lstStyle/>
            <a:p>
              <a:pPr marL="0" lvl="0" indent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it-IT" sz="2300" kern="1200"/>
                <a:t>Sociali</a:t>
              </a:r>
              <a:endParaRPr lang="en-US" sz="2300" kern="1200"/>
            </a:p>
          </p:txBody>
        </p:sp>
      </p:grpSp>
    </p:spTree>
    <p:extLst>
      <p:ext uri="{BB962C8B-B14F-4D97-AF65-F5344CB8AC3E}">
        <p14:creationId xmlns:p14="http://schemas.microsoft.com/office/powerpoint/2010/main" val="218788800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88" name="Rectangle 3087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8763F30F-C451-81DE-72EC-131A3F4846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57715" y="467271"/>
            <a:ext cx="4195674" cy="205252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300" b="1" dirty="0">
                <a:hlinkClick r:id="rId2" action="ppaction://hlinkfile"/>
              </a:rPr>
              <a:t>Giovani e </a:t>
            </a:r>
            <a:r>
              <a:rPr lang="en-US" sz="4300" b="1" dirty="0" err="1">
                <a:hlinkClick r:id="rId2" action="ppaction://hlinkfile"/>
              </a:rPr>
              <a:t>innovazione</a:t>
            </a:r>
            <a:r>
              <a:rPr lang="en-US" sz="4300" b="1" dirty="0">
                <a:hlinkClick r:id="rId2" action="ppaction://hlinkfile"/>
              </a:rPr>
              <a:t> a </a:t>
            </a:r>
            <a:r>
              <a:rPr lang="en-US" sz="4300" b="1" dirty="0" err="1">
                <a:hlinkClick r:id="rId2" action="ppaction://hlinkfile"/>
              </a:rPr>
              <a:t>Londra</a:t>
            </a:r>
            <a:endParaRPr lang="en-US" sz="4300" b="1" dirty="0"/>
          </a:p>
        </p:txBody>
      </p:sp>
      <p:sp>
        <p:nvSpPr>
          <p:cNvPr id="3090" name="Oval 3089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2965" y="554152"/>
            <a:ext cx="5742189" cy="5742189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 descr="Londra: 10 esperienze straordinarie da fare | VisitBritain">
            <a:extLst>
              <a:ext uri="{FF2B5EF4-FFF2-40B4-BE49-F238E27FC236}">
                <a16:creationId xmlns:a16="http://schemas.microsoft.com/office/drawing/2014/main" id="{306969E1-7A08-D2EF-D2DB-34CD4EFBFD5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24" r="13731"/>
          <a:stretch/>
        </p:blipFill>
        <p:spPr bwMode="auto">
          <a:xfrm>
            <a:off x="505418" y="554151"/>
            <a:ext cx="5742189" cy="5742189"/>
          </a:xfrm>
          <a:custGeom>
            <a:avLst/>
            <a:gdLst/>
            <a:ahLst/>
            <a:cxnLst/>
            <a:rect l="l" t="t" r="r" b="b"/>
            <a:pathLst>
              <a:path w="1838528" h="1838528">
                <a:moveTo>
                  <a:pt x="919264" y="0"/>
                </a:moveTo>
                <a:cubicBezTo>
                  <a:pt x="1426959" y="0"/>
                  <a:pt x="1838528" y="411569"/>
                  <a:pt x="1838528" y="919264"/>
                </a:cubicBezTo>
                <a:cubicBezTo>
                  <a:pt x="1838528" y="1426959"/>
                  <a:pt x="1426959" y="1838528"/>
                  <a:pt x="919264" y="1838528"/>
                </a:cubicBezTo>
                <a:cubicBezTo>
                  <a:pt x="411569" y="1838528"/>
                  <a:pt x="0" y="1426959"/>
                  <a:pt x="0" y="919264"/>
                </a:cubicBezTo>
                <a:cubicBezTo>
                  <a:pt x="0" y="411569"/>
                  <a:pt x="411569" y="0"/>
                  <a:pt x="91926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92" name="!!plus graphic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4956" y="703679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1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094" name="!!circle graphic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2753" y="1562696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1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085" name="Content Placeholder 3084">
            <a:extLst>
              <a:ext uri="{FF2B5EF4-FFF2-40B4-BE49-F238E27FC236}">
                <a16:creationId xmlns:a16="http://schemas.microsoft.com/office/drawing/2014/main" id="{C36F7D20-2748-14FA-6EE3-85B514614A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57715" y="2990818"/>
            <a:ext cx="4195673" cy="2913872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US" sz="2000" dirty="0" err="1">
                <a:solidFill>
                  <a:schemeClr val="tx1">
                    <a:alpha val="80000"/>
                  </a:schemeClr>
                </a:solidFill>
              </a:rPr>
              <a:t>Cheschire</a:t>
            </a:r>
            <a:r>
              <a:rPr lang="en-US" sz="2000" dirty="0">
                <a:solidFill>
                  <a:schemeClr val="tx1">
                    <a:alpha val="80000"/>
                  </a:schemeClr>
                </a:solidFill>
              </a:rPr>
              <a:t> e Fox (2007)</a:t>
            </a:r>
          </a:p>
        </p:txBody>
      </p:sp>
      <p:sp>
        <p:nvSpPr>
          <p:cNvPr id="3096" name="!!dot graphic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54149" y="5775082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1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3098" name="!!Straight Connector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9272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Gruppo 2">
            <a:extLst>
              <a:ext uri="{FF2B5EF4-FFF2-40B4-BE49-F238E27FC236}">
                <a16:creationId xmlns:a16="http://schemas.microsoft.com/office/drawing/2014/main" id="{0873931B-C238-45F2-3DD4-99B62B1C22DA}"/>
              </a:ext>
            </a:extLst>
          </p:cNvPr>
          <p:cNvGrpSpPr/>
          <p:nvPr/>
        </p:nvGrpSpPr>
        <p:grpSpPr>
          <a:xfrm>
            <a:off x="10412940" y="8878"/>
            <a:ext cx="1711149" cy="1485385"/>
            <a:chOff x="939454" y="514258"/>
            <a:chExt cx="2111166" cy="2111166"/>
          </a:xfrm>
        </p:grpSpPr>
        <p:sp>
          <p:nvSpPr>
            <p:cNvPr id="4" name="Rettangolo con angoli arrotondati 3">
              <a:extLst>
                <a:ext uri="{FF2B5EF4-FFF2-40B4-BE49-F238E27FC236}">
                  <a16:creationId xmlns:a16="http://schemas.microsoft.com/office/drawing/2014/main" id="{424F9F34-15E1-9A11-201B-ECE8242E4460}"/>
                </a:ext>
              </a:extLst>
            </p:cNvPr>
            <p:cNvSpPr/>
            <p:nvPr/>
          </p:nvSpPr>
          <p:spPr>
            <a:xfrm>
              <a:off x="939454" y="514258"/>
              <a:ext cx="2111166" cy="2111166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it-IT"/>
            </a:p>
          </p:txBody>
        </p:sp>
        <p:sp>
          <p:nvSpPr>
            <p:cNvPr id="5" name="CasellaDiTesto 4">
              <a:extLst>
                <a:ext uri="{FF2B5EF4-FFF2-40B4-BE49-F238E27FC236}">
                  <a16:creationId xmlns:a16="http://schemas.microsoft.com/office/drawing/2014/main" id="{EED27CF1-985B-F6BA-9A7E-2CEE79F6BD6F}"/>
                </a:ext>
              </a:extLst>
            </p:cNvPr>
            <p:cNvSpPr txBox="1"/>
            <p:nvPr/>
          </p:nvSpPr>
          <p:spPr>
            <a:xfrm>
              <a:off x="1042513" y="617317"/>
              <a:ext cx="1905048" cy="19050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7630" tIns="87630" rIns="87630" bIns="87630" numCol="1" spcCol="1270" anchor="ctr" anchorCtr="0">
              <a:noAutofit/>
            </a:bodyPr>
            <a:lstStyle/>
            <a:p>
              <a:pPr marL="0" lvl="0" indent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it-IT" sz="2300" kern="1200"/>
                <a:t>Sociali</a:t>
              </a:r>
              <a:endParaRPr lang="en-US" sz="2300" kern="1200"/>
            </a:p>
          </p:txBody>
        </p:sp>
      </p:grpSp>
    </p:spTree>
    <p:extLst>
      <p:ext uri="{BB962C8B-B14F-4D97-AF65-F5344CB8AC3E}">
        <p14:creationId xmlns:p14="http://schemas.microsoft.com/office/powerpoint/2010/main" val="390136689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92D693E-18E3-0C9D-C76D-8E244C13AC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situazionali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44FBD3B8-AEF1-3CEA-F851-392E1513D4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Interlocutore</a:t>
            </a:r>
          </a:p>
          <a:p>
            <a:r>
              <a:rPr lang="it-IT" dirty="0"/>
              <a:t>Situazione comunicativa /dominio comunicativo</a:t>
            </a:r>
          </a:p>
          <a:p>
            <a:r>
              <a:rPr lang="it-IT" dirty="0"/>
              <a:t>Accomodamento </a:t>
            </a:r>
          </a:p>
          <a:p>
            <a:pPr marL="0" indent="0">
              <a:buNone/>
            </a:pPr>
            <a:endParaRPr lang="it-IT" dirty="0"/>
          </a:p>
        </p:txBody>
      </p:sp>
      <p:grpSp>
        <p:nvGrpSpPr>
          <p:cNvPr id="7" name="Gruppo 6">
            <a:extLst>
              <a:ext uri="{FF2B5EF4-FFF2-40B4-BE49-F238E27FC236}">
                <a16:creationId xmlns:a16="http://schemas.microsoft.com/office/drawing/2014/main" id="{89072BEC-0BB9-80C4-9853-714028EE181F}"/>
              </a:ext>
            </a:extLst>
          </p:cNvPr>
          <p:cNvGrpSpPr/>
          <p:nvPr/>
        </p:nvGrpSpPr>
        <p:grpSpPr>
          <a:xfrm>
            <a:off x="9177454" y="230188"/>
            <a:ext cx="2914119" cy="1325563"/>
            <a:chOff x="939454" y="2787822"/>
            <a:chExt cx="2111166" cy="2111166"/>
          </a:xfrm>
        </p:grpSpPr>
        <p:sp>
          <p:nvSpPr>
            <p:cNvPr id="8" name="Rettangolo con angoli arrotondati 7">
              <a:extLst>
                <a:ext uri="{FF2B5EF4-FFF2-40B4-BE49-F238E27FC236}">
                  <a16:creationId xmlns:a16="http://schemas.microsoft.com/office/drawing/2014/main" id="{E0197746-4BFD-50F9-CA76-E7466FBD3A5C}"/>
                </a:ext>
              </a:extLst>
            </p:cNvPr>
            <p:cNvSpPr/>
            <p:nvPr/>
          </p:nvSpPr>
          <p:spPr>
            <a:xfrm>
              <a:off x="939454" y="2787822"/>
              <a:ext cx="2111166" cy="2111166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4505695"/>
                <a:satOff val="-11613"/>
                <a:lumOff val="-7843"/>
                <a:alphaOff val="0"/>
              </a:schemeClr>
            </a:fillRef>
            <a:effectRef idx="0">
              <a:schemeClr val="accent5">
                <a:hueOff val="-4505695"/>
                <a:satOff val="-11613"/>
                <a:lumOff val="-7843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it-IT"/>
            </a:p>
          </p:txBody>
        </p:sp>
        <p:sp>
          <p:nvSpPr>
            <p:cNvPr id="9" name="CasellaDiTesto 8">
              <a:extLst>
                <a:ext uri="{FF2B5EF4-FFF2-40B4-BE49-F238E27FC236}">
                  <a16:creationId xmlns:a16="http://schemas.microsoft.com/office/drawing/2014/main" id="{5DD41D8F-5B23-6ED9-C584-B7E487FDB9A6}"/>
                </a:ext>
              </a:extLst>
            </p:cNvPr>
            <p:cNvSpPr txBox="1"/>
            <p:nvPr/>
          </p:nvSpPr>
          <p:spPr>
            <a:xfrm>
              <a:off x="1042513" y="2890881"/>
              <a:ext cx="1905048" cy="19050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7630" tIns="87630" rIns="87630" bIns="87630" numCol="1" spcCol="1270" anchor="ctr" anchorCtr="0">
              <a:noAutofit/>
            </a:bodyPr>
            <a:lstStyle/>
            <a:p>
              <a:pPr marL="0" lvl="0" indent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it-IT" sz="2300" kern="1200" dirty="0"/>
                <a:t>Situazionali </a:t>
              </a:r>
              <a:endParaRPr lang="en-US" sz="23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99251656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>
            <a:extLst>
              <a:ext uri="{FF2B5EF4-FFF2-40B4-BE49-F238E27FC236}">
                <a16:creationId xmlns:a16="http://schemas.microsoft.com/office/drawing/2014/main" id="{C6059256-A264-43D9-A912-2B411739595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dirty="0"/>
              <a:t>Che cosa significa saper parlare una lingua?</a:t>
            </a:r>
          </a:p>
        </p:txBody>
      </p:sp>
      <p:sp>
        <p:nvSpPr>
          <p:cNvPr id="5" name="Sottotitolo 4">
            <a:extLst>
              <a:ext uri="{FF2B5EF4-FFF2-40B4-BE49-F238E27FC236}">
                <a16:creationId xmlns:a16="http://schemas.microsoft.com/office/drawing/2014/main" id="{9B2A1696-E727-4932-8C96-C34485EDFB3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t-IT" dirty="0"/>
              <a:t>Il concetto di competenza comunicativa (vs competenza linguistica)</a:t>
            </a:r>
          </a:p>
        </p:txBody>
      </p:sp>
    </p:spTree>
    <p:extLst>
      <p:ext uri="{BB962C8B-B14F-4D97-AF65-F5344CB8AC3E}">
        <p14:creationId xmlns:p14="http://schemas.microsoft.com/office/powerpoint/2010/main" val="297404494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CAC39D4-6C0B-4E37-8148-3343751F59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Situazione comunicativa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2B9E0417-8CF4-4045-8C16-AF81713920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/>
              <a:t>SPEAKING</a:t>
            </a:r>
          </a:p>
          <a:p>
            <a:pPr marL="0" indent="0">
              <a:buNone/>
            </a:pPr>
            <a:r>
              <a:rPr lang="it-IT" dirty="0"/>
              <a:t>S: situation (scena, ambientazione)</a:t>
            </a:r>
          </a:p>
          <a:p>
            <a:pPr marL="0" indent="0">
              <a:buNone/>
            </a:pPr>
            <a:r>
              <a:rPr lang="it-IT" dirty="0"/>
              <a:t>P: </a:t>
            </a:r>
            <a:r>
              <a:rPr lang="it-IT" dirty="0" err="1"/>
              <a:t>partecipant</a:t>
            </a:r>
            <a:r>
              <a:rPr lang="it-IT" dirty="0"/>
              <a:t> (parlante, mittente, ascoltatore, destinatario)</a:t>
            </a:r>
          </a:p>
          <a:p>
            <a:pPr marL="0" indent="0">
              <a:buNone/>
            </a:pPr>
            <a:r>
              <a:rPr lang="it-IT" dirty="0"/>
              <a:t>E: </a:t>
            </a:r>
            <a:r>
              <a:rPr lang="it-IT" dirty="0" err="1"/>
              <a:t>ends</a:t>
            </a:r>
            <a:r>
              <a:rPr lang="it-IT" dirty="0"/>
              <a:t> (scopi, fini)</a:t>
            </a:r>
          </a:p>
          <a:p>
            <a:pPr marL="0" indent="0">
              <a:buNone/>
            </a:pPr>
            <a:r>
              <a:rPr lang="it-IT" dirty="0"/>
              <a:t>A: act </a:t>
            </a:r>
            <a:r>
              <a:rPr lang="it-IT" dirty="0" err="1"/>
              <a:t>sequences</a:t>
            </a:r>
            <a:r>
              <a:rPr lang="it-IT" dirty="0"/>
              <a:t> (forma del messaggio e suo contenuto)</a:t>
            </a:r>
          </a:p>
          <a:p>
            <a:pPr marL="0" indent="0">
              <a:buNone/>
            </a:pPr>
            <a:r>
              <a:rPr lang="it-IT" dirty="0"/>
              <a:t>K: key (chiave)</a:t>
            </a:r>
          </a:p>
          <a:p>
            <a:pPr marL="0" indent="0">
              <a:buNone/>
            </a:pPr>
            <a:r>
              <a:rPr lang="it-IT" dirty="0"/>
              <a:t>I: </a:t>
            </a:r>
            <a:r>
              <a:rPr lang="it-IT" dirty="0" err="1"/>
              <a:t>instrumentalities</a:t>
            </a:r>
            <a:r>
              <a:rPr lang="it-IT" dirty="0"/>
              <a:t> (canale)</a:t>
            </a:r>
          </a:p>
          <a:p>
            <a:pPr marL="0" indent="0">
              <a:buNone/>
            </a:pPr>
            <a:r>
              <a:rPr lang="it-IT" dirty="0"/>
              <a:t>N: </a:t>
            </a:r>
            <a:r>
              <a:rPr lang="it-IT" dirty="0" err="1"/>
              <a:t>norms</a:t>
            </a:r>
            <a:r>
              <a:rPr lang="it-IT" dirty="0"/>
              <a:t> (norme per  produzione e per l’interpretazione)</a:t>
            </a:r>
          </a:p>
          <a:p>
            <a:pPr marL="0" indent="0">
              <a:buNone/>
            </a:pPr>
            <a:r>
              <a:rPr lang="it-IT" dirty="0"/>
              <a:t>G:genres (generi)</a:t>
            </a:r>
          </a:p>
        </p:txBody>
      </p:sp>
    </p:spTree>
    <p:extLst>
      <p:ext uri="{BB962C8B-B14F-4D97-AF65-F5344CB8AC3E}">
        <p14:creationId xmlns:p14="http://schemas.microsoft.com/office/powerpoint/2010/main" val="159554903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64431BA-3B1A-40F3-A6AC-BEFEA44FF9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Status e ruolo comunicativo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3AC02ACC-39A7-4D38-B1E8-2E6987F6B7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dirty="0"/>
              <a:t>STATUS: insieme di comportamenti che ci aspetta da una persona con una determinata posizione (sociale)</a:t>
            </a:r>
          </a:p>
          <a:p>
            <a:pPr marL="0" indent="0">
              <a:buNone/>
            </a:pPr>
            <a:r>
              <a:rPr lang="it-IT" dirty="0"/>
              <a:t>RUOLO COMUNICATIVO: funzione assunta dal partecipante X in un preciso momento dell’interazione Y (è variabile).</a:t>
            </a:r>
          </a:p>
        </p:txBody>
      </p:sp>
    </p:spTree>
    <p:extLst>
      <p:ext uri="{BB962C8B-B14F-4D97-AF65-F5344CB8AC3E}">
        <p14:creationId xmlns:p14="http://schemas.microsoft.com/office/powerpoint/2010/main" val="350734430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2EB8BF9-FF75-67B2-69B0-DE196D0199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Esempio</a:t>
            </a:r>
            <a:br>
              <a:rPr lang="it-IT" dirty="0"/>
            </a:br>
            <a:r>
              <a:rPr lang="it-IT" dirty="0"/>
              <a:t>A chi parliamo?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6D7F5B1E-BA60-DF95-E74A-AE11A60F43C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Ai medici</a:t>
            </a:r>
          </a:p>
        </p:txBody>
      </p:sp>
      <p:sp>
        <p:nvSpPr>
          <p:cNvPr id="5" name="Segnaposto contenuto 4">
            <a:extLst>
              <a:ext uri="{FF2B5EF4-FFF2-40B4-BE49-F238E27FC236}">
                <a16:creationId xmlns:a16="http://schemas.microsoft.com/office/drawing/2014/main" id="{C292C18C-8DD9-520B-C89F-B9AAA75E390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it-IT" dirty="0">
                <a:hlinkClick r:id="rId2"/>
              </a:rPr>
              <a:t>https://www.youtube.com/watch?v=uF5SF0J3mtQ</a:t>
            </a:r>
            <a:endParaRPr lang="it-IT" dirty="0"/>
          </a:p>
        </p:txBody>
      </p:sp>
      <p:sp>
        <p:nvSpPr>
          <p:cNvPr id="6" name="Segnaposto testo 5">
            <a:extLst>
              <a:ext uri="{FF2B5EF4-FFF2-40B4-BE49-F238E27FC236}">
                <a16:creationId xmlns:a16="http://schemas.microsoft.com/office/drawing/2014/main" id="{0D9C8DAC-B4D2-0C24-BDCB-E034D79F0A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it-IT" dirty="0"/>
              <a:t>A tutti</a:t>
            </a:r>
          </a:p>
        </p:txBody>
      </p:sp>
      <p:sp>
        <p:nvSpPr>
          <p:cNvPr id="7" name="Segnaposto contenuto 6">
            <a:extLst>
              <a:ext uri="{FF2B5EF4-FFF2-40B4-BE49-F238E27FC236}">
                <a16:creationId xmlns:a16="http://schemas.microsoft.com/office/drawing/2014/main" id="{B1C91A1C-8432-F57F-6192-2E44852BC18C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it-IT" dirty="0">
                <a:hlinkClick r:id="rId2"/>
              </a:rPr>
              <a:t>https://www.youtube.com/watch?v=uF5SF0J3mtQ</a:t>
            </a:r>
            <a:endParaRPr lang="it-IT" dirty="0"/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6E7C3ACE-0D3A-0CE2-E80B-0B40272FCDBC}"/>
              </a:ext>
            </a:extLst>
          </p:cNvPr>
          <p:cNvSpPr txBox="1"/>
          <p:nvPr/>
        </p:nvSpPr>
        <p:spPr>
          <a:xfrm>
            <a:off x="673768" y="4042611"/>
            <a:ext cx="1091264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/>
              <a:t>1) Lessico specialistico (lingua speciale della medicina) vs lessico comune</a:t>
            </a:r>
          </a:p>
          <a:p>
            <a:r>
              <a:rPr lang="it-IT" sz="2800" dirty="0"/>
              <a:t>2) Velocità di eloquio, riformulazioni, parafrasi</a:t>
            </a:r>
          </a:p>
          <a:p>
            <a:r>
              <a:rPr lang="it-IT" sz="2800" dirty="0"/>
              <a:t>3) Pause </a:t>
            </a:r>
          </a:p>
        </p:txBody>
      </p:sp>
      <p:grpSp>
        <p:nvGrpSpPr>
          <p:cNvPr id="3" name="Gruppo 2">
            <a:extLst>
              <a:ext uri="{FF2B5EF4-FFF2-40B4-BE49-F238E27FC236}">
                <a16:creationId xmlns:a16="http://schemas.microsoft.com/office/drawing/2014/main" id="{99C04738-971E-EF98-9F4A-4638431EF9A7}"/>
              </a:ext>
            </a:extLst>
          </p:cNvPr>
          <p:cNvGrpSpPr/>
          <p:nvPr/>
        </p:nvGrpSpPr>
        <p:grpSpPr>
          <a:xfrm>
            <a:off x="9177454" y="230188"/>
            <a:ext cx="2914119" cy="1325563"/>
            <a:chOff x="939454" y="2787822"/>
            <a:chExt cx="2111166" cy="2111166"/>
          </a:xfrm>
        </p:grpSpPr>
        <p:sp>
          <p:nvSpPr>
            <p:cNvPr id="9" name="Rettangolo con angoli arrotondati 8">
              <a:extLst>
                <a:ext uri="{FF2B5EF4-FFF2-40B4-BE49-F238E27FC236}">
                  <a16:creationId xmlns:a16="http://schemas.microsoft.com/office/drawing/2014/main" id="{8B3947B8-26AB-A525-4C12-B83866949A18}"/>
                </a:ext>
              </a:extLst>
            </p:cNvPr>
            <p:cNvSpPr/>
            <p:nvPr/>
          </p:nvSpPr>
          <p:spPr>
            <a:xfrm>
              <a:off x="939454" y="2787822"/>
              <a:ext cx="2111166" cy="2111166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4505695"/>
                <a:satOff val="-11613"/>
                <a:lumOff val="-7843"/>
                <a:alphaOff val="0"/>
              </a:schemeClr>
            </a:fillRef>
            <a:effectRef idx="0">
              <a:schemeClr val="accent5">
                <a:hueOff val="-4505695"/>
                <a:satOff val="-11613"/>
                <a:lumOff val="-7843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it-IT"/>
            </a:p>
          </p:txBody>
        </p:sp>
        <p:sp>
          <p:nvSpPr>
            <p:cNvPr id="10" name="CasellaDiTesto 9">
              <a:extLst>
                <a:ext uri="{FF2B5EF4-FFF2-40B4-BE49-F238E27FC236}">
                  <a16:creationId xmlns:a16="http://schemas.microsoft.com/office/drawing/2014/main" id="{38161630-C140-A0FD-4276-FD1E5A098090}"/>
                </a:ext>
              </a:extLst>
            </p:cNvPr>
            <p:cNvSpPr txBox="1"/>
            <p:nvPr/>
          </p:nvSpPr>
          <p:spPr>
            <a:xfrm>
              <a:off x="1042513" y="2890881"/>
              <a:ext cx="1905048" cy="19050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7630" tIns="87630" rIns="87630" bIns="87630" numCol="1" spcCol="1270" anchor="ctr" anchorCtr="0">
              <a:noAutofit/>
            </a:bodyPr>
            <a:lstStyle/>
            <a:p>
              <a:pPr marL="0" lvl="0" indent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it-IT" sz="2300" kern="1200" dirty="0"/>
                <a:t>Situazionali </a:t>
              </a:r>
              <a:endParaRPr lang="en-US" sz="23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346609527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54745C9-FD4D-1454-62BF-31F363A1D1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Esempi di analisi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0A816CFB-16AC-DEFC-2CF5-703CB005E45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Piccolo questionario</a:t>
            </a:r>
          </a:p>
          <a:p>
            <a:endParaRPr lang="it-IT" dirty="0"/>
          </a:p>
        </p:txBody>
      </p:sp>
      <p:grpSp>
        <p:nvGrpSpPr>
          <p:cNvPr id="3" name="Gruppo 2">
            <a:extLst>
              <a:ext uri="{FF2B5EF4-FFF2-40B4-BE49-F238E27FC236}">
                <a16:creationId xmlns:a16="http://schemas.microsoft.com/office/drawing/2014/main" id="{F0FF0779-50B8-01F3-0ABE-327722476DF0}"/>
              </a:ext>
            </a:extLst>
          </p:cNvPr>
          <p:cNvGrpSpPr/>
          <p:nvPr/>
        </p:nvGrpSpPr>
        <p:grpSpPr>
          <a:xfrm>
            <a:off x="9177454" y="230188"/>
            <a:ext cx="2914119" cy="1325563"/>
            <a:chOff x="939454" y="2787822"/>
            <a:chExt cx="2111166" cy="2111166"/>
          </a:xfrm>
        </p:grpSpPr>
        <p:sp>
          <p:nvSpPr>
            <p:cNvPr id="5" name="Rettangolo con angoli arrotondati 4">
              <a:extLst>
                <a:ext uri="{FF2B5EF4-FFF2-40B4-BE49-F238E27FC236}">
                  <a16:creationId xmlns:a16="http://schemas.microsoft.com/office/drawing/2014/main" id="{46C62FC4-5DB2-582C-BB06-B383A621D372}"/>
                </a:ext>
              </a:extLst>
            </p:cNvPr>
            <p:cNvSpPr/>
            <p:nvPr/>
          </p:nvSpPr>
          <p:spPr>
            <a:xfrm>
              <a:off x="939454" y="2787822"/>
              <a:ext cx="2111166" cy="2111166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4505695"/>
                <a:satOff val="-11613"/>
                <a:lumOff val="-7843"/>
                <a:alphaOff val="0"/>
              </a:schemeClr>
            </a:fillRef>
            <a:effectRef idx="0">
              <a:schemeClr val="accent5">
                <a:hueOff val="-4505695"/>
                <a:satOff val="-11613"/>
                <a:lumOff val="-7843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it-IT"/>
            </a:p>
          </p:txBody>
        </p:sp>
        <p:sp>
          <p:nvSpPr>
            <p:cNvPr id="6" name="CasellaDiTesto 5">
              <a:extLst>
                <a:ext uri="{FF2B5EF4-FFF2-40B4-BE49-F238E27FC236}">
                  <a16:creationId xmlns:a16="http://schemas.microsoft.com/office/drawing/2014/main" id="{381E72F3-F987-B6B7-75F5-CBAD25708883}"/>
                </a:ext>
              </a:extLst>
            </p:cNvPr>
            <p:cNvSpPr txBox="1"/>
            <p:nvPr/>
          </p:nvSpPr>
          <p:spPr>
            <a:xfrm>
              <a:off x="1042513" y="2890881"/>
              <a:ext cx="1905048" cy="19050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7630" tIns="87630" rIns="87630" bIns="87630" numCol="1" spcCol="1270" anchor="ctr" anchorCtr="0">
              <a:noAutofit/>
            </a:bodyPr>
            <a:lstStyle/>
            <a:p>
              <a:pPr marL="0" lvl="0" indent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it-IT" sz="2300" kern="1200" dirty="0"/>
                <a:t>Situazionali </a:t>
              </a:r>
              <a:endParaRPr lang="en-US" sz="23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161310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90B071F-FFC3-BC46-A80A-6874D165CF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5264150" cy="1009399"/>
          </a:xfrm>
        </p:spPr>
        <p:txBody>
          <a:bodyPr/>
          <a:lstStyle/>
          <a:p>
            <a:r>
              <a:rPr lang="it-IT" dirty="0"/>
              <a:t>Chi è Giovanni?</a:t>
            </a:r>
          </a:p>
        </p:txBody>
      </p:sp>
      <p:grpSp>
        <p:nvGrpSpPr>
          <p:cNvPr id="3" name="Gruppo 2">
            <a:extLst>
              <a:ext uri="{FF2B5EF4-FFF2-40B4-BE49-F238E27FC236}">
                <a16:creationId xmlns:a16="http://schemas.microsoft.com/office/drawing/2014/main" id="{4AC4E49A-11EC-DFE4-8AB9-A114260DB3FB}"/>
              </a:ext>
            </a:extLst>
          </p:cNvPr>
          <p:cNvGrpSpPr/>
          <p:nvPr/>
        </p:nvGrpSpPr>
        <p:grpSpPr>
          <a:xfrm>
            <a:off x="9177454" y="230188"/>
            <a:ext cx="2914119" cy="1325563"/>
            <a:chOff x="939454" y="2787822"/>
            <a:chExt cx="2111166" cy="2111166"/>
          </a:xfrm>
        </p:grpSpPr>
        <p:sp>
          <p:nvSpPr>
            <p:cNvPr id="4" name="Rettangolo con angoli arrotondati 3">
              <a:extLst>
                <a:ext uri="{FF2B5EF4-FFF2-40B4-BE49-F238E27FC236}">
                  <a16:creationId xmlns:a16="http://schemas.microsoft.com/office/drawing/2014/main" id="{2F27DA5F-324C-01C4-C036-19D79F22F8C9}"/>
                </a:ext>
              </a:extLst>
            </p:cNvPr>
            <p:cNvSpPr/>
            <p:nvPr/>
          </p:nvSpPr>
          <p:spPr>
            <a:xfrm>
              <a:off x="939454" y="2787822"/>
              <a:ext cx="2111166" cy="2111166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4505695"/>
                <a:satOff val="-11613"/>
                <a:lumOff val="-7843"/>
                <a:alphaOff val="0"/>
              </a:schemeClr>
            </a:fillRef>
            <a:effectRef idx="0">
              <a:schemeClr val="accent5">
                <a:hueOff val="-4505695"/>
                <a:satOff val="-11613"/>
                <a:lumOff val="-7843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it-IT"/>
            </a:p>
          </p:txBody>
        </p:sp>
        <p:sp>
          <p:nvSpPr>
            <p:cNvPr id="5" name="CasellaDiTesto 4">
              <a:extLst>
                <a:ext uri="{FF2B5EF4-FFF2-40B4-BE49-F238E27FC236}">
                  <a16:creationId xmlns:a16="http://schemas.microsoft.com/office/drawing/2014/main" id="{BB0436C6-EF98-E14C-06B5-3FA19A5CF7A3}"/>
                </a:ext>
              </a:extLst>
            </p:cNvPr>
            <p:cNvSpPr txBox="1"/>
            <p:nvPr/>
          </p:nvSpPr>
          <p:spPr>
            <a:xfrm>
              <a:off x="1042513" y="2890881"/>
              <a:ext cx="1905048" cy="19050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7630" tIns="87630" rIns="87630" bIns="87630" numCol="1" spcCol="1270" anchor="ctr" anchorCtr="0">
              <a:noAutofit/>
            </a:bodyPr>
            <a:lstStyle/>
            <a:p>
              <a:pPr marL="0" lvl="0" indent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it-IT" sz="2300" kern="1200" dirty="0"/>
                <a:t>Situazionali </a:t>
              </a:r>
              <a:endParaRPr lang="en-US" sz="23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115805939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5D21F01A-B3A3-443F-B4A1-2F3538E1C28C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5927725" y="200025"/>
            <a:ext cx="6264275" cy="685800"/>
          </a:xfrm>
        </p:spPr>
        <p:txBody>
          <a:bodyPr/>
          <a:lstStyle/>
          <a:p>
            <a:pPr algn="ctr"/>
            <a:r>
              <a:rPr lang="it-IT" dirty="0"/>
              <a:t>Selezione di codice</a:t>
            </a:r>
          </a:p>
        </p:txBody>
      </p:sp>
      <p:graphicFrame>
        <p:nvGraphicFramePr>
          <p:cNvPr id="7" name="Segnaposto contenuto 6">
            <a:extLst>
              <a:ext uri="{FF2B5EF4-FFF2-40B4-BE49-F238E27FC236}">
                <a16:creationId xmlns:a16="http://schemas.microsoft.com/office/drawing/2014/main" id="{45A407D1-0BCC-412A-9F30-85F294DB5C76}"/>
              </a:ext>
            </a:extLst>
          </p:cNvPr>
          <p:cNvGraphicFramePr>
            <a:graphicFrameLocks noGrp="1"/>
          </p:cNvGraphicFramePr>
          <p:nvPr>
            <p:ph idx="4294967295"/>
          </p:nvPr>
        </p:nvGraphicFramePr>
        <p:xfrm>
          <a:off x="5520801" y="803274"/>
          <a:ext cx="6671200" cy="5597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Segnaposto contenuto 8">
            <a:extLst>
              <a:ext uri="{FF2B5EF4-FFF2-40B4-BE49-F238E27FC236}">
                <a16:creationId xmlns:a16="http://schemas.microsoft.com/office/drawing/2014/main" id="{FFFCCD96-F59A-46FA-AAB6-FB36A1F71099}"/>
              </a:ext>
            </a:extLst>
          </p:cNvPr>
          <p:cNvGraphicFramePr>
            <a:graphicFrameLocks/>
          </p:cNvGraphicFramePr>
          <p:nvPr/>
        </p:nvGraphicFramePr>
        <p:xfrm>
          <a:off x="178771" y="1490133"/>
          <a:ext cx="5054163" cy="4036661"/>
        </p:xfrm>
        <a:graphic>
          <a:graphicData uri="http://schemas.openxmlformats.org/drawingml/2006/table">
            <a:tbl>
              <a:tblPr firstRow="1" firstCol="1" bandRow="1">
                <a:solidFill>
                  <a:srgbClr val="F2F2F2">
                    <a:alpha val="30196"/>
                  </a:srgbClr>
                </a:solidFill>
                <a:tableStyleId>{5C22544A-7EE6-4342-B048-85BDC9FD1C3A}</a:tableStyleId>
              </a:tblPr>
              <a:tblGrid>
                <a:gridCol w="1472513">
                  <a:extLst>
                    <a:ext uri="{9D8B030D-6E8A-4147-A177-3AD203B41FA5}">
                      <a16:colId xmlns:a16="http://schemas.microsoft.com/office/drawing/2014/main" val="995841209"/>
                    </a:ext>
                  </a:extLst>
                </a:gridCol>
                <a:gridCol w="1790825">
                  <a:extLst>
                    <a:ext uri="{9D8B030D-6E8A-4147-A177-3AD203B41FA5}">
                      <a16:colId xmlns:a16="http://schemas.microsoft.com/office/drawing/2014/main" val="2921816328"/>
                    </a:ext>
                  </a:extLst>
                </a:gridCol>
                <a:gridCol w="1790825">
                  <a:extLst>
                    <a:ext uri="{9D8B030D-6E8A-4147-A177-3AD203B41FA5}">
                      <a16:colId xmlns:a16="http://schemas.microsoft.com/office/drawing/2014/main" val="4143401151"/>
                    </a:ext>
                  </a:extLst>
                </a:gridCol>
              </a:tblGrid>
              <a:tr h="94465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it-IT" sz="1800" b="0" cap="none" spc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Turno precedente (scelta degli </a:t>
                      </a:r>
                      <a:r>
                        <a:rPr lang="it-IT" sz="1800" b="0" cap="none" spc="0" dirty="0" err="1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aktri</a:t>
                      </a:r>
                      <a:r>
                        <a:rPr lang="it-IT" sz="1800" b="0" cap="none" spc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280198" marR="104775" marT="215537" marB="215537" anchor="ctr">
                    <a:lnL w="19050" cap="flat" cmpd="sng" algn="ctr">
                      <a:noFill/>
                      <a:prstDash val="solid"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it-IT" sz="1800" b="0" cap="none" spc="0" dirty="0">
                          <a:solidFill>
                            <a:schemeClr val="bg1"/>
                          </a:solidFill>
                          <a:effectLst/>
                        </a:rPr>
                        <a:t>P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it-IT" sz="1100" b="0" cap="none" spc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(compaesani)</a:t>
                      </a:r>
                    </a:p>
                  </a:txBody>
                  <a:tcPr marL="280198" marR="104775" marT="215537" marB="215537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it-IT" sz="1800" b="0" cap="none" spc="0" dirty="0">
                          <a:solidFill>
                            <a:schemeClr val="bg1"/>
                          </a:solidFill>
                          <a:effectLst/>
                        </a:rPr>
                        <a:t>R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it-IT" sz="1100" b="0" cap="none" spc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(raccoglitore)</a:t>
                      </a:r>
                    </a:p>
                  </a:txBody>
                  <a:tcPr marL="280198" marR="104775" marT="215537" marB="215537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741937"/>
                  </a:ext>
                </a:extLst>
              </a:tr>
              <a:tr h="8148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it-IT" sz="1800" cap="none" spc="0" dirty="0">
                          <a:solidFill>
                            <a:schemeClr val="tx1"/>
                          </a:solidFill>
                          <a:effectLst/>
                        </a:rPr>
                        <a:t>DIA</a:t>
                      </a:r>
                      <a:endParaRPr lang="it-IT" sz="18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0198" marR="104775" marT="215537" marB="215537" anchor="b">
                    <a:lnL w="38100" cap="flat" cmpd="sng" algn="ctr">
                      <a:noFill/>
                      <a:prstDash val="soli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it-IT" sz="1800" cap="none" spc="0" dirty="0">
                          <a:solidFill>
                            <a:schemeClr val="tx1"/>
                          </a:solidFill>
                          <a:effectLst/>
                        </a:rPr>
                        <a:t>82,35</a:t>
                      </a:r>
                      <a:endParaRPr lang="it-IT" sz="18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0198" marR="104775" marT="215537" marB="215537" anchor="b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it-IT" sz="1800" cap="none" spc="0" dirty="0">
                          <a:solidFill>
                            <a:schemeClr val="tx1"/>
                          </a:solidFill>
                          <a:effectLst/>
                        </a:rPr>
                        <a:t>1,65</a:t>
                      </a:r>
                      <a:endParaRPr lang="it-IT" sz="18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0198" marR="104775" marT="215537" marB="215537" anchor="b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38100" cap="flat" cmpd="sng" algn="ctr">
                      <a:noFill/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917610"/>
                  </a:ext>
                </a:extLst>
              </a:tr>
              <a:tr h="8148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it-IT" sz="1800" cap="none" spc="0">
                          <a:solidFill>
                            <a:schemeClr val="tx1"/>
                          </a:solidFill>
                          <a:effectLst/>
                        </a:rPr>
                        <a:t>ING</a:t>
                      </a:r>
                      <a:endParaRPr lang="it-IT" sz="1800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0198" marR="104775" marT="215537" marB="215537" anchor="b">
                    <a:lnL w="6350" cap="flat" cmpd="sng" algn="ctr">
                      <a:noFill/>
                      <a:prstDash val="solid"/>
                    </a:lnL>
                    <a:lnR w="6350" cap="flat" cmpd="sng" algn="ctr">
                      <a:noFill/>
                      <a:prstDash val="solid"/>
                    </a:lnR>
                    <a:lnT w="6350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it-IT" sz="1800" cap="none" spc="0" dirty="0">
                          <a:solidFill>
                            <a:schemeClr val="tx1"/>
                          </a:solidFill>
                          <a:effectLst/>
                        </a:rPr>
                        <a:t>2,94</a:t>
                      </a:r>
                      <a:endParaRPr lang="it-IT" sz="18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0198" marR="104775" marT="215537" marB="215537" anchor="b">
                    <a:lnL w="6350" cap="flat" cmpd="sng" algn="ctr">
                      <a:noFill/>
                      <a:prstDash val="solid"/>
                    </a:lnL>
                    <a:lnR w="6350" cap="flat" cmpd="sng" algn="ctr">
                      <a:noFill/>
                      <a:prstDash val="solid"/>
                    </a:lnR>
                    <a:lnT w="6350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it-IT" sz="1800" cap="none" spc="0" dirty="0">
                          <a:solidFill>
                            <a:schemeClr val="tx1"/>
                          </a:solidFill>
                          <a:effectLst/>
                        </a:rPr>
                        <a:t>0,00</a:t>
                      </a:r>
                      <a:endParaRPr lang="it-IT" sz="18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0198" marR="104775" marT="215537" marB="215537" anchor="b">
                    <a:lnL w="6350" cap="flat" cmpd="sng" algn="ctr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6350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8534556"/>
                  </a:ext>
                </a:extLst>
              </a:tr>
              <a:tr h="8148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it-IT" sz="1800" cap="none" spc="0" dirty="0">
                          <a:solidFill>
                            <a:schemeClr val="tx1"/>
                          </a:solidFill>
                          <a:effectLst/>
                        </a:rPr>
                        <a:t>ITA</a:t>
                      </a:r>
                      <a:endParaRPr lang="it-IT" sz="18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0198" marR="104775" marT="215537" marB="215537" anchor="b">
                    <a:lnL w="38100" cap="flat" cmpd="sng" algn="ctr">
                      <a:noFill/>
                      <a:prstDash val="soli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3810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it-IT" sz="1800" cap="none" spc="0">
                          <a:solidFill>
                            <a:schemeClr val="tx1"/>
                          </a:solidFill>
                          <a:effectLst/>
                        </a:rPr>
                        <a:t>14,71</a:t>
                      </a:r>
                      <a:endParaRPr lang="it-IT" sz="1800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0198" marR="104775" marT="215537" marB="215537" anchor="b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3810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it-IT" sz="1800" cap="none" spc="0" dirty="0">
                          <a:solidFill>
                            <a:schemeClr val="tx1"/>
                          </a:solidFill>
                          <a:effectLst/>
                        </a:rPr>
                        <a:t>98,35</a:t>
                      </a:r>
                      <a:endParaRPr lang="it-IT" sz="18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0198" marR="104775" marT="215537" marB="215537" anchor="b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38100" cap="flat" cmpd="sng" algn="ctr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3810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9649507"/>
                  </a:ext>
                </a:extLst>
              </a:tr>
            </a:tbl>
          </a:graphicData>
        </a:graphic>
      </p:graphicFrame>
      <p:grpSp>
        <p:nvGrpSpPr>
          <p:cNvPr id="2" name="Gruppo 1">
            <a:extLst>
              <a:ext uri="{FF2B5EF4-FFF2-40B4-BE49-F238E27FC236}">
                <a16:creationId xmlns:a16="http://schemas.microsoft.com/office/drawing/2014/main" id="{424FBCF4-0155-C5C9-7792-EF6095CE217D}"/>
              </a:ext>
            </a:extLst>
          </p:cNvPr>
          <p:cNvGrpSpPr/>
          <p:nvPr/>
        </p:nvGrpSpPr>
        <p:grpSpPr>
          <a:xfrm>
            <a:off x="0" y="-50810"/>
            <a:ext cx="2914119" cy="1325563"/>
            <a:chOff x="939454" y="2787822"/>
            <a:chExt cx="2111166" cy="2111166"/>
          </a:xfrm>
        </p:grpSpPr>
        <p:sp>
          <p:nvSpPr>
            <p:cNvPr id="4" name="Rettangolo con angoli arrotondati 3">
              <a:extLst>
                <a:ext uri="{FF2B5EF4-FFF2-40B4-BE49-F238E27FC236}">
                  <a16:creationId xmlns:a16="http://schemas.microsoft.com/office/drawing/2014/main" id="{35F67C2A-B8BA-D9A7-B67A-CF319524953C}"/>
                </a:ext>
              </a:extLst>
            </p:cNvPr>
            <p:cNvSpPr/>
            <p:nvPr/>
          </p:nvSpPr>
          <p:spPr>
            <a:xfrm>
              <a:off x="939454" y="2787822"/>
              <a:ext cx="2111166" cy="2111166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4505695"/>
                <a:satOff val="-11613"/>
                <a:lumOff val="-7843"/>
                <a:alphaOff val="0"/>
              </a:schemeClr>
            </a:fillRef>
            <a:effectRef idx="0">
              <a:schemeClr val="accent5">
                <a:hueOff val="-4505695"/>
                <a:satOff val="-11613"/>
                <a:lumOff val="-7843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it-IT"/>
            </a:p>
          </p:txBody>
        </p:sp>
        <p:sp>
          <p:nvSpPr>
            <p:cNvPr id="5" name="CasellaDiTesto 4">
              <a:extLst>
                <a:ext uri="{FF2B5EF4-FFF2-40B4-BE49-F238E27FC236}">
                  <a16:creationId xmlns:a16="http://schemas.microsoft.com/office/drawing/2014/main" id="{EB1FFF3F-CF69-1E2F-D7D0-568435B187DD}"/>
                </a:ext>
              </a:extLst>
            </p:cNvPr>
            <p:cNvSpPr txBox="1"/>
            <p:nvPr/>
          </p:nvSpPr>
          <p:spPr>
            <a:xfrm>
              <a:off x="1042513" y="2890881"/>
              <a:ext cx="1905048" cy="19050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7630" tIns="87630" rIns="87630" bIns="87630" numCol="1" spcCol="1270" anchor="ctr" anchorCtr="0">
              <a:noAutofit/>
            </a:bodyPr>
            <a:lstStyle/>
            <a:p>
              <a:pPr marL="0" lvl="0" indent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it-IT" sz="2300" kern="1200" dirty="0"/>
                <a:t>Situazionali </a:t>
              </a:r>
              <a:endParaRPr lang="en-US" sz="23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1596917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285"/>
    </mc:Choice>
    <mc:Fallback xmlns="">
      <p:transition spd="slow" advTm="72285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1A86D7C-53CC-4AF8-B7B6-16060EF955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Scelta</a:t>
            </a:r>
          </a:p>
        </p:txBody>
      </p:sp>
      <p:graphicFrame>
        <p:nvGraphicFramePr>
          <p:cNvPr id="11" name="Segnaposto contenuto 10">
            <a:extLst>
              <a:ext uri="{FF2B5EF4-FFF2-40B4-BE49-F238E27FC236}">
                <a16:creationId xmlns:a16="http://schemas.microsoft.com/office/drawing/2014/main" id="{4F99FDD4-2C91-48AD-9256-60E68608B47C}"/>
              </a:ext>
            </a:extLst>
          </p:cNvPr>
          <p:cNvGraphicFramePr>
            <a:graphicFrameLocks noGrp="1"/>
          </p:cNvGraphicFramePr>
          <p:nvPr>
            <p:ph sz="half" idx="1"/>
          </p:nvPr>
        </p:nvGraphicFramePr>
        <p:xfrm>
          <a:off x="5318822" y="426883"/>
          <a:ext cx="6272213" cy="23844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3" name="Gruppo 2">
            <a:extLst>
              <a:ext uri="{FF2B5EF4-FFF2-40B4-BE49-F238E27FC236}">
                <a16:creationId xmlns:a16="http://schemas.microsoft.com/office/drawing/2014/main" id="{F0CF67FD-F122-0549-1936-4A0E0AD59A66}"/>
              </a:ext>
            </a:extLst>
          </p:cNvPr>
          <p:cNvGrpSpPr/>
          <p:nvPr/>
        </p:nvGrpSpPr>
        <p:grpSpPr>
          <a:xfrm>
            <a:off x="8865220" y="5167312"/>
            <a:ext cx="2914119" cy="1325563"/>
            <a:chOff x="939454" y="2787822"/>
            <a:chExt cx="2111166" cy="2111166"/>
          </a:xfrm>
        </p:grpSpPr>
        <p:sp>
          <p:nvSpPr>
            <p:cNvPr id="4" name="Rettangolo con angoli arrotondati 3">
              <a:extLst>
                <a:ext uri="{FF2B5EF4-FFF2-40B4-BE49-F238E27FC236}">
                  <a16:creationId xmlns:a16="http://schemas.microsoft.com/office/drawing/2014/main" id="{D623F0FB-E087-3D42-EE76-80C768F32F91}"/>
                </a:ext>
              </a:extLst>
            </p:cNvPr>
            <p:cNvSpPr/>
            <p:nvPr/>
          </p:nvSpPr>
          <p:spPr>
            <a:xfrm>
              <a:off x="939454" y="2787822"/>
              <a:ext cx="2111166" cy="2111166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4505695"/>
                <a:satOff val="-11613"/>
                <a:lumOff val="-7843"/>
                <a:alphaOff val="0"/>
              </a:schemeClr>
            </a:fillRef>
            <a:effectRef idx="0">
              <a:schemeClr val="accent5">
                <a:hueOff val="-4505695"/>
                <a:satOff val="-11613"/>
                <a:lumOff val="-7843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it-IT"/>
            </a:p>
          </p:txBody>
        </p:sp>
        <p:sp>
          <p:nvSpPr>
            <p:cNvPr id="5" name="CasellaDiTesto 4">
              <a:extLst>
                <a:ext uri="{FF2B5EF4-FFF2-40B4-BE49-F238E27FC236}">
                  <a16:creationId xmlns:a16="http://schemas.microsoft.com/office/drawing/2014/main" id="{A1BC27C2-48E9-B73B-71BD-97B2E91A8B7F}"/>
                </a:ext>
              </a:extLst>
            </p:cNvPr>
            <p:cNvSpPr txBox="1"/>
            <p:nvPr/>
          </p:nvSpPr>
          <p:spPr>
            <a:xfrm>
              <a:off x="1042513" y="2890881"/>
              <a:ext cx="1905048" cy="19050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7630" tIns="87630" rIns="87630" bIns="87630" numCol="1" spcCol="1270" anchor="ctr" anchorCtr="0">
              <a:noAutofit/>
            </a:bodyPr>
            <a:lstStyle/>
            <a:p>
              <a:pPr marL="0" lvl="0" indent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it-IT" sz="2300" kern="1200" dirty="0"/>
                <a:t>Situazionali </a:t>
              </a:r>
              <a:endParaRPr lang="en-US" sz="23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2186005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137"/>
    </mc:Choice>
    <mc:Fallback xmlns="">
      <p:transition spd="slow" advTm="35137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4C9B155-3220-40E3-ADE9-0432420B15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Scritto – ORALE E ….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B62DB893-0275-4086-85AA-D0B9BFDABB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01691" y="1780007"/>
            <a:ext cx="5079991" cy="823912"/>
          </a:xfrm>
        </p:spPr>
        <p:txBody>
          <a:bodyPr/>
          <a:lstStyle/>
          <a:p>
            <a:r>
              <a:rPr lang="it-IT" dirty="0"/>
              <a:t>SCRITTO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4426C2EF-4458-4C16-88BD-57A36CDA6E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5798" y="2890928"/>
            <a:ext cx="5311775" cy="3086019"/>
          </a:xfrm>
        </p:spPr>
        <p:txBody>
          <a:bodyPr>
            <a:normAutofit fontScale="92500" lnSpcReduction="20000"/>
          </a:bodyPr>
          <a:lstStyle/>
          <a:p>
            <a:pPr marL="457200" indent="-457200">
              <a:buAutoNum type="arabicParenR"/>
            </a:pPr>
            <a:r>
              <a:rPr lang="en-US" dirty="0"/>
              <a:t>In this paper we provide a comparative account of auxiliary selection in two heritage language (HL) communities of Italian origin, in Argentina and in the UK. We use the term Italo-Romance heritage</a:t>
            </a:r>
            <a:r>
              <a:rPr lang="it-IT" dirty="0"/>
              <a:t>.</a:t>
            </a:r>
          </a:p>
          <a:p>
            <a:pPr marL="457200" indent="-457200">
              <a:buAutoNum type="arabicParenR"/>
            </a:pPr>
            <a:r>
              <a:rPr lang="it-IT" dirty="0"/>
              <a:t>In relazione alla sua domanda, pervenuta in data odierna, la Dott.ssa </a:t>
            </a:r>
            <a:r>
              <a:rPr lang="it-IT" dirty="0" err="1"/>
              <a:t>Mioni</a:t>
            </a:r>
            <a:r>
              <a:rPr lang="it-IT" dirty="0"/>
              <a:t> ha provveduto allo smistamento immediato.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4A742BDD-859F-44F7-ADD9-492B98259C2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00800" y="1764798"/>
            <a:ext cx="5105400" cy="823912"/>
          </a:xfrm>
        </p:spPr>
        <p:txBody>
          <a:bodyPr/>
          <a:lstStyle/>
          <a:p>
            <a:r>
              <a:rPr lang="it-IT" dirty="0"/>
              <a:t>ORALE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DDEB03E1-B279-4785-ACE5-9CC182F1AD5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890928"/>
            <a:ext cx="5334000" cy="3086019"/>
          </a:xfrm>
        </p:spPr>
        <p:txBody>
          <a:bodyPr>
            <a:normAutofit fontScale="92500" lnSpcReduction="20000"/>
          </a:bodyPr>
          <a:lstStyle/>
          <a:p>
            <a:r>
              <a:rPr lang="it-IT" dirty="0"/>
              <a:t>Chiudi che fa corrente.</a:t>
            </a:r>
          </a:p>
          <a:p>
            <a:r>
              <a:rPr lang="it-IT" dirty="0"/>
              <a:t>Ehi, mi prendi quella cosa sul comodino così la mettiamo a posto.</a:t>
            </a:r>
          </a:p>
          <a:p>
            <a:r>
              <a:rPr lang="it-IT" dirty="0"/>
              <a:t>Pronto, non ti sento, hai il </a:t>
            </a:r>
            <a:r>
              <a:rPr lang="it-IT" dirty="0" err="1"/>
              <a:t>wifi</a:t>
            </a:r>
            <a:r>
              <a:rPr lang="it-IT" dirty="0"/>
              <a:t>?</a:t>
            </a:r>
          </a:p>
        </p:txBody>
      </p:sp>
      <p:sp>
        <p:nvSpPr>
          <p:cNvPr id="7" name="Ovale 6">
            <a:extLst>
              <a:ext uri="{FF2B5EF4-FFF2-40B4-BE49-F238E27FC236}">
                <a16:creationId xmlns:a16="http://schemas.microsoft.com/office/drawing/2014/main" id="{070AE29A-A745-4CD9-B829-F37D58399B49}"/>
              </a:ext>
            </a:extLst>
          </p:cNvPr>
          <p:cNvSpPr/>
          <p:nvPr/>
        </p:nvSpPr>
        <p:spPr>
          <a:xfrm>
            <a:off x="6747641" y="5034455"/>
            <a:ext cx="5105400" cy="12447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/>
              <a:t>Sono gli stessi parlanti? Registro/Evento/stile comunicativo</a:t>
            </a:r>
          </a:p>
        </p:txBody>
      </p:sp>
      <p:grpSp>
        <p:nvGrpSpPr>
          <p:cNvPr id="8" name="Gruppo 7">
            <a:extLst>
              <a:ext uri="{FF2B5EF4-FFF2-40B4-BE49-F238E27FC236}">
                <a16:creationId xmlns:a16="http://schemas.microsoft.com/office/drawing/2014/main" id="{AAE71C3C-0101-657F-2F55-6766E13E564C}"/>
              </a:ext>
            </a:extLst>
          </p:cNvPr>
          <p:cNvGrpSpPr/>
          <p:nvPr/>
        </p:nvGrpSpPr>
        <p:grpSpPr>
          <a:xfrm>
            <a:off x="9177454" y="230188"/>
            <a:ext cx="2914119" cy="1325563"/>
            <a:chOff x="939454" y="2787822"/>
            <a:chExt cx="2111166" cy="2111166"/>
          </a:xfrm>
        </p:grpSpPr>
        <p:sp>
          <p:nvSpPr>
            <p:cNvPr id="9" name="Rettangolo con angoli arrotondati 8">
              <a:extLst>
                <a:ext uri="{FF2B5EF4-FFF2-40B4-BE49-F238E27FC236}">
                  <a16:creationId xmlns:a16="http://schemas.microsoft.com/office/drawing/2014/main" id="{59F15E5A-441B-99B7-B8E0-44C7675A2094}"/>
                </a:ext>
              </a:extLst>
            </p:cNvPr>
            <p:cNvSpPr/>
            <p:nvPr/>
          </p:nvSpPr>
          <p:spPr>
            <a:xfrm>
              <a:off x="939454" y="2787822"/>
              <a:ext cx="2111166" cy="2111166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4505695"/>
                <a:satOff val="-11613"/>
                <a:lumOff val="-7843"/>
                <a:alphaOff val="0"/>
              </a:schemeClr>
            </a:fillRef>
            <a:effectRef idx="0">
              <a:schemeClr val="accent5">
                <a:hueOff val="-4505695"/>
                <a:satOff val="-11613"/>
                <a:lumOff val="-7843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it-IT"/>
            </a:p>
          </p:txBody>
        </p:sp>
        <p:sp>
          <p:nvSpPr>
            <p:cNvPr id="10" name="CasellaDiTesto 9">
              <a:extLst>
                <a:ext uri="{FF2B5EF4-FFF2-40B4-BE49-F238E27FC236}">
                  <a16:creationId xmlns:a16="http://schemas.microsoft.com/office/drawing/2014/main" id="{EDCC772E-0D8B-920C-2B77-23C7DF077CAF}"/>
                </a:ext>
              </a:extLst>
            </p:cNvPr>
            <p:cNvSpPr txBox="1"/>
            <p:nvPr/>
          </p:nvSpPr>
          <p:spPr>
            <a:xfrm>
              <a:off x="1042513" y="2890881"/>
              <a:ext cx="1905048" cy="19050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7630" tIns="87630" rIns="87630" bIns="87630" numCol="1" spcCol="1270" anchor="ctr" anchorCtr="0">
              <a:noAutofit/>
            </a:bodyPr>
            <a:lstStyle/>
            <a:p>
              <a:pPr marL="0" lvl="0" indent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it-IT" sz="2300" kern="1200" dirty="0"/>
                <a:t>Situazionali </a:t>
              </a:r>
              <a:endParaRPr lang="en-US" sz="23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99186256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4C9B155-3220-40E3-ADE9-0432420B15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Scritto – ORALE E ….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B62DB893-0275-4086-85AA-D0B9BFDABB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01691" y="1780007"/>
            <a:ext cx="5079991" cy="823912"/>
          </a:xfrm>
        </p:spPr>
        <p:txBody>
          <a:bodyPr/>
          <a:lstStyle/>
          <a:p>
            <a:r>
              <a:rPr lang="it-IT" dirty="0"/>
              <a:t>SCRITTO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4426C2EF-4458-4C16-88BD-57A36CDA6E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5798" y="2890928"/>
            <a:ext cx="5311775" cy="3086019"/>
          </a:xfrm>
        </p:spPr>
        <p:txBody>
          <a:bodyPr>
            <a:normAutofit/>
          </a:bodyPr>
          <a:lstStyle/>
          <a:p>
            <a:r>
              <a:rPr lang="it-IT" dirty="0"/>
              <a:t>Asincrona</a:t>
            </a:r>
          </a:p>
          <a:p>
            <a:r>
              <a:rPr lang="it-IT" dirty="0"/>
              <a:t>Non disturbata dal mezzo (rumore) </a:t>
            </a:r>
          </a:p>
          <a:p>
            <a:r>
              <a:rPr lang="it-IT" dirty="0"/>
              <a:t>Se in «bella» copia, non sono visibili i ripensamenti</a:t>
            </a:r>
          </a:p>
          <a:p>
            <a:r>
              <a:rPr lang="it-IT" dirty="0"/>
              <a:t>Progettazione a lunga gettata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4A742BDD-859F-44F7-ADD9-492B98259C2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00800" y="1764798"/>
            <a:ext cx="5105400" cy="823912"/>
          </a:xfrm>
        </p:spPr>
        <p:txBody>
          <a:bodyPr/>
          <a:lstStyle/>
          <a:p>
            <a:r>
              <a:rPr lang="it-IT" dirty="0"/>
              <a:t>ORALE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DDEB03E1-B279-4785-ACE5-9CC182F1AD5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890928"/>
            <a:ext cx="5334000" cy="3086019"/>
          </a:xfrm>
        </p:spPr>
        <p:txBody>
          <a:bodyPr>
            <a:normAutofit/>
          </a:bodyPr>
          <a:lstStyle/>
          <a:p>
            <a:r>
              <a:rPr lang="it-IT" dirty="0"/>
              <a:t>Sincrona</a:t>
            </a:r>
          </a:p>
          <a:p>
            <a:r>
              <a:rPr lang="it-IT" dirty="0"/>
              <a:t>Disturbata dal rumore/dal mezzo</a:t>
            </a:r>
          </a:p>
          <a:p>
            <a:r>
              <a:rPr lang="it-IT" dirty="0"/>
              <a:t>Non sono possibili ripensamenti (i ripensamenti sono espressi mediante riformulazioni)</a:t>
            </a:r>
          </a:p>
          <a:p>
            <a:r>
              <a:rPr lang="it-IT" dirty="0"/>
              <a:t>Progettazione a breve termine</a:t>
            </a:r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11398701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4C9B155-3220-40E3-ADE9-0432420B15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Scritto – ORALE E ….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B62DB893-0275-4086-85AA-D0B9BFDABB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01691" y="1780007"/>
            <a:ext cx="5079991" cy="823912"/>
          </a:xfrm>
        </p:spPr>
        <p:txBody>
          <a:bodyPr/>
          <a:lstStyle/>
          <a:p>
            <a:r>
              <a:rPr lang="it-IT" dirty="0"/>
              <a:t>SCRITTO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4426C2EF-4458-4C16-88BD-57A36CDA6E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5798" y="2890928"/>
            <a:ext cx="5311775" cy="3086019"/>
          </a:xfrm>
        </p:spPr>
        <p:txBody>
          <a:bodyPr>
            <a:normAutofit fontScale="92500" lnSpcReduction="20000"/>
          </a:bodyPr>
          <a:lstStyle/>
          <a:p>
            <a:pPr marL="457200" indent="-457200">
              <a:buAutoNum type="arabicParenR"/>
            </a:pPr>
            <a:r>
              <a:rPr lang="en-US" dirty="0"/>
              <a:t>In this paper we provide a comparative account of auxiliary selection in two heritage language (HL) communities of Italian origin, in Argentina and in the UK. We use the term Italo-Romance heritage</a:t>
            </a:r>
            <a:r>
              <a:rPr lang="it-IT" dirty="0"/>
              <a:t>.</a:t>
            </a:r>
          </a:p>
          <a:p>
            <a:pPr marL="457200" indent="-457200">
              <a:buAutoNum type="arabicParenR"/>
            </a:pPr>
            <a:r>
              <a:rPr lang="it-IT" dirty="0"/>
              <a:t>In relazione alla sua domanda, pervenuta in data odierna, la Dott.ssa </a:t>
            </a:r>
            <a:r>
              <a:rPr lang="it-IT" dirty="0" err="1"/>
              <a:t>Mioni</a:t>
            </a:r>
            <a:r>
              <a:rPr lang="it-IT" dirty="0"/>
              <a:t> ha provveduto allo smistamento immediato.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4A742BDD-859F-44F7-ADD9-492B98259C2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00800" y="1764798"/>
            <a:ext cx="5105400" cy="823912"/>
          </a:xfrm>
        </p:spPr>
        <p:txBody>
          <a:bodyPr/>
          <a:lstStyle/>
          <a:p>
            <a:r>
              <a:rPr lang="it-IT" dirty="0"/>
              <a:t>ORALE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DDEB03E1-B279-4785-ACE5-9CC182F1AD5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890928"/>
            <a:ext cx="5334000" cy="3086019"/>
          </a:xfrm>
        </p:spPr>
        <p:txBody>
          <a:bodyPr>
            <a:normAutofit fontScale="92500" lnSpcReduction="20000"/>
          </a:bodyPr>
          <a:lstStyle/>
          <a:p>
            <a:r>
              <a:rPr lang="it-IT" dirty="0"/>
              <a:t>Chiudi che fa corrente.</a:t>
            </a:r>
          </a:p>
          <a:p>
            <a:r>
              <a:rPr lang="it-IT" dirty="0"/>
              <a:t>Ehi, mi prendi quella cosa sul comodino così la mettiamo a posto.</a:t>
            </a:r>
          </a:p>
          <a:p>
            <a:r>
              <a:rPr lang="it-IT" dirty="0"/>
              <a:t>Pronto, non ti sento, hai il </a:t>
            </a:r>
            <a:r>
              <a:rPr lang="it-IT" dirty="0" err="1"/>
              <a:t>wifi</a:t>
            </a:r>
            <a:r>
              <a:rPr lang="it-IT" dirty="0"/>
              <a:t>?</a:t>
            </a:r>
          </a:p>
        </p:txBody>
      </p:sp>
      <p:sp>
        <p:nvSpPr>
          <p:cNvPr id="7" name="Ovale 6">
            <a:extLst>
              <a:ext uri="{FF2B5EF4-FFF2-40B4-BE49-F238E27FC236}">
                <a16:creationId xmlns:a16="http://schemas.microsoft.com/office/drawing/2014/main" id="{070AE29A-A745-4CD9-B829-F37D58399B49}"/>
              </a:ext>
            </a:extLst>
          </p:cNvPr>
          <p:cNvSpPr/>
          <p:nvPr/>
        </p:nvSpPr>
        <p:spPr>
          <a:xfrm>
            <a:off x="6747641" y="5034455"/>
            <a:ext cx="5105400" cy="12447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/>
              <a:t>Sono gli stessi parlanti? Registro/Evento/stile comunicativo</a:t>
            </a:r>
          </a:p>
        </p:txBody>
      </p:sp>
      <p:grpSp>
        <p:nvGrpSpPr>
          <p:cNvPr id="8" name="Gruppo 7">
            <a:extLst>
              <a:ext uri="{FF2B5EF4-FFF2-40B4-BE49-F238E27FC236}">
                <a16:creationId xmlns:a16="http://schemas.microsoft.com/office/drawing/2014/main" id="{1C3C4E87-0A6E-F121-EB25-30FD2B095DDB}"/>
              </a:ext>
            </a:extLst>
          </p:cNvPr>
          <p:cNvGrpSpPr/>
          <p:nvPr/>
        </p:nvGrpSpPr>
        <p:grpSpPr>
          <a:xfrm>
            <a:off x="9177454" y="230188"/>
            <a:ext cx="2914119" cy="1325563"/>
            <a:chOff x="939454" y="2787822"/>
            <a:chExt cx="2111166" cy="2111166"/>
          </a:xfrm>
        </p:grpSpPr>
        <p:sp>
          <p:nvSpPr>
            <p:cNvPr id="9" name="Rettangolo con angoli arrotondati 8">
              <a:extLst>
                <a:ext uri="{FF2B5EF4-FFF2-40B4-BE49-F238E27FC236}">
                  <a16:creationId xmlns:a16="http://schemas.microsoft.com/office/drawing/2014/main" id="{114BBD14-3923-7E3B-59EF-B0F9407409BB}"/>
                </a:ext>
              </a:extLst>
            </p:cNvPr>
            <p:cNvSpPr/>
            <p:nvPr/>
          </p:nvSpPr>
          <p:spPr>
            <a:xfrm>
              <a:off x="939454" y="2787822"/>
              <a:ext cx="2111166" cy="2111166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4505695"/>
                <a:satOff val="-11613"/>
                <a:lumOff val="-7843"/>
                <a:alphaOff val="0"/>
              </a:schemeClr>
            </a:fillRef>
            <a:effectRef idx="0">
              <a:schemeClr val="accent5">
                <a:hueOff val="-4505695"/>
                <a:satOff val="-11613"/>
                <a:lumOff val="-7843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it-IT"/>
            </a:p>
          </p:txBody>
        </p:sp>
        <p:sp>
          <p:nvSpPr>
            <p:cNvPr id="10" name="CasellaDiTesto 9">
              <a:extLst>
                <a:ext uri="{FF2B5EF4-FFF2-40B4-BE49-F238E27FC236}">
                  <a16:creationId xmlns:a16="http://schemas.microsoft.com/office/drawing/2014/main" id="{DB8238FD-F619-6D7A-3933-93CC36AF23B6}"/>
                </a:ext>
              </a:extLst>
            </p:cNvPr>
            <p:cNvSpPr txBox="1"/>
            <p:nvPr/>
          </p:nvSpPr>
          <p:spPr>
            <a:xfrm>
              <a:off x="1042513" y="2890881"/>
              <a:ext cx="1905048" cy="19050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7630" tIns="87630" rIns="87630" bIns="87630" numCol="1" spcCol="1270" anchor="ctr" anchorCtr="0">
              <a:noAutofit/>
            </a:bodyPr>
            <a:lstStyle/>
            <a:p>
              <a:pPr marL="0" lvl="0" indent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it-IT" sz="2300" kern="1200" dirty="0"/>
                <a:t>Situazionali </a:t>
              </a:r>
              <a:endParaRPr lang="en-US" sz="23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162358557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9526AAA-80E6-4FFD-B41D-F570A8BDB1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Distanza o vicinanza comunicativa</a:t>
            </a:r>
          </a:p>
        </p:txBody>
      </p:sp>
      <p:graphicFrame>
        <p:nvGraphicFramePr>
          <p:cNvPr id="4" name="Tabella 4">
            <a:extLst>
              <a:ext uri="{FF2B5EF4-FFF2-40B4-BE49-F238E27FC236}">
                <a16:creationId xmlns:a16="http://schemas.microsoft.com/office/drawing/2014/main" id="{C29A8B7F-EA91-447E-BDED-FF19A2F2F57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77692" y="1270000"/>
          <a:ext cx="5834619" cy="4348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75164">
                  <a:extLst>
                    <a:ext uri="{9D8B030D-6E8A-4147-A177-3AD203B41FA5}">
                      <a16:colId xmlns:a16="http://schemas.microsoft.com/office/drawing/2014/main" val="1036378872"/>
                    </a:ext>
                  </a:extLst>
                </a:gridCol>
                <a:gridCol w="904363">
                  <a:extLst>
                    <a:ext uri="{9D8B030D-6E8A-4147-A177-3AD203B41FA5}">
                      <a16:colId xmlns:a16="http://schemas.microsoft.com/office/drawing/2014/main" val="941685439"/>
                    </a:ext>
                  </a:extLst>
                </a:gridCol>
                <a:gridCol w="1055092">
                  <a:extLst>
                    <a:ext uri="{9D8B030D-6E8A-4147-A177-3AD203B41FA5}">
                      <a16:colId xmlns:a16="http://schemas.microsoft.com/office/drawing/2014/main" val="29518516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Scritto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Parlato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493681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pubblicità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4068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Confidenza/familiarità trai parlanti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+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74102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Partecipazione emotiva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+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70367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Legame con la situazione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+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036230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Ancoraggio all’io che emette il messaggio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+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691035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Vicinanza fisica tra i partecipanti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+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80082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cooperazione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+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14839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err="1"/>
                        <a:t>dialogicità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+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116195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Spontaneità della comunicazione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+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73778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Fissazione degli argomenti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6298117"/>
                  </a:ext>
                </a:extLst>
              </a:tr>
            </a:tbl>
          </a:graphicData>
        </a:graphic>
      </p:graphicFrame>
      <p:sp>
        <p:nvSpPr>
          <p:cNvPr id="5" name="Rettangolo 4">
            <a:extLst>
              <a:ext uri="{FF2B5EF4-FFF2-40B4-BE49-F238E27FC236}">
                <a16:creationId xmlns:a16="http://schemas.microsoft.com/office/drawing/2014/main" id="{6536AC1C-B214-4B89-A18B-78C37FA15FD4}"/>
              </a:ext>
            </a:extLst>
          </p:cNvPr>
          <p:cNvSpPr/>
          <p:nvPr/>
        </p:nvSpPr>
        <p:spPr>
          <a:xfrm>
            <a:off x="814039" y="5898995"/>
            <a:ext cx="5531005" cy="5129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/>
              <a:t>Modello di Koch/</a:t>
            </a:r>
            <a:r>
              <a:rPr lang="it-IT" dirty="0" err="1"/>
              <a:t>Osterreicher</a:t>
            </a:r>
            <a:r>
              <a:rPr lang="it-IT" dirty="0"/>
              <a:t> (1985)</a:t>
            </a:r>
          </a:p>
        </p:txBody>
      </p:sp>
      <p:sp>
        <p:nvSpPr>
          <p:cNvPr id="6" name="Rettangolo 5">
            <a:extLst>
              <a:ext uri="{FF2B5EF4-FFF2-40B4-BE49-F238E27FC236}">
                <a16:creationId xmlns:a16="http://schemas.microsoft.com/office/drawing/2014/main" id="{492EDB12-0208-4A70-B387-4EA760510B9A}"/>
              </a:ext>
            </a:extLst>
          </p:cNvPr>
          <p:cNvSpPr/>
          <p:nvPr/>
        </p:nvSpPr>
        <p:spPr>
          <a:xfrm>
            <a:off x="6512311" y="2074622"/>
            <a:ext cx="3844640" cy="14826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/>
              <a:t>Controprove: epistole familiari</a:t>
            </a:r>
          </a:p>
        </p:txBody>
      </p:sp>
      <p:sp>
        <p:nvSpPr>
          <p:cNvPr id="7" name="Rettangolo 6">
            <a:extLst>
              <a:ext uri="{FF2B5EF4-FFF2-40B4-BE49-F238E27FC236}">
                <a16:creationId xmlns:a16="http://schemas.microsoft.com/office/drawing/2014/main" id="{16068345-4F3A-4938-BD87-691F62A16EBA}"/>
              </a:ext>
            </a:extLst>
          </p:cNvPr>
          <p:cNvSpPr/>
          <p:nvPr/>
        </p:nvSpPr>
        <p:spPr>
          <a:xfrm>
            <a:off x="6512311" y="3701462"/>
            <a:ext cx="3844640" cy="516178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/>
              <a:t>Controprove: videochiamate</a:t>
            </a:r>
          </a:p>
        </p:txBody>
      </p:sp>
      <p:sp>
        <p:nvSpPr>
          <p:cNvPr id="8" name="Parentesi graffa chiusa 7">
            <a:extLst>
              <a:ext uri="{FF2B5EF4-FFF2-40B4-BE49-F238E27FC236}">
                <a16:creationId xmlns:a16="http://schemas.microsoft.com/office/drawing/2014/main" id="{DA388508-AD64-4EDC-8D99-4FF399438313}"/>
              </a:ext>
            </a:extLst>
          </p:cNvPr>
          <p:cNvSpPr/>
          <p:nvPr/>
        </p:nvSpPr>
        <p:spPr>
          <a:xfrm>
            <a:off x="6779941" y="4326673"/>
            <a:ext cx="178420" cy="1170878"/>
          </a:xfrm>
          <a:prstGeom prst="rightBrace">
            <a:avLst/>
          </a:prstGeom>
          <a:ln cmpd="sng">
            <a:solidFill>
              <a:schemeClr val="accent5"/>
            </a:solidFill>
            <a:headEnd w="lg" len="lg"/>
            <a:tailEnd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Rettangolo 8">
            <a:extLst>
              <a:ext uri="{FF2B5EF4-FFF2-40B4-BE49-F238E27FC236}">
                <a16:creationId xmlns:a16="http://schemas.microsoft.com/office/drawing/2014/main" id="{34D72244-804B-49D8-AE31-FDE8639F7B9F}"/>
              </a:ext>
            </a:extLst>
          </p:cNvPr>
          <p:cNvSpPr/>
          <p:nvPr/>
        </p:nvSpPr>
        <p:spPr>
          <a:xfrm>
            <a:off x="7073591" y="4458507"/>
            <a:ext cx="3085170" cy="1104218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/>
              <a:t>Aspetto rilevante</a:t>
            </a:r>
          </a:p>
        </p:txBody>
      </p:sp>
      <p:grpSp>
        <p:nvGrpSpPr>
          <p:cNvPr id="3" name="Gruppo 2">
            <a:extLst>
              <a:ext uri="{FF2B5EF4-FFF2-40B4-BE49-F238E27FC236}">
                <a16:creationId xmlns:a16="http://schemas.microsoft.com/office/drawing/2014/main" id="{4CB2C6E3-160A-AD09-3714-474C7BB07785}"/>
              </a:ext>
            </a:extLst>
          </p:cNvPr>
          <p:cNvGrpSpPr/>
          <p:nvPr/>
        </p:nvGrpSpPr>
        <p:grpSpPr>
          <a:xfrm>
            <a:off x="9177454" y="230188"/>
            <a:ext cx="2914119" cy="1325563"/>
            <a:chOff x="939454" y="2787822"/>
            <a:chExt cx="2111166" cy="2111166"/>
          </a:xfrm>
        </p:grpSpPr>
        <p:sp>
          <p:nvSpPr>
            <p:cNvPr id="10" name="Rettangolo con angoli arrotondati 9">
              <a:extLst>
                <a:ext uri="{FF2B5EF4-FFF2-40B4-BE49-F238E27FC236}">
                  <a16:creationId xmlns:a16="http://schemas.microsoft.com/office/drawing/2014/main" id="{5A76732B-EB83-8C22-F080-DBA45B9FB152}"/>
                </a:ext>
              </a:extLst>
            </p:cNvPr>
            <p:cNvSpPr/>
            <p:nvPr/>
          </p:nvSpPr>
          <p:spPr>
            <a:xfrm>
              <a:off x="939454" y="2787822"/>
              <a:ext cx="2111166" cy="2111166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4505695"/>
                <a:satOff val="-11613"/>
                <a:lumOff val="-7843"/>
                <a:alphaOff val="0"/>
              </a:schemeClr>
            </a:fillRef>
            <a:effectRef idx="0">
              <a:schemeClr val="accent5">
                <a:hueOff val="-4505695"/>
                <a:satOff val="-11613"/>
                <a:lumOff val="-7843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it-IT"/>
            </a:p>
          </p:txBody>
        </p:sp>
        <p:sp>
          <p:nvSpPr>
            <p:cNvPr id="11" name="CasellaDiTesto 10">
              <a:extLst>
                <a:ext uri="{FF2B5EF4-FFF2-40B4-BE49-F238E27FC236}">
                  <a16:creationId xmlns:a16="http://schemas.microsoft.com/office/drawing/2014/main" id="{F05C5FC1-1DDB-98EC-1C28-2E9782C1ACD6}"/>
                </a:ext>
              </a:extLst>
            </p:cNvPr>
            <p:cNvSpPr txBox="1"/>
            <p:nvPr/>
          </p:nvSpPr>
          <p:spPr>
            <a:xfrm>
              <a:off x="1042513" y="2890881"/>
              <a:ext cx="1905048" cy="19050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7630" tIns="87630" rIns="87630" bIns="87630" numCol="1" spcCol="1270" anchor="ctr" anchorCtr="0">
              <a:noAutofit/>
            </a:bodyPr>
            <a:lstStyle/>
            <a:p>
              <a:pPr marL="0" lvl="0" indent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it-IT" sz="2300" kern="1200" dirty="0"/>
                <a:t>Situazionali </a:t>
              </a:r>
              <a:endParaRPr lang="en-US" sz="23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253754064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D5F3EF3-0F95-40E2-89D2-813EA16423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596668" cy="869795"/>
          </a:xfrm>
        </p:spPr>
        <p:txBody>
          <a:bodyPr>
            <a:normAutofit fontScale="90000"/>
          </a:bodyPr>
          <a:lstStyle/>
          <a:p>
            <a:r>
              <a:rPr lang="it-IT" dirty="0"/>
              <a:t>Esempi di carteggi di «italiano popolare»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BCD3672A-0FC2-49FA-BA85-60AE53789C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" y="613317"/>
            <a:ext cx="10972800" cy="6144322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it-IT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[1] </a:t>
            </a:r>
            <a:r>
              <a:rPr lang="it-IT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nEW</a:t>
            </a:r>
            <a:r>
              <a:rPr lang="it-IT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York 11/7-69 [2] Carissima mamma e tutti appena [3] un giorno giunto a New York [4] veniamo a darvi nostre notizie siamo [5] giunti bene e al porto si è fatto trovare [6] Giovanni e mentre aspettavamo per [7] fare la dogana ci siamo visti con [8] Melina di zia Rosa e famiglia [9] solo che non ci siamo fermati molto [10] che proprio in quel momento arriva [11] il doganiere e ci aperto tutto e quello [12] che vi </a:t>
            </a:r>
            <a:r>
              <a:rPr lang="it-IT" strike="sngStrike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dico</a:t>
            </a:r>
            <a:r>
              <a:rPr lang="it-IT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it-IT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dico</a:t>
            </a:r>
            <a:r>
              <a:rPr lang="it-IT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non ci pensato </a:t>
            </a:r>
            <a:r>
              <a:rPr lang="it-IT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perche</a:t>
            </a:r>
            <a:r>
              <a:rPr lang="it-IT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[13] mi anno tolto tutto il salame compreso [14] anche le lattine e l organo e anche [15] quello che dovevo consegnare alle [16] persone, </a:t>
            </a:r>
            <a:r>
              <a:rPr lang="it-IT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perche</a:t>
            </a:r>
            <a:r>
              <a:rPr lang="it-IT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il figlio di Giosi non [17] si ci ha fatto trovare al porto io lo [18] ringrazio lo stesso come vedete neanche [19] a lo zio di Rita e stato fortunato perché [20] aprirono anche quello con lo </a:t>
            </a:r>
            <a:r>
              <a:rPr lang="it-IT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scarpello</a:t>
            </a:r>
            <a:r>
              <a:rPr lang="it-IT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[21] però il salame non l anno buttato [22] se lo anno portato per mangiarselo [23] loro </a:t>
            </a:r>
            <a:r>
              <a:rPr lang="it-IT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que</a:t>
            </a:r>
            <a:r>
              <a:rPr lang="it-IT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disgraziati figuratevi [24] Giovanni dall’altro lato della sbarra [25] si fece tanto nervoso se ne </a:t>
            </a:r>
            <a:r>
              <a:rPr lang="it-IT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allondanò</a:t>
            </a:r>
            <a:r>
              <a:rPr lang="it-IT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[26] per non vedere tutto quello spettacolo [27] non avevano </a:t>
            </a:r>
            <a:r>
              <a:rPr lang="it-IT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piu</a:t>
            </a:r>
            <a:r>
              <a:rPr lang="it-IT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che fare mi bucavano [28] con un ferro fino il formaggio, [29] io non vi avrei mandato a dire [30] niente se mi avrebbero tolto solo [31] la roba mia ma siccome ho portato [32] anche ad altri cosi voi lo potete dire. [33] ora quello che vi dico non ci pensate [34] affatto quello che conta di sapere anche [35] le forte buone notizie che ci faccia [36] star bene e la fortuna che di questo [37] non ci dobbiamo pensare [38] nell’entrare la casa di Giovanni [39] vidi la piccola Felicia non vi dico [40] che festa che faceva come se fosse una [41] grande, non pensate al resto tutto e [42] Calmo, ci ha fatto una buona accoglienza [43] Egidio se Iddio vuole in questi giorni [44] si vedrà per il lavoro. [45] Scrivetemi spesso se non </a:t>
            </a:r>
            <a:r>
              <a:rPr lang="it-IT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stò</a:t>
            </a:r>
            <a:r>
              <a:rPr lang="it-IT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in pensiero. [45] carissimi baci da me Egidio, Giovanni e [46] Maria Giovanni salutatemi i zii [47] e cugini alla C. Iole e Mamma [48] C. Vincenza e Famiglia Maria e [49] tutto il vicinato. [50] Mi scusate per questo male scritto [51] mi sento ancora tutta agitata la mano non è ferma [52] Egidio non appena si mette a posto per [53] il lavoro vi scriverà, soffre terribilmente per le mole [54] Giovanni </a:t>
            </a:r>
            <a:r>
              <a:rPr lang="it-IT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gia</a:t>
            </a:r>
            <a:r>
              <a:rPr lang="it-IT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si e impegnato di trovare il lavoro a Egidio [55] a me mi vogliono alla stessa fattoria </a:t>
            </a:r>
            <a:endParaRPr lang="it-IT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4" name="Gruppo 3">
            <a:extLst>
              <a:ext uri="{FF2B5EF4-FFF2-40B4-BE49-F238E27FC236}">
                <a16:creationId xmlns:a16="http://schemas.microsoft.com/office/drawing/2014/main" id="{4D64B977-E802-8F69-EB7E-E61A128C4211}"/>
              </a:ext>
            </a:extLst>
          </p:cNvPr>
          <p:cNvGrpSpPr/>
          <p:nvPr/>
        </p:nvGrpSpPr>
        <p:grpSpPr>
          <a:xfrm>
            <a:off x="9578897" y="59338"/>
            <a:ext cx="2523827" cy="494641"/>
            <a:chOff x="939454" y="2787822"/>
            <a:chExt cx="2111166" cy="2111166"/>
          </a:xfrm>
        </p:grpSpPr>
        <p:sp>
          <p:nvSpPr>
            <p:cNvPr id="5" name="Rettangolo con angoli arrotondati 4">
              <a:extLst>
                <a:ext uri="{FF2B5EF4-FFF2-40B4-BE49-F238E27FC236}">
                  <a16:creationId xmlns:a16="http://schemas.microsoft.com/office/drawing/2014/main" id="{9947D9E6-E30E-ADE5-F633-7B466C0D3228}"/>
                </a:ext>
              </a:extLst>
            </p:cNvPr>
            <p:cNvSpPr/>
            <p:nvPr/>
          </p:nvSpPr>
          <p:spPr>
            <a:xfrm>
              <a:off x="939454" y="2787822"/>
              <a:ext cx="2111166" cy="2111166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4505695"/>
                <a:satOff val="-11613"/>
                <a:lumOff val="-7843"/>
                <a:alphaOff val="0"/>
              </a:schemeClr>
            </a:fillRef>
            <a:effectRef idx="0">
              <a:schemeClr val="accent5">
                <a:hueOff val="-4505695"/>
                <a:satOff val="-11613"/>
                <a:lumOff val="-7843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it-IT"/>
            </a:p>
          </p:txBody>
        </p:sp>
        <p:sp>
          <p:nvSpPr>
            <p:cNvPr id="6" name="CasellaDiTesto 5">
              <a:extLst>
                <a:ext uri="{FF2B5EF4-FFF2-40B4-BE49-F238E27FC236}">
                  <a16:creationId xmlns:a16="http://schemas.microsoft.com/office/drawing/2014/main" id="{91163266-4220-BEFF-E3A0-1EE3C44E53F3}"/>
                </a:ext>
              </a:extLst>
            </p:cNvPr>
            <p:cNvSpPr txBox="1"/>
            <p:nvPr/>
          </p:nvSpPr>
          <p:spPr>
            <a:xfrm>
              <a:off x="1042513" y="2890881"/>
              <a:ext cx="1905048" cy="19050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7630" tIns="87630" rIns="87630" bIns="87630" numCol="1" spcCol="1270" anchor="ctr" anchorCtr="0">
              <a:noAutofit/>
            </a:bodyPr>
            <a:lstStyle/>
            <a:p>
              <a:pPr marL="0" lvl="0" indent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it-IT" sz="2300" kern="1200" dirty="0"/>
                <a:t>Situazionali </a:t>
              </a:r>
              <a:endParaRPr lang="en-US" sz="23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91773811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olo 6">
            <a:extLst>
              <a:ext uri="{FF2B5EF4-FFF2-40B4-BE49-F238E27FC236}">
                <a16:creationId xmlns:a16="http://schemas.microsoft.com/office/drawing/2014/main" id="{DAAEDC46-C55E-4E46-BDF5-C729FB9A6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207324"/>
            <a:ext cx="8610600" cy="1293028"/>
          </a:xfrm>
        </p:spPr>
        <p:txBody>
          <a:bodyPr/>
          <a:lstStyle/>
          <a:p>
            <a:r>
              <a:rPr lang="it-IT" dirty="0"/>
              <a:t>Il parlato digitato</a:t>
            </a:r>
          </a:p>
        </p:txBody>
      </p:sp>
      <p:sp>
        <p:nvSpPr>
          <p:cNvPr id="8" name="Segnaposto contenuto 7">
            <a:extLst>
              <a:ext uri="{FF2B5EF4-FFF2-40B4-BE49-F238E27FC236}">
                <a16:creationId xmlns:a16="http://schemas.microsoft.com/office/drawing/2014/main" id="{1E4DA553-ED1F-4B41-B122-8E3FAAD707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9883" y="1255078"/>
            <a:ext cx="10820400" cy="434784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it-IT" dirty="0"/>
              <a:t>Siete Siciliani ? Senti Questo !! Un Compari Mio di Montreal Canada  </a:t>
            </a:r>
            <a:r>
              <a:rPr lang="it-IT" dirty="0" err="1"/>
              <a:t>comment</a:t>
            </a:r>
            <a:r>
              <a:rPr lang="it-IT" dirty="0"/>
              <a:t> -like and </a:t>
            </a:r>
            <a:r>
              <a:rPr lang="it-IT" dirty="0" err="1"/>
              <a:t>condiviri</a:t>
            </a:r>
            <a:r>
              <a:rPr lang="it-IT" dirty="0"/>
              <a:t> questo video ?? "</a:t>
            </a:r>
            <a:r>
              <a:rPr lang="it-IT" dirty="0" err="1"/>
              <a:t>disgraziatu</a:t>
            </a:r>
            <a:r>
              <a:rPr lang="it-IT" dirty="0"/>
              <a:t>"  #Repost @sicilianudimontreal</a:t>
            </a:r>
          </a:p>
          <a:p>
            <a:pPr marL="0" indent="0">
              <a:buNone/>
            </a:pPr>
            <a:r>
              <a:rPr lang="it-IT" dirty="0"/>
              <a:t>・・・ Nick Messina ??</a:t>
            </a:r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r>
              <a:rPr lang="it-IT" dirty="0"/>
              <a:t>http://www.youtube.com/c/ziamichelina</a:t>
            </a:r>
          </a:p>
          <a:p>
            <a:pPr marL="0" indent="0">
              <a:buNone/>
            </a:pPr>
            <a:r>
              <a:rPr lang="it-IT" dirty="0"/>
              <a:t>http://www.youtube.com/c/ziamichelina</a:t>
            </a:r>
          </a:p>
          <a:p>
            <a:pPr marL="0" indent="0">
              <a:buNone/>
            </a:pPr>
            <a:r>
              <a:rPr lang="it-IT" dirty="0"/>
              <a:t>http://www.youtube.com/c/ziamichelina</a:t>
            </a:r>
          </a:p>
          <a:p>
            <a:endParaRPr lang="it-IT" dirty="0"/>
          </a:p>
          <a:p>
            <a:pPr marL="0" indent="0">
              <a:buNone/>
            </a:pPr>
            <a:r>
              <a:rPr lang="it-IT" dirty="0" err="1"/>
              <a:t>When</a:t>
            </a:r>
            <a:r>
              <a:rPr lang="it-IT" dirty="0"/>
              <a:t> </a:t>
            </a:r>
            <a:r>
              <a:rPr lang="it-IT" dirty="0" err="1"/>
              <a:t>your</a:t>
            </a:r>
            <a:r>
              <a:rPr lang="it-IT" dirty="0"/>
              <a:t> </a:t>
            </a:r>
            <a:r>
              <a:rPr lang="it-IT" dirty="0" err="1"/>
              <a:t>Sicilian</a:t>
            </a:r>
            <a:r>
              <a:rPr lang="it-IT" dirty="0"/>
              <a:t> </a:t>
            </a:r>
            <a:r>
              <a:rPr lang="it-IT" dirty="0" err="1"/>
              <a:t>Mom</a:t>
            </a:r>
            <a:r>
              <a:rPr lang="it-IT" dirty="0"/>
              <a:t> </a:t>
            </a:r>
            <a:r>
              <a:rPr lang="it-IT" dirty="0" err="1"/>
              <a:t>tells</a:t>
            </a:r>
            <a:r>
              <a:rPr lang="it-IT" dirty="0"/>
              <a:t> </a:t>
            </a:r>
            <a:r>
              <a:rPr lang="it-IT" dirty="0" err="1"/>
              <a:t>you</a:t>
            </a:r>
            <a:r>
              <a:rPr lang="it-IT" dirty="0"/>
              <a:t> off </a:t>
            </a:r>
            <a:r>
              <a:rPr lang="it-IT" dirty="0" err="1"/>
              <a:t>but</a:t>
            </a:r>
            <a:r>
              <a:rPr lang="it-IT" dirty="0"/>
              <a:t> </a:t>
            </a:r>
            <a:r>
              <a:rPr lang="it-IT" dirty="0" err="1"/>
              <a:t>she</a:t>
            </a:r>
            <a:r>
              <a:rPr lang="it-IT" dirty="0"/>
              <a:t> </a:t>
            </a:r>
            <a:r>
              <a:rPr lang="it-IT" dirty="0" err="1"/>
              <a:t>can't</a:t>
            </a:r>
            <a:r>
              <a:rPr lang="it-IT" dirty="0"/>
              <a:t> stop </a:t>
            </a:r>
            <a:r>
              <a:rPr lang="it-IT" dirty="0" err="1"/>
              <a:t>listening</a:t>
            </a:r>
            <a:r>
              <a:rPr lang="it-IT" dirty="0"/>
              <a:t> to </a:t>
            </a:r>
            <a:r>
              <a:rPr lang="it-IT" dirty="0" err="1"/>
              <a:t>Despacito</a:t>
            </a:r>
            <a:r>
              <a:rPr lang="it-IT" dirty="0"/>
              <a:t>....cause </a:t>
            </a:r>
            <a:r>
              <a:rPr lang="it-IT" dirty="0" err="1"/>
              <a:t>that's</a:t>
            </a:r>
            <a:r>
              <a:rPr lang="it-IT" dirty="0"/>
              <a:t> </a:t>
            </a:r>
            <a:r>
              <a:rPr lang="it-IT" dirty="0" err="1"/>
              <a:t>all</a:t>
            </a:r>
            <a:r>
              <a:rPr lang="it-IT" dirty="0"/>
              <a:t> </a:t>
            </a:r>
            <a:r>
              <a:rPr lang="it-IT" dirty="0" err="1"/>
              <a:t>that</a:t>
            </a:r>
            <a:r>
              <a:rPr lang="it-IT" dirty="0"/>
              <a:t> plays on the radio..???????????????????? @despacito_luisfonsi @justinbieber @insieme_montreal #despacito #sicilianversion #pissedoffmom #unniistiierisira #tutaviatustariindracummia #tisiddria #topatirumbilicorna #disgraziatuuu #nuntivosusiri #pissedoffsicilianmom #sicilianudimontreal #sicilianudimontreal™ #thesicilianremix #remix</a:t>
            </a:r>
          </a:p>
        </p:txBody>
      </p:sp>
      <p:grpSp>
        <p:nvGrpSpPr>
          <p:cNvPr id="2" name="Gruppo 1">
            <a:extLst>
              <a:ext uri="{FF2B5EF4-FFF2-40B4-BE49-F238E27FC236}">
                <a16:creationId xmlns:a16="http://schemas.microsoft.com/office/drawing/2014/main" id="{A5E0BFB3-5BF8-4E43-9B0B-95F0B5962997}"/>
              </a:ext>
            </a:extLst>
          </p:cNvPr>
          <p:cNvGrpSpPr/>
          <p:nvPr/>
        </p:nvGrpSpPr>
        <p:grpSpPr>
          <a:xfrm>
            <a:off x="9199757" y="0"/>
            <a:ext cx="2914119" cy="1325563"/>
            <a:chOff x="939454" y="2787822"/>
            <a:chExt cx="2111166" cy="2111166"/>
          </a:xfrm>
        </p:grpSpPr>
        <p:sp>
          <p:nvSpPr>
            <p:cNvPr id="3" name="Rettangolo con angoli arrotondati 2">
              <a:extLst>
                <a:ext uri="{FF2B5EF4-FFF2-40B4-BE49-F238E27FC236}">
                  <a16:creationId xmlns:a16="http://schemas.microsoft.com/office/drawing/2014/main" id="{3A39C4EC-FF64-6967-6484-57B3EFADA085}"/>
                </a:ext>
              </a:extLst>
            </p:cNvPr>
            <p:cNvSpPr/>
            <p:nvPr/>
          </p:nvSpPr>
          <p:spPr>
            <a:xfrm>
              <a:off x="939454" y="2787822"/>
              <a:ext cx="2111166" cy="2111166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4505695"/>
                <a:satOff val="-11613"/>
                <a:lumOff val="-7843"/>
                <a:alphaOff val="0"/>
              </a:schemeClr>
            </a:fillRef>
            <a:effectRef idx="0">
              <a:schemeClr val="accent5">
                <a:hueOff val="-4505695"/>
                <a:satOff val="-11613"/>
                <a:lumOff val="-7843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it-IT"/>
            </a:p>
          </p:txBody>
        </p:sp>
        <p:sp>
          <p:nvSpPr>
            <p:cNvPr id="4" name="CasellaDiTesto 3">
              <a:extLst>
                <a:ext uri="{FF2B5EF4-FFF2-40B4-BE49-F238E27FC236}">
                  <a16:creationId xmlns:a16="http://schemas.microsoft.com/office/drawing/2014/main" id="{67610EA7-7A0B-3DC5-7EE7-064C41115456}"/>
                </a:ext>
              </a:extLst>
            </p:cNvPr>
            <p:cNvSpPr txBox="1"/>
            <p:nvPr/>
          </p:nvSpPr>
          <p:spPr>
            <a:xfrm>
              <a:off x="1042513" y="2890881"/>
              <a:ext cx="1905048" cy="19050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7630" tIns="87630" rIns="87630" bIns="87630" numCol="1" spcCol="1270" anchor="ctr" anchorCtr="0">
              <a:noAutofit/>
            </a:bodyPr>
            <a:lstStyle/>
            <a:p>
              <a:pPr marL="0" lvl="0" indent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it-IT" sz="2300" kern="1200" dirty="0"/>
                <a:t>Situazionali </a:t>
              </a:r>
              <a:endParaRPr lang="en-US" sz="23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413982522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EE2F0998-1D5F-DF63-970E-6FA194243C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it-IT" sz="5400" dirty="0"/>
              <a:t>messaggistica</a:t>
            </a:r>
          </a:p>
        </p:txBody>
      </p:sp>
      <p:sp>
        <p:nvSpPr>
          <p:cNvPr id="1033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A4BE7F46-B26A-ED16-F3A6-725BF00FDC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6"/>
            <a:ext cx="6713552" cy="4119172"/>
          </a:xfrm>
        </p:spPr>
        <p:txBody>
          <a:bodyPr anchor="t">
            <a:normAutofit/>
          </a:bodyPr>
          <a:lstStyle/>
          <a:p>
            <a:r>
              <a:rPr lang="it-IT" sz="2200" dirty="0"/>
              <a:t>Non istantanea ma quasi</a:t>
            </a:r>
          </a:p>
          <a:p>
            <a:r>
              <a:rPr lang="it-IT" sz="2200" dirty="0"/>
              <a:t>Scritta, con tratti dell’oralità</a:t>
            </a:r>
          </a:p>
          <a:p>
            <a:r>
              <a:rPr lang="it-IT" sz="2200" dirty="0"/>
              <a:t>Abbreviazioni, sigle (cmq, </a:t>
            </a:r>
            <a:r>
              <a:rPr lang="it-IT" sz="2200" dirty="0" err="1"/>
              <a:t>tnt</a:t>
            </a:r>
            <a:r>
              <a:rPr lang="it-IT" sz="2200" dirty="0"/>
              <a:t> bn, …)</a:t>
            </a:r>
          </a:p>
          <a:p>
            <a:r>
              <a:rPr lang="it-IT" sz="2200" dirty="0"/>
              <a:t>Emoticons</a:t>
            </a:r>
          </a:p>
          <a:p>
            <a:r>
              <a:rPr lang="it-IT" sz="2200" dirty="0"/>
              <a:t>Audio messaggi e video messaggi</a:t>
            </a:r>
          </a:p>
          <a:p>
            <a:endParaRPr lang="it-IT" sz="2200" dirty="0"/>
          </a:p>
        </p:txBody>
      </p:sp>
      <p:pic>
        <p:nvPicPr>
          <p:cNvPr id="1026" name="Picture 2" descr="WhatsApp Messenger - App su Google Play">
            <a:extLst>
              <a:ext uri="{FF2B5EF4-FFF2-40B4-BE49-F238E27FC236}">
                <a16:creationId xmlns:a16="http://schemas.microsoft.com/office/drawing/2014/main" id="{044E5134-E927-154E-6B81-6328EE30BB2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5" r="2320"/>
          <a:stretch/>
        </p:blipFill>
        <p:spPr bwMode="auto">
          <a:xfrm>
            <a:off x="7675658" y="2093976"/>
            <a:ext cx="3941064" cy="4096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487646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A0A760D-7A3B-D059-4C16-734D1DCCE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Blog  - linguaggio dell’odio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43A04DCC-E173-3CC5-9253-F9DB1D3E70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it-IT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tempo</a:t>
            </a:r>
            <a:r>
              <a:rPr lang="it-IT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per la produzione dei testi, </a:t>
            </a:r>
            <a:r>
              <a:rPr lang="it-IT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tempo</a:t>
            </a:r>
            <a:r>
              <a:rPr lang="it-IT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destinato alla fruizione dei testi (poco, una fruizione veloce, di testi multimodali, su supporti digitali);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it-IT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velocità con cui si fa un commento a un post: si tratta di una pratica veloce come quella di una battuta a un turno nell’oralità. Ma di quel commento, di quel post rimane traccia scritta.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it-IT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percezione: questa modalità di scrittura (vicina all’immediatezza dell’oralità), corrisponde tuttavia una pratica di lettura che per quanto compressa (nel tempo) può essere 1) distante nel tempo e nello spazio dal momento della redazione del testo; 2) caratterizzata dalla percezione del testo letto come un testo scritto. Con un cortocircuito tra chi produce un testo (concepito come un testo orale) e chi lo legge (che lo percepisce con un testo scritto)</a:t>
            </a:r>
          </a:p>
        </p:txBody>
      </p:sp>
    </p:spTree>
    <p:extLst>
      <p:ext uri="{BB962C8B-B14F-4D97-AF65-F5344CB8AC3E}">
        <p14:creationId xmlns:p14="http://schemas.microsoft.com/office/powerpoint/2010/main" val="187507476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207E685-BCBB-546A-A6F7-22CE88CF24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Manipolazione «politica»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4C77656A-AF54-ECE8-6F80-90008069E8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425176" cy="4351338"/>
          </a:xfrm>
        </p:spPr>
        <p:txBody>
          <a:bodyPr/>
          <a:lstStyle/>
          <a:p>
            <a:pPr marL="0" indent="0">
              <a:buNone/>
            </a:pPr>
            <a:r>
              <a:rPr lang="it-IT" dirty="0">
                <a:hlinkClick r:id="rId2"/>
              </a:rPr>
              <a:t>"Se non ti ubriachi il lupo lo eviti", polemica su Giambruno - Italia - Ansa.it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79144279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A4C4B42-46C0-C74A-A915-7418CCBEAE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it-IT" dirty="0"/>
              <a:t>da </a:t>
            </a:r>
            <a:r>
              <a:rPr lang="it-IT" i="1" dirty="0"/>
              <a:t>Language and Gender</a:t>
            </a:r>
            <a:br>
              <a:rPr lang="it-IT" i="1" dirty="0"/>
            </a:br>
            <a:r>
              <a:rPr lang="it-IT" sz="2800" dirty="0"/>
              <a:t>cap. 7 </a:t>
            </a:r>
            <a:r>
              <a:rPr lang="it-IT" sz="2800" dirty="0" err="1"/>
              <a:t>Where</a:t>
            </a:r>
            <a:r>
              <a:rPr lang="it-IT" sz="2800" dirty="0"/>
              <a:t> common </a:t>
            </a:r>
            <a:r>
              <a:rPr lang="it-IT" sz="2800" dirty="0" err="1"/>
              <a:t>sense</a:t>
            </a:r>
            <a:r>
              <a:rPr lang="it-IT" sz="2800" dirty="0"/>
              <a:t> </a:t>
            </a:r>
            <a:r>
              <a:rPr lang="it-IT" sz="2800" dirty="0" err="1"/>
              <a:t>comes</a:t>
            </a:r>
            <a:r>
              <a:rPr lang="it-IT" sz="2800" dirty="0"/>
              <a:t> from and </a:t>
            </a:r>
            <a:r>
              <a:rPr lang="it-IT" sz="2800" dirty="0" err="1"/>
              <a:t>where</a:t>
            </a:r>
            <a:r>
              <a:rPr lang="it-IT" sz="2800" dirty="0"/>
              <a:t> </a:t>
            </a:r>
            <a:r>
              <a:rPr lang="it-IT" sz="2800" dirty="0" err="1"/>
              <a:t>it</a:t>
            </a:r>
            <a:r>
              <a:rPr lang="it-IT" sz="2800" dirty="0"/>
              <a:t> </a:t>
            </a:r>
            <a:r>
              <a:rPr lang="it-IT" sz="2800" dirty="0" err="1"/>
              <a:t>hides</a:t>
            </a:r>
            <a:endParaRPr lang="it-IT" dirty="0"/>
          </a:p>
        </p:txBody>
      </p:sp>
      <p:sp>
        <p:nvSpPr>
          <p:cNvPr id="3" name="Rettangolo 2">
            <a:extLst>
              <a:ext uri="{FF2B5EF4-FFF2-40B4-BE49-F238E27FC236}">
                <a16:creationId xmlns:a16="http://schemas.microsoft.com/office/drawing/2014/main" id="{682A2E92-7EBC-F548-971B-C309B723C34E}"/>
              </a:ext>
            </a:extLst>
          </p:cNvPr>
          <p:cNvSpPr/>
          <p:nvPr/>
        </p:nvSpPr>
        <p:spPr>
          <a:xfrm>
            <a:off x="2417379" y="1912883"/>
            <a:ext cx="7451835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dirty="0" err="1">
                <a:latin typeface="Times" pitchFamily="2" charset="0"/>
              </a:rPr>
              <a:t>We</a:t>
            </a:r>
            <a:r>
              <a:rPr lang="it-IT" dirty="0">
                <a:latin typeface="Times" pitchFamily="2" charset="0"/>
              </a:rPr>
              <a:t> </a:t>
            </a:r>
            <a:r>
              <a:rPr lang="it-IT" dirty="0" err="1">
                <a:latin typeface="Times" pitchFamily="2" charset="0"/>
              </a:rPr>
              <a:t>draw</a:t>
            </a:r>
            <a:r>
              <a:rPr lang="it-IT" dirty="0">
                <a:latin typeface="Times" pitchFamily="2" charset="0"/>
              </a:rPr>
              <a:t> on </a:t>
            </a:r>
            <a:r>
              <a:rPr lang="it-IT" dirty="0" err="1">
                <a:latin typeface="Times" pitchFamily="2" charset="0"/>
              </a:rPr>
              <a:t>notions</a:t>
            </a:r>
            <a:r>
              <a:rPr lang="it-IT" dirty="0">
                <a:latin typeface="Times" pitchFamily="2" charset="0"/>
              </a:rPr>
              <a:t> </a:t>
            </a:r>
            <a:r>
              <a:rPr lang="it-IT" dirty="0" err="1">
                <a:latin typeface="Times" pitchFamily="2" charset="0"/>
              </a:rPr>
              <a:t>like</a:t>
            </a:r>
            <a:r>
              <a:rPr lang="it-IT" dirty="0">
                <a:latin typeface="Times" pitchFamily="2" charset="0"/>
              </a:rPr>
              <a:t> </a:t>
            </a:r>
            <a:r>
              <a:rPr lang="it-IT" dirty="0" err="1">
                <a:latin typeface="Times" pitchFamily="2" charset="0"/>
              </a:rPr>
              <a:t>conceptual</a:t>
            </a:r>
            <a:r>
              <a:rPr lang="it-IT" dirty="0">
                <a:latin typeface="Times" pitchFamily="2" charset="0"/>
              </a:rPr>
              <a:t> </a:t>
            </a:r>
            <a:r>
              <a:rPr lang="it-IT" dirty="0" err="1">
                <a:latin typeface="Times" pitchFamily="2" charset="0"/>
              </a:rPr>
              <a:t>baggage</a:t>
            </a:r>
            <a:r>
              <a:rPr lang="it-IT" dirty="0">
                <a:latin typeface="Times" pitchFamily="2" charset="0"/>
              </a:rPr>
              <a:t>, </a:t>
            </a:r>
            <a:r>
              <a:rPr lang="it-IT" dirty="0" err="1">
                <a:latin typeface="Times" pitchFamily="2" charset="0"/>
              </a:rPr>
              <a:t>presuppositions</a:t>
            </a:r>
            <a:r>
              <a:rPr lang="it-IT" dirty="0">
                <a:latin typeface="Times" pitchFamily="2" charset="0"/>
              </a:rPr>
              <a:t>, and the </a:t>
            </a:r>
            <a:r>
              <a:rPr lang="it-IT" dirty="0" err="1">
                <a:latin typeface="Times" pitchFamily="2" charset="0"/>
              </a:rPr>
              <a:t>like</a:t>
            </a:r>
            <a:r>
              <a:rPr lang="it-IT" dirty="0">
                <a:latin typeface="Times" pitchFamily="2" charset="0"/>
              </a:rPr>
              <a:t>, to </a:t>
            </a:r>
            <a:r>
              <a:rPr lang="it-IT" dirty="0" err="1">
                <a:latin typeface="Times" pitchFamily="2" charset="0"/>
              </a:rPr>
              <a:t>explore</a:t>
            </a:r>
            <a:r>
              <a:rPr lang="it-IT" dirty="0">
                <a:latin typeface="Times" pitchFamily="2" charset="0"/>
              </a:rPr>
              <a:t> the </a:t>
            </a:r>
            <a:r>
              <a:rPr lang="it-IT" dirty="0" err="1">
                <a:latin typeface="Times" pitchFamily="2" charset="0"/>
              </a:rPr>
              <a:t>discursive</a:t>
            </a:r>
            <a:r>
              <a:rPr lang="it-IT" dirty="0">
                <a:latin typeface="Times" pitchFamily="2" charset="0"/>
              </a:rPr>
              <a:t> impact of </a:t>
            </a:r>
            <a:r>
              <a:rPr lang="it-IT" dirty="0" err="1">
                <a:latin typeface="Times" pitchFamily="2" charset="0"/>
              </a:rPr>
              <a:t>such</a:t>
            </a:r>
            <a:r>
              <a:rPr lang="it-IT" dirty="0">
                <a:latin typeface="Times" pitchFamily="2" charset="0"/>
              </a:rPr>
              <a:t> </a:t>
            </a:r>
            <a:r>
              <a:rPr lang="it-IT" dirty="0" err="1">
                <a:latin typeface="Times" pitchFamily="2" charset="0"/>
              </a:rPr>
              <a:t>implicit</a:t>
            </a:r>
            <a:r>
              <a:rPr lang="it-IT" dirty="0">
                <a:latin typeface="Times" pitchFamily="2" charset="0"/>
              </a:rPr>
              <a:t> </a:t>
            </a:r>
            <a:r>
              <a:rPr lang="it-IT" dirty="0" err="1">
                <a:latin typeface="Times" pitchFamily="2" charset="0"/>
              </a:rPr>
              <a:t>associations</a:t>
            </a:r>
            <a:r>
              <a:rPr lang="it-IT" dirty="0">
                <a:latin typeface="Times" pitchFamily="2" charset="0"/>
              </a:rPr>
              <a:t>. </a:t>
            </a:r>
            <a:r>
              <a:rPr lang="it-IT" dirty="0" err="1">
                <a:latin typeface="Times" pitchFamily="2" charset="0"/>
              </a:rPr>
              <a:t>Discourse</a:t>
            </a:r>
            <a:r>
              <a:rPr lang="it-IT" dirty="0">
                <a:latin typeface="Times" pitchFamily="2" charset="0"/>
              </a:rPr>
              <a:t> can </a:t>
            </a:r>
            <a:r>
              <a:rPr lang="it-IT" dirty="0" err="1">
                <a:latin typeface="Times" pitchFamily="2" charset="0"/>
              </a:rPr>
              <a:t>strengthen</a:t>
            </a:r>
            <a:r>
              <a:rPr lang="it-IT" dirty="0">
                <a:latin typeface="Times" pitchFamily="2" charset="0"/>
              </a:rPr>
              <a:t> </a:t>
            </a:r>
            <a:r>
              <a:rPr lang="it-IT" dirty="0" err="1">
                <a:latin typeface="Times" pitchFamily="2" charset="0"/>
              </a:rPr>
              <a:t>them</a:t>
            </a:r>
            <a:r>
              <a:rPr lang="it-IT" dirty="0">
                <a:latin typeface="Times" pitchFamily="2" charset="0"/>
              </a:rPr>
              <a:t> or help </a:t>
            </a:r>
            <a:r>
              <a:rPr lang="it-IT" dirty="0" err="1">
                <a:latin typeface="Times" pitchFamily="2" charset="0"/>
              </a:rPr>
              <a:t>implant</a:t>
            </a:r>
            <a:r>
              <a:rPr lang="it-IT" dirty="0">
                <a:latin typeface="Times" pitchFamily="2" charset="0"/>
              </a:rPr>
              <a:t> </a:t>
            </a:r>
            <a:r>
              <a:rPr lang="it-IT" dirty="0" err="1">
                <a:latin typeface="Times" pitchFamily="2" charset="0"/>
              </a:rPr>
              <a:t>them</a:t>
            </a:r>
            <a:r>
              <a:rPr lang="it-IT" dirty="0">
                <a:latin typeface="Times" pitchFamily="2" charset="0"/>
              </a:rPr>
              <a:t> in cultural </a:t>
            </a:r>
            <a:r>
              <a:rPr lang="it-IT" dirty="0" err="1">
                <a:latin typeface="Times" pitchFamily="2" charset="0"/>
              </a:rPr>
              <a:t>newcomers</a:t>
            </a:r>
            <a:r>
              <a:rPr lang="it-IT" dirty="0">
                <a:latin typeface="Times" pitchFamily="2" charset="0"/>
              </a:rPr>
              <a:t>. To the </a:t>
            </a:r>
            <a:r>
              <a:rPr lang="it-IT" dirty="0" err="1">
                <a:latin typeface="Times" pitchFamily="2" charset="0"/>
              </a:rPr>
              <a:t>extent</a:t>
            </a:r>
            <a:r>
              <a:rPr lang="it-IT" dirty="0">
                <a:latin typeface="Times" pitchFamily="2" charset="0"/>
              </a:rPr>
              <a:t> </a:t>
            </a:r>
            <a:r>
              <a:rPr lang="it-IT" dirty="0" err="1">
                <a:latin typeface="Times" pitchFamily="2" charset="0"/>
              </a:rPr>
              <a:t>they</a:t>
            </a:r>
            <a:r>
              <a:rPr lang="it-IT" dirty="0">
                <a:latin typeface="Times" pitchFamily="2" charset="0"/>
              </a:rPr>
              <a:t> </a:t>
            </a:r>
            <a:r>
              <a:rPr lang="it-IT" dirty="0" err="1">
                <a:latin typeface="Times" pitchFamily="2" charset="0"/>
              </a:rPr>
              <a:t>remain</a:t>
            </a:r>
            <a:r>
              <a:rPr lang="it-IT" dirty="0">
                <a:latin typeface="Times" pitchFamily="2" charset="0"/>
              </a:rPr>
              <a:t> </a:t>
            </a:r>
            <a:r>
              <a:rPr lang="it-IT" dirty="0" err="1">
                <a:latin typeface="Times" pitchFamily="2" charset="0"/>
              </a:rPr>
              <a:t>implicit</a:t>
            </a:r>
            <a:r>
              <a:rPr lang="it-IT" dirty="0">
                <a:latin typeface="Times" pitchFamily="2" charset="0"/>
              </a:rPr>
              <a:t>, </a:t>
            </a:r>
            <a:r>
              <a:rPr lang="it-IT" dirty="0" err="1">
                <a:latin typeface="Times" pitchFamily="2" charset="0"/>
              </a:rPr>
              <a:t>they</a:t>
            </a:r>
            <a:r>
              <a:rPr lang="it-IT" dirty="0">
                <a:latin typeface="Times" pitchFamily="2" charset="0"/>
              </a:rPr>
              <a:t> are </a:t>
            </a:r>
            <a:r>
              <a:rPr lang="it-IT" dirty="0" err="1">
                <a:latin typeface="Times" pitchFamily="2" charset="0"/>
              </a:rPr>
              <a:t>effectively</a:t>
            </a:r>
            <a:r>
              <a:rPr lang="it-IT" dirty="0">
                <a:latin typeface="Times" pitchFamily="2" charset="0"/>
              </a:rPr>
              <a:t> </a:t>
            </a:r>
            <a:r>
              <a:rPr lang="it-IT" dirty="0" err="1">
                <a:latin typeface="Times" pitchFamily="2" charset="0"/>
              </a:rPr>
              <a:t>hidden</a:t>
            </a:r>
            <a:r>
              <a:rPr lang="it-IT" dirty="0">
                <a:latin typeface="Times" pitchFamily="2" charset="0"/>
              </a:rPr>
              <a:t>, </a:t>
            </a:r>
            <a:r>
              <a:rPr lang="it-IT" dirty="0" err="1">
                <a:latin typeface="Times" pitchFamily="2" charset="0"/>
              </a:rPr>
              <a:t>shielded</a:t>
            </a:r>
            <a:r>
              <a:rPr lang="it-IT" dirty="0">
                <a:latin typeface="Times" pitchFamily="2" charset="0"/>
              </a:rPr>
              <a:t> from </a:t>
            </a:r>
            <a:r>
              <a:rPr lang="it-IT" dirty="0" err="1">
                <a:latin typeface="Times" pitchFamily="2" charset="0"/>
              </a:rPr>
              <a:t>rational</a:t>
            </a:r>
            <a:r>
              <a:rPr lang="it-IT" dirty="0">
                <a:latin typeface="Times" pitchFamily="2" charset="0"/>
              </a:rPr>
              <a:t> </a:t>
            </a:r>
            <a:r>
              <a:rPr lang="it-IT" dirty="0" err="1">
                <a:latin typeface="Times" pitchFamily="2" charset="0"/>
              </a:rPr>
              <a:t>scrutiny</a:t>
            </a:r>
            <a:r>
              <a:rPr lang="it-IT" dirty="0">
                <a:latin typeface="Times" pitchFamily="2" charset="0"/>
              </a:rPr>
              <a:t>. </a:t>
            </a:r>
          </a:p>
          <a:p>
            <a:pPr algn="just"/>
            <a:endParaRPr lang="it-IT" dirty="0">
              <a:latin typeface="Times" pitchFamily="2" charset="0"/>
            </a:endParaRPr>
          </a:p>
          <a:p>
            <a:pPr algn="just"/>
            <a:r>
              <a:rPr lang="it-IT" b="1" dirty="0">
                <a:latin typeface="Times" pitchFamily="2" charset="0"/>
              </a:rPr>
              <a:t>Language use </a:t>
            </a:r>
            <a:r>
              <a:rPr lang="it-IT" b="1" dirty="0" err="1">
                <a:latin typeface="Times" pitchFamily="2" charset="0"/>
              </a:rPr>
              <a:t>sometimes</a:t>
            </a:r>
            <a:r>
              <a:rPr lang="it-IT" b="1" dirty="0">
                <a:latin typeface="Times" pitchFamily="2" charset="0"/>
              </a:rPr>
              <a:t> exploits common </a:t>
            </a:r>
            <a:r>
              <a:rPr lang="it-IT" b="1" dirty="0" err="1">
                <a:latin typeface="Times" pitchFamily="2" charset="0"/>
              </a:rPr>
              <a:t>sense</a:t>
            </a:r>
            <a:r>
              <a:rPr lang="it-IT" b="1" dirty="0">
                <a:latin typeface="Times" pitchFamily="2" charset="0"/>
              </a:rPr>
              <a:t>, </a:t>
            </a:r>
            <a:r>
              <a:rPr lang="it-IT" b="1" dirty="0" err="1">
                <a:latin typeface="Times" pitchFamily="2" charset="0"/>
              </a:rPr>
              <a:t>sometimes</a:t>
            </a:r>
            <a:r>
              <a:rPr lang="it-IT" b="1" dirty="0">
                <a:latin typeface="Times" pitchFamily="2" charset="0"/>
              </a:rPr>
              <a:t> </a:t>
            </a:r>
            <a:r>
              <a:rPr lang="it-IT" b="1" dirty="0" err="1">
                <a:latin typeface="Times" pitchFamily="2" charset="0"/>
              </a:rPr>
              <a:t>helps</a:t>
            </a:r>
            <a:r>
              <a:rPr lang="it-IT" b="1" dirty="0">
                <a:latin typeface="Times" pitchFamily="2" charset="0"/>
              </a:rPr>
              <a:t> create </a:t>
            </a:r>
            <a:r>
              <a:rPr lang="it-IT" b="1" dirty="0" err="1">
                <a:latin typeface="Times" pitchFamily="2" charset="0"/>
              </a:rPr>
              <a:t>it</a:t>
            </a:r>
            <a:r>
              <a:rPr lang="it-IT" b="1" dirty="0">
                <a:latin typeface="Times" pitchFamily="2" charset="0"/>
              </a:rPr>
              <a:t>, </a:t>
            </a:r>
            <a:r>
              <a:rPr lang="it-IT" b="1" dirty="0" err="1">
                <a:latin typeface="Times" pitchFamily="2" charset="0"/>
              </a:rPr>
              <a:t>sometimes</a:t>
            </a:r>
            <a:r>
              <a:rPr lang="it-IT" b="1" dirty="0">
                <a:latin typeface="Times" pitchFamily="2" charset="0"/>
              </a:rPr>
              <a:t> </a:t>
            </a:r>
            <a:r>
              <a:rPr lang="it-IT" b="1" dirty="0" err="1">
                <a:latin typeface="Times" pitchFamily="2" charset="0"/>
              </a:rPr>
              <a:t>buries</a:t>
            </a:r>
            <a:r>
              <a:rPr lang="it-IT" b="1" dirty="0">
                <a:latin typeface="Times" pitchFamily="2" charset="0"/>
              </a:rPr>
              <a:t> </a:t>
            </a:r>
            <a:r>
              <a:rPr lang="it-IT" b="1" dirty="0" err="1">
                <a:latin typeface="Times" pitchFamily="2" charset="0"/>
              </a:rPr>
              <a:t>it</a:t>
            </a:r>
            <a:r>
              <a:rPr lang="it-IT" b="1" dirty="0">
                <a:latin typeface="Times" pitchFamily="2" charset="0"/>
              </a:rPr>
              <a:t> from </a:t>
            </a:r>
            <a:r>
              <a:rPr lang="it-IT" b="1" dirty="0" err="1">
                <a:latin typeface="Times" pitchFamily="2" charset="0"/>
              </a:rPr>
              <a:t>view</a:t>
            </a:r>
            <a:r>
              <a:rPr lang="it-IT" b="1" dirty="0">
                <a:latin typeface="Times" pitchFamily="2" charset="0"/>
              </a:rPr>
              <a:t>, and </a:t>
            </a:r>
            <a:r>
              <a:rPr lang="it-IT" b="1" dirty="0" err="1">
                <a:latin typeface="Times" pitchFamily="2" charset="0"/>
              </a:rPr>
              <a:t>sometime</a:t>
            </a:r>
            <a:r>
              <a:rPr lang="it-IT" b="1" dirty="0">
                <a:latin typeface="Times" pitchFamily="2" charset="0"/>
              </a:rPr>
              <a:t> </a:t>
            </a:r>
            <a:r>
              <a:rPr lang="it-IT" b="1" dirty="0" err="1">
                <a:latin typeface="Times" pitchFamily="2" charset="0"/>
              </a:rPr>
              <a:t>challenges</a:t>
            </a:r>
            <a:r>
              <a:rPr lang="it-IT" b="1" dirty="0">
                <a:latin typeface="Times" pitchFamily="2" charset="0"/>
              </a:rPr>
              <a:t> </a:t>
            </a:r>
            <a:r>
              <a:rPr lang="it-IT" b="1" dirty="0" err="1">
                <a:latin typeface="Times" pitchFamily="2" charset="0"/>
              </a:rPr>
              <a:t>it</a:t>
            </a:r>
            <a:r>
              <a:rPr lang="it-IT" b="1" dirty="0">
                <a:latin typeface="Times" pitchFamily="2" charset="0"/>
              </a:rPr>
              <a:t>. </a:t>
            </a:r>
          </a:p>
          <a:p>
            <a:pPr algn="just"/>
            <a:endParaRPr lang="it-IT" dirty="0">
              <a:latin typeface="Times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428497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F9115ED-C2D6-5C46-A23A-860F077B31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99247"/>
            <a:ext cx="10515600" cy="1325563"/>
          </a:xfrm>
        </p:spPr>
        <p:txBody>
          <a:bodyPr/>
          <a:lstStyle/>
          <a:p>
            <a:pPr algn="ctr"/>
            <a:r>
              <a:rPr lang="it-IT" dirty="0"/>
              <a:t>Genere e lingua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146BA082-004C-6940-BD27-2A4B719895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5006" y="1355834"/>
            <a:ext cx="11361683" cy="4992414"/>
          </a:xfrm>
        </p:spPr>
        <p:txBody>
          <a:bodyPr>
            <a:normAutofit/>
          </a:bodyPr>
          <a:lstStyle/>
          <a:p>
            <a:pPr algn="just"/>
            <a:endParaRPr lang="it-IT" dirty="0"/>
          </a:p>
          <a:p>
            <a:pPr marL="0" indent="0" algn="just">
              <a:buNone/>
            </a:pPr>
            <a:endParaRPr lang="it-IT" dirty="0"/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2BC5D921-8F44-1D41-BB3B-F97E5B2C3777}"/>
              </a:ext>
            </a:extLst>
          </p:cNvPr>
          <p:cNvSpPr txBox="1"/>
          <p:nvPr/>
        </p:nvSpPr>
        <p:spPr>
          <a:xfrm>
            <a:off x="774699" y="941650"/>
            <a:ext cx="10339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dirty="0"/>
              <a:t>Tullio De Mauro, intervista dell’associazione </a:t>
            </a:r>
            <a:r>
              <a:rPr lang="it-IT" i="1" dirty="0"/>
              <a:t>Carta di Roma</a:t>
            </a:r>
            <a:r>
              <a:rPr lang="it-IT" dirty="0"/>
              <a:t> </a:t>
            </a:r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3481C252-FAB0-A04E-9C65-E44E593955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699" y="1281935"/>
            <a:ext cx="9577991" cy="1479619"/>
          </a:xfrm>
          <a:prstGeom prst="rect">
            <a:avLst/>
          </a:prstGeom>
        </p:spPr>
      </p:pic>
      <p:sp>
        <p:nvSpPr>
          <p:cNvPr id="7" name="CasellaDiTesto 6">
            <a:extLst>
              <a:ext uri="{FF2B5EF4-FFF2-40B4-BE49-F238E27FC236}">
                <a16:creationId xmlns:a16="http://schemas.microsoft.com/office/drawing/2014/main" id="{DAD8511D-416C-F047-9192-CF63583FA3CF}"/>
              </a:ext>
            </a:extLst>
          </p:cNvPr>
          <p:cNvSpPr txBox="1"/>
          <p:nvPr/>
        </p:nvSpPr>
        <p:spPr>
          <a:xfrm>
            <a:off x="774699" y="2690467"/>
            <a:ext cx="40285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Giulio Lepschy, </a:t>
            </a:r>
            <a:r>
              <a:rPr lang="it-IT" i="1" dirty="0"/>
              <a:t>Lingua e sessismo</a:t>
            </a:r>
            <a:endParaRPr lang="it-IT" dirty="0"/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id="{EB075474-85A7-E344-BD31-059CC5C718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6669" y="3059799"/>
            <a:ext cx="6798661" cy="3798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22061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5" name="Rectangle 2054">
            <a:extLst>
              <a:ext uri="{FF2B5EF4-FFF2-40B4-BE49-F238E27FC236}">
                <a16:creationId xmlns:a16="http://schemas.microsoft.com/office/drawing/2014/main" id="{3C54F4CE-85F0-46ED-80DA-9518C9251A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7" name="Freeform: Shape 2056">
            <a:extLst>
              <a:ext uri="{FF2B5EF4-FFF2-40B4-BE49-F238E27FC236}">
                <a16:creationId xmlns:a16="http://schemas.microsoft.com/office/drawing/2014/main" id="{DADD1FCA-8ACB-4958-81DD-4CDD6D3E19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802086" cy="6858000"/>
          </a:xfrm>
          <a:custGeom>
            <a:avLst/>
            <a:gdLst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9647 w 5734864"/>
              <a:gd name="connsiteY33" fmla="*/ 1936120 h 6858000"/>
              <a:gd name="connsiteX34" fmla="*/ 714660 w 5734864"/>
              <a:gd name="connsiteY34" fmla="*/ 1982709 h 6858000"/>
              <a:gd name="connsiteX35" fmla="*/ 710759 w 5734864"/>
              <a:gd name="connsiteY35" fmla="*/ 2013010 h 6858000"/>
              <a:gd name="connsiteX36" fmla="*/ 697927 w 5734864"/>
              <a:gd name="connsiteY36" fmla="*/ 2069833 h 6858000"/>
              <a:gd name="connsiteX37" fmla="*/ 693594 w 5734864"/>
              <a:gd name="connsiteY37" fmla="*/ 2103731 h 6858000"/>
              <a:gd name="connsiteX38" fmla="*/ 691109 w 5734864"/>
              <a:gd name="connsiteY38" fmla="*/ 2124027 h 6858000"/>
              <a:gd name="connsiteX39" fmla="*/ 676593 w 5734864"/>
              <a:gd name="connsiteY39" fmla="*/ 2176182 h 6858000"/>
              <a:gd name="connsiteX40" fmla="*/ 633227 w 5734864"/>
              <a:gd name="connsiteY40" fmla="*/ 2258036 h 6858000"/>
              <a:gd name="connsiteX41" fmla="*/ 625564 w 5734864"/>
              <a:gd name="connsiteY41" fmla="*/ 2284567 h 6858000"/>
              <a:gd name="connsiteX42" fmla="*/ 627074 w 5734864"/>
              <a:gd name="connsiteY42" fmla="*/ 2289605 h 6858000"/>
              <a:gd name="connsiteX43" fmla="*/ 614574 w 5734864"/>
              <a:gd name="connsiteY43" fmla="*/ 2308717 h 6858000"/>
              <a:gd name="connsiteX44" fmla="*/ 606890 w 5734864"/>
              <a:gd name="connsiteY44" fmla="*/ 2320662 h 6858000"/>
              <a:gd name="connsiteX45" fmla="*/ 605558 w 5734864"/>
              <a:gd name="connsiteY45" fmla="*/ 2327897 h 6858000"/>
              <a:gd name="connsiteX46" fmla="*/ 602202 w 5734864"/>
              <a:gd name="connsiteY46" fmla="*/ 2357749 h 6858000"/>
              <a:gd name="connsiteX47" fmla="*/ 600213 w 5734864"/>
              <a:gd name="connsiteY47" fmla="*/ 2364905 h 6858000"/>
              <a:gd name="connsiteX48" fmla="*/ 597160 w 5734864"/>
              <a:gd name="connsiteY48" fmla="*/ 2388351 h 6858000"/>
              <a:gd name="connsiteX49" fmla="*/ 597982 w 5734864"/>
              <a:gd name="connsiteY49" fmla="*/ 2402296 h 6858000"/>
              <a:gd name="connsiteX50" fmla="*/ 593150 w 5734864"/>
              <a:gd name="connsiteY50" fmla="*/ 2420015 h 6858000"/>
              <a:gd name="connsiteX51" fmla="*/ 592833 w 5734864"/>
              <a:gd name="connsiteY51" fmla="*/ 2422749 h 6858000"/>
              <a:gd name="connsiteX52" fmla="*/ 594479 w 5734864"/>
              <a:gd name="connsiteY52" fmla="*/ 2426002 h 6858000"/>
              <a:gd name="connsiteX53" fmla="*/ 591963 w 5734864"/>
              <a:gd name="connsiteY53" fmla="*/ 2431950 h 6858000"/>
              <a:gd name="connsiteX54" fmla="*/ 591544 w 5734864"/>
              <a:gd name="connsiteY54" fmla="*/ 2433897 h 6858000"/>
              <a:gd name="connsiteX55" fmla="*/ 589519 w 5734864"/>
              <a:gd name="connsiteY55" fmla="*/ 2451398 h 6858000"/>
              <a:gd name="connsiteX56" fmla="*/ 590037 w 5734864"/>
              <a:gd name="connsiteY56" fmla="*/ 2455536 h 6858000"/>
              <a:gd name="connsiteX57" fmla="*/ 588179 w 5734864"/>
              <a:gd name="connsiteY57" fmla="*/ 2462981 h 6858000"/>
              <a:gd name="connsiteX58" fmla="*/ 583434 w 5734864"/>
              <a:gd name="connsiteY58" fmla="*/ 2503991 h 6858000"/>
              <a:gd name="connsiteX59" fmla="*/ 567942 w 5734864"/>
              <a:gd name="connsiteY59" fmla="*/ 2652936 h 6858000"/>
              <a:gd name="connsiteX60" fmla="*/ 573869 w 5734864"/>
              <a:gd name="connsiteY60" fmla="*/ 2670188 h 6858000"/>
              <a:gd name="connsiteX61" fmla="*/ 575243 w 5734864"/>
              <a:gd name="connsiteY61" fmla="*/ 2688114 h 6858000"/>
              <a:gd name="connsiteX62" fmla="*/ 573824 w 5734864"/>
              <a:gd name="connsiteY62" fmla="*/ 2689856 h 6858000"/>
              <a:gd name="connsiteX63" fmla="*/ 570699 w 5734864"/>
              <a:gd name="connsiteY63" fmla="*/ 2709353 h 6858000"/>
              <a:gd name="connsiteX64" fmla="*/ 573192 w 5734864"/>
              <a:gd name="connsiteY64" fmla="*/ 2714527 h 6858000"/>
              <a:gd name="connsiteX65" fmla="*/ 572044 w 5734864"/>
              <a:gd name="connsiteY65" fmla="*/ 2728187 h 6858000"/>
              <a:gd name="connsiteX66" fmla="*/ 572465 w 5734864"/>
              <a:gd name="connsiteY66" fmla="*/ 2755863 h 6858000"/>
              <a:gd name="connsiteX67" fmla="*/ 570028 w 5734864"/>
              <a:gd name="connsiteY67" fmla="*/ 2760324 h 6858000"/>
              <a:gd name="connsiteX68" fmla="*/ 566748 w 5734864"/>
              <a:gd name="connsiteY68" fmla="*/ 2800948 h 6858000"/>
              <a:gd name="connsiteX69" fmla="*/ 565509 w 5734864"/>
              <a:gd name="connsiteY69" fmla="*/ 2801167 h 6858000"/>
              <a:gd name="connsiteX70" fmla="*/ 559367 w 5734864"/>
              <a:gd name="connsiteY70" fmla="*/ 2811129 h 6858000"/>
              <a:gd name="connsiteX71" fmla="*/ 550354 w 5734864"/>
              <a:gd name="connsiteY71" fmla="*/ 2830949 h 6858000"/>
              <a:gd name="connsiteX72" fmla="*/ 514795 w 5734864"/>
              <a:gd name="connsiteY72" fmla="*/ 2872433 h 6858000"/>
              <a:gd name="connsiteX73" fmla="*/ 509875 w 5734864"/>
              <a:gd name="connsiteY73" fmla="*/ 2923099 h 6858000"/>
              <a:gd name="connsiteX74" fmla="*/ 509577 w 5734864"/>
              <a:gd name="connsiteY74" fmla="*/ 2923197 h 6858000"/>
              <a:gd name="connsiteX75" fmla="*/ 507597 w 5734864"/>
              <a:gd name="connsiteY75" fmla="*/ 2931868 h 6858000"/>
              <a:gd name="connsiteX76" fmla="*/ 507379 w 5734864"/>
              <a:gd name="connsiteY76" fmla="*/ 2938322 h 6858000"/>
              <a:gd name="connsiteX77" fmla="*/ 504725 w 5734864"/>
              <a:gd name="connsiteY77" fmla="*/ 2954519 h 6858000"/>
              <a:gd name="connsiteX78" fmla="*/ 502018 w 5734864"/>
              <a:gd name="connsiteY78" fmla="*/ 2959643 h 6858000"/>
              <a:gd name="connsiteX79" fmla="*/ 498360 w 5734864"/>
              <a:gd name="connsiteY79" fmla="*/ 2961019 h 6858000"/>
              <a:gd name="connsiteX80" fmla="*/ 498483 w 5734864"/>
              <a:gd name="connsiteY80" fmla="*/ 2962590 h 6858000"/>
              <a:gd name="connsiteX81" fmla="*/ 484403 w 5734864"/>
              <a:gd name="connsiteY81" fmla="*/ 2990538 h 6858000"/>
              <a:gd name="connsiteX82" fmla="*/ 463075 w 5734864"/>
              <a:gd name="connsiteY82" fmla="*/ 3055956 h 6858000"/>
              <a:gd name="connsiteX83" fmla="*/ 455013 w 5734864"/>
              <a:gd name="connsiteY83" fmla="*/ 3094482 h 6858000"/>
              <a:gd name="connsiteX84" fmla="*/ 428391 w 5734864"/>
              <a:gd name="connsiteY84" fmla="*/ 3198850 h 6858000"/>
              <a:gd name="connsiteX85" fmla="*/ 401440 w 5734864"/>
              <a:gd name="connsiteY85" fmla="*/ 3307560 h 6858000"/>
              <a:gd name="connsiteX86" fmla="*/ 386076 w 5734864"/>
              <a:gd name="connsiteY86" fmla="*/ 3373943 h 6858000"/>
              <a:gd name="connsiteX87" fmla="*/ 374726 w 5734864"/>
              <a:gd name="connsiteY87" fmla="*/ 3381364 h 6858000"/>
              <a:gd name="connsiteX88" fmla="*/ 369145 w 5734864"/>
              <a:gd name="connsiteY88" fmla="*/ 3383729 h 6858000"/>
              <a:gd name="connsiteX89" fmla="*/ 364294 w 5734864"/>
              <a:gd name="connsiteY89" fmla="*/ 3414159 h 6858000"/>
              <a:gd name="connsiteX90" fmla="*/ 366450 w 5734864"/>
              <a:gd name="connsiteY90" fmla="*/ 3436925 h 6858000"/>
              <a:gd name="connsiteX91" fmla="*/ 351743 w 5734864"/>
              <a:gd name="connsiteY91" fmla="*/ 3521619 h 6858000"/>
              <a:gd name="connsiteX92" fmla="*/ 345784 w 5734864"/>
              <a:gd name="connsiteY92" fmla="*/ 3603757 h 6858000"/>
              <a:gd name="connsiteX93" fmla="*/ 344198 w 5734864"/>
              <a:gd name="connsiteY93" fmla="*/ 3652424 h 6858000"/>
              <a:gd name="connsiteX94" fmla="*/ 352450 w 5734864"/>
              <a:gd name="connsiteY94" fmla="*/ 3665222 h 6858000"/>
              <a:gd name="connsiteX95" fmla="*/ 342621 w 5734864"/>
              <a:gd name="connsiteY95" fmla="*/ 3700804 h 6858000"/>
              <a:gd name="connsiteX96" fmla="*/ 341514 w 5734864"/>
              <a:gd name="connsiteY96" fmla="*/ 3734774 h 6858000"/>
              <a:gd name="connsiteX97" fmla="*/ 340607 w 5734864"/>
              <a:gd name="connsiteY97" fmla="*/ 3785153 h 6858000"/>
              <a:gd name="connsiteX98" fmla="*/ 340707 w 5734864"/>
              <a:gd name="connsiteY98" fmla="*/ 3788177 h 6858000"/>
              <a:gd name="connsiteX99" fmla="*/ 340361 w 5734864"/>
              <a:gd name="connsiteY99" fmla="*/ 3798803 h 6858000"/>
              <a:gd name="connsiteX100" fmla="*/ 339642 w 5734864"/>
              <a:gd name="connsiteY100" fmla="*/ 3838750 h 6858000"/>
              <a:gd name="connsiteX101" fmla="*/ 360295 w 5734864"/>
              <a:gd name="connsiteY101" fmla="*/ 4015196 h 6858000"/>
              <a:gd name="connsiteX102" fmla="*/ 339043 w 5734864"/>
              <a:gd name="connsiteY102" fmla="*/ 4052778 h 6858000"/>
              <a:gd name="connsiteX103" fmla="*/ 339343 w 5734864"/>
              <a:gd name="connsiteY103" fmla="*/ 4096257 h 6858000"/>
              <a:gd name="connsiteX104" fmla="*/ 340786 w 5734864"/>
              <a:gd name="connsiteY104" fmla="*/ 4321136 h 6858000"/>
              <a:gd name="connsiteX105" fmla="*/ 343158 w 5734864"/>
              <a:gd name="connsiteY105" fmla="*/ 4429174 h 6858000"/>
              <a:gd name="connsiteX106" fmla="*/ 334599 w 5734864"/>
              <a:gd name="connsiteY106" fmla="*/ 4449938 h 6858000"/>
              <a:gd name="connsiteX107" fmla="*/ 332890 w 5734864"/>
              <a:gd name="connsiteY107" fmla="*/ 4453515 h 6858000"/>
              <a:gd name="connsiteX108" fmla="*/ 331105 w 5734864"/>
              <a:gd name="connsiteY108" fmla="*/ 4467941 h 6858000"/>
              <a:gd name="connsiteX109" fmla="*/ 324289 w 5734864"/>
              <a:gd name="connsiteY109" fmla="*/ 4471861 h 6858000"/>
              <a:gd name="connsiteX110" fmla="*/ 317079 w 5734864"/>
              <a:gd name="connsiteY110" fmla="*/ 4493468 h 6858000"/>
              <a:gd name="connsiteX111" fmla="*/ 315557 w 5734864"/>
              <a:gd name="connsiteY111" fmla="*/ 4520067 h 6858000"/>
              <a:gd name="connsiteX112" fmla="*/ 315240 w 5734864"/>
              <a:gd name="connsiteY112" fmla="*/ 4536872 h 6858000"/>
              <a:gd name="connsiteX113" fmla="*/ 316200 w 5734864"/>
              <a:gd name="connsiteY113" fmla="*/ 4538297 h 6858000"/>
              <a:gd name="connsiteX114" fmla="*/ 317507 w 5734864"/>
              <a:gd name="connsiteY114" fmla="*/ 4547582 h 6858000"/>
              <a:gd name="connsiteX115" fmla="*/ 323078 w 5734864"/>
              <a:gd name="connsiteY115" fmla="*/ 4592102 h 6858000"/>
              <a:gd name="connsiteX116" fmla="*/ 328722 w 5734864"/>
              <a:gd name="connsiteY116" fmla="*/ 4667914 h 6858000"/>
              <a:gd name="connsiteX117" fmla="*/ 335597 w 5734864"/>
              <a:gd name="connsiteY117" fmla="*/ 4695035 h 6858000"/>
              <a:gd name="connsiteX118" fmla="*/ 339485 w 5734864"/>
              <a:gd name="connsiteY118" fmla="*/ 4695979 h 6858000"/>
              <a:gd name="connsiteX119" fmla="*/ 341089 w 5734864"/>
              <a:gd name="connsiteY119" fmla="*/ 4704268 h 6858000"/>
              <a:gd name="connsiteX120" fmla="*/ 342177 w 5734864"/>
              <a:gd name="connsiteY120" fmla="*/ 4706060 h 6858000"/>
              <a:gd name="connsiteX121" fmla="*/ 347751 w 5734864"/>
              <a:gd name="connsiteY121" fmla="*/ 4716754 h 6858000"/>
              <a:gd name="connsiteX122" fmla="*/ 344125 w 5734864"/>
              <a:gd name="connsiteY122" fmla="*/ 4764669 h 6858000"/>
              <a:gd name="connsiteX123" fmla="*/ 340188 w 5734864"/>
              <a:gd name="connsiteY123" fmla="*/ 4779386 h 6858000"/>
              <a:gd name="connsiteX124" fmla="*/ 335146 w 5734864"/>
              <a:gd name="connsiteY124" fmla="*/ 4787491 h 6858000"/>
              <a:gd name="connsiteX125" fmla="*/ 319124 w 5734864"/>
              <a:gd name="connsiteY125" fmla="*/ 4843514 h 6858000"/>
              <a:gd name="connsiteX126" fmla="*/ 305956 w 5734864"/>
              <a:gd name="connsiteY126" fmla="*/ 4881505 h 6858000"/>
              <a:gd name="connsiteX127" fmla="*/ 301062 w 5734864"/>
              <a:gd name="connsiteY127" fmla="*/ 4889332 h 6858000"/>
              <a:gd name="connsiteX128" fmla="*/ 302141 w 5734864"/>
              <a:gd name="connsiteY128" fmla="*/ 4899400 h 6858000"/>
              <a:gd name="connsiteX129" fmla="*/ 304424 w 5734864"/>
              <a:gd name="connsiteY129" fmla="*/ 4902664 h 6858000"/>
              <a:gd name="connsiteX130" fmla="*/ 293123 w 5734864"/>
              <a:gd name="connsiteY130" fmla="*/ 4932769 h 6858000"/>
              <a:gd name="connsiteX131" fmla="*/ 292275 w 5734864"/>
              <a:gd name="connsiteY131" fmla="*/ 4936482 h 6858000"/>
              <a:gd name="connsiteX132" fmla="*/ 288304 w 5734864"/>
              <a:gd name="connsiteY132" fmla="*/ 4962325 h 6858000"/>
              <a:gd name="connsiteX133" fmla="*/ 287420 w 5734864"/>
              <a:gd name="connsiteY133" fmla="*/ 5042193 h 6858000"/>
              <a:gd name="connsiteX134" fmla="*/ 287020 w 5734864"/>
              <a:gd name="connsiteY134" fmla="*/ 5065655 h 6858000"/>
              <a:gd name="connsiteX135" fmla="*/ 288488 w 5734864"/>
              <a:gd name="connsiteY135" fmla="*/ 5082216 h 6858000"/>
              <a:gd name="connsiteX136" fmla="*/ 282763 w 5734864"/>
              <a:gd name="connsiteY136" fmla="*/ 5127114 h 6858000"/>
              <a:gd name="connsiteX137" fmla="*/ 269316 w 5734864"/>
              <a:gd name="connsiteY137" fmla="*/ 5202682 h 6858000"/>
              <a:gd name="connsiteX138" fmla="*/ 269174 w 5734864"/>
              <a:gd name="connsiteY138" fmla="*/ 5230835 h 6858000"/>
              <a:gd name="connsiteX139" fmla="*/ 272679 w 5734864"/>
              <a:gd name="connsiteY139" fmla="*/ 5232660 h 6858000"/>
              <a:gd name="connsiteX140" fmla="*/ 272160 w 5734864"/>
              <a:gd name="connsiteY140" fmla="*/ 5241150 h 6858000"/>
              <a:gd name="connsiteX141" fmla="*/ 272760 w 5734864"/>
              <a:gd name="connsiteY141" fmla="*/ 5243156 h 6858000"/>
              <a:gd name="connsiteX142" fmla="*/ 275462 w 5734864"/>
              <a:gd name="connsiteY142" fmla="*/ 5254919 h 6858000"/>
              <a:gd name="connsiteX143" fmla="*/ 262897 w 5734864"/>
              <a:gd name="connsiteY143" fmla="*/ 5286259 h 6858000"/>
              <a:gd name="connsiteX144" fmla="*/ 252761 w 5734864"/>
              <a:gd name="connsiteY144" fmla="*/ 5357801 h 6858000"/>
              <a:gd name="connsiteX145" fmla="*/ 242360 w 5734864"/>
              <a:gd name="connsiteY145" fmla="*/ 5460080 h 6858000"/>
              <a:gd name="connsiteX146" fmla="*/ 229880 w 5734864"/>
              <a:gd name="connsiteY146" fmla="*/ 5539714 h 6858000"/>
              <a:gd name="connsiteX147" fmla="*/ 204283 w 5734864"/>
              <a:gd name="connsiteY147" fmla="*/ 5639080 h 6858000"/>
              <a:gd name="connsiteX148" fmla="*/ 198948 w 5734864"/>
              <a:gd name="connsiteY148" fmla="*/ 5710958 h 6858000"/>
              <a:gd name="connsiteX149" fmla="*/ 192367 w 5734864"/>
              <a:gd name="connsiteY149" fmla="*/ 5719859 h 6858000"/>
              <a:gd name="connsiteX150" fmla="*/ 188035 w 5734864"/>
              <a:gd name="connsiteY150" fmla="*/ 5729935 h 6858000"/>
              <a:gd name="connsiteX151" fmla="*/ 188428 w 5734864"/>
              <a:gd name="connsiteY151" fmla="*/ 5731182 h 6858000"/>
              <a:gd name="connsiteX152" fmla="*/ 181635 w 5734864"/>
              <a:gd name="connsiteY152" fmla="*/ 5753538 h 6858000"/>
              <a:gd name="connsiteX153" fmla="*/ 169744 w 5734864"/>
              <a:gd name="connsiteY153" fmla="*/ 5796307 h 6858000"/>
              <a:gd name="connsiteX154" fmla="*/ 170351 w 5734864"/>
              <a:gd name="connsiteY154" fmla="*/ 5796644 h 6858000"/>
              <a:gd name="connsiteX155" fmla="*/ 171559 w 5734864"/>
              <a:gd name="connsiteY155" fmla="*/ 5803435 h 6858000"/>
              <a:gd name="connsiteX156" fmla="*/ 172284 w 5734864"/>
              <a:gd name="connsiteY156" fmla="*/ 5816391 h 6858000"/>
              <a:gd name="connsiteX157" fmla="*/ 182542 w 5734864"/>
              <a:gd name="connsiteY157" fmla="*/ 5846382 h 6858000"/>
              <a:gd name="connsiteX158" fmla="*/ 175877 w 5734864"/>
              <a:gd name="connsiteY158" fmla="*/ 5871336 h 6858000"/>
              <a:gd name="connsiteX159" fmla="*/ 174910 w 5734864"/>
              <a:gd name="connsiteY159" fmla="*/ 5876376 h 6858000"/>
              <a:gd name="connsiteX160" fmla="*/ 175047 w 5734864"/>
              <a:gd name="connsiteY160" fmla="*/ 5876483 h 6858000"/>
              <a:gd name="connsiteX161" fmla="*/ 174335 w 5734864"/>
              <a:gd name="connsiteY161" fmla="*/ 5881814 h 6858000"/>
              <a:gd name="connsiteX162" fmla="*/ 171273 w 5734864"/>
              <a:gd name="connsiteY162" fmla="*/ 5895339 h 6858000"/>
              <a:gd name="connsiteX163" fmla="*/ 171658 w 5734864"/>
              <a:gd name="connsiteY163" fmla="*/ 5898749 h 6858000"/>
              <a:gd name="connsiteX164" fmla="*/ 174658 w 5734864"/>
              <a:gd name="connsiteY164" fmla="*/ 5919558 h 6858000"/>
              <a:gd name="connsiteX165" fmla="*/ 169099 w 5734864"/>
              <a:gd name="connsiteY165" fmla="*/ 5984417 h 6858000"/>
              <a:gd name="connsiteX166" fmla="*/ 162007 w 5734864"/>
              <a:gd name="connsiteY166" fmla="*/ 6049043 h 6858000"/>
              <a:gd name="connsiteX167" fmla="*/ 156875 w 5734864"/>
              <a:gd name="connsiteY167" fmla="*/ 6114000 h 6858000"/>
              <a:gd name="connsiteX168" fmla="*/ 165441 w 5734864"/>
              <a:gd name="connsiteY168" fmla="*/ 6146938 h 6858000"/>
              <a:gd name="connsiteX169" fmla="*/ 165177 w 5734864"/>
              <a:gd name="connsiteY169" fmla="*/ 6150658 h 6858000"/>
              <a:gd name="connsiteX170" fmla="*/ 161772 w 5734864"/>
              <a:gd name="connsiteY170" fmla="*/ 6160011 h 6858000"/>
              <a:gd name="connsiteX171" fmla="*/ 160051 w 5734864"/>
              <a:gd name="connsiteY171" fmla="*/ 6163393 h 6858000"/>
              <a:gd name="connsiteX172" fmla="*/ 158473 w 5734864"/>
              <a:gd name="connsiteY172" fmla="*/ 6168628 h 6858000"/>
              <a:gd name="connsiteX173" fmla="*/ 158573 w 5734864"/>
              <a:gd name="connsiteY173" fmla="*/ 6168799 h 6858000"/>
              <a:gd name="connsiteX174" fmla="*/ 146463 w 5734864"/>
              <a:gd name="connsiteY174" fmla="*/ 6196671 h 6858000"/>
              <a:gd name="connsiteX175" fmla="*/ 150209 w 5734864"/>
              <a:gd name="connsiteY175" fmla="*/ 6232365 h 6858000"/>
              <a:gd name="connsiteX176" fmla="*/ 148544 w 5734864"/>
              <a:gd name="connsiteY176" fmla="*/ 6246162 h 6858000"/>
              <a:gd name="connsiteX177" fmla="*/ 148403 w 5734864"/>
              <a:gd name="connsiteY177" fmla="*/ 6253754 h 6858000"/>
              <a:gd name="connsiteX178" fmla="*/ 138880 w 5734864"/>
              <a:gd name="connsiteY178" fmla="*/ 6276449 h 6858000"/>
              <a:gd name="connsiteX179" fmla="*/ 138683 w 5734864"/>
              <a:gd name="connsiteY179" fmla="*/ 6279721 h 6858000"/>
              <a:gd name="connsiteX180" fmla="*/ 130721 w 5734864"/>
              <a:gd name="connsiteY180" fmla="*/ 6293675 h 6858000"/>
              <a:gd name="connsiteX181" fmla="*/ 120717 w 5734864"/>
              <a:gd name="connsiteY181" fmla="*/ 6313967 h 6858000"/>
              <a:gd name="connsiteX182" fmla="*/ 120841 w 5734864"/>
              <a:gd name="connsiteY182" fmla="*/ 6315437 h 6858000"/>
              <a:gd name="connsiteX183" fmla="*/ 115208 w 5734864"/>
              <a:gd name="connsiteY183" fmla="*/ 6324024 h 6858000"/>
              <a:gd name="connsiteX184" fmla="*/ 101217 w 5734864"/>
              <a:gd name="connsiteY184" fmla="*/ 6365923 h 6858000"/>
              <a:gd name="connsiteX185" fmla="*/ 74946 w 5734864"/>
              <a:gd name="connsiteY185" fmla="*/ 6556817 h 6858000"/>
              <a:gd name="connsiteX186" fmla="*/ 16001 w 5734864"/>
              <a:gd name="connsiteY186" fmla="*/ 6808678 h 6858000"/>
              <a:gd name="connsiteX187" fmla="*/ 0 w 5734864"/>
              <a:gd name="connsiteY187" fmla="*/ 6858000 h 6858000"/>
              <a:gd name="connsiteX188" fmla="*/ 5734864 w 5734864"/>
              <a:gd name="connsiteY188" fmla="*/ 685800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4660 w 5734864"/>
              <a:gd name="connsiteY33" fmla="*/ 1982709 h 6858000"/>
              <a:gd name="connsiteX34" fmla="*/ 710759 w 5734864"/>
              <a:gd name="connsiteY34" fmla="*/ 2013010 h 6858000"/>
              <a:gd name="connsiteX35" fmla="*/ 697927 w 5734864"/>
              <a:gd name="connsiteY35" fmla="*/ 2069833 h 6858000"/>
              <a:gd name="connsiteX36" fmla="*/ 693594 w 5734864"/>
              <a:gd name="connsiteY36" fmla="*/ 2103731 h 6858000"/>
              <a:gd name="connsiteX37" fmla="*/ 691109 w 5734864"/>
              <a:gd name="connsiteY37" fmla="*/ 2124027 h 6858000"/>
              <a:gd name="connsiteX38" fmla="*/ 676593 w 5734864"/>
              <a:gd name="connsiteY38" fmla="*/ 2176182 h 6858000"/>
              <a:gd name="connsiteX39" fmla="*/ 633227 w 5734864"/>
              <a:gd name="connsiteY39" fmla="*/ 2258036 h 6858000"/>
              <a:gd name="connsiteX40" fmla="*/ 625564 w 5734864"/>
              <a:gd name="connsiteY40" fmla="*/ 2284567 h 6858000"/>
              <a:gd name="connsiteX41" fmla="*/ 627074 w 5734864"/>
              <a:gd name="connsiteY41" fmla="*/ 2289605 h 6858000"/>
              <a:gd name="connsiteX42" fmla="*/ 614574 w 5734864"/>
              <a:gd name="connsiteY42" fmla="*/ 2308717 h 6858000"/>
              <a:gd name="connsiteX43" fmla="*/ 606890 w 5734864"/>
              <a:gd name="connsiteY43" fmla="*/ 2320662 h 6858000"/>
              <a:gd name="connsiteX44" fmla="*/ 605558 w 5734864"/>
              <a:gd name="connsiteY44" fmla="*/ 2327897 h 6858000"/>
              <a:gd name="connsiteX45" fmla="*/ 602202 w 5734864"/>
              <a:gd name="connsiteY45" fmla="*/ 2357749 h 6858000"/>
              <a:gd name="connsiteX46" fmla="*/ 600213 w 5734864"/>
              <a:gd name="connsiteY46" fmla="*/ 2364905 h 6858000"/>
              <a:gd name="connsiteX47" fmla="*/ 597160 w 5734864"/>
              <a:gd name="connsiteY47" fmla="*/ 2388351 h 6858000"/>
              <a:gd name="connsiteX48" fmla="*/ 597982 w 5734864"/>
              <a:gd name="connsiteY48" fmla="*/ 2402296 h 6858000"/>
              <a:gd name="connsiteX49" fmla="*/ 593150 w 5734864"/>
              <a:gd name="connsiteY49" fmla="*/ 2420015 h 6858000"/>
              <a:gd name="connsiteX50" fmla="*/ 592833 w 5734864"/>
              <a:gd name="connsiteY50" fmla="*/ 2422749 h 6858000"/>
              <a:gd name="connsiteX51" fmla="*/ 594479 w 5734864"/>
              <a:gd name="connsiteY51" fmla="*/ 2426002 h 6858000"/>
              <a:gd name="connsiteX52" fmla="*/ 591963 w 5734864"/>
              <a:gd name="connsiteY52" fmla="*/ 2431950 h 6858000"/>
              <a:gd name="connsiteX53" fmla="*/ 591544 w 5734864"/>
              <a:gd name="connsiteY53" fmla="*/ 2433897 h 6858000"/>
              <a:gd name="connsiteX54" fmla="*/ 589519 w 5734864"/>
              <a:gd name="connsiteY54" fmla="*/ 2451398 h 6858000"/>
              <a:gd name="connsiteX55" fmla="*/ 590037 w 5734864"/>
              <a:gd name="connsiteY55" fmla="*/ 2455536 h 6858000"/>
              <a:gd name="connsiteX56" fmla="*/ 588179 w 5734864"/>
              <a:gd name="connsiteY56" fmla="*/ 2462981 h 6858000"/>
              <a:gd name="connsiteX57" fmla="*/ 583434 w 5734864"/>
              <a:gd name="connsiteY57" fmla="*/ 2503991 h 6858000"/>
              <a:gd name="connsiteX58" fmla="*/ 567942 w 5734864"/>
              <a:gd name="connsiteY58" fmla="*/ 2652936 h 6858000"/>
              <a:gd name="connsiteX59" fmla="*/ 573869 w 5734864"/>
              <a:gd name="connsiteY59" fmla="*/ 2670188 h 6858000"/>
              <a:gd name="connsiteX60" fmla="*/ 575243 w 5734864"/>
              <a:gd name="connsiteY60" fmla="*/ 2688114 h 6858000"/>
              <a:gd name="connsiteX61" fmla="*/ 573824 w 5734864"/>
              <a:gd name="connsiteY61" fmla="*/ 2689856 h 6858000"/>
              <a:gd name="connsiteX62" fmla="*/ 570699 w 5734864"/>
              <a:gd name="connsiteY62" fmla="*/ 2709353 h 6858000"/>
              <a:gd name="connsiteX63" fmla="*/ 573192 w 5734864"/>
              <a:gd name="connsiteY63" fmla="*/ 2714527 h 6858000"/>
              <a:gd name="connsiteX64" fmla="*/ 572044 w 5734864"/>
              <a:gd name="connsiteY64" fmla="*/ 2728187 h 6858000"/>
              <a:gd name="connsiteX65" fmla="*/ 572465 w 5734864"/>
              <a:gd name="connsiteY65" fmla="*/ 2755863 h 6858000"/>
              <a:gd name="connsiteX66" fmla="*/ 570028 w 5734864"/>
              <a:gd name="connsiteY66" fmla="*/ 2760324 h 6858000"/>
              <a:gd name="connsiteX67" fmla="*/ 566748 w 5734864"/>
              <a:gd name="connsiteY67" fmla="*/ 2800948 h 6858000"/>
              <a:gd name="connsiteX68" fmla="*/ 565509 w 5734864"/>
              <a:gd name="connsiteY68" fmla="*/ 2801167 h 6858000"/>
              <a:gd name="connsiteX69" fmla="*/ 559367 w 5734864"/>
              <a:gd name="connsiteY69" fmla="*/ 2811129 h 6858000"/>
              <a:gd name="connsiteX70" fmla="*/ 550354 w 5734864"/>
              <a:gd name="connsiteY70" fmla="*/ 2830949 h 6858000"/>
              <a:gd name="connsiteX71" fmla="*/ 514795 w 5734864"/>
              <a:gd name="connsiteY71" fmla="*/ 2872433 h 6858000"/>
              <a:gd name="connsiteX72" fmla="*/ 509875 w 5734864"/>
              <a:gd name="connsiteY72" fmla="*/ 2923099 h 6858000"/>
              <a:gd name="connsiteX73" fmla="*/ 509577 w 5734864"/>
              <a:gd name="connsiteY73" fmla="*/ 2923197 h 6858000"/>
              <a:gd name="connsiteX74" fmla="*/ 507597 w 5734864"/>
              <a:gd name="connsiteY74" fmla="*/ 2931868 h 6858000"/>
              <a:gd name="connsiteX75" fmla="*/ 507379 w 5734864"/>
              <a:gd name="connsiteY75" fmla="*/ 2938322 h 6858000"/>
              <a:gd name="connsiteX76" fmla="*/ 504725 w 5734864"/>
              <a:gd name="connsiteY76" fmla="*/ 2954519 h 6858000"/>
              <a:gd name="connsiteX77" fmla="*/ 502018 w 5734864"/>
              <a:gd name="connsiteY77" fmla="*/ 2959643 h 6858000"/>
              <a:gd name="connsiteX78" fmla="*/ 498360 w 5734864"/>
              <a:gd name="connsiteY78" fmla="*/ 2961019 h 6858000"/>
              <a:gd name="connsiteX79" fmla="*/ 498483 w 5734864"/>
              <a:gd name="connsiteY79" fmla="*/ 2962590 h 6858000"/>
              <a:gd name="connsiteX80" fmla="*/ 484403 w 5734864"/>
              <a:gd name="connsiteY80" fmla="*/ 2990538 h 6858000"/>
              <a:gd name="connsiteX81" fmla="*/ 463075 w 5734864"/>
              <a:gd name="connsiteY81" fmla="*/ 3055956 h 6858000"/>
              <a:gd name="connsiteX82" fmla="*/ 455013 w 5734864"/>
              <a:gd name="connsiteY82" fmla="*/ 3094482 h 6858000"/>
              <a:gd name="connsiteX83" fmla="*/ 428391 w 5734864"/>
              <a:gd name="connsiteY83" fmla="*/ 3198850 h 6858000"/>
              <a:gd name="connsiteX84" fmla="*/ 401440 w 5734864"/>
              <a:gd name="connsiteY84" fmla="*/ 3307560 h 6858000"/>
              <a:gd name="connsiteX85" fmla="*/ 386076 w 5734864"/>
              <a:gd name="connsiteY85" fmla="*/ 3373943 h 6858000"/>
              <a:gd name="connsiteX86" fmla="*/ 374726 w 5734864"/>
              <a:gd name="connsiteY86" fmla="*/ 3381364 h 6858000"/>
              <a:gd name="connsiteX87" fmla="*/ 369145 w 5734864"/>
              <a:gd name="connsiteY87" fmla="*/ 3383729 h 6858000"/>
              <a:gd name="connsiteX88" fmla="*/ 364294 w 5734864"/>
              <a:gd name="connsiteY88" fmla="*/ 3414159 h 6858000"/>
              <a:gd name="connsiteX89" fmla="*/ 366450 w 5734864"/>
              <a:gd name="connsiteY89" fmla="*/ 3436925 h 6858000"/>
              <a:gd name="connsiteX90" fmla="*/ 351743 w 5734864"/>
              <a:gd name="connsiteY90" fmla="*/ 3521619 h 6858000"/>
              <a:gd name="connsiteX91" fmla="*/ 345784 w 5734864"/>
              <a:gd name="connsiteY91" fmla="*/ 3603757 h 6858000"/>
              <a:gd name="connsiteX92" fmla="*/ 344198 w 5734864"/>
              <a:gd name="connsiteY92" fmla="*/ 3652424 h 6858000"/>
              <a:gd name="connsiteX93" fmla="*/ 352450 w 5734864"/>
              <a:gd name="connsiteY93" fmla="*/ 3665222 h 6858000"/>
              <a:gd name="connsiteX94" fmla="*/ 342621 w 5734864"/>
              <a:gd name="connsiteY94" fmla="*/ 3700804 h 6858000"/>
              <a:gd name="connsiteX95" fmla="*/ 341514 w 5734864"/>
              <a:gd name="connsiteY95" fmla="*/ 3734774 h 6858000"/>
              <a:gd name="connsiteX96" fmla="*/ 340607 w 5734864"/>
              <a:gd name="connsiteY96" fmla="*/ 3785153 h 6858000"/>
              <a:gd name="connsiteX97" fmla="*/ 340707 w 5734864"/>
              <a:gd name="connsiteY97" fmla="*/ 3788177 h 6858000"/>
              <a:gd name="connsiteX98" fmla="*/ 340361 w 5734864"/>
              <a:gd name="connsiteY98" fmla="*/ 3798803 h 6858000"/>
              <a:gd name="connsiteX99" fmla="*/ 339642 w 5734864"/>
              <a:gd name="connsiteY99" fmla="*/ 3838750 h 6858000"/>
              <a:gd name="connsiteX100" fmla="*/ 360295 w 5734864"/>
              <a:gd name="connsiteY100" fmla="*/ 4015196 h 6858000"/>
              <a:gd name="connsiteX101" fmla="*/ 339043 w 5734864"/>
              <a:gd name="connsiteY101" fmla="*/ 4052778 h 6858000"/>
              <a:gd name="connsiteX102" fmla="*/ 339343 w 5734864"/>
              <a:gd name="connsiteY102" fmla="*/ 4096257 h 6858000"/>
              <a:gd name="connsiteX103" fmla="*/ 340786 w 5734864"/>
              <a:gd name="connsiteY103" fmla="*/ 4321136 h 6858000"/>
              <a:gd name="connsiteX104" fmla="*/ 343158 w 5734864"/>
              <a:gd name="connsiteY104" fmla="*/ 4429174 h 6858000"/>
              <a:gd name="connsiteX105" fmla="*/ 334599 w 5734864"/>
              <a:gd name="connsiteY105" fmla="*/ 4449938 h 6858000"/>
              <a:gd name="connsiteX106" fmla="*/ 332890 w 5734864"/>
              <a:gd name="connsiteY106" fmla="*/ 4453515 h 6858000"/>
              <a:gd name="connsiteX107" fmla="*/ 331105 w 5734864"/>
              <a:gd name="connsiteY107" fmla="*/ 4467941 h 6858000"/>
              <a:gd name="connsiteX108" fmla="*/ 324289 w 5734864"/>
              <a:gd name="connsiteY108" fmla="*/ 4471861 h 6858000"/>
              <a:gd name="connsiteX109" fmla="*/ 317079 w 5734864"/>
              <a:gd name="connsiteY109" fmla="*/ 4493468 h 6858000"/>
              <a:gd name="connsiteX110" fmla="*/ 315557 w 5734864"/>
              <a:gd name="connsiteY110" fmla="*/ 4520067 h 6858000"/>
              <a:gd name="connsiteX111" fmla="*/ 315240 w 5734864"/>
              <a:gd name="connsiteY111" fmla="*/ 4536872 h 6858000"/>
              <a:gd name="connsiteX112" fmla="*/ 316200 w 5734864"/>
              <a:gd name="connsiteY112" fmla="*/ 4538297 h 6858000"/>
              <a:gd name="connsiteX113" fmla="*/ 317507 w 5734864"/>
              <a:gd name="connsiteY113" fmla="*/ 4547582 h 6858000"/>
              <a:gd name="connsiteX114" fmla="*/ 323078 w 5734864"/>
              <a:gd name="connsiteY114" fmla="*/ 4592102 h 6858000"/>
              <a:gd name="connsiteX115" fmla="*/ 328722 w 5734864"/>
              <a:gd name="connsiteY115" fmla="*/ 4667914 h 6858000"/>
              <a:gd name="connsiteX116" fmla="*/ 335597 w 5734864"/>
              <a:gd name="connsiteY116" fmla="*/ 4695035 h 6858000"/>
              <a:gd name="connsiteX117" fmla="*/ 339485 w 5734864"/>
              <a:gd name="connsiteY117" fmla="*/ 4695979 h 6858000"/>
              <a:gd name="connsiteX118" fmla="*/ 341089 w 5734864"/>
              <a:gd name="connsiteY118" fmla="*/ 4704268 h 6858000"/>
              <a:gd name="connsiteX119" fmla="*/ 342177 w 5734864"/>
              <a:gd name="connsiteY119" fmla="*/ 4706060 h 6858000"/>
              <a:gd name="connsiteX120" fmla="*/ 347751 w 5734864"/>
              <a:gd name="connsiteY120" fmla="*/ 4716754 h 6858000"/>
              <a:gd name="connsiteX121" fmla="*/ 344125 w 5734864"/>
              <a:gd name="connsiteY121" fmla="*/ 4764669 h 6858000"/>
              <a:gd name="connsiteX122" fmla="*/ 340188 w 5734864"/>
              <a:gd name="connsiteY122" fmla="*/ 4779386 h 6858000"/>
              <a:gd name="connsiteX123" fmla="*/ 335146 w 5734864"/>
              <a:gd name="connsiteY123" fmla="*/ 4787491 h 6858000"/>
              <a:gd name="connsiteX124" fmla="*/ 319124 w 5734864"/>
              <a:gd name="connsiteY124" fmla="*/ 4843514 h 6858000"/>
              <a:gd name="connsiteX125" fmla="*/ 305956 w 5734864"/>
              <a:gd name="connsiteY125" fmla="*/ 4881505 h 6858000"/>
              <a:gd name="connsiteX126" fmla="*/ 301062 w 5734864"/>
              <a:gd name="connsiteY126" fmla="*/ 4889332 h 6858000"/>
              <a:gd name="connsiteX127" fmla="*/ 302141 w 5734864"/>
              <a:gd name="connsiteY127" fmla="*/ 4899400 h 6858000"/>
              <a:gd name="connsiteX128" fmla="*/ 304424 w 5734864"/>
              <a:gd name="connsiteY128" fmla="*/ 4902664 h 6858000"/>
              <a:gd name="connsiteX129" fmla="*/ 293123 w 5734864"/>
              <a:gd name="connsiteY129" fmla="*/ 4932769 h 6858000"/>
              <a:gd name="connsiteX130" fmla="*/ 292275 w 5734864"/>
              <a:gd name="connsiteY130" fmla="*/ 4936482 h 6858000"/>
              <a:gd name="connsiteX131" fmla="*/ 288304 w 5734864"/>
              <a:gd name="connsiteY131" fmla="*/ 4962325 h 6858000"/>
              <a:gd name="connsiteX132" fmla="*/ 287420 w 5734864"/>
              <a:gd name="connsiteY132" fmla="*/ 5042193 h 6858000"/>
              <a:gd name="connsiteX133" fmla="*/ 287020 w 5734864"/>
              <a:gd name="connsiteY133" fmla="*/ 5065655 h 6858000"/>
              <a:gd name="connsiteX134" fmla="*/ 288488 w 5734864"/>
              <a:gd name="connsiteY134" fmla="*/ 5082216 h 6858000"/>
              <a:gd name="connsiteX135" fmla="*/ 282763 w 5734864"/>
              <a:gd name="connsiteY135" fmla="*/ 5127114 h 6858000"/>
              <a:gd name="connsiteX136" fmla="*/ 269316 w 5734864"/>
              <a:gd name="connsiteY136" fmla="*/ 5202682 h 6858000"/>
              <a:gd name="connsiteX137" fmla="*/ 269174 w 5734864"/>
              <a:gd name="connsiteY137" fmla="*/ 5230835 h 6858000"/>
              <a:gd name="connsiteX138" fmla="*/ 272679 w 5734864"/>
              <a:gd name="connsiteY138" fmla="*/ 5232660 h 6858000"/>
              <a:gd name="connsiteX139" fmla="*/ 272160 w 5734864"/>
              <a:gd name="connsiteY139" fmla="*/ 5241150 h 6858000"/>
              <a:gd name="connsiteX140" fmla="*/ 272760 w 5734864"/>
              <a:gd name="connsiteY140" fmla="*/ 5243156 h 6858000"/>
              <a:gd name="connsiteX141" fmla="*/ 275462 w 5734864"/>
              <a:gd name="connsiteY141" fmla="*/ 5254919 h 6858000"/>
              <a:gd name="connsiteX142" fmla="*/ 262897 w 5734864"/>
              <a:gd name="connsiteY142" fmla="*/ 5286259 h 6858000"/>
              <a:gd name="connsiteX143" fmla="*/ 252761 w 5734864"/>
              <a:gd name="connsiteY143" fmla="*/ 5357801 h 6858000"/>
              <a:gd name="connsiteX144" fmla="*/ 242360 w 5734864"/>
              <a:gd name="connsiteY144" fmla="*/ 5460080 h 6858000"/>
              <a:gd name="connsiteX145" fmla="*/ 229880 w 5734864"/>
              <a:gd name="connsiteY145" fmla="*/ 5539714 h 6858000"/>
              <a:gd name="connsiteX146" fmla="*/ 204283 w 5734864"/>
              <a:gd name="connsiteY146" fmla="*/ 5639080 h 6858000"/>
              <a:gd name="connsiteX147" fmla="*/ 198948 w 5734864"/>
              <a:gd name="connsiteY147" fmla="*/ 5710958 h 6858000"/>
              <a:gd name="connsiteX148" fmla="*/ 192367 w 5734864"/>
              <a:gd name="connsiteY148" fmla="*/ 5719859 h 6858000"/>
              <a:gd name="connsiteX149" fmla="*/ 188035 w 5734864"/>
              <a:gd name="connsiteY149" fmla="*/ 5729935 h 6858000"/>
              <a:gd name="connsiteX150" fmla="*/ 188428 w 5734864"/>
              <a:gd name="connsiteY150" fmla="*/ 5731182 h 6858000"/>
              <a:gd name="connsiteX151" fmla="*/ 181635 w 5734864"/>
              <a:gd name="connsiteY151" fmla="*/ 5753538 h 6858000"/>
              <a:gd name="connsiteX152" fmla="*/ 169744 w 5734864"/>
              <a:gd name="connsiteY152" fmla="*/ 5796307 h 6858000"/>
              <a:gd name="connsiteX153" fmla="*/ 170351 w 5734864"/>
              <a:gd name="connsiteY153" fmla="*/ 5796644 h 6858000"/>
              <a:gd name="connsiteX154" fmla="*/ 171559 w 5734864"/>
              <a:gd name="connsiteY154" fmla="*/ 5803435 h 6858000"/>
              <a:gd name="connsiteX155" fmla="*/ 172284 w 5734864"/>
              <a:gd name="connsiteY155" fmla="*/ 5816391 h 6858000"/>
              <a:gd name="connsiteX156" fmla="*/ 182542 w 5734864"/>
              <a:gd name="connsiteY156" fmla="*/ 5846382 h 6858000"/>
              <a:gd name="connsiteX157" fmla="*/ 175877 w 5734864"/>
              <a:gd name="connsiteY157" fmla="*/ 5871336 h 6858000"/>
              <a:gd name="connsiteX158" fmla="*/ 174910 w 5734864"/>
              <a:gd name="connsiteY158" fmla="*/ 5876376 h 6858000"/>
              <a:gd name="connsiteX159" fmla="*/ 175047 w 5734864"/>
              <a:gd name="connsiteY159" fmla="*/ 5876483 h 6858000"/>
              <a:gd name="connsiteX160" fmla="*/ 174335 w 5734864"/>
              <a:gd name="connsiteY160" fmla="*/ 5881814 h 6858000"/>
              <a:gd name="connsiteX161" fmla="*/ 171273 w 5734864"/>
              <a:gd name="connsiteY161" fmla="*/ 5895339 h 6858000"/>
              <a:gd name="connsiteX162" fmla="*/ 171658 w 5734864"/>
              <a:gd name="connsiteY162" fmla="*/ 5898749 h 6858000"/>
              <a:gd name="connsiteX163" fmla="*/ 174658 w 5734864"/>
              <a:gd name="connsiteY163" fmla="*/ 5919558 h 6858000"/>
              <a:gd name="connsiteX164" fmla="*/ 169099 w 5734864"/>
              <a:gd name="connsiteY164" fmla="*/ 5984417 h 6858000"/>
              <a:gd name="connsiteX165" fmla="*/ 162007 w 5734864"/>
              <a:gd name="connsiteY165" fmla="*/ 6049043 h 6858000"/>
              <a:gd name="connsiteX166" fmla="*/ 156875 w 5734864"/>
              <a:gd name="connsiteY166" fmla="*/ 6114000 h 6858000"/>
              <a:gd name="connsiteX167" fmla="*/ 165441 w 5734864"/>
              <a:gd name="connsiteY167" fmla="*/ 6146938 h 6858000"/>
              <a:gd name="connsiteX168" fmla="*/ 165177 w 5734864"/>
              <a:gd name="connsiteY168" fmla="*/ 6150658 h 6858000"/>
              <a:gd name="connsiteX169" fmla="*/ 161772 w 5734864"/>
              <a:gd name="connsiteY169" fmla="*/ 6160011 h 6858000"/>
              <a:gd name="connsiteX170" fmla="*/ 160051 w 5734864"/>
              <a:gd name="connsiteY170" fmla="*/ 6163393 h 6858000"/>
              <a:gd name="connsiteX171" fmla="*/ 158473 w 5734864"/>
              <a:gd name="connsiteY171" fmla="*/ 6168628 h 6858000"/>
              <a:gd name="connsiteX172" fmla="*/ 158573 w 5734864"/>
              <a:gd name="connsiteY172" fmla="*/ 6168799 h 6858000"/>
              <a:gd name="connsiteX173" fmla="*/ 146463 w 5734864"/>
              <a:gd name="connsiteY173" fmla="*/ 6196671 h 6858000"/>
              <a:gd name="connsiteX174" fmla="*/ 150209 w 5734864"/>
              <a:gd name="connsiteY174" fmla="*/ 6232365 h 6858000"/>
              <a:gd name="connsiteX175" fmla="*/ 148544 w 5734864"/>
              <a:gd name="connsiteY175" fmla="*/ 6246162 h 6858000"/>
              <a:gd name="connsiteX176" fmla="*/ 148403 w 5734864"/>
              <a:gd name="connsiteY176" fmla="*/ 6253754 h 6858000"/>
              <a:gd name="connsiteX177" fmla="*/ 138880 w 5734864"/>
              <a:gd name="connsiteY177" fmla="*/ 6276449 h 6858000"/>
              <a:gd name="connsiteX178" fmla="*/ 138683 w 5734864"/>
              <a:gd name="connsiteY178" fmla="*/ 6279721 h 6858000"/>
              <a:gd name="connsiteX179" fmla="*/ 130721 w 5734864"/>
              <a:gd name="connsiteY179" fmla="*/ 6293675 h 6858000"/>
              <a:gd name="connsiteX180" fmla="*/ 120717 w 5734864"/>
              <a:gd name="connsiteY180" fmla="*/ 6313967 h 6858000"/>
              <a:gd name="connsiteX181" fmla="*/ 120841 w 5734864"/>
              <a:gd name="connsiteY181" fmla="*/ 6315437 h 6858000"/>
              <a:gd name="connsiteX182" fmla="*/ 115208 w 5734864"/>
              <a:gd name="connsiteY182" fmla="*/ 6324024 h 6858000"/>
              <a:gd name="connsiteX183" fmla="*/ 101217 w 5734864"/>
              <a:gd name="connsiteY183" fmla="*/ 6365923 h 6858000"/>
              <a:gd name="connsiteX184" fmla="*/ 74946 w 5734864"/>
              <a:gd name="connsiteY184" fmla="*/ 6556817 h 6858000"/>
              <a:gd name="connsiteX185" fmla="*/ 16001 w 5734864"/>
              <a:gd name="connsiteY185" fmla="*/ 6808678 h 6858000"/>
              <a:gd name="connsiteX186" fmla="*/ 0 w 5734864"/>
              <a:gd name="connsiteY186" fmla="*/ 6858000 h 6858000"/>
              <a:gd name="connsiteX187" fmla="*/ 5734864 w 5734864"/>
              <a:gd name="connsiteY187" fmla="*/ 6858000 h 6858000"/>
              <a:gd name="connsiteX188" fmla="*/ 5734864 w 5734864"/>
              <a:gd name="connsiteY188" fmla="*/ 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7865 w 5734864"/>
              <a:gd name="connsiteY13" fmla="*/ 1070795 h 6858000"/>
              <a:gd name="connsiteX14" fmla="*/ 862786 w 5734864"/>
              <a:gd name="connsiteY14" fmla="*/ 1238994 h 6858000"/>
              <a:gd name="connsiteX15" fmla="*/ 859345 w 5734864"/>
              <a:gd name="connsiteY15" fmla="*/ 1380427 h 6858000"/>
              <a:gd name="connsiteX16" fmla="*/ 855172 w 5734864"/>
              <a:gd name="connsiteY16" fmla="*/ 1435262 h 6858000"/>
              <a:gd name="connsiteX17" fmla="*/ 860494 w 5734864"/>
              <a:gd name="connsiteY17" fmla="*/ 1453861 h 6858000"/>
              <a:gd name="connsiteX18" fmla="*/ 853731 w 5734864"/>
              <a:gd name="connsiteY18" fmla="*/ 1467047 h 6858000"/>
              <a:gd name="connsiteX19" fmla="*/ 845847 w 5734864"/>
              <a:gd name="connsiteY19" fmla="*/ 1502307 h 6858000"/>
              <a:gd name="connsiteX20" fmla="*/ 817613 w 5734864"/>
              <a:gd name="connsiteY20" fmla="*/ 1565166 h 6858000"/>
              <a:gd name="connsiteX21" fmla="*/ 804223 w 5734864"/>
              <a:gd name="connsiteY21" fmla="*/ 1601941 h 6858000"/>
              <a:gd name="connsiteX22" fmla="*/ 791773 w 5734864"/>
              <a:gd name="connsiteY22" fmla="*/ 1627005 h 6858000"/>
              <a:gd name="connsiteX23" fmla="*/ 774645 w 5734864"/>
              <a:gd name="connsiteY23" fmla="*/ 1699922 h 6858000"/>
              <a:gd name="connsiteX24" fmla="*/ 752343 w 5734864"/>
              <a:gd name="connsiteY24" fmla="*/ 1824604 h 6858000"/>
              <a:gd name="connsiteX25" fmla="*/ 746254 w 5734864"/>
              <a:gd name="connsiteY25" fmla="*/ 1850222 h 6858000"/>
              <a:gd name="connsiteX26" fmla="*/ 728600 w 5734864"/>
              <a:gd name="connsiteY26" fmla="*/ 1869603 h 6858000"/>
              <a:gd name="connsiteX27" fmla="*/ 724396 w 5734864"/>
              <a:gd name="connsiteY27" fmla="*/ 1883104 h 6858000"/>
              <a:gd name="connsiteX28" fmla="*/ 722165 w 5734864"/>
              <a:gd name="connsiteY28" fmla="*/ 1885924 h 6858000"/>
              <a:gd name="connsiteX29" fmla="*/ 721338 w 5734864"/>
              <a:gd name="connsiteY29" fmla="*/ 1887123 h 6858000"/>
              <a:gd name="connsiteX30" fmla="*/ 714840 w 5734864"/>
              <a:gd name="connsiteY30" fmla="*/ 1902274 h 6858000"/>
              <a:gd name="connsiteX31" fmla="*/ 722847 w 5734864"/>
              <a:gd name="connsiteY31" fmla="*/ 1929891 h 6858000"/>
              <a:gd name="connsiteX32" fmla="*/ 714660 w 5734864"/>
              <a:gd name="connsiteY32" fmla="*/ 1982709 h 6858000"/>
              <a:gd name="connsiteX33" fmla="*/ 710759 w 5734864"/>
              <a:gd name="connsiteY33" fmla="*/ 2013010 h 6858000"/>
              <a:gd name="connsiteX34" fmla="*/ 697927 w 5734864"/>
              <a:gd name="connsiteY34" fmla="*/ 2069833 h 6858000"/>
              <a:gd name="connsiteX35" fmla="*/ 693594 w 5734864"/>
              <a:gd name="connsiteY35" fmla="*/ 2103731 h 6858000"/>
              <a:gd name="connsiteX36" fmla="*/ 691109 w 5734864"/>
              <a:gd name="connsiteY36" fmla="*/ 2124027 h 6858000"/>
              <a:gd name="connsiteX37" fmla="*/ 676593 w 5734864"/>
              <a:gd name="connsiteY37" fmla="*/ 2176182 h 6858000"/>
              <a:gd name="connsiteX38" fmla="*/ 633227 w 5734864"/>
              <a:gd name="connsiteY38" fmla="*/ 2258036 h 6858000"/>
              <a:gd name="connsiteX39" fmla="*/ 625564 w 5734864"/>
              <a:gd name="connsiteY39" fmla="*/ 2284567 h 6858000"/>
              <a:gd name="connsiteX40" fmla="*/ 627074 w 5734864"/>
              <a:gd name="connsiteY40" fmla="*/ 2289605 h 6858000"/>
              <a:gd name="connsiteX41" fmla="*/ 614574 w 5734864"/>
              <a:gd name="connsiteY41" fmla="*/ 2308717 h 6858000"/>
              <a:gd name="connsiteX42" fmla="*/ 606890 w 5734864"/>
              <a:gd name="connsiteY42" fmla="*/ 2320662 h 6858000"/>
              <a:gd name="connsiteX43" fmla="*/ 605558 w 5734864"/>
              <a:gd name="connsiteY43" fmla="*/ 2327897 h 6858000"/>
              <a:gd name="connsiteX44" fmla="*/ 602202 w 5734864"/>
              <a:gd name="connsiteY44" fmla="*/ 2357749 h 6858000"/>
              <a:gd name="connsiteX45" fmla="*/ 600213 w 5734864"/>
              <a:gd name="connsiteY45" fmla="*/ 2364905 h 6858000"/>
              <a:gd name="connsiteX46" fmla="*/ 597160 w 5734864"/>
              <a:gd name="connsiteY46" fmla="*/ 2388351 h 6858000"/>
              <a:gd name="connsiteX47" fmla="*/ 597982 w 5734864"/>
              <a:gd name="connsiteY47" fmla="*/ 2402296 h 6858000"/>
              <a:gd name="connsiteX48" fmla="*/ 593150 w 5734864"/>
              <a:gd name="connsiteY48" fmla="*/ 2420015 h 6858000"/>
              <a:gd name="connsiteX49" fmla="*/ 592833 w 5734864"/>
              <a:gd name="connsiteY49" fmla="*/ 2422749 h 6858000"/>
              <a:gd name="connsiteX50" fmla="*/ 594479 w 5734864"/>
              <a:gd name="connsiteY50" fmla="*/ 2426002 h 6858000"/>
              <a:gd name="connsiteX51" fmla="*/ 591963 w 5734864"/>
              <a:gd name="connsiteY51" fmla="*/ 2431950 h 6858000"/>
              <a:gd name="connsiteX52" fmla="*/ 591544 w 5734864"/>
              <a:gd name="connsiteY52" fmla="*/ 2433897 h 6858000"/>
              <a:gd name="connsiteX53" fmla="*/ 589519 w 5734864"/>
              <a:gd name="connsiteY53" fmla="*/ 2451398 h 6858000"/>
              <a:gd name="connsiteX54" fmla="*/ 590037 w 5734864"/>
              <a:gd name="connsiteY54" fmla="*/ 2455536 h 6858000"/>
              <a:gd name="connsiteX55" fmla="*/ 588179 w 5734864"/>
              <a:gd name="connsiteY55" fmla="*/ 2462981 h 6858000"/>
              <a:gd name="connsiteX56" fmla="*/ 583434 w 5734864"/>
              <a:gd name="connsiteY56" fmla="*/ 2503991 h 6858000"/>
              <a:gd name="connsiteX57" fmla="*/ 567942 w 5734864"/>
              <a:gd name="connsiteY57" fmla="*/ 2652936 h 6858000"/>
              <a:gd name="connsiteX58" fmla="*/ 573869 w 5734864"/>
              <a:gd name="connsiteY58" fmla="*/ 2670188 h 6858000"/>
              <a:gd name="connsiteX59" fmla="*/ 575243 w 5734864"/>
              <a:gd name="connsiteY59" fmla="*/ 2688114 h 6858000"/>
              <a:gd name="connsiteX60" fmla="*/ 573824 w 5734864"/>
              <a:gd name="connsiteY60" fmla="*/ 2689856 h 6858000"/>
              <a:gd name="connsiteX61" fmla="*/ 570699 w 5734864"/>
              <a:gd name="connsiteY61" fmla="*/ 2709353 h 6858000"/>
              <a:gd name="connsiteX62" fmla="*/ 573192 w 5734864"/>
              <a:gd name="connsiteY62" fmla="*/ 2714527 h 6858000"/>
              <a:gd name="connsiteX63" fmla="*/ 572044 w 5734864"/>
              <a:gd name="connsiteY63" fmla="*/ 2728187 h 6858000"/>
              <a:gd name="connsiteX64" fmla="*/ 572465 w 5734864"/>
              <a:gd name="connsiteY64" fmla="*/ 2755863 h 6858000"/>
              <a:gd name="connsiteX65" fmla="*/ 570028 w 5734864"/>
              <a:gd name="connsiteY65" fmla="*/ 2760324 h 6858000"/>
              <a:gd name="connsiteX66" fmla="*/ 566748 w 5734864"/>
              <a:gd name="connsiteY66" fmla="*/ 2800948 h 6858000"/>
              <a:gd name="connsiteX67" fmla="*/ 565509 w 5734864"/>
              <a:gd name="connsiteY67" fmla="*/ 2801167 h 6858000"/>
              <a:gd name="connsiteX68" fmla="*/ 559367 w 5734864"/>
              <a:gd name="connsiteY68" fmla="*/ 2811129 h 6858000"/>
              <a:gd name="connsiteX69" fmla="*/ 550354 w 5734864"/>
              <a:gd name="connsiteY69" fmla="*/ 2830949 h 6858000"/>
              <a:gd name="connsiteX70" fmla="*/ 514795 w 5734864"/>
              <a:gd name="connsiteY70" fmla="*/ 2872433 h 6858000"/>
              <a:gd name="connsiteX71" fmla="*/ 509875 w 5734864"/>
              <a:gd name="connsiteY71" fmla="*/ 2923099 h 6858000"/>
              <a:gd name="connsiteX72" fmla="*/ 509577 w 5734864"/>
              <a:gd name="connsiteY72" fmla="*/ 2923197 h 6858000"/>
              <a:gd name="connsiteX73" fmla="*/ 507597 w 5734864"/>
              <a:gd name="connsiteY73" fmla="*/ 2931868 h 6858000"/>
              <a:gd name="connsiteX74" fmla="*/ 507379 w 5734864"/>
              <a:gd name="connsiteY74" fmla="*/ 2938322 h 6858000"/>
              <a:gd name="connsiteX75" fmla="*/ 504725 w 5734864"/>
              <a:gd name="connsiteY75" fmla="*/ 2954519 h 6858000"/>
              <a:gd name="connsiteX76" fmla="*/ 502018 w 5734864"/>
              <a:gd name="connsiteY76" fmla="*/ 2959643 h 6858000"/>
              <a:gd name="connsiteX77" fmla="*/ 498360 w 5734864"/>
              <a:gd name="connsiteY77" fmla="*/ 2961019 h 6858000"/>
              <a:gd name="connsiteX78" fmla="*/ 498483 w 5734864"/>
              <a:gd name="connsiteY78" fmla="*/ 2962590 h 6858000"/>
              <a:gd name="connsiteX79" fmla="*/ 484403 w 5734864"/>
              <a:gd name="connsiteY79" fmla="*/ 2990538 h 6858000"/>
              <a:gd name="connsiteX80" fmla="*/ 463075 w 5734864"/>
              <a:gd name="connsiteY80" fmla="*/ 3055956 h 6858000"/>
              <a:gd name="connsiteX81" fmla="*/ 455013 w 5734864"/>
              <a:gd name="connsiteY81" fmla="*/ 3094482 h 6858000"/>
              <a:gd name="connsiteX82" fmla="*/ 428391 w 5734864"/>
              <a:gd name="connsiteY82" fmla="*/ 3198850 h 6858000"/>
              <a:gd name="connsiteX83" fmla="*/ 401440 w 5734864"/>
              <a:gd name="connsiteY83" fmla="*/ 3307560 h 6858000"/>
              <a:gd name="connsiteX84" fmla="*/ 386076 w 5734864"/>
              <a:gd name="connsiteY84" fmla="*/ 3373943 h 6858000"/>
              <a:gd name="connsiteX85" fmla="*/ 374726 w 5734864"/>
              <a:gd name="connsiteY85" fmla="*/ 3381364 h 6858000"/>
              <a:gd name="connsiteX86" fmla="*/ 369145 w 5734864"/>
              <a:gd name="connsiteY86" fmla="*/ 3383729 h 6858000"/>
              <a:gd name="connsiteX87" fmla="*/ 364294 w 5734864"/>
              <a:gd name="connsiteY87" fmla="*/ 3414159 h 6858000"/>
              <a:gd name="connsiteX88" fmla="*/ 366450 w 5734864"/>
              <a:gd name="connsiteY88" fmla="*/ 3436925 h 6858000"/>
              <a:gd name="connsiteX89" fmla="*/ 351743 w 5734864"/>
              <a:gd name="connsiteY89" fmla="*/ 3521619 h 6858000"/>
              <a:gd name="connsiteX90" fmla="*/ 345784 w 5734864"/>
              <a:gd name="connsiteY90" fmla="*/ 3603757 h 6858000"/>
              <a:gd name="connsiteX91" fmla="*/ 344198 w 5734864"/>
              <a:gd name="connsiteY91" fmla="*/ 3652424 h 6858000"/>
              <a:gd name="connsiteX92" fmla="*/ 352450 w 5734864"/>
              <a:gd name="connsiteY92" fmla="*/ 3665222 h 6858000"/>
              <a:gd name="connsiteX93" fmla="*/ 342621 w 5734864"/>
              <a:gd name="connsiteY93" fmla="*/ 3700804 h 6858000"/>
              <a:gd name="connsiteX94" fmla="*/ 341514 w 5734864"/>
              <a:gd name="connsiteY94" fmla="*/ 3734774 h 6858000"/>
              <a:gd name="connsiteX95" fmla="*/ 340607 w 5734864"/>
              <a:gd name="connsiteY95" fmla="*/ 3785153 h 6858000"/>
              <a:gd name="connsiteX96" fmla="*/ 340707 w 5734864"/>
              <a:gd name="connsiteY96" fmla="*/ 3788177 h 6858000"/>
              <a:gd name="connsiteX97" fmla="*/ 340361 w 5734864"/>
              <a:gd name="connsiteY97" fmla="*/ 3798803 h 6858000"/>
              <a:gd name="connsiteX98" fmla="*/ 339642 w 5734864"/>
              <a:gd name="connsiteY98" fmla="*/ 3838750 h 6858000"/>
              <a:gd name="connsiteX99" fmla="*/ 360295 w 5734864"/>
              <a:gd name="connsiteY99" fmla="*/ 4015196 h 6858000"/>
              <a:gd name="connsiteX100" fmla="*/ 339043 w 5734864"/>
              <a:gd name="connsiteY100" fmla="*/ 4052778 h 6858000"/>
              <a:gd name="connsiteX101" fmla="*/ 339343 w 5734864"/>
              <a:gd name="connsiteY101" fmla="*/ 4096257 h 6858000"/>
              <a:gd name="connsiteX102" fmla="*/ 340786 w 5734864"/>
              <a:gd name="connsiteY102" fmla="*/ 4321136 h 6858000"/>
              <a:gd name="connsiteX103" fmla="*/ 343158 w 5734864"/>
              <a:gd name="connsiteY103" fmla="*/ 4429174 h 6858000"/>
              <a:gd name="connsiteX104" fmla="*/ 334599 w 5734864"/>
              <a:gd name="connsiteY104" fmla="*/ 4449938 h 6858000"/>
              <a:gd name="connsiteX105" fmla="*/ 332890 w 5734864"/>
              <a:gd name="connsiteY105" fmla="*/ 4453515 h 6858000"/>
              <a:gd name="connsiteX106" fmla="*/ 331105 w 5734864"/>
              <a:gd name="connsiteY106" fmla="*/ 4467941 h 6858000"/>
              <a:gd name="connsiteX107" fmla="*/ 324289 w 5734864"/>
              <a:gd name="connsiteY107" fmla="*/ 4471861 h 6858000"/>
              <a:gd name="connsiteX108" fmla="*/ 317079 w 5734864"/>
              <a:gd name="connsiteY108" fmla="*/ 4493468 h 6858000"/>
              <a:gd name="connsiteX109" fmla="*/ 315557 w 5734864"/>
              <a:gd name="connsiteY109" fmla="*/ 4520067 h 6858000"/>
              <a:gd name="connsiteX110" fmla="*/ 315240 w 5734864"/>
              <a:gd name="connsiteY110" fmla="*/ 4536872 h 6858000"/>
              <a:gd name="connsiteX111" fmla="*/ 316200 w 5734864"/>
              <a:gd name="connsiteY111" fmla="*/ 4538297 h 6858000"/>
              <a:gd name="connsiteX112" fmla="*/ 317507 w 5734864"/>
              <a:gd name="connsiteY112" fmla="*/ 4547582 h 6858000"/>
              <a:gd name="connsiteX113" fmla="*/ 323078 w 5734864"/>
              <a:gd name="connsiteY113" fmla="*/ 4592102 h 6858000"/>
              <a:gd name="connsiteX114" fmla="*/ 328722 w 5734864"/>
              <a:gd name="connsiteY114" fmla="*/ 4667914 h 6858000"/>
              <a:gd name="connsiteX115" fmla="*/ 335597 w 5734864"/>
              <a:gd name="connsiteY115" fmla="*/ 4695035 h 6858000"/>
              <a:gd name="connsiteX116" fmla="*/ 339485 w 5734864"/>
              <a:gd name="connsiteY116" fmla="*/ 4695979 h 6858000"/>
              <a:gd name="connsiteX117" fmla="*/ 341089 w 5734864"/>
              <a:gd name="connsiteY117" fmla="*/ 4704268 h 6858000"/>
              <a:gd name="connsiteX118" fmla="*/ 342177 w 5734864"/>
              <a:gd name="connsiteY118" fmla="*/ 4706060 h 6858000"/>
              <a:gd name="connsiteX119" fmla="*/ 347751 w 5734864"/>
              <a:gd name="connsiteY119" fmla="*/ 4716754 h 6858000"/>
              <a:gd name="connsiteX120" fmla="*/ 344125 w 5734864"/>
              <a:gd name="connsiteY120" fmla="*/ 4764669 h 6858000"/>
              <a:gd name="connsiteX121" fmla="*/ 340188 w 5734864"/>
              <a:gd name="connsiteY121" fmla="*/ 4779386 h 6858000"/>
              <a:gd name="connsiteX122" fmla="*/ 335146 w 5734864"/>
              <a:gd name="connsiteY122" fmla="*/ 4787491 h 6858000"/>
              <a:gd name="connsiteX123" fmla="*/ 319124 w 5734864"/>
              <a:gd name="connsiteY123" fmla="*/ 4843514 h 6858000"/>
              <a:gd name="connsiteX124" fmla="*/ 305956 w 5734864"/>
              <a:gd name="connsiteY124" fmla="*/ 4881505 h 6858000"/>
              <a:gd name="connsiteX125" fmla="*/ 301062 w 5734864"/>
              <a:gd name="connsiteY125" fmla="*/ 4889332 h 6858000"/>
              <a:gd name="connsiteX126" fmla="*/ 302141 w 5734864"/>
              <a:gd name="connsiteY126" fmla="*/ 4899400 h 6858000"/>
              <a:gd name="connsiteX127" fmla="*/ 304424 w 5734864"/>
              <a:gd name="connsiteY127" fmla="*/ 4902664 h 6858000"/>
              <a:gd name="connsiteX128" fmla="*/ 293123 w 5734864"/>
              <a:gd name="connsiteY128" fmla="*/ 4932769 h 6858000"/>
              <a:gd name="connsiteX129" fmla="*/ 292275 w 5734864"/>
              <a:gd name="connsiteY129" fmla="*/ 4936482 h 6858000"/>
              <a:gd name="connsiteX130" fmla="*/ 288304 w 5734864"/>
              <a:gd name="connsiteY130" fmla="*/ 4962325 h 6858000"/>
              <a:gd name="connsiteX131" fmla="*/ 287420 w 5734864"/>
              <a:gd name="connsiteY131" fmla="*/ 5042193 h 6858000"/>
              <a:gd name="connsiteX132" fmla="*/ 287020 w 5734864"/>
              <a:gd name="connsiteY132" fmla="*/ 5065655 h 6858000"/>
              <a:gd name="connsiteX133" fmla="*/ 288488 w 5734864"/>
              <a:gd name="connsiteY133" fmla="*/ 5082216 h 6858000"/>
              <a:gd name="connsiteX134" fmla="*/ 282763 w 5734864"/>
              <a:gd name="connsiteY134" fmla="*/ 5127114 h 6858000"/>
              <a:gd name="connsiteX135" fmla="*/ 269316 w 5734864"/>
              <a:gd name="connsiteY135" fmla="*/ 5202682 h 6858000"/>
              <a:gd name="connsiteX136" fmla="*/ 269174 w 5734864"/>
              <a:gd name="connsiteY136" fmla="*/ 5230835 h 6858000"/>
              <a:gd name="connsiteX137" fmla="*/ 272679 w 5734864"/>
              <a:gd name="connsiteY137" fmla="*/ 5232660 h 6858000"/>
              <a:gd name="connsiteX138" fmla="*/ 272160 w 5734864"/>
              <a:gd name="connsiteY138" fmla="*/ 5241150 h 6858000"/>
              <a:gd name="connsiteX139" fmla="*/ 272760 w 5734864"/>
              <a:gd name="connsiteY139" fmla="*/ 5243156 h 6858000"/>
              <a:gd name="connsiteX140" fmla="*/ 275462 w 5734864"/>
              <a:gd name="connsiteY140" fmla="*/ 5254919 h 6858000"/>
              <a:gd name="connsiteX141" fmla="*/ 262897 w 5734864"/>
              <a:gd name="connsiteY141" fmla="*/ 5286259 h 6858000"/>
              <a:gd name="connsiteX142" fmla="*/ 252761 w 5734864"/>
              <a:gd name="connsiteY142" fmla="*/ 5357801 h 6858000"/>
              <a:gd name="connsiteX143" fmla="*/ 242360 w 5734864"/>
              <a:gd name="connsiteY143" fmla="*/ 5460080 h 6858000"/>
              <a:gd name="connsiteX144" fmla="*/ 229880 w 5734864"/>
              <a:gd name="connsiteY144" fmla="*/ 5539714 h 6858000"/>
              <a:gd name="connsiteX145" fmla="*/ 204283 w 5734864"/>
              <a:gd name="connsiteY145" fmla="*/ 5639080 h 6858000"/>
              <a:gd name="connsiteX146" fmla="*/ 198948 w 5734864"/>
              <a:gd name="connsiteY146" fmla="*/ 5710958 h 6858000"/>
              <a:gd name="connsiteX147" fmla="*/ 192367 w 5734864"/>
              <a:gd name="connsiteY147" fmla="*/ 5719859 h 6858000"/>
              <a:gd name="connsiteX148" fmla="*/ 188035 w 5734864"/>
              <a:gd name="connsiteY148" fmla="*/ 5729935 h 6858000"/>
              <a:gd name="connsiteX149" fmla="*/ 188428 w 5734864"/>
              <a:gd name="connsiteY149" fmla="*/ 5731182 h 6858000"/>
              <a:gd name="connsiteX150" fmla="*/ 181635 w 5734864"/>
              <a:gd name="connsiteY150" fmla="*/ 5753538 h 6858000"/>
              <a:gd name="connsiteX151" fmla="*/ 169744 w 5734864"/>
              <a:gd name="connsiteY151" fmla="*/ 5796307 h 6858000"/>
              <a:gd name="connsiteX152" fmla="*/ 170351 w 5734864"/>
              <a:gd name="connsiteY152" fmla="*/ 5796644 h 6858000"/>
              <a:gd name="connsiteX153" fmla="*/ 171559 w 5734864"/>
              <a:gd name="connsiteY153" fmla="*/ 5803435 h 6858000"/>
              <a:gd name="connsiteX154" fmla="*/ 172284 w 5734864"/>
              <a:gd name="connsiteY154" fmla="*/ 5816391 h 6858000"/>
              <a:gd name="connsiteX155" fmla="*/ 182542 w 5734864"/>
              <a:gd name="connsiteY155" fmla="*/ 5846382 h 6858000"/>
              <a:gd name="connsiteX156" fmla="*/ 175877 w 5734864"/>
              <a:gd name="connsiteY156" fmla="*/ 5871336 h 6858000"/>
              <a:gd name="connsiteX157" fmla="*/ 174910 w 5734864"/>
              <a:gd name="connsiteY157" fmla="*/ 5876376 h 6858000"/>
              <a:gd name="connsiteX158" fmla="*/ 175047 w 5734864"/>
              <a:gd name="connsiteY158" fmla="*/ 5876483 h 6858000"/>
              <a:gd name="connsiteX159" fmla="*/ 174335 w 5734864"/>
              <a:gd name="connsiteY159" fmla="*/ 5881814 h 6858000"/>
              <a:gd name="connsiteX160" fmla="*/ 171273 w 5734864"/>
              <a:gd name="connsiteY160" fmla="*/ 5895339 h 6858000"/>
              <a:gd name="connsiteX161" fmla="*/ 171658 w 5734864"/>
              <a:gd name="connsiteY161" fmla="*/ 5898749 h 6858000"/>
              <a:gd name="connsiteX162" fmla="*/ 174658 w 5734864"/>
              <a:gd name="connsiteY162" fmla="*/ 5919558 h 6858000"/>
              <a:gd name="connsiteX163" fmla="*/ 169099 w 5734864"/>
              <a:gd name="connsiteY163" fmla="*/ 5984417 h 6858000"/>
              <a:gd name="connsiteX164" fmla="*/ 162007 w 5734864"/>
              <a:gd name="connsiteY164" fmla="*/ 6049043 h 6858000"/>
              <a:gd name="connsiteX165" fmla="*/ 156875 w 5734864"/>
              <a:gd name="connsiteY165" fmla="*/ 6114000 h 6858000"/>
              <a:gd name="connsiteX166" fmla="*/ 165441 w 5734864"/>
              <a:gd name="connsiteY166" fmla="*/ 6146938 h 6858000"/>
              <a:gd name="connsiteX167" fmla="*/ 165177 w 5734864"/>
              <a:gd name="connsiteY167" fmla="*/ 6150658 h 6858000"/>
              <a:gd name="connsiteX168" fmla="*/ 161772 w 5734864"/>
              <a:gd name="connsiteY168" fmla="*/ 6160011 h 6858000"/>
              <a:gd name="connsiteX169" fmla="*/ 160051 w 5734864"/>
              <a:gd name="connsiteY169" fmla="*/ 6163393 h 6858000"/>
              <a:gd name="connsiteX170" fmla="*/ 158473 w 5734864"/>
              <a:gd name="connsiteY170" fmla="*/ 6168628 h 6858000"/>
              <a:gd name="connsiteX171" fmla="*/ 158573 w 5734864"/>
              <a:gd name="connsiteY171" fmla="*/ 6168799 h 6858000"/>
              <a:gd name="connsiteX172" fmla="*/ 146463 w 5734864"/>
              <a:gd name="connsiteY172" fmla="*/ 6196671 h 6858000"/>
              <a:gd name="connsiteX173" fmla="*/ 150209 w 5734864"/>
              <a:gd name="connsiteY173" fmla="*/ 6232365 h 6858000"/>
              <a:gd name="connsiteX174" fmla="*/ 148544 w 5734864"/>
              <a:gd name="connsiteY174" fmla="*/ 6246162 h 6858000"/>
              <a:gd name="connsiteX175" fmla="*/ 148403 w 5734864"/>
              <a:gd name="connsiteY175" fmla="*/ 6253754 h 6858000"/>
              <a:gd name="connsiteX176" fmla="*/ 138880 w 5734864"/>
              <a:gd name="connsiteY176" fmla="*/ 6276449 h 6858000"/>
              <a:gd name="connsiteX177" fmla="*/ 138683 w 5734864"/>
              <a:gd name="connsiteY177" fmla="*/ 6279721 h 6858000"/>
              <a:gd name="connsiteX178" fmla="*/ 130721 w 5734864"/>
              <a:gd name="connsiteY178" fmla="*/ 6293675 h 6858000"/>
              <a:gd name="connsiteX179" fmla="*/ 120717 w 5734864"/>
              <a:gd name="connsiteY179" fmla="*/ 6313967 h 6858000"/>
              <a:gd name="connsiteX180" fmla="*/ 120841 w 5734864"/>
              <a:gd name="connsiteY180" fmla="*/ 6315437 h 6858000"/>
              <a:gd name="connsiteX181" fmla="*/ 115208 w 5734864"/>
              <a:gd name="connsiteY181" fmla="*/ 6324024 h 6858000"/>
              <a:gd name="connsiteX182" fmla="*/ 101217 w 5734864"/>
              <a:gd name="connsiteY182" fmla="*/ 6365923 h 6858000"/>
              <a:gd name="connsiteX183" fmla="*/ 74946 w 5734864"/>
              <a:gd name="connsiteY183" fmla="*/ 6556817 h 6858000"/>
              <a:gd name="connsiteX184" fmla="*/ 16001 w 5734864"/>
              <a:gd name="connsiteY184" fmla="*/ 6808678 h 6858000"/>
              <a:gd name="connsiteX185" fmla="*/ 0 w 5734864"/>
              <a:gd name="connsiteY185" fmla="*/ 6858000 h 6858000"/>
              <a:gd name="connsiteX186" fmla="*/ 5734864 w 5734864"/>
              <a:gd name="connsiteY186" fmla="*/ 6858000 h 6858000"/>
              <a:gd name="connsiteX187" fmla="*/ 5734864 w 5734864"/>
              <a:gd name="connsiteY18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</a:cxnLst>
            <a:rect l="l" t="t" r="r" b="b"/>
            <a:pathLst>
              <a:path w="5734864" h="6858000">
                <a:moveTo>
                  <a:pt x="5734864" y="0"/>
                </a:moveTo>
                <a:lnTo>
                  <a:pt x="771611" y="0"/>
                </a:lnTo>
                <a:cubicBezTo>
                  <a:pt x="771634" y="16369"/>
                  <a:pt x="771656" y="32739"/>
                  <a:pt x="771679" y="49108"/>
                </a:cubicBezTo>
                <a:cubicBezTo>
                  <a:pt x="775201" y="55622"/>
                  <a:pt x="788724" y="196721"/>
                  <a:pt x="794248" y="200968"/>
                </a:cubicBezTo>
                <a:lnTo>
                  <a:pt x="801749" y="414071"/>
                </a:lnTo>
                <a:cubicBezTo>
                  <a:pt x="807329" y="440933"/>
                  <a:pt x="835107" y="598697"/>
                  <a:pt x="818548" y="585467"/>
                </a:cubicBezTo>
                <a:cubicBezTo>
                  <a:pt x="856197" y="664140"/>
                  <a:pt x="837895" y="708473"/>
                  <a:pt x="857476" y="800623"/>
                </a:cubicBezTo>
                <a:cubicBezTo>
                  <a:pt x="822401" y="857344"/>
                  <a:pt x="855723" y="824571"/>
                  <a:pt x="851083" y="878903"/>
                </a:cubicBezTo>
                <a:cubicBezTo>
                  <a:pt x="884811" y="859448"/>
                  <a:pt x="834648" y="946397"/>
                  <a:pt x="873564" y="943826"/>
                </a:cubicBezTo>
                <a:cubicBezTo>
                  <a:pt x="871487" y="953795"/>
                  <a:pt x="868248" y="963533"/>
                  <a:pt x="864705" y="973328"/>
                </a:cubicBezTo>
                <a:lnTo>
                  <a:pt x="862869" y="978457"/>
                </a:lnTo>
                <a:lnTo>
                  <a:pt x="862233" y="998041"/>
                </a:lnTo>
                <a:lnTo>
                  <a:pt x="853665" y="1004750"/>
                </a:lnTo>
                <a:lnTo>
                  <a:pt x="847865" y="1070795"/>
                </a:lnTo>
                <a:cubicBezTo>
                  <a:pt x="870234" y="1110486"/>
                  <a:pt x="833172" y="1190441"/>
                  <a:pt x="862786" y="1238994"/>
                </a:cubicBezTo>
                <a:cubicBezTo>
                  <a:pt x="864699" y="1290599"/>
                  <a:pt x="860615" y="1347716"/>
                  <a:pt x="859345" y="1380427"/>
                </a:cubicBezTo>
                <a:cubicBezTo>
                  <a:pt x="845703" y="1396391"/>
                  <a:pt x="873184" y="1435525"/>
                  <a:pt x="855172" y="1435262"/>
                </a:cubicBezTo>
                <a:lnTo>
                  <a:pt x="860494" y="1453861"/>
                </a:lnTo>
                <a:lnTo>
                  <a:pt x="853731" y="1467047"/>
                </a:lnTo>
                <a:cubicBezTo>
                  <a:pt x="846549" y="1480528"/>
                  <a:pt x="841728" y="1491093"/>
                  <a:pt x="845847" y="1502307"/>
                </a:cubicBezTo>
                <a:lnTo>
                  <a:pt x="817613" y="1565166"/>
                </a:lnTo>
                <a:cubicBezTo>
                  <a:pt x="805468" y="1557258"/>
                  <a:pt x="816534" y="1596564"/>
                  <a:pt x="804223" y="1601941"/>
                </a:cubicBezTo>
                <a:cubicBezTo>
                  <a:pt x="794287" y="1604654"/>
                  <a:pt x="795328" y="1617209"/>
                  <a:pt x="791773" y="1627005"/>
                </a:cubicBezTo>
                <a:cubicBezTo>
                  <a:pt x="781684" y="1634393"/>
                  <a:pt x="772978" y="1683187"/>
                  <a:pt x="774645" y="1699922"/>
                </a:cubicBezTo>
                <a:cubicBezTo>
                  <a:pt x="785341" y="1746767"/>
                  <a:pt x="744845" y="1787099"/>
                  <a:pt x="752343" y="1824604"/>
                </a:cubicBezTo>
                <a:cubicBezTo>
                  <a:pt x="751502" y="1834578"/>
                  <a:pt x="749297" y="1842929"/>
                  <a:pt x="746254" y="1850222"/>
                </a:cubicBezTo>
                <a:lnTo>
                  <a:pt x="728600" y="1869603"/>
                </a:lnTo>
                <a:lnTo>
                  <a:pt x="724396" y="1883104"/>
                </a:lnTo>
                <a:lnTo>
                  <a:pt x="722165" y="1885924"/>
                </a:lnTo>
                <a:lnTo>
                  <a:pt x="721338" y="1887123"/>
                </a:lnTo>
                <a:lnTo>
                  <a:pt x="714840" y="1902274"/>
                </a:lnTo>
                <a:lnTo>
                  <a:pt x="722847" y="1929891"/>
                </a:lnTo>
                <a:lnTo>
                  <a:pt x="714660" y="1982709"/>
                </a:lnTo>
                <a:cubicBezTo>
                  <a:pt x="727725" y="2006201"/>
                  <a:pt x="714739" y="1997091"/>
                  <a:pt x="710759" y="2013010"/>
                </a:cubicBezTo>
                <a:cubicBezTo>
                  <a:pt x="707970" y="2027531"/>
                  <a:pt x="700788" y="2054714"/>
                  <a:pt x="697927" y="2069833"/>
                </a:cubicBezTo>
                <a:cubicBezTo>
                  <a:pt x="685211" y="2080229"/>
                  <a:pt x="698762" y="2088241"/>
                  <a:pt x="693594" y="2103731"/>
                </a:cubicBezTo>
                <a:cubicBezTo>
                  <a:pt x="688481" y="2110649"/>
                  <a:pt x="687183" y="2115973"/>
                  <a:pt x="691109" y="2124027"/>
                </a:cubicBezTo>
                <a:cubicBezTo>
                  <a:pt x="666413" y="2155740"/>
                  <a:pt x="688031" y="2144874"/>
                  <a:pt x="676593" y="2176182"/>
                </a:cubicBezTo>
                <a:cubicBezTo>
                  <a:pt x="665190" y="2202944"/>
                  <a:pt x="656416" y="2233857"/>
                  <a:pt x="633227" y="2258036"/>
                </a:cubicBezTo>
                <a:cubicBezTo>
                  <a:pt x="626930" y="2262191"/>
                  <a:pt x="623498" y="2274069"/>
                  <a:pt x="625564" y="2284567"/>
                </a:cubicBezTo>
                <a:cubicBezTo>
                  <a:pt x="625918" y="2286374"/>
                  <a:pt x="626427" y="2288071"/>
                  <a:pt x="627074" y="2289605"/>
                </a:cubicBezTo>
                <a:cubicBezTo>
                  <a:pt x="619029" y="2296628"/>
                  <a:pt x="616453" y="2303188"/>
                  <a:pt x="614574" y="2308717"/>
                </a:cubicBezTo>
                <a:lnTo>
                  <a:pt x="606890" y="2320662"/>
                </a:lnTo>
                <a:lnTo>
                  <a:pt x="605558" y="2327897"/>
                </a:lnTo>
                <a:lnTo>
                  <a:pt x="602202" y="2357749"/>
                </a:lnTo>
                <a:lnTo>
                  <a:pt x="600213" y="2364905"/>
                </a:lnTo>
                <a:lnTo>
                  <a:pt x="597160" y="2388351"/>
                </a:lnTo>
                <a:lnTo>
                  <a:pt x="597982" y="2402296"/>
                </a:lnTo>
                <a:lnTo>
                  <a:pt x="593150" y="2420015"/>
                </a:lnTo>
                <a:cubicBezTo>
                  <a:pt x="593044" y="2420926"/>
                  <a:pt x="592939" y="2421838"/>
                  <a:pt x="592833" y="2422749"/>
                </a:cubicBezTo>
                <a:lnTo>
                  <a:pt x="594479" y="2426002"/>
                </a:lnTo>
                <a:cubicBezTo>
                  <a:pt x="594168" y="2427683"/>
                  <a:pt x="593118" y="2429721"/>
                  <a:pt x="591963" y="2431950"/>
                </a:cubicBezTo>
                <a:cubicBezTo>
                  <a:pt x="591823" y="2432599"/>
                  <a:pt x="591684" y="2433248"/>
                  <a:pt x="591544" y="2433897"/>
                </a:cubicBezTo>
                <a:lnTo>
                  <a:pt x="589519" y="2451398"/>
                </a:lnTo>
                <a:cubicBezTo>
                  <a:pt x="589692" y="2452777"/>
                  <a:pt x="589864" y="2454157"/>
                  <a:pt x="590037" y="2455536"/>
                </a:cubicBezTo>
                <a:lnTo>
                  <a:pt x="588179" y="2462981"/>
                </a:lnTo>
                <a:lnTo>
                  <a:pt x="583434" y="2503991"/>
                </a:lnTo>
                <a:cubicBezTo>
                  <a:pt x="576530" y="2566058"/>
                  <a:pt x="570433" y="2625224"/>
                  <a:pt x="567942" y="2652936"/>
                </a:cubicBezTo>
                <a:cubicBezTo>
                  <a:pt x="570864" y="2658290"/>
                  <a:pt x="572739" y="2664095"/>
                  <a:pt x="573869" y="2670188"/>
                </a:cubicBezTo>
                <a:lnTo>
                  <a:pt x="575243" y="2688114"/>
                </a:lnTo>
                <a:lnTo>
                  <a:pt x="573824" y="2689856"/>
                </a:lnTo>
                <a:cubicBezTo>
                  <a:pt x="569972" y="2698471"/>
                  <a:pt x="569572" y="2704494"/>
                  <a:pt x="570699" y="2709353"/>
                </a:cubicBezTo>
                <a:lnTo>
                  <a:pt x="573192" y="2714527"/>
                </a:lnTo>
                <a:cubicBezTo>
                  <a:pt x="572809" y="2719080"/>
                  <a:pt x="572427" y="2723634"/>
                  <a:pt x="572044" y="2728187"/>
                </a:cubicBezTo>
                <a:cubicBezTo>
                  <a:pt x="572184" y="2737412"/>
                  <a:pt x="572325" y="2746638"/>
                  <a:pt x="572465" y="2755863"/>
                </a:cubicBezTo>
                <a:lnTo>
                  <a:pt x="570028" y="2760324"/>
                </a:lnTo>
                <a:lnTo>
                  <a:pt x="566748" y="2800948"/>
                </a:lnTo>
                <a:lnTo>
                  <a:pt x="565509" y="2801167"/>
                </a:lnTo>
                <a:cubicBezTo>
                  <a:pt x="562655" y="2802587"/>
                  <a:pt x="560408" y="2805381"/>
                  <a:pt x="559367" y="2811129"/>
                </a:cubicBezTo>
                <a:cubicBezTo>
                  <a:pt x="543471" y="2797318"/>
                  <a:pt x="552020" y="2812773"/>
                  <a:pt x="550354" y="2830949"/>
                </a:cubicBezTo>
                <a:cubicBezTo>
                  <a:pt x="525292" y="2813553"/>
                  <a:pt x="531129" y="2868192"/>
                  <a:pt x="514795" y="2872433"/>
                </a:cubicBezTo>
                <a:lnTo>
                  <a:pt x="509875" y="2923099"/>
                </a:lnTo>
                <a:lnTo>
                  <a:pt x="509577" y="2923197"/>
                </a:lnTo>
                <a:cubicBezTo>
                  <a:pt x="508704" y="2924865"/>
                  <a:pt x="508038" y="2927556"/>
                  <a:pt x="507597" y="2931868"/>
                </a:cubicBezTo>
                <a:cubicBezTo>
                  <a:pt x="507524" y="2934019"/>
                  <a:pt x="507452" y="2936171"/>
                  <a:pt x="507379" y="2938322"/>
                </a:cubicBezTo>
                <a:lnTo>
                  <a:pt x="504725" y="2954519"/>
                </a:lnTo>
                <a:lnTo>
                  <a:pt x="502018" y="2959643"/>
                </a:lnTo>
                <a:lnTo>
                  <a:pt x="498360" y="2961019"/>
                </a:lnTo>
                <a:lnTo>
                  <a:pt x="498483" y="2962590"/>
                </a:lnTo>
                <a:cubicBezTo>
                  <a:pt x="502388" y="2975027"/>
                  <a:pt x="510202" y="2980016"/>
                  <a:pt x="484403" y="2990538"/>
                </a:cubicBezTo>
                <a:cubicBezTo>
                  <a:pt x="489425" y="3018352"/>
                  <a:pt x="474337" y="3021029"/>
                  <a:pt x="463075" y="3055956"/>
                </a:cubicBezTo>
                <a:cubicBezTo>
                  <a:pt x="469487" y="3072485"/>
                  <a:pt x="464165" y="3083955"/>
                  <a:pt x="455013" y="3094482"/>
                </a:cubicBezTo>
                <a:cubicBezTo>
                  <a:pt x="453131" y="3130054"/>
                  <a:pt x="437643" y="3160106"/>
                  <a:pt x="428391" y="3198850"/>
                </a:cubicBezTo>
                <a:lnTo>
                  <a:pt x="401440" y="3307560"/>
                </a:lnTo>
                <a:lnTo>
                  <a:pt x="386076" y="3373943"/>
                </a:lnTo>
                <a:cubicBezTo>
                  <a:pt x="386236" y="3376061"/>
                  <a:pt x="380537" y="3378856"/>
                  <a:pt x="374726" y="3381364"/>
                </a:cubicBezTo>
                <a:lnTo>
                  <a:pt x="369145" y="3383729"/>
                </a:lnTo>
                <a:lnTo>
                  <a:pt x="364294" y="3414159"/>
                </a:lnTo>
                <a:lnTo>
                  <a:pt x="366450" y="3436925"/>
                </a:lnTo>
                <a:lnTo>
                  <a:pt x="351743" y="3521619"/>
                </a:lnTo>
                <a:lnTo>
                  <a:pt x="345784" y="3603757"/>
                </a:lnTo>
                <a:cubicBezTo>
                  <a:pt x="345255" y="3619979"/>
                  <a:pt x="344727" y="3636202"/>
                  <a:pt x="344198" y="3652424"/>
                </a:cubicBezTo>
                <a:lnTo>
                  <a:pt x="352450" y="3665222"/>
                </a:lnTo>
                <a:lnTo>
                  <a:pt x="342621" y="3700804"/>
                </a:lnTo>
                <a:lnTo>
                  <a:pt x="341514" y="3734774"/>
                </a:lnTo>
                <a:cubicBezTo>
                  <a:pt x="341212" y="3751567"/>
                  <a:pt x="340909" y="3768360"/>
                  <a:pt x="340607" y="3785153"/>
                </a:cubicBezTo>
                <a:cubicBezTo>
                  <a:pt x="340640" y="3786161"/>
                  <a:pt x="340674" y="3787169"/>
                  <a:pt x="340707" y="3788177"/>
                </a:cubicBezTo>
                <a:cubicBezTo>
                  <a:pt x="340592" y="3791719"/>
                  <a:pt x="340476" y="3795261"/>
                  <a:pt x="340361" y="3798803"/>
                </a:cubicBezTo>
                <a:cubicBezTo>
                  <a:pt x="340121" y="3812119"/>
                  <a:pt x="339882" y="3825434"/>
                  <a:pt x="339642" y="3838750"/>
                </a:cubicBezTo>
                <a:cubicBezTo>
                  <a:pt x="337363" y="3949044"/>
                  <a:pt x="361794" y="3960437"/>
                  <a:pt x="360295" y="4015196"/>
                </a:cubicBezTo>
                <a:lnTo>
                  <a:pt x="339043" y="4052778"/>
                </a:lnTo>
                <a:lnTo>
                  <a:pt x="339343" y="4096257"/>
                </a:lnTo>
                <a:cubicBezTo>
                  <a:pt x="362058" y="4159145"/>
                  <a:pt x="332404" y="4250479"/>
                  <a:pt x="340786" y="4321136"/>
                </a:cubicBezTo>
                <a:cubicBezTo>
                  <a:pt x="341421" y="4376624"/>
                  <a:pt x="344189" y="4407708"/>
                  <a:pt x="343158" y="4429174"/>
                </a:cubicBezTo>
                <a:cubicBezTo>
                  <a:pt x="340948" y="4436304"/>
                  <a:pt x="337887" y="4443121"/>
                  <a:pt x="334599" y="4449938"/>
                </a:cubicBezTo>
                <a:lnTo>
                  <a:pt x="332890" y="4453515"/>
                </a:lnTo>
                <a:lnTo>
                  <a:pt x="331105" y="4467941"/>
                </a:lnTo>
                <a:lnTo>
                  <a:pt x="324289" y="4471861"/>
                </a:lnTo>
                <a:lnTo>
                  <a:pt x="317079" y="4493468"/>
                </a:lnTo>
                <a:cubicBezTo>
                  <a:pt x="315353" y="4501584"/>
                  <a:pt x="314639" y="4510343"/>
                  <a:pt x="315557" y="4520067"/>
                </a:cubicBezTo>
                <a:cubicBezTo>
                  <a:pt x="315451" y="4525669"/>
                  <a:pt x="315346" y="4531270"/>
                  <a:pt x="315240" y="4536872"/>
                </a:cubicBezTo>
                <a:lnTo>
                  <a:pt x="316200" y="4538297"/>
                </a:lnTo>
                <a:cubicBezTo>
                  <a:pt x="316738" y="4541182"/>
                  <a:pt x="316785" y="4544563"/>
                  <a:pt x="317507" y="4547582"/>
                </a:cubicBezTo>
                <a:cubicBezTo>
                  <a:pt x="322716" y="4552468"/>
                  <a:pt x="324912" y="4582137"/>
                  <a:pt x="323078" y="4592102"/>
                </a:cubicBezTo>
                <a:cubicBezTo>
                  <a:pt x="314597" y="4619728"/>
                  <a:pt x="334923" y="4645745"/>
                  <a:pt x="328722" y="4667914"/>
                </a:cubicBezTo>
                <a:cubicBezTo>
                  <a:pt x="330810" y="4685069"/>
                  <a:pt x="333803" y="4690356"/>
                  <a:pt x="335597" y="4695035"/>
                </a:cubicBezTo>
                <a:lnTo>
                  <a:pt x="339485" y="4695979"/>
                </a:lnTo>
                <a:lnTo>
                  <a:pt x="341089" y="4704268"/>
                </a:lnTo>
                <a:lnTo>
                  <a:pt x="342177" y="4706060"/>
                </a:lnTo>
                <a:cubicBezTo>
                  <a:pt x="344268" y="4709474"/>
                  <a:pt x="346234" y="4712931"/>
                  <a:pt x="347751" y="4716754"/>
                </a:cubicBezTo>
                <a:lnTo>
                  <a:pt x="344125" y="4764669"/>
                </a:lnTo>
                <a:lnTo>
                  <a:pt x="340188" y="4779386"/>
                </a:lnTo>
                <a:lnTo>
                  <a:pt x="335146" y="4787491"/>
                </a:lnTo>
                <a:lnTo>
                  <a:pt x="319124" y="4843514"/>
                </a:lnTo>
                <a:lnTo>
                  <a:pt x="305956" y="4881505"/>
                </a:lnTo>
                <a:lnTo>
                  <a:pt x="301062" y="4889332"/>
                </a:lnTo>
                <a:lnTo>
                  <a:pt x="302141" y="4899400"/>
                </a:lnTo>
                <a:cubicBezTo>
                  <a:pt x="302767" y="4900706"/>
                  <a:pt x="303536" y="4901803"/>
                  <a:pt x="304424" y="4902664"/>
                </a:cubicBezTo>
                <a:lnTo>
                  <a:pt x="293123" y="4932769"/>
                </a:lnTo>
                <a:lnTo>
                  <a:pt x="292275" y="4936482"/>
                </a:lnTo>
                <a:lnTo>
                  <a:pt x="288304" y="4962325"/>
                </a:lnTo>
                <a:cubicBezTo>
                  <a:pt x="288009" y="4988948"/>
                  <a:pt x="287715" y="5015570"/>
                  <a:pt x="287420" y="5042193"/>
                </a:cubicBezTo>
                <a:cubicBezTo>
                  <a:pt x="295373" y="5039737"/>
                  <a:pt x="281659" y="5060438"/>
                  <a:pt x="287020" y="5065655"/>
                </a:cubicBezTo>
                <a:cubicBezTo>
                  <a:pt x="291675" y="5068928"/>
                  <a:pt x="288601" y="5075970"/>
                  <a:pt x="288488" y="5082216"/>
                </a:cubicBezTo>
                <a:cubicBezTo>
                  <a:pt x="292282" y="5088207"/>
                  <a:pt x="287008" y="5117775"/>
                  <a:pt x="282763" y="5127114"/>
                </a:cubicBezTo>
                <a:cubicBezTo>
                  <a:pt x="267723" y="5152218"/>
                  <a:pt x="280799" y="5182399"/>
                  <a:pt x="269316" y="5202682"/>
                </a:cubicBezTo>
                <a:cubicBezTo>
                  <a:pt x="267050" y="5219969"/>
                  <a:pt x="268614" y="5225841"/>
                  <a:pt x="269174" y="5230835"/>
                </a:cubicBezTo>
                <a:lnTo>
                  <a:pt x="272679" y="5232660"/>
                </a:lnTo>
                <a:lnTo>
                  <a:pt x="272160" y="5241150"/>
                </a:lnTo>
                <a:lnTo>
                  <a:pt x="272760" y="5243156"/>
                </a:lnTo>
                <a:cubicBezTo>
                  <a:pt x="273922" y="5246984"/>
                  <a:pt x="274952" y="5250824"/>
                  <a:pt x="275462" y="5254919"/>
                </a:cubicBezTo>
                <a:cubicBezTo>
                  <a:pt x="258407" y="5258851"/>
                  <a:pt x="276976" y="5290392"/>
                  <a:pt x="262897" y="5286259"/>
                </a:cubicBezTo>
                <a:cubicBezTo>
                  <a:pt x="262724" y="5309439"/>
                  <a:pt x="239612" y="5337531"/>
                  <a:pt x="252761" y="5357801"/>
                </a:cubicBezTo>
                <a:cubicBezTo>
                  <a:pt x="248775" y="5392256"/>
                  <a:pt x="247799" y="5423412"/>
                  <a:pt x="242360" y="5460080"/>
                </a:cubicBezTo>
                <a:cubicBezTo>
                  <a:pt x="232632" y="5488478"/>
                  <a:pt x="242025" y="5519143"/>
                  <a:pt x="229880" y="5539714"/>
                </a:cubicBezTo>
                <a:cubicBezTo>
                  <a:pt x="230558" y="5572454"/>
                  <a:pt x="222150" y="5613340"/>
                  <a:pt x="204283" y="5639080"/>
                </a:cubicBezTo>
                <a:cubicBezTo>
                  <a:pt x="201596" y="5674226"/>
                  <a:pt x="191051" y="5680198"/>
                  <a:pt x="198948" y="5710958"/>
                </a:cubicBezTo>
                <a:cubicBezTo>
                  <a:pt x="196338" y="5713534"/>
                  <a:pt x="194185" y="5716550"/>
                  <a:pt x="192367" y="5719859"/>
                </a:cubicBezTo>
                <a:lnTo>
                  <a:pt x="188035" y="5729935"/>
                </a:lnTo>
                <a:lnTo>
                  <a:pt x="188428" y="5731182"/>
                </a:lnTo>
                <a:lnTo>
                  <a:pt x="181635" y="5753538"/>
                </a:lnTo>
                <a:lnTo>
                  <a:pt x="169744" y="5796307"/>
                </a:lnTo>
                <a:lnTo>
                  <a:pt x="170351" y="5796644"/>
                </a:lnTo>
                <a:cubicBezTo>
                  <a:pt x="171558" y="5797954"/>
                  <a:pt x="172173" y="5799948"/>
                  <a:pt x="171559" y="5803435"/>
                </a:cubicBezTo>
                <a:cubicBezTo>
                  <a:pt x="182664" y="5798231"/>
                  <a:pt x="175075" y="5805646"/>
                  <a:pt x="172284" y="5816391"/>
                </a:cubicBezTo>
                <a:cubicBezTo>
                  <a:pt x="188911" y="5810703"/>
                  <a:pt x="174844" y="5841128"/>
                  <a:pt x="182542" y="5846382"/>
                </a:cubicBezTo>
                <a:cubicBezTo>
                  <a:pt x="180118" y="5854404"/>
                  <a:pt x="177856" y="5862781"/>
                  <a:pt x="175877" y="5871336"/>
                </a:cubicBezTo>
                <a:lnTo>
                  <a:pt x="174910" y="5876376"/>
                </a:lnTo>
                <a:lnTo>
                  <a:pt x="175047" y="5876483"/>
                </a:lnTo>
                <a:cubicBezTo>
                  <a:pt x="175167" y="5877594"/>
                  <a:pt x="174973" y="5879257"/>
                  <a:pt x="174335" y="5881814"/>
                </a:cubicBezTo>
                <a:lnTo>
                  <a:pt x="171273" y="5895339"/>
                </a:lnTo>
                <a:cubicBezTo>
                  <a:pt x="171401" y="5896476"/>
                  <a:pt x="171530" y="5897612"/>
                  <a:pt x="171658" y="5898749"/>
                </a:cubicBezTo>
                <a:lnTo>
                  <a:pt x="174658" y="5919558"/>
                </a:lnTo>
                <a:cubicBezTo>
                  <a:pt x="173958" y="5933601"/>
                  <a:pt x="171208" y="5962838"/>
                  <a:pt x="169099" y="5984417"/>
                </a:cubicBezTo>
                <a:cubicBezTo>
                  <a:pt x="162916" y="6005205"/>
                  <a:pt x="164971" y="6025162"/>
                  <a:pt x="162007" y="6049043"/>
                </a:cubicBezTo>
                <a:cubicBezTo>
                  <a:pt x="150795" y="6073830"/>
                  <a:pt x="160091" y="6088483"/>
                  <a:pt x="156875" y="6114000"/>
                </a:cubicBezTo>
                <a:cubicBezTo>
                  <a:pt x="141597" y="6134477"/>
                  <a:pt x="163381" y="6133378"/>
                  <a:pt x="165441" y="6146938"/>
                </a:cubicBezTo>
                <a:lnTo>
                  <a:pt x="165177" y="6150658"/>
                </a:lnTo>
                <a:lnTo>
                  <a:pt x="161772" y="6160011"/>
                </a:lnTo>
                <a:lnTo>
                  <a:pt x="160051" y="6163393"/>
                </a:lnTo>
                <a:cubicBezTo>
                  <a:pt x="159032" y="6165775"/>
                  <a:pt x="158564" y="6167421"/>
                  <a:pt x="158473" y="6168628"/>
                </a:cubicBezTo>
                <a:cubicBezTo>
                  <a:pt x="158506" y="6168685"/>
                  <a:pt x="158540" y="6168742"/>
                  <a:pt x="158573" y="6168799"/>
                </a:cubicBezTo>
                <a:lnTo>
                  <a:pt x="146463" y="6196671"/>
                </a:lnTo>
                <a:cubicBezTo>
                  <a:pt x="152348" y="6205503"/>
                  <a:pt x="134460" y="6231012"/>
                  <a:pt x="150209" y="6232365"/>
                </a:cubicBezTo>
                <a:cubicBezTo>
                  <a:pt x="145821" y="6242321"/>
                  <a:pt x="137774" y="6246719"/>
                  <a:pt x="148544" y="6246162"/>
                </a:cubicBezTo>
                <a:cubicBezTo>
                  <a:pt x="147378" y="6249522"/>
                  <a:pt x="147566" y="6251866"/>
                  <a:pt x="148403" y="6253754"/>
                </a:cubicBezTo>
                <a:lnTo>
                  <a:pt x="138880" y="6276449"/>
                </a:lnTo>
                <a:cubicBezTo>
                  <a:pt x="138814" y="6277540"/>
                  <a:pt x="138749" y="6278630"/>
                  <a:pt x="138683" y="6279721"/>
                </a:cubicBezTo>
                <a:lnTo>
                  <a:pt x="130721" y="6293675"/>
                </a:lnTo>
                <a:lnTo>
                  <a:pt x="120717" y="6313967"/>
                </a:lnTo>
                <a:cubicBezTo>
                  <a:pt x="120758" y="6314457"/>
                  <a:pt x="120800" y="6314947"/>
                  <a:pt x="120841" y="6315437"/>
                </a:cubicBezTo>
                <a:lnTo>
                  <a:pt x="115208" y="6324024"/>
                </a:lnTo>
                <a:cubicBezTo>
                  <a:pt x="113007" y="6326672"/>
                  <a:pt x="103991" y="6364381"/>
                  <a:pt x="101217" y="6365923"/>
                </a:cubicBezTo>
                <a:lnTo>
                  <a:pt x="74946" y="6556817"/>
                </a:lnTo>
                <a:cubicBezTo>
                  <a:pt x="55357" y="6665926"/>
                  <a:pt x="35695" y="6744075"/>
                  <a:pt x="16001" y="6808678"/>
                </a:cubicBezTo>
                <a:lnTo>
                  <a:pt x="0" y="6858000"/>
                </a:lnTo>
                <a:lnTo>
                  <a:pt x="5734864" y="6858000"/>
                </a:lnTo>
                <a:lnTo>
                  <a:pt x="5734864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BAE0233E-A08B-8999-EFA4-2083C965CE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3408" y="992094"/>
            <a:ext cx="3616913" cy="279516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Schwa?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DD1F2E2B-EA3D-6F29-8BC5-AE93CD63807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14801" y="578738"/>
            <a:ext cx="5670549" cy="5670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304836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FE9FD23-24F7-4A4C-BEA8-2A7F91A110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9448" y="191375"/>
            <a:ext cx="10773103" cy="1978140"/>
          </a:xfrm>
        </p:spPr>
        <p:txBody>
          <a:bodyPr>
            <a:normAutofit/>
          </a:bodyPr>
          <a:lstStyle/>
          <a:p>
            <a:pPr algn="ctr"/>
            <a:r>
              <a:rPr lang="it-IT" b="1" dirty="0"/>
              <a:t>Nuove forme di sessismo linguistico</a:t>
            </a:r>
            <a:br>
              <a:rPr lang="it-IT" dirty="0"/>
            </a:br>
            <a:r>
              <a:rPr lang="it-IT" sz="2200" dirty="0"/>
              <a:t>Come può una lingua con un sistema di genere </a:t>
            </a:r>
            <a:r>
              <a:rPr lang="it-IT" sz="2200" i="1" dirty="0"/>
              <a:t>sex-</a:t>
            </a:r>
            <a:r>
              <a:rPr lang="it-IT" sz="2200" i="1" dirty="0" err="1"/>
              <a:t>based</a:t>
            </a:r>
            <a:r>
              <a:rPr lang="it-IT" sz="2200" i="1" dirty="0"/>
              <a:t> </a:t>
            </a:r>
            <a:r>
              <a:rPr lang="it-IT" sz="2200" dirty="0"/>
              <a:t>rispondere alle esigenze di </a:t>
            </a:r>
            <a:r>
              <a:rPr lang="it-IT" sz="2200" b="1" dirty="0"/>
              <a:t>espressione del sé </a:t>
            </a:r>
            <a:r>
              <a:rPr lang="it-IT" sz="2200" dirty="0"/>
              <a:t>per chi non si identifica in uno dei </a:t>
            </a:r>
            <a:r>
              <a:rPr lang="it-IT" sz="2200" b="1" dirty="0"/>
              <a:t>valori M/</a:t>
            </a:r>
            <a:r>
              <a:rPr lang="it-IT" sz="2200" b="1" dirty="0" err="1"/>
              <a:t>F</a:t>
            </a:r>
            <a:r>
              <a:rPr lang="it-IT" sz="2200" dirty="0"/>
              <a:t>?</a:t>
            </a:r>
            <a:br>
              <a:rPr lang="it-IT" sz="2200" dirty="0"/>
            </a:br>
            <a:endParaRPr lang="it-IT" sz="2200" b="1" dirty="0"/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36AA5229-EADB-5746-A95F-ECE4A85EA1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1000" y="1873036"/>
            <a:ext cx="3530000" cy="4706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48684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F5E7F36-2363-674F-6A7A-FB5946AEF4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3667039" cy="5506358"/>
          </a:xfrm>
        </p:spPr>
        <p:txBody>
          <a:bodyPr>
            <a:normAutofit/>
          </a:bodyPr>
          <a:lstStyle/>
          <a:p>
            <a:r>
              <a:rPr lang="it-IT" sz="4000" dirty="0"/>
              <a:t>Assi della variazione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9DF52D64-D35A-F0C3-6322-3A53E04A6D6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9590648"/>
              </p:ext>
            </p:extLst>
          </p:nvPr>
        </p:nvGraphicFramePr>
        <p:xfrm>
          <a:off x="5285232" y="722376"/>
          <a:ext cx="6263640" cy="54132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3305096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5D384CE-7524-A4CE-0FDB-88ADCA03D0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Assi della variazione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A3102081-D041-6DE9-5482-95D306F131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Diatopia</a:t>
            </a:r>
          </a:p>
          <a:p>
            <a:r>
              <a:rPr lang="it-IT" dirty="0" err="1"/>
              <a:t>diastratia</a:t>
            </a:r>
            <a:endParaRPr lang="it-IT" dirty="0"/>
          </a:p>
          <a:p>
            <a:r>
              <a:rPr lang="it-IT" dirty="0" err="1"/>
              <a:t>Diamesia</a:t>
            </a:r>
            <a:endParaRPr lang="it-IT" dirty="0"/>
          </a:p>
          <a:p>
            <a:r>
              <a:rPr lang="it-IT" dirty="0"/>
              <a:t>Diafasia</a:t>
            </a:r>
          </a:p>
          <a:p>
            <a:r>
              <a:rPr lang="it-IT" dirty="0"/>
              <a:t>Diacronia vs sincronia</a:t>
            </a:r>
          </a:p>
        </p:txBody>
      </p:sp>
    </p:spTree>
    <p:extLst>
      <p:ext uri="{BB962C8B-B14F-4D97-AF65-F5344CB8AC3E}">
        <p14:creationId xmlns:p14="http://schemas.microsoft.com/office/powerpoint/2010/main" val="227574001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1554</TotalTime>
  <Words>3302</Words>
  <Application>Microsoft Office PowerPoint</Application>
  <PresentationFormat>Widescreen</PresentationFormat>
  <Paragraphs>372</Paragraphs>
  <Slides>52</Slides>
  <Notes>4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7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52</vt:i4>
      </vt:variant>
    </vt:vector>
  </HeadingPairs>
  <TitlesOfParts>
    <vt:vector size="60" baseType="lpstr">
      <vt:lpstr>Arial</vt:lpstr>
      <vt:lpstr>Calibri</vt:lpstr>
      <vt:lpstr>Calibri Light</vt:lpstr>
      <vt:lpstr>GaramondPremrPro</vt:lpstr>
      <vt:lpstr>Helvetica Neue</vt:lpstr>
      <vt:lpstr>Times</vt:lpstr>
      <vt:lpstr>Times New Roman</vt:lpstr>
      <vt:lpstr>Tema di Office</vt:lpstr>
      <vt:lpstr>Programma d’esame</vt:lpstr>
      <vt:lpstr>Argomenti del corso</vt:lpstr>
      <vt:lpstr>Modalità di esame</vt:lpstr>
      <vt:lpstr>La sociolinguistica tra  le scienze del linguaggio </vt:lpstr>
      <vt:lpstr>Linguistica formale e sociolinguistica</vt:lpstr>
      <vt:lpstr>Concezione del linguaggio</vt:lpstr>
      <vt:lpstr>Formalismo e funzionalismo </vt:lpstr>
      <vt:lpstr>Il punto</vt:lpstr>
      <vt:lpstr>Obiettivi della SL</vt:lpstr>
      <vt:lpstr>Orientamenti di ricerca in SL</vt:lpstr>
      <vt:lpstr>Variabili</vt:lpstr>
      <vt:lpstr>Variabili demografiche</vt:lpstr>
      <vt:lpstr>Il luogo di nascita</vt:lpstr>
      <vt:lpstr>Superdiversità:  dove siamo? </vt:lpstr>
      <vt:lpstr>Duomo di Napoli</vt:lpstr>
      <vt:lpstr>Comunità linguistica</vt:lpstr>
      <vt:lpstr>Prospettiva della sociolinguistica interazionale</vt:lpstr>
      <vt:lpstr>Atteggiamenti</vt:lpstr>
      <vt:lpstr>Proposta metodologica/teorica </vt:lpstr>
      <vt:lpstr>Comunità linguistica vs gruppo</vt:lpstr>
      <vt:lpstr>Tipi di «gruppi»</vt:lpstr>
      <vt:lpstr>Il luogo di nascita</vt:lpstr>
      <vt:lpstr>La trasmissione verticale e l’identità</vt:lpstr>
      <vt:lpstr>Le conseguenze sul piano identitario</vt:lpstr>
      <vt:lpstr>Ritorno alle radici</vt:lpstr>
      <vt:lpstr>Variabili sociali</vt:lpstr>
      <vt:lpstr>Il problema della stratificazione sociale</vt:lpstr>
      <vt:lpstr>Giovani e innovazione a Londra</vt:lpstr>
      <vt:lpstr>situazionali</vt:lpstr>
      <vt:lpstr>Che cosa significa saper parlare una lingua?</vt:lpstr>
      <vt:lpstr>Situazione comunicativa</vt:lpstr>
      <vt:lpstr>Status e ruolo comunicativo</vt:lpstr>
      <vt:lpstr>Esempio A chi parliamo?</vt:lpstr>
      <vt:lpstr>Esempi di analisi</vt:lpstr>
      <vt:lpstr>Chi è Giovanni?</vt:lpstr>
      <vt:lpstr>Presentazione standard di PowerPoint</vt:lpstr>
      <vt:lpstr>Scelta</vt:lpstr>
      <vt:lpstr>Scritto – ORALE E ….</vt:lpstr>
      <vt:lpstr>Scritto – ORALE E ….</vt:lpstr>
      <vt:lpstr>Scritto – ORALE E ….</vt:lpstr>
      <vt:lpstr>Distanza o vicinanza comunicativa</vt:lpstr>
      <vt:lpstr>Esempi di carteggi di «italiano popolare»</vt:lpstr>
      <vt:lpstr>Il parlato digitato</vt:lpstr>
      <vt:lpstr>messaggistica</vt:lpstr>
      <vt:lpstr>Blog  - linguaggio dell’odio</vt:lpstr>
      <vt:lpstr>Manipolazione «politica»</vt:lpstr>
      <vt:lpstr>da Language and Gender cap. 7 Where common sense comes from and where it hides</vt:lpstr>
      <vt:lpstr>Genere e lingua</vt:lpstr>
      <vt:lpstr>Schwa?</vt:lpstr>
      <vt:lpstr>Nuove forme di sessismo linguistico Come può una lingua con un sistema di genere sex-based rispondere alle esigenze di espressione del sé per chi non si identifica in uno dei valori M/F? </vt:lpstr>
      <vt:lpstr>Assi della variazione</vt:lpstr>
      <vt:lpstr>Assi della variazione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Benvenuti</dc:title>
  <dc:creator>rev</dc:creator>
  <cp:lastModifiedBy>rev</cp:lastModifiedBy>
  <cp:revision>12</cp:revision>
  <dcterms:created xsi:type="dcterms:W3CDTF">2022-09-20T13:08:32Z</dcterms:created>
  <dcterms:modified xsi:type="dcterms:W3CDTF">2023-08-29T15:34:07Z</dcterms:modified>
</cp:coreProperties>
</file>