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95" r:id="rId8"/>
    <p:sldId id="286" r:id="rId9"/>
    <p:sldId id="281" r:id="rId10"/>
    <p:sldId id="285" r:id="rId11"/>
    <p:sldId id="290" r:id="rId12"/>
    <p:sldId id="287" r:id="rId13"/>
    <p:sldId id="288" r:id="rId14"/>
    <p:sldId id="291" r:id="rId15"/>
    <p:sldId id="292" r:id="rId16"/>
    <p:sldId id="275" r:id="rId17"/>
  </p:sldIdLst>
  <p:sldSz cx="12192000" cy="685800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1" autoAdjust="0"/>
    <p:restoredTop sz="96433" autoAdjust="0"/>
  </p:normalViewPr>
  <p:slideViewPr>
    <p:cSldViewPr snapToGrid="0">
      <p:cViewPr varScale="1">
        <p:scale>
          <a:sx n="109" d="100"/>
          <a:sy n="109" d="100"/>
        </p:scale>
        <p:origin x="53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4166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5514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247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482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0991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3780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2143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403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3255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9146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178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79822-42E8-40AC-981E-FD19548B52AC}" type="datetimeFigureOut">
              <a:rPr lang="it-IT" smtClean="0"/>
              <a:pPr/>
              <a:t>18/10/2013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E1F3F-1A10-404D-BCA6-605DF898436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6242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PROGETTO GIS</a:t>
            </a:r>
            <a:br>
              <a:rPr lang="it-IT" dirty="0" smtClean="0"/>
            </a:br>
            <a:r>
              <a:rPr lang="it-IT" dirty="0" smtClean="0"/>
              <a:t>Autocad </a:t>
            </a:r>
            <a:r>
              <a:rPr lang="it-IT" dirty="0" err="1" smtClean="0"/>
              <a:t>Map</a:t>
            </a:r>
            <a:r>
              <a:rPr lang="it-IT" dirty="0" smtClean="0"/>
              <a:t> 3D 2013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10054" y="3602038"/>
            <a:ext cx="9357946" cy="2570162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Tipi di dati gestibili e connessione ai dati</a:t>
            </a:r>
          </a:p>
          <a:p>
            <a:r>
              <a:rPr lang="it-IT" dirty="0" smtClean="0"/>
              <a:t>Lezione 2</a:t>
            </a:r>
          </a:p>
          <a:p>
            <a:endParaRPr lang="it-IT" dirty="0"/>
          </a:p>
          <a:p>
            <a:pPr algn="l"/>
            <a:r>
              <a:rPr lang="it-IT" dirty="0"/>
              <a:t>	</a:t>
            </a:r>
            <a:r>
              <a:rPr lang="it-IT" dirty="0" smtClean="0"/>
              <a:t>		</a:t>
            </a:r>
            <a:r>
              <a:rPr lang="it-IT" sz="2000" dirty="0" smtClean="0"/>
              <a:t>Università degli Studi di Napoli Federico II</a:t>
            </a:r>
          </a:p>
          <a:p>
            <a:pPr algn="l"/>
            <a:r>
              <a:rPr lang="it-IT" sz="2000" dirty="0"/>
              <a:t>	</a:t>
            </a:r>
            <a:r>
              <a:rPr lang="it-IT" sz="2000" dirty="0" smtClean="0"/>
              <a:t>		DIPARTIMENTO DI ARCHITETTURA</a:t>
            </a:r>
          </a:p>
          <a:p>
            <a:pPr algn="l"/>
            <a:r>
              <a:rPr lang="it-IT" sz="2000" dirty="0" smtClean="0"/>
              <a:t>			prof. arch. Luigi Piemontese</a:t>
            </a:r>
            <a:endParaRPr lang="it-IT" sz="20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749" y="4605767"/>
            <a:ext cx="1130544" cy="1149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13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Tecnologia FDO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489831"/>
          </a:xfrm>
        </p:spPr>
        <p:txBody>
          <a:bodyPr/>
          <a:lstStyle/>
          <a:p>
            <a:pPr algn="just"/>
            <a:r>
              <a:rPr lang="it-IT" dirty="0" smtClean="0"/>
              <a:t>AutoCAD </a:t>
            </a:r>
            <a:r>
              <a:rPr lang="it-IT" dirty="0" err="1" smtClean="0"/>
              <a:t>Map</a:t>
            </a:r>
            <a:r>
              <a:rPr lang="it-IT" dirty="0" smtClean="0"/>
              <a:t> 3D, a partire dalla versione 2007, carica, oltre i file DWG e DXF, anche i dati GIS tramite Provider resi disponibili dalla nuova tecnologia FDO (</a:t>
            </a:r>
            <a:r>
              <a:rPr lang="it-IT" dirty="0" err="1" smtClean="0"/>
              <a:t>Feature</a:t>
            </a:r>
            <a:r>
              <a:rPr lang="it-IT" dirty="0" smtClean="0"/>
              <a:t> Data </a:t>
            </a:r>
            <a:r>
              <a:rPr lang="it-IT" dirty="0" err="1" smtClean="0"/>
              <a:t>Object</a:t>
            </a:r>
            <a:r>
              <a:rPr lang="it-IT" dirty="0" smtClean="0"/>
              <a:t>). </a:t>
            </a:r>
          </a:p>
          <a:p>
            <a:pPr algn="just"/>
            <a:r>
              <a:rPr lang="it-IT" dirty="0" smtClean="0"/>
              <a:t>I Provider sono componenti software che gestiscono l’accesso ai dati, basati su file, database e </a:t>
            </a:r>
            <a:r>
              <a:rPr lang="it-IT" dirty="0" err="1" smtClean="0"/>
              <a:t>geodatabase</a:t>
            </a:r>
            <a:r>
              <a:rPr lang="it-IT" dirty="0" smtClean="0"/>
              <a:t>, anche tramite connessioni a server via web, rendendo uniforme il loro trattamento.                   </a:t>
            </a:r>
          </a:p>
          <a:p>
            <a:pPr algn="just"/>
            <a:r>
              <a:rPr lang="it-IT" dirty="0" smtClean="0"/>
              <a:t>Oltre ai Provider disponibili in AutoCAD </a:t>
            </a:r>
            <a:r>
              <a:rPr lang="it-IT" dirty="0" err="1" smtClean="0"/>
              <a:t>Map</a:t>
            </a:r>
            <a:r>
              <a:rPr lang="it-IT" dirty="0" smtClean="0"/>
              <a:t> 3D altri possono essere aggiunti di terze parti, visto che la tecnologia FDO è stata rilasciata anche in versione Open Source.        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Connessione dati per provider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187440" y="1615440"/>
            <a:ext cx="5288280" cy="5242560"/>
          </a:xfrm>
        </p:spPr>
        <p:txBody>
          <a:bodyPr>
            <a:normAutofit fontScale="92500"/>
          </a:bodyPr>
          <a:lstStyle/>
          <a:p>
            <a:pPr algn="just"/>
            <a:r>
              <a:rPr lang="it-IT" dirty="0" smtClean="0"/>
              <a:t>Lo strumento principale per caricare e gestire i dati GIS</a:t>
            </a:r>
            <a:r>
              <a:rPr lang="it-IT" i="1" dirty="0" smtClean="0"/>
              <a:t> </a:t>
            </a:r>
            <a:r>
              <a:rPr lang="it-IT" dirty="0" smtClean="0"/>
              <a:t>è, anche in questo caso, il “</a:t>
            </a:r>
            <a:r>
              <a:rPr lang="it-IT" i="1" dirty="0" smtClean="0"/>
              <a:t>Riquadro Attività</a:t>
            </a:r>
            <a:r>
              <a:rPr lang="it-IT" dirty="0" smtClean="0"/>
              <a:t>” in cui va selezionata la scheda “</a:t>
            </a:r>
            <a:r>
              <a:rPr lang="it-IT" i="1" dirty="0" smtClean="0"/>
              <a:t>Gestione visualizzazioni</a:t>
            </a:r>
            <a:r>
              <a:rPr lang="it-IT" dirty="0" smtClean="0"/>
              <a:t>” (1). </a:t>
            </a:r>
          </a:p>
          <a:p>
            <a:pPr algn="just"/>
            <a:r>
              <a:rPr lang="it-IT" dirty="0" smtClean="0"/>
              <a:t>In questa scheda, premendo sul bottone “</a:t>
            </a:r>
            <a:r>
              <a:rPr lang="it-IT" i="1" dirty="0" smtClean="0"/>
              <a:t>Dati</a:t>
            </a:r>
            <a:r>
              <a:rPr lang="it-IT" dirty="0" smtClean="0"/>
              <a:t>” (2), si ottiene  la  presentazione  di  un  menu dove va  scelta  la voce “</a:t>
            </a:r>
            <a:r>
              <a:rPr lang="it-IT" i="1" dirty="0" smtClean="0"/>
              <a:t>Connetti a dati</a:t>
            </a:r>
            <a:r>
              <a:rPr lang="it-IT" dirty="0" smtClean="0"/>
              <a:t>” (3) accedendo, in questo modo, alla finestra “</a:t>
            </a:r>
            <a:r>
              <a:rPr lang="it-IT" i="1" dirty="0" smtClean="0"/>
              <a:t>Connessione dati per provider</a:t>
            </a:r>
            <a:r>
              <a:rPr lang="it-IT" dirty="0" smtClean="0"/>
              <a:t>” che presenta, sul lato sinistro, i Provider FDO che permettono di accedere ai dati GIS. </a:t>
            </a:r>
          </a:p>
          <a:p>
            <a:endParaRPr lang="it-IT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2697" y="2332736"/>
            <a:ext cx="3853852" cy="3485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19250"/>
            <a:ext cx="6200775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Connessioni dati per provider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it-IT" sz="3000" dirty="0" smtClean="0"/>
              <a:t>Prima di procedere oltre è utile dare una breve descrizione delle connessioni dati per provider: </a:t>
            </a:r>
          </a:p>
          <a:p>
            <a:pPr lvl="0"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</a:t>
            </a:r>
            <a:r>
              <a:rPr lang="it-IT" sz="3000" dirty="0" err="1" smtClean="0"/>
              <a:t>ArcSDE</a:t>
            </a:r>
            <a:r>
              <a:rPr lang="it-IT" sz="3000" dirty="0" smtClean="0"/>
              <a:t>: accesso in lettura e scrittura  ad un  archivio  dati ESRI su </a:t>
            </a:r>
            <a:r>
              <a:rPr lang="it-IT" sz="3000" dirty="0" err="1" smtClean="0"/>
              <a:t>ArcSDE</a:t>
            </a:r>
            <a:r>
              <a:rPr lang="it-IT" sz="3000" dirty="0" smtClean="0"/>
              <a:t> mediante </a:t>
            </a:r>
            <a:r>
              <a:rPr lang="it-IT" sz="3000" dirty="0" err="1" smtClean="0"/>
              <a:t>Oracole</a:t>
            </a:r>
            <a:r>
              <a:rPr lang="it-IT" sz="3000" dirty="0" smtClean="0"/>
              <a:t> e SQL Server; </a:t>
            </a:r>
          </a:p>
          <a:p>
            <a:pPr lvl="0"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dati spaziali SQL Server: accesso in lettura e scrittura ai dati di entità geografiche in un archivio dati spaziali basato su MS SQL Server; </a:t>
            </a:r>
          </a:p>
          <a:p>
            <a:pPr lvl="0" algn="just"/>
            <a:r>
              <a:rPr lang="it-IT" sz="3000" dirty="0" smtClean="0"/>
              <a:t>Provider FDO Autodesk per </a:t>
            </a:r>
            <a:r>
              <a:rPr lang="it-IT" sz="3000" dirty="0" err="1" smtClean="0"/>
              <a:t>Raster</a:t>
            </a:r>
            <a:r>
              <a:rPr lang="it-IT" sz="3000" dirty="0" smtClean="0"/>
              <a:t>: accesso in lettura a diversi formati di file basati su </a:t>
            </a:r>
            <a:r>
              <a:rPr lang="it-IT" sz="3000" dirty="0" err="1" smtClean="0"/>
              <a:t>raster</a:t>
            </a:r>
            <a:r>
              <a:rPr lang="it-IT" sz="3000" dirty="0" smtClean="0"/>
              <a:t>. Supporta immagini </a:t>
            </a:r>
            <a:r>
              <a:rPr lang="it-IT" sz="3000" dirty="0" err="1" smtClean="0"/>
              <a:t>raster</a:t>
            </a:r>
            <a:r>
              <a:rPr lang="it-IT" sz="3000" dirty="0" smtClean="0"/>
              <a:t> </a:t>
            </a:r>
            <a:r>
              <a:rPr lang="it-IT" sz="3000" dirty="0" err="1" smtClean="0"/>
              <a:t>georeferenziate</a:t>
            </a:r>
            <a:r>
              <a:rPr lang="it-IT" sz="3000" dirty="0" smtClean="0"/>
              <a:t> basate su file e superfici griglia 3d;</a:t>
            </a:r>
          </a:p>
          <a:p>
            <a:pPr lvl="0"/>
            <a:r>
              <a:rPr lang="it-IT" sz="3000" dirty="0" smtClean="0"/>
              <a:t>Provider FDO Autodesk per modelli di settore </a:t>
            </a:r>
            <a:r>
              <a:rPr lang="it-IT" sz="3000" dirty="0" err="1" smtClean="0"/>
              <a:t>Enterprise</a:t>
            </a:r>
            <a:r>
              <a:rPr lang="it-IT" sz="3000" dirty="0" smtClean="0"/>
              <a:t>: accesso in lettura ai modelli di settore </a:t>
            </a:r>
            <a:r>
              <a:rPr lang="it-IT" sz="3000" dirty="0" err="1" smtClean="0"/>
              <a:t>Enterprise</a:t>
            </a:r>
            <a:r>
              <a:rPr lang="it-IT" sz="3000" dirty="0" smtClean="0"/>
              <a:t>;</a:t>
            </a:r>
          </a:p>
          <a:p>
            <a:pPr lvl="0"/>
            <a:endParaRPr lang="it-IT" sz="3100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Connessioni dati per provider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lnSpcReduction="10000"/>
          </a:bodyPr>
          <a:lstStyle/>
          <a:p>
            <a:pPr algn="just"/>
            <a:r>
              <a:rPr lang="it-IT" dirty="0" smtClean="0"/>
              <a:t>Provider FDO </a:t>
            </a:r>
            <a:r>
              <a:rPr lang="it-IT" dirty="0" err="1" smtClean="0"/>
              <a:t>OSGeo</a:t>
            </a:r>
            <a:r>
              <a:rPr lang="it-IT" dirty="0" smtClean="0"/>
              <a:t> per </a:t>
            </a:r>
            <a:r>
              <a:rPr lang="it-IT" dirty="0" err="1" smtClean="0"/>
              <a:t>MySQL</a:t>
            </a:r>
            <a:r>
              <a:rPr lang="it-IT" dirty="0" smtClean="0"/>
              <a:t>: accesso in lettura e scrittura ad un archivio dati basato su </a:t>
            </a:r>
            <a:r>
              <a:rPr lang="it-IT" dirty="0" err="1" smtClean="0"/>
              <a:t>MySQL</a:t>
            </a:r>
            <a:r>
              <a:rPr lang="it-IT" dirty="0" smtClean="0"/>
              <a:t>. Supporta tipi di dati spaziali e operazioni di </a:t>
            </a:r>
            <a:r>
              <a:rPr lang="it-IT" dirty="0" err="1" smtClean="0"/>
              <a:t>query</a:t>
            </a:r>
            <a:r>
              <a:rPr lang="it-IT" dirty="0" smtClean="0"/>
              <a:t> spaziali; </a:t>
            </a:r>
          </a:p>
          <a:p>
            <a:pPr lvl="0" algn="just"/>
            <a:r>
              <a:rPr lang="it-IT" dirty="0" smtClean="0"/>
              <a:t>Provider FDO </a:t>
            </a:r>
            <a:r>
              <a:rPr lang="it-IT" dirty="0" err="1" smtClean="0"/>
              <a:t>OSGeo</a:t>
            </a:r>
            <a:r>
              <a:rPr lang="it-IT" dirty="0" smtClean="0"/>
              <a:t> per ODBC: accesso in lettura e scrittura ad un archivio dati basato su ODBC. Supporta le entità punto XYZ;</a:t>
            </a:r>
          </a:p>
          <a:p>
            <a:pPr lvl="0" algn="just"/>
            <a:r>
              <a:rPr lang="it-IT" dirty="0" smtClean="0"/>
              <a:t>Provider FDO Autodesk per </a:t>
            </a:r>
            <a:r>
              <a:rPr lang="it-IT" dirty="0" err="1" smtClean="0"/>
              <a:t>Oracole</a:t>
            </a:r>
            <a:r>
              <a:rPr lang="it-IT" dirty="0" smtClean="0"/>
              <a:t>: accesso in lettura e scrittura ai dati di entità geografiche in un archivio dati basato su </a:t>
            </a:r>
            <a:r>
              <a:rPr lang="it-IT" dirty="0" err="1" smtClean="0"/>
              <a:t>Oracole</a:t>
            </a:r>
            <a:r>
              <a:rPr lang="it-IT" dirty="0" smtClean="0"/>
              <a:t>. Supporta indicizzazione spaziale, transazioni di lunga durata e bloccaggio persistente;</a:t>
            </a:r>
          </a:p>
          <a:p>
            <a:pPr algn="just"/>
            <a:r>
              <a:rPr lang="it-IT" dirty="0" smtClean="0"/>
              <a:t>Provider FDO </a:t>
            </a:r>
            <a:r>
              <a:rPr lang="it-IT" dirty="0" err="1" smtClean="0"/>
              <a:t>OSGeo</a:t>
            </a:r>
            <a:r>
              <a:rPr lang="it-IT" dirty="0" smtClean="0"/>
              <a:t> per </a:t>
            </a:r>
            <a:r>
              <a:rPr lang="it-IT" dirty="0" err="1" smtClean="0"/>
              <a:t>PostgreSQL</a:t>
            </a:r>
            <a:r>
              <a:rPr lang="it-IT" dirty="0" smtClean="0"/>
              <a:t>/</a:t>
            </a:r>
            <a:r>
              <a:rPr lang="it-IT" dirty="0" err="1" smtClean="0"/>
              <a:t>PostGIS</a:t>
            </a:r>
            <a:r>
              <a:rPr lang="it-IT" dirty="0" smtClean="0"/>
              <a:t> : accesso in lettura e scrittura ad un archivio dati basato su </a:t>
            </a:r>
            <a:r>
              <a:rPr lang="it-IT" dirty="0" err="1" smtClean="0"/>
              <a:t>PostgreSQL</a:t>
            </a:r>
            <a:r>
              <a:rPr lang="it-IT" dirty="0" smtClean="0"/>
              <a:t>/</a:t>
            </a:r>
            <a:r>
              <a:rPr lang="it-IT" dirty="0" err="1" smtClean="0"/>
              <a:t>PostGIS</a:t>
            </a:r>
            <a:r>
              <a:rPr lang="it-IT" dirty="0" smtClean="0"/>
              <a:t>. Supporta tipi di dati spaziali e operazioni di </a:t>
            </a:r>
            <a:r>
              <a:rPr lang="it-IT" dirty="0" err="1" smtClean="0"/>
              <a:t>query</a:t>
            </a:r>
            <a:r>
              <a:rPr lang="it-IT" dirty="0" smtClean="0"/>
              <a:t> spaziali; </a:t>
            </a:r>
          </a:p>
          <a:p>
            <a:pPr lvl="0" algn="just"/>
            <a:endParaRPr lang="it-IT" dirty="0" smtClean="0"/>
          </a:p>
          <a:p>
            <a:pPr lvl="0" algn="just"/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Connessioni dati per provider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14215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SDF: accesso in lettura e scrittura al formato database spaziale Autodesk, un database geografico personale basato su file che supporta più entità geografiche/attributi, indicizzazione spaziale e bloccaggio dei file;</a:t>
            </a:r>
          </a:p>
          <a:p>
            <a:pPr lvl="0"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SHP: accesso in lettura e scrittura ai dati spaziali e agli attributi in un file ESRI SHP;</a:t>
            </a:r>
          </a:p>
          <a:p>
            <a:pPr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</a:t>
            </a:r>
            <a:r>
              <a:rPr lang="it-IT" sz="3000" dirty="0" err="1" smtClean="0"/>
              <a:t>SQLite</a:t>
            </a:r>
            <a:r>
              <a:rPr lang="it-IT" sz="3000" dirty="0" smtClean="0"/>
              <a:t> (spaziale): accesso in lettura e scrittura ai dati delle entità geografiche in un file </a:t>
            </a:r>
            <a:r>
              <a:rPr lang="it-IT" sz="3000" dirty="0" err="1" smtClean="0"/>
              <a:t>SQLite</a:t>
            </a:r>
            <a:r>
              <a:rPr lang="it-IT" sz="3000" dirty="0" smtClean="0"/>
              <a:t>;</a:t>
            </a:r>
          </a:p>
          <a:p>
            <a:pPr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WFS: accesso in lettura ad un archivio dati OGC basato su WFS;</a:t>
            </a:r>
          </a:p>
          <a:p>
            <a:pPr algn="just"/>
            <a:r>
              <a:rPr lang="it-IT" sz="3000" dirty="0" smtClean="0"/>
              <a:t>Provider FDO </a:t>
            </a:r>
            <a:r>
              <a:rPr lang="it-IT" sz="3000" dirty="0" err="1" smtClean="0"/>
              <a:t>OSGeo</a:t>
            </a:r>
            <a:r>
              <a:rPr lang="it-IT" sz="3000" dirty="0" smtClean="0"/>
              <a:t> per WMS: accesso in lettura ad un archivio dati OGC basato su WMS.</a:t>
            </a:r>
          </a:p>
          <a:p>
            <a:pPr marL="0" indent="0" algn="just">
              <a:buNone/>
            </a:pPr>
            <a:r>
              <a:rPr lang="it-IT" sz="3000" dirty="0" smtClean="0"/>
              <a:t>Queste verranno di volta in volta introdotte nel prosieguo del corso.</a:t>
            </a:r>
          </a:p>
          <a:p>
            <a:endParaRPr lang="it-IT" dirty="0" smtClean="0"/>
          </a:p>
          <a:p>
            <a:pPr lvl="0"/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Connessione ad uno </a:t>
            </a:r>
            <a:r>
              <a:rPr lang="it-IT" dirty="0" err="1" smtClean="0"/>
              <a:t>shapefile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70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/>
              <a:t>Oggi esamineremo la connessione ad un </a:t>
            </a:r>
            <a:r>
              <a:rPr lang="it-IT" dirty="0" err="1" smtClean="0"/>
              <a:t>shapefile</a:t>
            </a:r>
            <a:r>
              <a:rPr lang="it-IT" dirty="0" smtClean="0"/>
              <a:t> ESRI. </a:t>
            </a:r>
          </a:p>
          <a:p>
            <a:pPr marL="0" indent="0" algn="just">
              <a:buNone/>
            </a:pPr>
            <a:r>
              <a:rPr lang="it-IT" dirty="0" smtClean="0"/>
              <a:t>Gli </a:t>
            </a:r>
            <a:r>
              <a:rPr lang="it-IT" dirty="0" err="1"/>
              <a:t>shapefile</a:t>
            </a:r>
            <a:r>
              <a:rPr lang="it-IT" dirty="0"/>
              <a:t> descrivono spazialmente oggetti ed entità mediante punti, polilinee e poligoni cui </a:t>
            </a:r>
            <a:r>
              <a:rPr lang="it-IT" dirty="0" smtClean="0"/>
              <a:t>possono </a:t>
            </a:r>
            <a:r>
              <a:rPr lang="it-IT" dirty="0"/>
              <a:t>essere </a:t>
            </a:r>
            <a:r>
              <a:rPr lang="it-IT" dirty="0" smtClean="0"/>
              <a:t>associate, </a:t>
            </a:r>
            <a:r>
              <a:rPr lang="it-IT" dirty="0"/>
              <a:t>come </a:t>
            </a:r>
            <a:r>
              <a:rPr lang="it-IT" dirty="0" smtClean="0"/>
              <a:t>attributi, </a:t>
            </a:r>
            <a:r>
              <a:rPr lang="it-IT" dirty="0" err="1" smtClean="0"/>
              <a:t>deter</a:t>
            </a:r>
            <a:r>
              <a:rPr lang="it-IT" dirty="0" smtClean="0"/>
              <a:t>-minate </a:t>
            </a:r>
            <a:r>
              <a:rPr lang="it-IT" dirty="0"/>
              <a:t>loro proprietà. </a:t>
            </a:r>
            <a:r>
              <a:rPr lang="it-IT" dirty="0" smtClean="0"/>
              <a:t>Uno </a:t>
            </a:r>
            <a:r>
              <a:rPr lang="it-IT" dirty="0" err="1"/>
              <a:t>shapefile</a:t>
            </a:r>
            <a:r>
              <a:rPr lang="it-IT" dirty="0"/>
              <a:t> è in realtà un insieme di più </a:t>
            </a:r>
            <a:r>
              <a:rPr lang="it-IT" dirty="0" smtClean="0"/>
              <a:t>file. Sono </a:t>
            </a:r>
            <a:r>
              <a:rPr lang="it-IT" dirty="0"/>
              <a:t>sempre presenti: </a:t>
            </a:r>
          </a:p>
          <a:p>
            <a:pPr lvl="1"/>
            <a:r>
              <a:rPr lang="it-IT" dirty="0"/>
              <a:t>.</a:t>
            </a:r>
            <a:r>
              <a:rPr lang="it-IT" dirty="0" err="1"/>
              <a:t>shp</a:t>
            </a:r>
            <a:r>
              <a:rPr lang="it-IT" dirty="0"/>
              <a:t> - il file che conserva le geometrie;</a:t>
            </a:r>
          </a:p>
          <a:p>
            <a:pPr lvl="1"/>
            <a:r>
              <a:rPr lang="it-IT" dirty="0"/>
              <a:t>.</a:t>
            </a:r>
            <a:r>
              <a:rPr lang="it-IT" dirty="0" err="1"/>
              <a:t>shx</a:t>
            </a:r>
            <a:r>
              <a:rPr lang="it-IT" dirty="0"/>
              <a:t> - il file che conserva l'indice delle geometrie;</a:t>
            </a:r>
          </a:p>
          <a:p>
            <a:pPr lvl="1"/>
            <a:r>
              <a:rPr lang="it-IT" dirty="0"/>
              <a:t>.</a:t>
            </a:r>
            <a:r>
              <a:rPr lang="it-IT" dirty="0" err="1"/>
              <a:t>dbf</a:t>
            </a:r>
            <a:r>
              <a:rPr lang="it-IT" dirty="0"/>
              <a:t> – il database degli attributi.                </a:t>
            </a:r>
          </a:p>
          <a:p>
            <a:pPr marL="0" indent="0">
              <a:buNone/>
            </a:pPr>
            <a:r>
              <a:rPr lang="it-IT" dirty="0"/>
              <a:t>sono opzionali altri file fra cui:</a:t>
            </a:r>
          </a:p>
          <a:p>
            <a:pPr lvl="1"/>
            <a:r>
              <a:rPr lang="it-IT" dirty="0"/>
              <a:t>.</a:t>
            </a:r>
            <a:r>
              <a:rPr lang="it-IT" dirty="0" err="1"/>
              <a:t>prj</a:t>
            </a:r>
            <a:r>
              <a:rPr lang="it-IT" dirty="0"/>
              <a:t> - il file che conserva l'informazione sul sistema di coordinate. </a:t>
            </a:r>
          </a:p>
        </p:txBody>
      </p:sp>
    </p:spTree>
    <p:extLst>
      <p:ext uri="{BB962C8B-B14F-4D97-AF65-F5344CB8AC3E}">
        <p14:creationId xmlns:p14="http://schemas.microsoft.com/office/powerpoint/2010/main" val="241232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995160" y="365125"/>
            <a:ext cx="4358640" cy="1325563"/>
          </a:xfrm>
        </p:spPr>
        <p:txBody>
          <a:bodyPr/>
          <a:lstStyle/>
          <a:p>
            <a:pPr algn="ctr"/>
            <a:r>
              <a:rPr lang="it-IT" dirty="0" smtClean="0"/>
              <a:t>Connessione dati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7086600" y="1825624"/>
            <a:ext cx="4465320" cy="50323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dirty="0" smtClean="0"/>
              <a:t>A titolo di esempio si sup-ponga di aver assegnato il sistema di coordinate al pro-getto, ad esempio UTM 33 con </a:t>
            </a:r>
            <a:r>
              <a:rPr lang="it-IT" dirty="0" err="1" smtClean="0"/>
              <a:t>Datum</a:t>
            </a:r>
            <a:r>
              <a:rPr lang="it-IT" dirty="0" smtClean="0"/>
              <a:t> Europeo 50, di aver caricato come carta base l'</a:t>
            </a:r>
            <a:r>
              <a:rPr lang="it-IT" dirty="0" err="1" smtClean="0"/>
              <a:t>aereofotogrammetria</a:t>
            </a:r>
            <a:r>
              <a:rPr lang="it-IT" dirty="0" smtClean="0"/>
              <a:t> di un comune e di volerci associare uno </a:t>
            </a:r>
            <a:r>
              <a:rPr lang="it-IT" dirty="0" err="1" smtClean="0"/>
              <a:t>shapefile</a:t>
            </a:r>
            <a:r>
              <a:rPr lang="it-IT" dirty="0" smtClean="0"/>
              <a:t> delle aree percorse dal fuoco nell'anno 2007, fornito dal Corpo Forestale dello Stato.	</a:t>
            </a: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0421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144256" y="365125"/>
            <a:ext cx="3450336" cy="1325563"/>
          </a:xfrm>
        </p:spPr>
        <p:txBody>
          <a:bodyPr>
            <a:normAutofit/>
          </a:bodyPr>
          <a:lstStyle/>
          <a:p>
            <a:pPr algn="ctr"/>
            <a:r>
              <a:rPr lang="it-IT" sz="3600" dirty="0" smtClean="0"/>
              <a:t>Connessione dati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095488" y="1539240"/>
            <a:ext cx="3730752" cy="53187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600" dirty="0" smtClean="0"/>
              <a:t>Si supponga di essere giunti alla finestra “</a:t>
            </a:r>
            <a:r>
              <a:rPr lang="it-IT" sz="2600" i="1" dirty="0" smtClean="0"/>
              <a:t>Con-nessioni dati Provider</a:t>
            </a:r>
            <a:r>
              <a:rPr lang="it-IT" sz="2600" dirty="0" smtClean="0"/>
              <a:t>” nel modo descritto in prece-denza.  Si tratta ora di: </a:t>
            </a:r>
          </a:p>
          <a:p>
            <a:pPr marL="338138" indent="-338138" algn="just">
              <a:buFont typeface="+mj-lt"/>
              <a:buAutoNum type="arabicPeriod"/>
            </a:pPr>
            <a:r>
              <a:rPr lang="it-IT" sz="2600" dirty="0" smtClean="0"/>
              <a:t>Aggiungere un tipo di connessione, nell’</a:t>
            </a:r>
            <a:r>
              <a:rPr lang="it-IT" sz="2600" dirty="0" err="1" smtClean="0"/>
              <a:t>esem</a:t>
            </a:r>
            <a:r>
              <a:rPr lang="it-IT" sz="2600" dirty="0" smtClean="0"/>
              <a:t>-pio SHP,</a:t>
            </a:r>
          </a:p>
          <a:p>
            <a:pPr marL="354013" indent="-354013" algn="just">
              <a:buAutoNum type="arabicPeriod"/>
            </a:pPr>
            <a:r>
              <a:rPr lang="it-IT" sz="2600" dirty="0" smtClean="0"/>
              <a:t>Dare un nome alla con-nessione,</a:t>
            </a:r>
          </a:p>
          <a:p>
            <a:pPr marL="354013" indent="-354013" algn="just">
              <a:buAutoNum type="arabicPeriod"/>
            </a:pPr>
            <a:r>
              <a:rPr lang="it-IT" sz="2600" dirty="0" smtClean="0"/>
              <a:t>Scegliere la cartella che contiene gli </a:t>
            </a:r>
            <a:r>
              <a:rPr lang="it-IT" sz="2600" dirty="0" err="1" smtClean="0"/>
              <a:t>shapefile</a:t>
            </a:r>
            <a:r>
              <a:rPr lang="it-IT" sz="2600" dirty="0" smtClean="0"/>
              <a:t>,</a:t>
            </a:r>
          </a:p>
          <a:p>
            <a:pPr marL="514350" indent="-514350" algn="just">
              <a:buAutoNum type="arabicPeriod"/>
            </a:pPr>
            <a:endParaRPr lang="it-IT" sz="2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536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144256" y="365125"/>
            <a:ext cx="3450336" cy="1325563"/>
          </a:xfrm>
        </p:spPr>
        <p:txBody>
          <a:bodyPr>
            <a:normAutofit/>
          </a:bodyPr>
          <a:lstStyle/>
          <a:p>
            <a:pPr algn="ctr"/>
            <a:r>
              <a:rPr lang="it-IT" sz="3600" dirty="0" smtClean="0"/>
              <a:t>Connessione dati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095488" y="1825624"/>
            <a:ext cx="3596640" cy="5032375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 startAt="4"/>
            </a:pPr>
            <a:r>
              <a:rPr lang="it-IT" dirty="0" smtClean="0"/>
              <a:t>Cliccare sul tasto 4 per ottenere la fine-stra “</a:t>
            </a:r>
            <a:r>
              <a:rPr lang="it-IT" i="1" dirty="0" smtClean="0"/>
              <a:t>Apri</a:t>
            </a:r>
            <a:r>
              <a:rPr lang="it-IT" dirty="0" smtClean="0"/>
              <a:t>”,</a:t>
            </a:r>
          </a:p>
          <a:p>
            <a:pPr marL="514350" indent="-514350" algn="just">
              <a:buFont typeface="+mj-lt"/>
              <a:buAutoNum type="arabicPeriod" startAt="4"/>
            </a:pPr>
            <a:r>
              <a:rPr lang="it-IT" dirty="0" smtClean="0"/>
              <a:t>Scegliere dall’elenco il file desiderato,</a:t>
            </a:r>
          </a:p>
          <a:p>
            <a:pPr marL="514350" indent="-514350" algn="just">
              <a:buAutoNum type="arabicPeriod" startAt="4"/>
            </a:pPr>
            <a:r>
              <a:rPr lang="it-IT" dirty="0" smtClean="0"/>
              <a:t>Aprirlo,</a:t>
            </a:r>
          </a:p>
          <a:p>
            <a:pPr marL="514350" indent="-514350" algn="just">
              <a:buAutoNum type="arabicPeriod" startAt="4"/>
            </a:pPr>
            <a:r>
              <a:rPr lang="it-IT" dirty="0" smtClean="0"/>
              <a:t>Cliccare su “</a:t>
            </a:r>
            <a:r>
              <a:rPr lang="it-IT" i="1" dirty="0" smtClean="0"/>
              <a:t>Connet-ti</a:t>
            </a:r>
            <a:r>
              <a:rPr lang="it-IT" dirty="0" smtClean="0"/>
              <a:t>”,</a:t>
            </a:r>
          </a:p>
          <a:p>
            <a:pPr marL="0" indent="0" algn="just">
              <a:buNone/>
            </a:pPr>
            <a:r>
              <a:rPr lang="it-IT" dirty="0" smtClean="0"/>
              <a:t>ottenendo la riapertura della finestra “</a:t>
            </a:r>
            <a:r>
              <a:rPr lang="it-IT" i="1" dirty="0" smtClean="0"/>
              <a:t>Connes-sioni dati per Provider</a:t>
            </a:r>
            <a:r>
              <a:rPr lang="it-IT" dirty="0" smtClean="0"/>
              <a:t>” con l’indicazione del file da aggiungere.</a:t>
            </a:r>
          </a:p>
          <a:p>
            <a:pPr marL="514350" indent="-514350" algn="just">
              <a:buAutoNum type="arabicPeriod" startAt="4"/>
            </a:pPr>
            <a:endParaRPr lang="it-IT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536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Immagine 6" descr="Immagin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61769" cy="4706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2701" y="365125"/>
            <a:ext cx="11291892" cy="1032853"/>
          </a:xfrm>
        </p:spPr>
        <p:txBody>
          <a:bodyPr>
            <a:normAutofit/>
          </a:bodyPr>
          <a:lstStyle/>
          <a:p>
            <a:pPr algn="ctr"/>
            <a:r>
              <a:rPr lang="it-IT" sz="3600" dirty="0" smtClean="0"/>
              <a:t>Connessione dati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864469" y="1239715"/>
            <a:ext cx="5827659" cy="561828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x-none" dirty="0"/>
              <a:t>Se nella cartella è presente il </a:t>
            </a:r>
            <a:r>
              <a:rPr lang="x-none" dirty="0" smtClean="0"/>
              <a:t>metadato </a:t>
            </a:r>
            <a:r>
              <a:rPr lang="x-none" dirty="0"/>
              <a:t>relativo al sistema di coordinate (nel formato shapefile le informazioni sul sistema di coordinate sono </a:t>
            </a:r>
            <a:r>
              <a:rPr lang="x-none" dirty="0" smtClean="0"/>
              <a:t>registrate </a:t>
            </a:r>
            <a:r>
              <a:rPr lang="x-none" dirty="0"/>
              <a:t>in un file </a:t>
            </a:r>
            <a:r>
              <a:rPr lang="x-none" dirty="0" smtClean="0"/>
              <a:t>con estensione </a:t>
            </a:r>
            <a:r>
              <a:rPr lang="x-none" dirty="0"/>
              <a:t>.prj), questo viene indicato a fianco del layer </a:t>
            </a:r>
            <a:r>
              <a:rPr lang="x-none" dirty="0" smtClean="0"/>
              <a:t>shapefile, </a:t>
            </a:r>
            <a:r>
              <a:rPr lang="x-none" dirty="0"/>
              <a:t>altrimenti viene </a:t>
            </a:r>
            <a:r>
              <a:rPr lang="x-none" dirty="0" smtClean="0"/>
              <a:t>riportata </a:t>
            </a:r>
            <a:r>
              <a:rPr lang="x-none" dirty="0"/>
              <a:t>la scritta &lt;</a:t>
            </a:r>
            <a:r>
              <a:rPr lang="x-none" i="1" dirty="0" smtClean="0"/>
              <a:t>sconosciuto</a:t>
            </a:r>
            <a:r>
              <a:rPr lang="x-none" dirty="0"/>
              <a:t>&gt;. </a:t>
            </a:r>
            <a:endParaRPr lang="it-IT" dirty="0"/>
          </a:p>
          <a:p>
            <a:pPr algn="just"/>
            <a:r>
              <a:rPr lang="it-IT" dirty="0"/>
              <a:t>Nell'esempio il sistema di coordinate non è esplicitamente assegnato per cui compare </a:t>
            </a:r>
            <a:r>
              <a:rPr lang="it-IT" dirty="0" smtClean="0"/>
              <a:t>questa scritta anche </a:t>
            </a:r>
            <a:r>
              <a:rPr lang="it-IT" dirty="0"/>
              <a:t>se esso è indicato come parte del nome del file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Spuntati i </a:t>
            </a:r>
            <a:r>
              <a:rPr lang="it-IT" dirty="0" err="1" smtClean="0"/>
              <a:t>layer</a:t>
            </a:r>
            <a:r>
              <a:rPr lang="it-IT" dirty="0" smtClean="0"/>
              <a:t> che si intendono ag-giungere alla carta va premuto il tasto «</a:t>
            </a:r>
            <a:r>
              <a:rPr lang="it-IT" i="1" dirty="0" smtClean="0"/>
              <a:t>Aggiungi a carta</a:t>
            </a:r>
            <a:r>
              <a:rPr lang="it-IT" dirty="0" smtClean="0"/>
              <a:t>».</a:t>
            </a:r>
            <a:endParaRPr lang="it-IT" dirty="0"/>
          </a:p>
          <a:p>
            <a:pPr marL="0" indent="0" algn="just">
              <a:buNone/>
            </a:pPr>
            <a:endParaRPr lang="it-IT" dirty="0"/>
          </a:p>
        </p:txBody>
      </p:sp>
      <p:pic>
        <p:nvPicPr>
          <p:cNvPr id="7" name="Immagine 6" descr="Immagine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00" y="1552087"/>
            <a:ext cx="5561769" cy="470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75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086600" y="193432"/>
            <a:ext cx="4267200" cy="747345"/>
          </a:xfrm>
        </p:spPr>
        <p:txBody>
          <a:bodyPr/>
          <a:lstStyle/>
          <a:p>
            <a:pPr algn="ctr"/>
            <a:r>
              <a:rPr lang="it-IT" dirty="0" smtClean="0"/>
              <a:t>Connessione dati</a:t>
            </a:r>
            <a:endParaRPr lang="it-IT" dirty="0"/>
          </a:p>
        </p:txBody>
      </p:sp>
      <p:pic>
        <p:nvPicPr>
          <p:cNvPr id="4" name="Segnaposto contenuto 3" descr="butta3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913"/>
            <a:ext cx="6995160" cy="6862913"/>
          </a:xfrm>
        </p:spPr>
      </p:pic>
      <p:sp>
        <p:nvSpPr>
          <p:cNvPr id="5" name="CasellaDiTesto 4"/>
          <p:cNvSpPr txBox="1"/>
          <p:nvPr/>
        </p:nvSpPr>
        <p:spPr>
          <a:xfrm>
            <a:off x="7086600" y="950976"/>
            <a:ext cx="44577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Si ottiene così il riporto del dato geometrico  sulla base della carta con uno zoom automatico alle estensioni.</a:t>
            </a:r>
          </a:p>
          <a:p>
            <a:pPr algn="just"/>
            <a:r>
              <a:rPr lang="it-IT" sz="2400" dirty="0" smtClean="0"/>
              <a:t>Ai dati geografici sono associati i dati attributo, contenuti in tabelle.</a:t>
            </a:r>
          </a:p>
          <a:p>
            <a:pPr algn="just"/>
            <a:r>
              <a:rPr lang="it-IT" sz="2400" dirty="0" smtClean="0"/>
              <a:t>Per aprire la tabella associata ba-sta  selezionare la scheda “</a:t>
            </a:r>
            <a:r>
              <a:rPr lang="it-IT" sz="2400" i="1" dirty="0" smtClean="0"/>
              <a:t>Gestio-ne   visualizzazione</a:t>
            </a:r>
            <a:r>
              <a:rPr lang="it-IT" sz="2400" dirty="0" smtClean="0"/>
              <a:t>”  in  “</a:t>
            </a:r>
            <a:r>
              <a:rPr lang="it-IT" sz="2400" i="1" dirty="0" smtClean="0"/>
              <a:t>Riquadro</a:t>
            </a:r>
            <a:endParaRPr lang="it-IT" sz="2400" i="1" dirty="0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8185" y="4328160"/>
            <a:ext cx="2501731" cy="252984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7083552" y="4328160"/>
            <a:ext cx="1962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i="1" dirty="0" smtClean="0"/>
              <a:t>Attività</a:t>
            </a:r>
            <a:r>
              <a:rPr lang="it-IT" sz="2400" dirty="0" smtClean="0"/>
              <a:t>”, sele-zionare il file caricato (1) e cliccare sull’i-cona Tabella” (2).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930640" y="1"/>
            <a:ext cx="3261360" cy="1048511"/>
          </a:xfrm>
        </p:spPr>
        <p:txBody>
          <a:bodyPr>
            <a:normAutofit/>
          </a:bodyPr>
          <a:lstStyle/>
          <a:p>
            <a:pPr algn="ctr"/>
            <a:r>
              <a:rPr lang="it-IT" sz="3200" dirty="0" smtClean="0"/>
              <a:t>Connessione dati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912352" y="1584960"/>
            <a:ext cx="3279648" cy="471830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dirty="0" smtClean="0"/>
              <a:t>Viene così aperta la tabella dati attributo associata.</a:t>
            </a:r>
          </a:p>
          <a:p>
            <a:pPr marL="0" indent="0" algn="just">
              <a:buNone/>
            </a:pPr>
            <a:r>
              <a:rPr lang="it-IT" dirty="0" smtClean="0"/>
              <a:t>Per leggere i dati at-tributo di una data zona basta selezio-narla per puntare al record relativo, vice-versa, puntando su uno specifico record, si ottiene l’evidenzia-zione della relativa zona. 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386"/>
            <a:ext cx="8928000" cy="687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6000" y="-10800"/>
            <a:ext cx="8925935" cy="68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6000" y="0"/>
            <a:ext cx="8925953" cy="68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Grazie per l’attenzione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5425440"/>
            <a:ext cx="10515600" cy="664210"/>
          </a:xfrm>
        </p:spPr>
        <p:txBody>
          <a:bodyPr/>
          <a:lstStyle/>
          <a:p>
            <a:pPr algn="r"/>
            <a:r>
              <a:rPr lang="it-IT" dirty="0" smtClean="0"/>
              <a:t>Vers. 2 del 15/10/2013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1064</Words>
  <Application>Microsoft Office PowerPoint</Application>
  <PresentationFormat>Widescreen</PresentationFormat>
  <Paragraphs>68</Paragraphs>
  <Slides>16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di Office</vt:lpstr>
      <vt:lpstr>PROGETTO GIS Autocad Map 3D 2013</vt:lpstr>
      <vt:lpstr>Tecnologia FDO</vt:lpstr>
      <vt:lpstr>Connessione dati per provider</vt:lpstr>
      <vt:lpstr>Connessioni dati per provider</vt:lpstr>
      <vt:lpstr>Connessioni dati per provider</vt:lpstr>
      <vt:lpstr>Connessioni dati per provider</vt:lpstr>
      <vt:lpstr>Connessione ad uno shapefile</vt:lpstr>
      <vt:lpstr>Connessione dati</vt:lpstr>
      <vt:lpstr>Connessione dati</vt:lpstr>
      <vt:lpstr>Connessione dati</vt:lpstr>
      <vt:lpstr>Connessione dati</vt:lpstr>
      <vt:lpstr>Connessione dati</vt:lpstr>
      <vt:lpstr>Connessione dati</vt:lpstr>
      <vt:lpstr>Presentazione standard di PowerPoint</vt:lpstr>
      <vt:lpstr>Presentazione standard di PowerPoint</vt:lpstr>
      <vt:lpstr>Grazie per l’attenzione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Autocad Map 3D 2013</dc:title>
  <dc:creator>Luigi Piemontese</dc:creator>
  <cp:lastModifiedBy>Luigi Piemontese</cp:lastModifiedBy>
  <cp:revision>70</cp:revision>
  <dcterms:created xsi:type="dcterms:W3CDTF">2013-10-11T16:30:05Z</dcterms:created>
  <dcterms:modified xsi:type="dcterms:W3CDTF">2013-10-18T09:01:07Z</dcterms:modified>
</cp:coreProperties>
</file>