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86" r:id="rId2"/>
    <p:sldId id="304" r:id="rId3"/>
    <p:sldId id="306" r:id="rId4"/>
    <p:sldId id="307" r:id="rId5"/>
    <p:sldId id="294" r:id="rId6"/>
    <p:sldId id="311" r:id="rId7"/>
    <p:sldId id="261" r:id="rId8"/>
    <p:sldId id="299" r:id="rId9"/>
    <p:sldId id="262" r:id="rId10"/>
    <p:sldId id="264" r:id="rId11"/>
    <p:sldId id="310" r:id="rId12"/>
    <p:sldId id="263" r:id="rId13"/>
    <p:sldId id="269" r:id="rId14"/>
    <p:sldId id="270" r:id="rId15"/>
    <p:sldId id="274" r:id="rId16"/>
    <p:sldId id="275" r:id="rId17"/>
    <p:sldId id="276" r:id="rId18"/>
    <p:sldId id="277" r:id="rId19"/>
    <p:sldId id="278" r:id="rId20"/>
    <p:sldId id="279" r:id="rId21"/>
    <p:sldId id="280" r:id="rId22"/>
    <p:sldId id="281" r:id="rId23"/>
    <p:sldId id="267" r:id="rId24"/>
    <p:sldId id="287" r:id="rId25"/>
    <p:sldId id="288" r:id="rId26"/>
    <p:sldId id="291" r:id="rId27"/>
    <p:sldId id="290" r:id="rId28"/>
    <p:sldId id="292" r:id="rId29"/>
    <p:sldId id="257" r:id="rId30"/>
    <p:sldId id="293" r:id="rId31"/>
    <p:sldId id="260" r:id="rId32"/>
    <p:sldId id="259" r:id="rId33"/>
    <p:sldId id="285" r:id="rId34"/>
    <p:sldId id="312" r:id="rId35"/>
    <p:sldId id="313" r:id="rId36"/>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7087" autoAdjust="0"/>
  </p:normalViewPr>
  <p:slideViewPr>
    <p:cSldViewPr>
      <p:cViewPr varScale="1">
        <p:scale>
          <a:sx n="50" d="100"/>
          <a:sy n="50" d="100"/>
        </p:scale>
        <p:origin x="1740" y="2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535767-2234-44D9-8C10-EE4D339150F4}" type="doc">
      <dgm:prSet loTypeId="urn:microsoft.com/office/officeart/2005/8/layout/process2" loCatId="process" qsTypeId="urn:microsoft.com/office/officeart/2005/8/quickstyle/simple1" qsCatId="simple" csTypeId="urn:microsoft.com/office/officeart/2005/8/colors/accent1_2" csCatId="accent1" phldr="1"/>
      <dgm:spPr/>
    </dgm:pt>
    <dgm:pt modelId="{E5550DE9-B94F-4B7C-9743-916C1ECFF870}">
      <dgm:prSet phldrT="[Testo]"/>
      <dgm:spPr/>
      <dgm:t>
        <a:bodyPr/>
        <a:lstStyle/>
        <a:p>
          <a:r>
            <a:rPr lang="it-IT" dirty="0"/>
            <a:t>gergo</a:t>
          </a:r>
        </a:p>
      </dgm:t>
    </dgm:pt>
    <dgm:pt modelId="{5ECDA9A2-6E1F-4808-B6B6-5CE1E41D428C}" type="parTrans" cxnId="{F418188E-545D-4250-BADA-98B567B4F210}">
      <dgm:prSet/>
      <dgm:spPr/>
      <dgm:t>
        <a:bodyPr/>
        <a:lstStyle/>
        <a:p>
          <a:endParaRPr lang="it-IT"/>
        </a:p>
      </dgm:t>
    </dgm:pt>
    <dgm:pt modelId="{0B36BD86-B732-47FC-BFA1-9F2E516DE815}" type="sibTrans" cxnId="{F418188E-545D-4250-BADA-98B567B4F210}">
      <dgm:prSet/>
      <dgm:spPr/>
      <dgm:t>
        <a:bodyPr/>
        <a:lstStyle/>
        <a:p>
          <a:endParaRPr lang="it-IT"/>
        </a:p>
      </dgm:t>
    </dgm:pt>
    <dgm:pt modelId="{74ED62F3-7868-4CC4-9AF4-33A7E4949947}">
      <dgm:prSet phldrT="[Testo]"/>
      <dgm:spPr/>
      <dgm:t>
        <a:bodyPr/>
        <a:lstStyle/>
        <a:p>
          <a:r>
            <a:rPr lang="it-IT" dirty="0"/>
            <a:t>Pidgin stabile</a:t>
          </a:r>
        </a:p>
      </dgm:t>
    </dgm:pt>
    <dgm:pt modelId="{0BE8C2D5-DC32-4096-9C6B-9026F91EFB37}" type="parTrans" cxnId="{95138BBA-B79E-4B65-9261-23109940DC65}">
      <dgm:prSet/>
      <dgm:spPr/>
      <dgm:t>
        <a:bodyPr/>
        <a:lstStyle/>
        <a:p>
          <a:endParaRPr lang="it-IT"/>
        </a:p>
      </dgm:t>
    </dgm:pt>
    <dgm:pt modelId="{5397515F-0C25-46C9-8C9F-A0B887C554AB}" type="sibTrans" cxnId="{95138BBA-B79E-4B65-9261-23109940DC65}">
      <dgm:prSet/>
      <dgm:spPr/>
      <dgm:t>
        <a:bodyPr/>
        <a:lstStyle/>
        <a:p>
          <a:endParaRPr lang="it-IT"/>
        </a:p>
      </dgm:t>
    </dgm:pt>
    <dgm:pt modelId="{7DED9D01-FA1E-4927-BBE2-C05FA5BD620B}">
      <dgm:prSet phldrT="[Testo]"/>
      <dgm:spPr/>
      <dgm:t>
        <a:bodyPr/>
        <a:lstStyle/>
        <a:p>
          <a:r>
            <a:rPr lang="it-IT" dirty="0"/>
            <a:t>Pidgin espanso</a:t>
          </a:r>
        </a:p>
      </dgm:t>
    </dgm:pt>
    <dgm:pt modelId="{AC69EF14-6C2C-4B3F-A018-9FF32F1733F2}" type="parTrans" cxnId="{A4B7AE37-8B5D-40E8-AD4C-D21D00FFE6CE}">
      <dgm:prSet/>
      <dgm:spPr/>
      <dgm:t>
        <a:bodyPr/>
        <a:lstStyle/>
        <a:p>
          <a:endParaRPr lang="it-IT"/>
        </a:p>
      </dgm:t>
    </dgm:pt>
    <dgm:pt modelId="{1B0CE880-E4EF-465A-B6E2-406DFE9D9C56}" type="sibTrans" cxnId="{A4B7AE37-8B5D-40E8-AD4C-D21D00FFE6CE}">
      <dgm:prSet/>
      <dgm:spPr/>
      <dgm:t>
        <a:bodyPr/>
        <a:lstStyle/>
        <a:p>
          <a:endParaRPr lang="it-IT"/>
        </a:p>
      </dgm:t>
    </dgm:pt>
    <dgm:pt modelId="{445F1C83-23EA-449E-8150-F6A1EA1D1891}">
      <dgm:prSet phldrT="[Testo]"/>
      <dgm:spPr/>
      <dgm:t>
        <a:bodyPr/>
        <a:lstStyle/>
        <a:p>
          <a:r>
            <a:rPr lang="it-IT" dirty="0"/>
            <a:t>creolo</a:t>
          </a:r>
        </a:p>
      </dgm:t>
    </dgm:pt>
    <dgm:pt modelId="{4DFA4DBF-16E1-41E0-A82E-337DF33987BF}" type="parTrans" cxnId="{ED21553C-93F5-4BEC-8D68-52CE44001637}">
      <dgm:prSet/>
      <dgm:spPr/>
      <dgm:t>
        <a:bodyPr/>
        <a:lstStyle/>
        <a:p>
          <a:endParaRPr lang="it-IT"/>
        </a:p>
      </dgm:t>
    </dgm:pt>
    <dgm:pt modelId="{720C825B-741B-4FB8-8617-041D63E1B6B9}" type="sibTrans" cxnId="{ED21553C-93F5-4BEC-8D68-52CE44001637}">
      <dgm:prSet/>
      <dgm:spPr/>
      <dgm:t>
        <a:bodyPr/>
        <a:lstStyle/>
        <a:p>
          <a:endParaRPr lang="it-IT"/>
        </a:p>
      </dgm:t>
    </dgm:pt>
    <dgm:pt modelId="{A2509F73-18E9-4AC9-9259-4236695E1CE7}" type="pres">
      <dgm:prSet presAssocID="{20535767-2234-44D9-8C10-EE4D339150F4}" presName="linearFlow" presStyleCnt="0">
        <dgm:presLayoutVars>
          <dgm:resizeHandles val="exact"/>
        </dgm:presLayoutVars>
      </dgm:prSet>
      <dgm:spPr/>
    </dgm:pt>
    <dgm:pt modelId="{5AFCC665-7E07-4687-A4B1-E9649597B001}" type="pres">
      <dgm:prSet presAssocID="{E5550DE9-B94F-4B7C-9743-916C1ECFF870}" presName="node" presStyleLbl="node1" presStyleIdx="0" presStyleCnt="4">
        <dgm:presLayoutVars>
          <dgm:bulletEnabled val="1"/>
        </dgm:presLayoutVars>
      </dgm:prSet>
      <dgm:spPr/>
    </dgm:pt>
    <dgm:pt modelId="{1E367FB2-9234-417E-B791-DE3AD962DC6F}" type="pres">
      <dgm:prSet presAssocID="{0B36BD86-B732-47FC-BFA1-9F2E516DE815}" presName="sibTrans" presStyleLbl="sibTrans2D1" presStyleIdx="0" presStyleCnt="3"/>
      <dgm:spPr/>
    </dgm:pt>
    <dgm:pt modelId="{03D396B3-A302-4784-9B38-C0B55E9492B8}" type="pres">
      <dgm:prSet presAssocID="{0B36BD86-B732-47FC-BFA1-9F2E516DE815}" presName="connectorText" presStyleLbl="sibTrans2D1" presStyleIdx="0" presStyleCnt="3"/>
      <dgm:spPr/>
    </dgm:pt>
    <dgm:pt modelId="{838C4676-6C87-4939-B8A7-34B550719E71}" type="pres">
      <dgm:prSet presAssocID="{74ED62F3-7868-4CC4-9AF4-33A7E4949947}" presName="node" presStyleLbl="node1" presStyleIdx="1" presStyleCnt="4">
        <dgm:presLayoutVars>
          <dgm:bulletEnabled val="1"/>
        </dgm:presLayoutVars>
      </dgm:prSet>
      <dgm:spPr/>
    </dgm:pt>
    <dgm:pt modelId="{A3FA3AFB-BD0C-49C4-BAF2-C92C39A80E34}" type="pres">
      <dgm:prSet presAssocID="{5397515F-0C25-46C9-8C9F-A0B887C554AB}" presName="sibTrans" presStyleLbl="sibTrans2D1" presStyleIdx="1" presStyleCnt="3"/>
      <dgm:spPr/>
    </dgm:pt>
    <dgm:pt modelId="{6F5B1BA9-20B1-44F2-981A-677397466FA0}" type="pres">
      <dgm:prSet presAssocID="{5397515F-0C25-46C9-8C9F-A0B887C554AB}" presName="connectorText" presStyleLbl="sibTrans2D1" presStyleIdx="1" presStyleCnt="3"/>
      <dgm:spPr/>
    </dgm:pt>
    <dgm:pt modelId="{FB2AABFC-B608-4D55-947F-CA7EC5B1E3C8}" type="pres">
      <dgm:prSet presAssocID="{7DED9D01-FA1E-4927-BBE2-C05FA5BD620B}" presName="node" presStyleLbl="node1" presStyleIdx="2" presStyleCnt="4" custLinFactNeighborX="-1325" custLinFactNeighborY="-23924">
        <dgm:presLayoutVars>
          <dgm:bulletEnabled val="1"/>
        </dgm:presLayoutVars>
      </dgm:prSet>
      <dgm:spPr/>
    </dgm:pt>
    <dgm:pt modelId="{597B1999-E700-4E44-B1E6-76E7921BEE7B}" type="pres">
      <dgm:prSet presAssocID="{1B0CE880-E4EF-465A-B6E2-406DFE9D9C56}" presName="sibTrans" presStyleLbl="sibTrans2D1" presStyleIdx="2" presStyleCnt="3"/>
      <dgm:spPr/>
    </dgm:pt>
    <dgm:pt modelId="{8EEFABBA-A1EB-406A-88BF-35A851FF07B3}" type="pres">
      <dgm:prSet presAssocID="{1B0CE880-E4EF-465A-B6E2-406DFE9D9C56}" presName="connectorText" presStyleLbl="sibTrans2D1" presStyleIdx="2" presStyleCnt="3"/>
      <dgm:spPr/>
    </dgm:pt>
    <dgm:pt modelId="{635547A5-61EE-4C6C-ABF6-CFFC387C3785}" type="pres">
      <dgm:prSet presAssocID="{445F1C83-23EA-449E-8150-F6A1EA1D1891}" presName="node" presStyleLbl="node1" presStyleIdx="3" presStyleCnt="4" custLinFactNeighborX="-1325" custLinFactNeighborY="-23924">
        <dgm:presLayoutVars>
          <dgm:bulletEnabled val="1"/>
        </dgm:presLayoutVars>
      </dgm:prSet>
      <dgm:spPr/>
    </dgm:pt>
  </dgm:ptLst>
  <dgm:cxnLst>
    <dgm:cxn modelId="{E93B0008-758F-4605-B582-58B107DD25DF}" type="presOf" srcId="{7DED9D01-FA1E-4927-BBE2-C05FA5BD620B}" destId="{FB2AABFC-B608-4D55-947F-CA7EC5B1E3C8}" srcOrd="0" destOrd="0" presId="urn:microsoft.com/office/officeart/2005/8/layout/process2"/>
    <dgm:cxn modelId="{9A874410-330B-4311-93DA-1390DACD3CFE}" type="presOf" srcId="{E5550DE9-B94F-4B7C-9743-916C1ECFF870}" destId="{5AFCC665-7E07-4687-A4B1-E9649597B001}" srcOrd="0" destOrd="0" presId="urn:microsoft.com/office/officeart/2005/8/layout/process2"/>
    <dgm:cxn modelId="{6717CF1E-64F7-4770-96AE-A30B96063F50}" type="presOf" srcId="{0B36BD86-B732-47FC-BFA1-9F2E516DE815}" destId="{03D396B3-A302-4784-9B38-C0B55E9492B8}" srcOrd="1" destOrd="0" presId="urn:microsoft.com/office/officeart/2005/8/layout/process2"/>
    <dgm:cxn modelId="{A4B7AE37-8B5D-40E8-AD4C-D21D00FFE6CE}" srcId="{20535767-2234-44D9-8C10-EE4D339150F4}" destId="{7DED9D01-FA1E-4927-BBE2-C05FA5BD620B}" srcOrd="2" destOrd="0" parTransId="{AC69EF14-6C2C-4B3F-A018-9FF32F1733F2}" sibTransId="{1B0CE880-E4EF-465A-B6E2-406DFE9D9C56}"/>
    <dgm:cxn modelId="{ED21553C-93F5-4BEC-8D68-52CE44001637}" srcId="{20535767-2234-44D9-8C10-EE4D339150F4}" destId="{445F1C83-23EA-449E-8150-F6A1EA1D1891}" srcOrd="3" destOrd="0" parTransId="{4DFA4DBF-16E1-41E0-A82E-337DF33987BF}" sibTransId="{720C825B-741B-4FB8-8617-041D63E1B6B9}"/>
    <dgm:cxn modelId="{DAE76F70-C65F-4BFB-860D-613C94611AF5}" type="presOf" srcId="{445F1C83-23EA-449E-8150-F6A1EA1D1891}" destId="{635547A5-61EE-4C6C-ABF6-CFFC387C3785}" srcOrd="0" destOrd="0" presId="urn:microsoft.com/office/officeart/2005/8/layout/process2"/>
    <dgm:cxn modelId="{81B00985-91F5-47B5-96DB-4517DA7B8D5D}" type="presOf" srcId="{1B0CE880-E4EF-465A-B6E2-406DFE9D9C56}" destId="{8EEFABBA-A1EB-406A-88BF-35A851FF07B3}" srcOrd="1" destOrd="0" presId="urn:microsoft.com/office/officeart/2005/8/layout/process2"/>
    <dgm:cxn modelId="{67F99186-E694-48F6-B7C1-52932B1599EA}" type="presOf" srcId="{20535767-2234-44D9-8C10-EE4D339150F4}" destId="{A2509F73-18E9-4AC9-9259-4236695E1CE7}" srcOrd="0" destOrd="0" presId="urn:microsoft.com/office/officeart/2005/8/layout/process2"/>
    <dgm:cxn modelId="{4AD0628B-3C2A-4E93-AB66-8748333FDA66}" type="presOf" srcId="{0B36BD86-B732-47FC-BFA1-9F2E516DE815}" destId="{1E367FB2-9234-417E-B791-DE3AD962DC6F}" srcOrd="0" destOrd="0" presId="urn:microsoft.com/office/officeart/2005/8/layout/process2"/>
    <dgm:cxn modelId="{F418188E-545D-4250-BADA-98B567B4F210}" srcId="{20535767-2234-44D9-8C10-EE4D339150F4}" destId="{E5550DE9-B94F-4B7C-9743-916C1ECFF870}" srcOrd="0" destOrd="0" parTransId="{5ECDA9A2-6E1F-4808-B6B6-5CE1E41D428C}" sibTransId="{0B36BD86-B732-47FC-BFA1-9F2E516DE815}"/>
    <dgm:cxn modelId="{0A08FB96-AF65-4CB6-BE18-35691D343AFA}" type="presOf" srcId="{1B0CE880-E4EF-465A-B6E2-406DFE9D9C56}" destId="{597B1999-E700-4E44-B1E6-76E7921BEE7B}" srcOrd="0" destOrd="0" presId="urn:microsoft.com/office/officeart/2005/8/layout/process2"/>
    <dgm:cxn modelId="{B09E9FAF-56A2-4129-AFA2-F9FD5015BC8C}" type="presOf" srcId="{74ED62F3-7868-4CC4-9AF4-33A7E4949947}" destId="{838C4676-6C87-4939-B8A7-34B550719E71}" srcOrd="0" destOrd="0" presId="urn:microsoft.com/office/officeart/2005/8/layout/process2"/>
    <dgm:cxn modelId="{95138BBA-B79E-4B65-9261-23109940DC65}" srcId="{20535767-2234-44D9-8C10-EE4D339150F4}" destId="{74ED62F3-7868-4CC4-9AF4-33A7E4949947}" srcOrd="1" destOrd="0" parTransId="{0BE8C2D5-DC32-4096-9C6B-9026F91EFB37}" sibTransId="{5397515F-0C25-46C9-8C9F-A0B887C554AB}"/>
    <dgm:cxn modelId="{0124B2D6-FBEC-4539-BB49-C28CC3D1D4CF}" type="presOf" srcId="{5397515F-0C25-46C9-8C9F-A0B887C554AB}" destId="{A3FA3AFB-BD0C-49C4-BAF2-C92C39A80E34}" srcOrd="0" destOrd="0" presId="urn:microsoft.com/office/officeart/2005/8/layout/process2"/>
    <dgm:cxn modelId="{382889E1-F80B-4E01-B7B8-2AD238055650}" type="presOf" srcId="{5397515F-0C25-46C9-8C9F-A0B887C554AB}" destId="{6F5B1BA9-20B1-44F2-981A-677397466FA0}" srcOrd="1" destOrd="0" presId="urn:microsoft.com/office/officeart/2005/8/layout/process2"/>
    <dgm:cxn modelId="{AB96EF4D-F250-4EA0-BF48-9662303652FB}" type="presParOf" srcId="{A2509F73-18E9-4AC9-9259-4236695E1CE7}" destId="{5AFCC665-7E07-4687-A4B1-E9649597B001}" srcOrd="0" destOrd="0" presId="urn:microsoft.com/office/officeart/2005/8/layout/process2"/>
    <dgm:cxn modelId="{DC9192E8-6607-43B6-923B-C2C90C901CC9}" type="presParOf" srcId="{A2509F73-18E9-4AC9-9259-4236695E1CE7}" destId="{1E367FB2-9234-417E-B791-DE3AD962DC6F}" srcOrd="1" destOrd="0" presId="urn:microsoft.com/office/officeart/2005/8/layout/process2"/>
    <dgm:cxn modelId="{C9E2E952-F904-42A4-A0BF-03645109A023}" type="presParOf" srcId="{1E367FB2-9234-417E-B791-DE3AD962DC6F}" destId="{03D396B3-A302-4784-9B38-C0B55E9492B8}" srcOrd="0" destOrd="0" presId="urn:microsoft.com/office/officeart/2005/8/layout/process2"/>
    <dgm:cxn modelId="{CFC2C7CF-06EC-481D-B444-45647793AE19}" type="presParOf" srcId="{A2509F73-18E9-4AC9-9259-4236695E1CE7}" destId="{838C4676-6C87-4939-B8A7-34B550719E71}" srcOrd="2" destOrd="0" presId="urn:microsoft.com/office/officeart/2005/8/layout/process2"/>
    <dgm:cxn modelId="{3F505FAF-DCCF-4B84-B911-CF049A6AA0F7}" type="presParOf" srcId="{A2509F73-18E9-4AC9-9259-4236695E1CE7}" destId="{A3FA3AFB-BD0C-49C4-BAF2-C92C39A80E34}" srcOrd="3" destOrd="0" presId="urn:microsoft.com/office/officeart/2005/8/layout/process2"/>
    <dgm:cxn modelId="{00A3A522-01E3-4386-9FDD-B285CBAB6903}" type="presParOf" srcId="{A3FA3AFB-BD0C-49C4-BAF2-C92C39A80E34}" destId="{6F5B1BA9-20B1-44F2-981A-677397466FA0}" srcOrd="0" destOrd="0" presId="urn:microsoft.com/office/officeart/2005/8/layout/process2"/>
    <dgm:cxn modelId="{9BF8DA13-3B5E-4FCB-BC08-F5377DB6D40D}" type="presParOf" srcId="{A2509F73-18E9-4AC9-9259-4236695E1CE7}" destId="{FB2AABFC-B608-4D55-947F-CA7EC5B1E3C8}" srcOrd="4" destOrd="0" presId="urn:microsoft.com/office/officeart/2005/8/layout/process2"/>
    <dgm:cxn modelId="{7A464B6B-5B76-48D4-BC31-DC06C1E8F1A2}" type="presParOf" srcId="{A2509F73-18E9-4AC9-9259-4236695E1CE7}" destId="{597B1999-E700-4E44-B1E6-76E7921BEE7B}" srcOrd="5" destOrd="0" presId="urn:microsoft.com/office/officeart/2005/8/layout/process2"/>
    <dgm:cxn modelId="{5D2DAA02-4B22-43E9-9F7F-48BEB2DFF624}" type="presParOf" srcId="{597B1999-E700-4E44-B1E6-76E7921BEE7B}" destId="{8EEFABBA-A1EB-406A-88BF-35A851FF07B3}" srcOrd="0" destOrd="0" presId="urn:microsoft.com/office/officeart/2005/8/layout/process2"/>
    <dgm:cxn modelId="{173D5E60-C330-4432-821C-1B219593DC03}" type="presParOf" srcId="{A2509F73-18E9-4AC9-9259-4236695E1CE7}" destId="{635547A5-61EE-4C6C-ABF6-CFFC387C3785}" srcOrd="6"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70FD035-50F2-4D2E-BF0F-E5855FDB5460}" type="doc">
      <dgm:prSet loTypeId="urn:microsoft.com/office/officeart/2005/8/layout/hProcess9" loCatId="process" qsTypeId="urn:microsoft.com/office/officeart/2005/8/quickstyle/simple1" qsCatId="simple" csTypeId="urn:microsoft.com/office/officeart/2005/8/colors/accent1_2" csCatId="accent1" phldr="1"/>
      <dgm:spPr/>
    </dgm:pt>
    <dgm:pt modelId="{34FC6165-9BDC-4908-AAF2-E0F0389ECDB3}">
      <dgm:prSet phldrT="[Testo]"/>
      <dgm:spPr/>
      <dgm:t>
        <a:bodyPr/>
        <a:lstStyle/>
        <a:p>
          <a:r>
            <a:rPr lang="it-IT" dirty="0"/>
            <a:t>creolo</a:t>
          </a:r>
        </a:p>
      </dgm:t>
    </dgm:pt>
    <dgm:pt modelId="{EA56F2C9-1583-4A31-9ACA-C735AE7E0F53}" type="parTrans" cxnId="{636912FF-9DF5-439F-9BFA-622423110001}">
      <dgm:prSet/>
      <dgm:spPr/>
      <dgm:t>
        <a:bodyPr/>
        <a:lstStyle/>
        <a:p>
          <a:endParaRPr lang="it-IT"/>
        </a:p>
      </dgm:t>
    </dgm:pt>
    <dgm:pt modelId="{D49901D5-1506-4DBD-9A39-06CB7924ED28}" type="sibTrans" cxnId="{636912FF-9DF5-439F-9BFA-622423110001}">
      <dgm:prSet/>
      <dgm:spPr/>
      <dgm:t>
        <a:bodyPr/>
        <a:lstStyle/>
        <a:p>
          <a:endParaRPr lang="it-IT"/>
        </a:p>
      </dgm:t>
    </dgm:pt>
    <dgm:pt modelId="{B7283A6E-E1D7-48C1-8DBF-70F6FDC78079}">
      <dgm:prSet phldrT="[Testo]"/>
      <dgm:spPr/>
      <dgm:t>
        <a:bodyPr/>
        <a:lstStyle/>
        <a:p>
          <a:r>
            <a:rPr lang="it-IT" dirty="0"/>
            <a:t>Lingua  di superstrato</a:t>
          </a:r>
        </a:p>
      </dgm:t>
    </dgm:pt>
    <dgm:pt modelId="{5972FA6A-ED0C-4241-B9EE-FA73933BA188}" type="parTrans" cxnId="{5623C510-514D-406B-87E0-19149C6AD1DB}">
      <dgm:prSet/>
      <dgm:spPr/>
      <dgm:t>
        <a:bodyPr/>
        <a:lstStyle/>
        <a:p>
          <a:endParaRPr lang="it-IT"/>
        </a:p>
      </dgm:t>
    </dgm:pt>
    <dgm:pt modelId="{FCCA3B0B-EFF1-45B8-A7F2-2835BAE0ABDE}" type="sibTrans" cxnId="{5623C510-514D-406B-87E0-19149C6AD1DB}">
      <dgm:prSet/>
      <dgm:spPr/>
      <dgm:t>
        <a:bodyPr/>
        <a:lstStyle/>
        <a:p>
          <a:endParaRPr lang="it-IT"/>
        </a:p>
      </dgm:t>
    </dgm:pt>
    <dgm:pt modelId="{019C3346-E270-4649-9A44-3066B4C97EE5}" type="pres">
      <dgm:prSet presAssocID="{D70FD035-50F2-4D2E-BF0F-E5855FDB5460}" presName="CompostProcess" presStyleCnt="0">
        <dgm:presLayoutVars>
          <dgm:dir/>
          <dgm:resizeHandles val="exact"/>
        </dgm:presLayoutVars>
      </dgm:prSet>
      <dgm:spPr/>
    </dgm:pt>
    <dgm:pt modelId="{914C4314-1281-4F6B-9319-43FB16996E7A}" type="pres">
      <dgm:prSet presAssocID="{D70FD035-50F2-4D2E-BF0F-E5855FDB5460}" presName="arrow" presStyleLbl="bgShp" presStyleIdx="0" presStyleCnt="1"/>
      <dgm:spPr/>
    </dgm:pt>
    <dgm:pt modelId="{FE1585E4-5B42-4F3E-B32E-B0B0576DF8DE}" type="pres">
      <dgm:prSet presAssocID="{D70FD035-50F2-4D2E-BF0F-E5855FDB5460}" presName="linearProcess" presStyleCnt="0"/>
      <dgm:spPr/>
    </dgm:pt>
    <dgm:pt modelId="{D163C626-7C6D-40DE-BCC0-AAEDABBE82BF}" type="pres">
      <dgm:prSet presAssocID="{34FC6165-9BDC-4908-AAF2-E0F0389ECDB3}" presName="textNode" presStyleLbl="node1" presStyleIdx="0" presStyleCnt="2">
        <dgm:presLayoutVars>
          <dgm:bulletEnabled val="1"/>
        </dgm:presLayoutVars>
      </dgm:prSet>
      <dgm:spPr/>
    </dgm:pt>
    <dgm:pt modelId="{E096BFE8-D082-4765-977D-E5CBAD8879C8}" type="pres">
      <dgm:prSet presAssocID="{D49901D5-1506-4DBD-9A39-06CB7924ED28}" presName="sibTrans" presStyleCnt="0"/>
      <dgm:spPr/>
    </dgm:pt>
    <dgm:pt modelId="{FDB829D5-DBB4-4830-B419-9F25FA3DB367}" type="pres">
      <dgm:prSet presAssocID="{B7283A6E-E1D7-48C1-8DBF-70F6FDC78079}" presName="textNode" presStyleLbl="node1" presStyleIdx="1" presStyleCnt="2">
        <dgm:presLayoutVars>
          <dgm:bulletEnabled val="1"/>
        </dgm:presLayoutVars>
      </dgm:prSet>
      <dgm:spPr/>
    </dgm:pt>
  </dgm:ptLst>
  <dgm:cxnLst>
    <dgm:cxn modelId="{5623C510-514D-406B-87E0-19149C6AD1DB}" srcId="{D70FD035-50F2-4D2E-BF0F-E5855FDB5460}" destId="{B7283A6E-E1D7-48C1-8DBF-70F6FDC78079}" srcOrd="1" destOrd="0" parTransId="{5972FA6A-ED0C-4241-B9EE-FA73933BA188}" sibTransId="{FCCA3B0B-EFF1-45B8-A7F2-2835BAE0ABDE}"/>
    <dgm:cxn modelId="{5F617B36-238B-45DC-847D-990E3C71B510}" type="presOf" srcId="{34FC6165-9BDC-4908-AAF2-E0F0389ECDB3}" destId="{D163C626-7C6D-40DE-BCC0-AAEDABBE82BF}" srcOrd="0" destOrd="0" presId="urn:microsoft.com/office/officeart/2005/8/layout/hProcess9"/>
    <dgm:cxn modelId="{051A703A-73C0-4656-AFF3-2C6DA59EF001}" type="presOf" srcId="{B7283A6E-E1D7-48C1-8DBF-70F6FDC78079}" destId="{FDB829D5-DBB4-4830-B419-9F25FA3DB367}" srcOrd="0" destOrd="0" presId="urn:microsoft.com/office/officeart/2005/8/layout/hProcess9"/>
    <dgm:cxn modelId="{747627BC-C2DC-4789-B154-87ADC15E4F5D}" type="presOf" srcId="{D70FD035-50F2-4D2E-BF0F-E5855FDB5460}" destId="{019C3346-E270-4649-9A44-3066B4C97EE5}" srcOrd="0" destOrd="0" presId="urn:microsoft.com/office/officeart/2005/8/layout/hProcess9"/>
    <dgm:cxn modelId="{636912FF-9DF5-439F-9BFA-622423110001}" srcId="{D70FD035-50F2-4D2E-BF0F-E5855FDB5460}" destId="{34FC6165-9BDC-4908-AAF2-E0F0389ECDB3}" srcOrd="0" destOrd="0" parTransId="{EA56F2C9-1583-4A31-9ACA-C735AE7E0F53}" sibTransId="{D49901D5-1506-4DBD-9A39-06CB7924ED28}"/>
    <dgm:cxn modelId="{73C4BA9B-5A9D-4B47-A004-3F548E09F061}" type="presParOf" srcId="{019C3346-E270-4649-9A44-3066B4C97EE5}" destId="{914C4314-1281-4F6B-9319-43FB16996E7A}" srcOrd="0" destOrd="0" presId="urn:microsoft.com/office/officeart/2005/8/layout/hProcess9"/>
    <dgm:cxn modelId="{6AAA1081-6800-4493-9203-31C6F2F703BB}" type="presParOf" srcId="{019C3346-E270-4649-9A44-3066B4C97EE5}" destId="{FE1585E4-5B42-4F3E-B32E-B0B0576DF8DE}" srcOrd="1" destOrd="0" presId="urn:microsoft.com/office/officeart/2005/8/layout/hProcess9"/>
    <dgm:cxn modelId="{B3F83C2F-983B-4A84-ABFC-81204505711D}" type="presParOf" srcId="{FE1585E4-5B42-4F3E-B32E-B0B0576DF8DE}" destId="{D163C626-7C6D-40DE-BCC0-AAEDABBE82BF}" srcOrd="0" destOrd="0" presId="urn:microsoft.com/office/officeart/2005/8/layout/hProcess9"/>
    <dgm:cxn modelId="{7C7FC3A3-60C0-4A4A-B423-8DDC7824021F}" type="presParOf" srcId="{FE1585E4-5B42-4F3E-B32E-B0B0576DF8DE}" destId="{E096BFE8-D082-4765-977D-E5CBAD8879C8}" srcOrd="1" destOrd="0" presId="urn:microsoft.com/office/officeart/2005/8/layout/hProcess9"/>
    <dgm:cxn modelId="{F743A47C-6B93-4F2C-8DC3-B6C54D3F6037}" type="presParOf" srcId="{FE1585E4-5B42-4F3E-B32E-B0B0576DF8DE}" destId="{FDB829D5-DBB4-4830-B419-9F25FA3DB367}" srcOrd="2" destOrd="0" presId="urn:microsoft.com/office/officeart/2005/8/layout/hProcess9"/>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FCC665-7E07-4687-A4B1-E9649597B001}">
      <dsp:nvSpPr>
        <dsp:cNvPr id="0" name=""/>
        <dsp:cNvSpPr/>
      </dsp:nvSpPr>
      <dsp:spPr>
        <a:xfrm>
          <a:off x="1231758" y="2124"/>
          <a:ext cx="1422683" cy="79037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it-IT" sz="2000" kern="1200" dirty="0"/>
            <a:t>gergo</a:t>
          </a:r>
        </a:p>
      </dsp:txBody>
      <dsp:txXfrm>
        <a:off x="1254907" y="25273"/>
        <a:ext cx="1376385" cy="744081"/>
      </dsp:txXfrm>
    </dsp:sp>
    <dsp:sp modelId="{1E367FB2-9234-417E-B791-DE3AD962DC6F}">
      <dsp:nvSpPr>
        <dsp:cNvPr id="0" name=""/>
        <dsp:cNvSpPr/>
      </dsp:nvSpPr>
      <dsp:spPr>
        <a:xfrm rot="5400000">
          <a:off x="1794903" y="812263"/>
          <a:ext cx="296392" cy="35567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it-IT" sz="1400" kern="1200"/>
        </a:p>
      </dsp:txBody>
      <dsp:txXfrm rot="-5400000">
        <a:off x="1836398" y="841902"/>
        <a:ext cx="213402" cy="207474"/>
      </dsp:txXfrm>
    </dsp:sp>
    <dsp:sp modelId="{838C4676-6C87-4939-B8A7-34B550719E71}">
      <dsp:nvSpPr>
        <dsp:cNvPr id="0" name=""/>
        <dsp:cNvSpPr/>
      </dsp:nvSpPr>
      <dsp:spPr>
        <a:xfrm>
          <a:off x="1231758" y="1187694"/>
          <a:ext cx="1422683" cy="79037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it-IT" sz="2000" kern="1200" dirty="0"/>
            <a:t>Pidgin stabile</a:t>
          </a:r>
        </a:p>
      </dsp:txBody>
      <dsp:txXfrm>
        <a:off x="1254907" y="1210843"/>
        <a:ext cx="1376385" cy="744081"/>
      </dsp:txXfrm>
    </dsp:sp>
    <dsp:sp modelId="{A3FA3AFB-BD0C-49C4-BAF2-C92C39A80E34}">
      <dsp:nvSpPr>
        <dsp:cNvPr id="0" name=""/>
        <dsp:cNvSpPr/>
      </dsp:nvSpPr>
      <dsp:spPr>
        <a:xfrm rot="5459391">
          <a:off x="1820916" y="1950560"/>
          <a:ext cx="225517" cy="35567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it-IT" sz="1100" kern="1200"/>
        </a:p>
      </dsp:txBody>
      <dsp:txXfrm rot="-5400000">
        <a:off x="1827558" y="2015642"/>
        <a:ext cx="213402" cy="157862"/>
      </dsp:txXfrm>
    </dsp:sp>
    <dsp:sp modelId="{FB2AABFC-B608-4D55-947F-CA7EC5B1E3C8}">
      <dsp:nvSpPr>
        <dsp:cNvPr id="0" name=""/>
        <dsp:cNvSpPr/>
      </dsp:nvSpPr>
      <dsp:spPr>
        <a:xfrm>
          <a:off x="1212907" y="2278718"/>
          <a:ext cx="1422683" cy="79037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it-IT" sz="2000" kern="1200" dirty="0"/>
            <a:t>Pidgin espanso</a:t>
          </a:r>
        </a:p>
      </dsp:txBody>
      <dsp:txXfrm>
        <a:off x="1236056" y="2301867"/>
        <a:ext cx="1376385" cy="744081"/>
      </dsp:txXfrm>
    </dsp:sp>
    <dsp:sp modelId="{597B1999-E700-4E44-B1E6-76E7921BEE7B}">
      <dsp:nvSpPr>
        <dsp:cNvPr id="0" name=""/>
        <dsp:cNvSpPr/>
      </dsp:nvSpPr>
      <dsp:spPr>
        <a:xfrm rot="5400000">
          <a:off x="1776053" y="3088857"/>
          <a:ext cx="296392" cy="35567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it-IT" sz="1400" kern="1200"/>
        </a:p>
      </dsp:txBody>
      <dsp:txXfrm rot="-5400000">
        <a:off x="1817548" y="3118496"/>
        <a:ext cx="213402" cy="207474"/>
      </dsp:txXfrm>
    </dsp:sp>
    <dsp:sp modelId="{635547A5-61EE-4C6C-ABF6-CFFC387C3785}">
      <dsp:nvSpPr>
        <dsp:cNvPr id="0" name=""/>
        <dsp:cNvSpPr/>
      </dsp:nvSpPr>
      <dsp:spPr>
        <a:xfrm>
          <a:off x="1212907" y="3464288"/>
          <a:ext cx="1422683" cy="79037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it-IT" sz="2000" kern="1200" dirty="0"/>
            <a:t>creolo</a:t>
          </a:r>
        </a:p>
      </dsp:txBody>
      <dsp:txXfrm>
        <a:off x="1236056" y="3487437"/>
        <a:ext cx="1376385" cy="7440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4C4314-1281-4F6B-9319-43FB16996E7A}">
      <dsp:nvSpPr>
        <dsp:cNvPr id="0" name=""/>
        <dsp:cNvSpPr/>
      </dsp:nvSpPr>
      <dsp:spPr>
        <a:xfrm>
          <a:off x="291464" y="0"/>
          <a:ext cx="3303270" cy="435133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63C626-7C6D-40DE-BCC0-AAEDABBE82BF}">
      <dsp:nvSpPr>
        <dsp:cNvPr id="0" name=""/>
        <dsp:cNvSpPr/>
      </dsp:nvSpPr>
      <dsp:spPr>
        <a:xfrm>
          <a:off x="49763" y="1305401"/>
          <a:ext cx="1845945" cy="174053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it-IT" sz="2500" kern="1200" dirty="0"/>
            <a:t>creolo</a:t>
          </a:r>
        </a:p>
      </dsp:txBody>
      <dsp:txXfrm>
        <a:off x="134729" y="1390367"/>
        <a:ext cx="1676013" cy="1570603"/>
      </dsp:txXfrm>
    </dsp:sp>
    <dsp:sp modelId="{FDB829D5-DBB4-4830-B419-9F25FA3DB367}">
      <dsp:nvSpPr>
        <dsp:cNvPr id="0" name=""/>
        <dsp:cNvSpPr/>
      </dsp:nvSpPr>
      <dsp:spPr>
        <a:xfrm>
          <a:off x="1990491" y="1305401"/>
          <a:ext cx="1845945" cy="174053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it-IT" sz="2500" kern="1200" dirty="0"/>
            <a:t>Lingua  di superstrato</a:t>
          </a:r>
        </a:p>
      </dsp:txBody>
      <dsp:txXfrm>
        <a:off x="2075457" y="1390367"/>
        <a:ext cx="1676013" cy="1570603"/>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7C7F96-E1F7-43A5-99EA-1803209C2BF7}" type="datetimeFigureOut">
              <a:rPr lang="it-IT" smtClean="0"/>
              <a:pPr/>
              <a:t>18/07/2021</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B297B47-F0DF-44CD-A522-04CC04533D71}"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baseline="0" dirty="0"/>
              <a:t>Attenzione alle peculiari condizioni di nascita e sviluppo si ha anche nella definizione che è tratta da una pubblicazione non specialistica come quella di </a:t>
            </a:r>
            <a:r>
              <a:rPr lang="it-IT" baseline="0" dirty="0" err="1"/>
              <a:t>bloomfield</a:t>
            </a:r>
            <a:r>
              <a:rPr lang="it-IT" baseline="0" dirty="0"/>
              <a:t>, ma in cui si sottolineano invece le specificità legate alla condizione sociale di sviluppo di un pidgin e i riferimenti al piano strutturale si riferiscono al carattere misto, carattere che per un linguista non è sufficiente in quanto è necessario distinguere le lingue miste, i casi di </a:t>
            </a:r>
            <a:r>
              <a:rPr lang="it-IT" baseline="0" dirty="0" err="1"/>
              <a:t>mistilinguismo</a:t>
            </a:r>
            <a:r>
              <a:rPr lang="it-IT" baseline="0" dirty="0"/>
              <a:t> dai pidgin (insistere su questo punto, anche in altre specifiche lezioni)</a:t>
            </a:r>
            <a:endParaRPr lang="it-IT" dirty="0"/>
          </a:p>
          <a:p>
            <a:r>
              <a:rPr lang="it-IT" dirty="0"/>
              <a:t>Rispetto alla definizione</a:t>
            </a:r>
            <a:r>
              <a:rPr lang="it-IT" baseline="0" dirty="0"/>
              <a:t> precedente si parla di “contatto” tra persone di lingue diverse e non sulla condizione sociale e razziale delle stesse ma rispetto alle prime definizioni incentrate su aspetti strutturali, grammaticale, qui si fa riferimento anche alle peculiari condizioni sociali. Tuttavia non viene detto niente sulla distanza sociale delle stesse.</a:t>
            </a:r>
            <a:endParaRPr lang="it-IT" dirty="0"/>
          </a:p>
        </p:txBody>
      </p:sp>
      <p:sp>
        <p:nvSpPr>
          <p:cNvPr id="4" name="Segnaposto numero diapositiva 3"/>
          <p:cNvSpPr>
            <a:spLocks noGrp="1"/>
          </p:cNvSpPr>
          <p:nvPr>
            <p:ph type="sldNum" sz="quarter" idx="10"/>
          </p:nvPr>
        </p:nvSpPr>
        <p:spPr/>
        <p:txBody>
          <a:bodyPr/>
          <a:lstStyle/>
          <a:p>
            <a:fld id="{7B6D8802-0DA8-4AFF-8969-5881228F60B0}" type="slidenum">
              <a:rPr lang="it-IT" smtClean="0"/>
              <a:pPr/>
              <a:t>2</a:t>
            </a:fld>
            <a:endParaRPr lang="it-IT"/>
          </a:p>
        </p:txBody>
      </p:sp>
    </p:spTree>
    <p:extLst>
      <p:ext uri="{BB962C8B-B14F-4D97-AF65-F5344CB8AC3E}">
        <p14:creationId xmlns:p14="http://schemas.microsoft.com/office/powerpoint/2010/main" val="6697576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a:buFontTx/>
              <a:buChar char="-"/>
            </a:pPr>
            <a:r>
              <a:rPr lang="it-IT" dirty="0"/>
              <a:t>La definizione di </a:t>
            </a:r>
            <a:r>
              <a:rPr lang="it-IT" dirty="0" err="1"/>
              <a:t>Bloomfield</a:t>
            </a:r>
            <a:r>
              <a:rPr lang="it-IT" dirty="0"/>
              <a:t>:</a:t>
            </a:r>
            <a:r>
              <a:rPr lang="it-IT" baseline="0" dirty="0"/>
              <a:t> grammatica e vocabolario ridotto come tratto distintivo (tratta dal volume classico su </a:t>
            </a:r>
            <a:r>
              <a:rPr lang="it-IT" baseline="0" dirty="0" err="1"/>
              <a:t>Language</a:t>
            </a:r>
            <a:r>
              <a:rPr lang="it-IT" baseline="0" dirty="0"/>
              <a:t>, manuale di linguistica; lo stesso punto di vista è quello di J. Altro linguista generale nella cui definizione si sottolinea un aspetto che, come vedremo meglio nel corso delle lezioni è spesso taciuto. Alla base di un pidgin ci possono essere anche più di due lingue. Non è un aspetto </a:t>
            </a:r>
            <a:r>
              <a:rPr lang="it-IT" baseline="0" dirty="0" err="1"/>
              <a:t>margnale</a:t>
            </a:r>
            <a:r>
              <a:rPr lang="it-IT" baseline="0" dirty="0"/>
              <a:t> in quanto nella vulgata così come in buona parte di certa bibliografia si parla unicamente dell’influenza della lingua </a:t>
            </a:r>
            <a:r>
              <a:rPr lang="it-IT" baseline="0" dirty="0" err="1"/>
              <a:t>lessificatrice</a:t>
            </a:r>
            <a:r>
              <a:rPr lang="it-IT" baseline="0" dirty="0"/>
              <a:t> (quella del colonizzatore) per </a:t>
            </a:r>
            <a:r>
              <a:rPr lang="it-IT" baseline="0" dirty="0" err="1"/>
              <a:t>cià</a:t>
            </a:r>
            <a:r>
              <a:rPr lang="it-IT" baseline="0" dirty="0"/>
              <a:t> che riguarda il lessico e della lingua nativa che concorre, soprattutto sul piano strutturale (grammaticale, morfologia, sintassi) alla genesi di un pidgin</a:t>
            </a:r>
          </a:p>
        </p:txBody>
      </p:sp>
      <p:sp>
        <p:nvSpPr>
          <p:cNvPr id="4" name="Segnaposto numero diapositiva 3"/>
          <p:cNvSpPr>
            <a:spLocks noGrp="1"/>
          </p:cNvSpPr>
          <p:nvPr>
            <p:ph type="sldNum" sz="quarter" idx="10"/>
          </p:nvPr>
        </p:nvSpPr>
        <p:spPr/>
        <p:txBody>
          <a:bodyPr/>
          <a:lstStyle/>
          <a:p>
            <a:fld id="{7B6D8802-0DA8-4AFF-8969-5881228F60B0}" type="slidenum">
              <a:rPr lang="it-IT" smtClean="0"/>
              <a:pPr/>
              <a:t>3</a:t>
            </a:fld>
            <a:endParaRPr lang="it-IT"/>
          </a:p>
        </p:txBody>
      </p:sp>
    </p:spTree>
    <p:extLst>
      <p:ext uri="{BB962C8B-B14F-4D97-AF65-F5344CB8AC3E}">
        <p14:creationId xmlns:p14="http://schemas.microsoft.com/office/powerpoint/2010/main" val="2720889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r>
              <a:rPr lang="it-IT" dirty="0"/>
              <a:t>Hall: lingua</a:t>
            </a:r>
            <a:r>
              <a:rPr lang="it-IT" baseline="0" dirty="0"/>
              <a:t> materna di nessuno (creolo) ma </a:t>
            </a:r>
            <a:r>
              <a:rPr lang="it-IT" baseline="0" dirty="0" err="1"/>
              <a:t>soprattuto</a:t>
            </a:r>
            <a:r>
              <a:rPr lang="it-IT" baseline="0" dirty="0"/>
              <a:t> semplificazione perché non è la lingua materna di nessuno. Lingua veicolare tra parlanti di diverse lingue materne e ciò determina una semplificazione di lessico e grammatica.</a:t>
            </a:r>
          </a:p>
          <a:p>
            <a:endParaRPr lang="it-IT" baseline="0" dirty="0"/>
          </a:p>
          <a:p>
            <a:r>
              <a:rPr lang="it-IT" baseline="0" dirty="0"/>
              <a:t>Ma questo è vero? No. Anche perché i pidgin possono raggiungere una stabilità e ricchezza </a:t>
            </a:r>
            <a:r>
              <a:rPr lang="it-IT" baseline="0" dirty="0" err="1"/>
              <a:t>gramamticale</a:t>
            </a:r>
            <a:r>
              <a:rPr lang="it-IT" baseline="0" dirty="0"/>
              <a:t> e includere anche una variazione SL. Inoltre, la semplificazione linguistica non vuol dire, come implicitamente si dice in alcune di queste definizioni, impoverimento.</a:t>
            </a:r>
          </a:p>
          <a:p>
            <a:endParaRPr lang="it-IT" dirty="0"/>
          </a:p>
        </p:txBody>
      </p:sp>
      <p:sp>
        <p:nvSpPr>
          <p:cNvPr id="4" name="Segnaposto numero diapositiva 3"/>
          <p:cNvSpPr>
            <a:spLocks noGrp="1"/>
          </p:cNvSpPr>
          <p:nvPr>
            <p:ph type="sldNum" sz="quarter" idx="10"/>
          </p:nvPr>
        </p:nvSpPr>
        <p:spPr/>
        <p:txBody>
          <a:bodyPr/>
          <a:lstStyle/>
          <a:p>
            <a:fld id="{7B6D8802-0DA8-4AFF-8969-5881228F60B0}" type="slidenum">
              <a:rPr lang="it-IT" smtClean="0"/>
              <a:pPr/>
              <a:t>4</a:t>
            </a:fld>
            <a:endParaRPr lang="it-IT"/>
          </a:p>
        </p:txBody>
      </p:sp>
    </p:spTree>
    <p:extLst>
      <p:ext uri="{BB962C8B-B14F-4D97-AF65-F5344CB8AC3E}">
        <p14:creationId xmlns:p14="http://schemas.microsoft.com/office/powerpoint/2010/main" val="4118248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7B6D8802-0DA8-4AFF-8969-5881228F60B0}" type="slidenum">
              <a:rPr lang="it-IT" smtClean="0"/>
              <a:pPr/>
              <a:t>5</a:t>
            </a:fld>
            <a:endParaRPr lang="it-IT"/>
          </a:p>
        </p:txBody>
      </p:sp>
    </p:spTree>
    <p:extLst>
      <p:ext uri="{BB962C8B-B14F-4D97-AF65-F5344CB8AC3E}">
        <p14:creationId xmlns:p14="http://schemas.microsoft.com/office/powerpoint/2010/main" val="34242615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Trascendere dal colonialismo</a:t>
            </a:r>
          </a:p>
        </p:txBody>
      </p:sp>
      <p:sp>
        <p:nvSpPr>
          <p:cNvPr id="4" name="Segnaposto numero diapositiva 3"/>
          <p:cNvSpPr>
            <a:spLocks noGrp="1"/>
          </p:cNvSpPr>
          <p:nvPr>
            <p:ph type="sldNum" sz="quarter" idx="5"/>
          </p:nvPr>
        </p:nvSpPr>
        <p:spPr/>
        <p:txBody>
          <a:bodyPr/>
          <a:lstStyle/>
          <a:p>
            <a:fld id="{23C2003B-941C-45E4-AEB5-D1C1573B3BFE}" type="slidenum">
              <a:rPr lang="it-IT" smtClean="0"/>
              <a:pPr/>
              <a:t>9</a:t>
            </a:fld>
            <a:endParaRPr lang="it-IT"/>
          </a:p>
        </p:txBody>
      </p:sp>
    </p:spTree>
    <p:extLst>
      <p:ext uri="{BB962C8B-B14F-4D97-AF65-F5344CB8AC3E}">
        <p14:creationId xmlns:p14="http://schemas.microsoft.com/office/powerpoint/2010/main" val="16318601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23C2003B-941C-45E4-AEB5-D1C1573B3BFE}" type="slidenum">
              <a:rPr lang="it-IT" smtClean="0"/>
              <a:pPr/>
              <a:t>12</a:t>
            </a:fld>
            <a:endParaRPr lang="it-IT"/>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Attenzione all’espressione della temporalità</a:t>
            </a:r>
          </a:p>
        </p:txBody>
      </p:sp>
      <p:sp>
        <p:nvSpPr>
          <p:cNvPr id="4" name="Segnaposto numero diapositiva 3"/>
          <p:cNvSpPr>
            <a:spLocks noGrp="1"/>
          </p:cNvSpPr>
          <p:nvPr>
            <p:ph type="sldNum" sz="quarter" idx="5"/>
          </p:nvPr>
        </p:nvSpPr>
        <p:spPr/>
        <p:txBody>
          <a:bodyPr/>
          <a:lstStyle/>
          <a:p>
            <a:fld id="{23C2003B-941C-45E4-AEB5-D1C1573B3BFE}" type="slidenum">
              <a:rPr lang="it-IT" smtClean="0"/>
              <a:pPr/>
              <a:t>22</a:t>
            </a:fld>
            <a:endParaRPr lang="it-IT"/>
          </a:p>
        </p:txBody>
      </p:sp>
    </p:spTree>
    <p:extLst>
      <p:ext uri="{BB962C8B-B14F-4D97-AF65-F5344CB8AC3E}">
        <p14:creationId xmlns:p14="http://schemas.microsoft.com/office/powerpoint/2010/main" val="3176258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7B6D8802-0DA8-4AFF-8969-5881228F60B0}" type="slidenum">
              <a:rPr lang="it-IT" smtClean="0"/>
              <a:pPr/>
              <a:t>23</a:t>
            </a:fld>
            <a:endParaRPr lang="it-IT"/>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7B6D8802-0DA8-4AFF-8969-5881228F60B0}" type="slidenum">
              <a:rPr lang="it-IT" smtClean="0"/>
              <a:pPr/>
              <a:t>25</a:t>
            </a:fld>
            <a:endParaRPr lang="it-IT"/>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7B6D8802-0DA8-4AFF-8969-5881228F60B0}" type="slidenum">
              <a:rPr lang="it-IT" smtClean="0"/>
              <a:pPr/>
              <a:t>26</a:t>
            </a:fld>
            <a:endParaRPr lang="it-IT"/>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altLang="it-IT" dirty="0"/>
              <a:t>Largo ricorso al processo morfologico della conversione, tipico delle lingue isolanti:</a:t>
            </a:r>
          </a:p>
          <a:p>
            <a:endParaRPr lang="it-IT" dirty="0"/>
          </a:p>
        </p:txBody>
      </p:sp>
      <p:sp>
        <p:nvSpPr>
          <p:cNvPr id="4" name="Segnaposto numero diapositiva 3"/>
          <p:cNvSpPr>
            <a:spLocks noGrp="1"/>
          </p:cNvSpPr>
          <p:nvPr>
            <p:ph type="sldNum" sz="quarter" idx="5"/>
          </p:nvPr>
        </p:nvSpPr>
        <p:spPr/>
        <p:txBody>
          <a:bodyPr/>
          <a:lstStyle/>
          <a:p>
            <a:fld id="{7B6D8802-0DA8-4AFF-8969-5881228F60B0}" type="slidenum">
              <a:rPr lang="it-IT" smtClean="0"/>
              <a:pPr/>
              <a:t>27</a:t>
            </a:fld>
            <a:endParaRPr lang="it-IT"/>
          </a:p>
        </p:txBody>
      </p:sp>
    </p:spTree>
    <p:extLst>
      <p:ext uri="{BB962C8B-B14F-4D97-AF65-F5344CB8AC3E}">
        <p14:creationId xmlns:p14="http://schemas.microsoft.com/office/powerpoint/2010/main" val="29765593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r>
              <a:rPr lang="it-IT" dirty="0" err="1"/>
              <a:t>Belly</a:t>
            </a:r>
            <a:r>
              <a:rPr lang="it-IT" dirty="0"/>
              <a:t> ‘ombelico’, </a:t>
            </a:r>
            <a:r>
              <a:rPr lang="it-IT" dirty="0" err="1"/>
              <a:t>bowels</a:t>
            </a:r>
            <a:r>
              <a:rPr lang="it-IT" baseline="0" dirty="0"/>
              <a:t> ‘intestino, viscere’</a:t>
            </a:r>
          </a:p>
          <a:p>
            <a:endParaRPr lang="it-IT" baseline="0" dirty="0"/>
          </a:p>
          <a:p>
            <a:r>
              <a:rPr lang="it-IT" baseline="0" dirty="0"/>
              <a:t>Il caso di </a:t>
            </a:r>
            <a:r>
              <a:rPr lang="it-IT" baseline="0" dirty="0" err="1"/>
              <a:t>miluk</a:t>
            </a:r>
            <a:r>
              <a:rPr lang="it-IT" baseline="0" dirty="0"/>
              <a:t> mostra due cose: difficile dire per certo l’origine e da parte dei parlanti delle rispettive etnie ci possono essere diverse rivendicazioni.</a:t>
            </a:r>
            <a:endParaRPr lang="it-IT" dirty="0"/>
          </a:p>
        </p:txBody>
      </p:sp>
      <p:sp>
        <p:nvSpPr>
          <p:cNvPr id="4" name="Segnaposto numero diapositiva 3"/>
          <p:cNvSpPr>
            <a:spLocks noGrp="1"/>
          </p:cNvSpPr>
          <p:nvPr>
            <p:ph type="sldNum" sz="quarter" idx="10"/>
          </p:nvPr>
        </p:nvSpPr>
        <p:spPr/>
        <p:txBody>
          <a:bodyPr/>
          <a:lstStyle/>
          <a:p>
            <a:fld id="{7B6D8802-0DA8-4AFF-8969-5881228F60B0}" type="slidenum">
              <a:rPr lang="it-IT" smtClean="0"/>
              <a:pPr/>
              <a:t>28</a:t>
            </a:fld>
            <a:endParaRPr lang="it-IT"/>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Parlando di tipo linguistico, vogliamo fare qui riferimento all’insieme di tratti (fonologici, morfologici, sintattici, testuali) che concorrono  a distinguere i creoli dalle altre lingue del mondo (non solo quindi dai </a:t>
            </a:r>
            <a:r>
              <a:rPr lang="it-IT" dirty="0" err="1"/>
              <a:t>pidgini</a:t>
            </a:r>
            <a:r>
              <a:rPr lang="it-IT" dirty="0"/>
              <a:t> espansi, ma anche dalle lingue che non rientrano nella casistica </a:t>
            </a:r>
            <a:r>
              <a:rPr lang="it-IT" dirty="0" err="1"/>
              <a:t>descrittqa</a:t>
            </a:r>
            <a:r>
              <a:rPr lang="it-IT" dirty="0"/>
              <a:t> in questo corso. </a:t>
            </a:r>
          </a:p>
          <a:p>
            <a:r>
              <a:rPr lang="it-IT" dirty="0"/>
              <a:t>Per poterlo fare, bisogna individuare alcune caratteristiche che siano uniche dei creoli e che non si ritrovano né nei pidgin espansi né nelle altre lingue del mondo. Questo percorso è quello che faremo nel corso delle lezioni successive in cui ci </a:t>
            </a:r>
            <a:r>
              <a:rPr lang="it-IT" dirty="0" err="1"/>
              <a:t>concentremremo</a:t>
            </a:r>
            <a:r>
              <a:rPr lang="it-IT" dirty="0"/>
              <a:t>, nel </a:t>
            </a:r>
            <a:r>
              <a:rPr lang="it-IT" dirty="0" err="1"/>
              <a:t>dettaglo</a:t>
            </a:r>
            <a:r>
              <a:rPr lang="it-IT" dirty="0"/>
              <a:t>, su tutti i livelli di analisi della linguistica e per ciascuno di essi andremo a individuare che cosa </a:t>
            </a:r>
            <a:r>
              <a:rPr lang="it-IT" dirty="0" err="1"/>
              <a:t>caratterizzza</a:t>
            </a:r>
            <a:r>
              <a:rPr lang="it-IT" dirty="0"/>
              <a:t> prima i pidgin e poi i creoli. Una riflessione successiva riguarderà poi il fatto se questi tratti strutturali si ritrovano o meno nelle altre lingue non pidgin. Pur non svelando tutte le carte, è bene preannunciare qualcosa, anche per discutere criticamente insieme, la proposta di Bakker che riguarda l’esistenza, a partire dai tratti che abbiamo appena discusso, di un tipo </a:t>
            </a:r>
            <a:r>
              <a:rPr lang="it-IT" dirty="0" err="1"/>
              <a:t>pidgincreolo</a:t>
            </a:r>
            <a:r>
              <a:rPr lang="it-IT" dirty="0"/>
              <a:t>.</a:t>
            </a:r>
          </a:p>
        </p:txBody>
      </p:sp>
      <p:sp>
        <p:nvSpPr>
          <p:cNvPr id="4" name="Segnaposto numero diapositiva 3"/>
          <p:cNvSpPr>
            <a:spLocks noGrp="1"/>
          </p:cNvSpPr>
          <p:nvPr>
            <p:ph type="sldNum" sz="quarter" idx="5"/>
          </p:nvPr>
        </p:nvSpPr>
        <p:spPr/>
        <p:txBody>
          <a:bodyPr/>
          <a:lstStyle/>
          <a:p>
            <a:fld id="{E4845C80-320C-4148-8B77-3A8D702AF9D7}" type="slidenum">
              <a:rPr lang="it-IT" smtClean="0"/>
              <a:pPr/>
              <a:t>35</a:t>
            </a:fld>
            <a:endParaRPr lang="it-IT"/>
          </a:p>
        </p:txBody>
      </p:sp>
    </p:spTree>
    <p:extLst>
      <p:ext uri="{BB962C8B-B14F-4D97-AF65-F5344CB8AC3E}">
        <p14:creationId xmlns:p14="http://schemas.microsoft.com/office/powerpoint/2010/main" val="9289636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BD6C453E-2414-42C8-90AA-42629D5B4027}" type="datetimeFigureOut">
              <a:rPr lang="it-IT" smtClean="0"/>
              <a:pPr/>
              <a:t>18/07/2021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D092566-4B3D-4ED8-85DC-DF6CDB23A90F}"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BD6C453E-2414-42C8-90AA-42629D5B4027}" type="datetimeFigureOut">
              <a:rPr lang="it-IT" smtClean="0"/>
              <a:pPr/>
              <a:t>18/07/2021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D092566-4B3D-4ED8-85DC-DF6CDB23A90F}"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BD6C453E-2414-42C8-90AA-42629D5B4027}" type="datetimeFigureOut">
              <a:rPr lang="it-IT" smtClean="0"/>
              <a:pPr/>
              <a:t>18/07/2021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D092566-4B3D-4ED8-85DC-DF6CDB23A90F}"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BD6C453E-2414-42C8-90AA-42629D5B4027}" type="datetimeFigureOut">
              <a:rPr lang="it-IT" smtClean="0"/>
              <a:pPr/>
              <a:t>18/07/2021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D092566-4B3D-4ED8-85DC-DF6CDB23A90F}"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BD6C453E-2414-42C8-90AA-42629D5B4027}" type="datetimeFigureOut">
              <a:rPr lang="it-IT" smtClean="0"/>
              <a:pPr/>
              <a:t>18/07/2021</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7D092566-4B3D-4ED8-85DC-DF6CDB23A90F}"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BD6C453E-2414-42C8-90AA-42629D5B4027}" type="datetimeFigureOut">
              <a:rPr lang="it-IT" smtClean="0"/>
              <a:pPr/>
              <a:t>18/07/2021</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7D092566-4B3D-4ED8-85DC-DF6CDB23A90F}"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BD6C453E-2414-42C8-90AA-42629D5B4027}" type="datetimeFigureOut">
              <a:rPr lang="it-IT" smtClean="0"/>
              <a:pPr/>
              <a:t>18/07/2021</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7D092566-4B3D-4ED8-85DC-DF6CDB23A90F}"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BD6C453E-2414-42C8-90AA-42629D5B4027}" type="datetimeFigureOut">
              <a:rPr lang="it-IT" smtClean="0"/>
              <a:pPr/>
              <a:t>18/07/2021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D092566-4B3D-4ED8-85DC-DF6CDB23A90F}"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BD6C453E-2414-42C8-90AA-42629D5B4027}" type="datetimeFigureOut">
              <a:rPr lang="it-IT" smtClean="0"/>
              <a:pPr/>
              <a:t>18/07/2021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D092566-4B3D-4ED8-85DC-DF6CDB23A90F}"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BD6C453E-2414-42C8-90AA-42629D5B4027}" type="datetimeFigureOut">
              <a:rPr lang="it-IT" smtClean="0"/>
              <a:pPr/>
              <a:t>18/07/2021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D092566-4B3D-4ED8-85DC-DF6CDB23A90F}"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BD6C453E-2414-42C8-90AA-42629D5B4027}" type="datetimeFigureOut">
              <a:rPr lang="it-IT" smtClean="0"/>
              <a:pPr/>
              <a:t>18/07/2021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D092566-4B3D-4ED8-85DC-DF6CDB23A90F}"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6C453E-2414-42C8-90AA-42629D5B4027}" type="datetimeFigureOut">
              <a:rPr lang="it-IT" smtClean="0"/>
              <a:pPr/>
              <a:t>18/07/2021</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092566-4B3D-4ED8-85DC-DF6CDB23A90F}"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kJOU9YYMzpw"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gonzo%20e%20saltarelli.pptx"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traduzione%20brano%20efik.docx"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www.youtube.com/watch?v=XjS1hI_Sc5A"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a:extLst>
              <a:ext uri="{FF2B5EF4-FFF2-40B4-BE49-F238E27FC236}">
                <a16:creationId xmlns:a16="http://schemas.microsoft.com/office/drawing/2014/main" id="{58C3C292-D9D4-4B11-A8CF-E8BD93F9D79C}"/>
              </a:ext>
            </a:extLst>
          </p:cNvPr>
          <p:cNvSpPr>
            <a:spLocks noGrp="1"/>
          </p:cNvSpPr>
          <p:nvPr>
            <p:ph type="ctrTitle"/>
          </p:nvPr>
        </p:nvSpPr>
        <p:spPr/>
        <p:txBody>
          <a:bodyPr/>
          <a:lstStyle/>
          <a:p>
            <a:r>
              <a:rPr lang="it-IT" dirty="0"/>
              <a:t>Pidgin e creoli</a:t>
            </a:r>
          </a:p>
        </p:txBody>
      </p:sp>
      <p:sp>
        <p:nvSpPr>
          <p:cNvPr id="5" name="Sottotitolo 4">
            <a:extLst>
              <a:ext uri="{FF2B5EF4-FFF2-40B4-BE49-F238E27FC236}">
                <a16:creationId xmlns:a16="http://schemas.microsoft.com/office/drawing/2014/main" id="{FEE82409-82F2-450A-AD71-2367C86D7A6C}"/>
              </a:ext>
            </a:extLst>
          </p:cNvPr>
          <p:cNvSpPr>
            <a:spLocks noGrp="1"/>
          </p:cNvSpPr>
          <p:nvPr>
            <p:ph type="subTitle" idx="1"/>
          </p:nvPr>
        </p:nvSpPr>
        <p:spPr/>
        <p:txBody>
          <a:bodyPr/>
          <a:lstStyle/>
          <a:p>
            <a:endParaRPr lang="it-IT" dirty="0"/>
          </a:p>
        </p:txBody>
      </p:sp>
    </p:spTree>
    <p:extLst>
      <p:ext uri="{BB962C8B-B14F-4D97-AF65-F5344CB8AC3E}">
        <p14:creationId xmlns:p14="http://schemas.microsoft.com/office/powerpoint/2010/main" val="3940311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0C94B51-759A-4189-8D11-3C36EFBAC0A3}"/>
              </a:ext>
            </a:extLst>
          </p:cNvPr>
          <p:cNvSpPr>
            <a:spLocks noGrp="1"/>
          </p:cNvSpPr>
          <p:nvPr>
            <p:ph type="title"/>
          </p:nvPr>
        </p:nvSpPr>
        <p:spPr/>
        <p:txBody>
          <a:bodyPr/>
          <a:lstStyle/>
          <a:p>
            <a:r>
              <a:rPr lang="it-IT" dirty="0"/>
              <a:t>DEFINIZIONI PRECEDENTI</a:t>
            </a:r>
          </a:p>
        </p:txBody>
      </p:sp>
      <p:sp>
        <p:nvSpPr>
          <p:cNvPr id="3" name="Segnaposto contenuto 2"/>
          <p:cNvSpPr>
            <a:spLocks noGrp="1"/>
          </p:cNvSpPr>
          <p:nvPr>
            <p:ph idx="1"/>
          </p:nvPr>
        </p:nvSpPr>
        <p:spPr/>
        <p:txBody>
          <a:bodyPr/>
          <a:lstStyle/>
          <a:p>
            <a:r>
              <a:rPr lang="it-IT" dirty="0"/>
              <a:t>“A </a:t>
            </a:r>
            <a:r>
              <a:rPr lang="it-IT" dirty="0" err="1"/>
              <a:t>language</a:t>
            </a:r>
            <a:r>
              <a:rPr lang="it-IT" dirty="0"/>
              <a:t> </a:t>
            </a:r>
            <a:r>
              <a:rPr lang="it-IT" dirty="0" err="1"/>
              <a:t>which</a:t>
            </a:r>
            <a:r>
              <a:rPr lang="it-IT" dirty="0"/>
              <a:t> </a:t>
            </a:r>
            <a:r>
              <a:rPr lang="it-IT" dirty="0" err="1"/>
              <a:t>hase</a:t>
            </a:r>
            <a:r>
              <a:rPr lang="it-IT" dirty="0"/>
              <a:t> </a:t>
            </a:r>
            <a:r>
              <a:rPr lang="it-IT" dirty="0" err="1"/>
              <a:t>arisen</a:t>
            </a:r>
            <a:r>
              <a:rPr lang="it-IT" dirty="0"/>
              <a:t> </a:t>
            </a:r>
            <a:r>
              <a:rPr lang="it-IT" dirty="0" err="1"/>
              <a:t>as</a:t>
            </a:r>
            <a:r>
              <a:rPr lang="it-IT" dirty="0"/>
              <a:t> the </a:t>
            </a:r>
            <a:r>
              <a:rPr lang="it-IT" dirty="0" err="1"/>
              <a:t>result</a:t>
            </a:r>
            <a:r>
              <a:rPr lang="it-IT" dirty="0"/>
              <a:t> </a:t>
            </a:r>
            <a:r>
              <a:rPr lang="it-IT" dirty="0" err="1"/>
              <a:t>of</a:t>
            </a:r>
            <a:r>
              <a:rPr lang="it-IT" dirty="0"/>
              <a:t> </a:t>
            </a:r>
            <a:r>
              <a:rPr lang="it-IT" dirty="0" err="1"/>
              <a:t>contact</a:t>
            </a:r>
            <a:r>
              <a:rPr lang="it-IT" dirty="0"/>
              <a:t> </a:t>
            </a:r>
            <a:r>
              <a:rPr lang="it-IT" dirty="0" err="1"/>
              <a:t>between</a:t>
            </a:r>
            <a:r>
              <a:rPr lang="it-IT" dirty="0"/>
              <a:t> </a:t>
            </a:r>
            <a:r>
              <a:rPr lang="it-IT" dirty="0" err="1"/>
              <a:t>peoples</a:t>
            </a:r>
            <a:r>
              <a:rPr lang="it-IT" dirty="0"/>
              <a:t> </a:t>
            </a:r>
            <a:r>
              <a:rPr lang="it-IT" dirty="0" err="1"/>
              <a:t>of</a:t>
            </a:r>
            <a:r>
              <a:rPr lang="it-IT" dirty="0"/>
              <a:t> </a:t>
            </a:r>
            <a:r>
              <a:rPr lang="it-IT" dirty="0" err="1"/>
              <a:t>different</a:t>
            </a:r>
            <a:r>
              <a:rPr lang="it-IT" dirty="0"/>
              <a:t> </a:t>
            </a:r>
            <a:r>
              <a:rPr lang="it-IT" dirty="0" err="1"/>
              <a:t>languages</a:t>
            </a:r>
            <a:r>
              <a:rPr lang="it-IT" dirty="0"/>
              <a:t>, </a:t>
            </a:r>
            <a:r>
              <a:rPr lang="it-IT" dirty="0" err="1"/>
              <a:t>usually</a:t>
            </a:r>
            <a:r>
              <a:rPr lang="it-IT" dirty="0"/>
              <a:t> </a:t>
            </a:r>
            <a:r>
              <a:rPr lang="it-IT" dirty="0" err="1"/>
              <a:t>formerd</a:t>
            </a:r>
            <a:r>
              <a:rPr lang="it-IT" dirty="0"/>
              <a:t> </a:t>
            </a:r>
            <a:r>
              <a:rPr lang="it-IT" dirty="0" err="1"/>
              <a:t>from</a:t>
            </a:r>
            <a:r>
              <a:rPr lang="it-IT" dirty="0"/>
              <a:t> mixing </a:t>
            </a:r>
            <a:r>
              <a:rPr lang="it-IT" dirty="0" err="1"/>
              <a:t>of</a:t>
            </a:r>
            <a:r>
              <a:rPr lang="it-IT" dirty="0"/>
              <a:t> the </a:t>
            </a:r>
            <a:r>
              <a:rPr lang="it-IT" dirty="0" err="1"/>
              <a:t>languages</a:t>
            </a:r>
            <a:r>
              <a:rPr lang="it-IT" dirty="0"/>
              <a:t>” (Unesco 1963: 46).</a:t>
            </a:r>
          </a:p>
          <a:p>
            <a:endParaRPr lang="it-IT" dirty="0"/>
          </a:p>
        </p:txBody>
      </p:sp>
    </p:spTree>
    <p:extLst>
      <p:ext uri="{BB962C8B-B14F-4D97-AF65-F5344CB8AC3E}">
        <p14:creationId xmlns:p14="http://schemas.microsoft.com/office/powerpoint/2010/main" val="9767146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571480"/>
            <a:ext cx="8229600" cy="5554683"/>
          </a:xfrm>
        </p:spPr>
        <p:txBody>
          <a:bodyPr/>
          <a:lstStyle/>
          <a:p>
            <a:pPr marL="0" indent="0">
              <a:buNone/>
            </a:pPr>
            <a:endParaRPr lang="it-IT" dirty="0"/>
          </a:p>
          <a:p>
            <a:pPr marL="514350" indent="-514350">
              <a:buFontTx/>
              <a:buChar char="-"/>
            </a:pPr>
            <a:r>
              <a:rPr lang="it-IT" dirty="0"/>
              <a:t>“A </a:t>
            </a:r>
            <a:r>
              <a:rPr lang="it-IT" dirty="0" err="1"/>
              <a:t>variety</a:t>
            </a:r>
            <a:r>
              <a:rPr lang="it-IT" dirty="0"/>
              <a:t> </a:t>
            </a:r>
            <a:r>
              <a:rPr lang="it-IT" dirty="0" err="1"/>
              <a:t>whose</a:t>
            </a:r>
            <a:r>
              <a:rPr lang="it-IT" dirty="0"/>
              <a:t> </a:t>
            </a:r>
            <a:r>
              <a:rPr lang="it-IT" dirty="0" err="1"/>
              <a:t>grammar</a:t>
            </a:r>
            <a:r>
              <a:rPr lang="it-IT" dirty="0"/>
              <a:t> and </a:t>
            </a:r>
            <a:r>
              <a:rPr lang="it-IT" dirty="0" err="1"/>
              <a:t>vocabulary</a:t>
            </a:r>
            <a:r>
              <a:rPr lang="it-IT" dirty="0"/>
              <a:t> are </a:t>
            </a:r>
            <a:r>
              <a:rPr lang="it-IT" dirty="0" err="1"/>
              <a:t>very</a:t>
            </a:r>
            <a:r>
              <a:rPr lang="it-IT" dirty="0"/>
              <a:t> </a:t>
            </a:r>
            <a:r>
              <a:rPr lang="it-IT" dirty="0" err="1"/>
              <a:t>much</a:t>
            </a:r>
            <a:r>
              <a:rPr lang="it-IT" dirty="0"/>
              <a:t> </a:t>
            </a:r>
            <a:r>
              <a:rPr lang="it-IT" dirty="0" err="1"/>
              <a:t>reduced</a:t>
            </a:r>
            <a:r>
              <a:rPr lang="it-IT" dirty="0"/>
              <a:t>… The </a:t>
            </a:r>
            <a:r>
              <a:rPr lang="it-IT" dirty="0" err="1"/>
              <a:t>resultant</a:t>
            </a:r>
            <a:r>
              <a:rPr lang="it-IT" dirty="0"/>
              <a:t> </a:t>
            </a:r>
            <a:r>
              <a:rPr lang="it-IT" dirty="0" err="1"/>
              <a:t>language</a:t>
            </a:r>
            <a:r>
              <a:rPr lang="it-IT" dirty="0"/>
              <a:t> must be native to no one” (Bloomfield 1933: 474)</a:t>
            </a:r>
          </a:p>
          <a:p>
            <a:pPr marL="514350" indent="-514350">
              <a:buFontTx/>
              <a:buChar char="-"/>
            </a:pPr>
            <a:r>
              <a:rPr lang="it-IT" dirty="0"/>
              <a:t>“the </a:t>
            </a:r>
            <a:r>
              <a:rPr lang="it-IT" dirty="0" err="1"/>
              <a:t>grammatical</a:t>
            </a:r>
            <a:r>
              <a:rPr lang="it-IT" dirty="0"/>
              <a:t> </a:t>
            </a:r>
            <a:r>
              <a:rPr lang="it-IT" dirty="0" err="1"/>
              <a:t>structure</a:t>
            </a:r>
            <a:r>
              <a:rPr lang="it-IT" dirty="0"/>
              <a:t> </a:t>
            </a:r>
            <a:r>
              <a:rPr lang="it-IT" dirty="0" err="1"/>
              <a:t>has</a:t>
            </a:r>
            <a:r>
              <a:rPr lang="it-IT" dirty="0"/>
              <a:t> </a:t>
            </a:r>
            <a:r>
              <a:rPr lang="it-IT" dirty="0" err="1"/>
              <a:t>been</a:t>
            </a:r>
            <a:r>
              <a:rPr lang="it-IT" dirty="0"/>
              <a:t> </a:t>
            </a:r>
            <a:r>
              <a:rPr lang="it-IT" dirty="0" err="1"/>
              <a:t>simplified</a:t>
            </a:r>
            <a:r>
              <a:rPr lang="it-IT" dirty="0"/>
              <a:t> </a:t>
            </a:r>
            <a:r>
              <a:rPr lang="it-IT" dirty="0" err="1"/>
              <a:t>very</a:t>
            </a:r>
            <a:r>
              <a:rPr lang="it-IT" dirty="0"/>
              <a:t> </a:t>
            </a:r>
            <a:r>
              <a:rPr lang="it-IT" dirty="0" err="1"/>
              <a:t>much</a:t>
            </a:r>
            <a:r>
              <a:rPr lang="it-IT" dirty="0"/>
              <a:t> </a:t>
            </a:r>
            <a:r>
              <a:rPr lang="it-IT" dirty="0" err="1"/>
              <a:t>beyond</a:t>
            </a:r>
            <a:r>
              <a:rPr lang="it-IT" dirty="0"/>
              <a:t> </a:t>
            </a:r>
            <a:r>
              <a:rPr lang="it-IT" dirty="0" err="1"/>
              <a:t>what</a:t>
            </a:r>
            <a:r>
              <a:rPr lang="it-IT" dirty="0"/>
              <a:t> </a:t>
            </a:r>
            <a:r>
              <a:rPr lang="it-IT" dirty="0" err="1"/>
              <a:t>we</a:t>
            </a:r>
            <a:r>
              <a:rPr lang="it-IT" dirty="0"/>
              <a:t> </a:t>
            </a:r>
            <a:r>
              <a:rPr lang="it-IT" dirty="0" err="1"/>
              <a:t>find</a:t>
            </a:r>
            <a:r>
              <a:rPr lang="it-IT" dirty="0"/>
              <a:t> in </a:t>
            </a:r>
            <a:r>
              <a:rPr lang="it-IT" dirty="0" err="1"/>
              <a:t>any</a:t>
            </a:r>
            <a:r>
              <a:rPr lang="it-IT" dirty="0"/>
              <a:t> </a:t>
            </a:r>
            <a:r>
              <a:rPr lang="it-IT" dirty="0" err="1"/>
              <a:t>of</a:t>
            </a:r>
            <a:r>
              <a:rPr lang="it-IT" dirty="0"/>
              <a:t> the </a:t>
            </a:r>
            <a:r>
              <a:rPr lang="it-IT" dirty="0" err="1"/>
              <a:t>languages</a:t>
            </a:r>
            <a:r>
              <a:rPr lang="it-IT" dirty="0"/>
              <a:t> </a:t>
            </a:r>
            <a:r>
              <a:rPr lang="it-IT" dirty="0" err="1"/>
              <a:t>involved</a:t>
            </a:r>
            <a:r>
              <a:rPr lang="it-IT" dirty="0"/>
              <a:t> in </a:t>
            </a:r>
            <a:r>
              <a:rPr lang="it-IT" dirty="0" err="1"/>
              <a:t>their</a:t>
            </a:r>
            <a:r>
              <a:rPr lang="it-IT" dirty="0"/>
              <a:t> [</a:t>
            </a:r>
            <a:r>
              <a:rPr lang="it-IT" dirty="0" err="1"/>
              <a:t>pidgins</a:t>
            </a:r>
            <a:r>
              <a:rPr lang="it-IT" dirty="0"/>
              <a:t>’] </a:t>
            </a:r>
            <a:r>
              <a:rPr lang="it-IT" dirty="0" err="1"/>
              <a:t>making</a:t>
            </a:r>
            <a:r>
              <a:rPr lang="it-IT" dirty="0"/>
              <a:t>” (</a:t>
            </a:r>
            <a:r>
              <a:rPr lang="it-IT" dirty="0" err="1"/>
              <a:t>Jespersen</a:t>
            </a:r>
            <a:r>
              <a:rPr lang="it-IT" dirty="0"/>
              <a:t> 1922: 227).</a:t>
            </a:r>
          </a:p>
          <a:p>
            <a:pPr marL="514350" indent="-514350">
              <a:buAutoNum type="arabicParenR"/>
            </a:pPr>
            <a:endParaRPr lang="it-IT" dirty="0"/>
          </a:p>
        </p:txBody>
      </p:sp>
      <p:sp>
        <p:nvSpPr>
          <p:cNvPr id="4" name="Titolo 1">
            <a:extLst>
              <a:ext uri="{FF2B5EF4-FFF2-40B4-BE49-F238E27FC236}">
                <a16:creationId xmlns:a16="http://schemas.microsoft.com/office/drawing/2014/main" id="{8BE5DA86-56D6-4C45-8589-22839C4EA31D}"/>
              </a:ext>
            </a:extLst>
          </p:cNvPr>
          <p:cNvSpPr>
            <a:spLocks noGrp="1"/>
          </p:cNvSpPr>
          <p:nvPr>
            <p:ph type="title"/>
          </p:nvPr>
        </p:nvSpPr>
        <p:spPr>
          <a:xfrm>
            <a:off x="457200" y="274638"/>
            <a:ext cx="8229600" cy="1143000"/>
          </a:xfrm>
        </p:spPr>
        <p:txBody>
          <a:bodyPr/>
          <a:lstStyle/>
          <a:p>
            <a:r>
              <a:rPr lang="it-IT" dirty="0"/>
              <a:t>DEFINIZIONI PRECEDENTI</a:t>
            </a:r>
          </a:p>
        </p:txBody>
      </p:sp>
    </p:spTree>
    <p:extLst>
      <p:ext uri="{BB962C8B-B14F-4D97-AF65-F5344CB8AC3E}">
        <p14:creationId xmlns:p14="http://schemas.microsoft.com/office/powerpoint/2010/main" val="37437830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357166"/>
            <a:ext cx="8229600" cy="5768997"/>
          </a:xfrm>
        </p:spPr>
        <p:txBody>
          <a:bodyPr/>
          <a:lstStyle/>
          <a:p>
            <a:pPr marL="0" indent="0">
              <a:buNone/>
            </a:pPr>
            <a:endParaRPr lang="it-IT" dirty="0"/>
          </a:p>
          <a:p>
            <a:r>
              <a:rPr lang="it-IT" dirty="0"/>
              <a:t>“Two or more people use a </a:t>
            </a:r>
            <a:r>
              <a:rPr lang="it-IT" dirty="0" err="1"/>
              <a:t>language</a:t>
            </a:r>
            <a:r>
              <a:rPr lang="it-IT" dirty="0"/>
              <a:t> in a </a:t>
            </a:r>
            <a:r>
              <a:rPr lang="it-IT" dirty="0" err="1"/>
              <a:t>variety</a:t>
            </a:r>
            <a:r>
              <a:rPr lang="it-IT" dirty="0"/>
              <a:t> </a:t>
            </a:r>
            <a:r>
              <a:rPr lang="it-IT" dirty="0" err="1"/>
              <a:t>whose</a:t>
            </a:r>
            <a:r>
              <a:rPr lang="it-IT" dirty="0"/>
              <a:t> </a:t>
            </a:r>
            <a:r>
              <a:rPr lang="it-IT" dirty="0" err="1"/>
              <a:t>grammar</a:t>
            </a:r>
            <a:r>
              <a:rPr lang="it-IT" dirty="0"/>
              <a:t> and </a:t>
            </a:r>
            <a:r>
              <a:rPr lang="it-IT" dirty="0" err="1"/>
              <a:t>vocabulary</a:t>
            </a:r>
            <a:r>
              <a:rPr lang="it-IT" dirty="0"/>
              <a:t> are </a:t>
            </a:r>
            <a:r>
              <a:rPr lang="it-IT" dirty="0" err="1"/>
              <a:t>very</a:t>
            </a:r>
            <a:r>
              <a:rPr lang="it-IT" dirty="0"/>
              <a:t> </a:t>
            </a:r>
            <a:r>
              <a:rPr lang="it-IT" dirty="0" err="1"/>
              <a:t>much</a:t>
            </a:r>
            <a:r>
              <a:rPr lang="it-IT" dirty="0"/>
              <a:t> </a:t>
            </a:r>
            <a:r>
              <a:rPr lang="it-IT" dirty="0" err="1"/>
              <a:t>reduced</a:t>
            </a:r>
            <a:r>
              <a:rPr lang="it-IT" dirty="0"/>
              <a:t> in </a:t>
            </a:r>
            <a:r>
              <a:rPr lang="it-IT" dirty="0" err="1"/>
              <a:t>extent</a:t>
            </a:r>
            <a:r>
              <a:rPr lang="it-IT" dirty="0"/>
              <a:t> and </a:t>
            </a:r>
            <a:r>
              <a:rPr lang="it-IT" dirty="0" err="1"/>
              <a:t>which</a:t>
            </a:r>
            <a:r>
              <a:rPr lang="it-IT" dirty="0"/>
              <a:t> </a:t>
            </a:r>
            <a:r>
              <a:rPr lang="it-IT" dirty="0" err="1"/>
              <a:t>is</a:t>
            </a:r>
            <a:r>
              <a:rPr lang="it-IT" dirty="0"/>
              <a:t> native to </a:t>
            </a:r>
            <a:r>
              <a:rPr lang="it-IT" dirty="0" err="1"/>
              <a:t>neither</a:t>
            </a:r>
            <a:r>
              <a:rPr lang="it-IT" dirty="0"/>
              <a:t> side. </a:t>
            </a:r>
            <a:r>
              <a:rPr lang="it-IT" dirty="0" err="1"/>
              <a:t>Such</a:t>
            </a:r>
            <a:r>
              <a:rPr lang="it-IT" dirty="0"/>
              <a:t> a </a:t>
            </a:r>
            <a:r>
              <a:rPr lang="it-IT" dirty="0" err="1"/>
              <a:t>language</a:t>
            </a:r>
            <a:r>
              <a:rPr lang="it-IT" dirty="0"/>
              <a:t> </a:t>
            </a:r>
            <a:r>
              <a:rPr lang="it-IT" dirty="0" err="1"/>
              <a:t>is</a:t>
            </a:r>
            <a:r>
              <a:rPr lang="it-IT" dirty="0"/>
              <a:t> a ‘pidgin’” (Hall 1966: </a:t>
            </a:r>
            <a:r>
              <a:rPr lang="it-IT" dirty="0" err="1"/>
              <a:t>xii</a:t>
            </a:r>
            <a:r>
              <a:rPr lang="it-IT" dirty="0"/>
              <a:t>).</a:t>
            </a:r>
          </a:p>
        </p:txBody>
      </p:sp>
      <p:sp>
        <p:nvSpPr>
          <p:cNvPr id="4" name="Titolo 1">
            <a:extLst>
              <a:ext uri="{FF2B5EF4-FFF2-40B4-BE49-F238E27FC236}">
                <a16:creationId xmlns:a16="http://schemas.microsoft.com/office/drawing/2014/main" id="{9BFAB290-39ED-4353-B113-61059AFB5D64}"/>
              </a:ext>
            </a:extLst>
          </p:cNvPr>
          <p:cNvSpPr>
            <a:spLocks noGrp="1"/>
          </p:cNvSpPr>
          <p:nvPr>
            <p:ph type="title"/>
          </p:nvPr>
        </p:nvSpPr>
        <p:spPr>
          <a:xfrm>
            <a:off x="457200" y="274638"/>
            <a:ext cx="8229600" cy="1143000"/>
          </a:xfrm>
        </p:spPr>
        <p:txBody>
          <a:bodyPr/>
          <a:lstStyle/>
          <a:p>
            <a:r>
              <a:rPr lang="it-IT" dirty="0"/>
              <a:t>DEFINIZIONI PRECEDENTI</a:t>
            </a:r>
          </a:p>
        </p:txBody>
      </p:sp>
    </p:spTree>
    <p:extLst>
      <p:ext uri="{BB962C8B-B14F-4D97-AF65-F5344CB8AC3E}">
        <p14:creationId xmlns:p14="http://schemas.microsoft.com/office/powerpoint/2010/main" val="13732055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785794"/>
            <a:ext cx="8229600" cy="5669014"/>
          </a:xfrm>
        </p:spPr>
        <p:txBody>
          <a:bodyPr>
            <a:normAutofit/>
          </a:bodyPr>
          <a:lstStyle/>
          <a:p>
            <a:pPr marL="0" indent="0">
              <a:buNone/>
            </a:pPr>
            <a:r>
              <a:rPr lang="it-IT" dirty="0"/>
              <a:t>“The </a:t>
            </a:r>
            <a:r>
              <a:rPr lang="it-IT" dirty="0" err="1"/>
              <a:t>vocabulary</a:t>
            </a:r>
            <a:r>
              <a:rPr lang="it-IT" dirty="0"/>
              <a:t> </a:t>
            </a:r>
            <a:r>
              <a:rPr lang="it-IT" dirty="0" err="1"/>
              <a:t>is</a:t>
            </a:r>
            <a:r>
              <a:rPr lang="it-IT" dirty="0"/>
              <a:t> </a:t>
            </a:r>
            <a:r>
              <a:rPr lang="it-IT" dirty="0" err="1"/>
              <a:t>mainly</a:t>
            </a:r>
            <a:r>
              <a:rPr lang="it-IT" dirty="0"/>
              <a:t> </a:t>
            </a:r>
            <a:r>
              <a:rPr lang="it-IT" dirty="0" err="1"/>
              <a:t>provided</a:t>
            </a:r>
            <a:r>
              <a:rPr lang="it-IT" dirty="0"/>
              <a:t> </a:t>
            </a:r>
            <a:r>
              <a:rPr lang="it-IT" dirty="0" err="1"/>
              <a:t>by</a:t>
            </a:r>
            <a:r>
              <a:rPr lang="it-IT" dirty="0"/>
              <a:t> the </a:t>
            </a:r>
            <a:r>
              <a:rPr lang="it-IT" dirty="0" err="1"/>
              <a:t>language</a:t>
            </a:r>
            <a:r>
              <a:rPr lang="it-IT" dirty="0"/>
              <a:t> </a:t>
            </a:r>
            <a:r>
              <a:rPr lang="it-IT" dirty="0" err="1"/>
              <a:t>spoken</a:t>
            </a:r>
            <a:r>
              <a:rPr lang="it-IT" dirty="0"/>
              <a:t> </a:t>
            </a:r>
            <a:r>
              <a:rPr lang="it-IT" dirty="0" err="1"/>
              <a:t>by</a:t>
            </a:r>
            <a:r>
              <a:rPr lang="it-IT" dirty="0"/>
              <a:t> upper </a:t>
            </a:r>
            <a:r>
              <a:rPr lang="it-IT" dirty="0" err="1"/>
              <a:t>stratum</a:t>
            </a:r>
            <a:r>
              <a:rPr lang="it-IT" dirty="0"/>
              <a:t> </a:t>
            </a:r>
            <a:r>
              <a:rPr lang="it-IT" dirty="0" err="1"/>
              <a:t>if</a:t>
            </a:r>
            <a:r>
              <a:rPr lang="it-IT" dirty="0"/>
              <a:t> a </a:t>
            </a:r>
            <a:r>
              <a:rPr lang="it-IT" dirty="0" err="1"/>
              <a:t>mixed</a:t>
            </a:r>
            <a:r>
              <a:rPr lang="it-IT" dirty="0"/>
              <a:t> society, </a:t>
            </a:r>
            <a:r>
              <a:rPr lang="it-IT" dirty="0" err="1"/>
              <a:t>adapted</a:t>
            </a:r>
            <a:r>
              <a:rPr lang="it-IT" dirty="0"/>
              <a:t> </a:t>
            </a:r>
            <a:r>
              <a:rPr lang="it-IT" dirty="0" err="1"/>
              <a:t>by</a:t>
            </a:r>
            <a:r>
              <a:rPr lang="it-IT" dirty="0"/>
              <a:t> the </a:t>
            </a:r>
            <a:r>
              <a:rPr lang="it-IT" dirty="0" err="1"/>
              <a:t>lower</a:t>
            </a:r>
            <a:r>
              <a:rPr lang="it-IT" dirty="0"/>
              <a:t> </a:t>
            </a:r>
            <a:r>
              <a:rPr lang="it-IT" dirty="0" err="1"/>
              <a:t>stratum</a:t>
            </a:r>
            <a:r>
              <a:rPr lang="it-IT" dirty="0"/>
              <a:t> </a:t>
            </a:r>
            <a:r>
              <a:rPr lang="it-IT" dirty="0" err="1"/>
              <a:t>to</a:t>
            </a:r>
            <a:r>
              <a:rPr lang="it-IT" dirty="0"/>
              <a:t> the </a:t>
            </a:r>
            <a:r>
              <a:rPr lang="it-IT" dirty="0" err="1"/>
              <a:t>grammar</a:t>
            </a:r>
            <a:r>
              <a:rPr lang="it-IT" dirty="0"/>
              <a:t> and </a:t>
            </a:r>
            <a:r>
              <a:rPr lang="it-IT" dirty="0" err="1"/>
              <a:t>morphology</a:t>
            </a:r>
            <a:r>
              <a:rPr lang="it-IT" dirty="0"/>
              <a:t> </a:t>
            </a:r>
            <a:r>
              <a:rPr lang="it-IT" dirty="0" err="1"/>
              <a:t>of</a:t>
            </a:r>
            <a:r>
              <a:rPr lang="it-IT" dirty="0"/>
              <a:t> </a:t>
            </a:r>
            <a:r>
              <a:rPr lang="it-IT" dirty="0" err="1"/>
              <a:t>their</a:t>
            </a:r>
            <a:r>
              <a:rPr lang="it-IT" dirty="0"/>
              <a:t> </a:t>
            </a:r>
            <a:r>
              <a:rPr lang="it-IT" dirty="0" err="1"/>
              <a:t>original</a:t>
            </a:r>
            <a:r>
              <a:rPr lang="it-IT" dirty="0"/>
              <a:t> </a:t>
            </a:r>
            <a:r>
              <a:rPr lang="it-IT" dirty="0" err="1"/>
              <a:t>language</a:t>
            </a:r>
            <a:r>
              <a:rPr lang="it-IT" dirty="0"/>
              <a:t>” (Adler 1977, 12)</a:t>
            </a:r>
          </a:p>
          <a:p>
            <a:endParaRPr lang="it-IT" dirty="0"/>
          </a:p>
          <a:p>
            <a:pPr>
              <a:buNone/>
            </a:pPr>
            <a:r>
              <a:rPr lang="it-IT" dirty="0"/>
              <a:t>-&gt; “</a:t>
            </a:r>
            <a:r>
              <a:rPr lang="it-IT" dirty="0" err="1"/>
              <a:t>mixed</a:t>
            </a:r>
            <a:r>
              <a:rPr lang="it-IT" dirty="0"/>
              <a:t> society”? </a:t>
            </a:r>
          </a:p>
          <a:p>
            <a:pPr>
              <a:buNone/>
            </a:pPr>
            <a:r>
              <a:rPr lang="it-IT" dirty="0">
                <a:hlinkClick r:id="rId3"/>
              </a:rPr>
              <a:t>https://www.youtube.com/watch?v=kJOU9YYMzpw</a:t>
            </a:r>
            <a:endParaRPr lang="it-IT" dirty="0"/>
          </a:p>
          <a:p>
            <a:pPr>
              <a:buNone/>
            </a:pPr>
            <a:endParaRPr lang="it-IT" dirty="0"/>
          </a:p>
          <a:p>
            <a:pPr>
              <a:buNone/>
            </a:pPr>
            <a:endParaRPr lang="it-IT" dirty="0"/>
          </a:p>
        </p:txBody>
      </p:sp>
      <p:sp>
        <p:nvSpPr>
          <p:cNvPr id="4" name="Titolo 1">
            <a:extLst>
              <a:ext uri="{FF2B5EF4-FFF2-40B4-BE49-F238E27FC236}">
                <a16:creationId xmlns:a16="http://schemas.microsoft.com/office/drawing/2014/main" id="{11C8C807-1685-4656-925A-6BC053617C4C}"/>
              </a:ext>
            </a:extLst>
          </p:cNvPr>
          <p:cNvSpPr>
            <a:spLocks noGrp="1"/>
          </p:cNvSpPr>
          <p:nvPr>
            <p:ph type="title"/>
          </p:nvPr>
        </p:nvSpPr>
        <p:spPr>
          <a:xfrm>
            <a:off x="457200" y="0"/>
            <a:ext cx="8229600" cy="1143000"/>
          </a:xfrm>
        </p:spPr>
        <p:txBody>
          <a:bodyPr/>
          <a:lstStyle/>
          <a:p>
            <a:r>
              <a:rPr lang="it-IT" dirty="0"/>
              <a:t>DEFINIZIONI PRECEDENTI</a:t>
            </a:r>
          </a:p>
        </p:txBody>
      </p:sp>
    </p:spTree>
    <p:extLst>
      <p:ext uri="{BB962C8B-B14F-4D97-AF65-F5344CB8AC3E}">
        <p14:creationId xmlns:p14="http://schemas.microsoft.com/office/powerpoint/2010/main" val="132538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a:extLst>
              <a:ext uri="{FF2B5EF4-FFF2-40B4-BE49-F238E27FC236}">
                <a16:creationId xmlns:a16="http://schemas.microsoft.com/office/drawing/2014/main" id="{7F2334DC-1DB6-497E-8081-0A7A514150A0}"/>
              </a:ext>
            </a:extLst>
          </p:cNvPr>
          <p:cNvSpPr>
            <a:spLocks noGrp="1"/>
          </p:cNvSpPr>
          <p:nvPr>
            <p:ph type="ctrTitle"/>
          </p:nvPr>
        </p:nvSpPr>
        <p:spPr/>
        <p:txBody>
          <a:bodyPr/>
          <a:lstStyle/>
          <a:p>
            <a:r>
              <a:rPr lang="it-IT" dirty="0" err="1"/>
              <a:t>NECESSITà</a:t>
            </a:r>
            <a:r>
              <a:rPr lang="it-IT" dirty="0"/>
              <a:t> DI SUPERARE UNA VISIONE DI IDEOLOGICA</a:t>
            </a:r>
          </a:p>
        </p:txBody>
      </p:sp>
      <p:sp>
        <p:nvSpPr>
          <p:cNvPr id="5" name="Sottotitolo 4">
            <a:extLst>
              <a:ext uri="{FF2B5EF4-FFF2-40B4-BE49-F238E27FC236}">
                <a16:creationId xmlns:a16="http://schemas.microsoft.com/office/drawing/2014/main" id="{1836BED7-2854-4D3B-AB10-D129118E2799}"/>
              </a:ext>
            </a:extLst>
          </p:cNvPr>
          <p:cNvSpPr>
            <a:spLocks noGrp="1"/>
          </p:cNvSpPr>
          <p:nvPr>
            <p:ph type="subTitle" idx="1"/>
          </p:nvPr>
        </p:nvSpPr>
        <p:spPr/>
        <p:txBody>
          <a:bodyPr/>
          <a:lstStyle/>
          <a:p>
            <a:endParaRPr lang="it-IT"/>
          </a:p>
        </p:txBody>
      </p:sp>
    </p:spTree>
    <p:extLst>
      <p:ext uri="{BB962C8B-B14F-4D97-AF65-F5344CB8AC3E}">
        <p14:creationId xmlns:p14="http://schemas.microsoft.com/office/powerpoint/2010/main" val="6500196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17136913-F2F9-4595-89F2-F120FB4160C7}"/>
              </a:ext>
            </a:extLst>
          </p:cNvPr>
          <p:cNvSpPr>
            <a:spLocks noGrp="1"/>
          </p:cNvSpPr>
          <p:nvPr>
            <p:ph idx="1"/>
          </p:nvPr>
        </p:nvSpPr>
        <p:spPr>
          <a:xfrm>
            <a:off x="628650" y="369000"/>
            <a:ext cx="7886700" cy="5807963"/>
          </a:xfrm>
        </p:spPr>
        <p:txBody>
          <a:bodyPr>
            <a:normAutofit fontScale="77500" lnSpcReduction="20000"/>
          </a:bodyPr>
          <a:lstStyle/>
          <a:p>
            <a:pPr marL="0" indent="0">
              <a:buNone/>
            </a:pPr>
            <a:r>
              <a:rPr lang="it-IT" dirty="0"/>
              <a:t>«Una consistente manodopera a basso costo e facilmente rimpiazzabile, vasti appezzamenti di terra  disponibili per coltivazioni estensive e un insieme di condizioni favorevoli  al reperimento di forza lavoro migrata a vario titolo sono i tre elementi che hanno caratterizzato dal XVI secolo e per almeno altri quattro secoli l’instaurarsi di regimi commerciali basati sull’economia agricola e le piantagioni, che prima dell’era coloniale caratterizzavano già  i territori sotto il controllo europeo in buona parte del continente americano e in molti luoghi dell’Africa, dell’Asia e dell’Oceania. La convergenza di individui con lingue materne diverse verso comuni luoghi di lavoro ha senz’altro favorito nei secoli il sorgere di lingue di contatto, attraverso l’uso delle quali è oggi possibile ricostruire una mappa storica delle aree maggiormente interessate dall’economia delle piantagioni»</a:t>
            </a:r>
          </a:p>
          <a:p>
            <a:pPr marL="0" indent="0">
              <a:buNone/>
            </a:pPr>
            <a:r>
              <a:rPr lang="it-IT" dirty="0"/>
              <a:t>(Turchetta 2009, 42-43)</a:t>
            </a:r>
          </a:p>
        </p:txBody>
      </p:sp>
    </p:spTree>
    <p:extLst>
      <p:ext uri="{BB962C8B-B14F-4D97-AF65-F5344CB8AC3E}">
        <p14:creationId xmlns:p14="http://schemas.microsoft.com/office/powerpoint/2010/main" val="1157433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143000" y="671509"/>
            <a:ext cx="6858000" cy="919164"/>
          </a:xfrm>
        </p:spPr>
        <p:txBody>
          <a:bodyPr>
            <a:normAutofit/>
          </a:bodyPr>
          <a:lstStyle/>
          <a:p>
            <a:r>
              <a:rPr lang="it-IT" dirty="0"/>
              <a:t>Prospettive e ideologie</a:t>
            </a:r>
          </a:p>
        </p:txBody>
      </p:sp>
      <p:pic>
        <p:nvPicPr>
          <p:cNvPr id="1026" name="Picture 2" descr="Schiavitù negli Stati Uniti d'America - Wikipedia"/>
          <p:cNvPicPr>
            <a:picLocks noChangeAspect="1" noChangeArrowheads="1"/>
          </p:cNvPicPr>
          <p:nvPr/>
        </p:nvPicPr>
        <p:blipFill>
          <a:blip r:embed="rId2" cstate="print"/>
          <a:srcRect/>
          <a:stretch>
            <a:fillRect/>
          </a:stretch>
        </p:blipFill>
        <p:spPr bwMode="auto">
          <a:xfrm>
            <a:off x="435762" y="1590672"/>
            <a:ext cx="2297910" cy="5075829"/>
          </a:xfrm>
          <a:prstGeom prst="rect">
            <a:avLst/>
          </a:prstGeom>
          <a:noFill/>
        </p:spPr>
      </p:pic>
      <p:pic>
        <p:nvPicPr>
          <p:cNvPr id="1037" name="Picture 13"/>
          <p:cNvPicPr>
            <a:picLocks noChangeAspect="1" noChangeArrowheads="1"/>
          </p:cNvPicPr>
          <p:nvPr/>
        </p:nvPicPr>
        <p:blipFill>
          <a:blip r:embed="rId3" cstate="print"/>
          <a:srcRect/>
          <a:stretch>
            <a:fillRect/>
          </a:stretch>
        </p:blipFill>
        <p:spPr bwMode="auto">
          <a:xfrm>
            <a:off x="3652836" y="1590673"/>
            <a:ext cx="4552335" cy="5145087"/>
          </a:xfrm>
          <a:prstGeom prst="rect">
            <a:avLst/>
          </a:prstGeom>
          <a:noFill/>
          <a:ln w="9525">
            <a:noFill/>
            <a:miter lim="800000"/>
            <a:headEnd/>
            <a:tailEnd/>
          </a:ln>
          <a:effectLst/>
        </p:spPr>
      </p:pic>
    </p:spTree>
    <p:extLst>
      <p:ext uri="{BB962C8B-B14F-4D97-AF65-F5344CB8AC3E}">
        <p14:creationId xmlns:p14="http://schemas.microsoft.com/office/powerpoint/2010/main" val="3020155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1060C8F-FB3F-4D5F-8111-37FC5C6A28AA}"/>
              </a:ext>
            </a:extLst>
          </p:cNvPr>
          <p:cNvSpPr>
            <a:spLocks noGrp="1"/>
          </p:cNvSpPr>
          <p:nvPr>
            <p:ph type="title"/>
          </p:nvPr>
        </p:nvSpPr>
        <p:spPr/>
        <p:txBody>
          <a:bodyPr>
            <a:normAutofit fontScale="90000"/>
          </a:bodyPr>
          <a:lstStyle/>
          <a:p>
            <a:r>
              <a:rPr lang="it-IT" dirty="0"/>
              <a:t>Condizioni necessarie per lo sviluppo di un pidgin</a:t>
            </a:r>
          </a:p>
        </p:txBody>
      </p:sp>
      <p:sp>
        <p:nvSpPr>
          <p:cNvPr id="3" name="Segnaposto contenuto 2">
            <a:extLst>
              <a:ext uri="{FF2B5EF4-FFF2-40B4-BE49-F238E27FC236}">
                <a16:creationId xmlns:a16="http://schemas.microsoft.com/office/drawing/2014/main" id="{3D77A008-2060-4CDB-9DA1-F4D7A52DD0F0}"/>
              </a:ext>
            </a:extLst>
          </p:cNvPr>
          <p:cNvSpPr>
            <a:spLocks noGrp="1"/>
          </p:cNvSpPr>
          <p:nvPr>
            <p:ph idx="1"/>
          </p:nvPr>
        </p:nvSpPr>
        <p:spPr/>
        <p:txBody>
          <a:bodyPr>
            <a:normAutofit fontScale="77500" lnSpcReduction="20000"/>
          </a:bodyPr>
          <a:lstStyle/>
          <a:p>
            <a:pPr marL="514350" indent="-514350">
              <a:buFont typeface="+mj-lt"/>
              <a:buAutoNum type="arabicPeriod"/>
            </a:pPr>
            <a:r>
              <a:rPr lang="it-IT" dirty="0"/>
              <a:t>Necessità di comunicazione tra gruppi di parlanti con lingue materne diverse e senza nessuna lingua comune nei rispettivi repertori: questi gruppi sociali possono avere ruoli e </a:t>
            </a:r>
            <a:r>
              <a:rPr lang="it-IT" sz="2800" dirty="0"/>
              <a:t>dimensioni</a:t>
            </a:r>
            <a:r>
              <a:rPr lang="it-IT" dirty="0"/>
              <a:t> diverse (contatto e nascita di un gergo)</a:t>
            </a:r>
          </a:p>
          <a:p>
            <a:pPr marL="514350" indent="-514350">
              <a:buFont typeface="+mj-lt"/>
              <a:buAutoNum type="arabicPeriod"/>
            </a:pPr>
            <a:r>
              <a:rPr lang="it-IT" dirty="0"/>
              <a:t>Impossibilità di un gruppo ad accedere in tempi brevi alla lingua dell’altro (non vi è apprendimento linguistico come, ad esempio, nelle </a:t>
            </a:r>
            <a:r>
              <a:rPr lang="it-IT" dirty="0">
                <a:hlinkClick r:id="rId3" action="ppaction://hlinkpres?slideindex=1&amp;slidetitle="/>
              </a:rPr>
              <a:t>comunità migranti che hanno comunque una lingua bersaglio</a:t>
            </a:r>
            <a:r>
              <a:rPr lang="it-IT" dirty="0"/>
              <a:t>) (mancato accesso a una lingua a bersaglio)</a:t>
            </a:r>
          </a:p>
          <a:p>
            <a:pPr marL="514350" indent="-514350">
              <a:buFont typeface="+mj-lt"/>
              <a:buAutoNum type="arabicPeriod"/>
            </a:pPr>
            <a:r>
              <a:rPr lang="it-IT" dirty="0"/>
              <a:t>Necessità di scegliere una varietà linguistica non marcata, efficace e con alto prestigio nei domini interessati dalle necessità comunicative.</a:t>
            </a:r>
          </a:p>
        </p:txBody>
      </p:sp>
    </p:spTree>
    <p:extLst>
      <p:ext uri="{BB962C8B-B14F-4D97-AF65-F5344CB8AC3E}">
        <p14:creationId xmlns:p14="http://schemas.microsoft.com/office/powerpoint/2010/main" val="30574874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Superamento delle definizioni precedenti</a:t>
            </a:r>
          </a:p>
        </p:txBody>
      </p:sp>
      <p:sp>
        <p:nvSpPr>
          <p:cNvPr id="3" name="Segnaposto contenuto 2"/>
          <p:cNvSpPr>
            <a:spLocks noGrp="1"/>
          </p:cNvSpPr>
          <p:nvPr>
            <p:ph idx="1"/>
          </p:nvPr>
        </p:nvSpPr>
        <p:spPr/>
        <p:txBody>
          <a:bodyPr>
            <a:normAutofit/>
          </a:bodyPr>
          <a:lstStyle/>
          <a:p>
            <a:r>
              <a:rPr lang="it-IT" dirty="0"/>
              <a:t>Pidgin are </a:t>
            </a:r>
            <a:r>
              <a:rPr lang="it-IT" dirty="0" err="1"/>
              <a:t>examples</a:t>
            </a:r>
            <a:r>
              <a:rPr lang="it-IT" dirty="0"/>
              <a:t> </a:t>
            </a:r>
            <a:r>
              <a:rPr lang="it-IT" dirty="0" err="1"/>
              <a:t>of</a:t>
            </a:r>
            <a:r>
              <a:rPr lang="it-IT" dirty="0"/>
              <a:t> </a:t>
            </a:r>
            <a:r>
              <a:rPr lang="it-IT" dirty="0" err="1"/>
              <a:t>partially</a:t>
            </a:r>
            <a:r>
              <a:rPr lang="it-IT" dirty="0"/>
              <a:t> target or </a:t>
            </a:r>
            <a:r>
              <a:rPr lang="it-IT" dirty="0" err="1"/>
              <a:t>non-targeted</a:t>
            </a:r>
            <a:r>
              <a:rPr lang="it-IT" dirty="0"/>
              <a:t> </a:t>
            </a:r>
            <a:r>
              <a:rPr lang="it-IT" dirty="0" err="1"/>
              <a:t>second-language</a:t>
            </a:r>
            <a:r>
              <a:rPr lang="it-IT" dirty="0"/>
              <a:t> </a:t>
            </a:r>
            <a:r>
              <a:rPr lang="it-IT" dirty="0" err="1"/>
              <a:t>learning</a:t>
            </a:r>
            <a:r>
              <a:rPr lang="it-IT" dirty="0"/>
              <a:t>, </a:t>
            </a:r>
            <a:r>
              <a:rPr lang="it-IT" dirty="0" err="1"/>
              <a:t>developing</a:t>
            </a:r>
            <a:r>
              <a:rPr lang="it-IT" dirty="0"/>
              <a:t> </a:t>
            </a:r>
            <a:r>
              <a:rPr lang="it-IT" dirty="0" err="1"/>
              <a:t>from</a:t>
            </a:r>
            <a:r>
              <a:rPr lang="it-IT" dirty="0"/>
              <a:t> </a:t>
            </a:r>
            <a:r>
              <a:rPr lang="it-IT" dirty="0" err="1"/>
              <a:t>simpler</a:t>
            </a:r>
            <a:r>
              <a:rPr lang="it-IT" dirty="0"/>
              <a:t> </a:t>
            </a:r>
            <a:r>
              <a:rPr lang="it-IT" dirty="0" err="1"/>
              <a:t>to</a:t>
            </a:r>
            <a:r>
              <a:rPr lang="it-IT" dirty="0"/>
              <a:t> more </a:t>
            </a:r>
            <a:r>
              <a:rPr lang="it-IT" dirty="0" err="1"/>
              <a:t>complex</a:t>
            </a:r>
            <a:r>
              <a:rPr lang="it-IT" dirty="0"/>
              <a:t> </a:t>
            </a:r>
            <a:r>
              <a:rPr lang="it-IT" dirty="0" err="1"/>
              <a:t>systems</a:t>
            </a:r>
            <a:r>
              <a:rPr lang="it-IT" dirty="0"/>
              <a:t> </a:t>
            </a:r>
            <a:r>
              <a:rPr lang="it-IT" dirty="0" err="1"/>
              <a:t>as</a:t>
            </a:r>
            <a:r>
              <a:rPr lang="it-IT" dirty="0"/>
              <a:t> </a:t>
            </a:r>
            <a:r>
              <a:rPr lang="it-IT" dirty="0" err="1"/>
              <a:t>communicative</a:t>
            </a:r>
            <a:r>
              <a:rPr lang="it-IT" dirty="0"/>
              <a:t> </a:t>
            </a:r>
            <a:r>
              <a:rPr lang="it-IT" dirty="0" err="1"/>
              <a:t>requirements</a:t>
            </a:r>
            <a:r>
              <a:rPr lang="it-IT" dirty="0"/>
              <a:t> </a:t>
            </a:r>
            <a:r>
              <a:rPr lang="it-IT" dirty="0" err="1"/>
              <a:t>become</a:t>
            </a:r>
            <a:r>
              <a:rPr lang="it-IT" dirty="0"/>
              <a:t> more </a:t>
            </a:r>
            <a:r>
              <a:rPr lang="it-IT" dirty="0" err="1"/>
              <a:t>demanging</a:t>
            </a:r>
            <a:r>
              <a:rPr lang="it-IT" dirty="0"/>
              <a:t>. Pidgin </a:t>
            </a:r>
            <a:r>
              <a:rPr lang="it-IT" dirty="0" err="1"/>
              <a:t>languages</a:t>
            </a:r>
            <a:r>
              <a:rPr lang="it-IT" dirty="0"/>
              <a:t> </a:t>
            </a:r>
            <a:r>
              <a:rPr lang="it-IT" dirty="0" err="1"/>
              <a:t>by</a:t>
            </a:r>
            <a:r>
              <a:rPr lang="it-IT" dirty="0"/>
              <a:t> </a:t>
            </a:r>
            <a:r>
              <a:rPr lang="it-IT" dirty="0" err="1"/>
              <a:t>definition</a:t>
            </a:r>
            <a:r>
              <a:rPr lang="it-IT" dirty="0"/>
              <a:t> </a:t>
            </a:r>
            <a:r>
              <a:rPr lang="it-IT" dirty="0" err="1"/>
              <a:t>have</a:t>
            </a:r>
            <a:r>
              <a:rPr lang="it-IT" dirty="0"/>
              <a:t> no native </a:t>
            </a:r>
            <a:r>
              <a:rPr lang="it-IT" dirty="0" err="1"/>
              <a:t>speakers</a:t>
            </a:r>
            <a:r>
              <a:rPr lang="it-IT" dirty="0"/>
              <a:t>, </a:t>
            </a:r>
            <a:r>
              <a:rPr lang="it-IT" dirty="0" err="1"/>
              <a:t>they</a:t>
            </a:r>
            <a:r>
              <a:rPr lang="it-IT" dirty="0"/>
              <a:t> are social </a:t>
            </a:r>
            <a:r>
              <a:rPr lang="it-IT" dirty="0" err="1"/>
              <a:t>rather</a:t>
            </a:r>
            <a:r>
              <a:rPr lang="it-IT" dirty="0"/>
              <a:t> </a:t>
            </a:r>
            <a:r>
              <a:rPr lang="it-IT" dirty="0" err="1"/>
              <a:t>than</a:t>
            </a:r>
            <a:r>
              <a:rPr lang="it-IT" dirty="0"/>
              <a:t> </a:t>
            </a:r>
            <a:r>
              <a:rPr lang="it-IT" dirty="0" err="1"/>
              <a:t>individual</a:t>
            </a:r>
            <a:r>
              <a:rPr lang="it-IT" dirty="0"/>
              <a:t> </a:t>
            </a:r>
            <a:r>
              <a:rPr lang="it-IT" dirty="0" err="1"/>
              <a:t>solutions</a:t>
            </a:r>
            <a:r>
              <a:rPr lang="it-IT" dirty="0"/>
              <a:t>, and </a:t>
            </a:r>
            <a:r>
              <a:rPr lang="it-IT" dirty="0" err="1"/>
              <a:t>hence</a:t>
            </a:r>
            <a:r>
              <a:rPr lang="it-IT" dirty="0"/>
              <a:t> are </a:t>
            </a:r>
            <a:r>
              <a:rPr lang="it-IT" dirty="0" err="1"/>
              <a:t>characterized</a:t>
            </a:r>
            <a:r>
              <a:rPr lang="it-IT" dirty="0"/>
              <a:t> </a:t>
            </a:r>
            <a:r>
              <a:rPr lang="it-IT" dirty="0" err="1"/>
              <a:t>by</a:t>
            </a:r>
            <a:r>
              <a:rPr lang="it-IT" dirty="0"/>
              <a:t> </a:t>
            </a:r>
            <a:r>
              <a:rPr lang="it-IT" dirty="0" err="1"/>
              <a:t>norms</a:t>
            </a:r>
            <a:r>
              <a:rPr lang="it-IT" dirty="0"/>
              <a:t> </a:t>
            </a:r>
            <a:r>
              <a:rPr lang="it-IT" dirty="0" err="1"/>
              <a:t>of</a:t>
            </a:r>
            <a:r>
              <a:rPr lang="it-IT" dirty="0"/>
              <a:t> </a:t>
            </a:r>
            <a:r>
              <a:rPr lang="it-IT" dirty="0" err="1"/>
              <a:t>acceptability</a:t>
            </a:r>
            <a:r>
              <a:rPr lang="it-IT" dirty="0"/>
              <a:t>”. (</a:t>
            </a:r>
            <a:r>
              <a:rPr lang="it-IT" dirty="0" err="1"/>
              <a:t>Muhlhauser</a:t>
            </a:r>
            <a:r>
              <a:rPr lang="it-IT" dirty="0"/>
              <a:t> , p. 5)</a:t>
            </a:r>
          </a:p>
        </p:txBody>
      </p:sp>
    </p:spTree>
    <p:extLst>
      <p:ext uri="{BB962C8B-B14F-4D97-AF65-F5344CB8AC3E}">
        <p14:creationId xmlns:p14="http://schemas.microsoft.com/office/powerpoint/2010/main" val="35699506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Superamento delle definizioni precedenti</a:t>
            </a:r>
          </a:p>
        </p:txBody>
      </p:sp>
      <p:sp>
        <p:nvSpPr>
          <p:cNvPr id="3" name="Segnaposto contenuto 2"/>
          <p:cNvSpPr>
            <a:spLocks noGrp="1"/>
          </p:cNvSpPr>
          <p:nvPr>
            <p:ph idx="1"/>
          </p:nvPr>
        </p:nvSpPr>
        <p:spPr/>
        <p:txBody>
          <a:bodyPr>
            <a:normAutofit/>
          </a:bodyPr>
          <a:lstStyle/>
          <a:p>
            <a:r>
              <a:rPr lang="it-IT" dirty="0"/>
              <a:t>Pidgin are </a:t>
            </a:r>
            <a:r>
              <a:rPr lang="it-IT" dirty="0" err="1"/>
              <a:t>examples</a:t>
            </a:r>
            <a:r>
              <a:rPr lang="it-IT" dirty="0"/>
              <a:t> </a:t>
            </a:r>
            <a:r>
              <a:rPr lang="it-IT" dirty="0" err="1"/>
              <a:t>of</a:t>
            </a:r>
            <a:r>
              <a:rPr lang="it-IT" dirty="0"/>
              <a:t> </a:t>
            </a:r>
            <a:r>
              <a:rPr lang="it-IT" dirty="0" err="1"/>
              <a:t>partially</a:t>
            </a:r>
            <a:r>
              <a:rPr lang="it-IT" dirty="0"/>
              <a:t> target or </a:t>
            </a:r>
            <a:r>
              <a:rPr lang="it-IT" dirty="0" err="1"/>
              <a:t>non-targeted</a:t>
            </a:r>
            <a:r>
              <a:rPr lang="it-IT" dirty="0"/>
              <a:t> </a:t>
            </a:r>
            <a:r>
              <a:rPr lang="it-IT" dirty="0" err="1"/>
              <a:t>second-language</a:t>
            </a:r>
            <a:r>
              <a:rPr lang="it-IT" dirty="0"/>
              <a:t> </a:t>
            </a:r>
            <a:r>
              <a:rPr lang="it-IT" dirty="0" err="1"/>
              <a:t>learning</a:t>
            </a:r>
            <a:r>
              <a:rPr lang="it-IT" dirty="0"/>
              <a:t>, </a:t>
            </a:r>
            <a:r>
              <a:rPr lang="it-IT" dirty="0" err="1"/>
              <a:t>developing</a:t>
            </a:r>
            <a:r>
              <a:rPr lang="it-IT" dirty="0"/>
              <a:t> </a:t>
            </a:r>
            <a:r>
              <a:rPr lang="it-IT" dirty="0" err="1"/>
              <a:t>from</a:t>
            </a:r>
            <a:r>
              <a:rPr lang="it-IT" dirty="0"/>
              <a:t> </a:t>
            </a:r>
            <a:r>
              <a:rPr lang="it-IT" dirty="0" err="1"/>
              <a:t>simpler</a:t>
            </a:r>
            <a:r>
              <a:rPr lang="it-IT" dirty="0"/>
              <a:t> </a:t>
            </a:r>
            <a:r>
              <a:rPr lang="it-IT" dirty="0" err="1"/>
              <a:t>to</a:t>
            </a:r>
            <a:r>
              <a:rPr lang="it-IT" dirty="0"/>
              <a:t> more </a:t>
            </a:r>
            <a:r>
              <a:rPr lang="it-IT" dirty="0" err="1"/>
              <a:t>complex</a:t>
            </a:r>
            <a:r>
              <a:rPr lang="it-IT" dirty="0"/>
              <a:t> </a:t>
            </a:r>
            <a:r>
              <a:rPr lang="it-IT" dirty="0" err="1"/>
              <a:t>systems</a:t>
            </a:r>
            <a:r>
              <a:rPr lang="it-IT" dirty="0"/>
              <a:t> </a:t>
            </a:r>
            <a:r>
              <a:rPr lang="it-IT" dirty="0" err="1"/>
              <a:t>as</a:t>
            </a:r>
            <a:r>
              <a:rPr lang="it-IT" dirty="0"/>
              <a:t> </a:t>
            </a:r>
            <a:r>
              <a:rPr lang="it-IT" dirty="0" err="1"/>
              <a:t>communicative</a:t>
            </a:r>
            <a:r>
              <a:rPr lang="it-IT" dirty="0"/>
              <a:t> </a:t>
            </a:r>
            <a:r>
              <a:rPr lang="it-IT" dirty="0" err="1"/>
              <a:t>requirements</a:t>
            </a:r>
            <a:r>
              <a:rPr lang="it-IT" dirty="0"/>
              <a:t> </a:t>
            </a:r>
            <a:r>
              <a:rPr lang="it-IT" dirty="0" err="1"/>
              <a:t>become</a:t>
            </a:r>
            <a:r>
              <a:rPr lang="it-IT" dirty="0"/>
              <a:t> more </a:t>
            </a:r>
            <a:r>
              <a:rPr lang="it-IT" dirty="0" err="1"/>
              <a:t>demanging</a:t>
            </a:r>
            <a:r>
              <a:rPr lang="it-IT" dirty="0"/>
              <a:t>. Pidgin </a:t>
            </a:r>
            <a:r>
              <a:rPr lang="it-IT" dirty="0" err="1"/>
              <a:t>languages</a:t>
            </a:r>
            <a:r>
              <a:rPr lang="it-IT" dirty="0"/>
              <a:t> </a:t>
            </a:r>
            <a:r>
              <a:rPr lang="it-IT" dirty="0" err="1"/>
              <a:t>by</a:t>
            </a:r>
            <a:r>
              <a:rPr lang="it-IT" dirty="0"/>
              <a:t> </a:t>
            </a:r>
            <a:r>
              <a:rPr lang="it-IT" dirty="0" err="1"/>
              <a:t>definition</a:t>
            </a:r>
            <a:r>
              <a:rPr lang="it-IT" dirty="0"/>
              <a:t> </a:t>
            </a:r>
            <a:r>
              <a:rPr lang="it-IT" dirty="0" err="1"/>
              <a:t>have</a:t>
            </a:r>
            <a:r>
              <a:rPr lang="it-IT" dirty="0"/>
              <a:t> no native </a:t>
            </a:r>
            <a:r>
              <a:rPr lang="it-IT" dirty="0" err="1"/>
              <a:t>speakers</a:t>
            </a:r>
            <a:r>
              <a:rPr lang="it-IT" dirty="0"/>
              <a:t>, </a:t>
            </a:r>
            <a:r>
              <a:rPr lang="it-IT" dirty="0" err="1"/>
              <a:t>they</a:t>
            </a:r>
            <a:r>
              <a:rPr lang="it-IT" dirty="0"/>
              <a:t> are social </a:t>
            </a:r>
            <a:r>
              <a:rPr lang="it-IT" dirty="0" err="1"/>
              <a:t>rather</a:t>
            </a:r>
            <a:r>
              <a:rPr lang="it-IT" dirty="0"/>
              <a:t> </a:t>
            </a:r>
            <a:r>
              <a:rPr lang="it-IT" dirty="0" err="1"/>
              <a:t>than</a:t>
            </a:r>
            <a:r>
              <a:rPr lang="it-IT" dirty="0"/>
              <a:t> </a:t>
            </a:r>
            <a:r>
              <a:rPr lang="it-IT" dirty="0" err="1"/>
              <a:t>individual</a:t>
            </a:r>
            <a:r>
              <a:rPr lang="it-IT" dirty="0"/>
              <a:t> </a:t>
            </a:r>
            <a:r>
              <a:rPr lang="it-IT" dirty="0" err="1"/>
              <a:t>solutions</a:t>
            </a:r>
            <a:r>
              <a:rPr lang="it-IT" dirty="0"/>
              <a:t>, and </a:t>
            </a:r>
            <a:r>
              <a:rPr lang="it-IT" dirty="0" err="1"/>
              <a:t>hence</a:t>
            </a:r>
            <a:r>
              <a:rPr lang="it-IT" dirty="0"/>
              <a:t> are </a:t>
            </a:r>
            <a:r>
              <a:rPr lang="it-IT" dirty="0" err="1"/>
              <a:t>characterized</a:t>
            </a:r>
            <a:r>
              <a:rPr lang="it-IT" dirty="0"/>
              <a:t> </a:t>
            </a:r>
            <a:r>
              <a:rPr lang="it-IT" dirty="0" err="1"/>
              <a:t>by</a:t>
            </a:r>
            <a:r>
              <a:rPr lang="it-IT" dirty="0"/>
              <a:t> </a:t>
            </a:r>
            <a:r>
              <a:rPr lang="it-IT" dirty="0" err="1"/>
              <a:t>norms</a:t>
            </a:r>
            <a:r>
              <a:rPr lang="it-IT" dirty="0"/>
              <a:t> </a:t>
            </a:r>
            <a:r>
              <a:rPr lang="it-IT" dirty="0" err="1"/>
              <a:t>of</a:t>
            </a:r>
            <a:r>
              <a:rPr lang="it-IT" dirty="0"/>
              <a:t> </a:t>
            </a:r>
            <a:r>
              <a:rPr lang="it-IT" dirty="0" err="1"/>
              <a:t>acceptability</a:t>
            </a:r>
            <a:r>
              <a:rPr lang="it-IT" dirty="0"/>
              <a:t>”. (</a:t>
            </a:r>
            <a:r>
              <a:rPr lang="it-IT" dirty="0" err="1"/>
              <a:t>Muhlhauser</a:t>
            </a:r>
            <a:r>
              <a:rPr lang="it-IT" dirty="0"/>
              <a:t> , p. 5)</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Il problema della lingua bersaglio o target </a:t>
            </a:r>
            <a:r>
              <a:rPr lang="it-IT" dirty="0" err="1"/>
              <a:t>language</a:t>
            </a:r>
            <a:r>
              <a:rPr lang="it-IT" dirty="0"/>
              <a:t> (TL)</a:t>
            </a:r>
          </a:p>
        </p:txBody>
      </p:sp>
      <p:sp>
        <p:nvSpPr>
          <p:cNvPr id="3" name="Segnaposto contenuto 2"/>
          <p:cNvSpPr>
            <a:spLocks noGrp="1"/>
          </p:cNvSpPr>
          <p:nvPr>
            <p:ph idx="1"/>
          </p:nvPr>
        </p:nvSpPr>
        <p:spPr/>
        <p:txBody>
          <a:bodyPr>
            <a:normAutofit fontScale="85000" lnSpcReduction="20000"/>
          </a:bodyPr>
          <a:lstStyle/>
          <a:p>
            <a:r>
              <a:rPr lang="it-IT" dirty="0"/>
              <a:t>“the social </a:t>
            </a:r>
            <a:r>
              <a:rPr lang="it-IT" dirty="0" err="1"/>
              <a:t>context</a:t>
            </a:r>
            <a:r>
              <a:rPr lang="it-IT" dirty="0"/>
              <a:t> in </a:t>
            </a:r>
            <a:r>
              <a:rPr lang="it-IT" dirty="0" err="1"/>
              <a:t>which</a:t>
            </a:r>
            <a:r>
              <a:rPr lang="it-IT" dirty="0"/>
              <a:t> </a:t>
            </a:r>
            <a:r>
              <a:rPr lang="it-IT" dirty="0" err="1"/>
              <a:t>many</a:t>
            </a:r>
            <a:r>
              <a:rPr lang="it-IT" dirty="0"/>
              <a:t> </a:t>
            </a:r>
            <a:r>
              <a:rPr lang="it-IT" dirty="0" err="1"/>
              <a:t>pidgins</a:t>
            </a:r>
            <a:r>
              <a:rPr lang="it-IT" dirty="0"/>
              <a:t> </a:t>
            </a:r>
            <a:r>
              <a:rPr lang="it-IT" dirty="0" err="1"/>
              <a:t>apparently</a:t>
            </a:r>
            <a:r>
              <a:rPr lang="it-IT" dirty="0"/>
              <a:t> </a:t>
            </a:r>
            <a:r>
              <a:rPr lang="it-IT" dirty="0" err="1"/>
              <a:t>arose</a:t>
            </a:r>
            <a:r>
              <a:rPr lang="it-IT" dirty="0"/>
              <a:t> do </a:t>
            </a:r>
            <a:r>
              <a:rPr lang="it-IT" dirty="0" err="1"/>
              <a:t>not</a:t>
            </a:r>
            <a:r>
              <a:rPr lang="it-IT" dirty="0"/>
              <a:t> </a:t>
            </a:r>
            <a:r>
              <a:rPr lang="it-IT" dirty="0" err="1"/>
              <a:t>support</a:t>
            </a:r>
            <a:r>
              <a:rPr lang="it-IT" dirty="0"/>
              <a:t> the </a:t>
            </a:r>
            <a:r>
              <a:rPr lang="it-IT" dirty="0" err="1"/>
              <a:t>hypothesis</a:t>
            </a:r>
            <a:r>
              <a:rPr lang="it-IT" dirty="0"/>
              <a:t> </a:t>
            </a:r>
            <a:r>
              <a:rPr lang="it-IT" dirty="0" err="1"/>
              <a:t>that</a:t>
            </a:r>
            <a:r>
              <a:rPr lang="it-IT" dirty="0"/>
              <a:t> the </a:t>
            </a:r>
            <a:r>
              <a:rPr lang="it-IT" dirty="0" err="1"/>
              <a:t>lexical</a:t>
            </a:r>
            <a:r>
              <a:rPr lang="it-IT" dirty="0"/>
              <a:t> source </a:t>
            </a:r>
            <a:r>
              <a:rPr lang="it-IT" dirty="0" err="1"/>
              <a:t>language</a:t>
            </a:r>
            <a:r>
              <a:rPr lang="it-IT" dirty="0"/>
              <a:t> </a:t>
            </a:r>
            <a:r>
              <a:rPr lang="it-IT" dirty="0" err="1"/>
              <a:t>constituted</a:t>
            </a:r>
            <a:r>
              <a:rPr lang="it-IT" dirty="0"/>
              <a:t> a target </a:t>
            </a:r>
            <a:r>
              <a:rPr lang="it-IT" dirty="0" err="1"/>
              <a:t>language</a:t>
            </a:r>
            <a:r>
              <a:rPr lang="it-IT" dirty="0"/>
              <a:t> in </a:t>
            </a:r>
            <a:r>
              <a:rPr lang="it-IT" dirty="0" err="1"/>
              <a:t>any</a:t>
            </a:r>
            <a:r>
              <a:rPr lang="it-IT" dirty="0"/>
              <a:t> </a:t>
            </a:r>
            <a:r>
              <a:rPr lang="it-IT" dirty="0" err="1"/>
              <a:t>serious</a:t>
            </a:r>
            <a:r>
              <a:rPr lang="it-IT" dirty="0"/>
              <a:t> </a:t>
            </a:r>
            <a:r>
              <a:rPr lang="it-IT" dirty="0" err="1"/>
              <a:t>sense</a:t>
            </a:r>
            <a:r>
              <a:rPr lang="it-IT" dirty="0"/>
              <a:t>”. (</a:t>
            </a:r>
            <a:r>
              <a:rPr lang="it-IT" dirty="0" err="1"/>
              <a:t>Thomason</a:t>
            </a:r>
            <a:r>
              <a:rPr lang="it-IT" dirty="0"/>
              <a:t> e </a:t>
            </a:r>
            <a:r>
              <a:rPr lang="it-IT" dirty="0" err="1"/>
              <a:t>Kauffman</a:t>
            </a:r>
            <a:r>
              <a:rPr lang="it-IT" dirty="0"/>
              <a:t> 1991, </a:t>
            </a:r>
          </a:p>
          <a:p>
            <a:pPr>
              <a:buNone/>
            </a:pPr>
            <a:endParaRPr lang="it-IT" dirty="0"/>
          </a:p>
          <a:p>
            <a:pPr>
              <a:buNone/>
            </a:pPr>
            <a:r>
              <a:rPr lang="it-IT" dirty="0"/>
              <a:t>Perché?</a:t>
            </a:r>
          </a:p>
          <a:p>
            <a:pPr>
              <a:buFont typeface="Wingdings"/>
              <a:buChar char="Ø"/>
            </a:pPr>
            <a:r>
              <a:rPr lang="it-IT" dirty="0"/>
              <a:t>Disparità nella condizione sociale </a:t>
            </a:r>
          </a:p>
          <a:p>
            <a:pPr>
              <a:buFont typeface="Wingdings"/>
              <a:buChar char="Ø"/>
            </a:pPr>
            <a:r>
              <a:rPr lang="it-IT" dirty="0"/>
              <a:t>È vero che i parlanti della lingua </a:t>
            </a:r>
            <a:r>
              <a:rPr lang="it-IT" dirty="0" err="1"/>
              <a:t>lessificatrice</a:t>
            </a:r>
            <a:r>
              <a:rPr lang="it-IT" dirty="0"/>
              <a:t> possono semplificare le strutture linguistiche da loro adoperate, nel parlare con l’altro, ma solitamente (essendo in posizione di dominanza) rifiutano di apprendere la lingua dell’altro.</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1A0EE04-54F6-422F-9623-B6DD67B3FE0E}"/>
              </a:ext>
            </a:extLst>
          </p:cNvPr>
          <p:cNvSpPr>
            <a:spLocks noGrp="1"/>
          </p:cNvSpPr>
          <p:nvPr>
            <p:ph type="title"/>
          </p:nvPr>
        </p:nvSpPr>
        <p:spPr/>
        <p:txBody>
          <a:bodyPr>
            <a:normAutofit fontScale="90000"/>
          </a:bodyPr>
          <a:lstStyle/>
          <a:p>
            <a:r>
              <a:rPr lang="it-IT" dirty="0"/>
              <a:t>Il West </a:t>
            </a:r>
            <a:r>
              <a:rPr lang="it-IT" dirty="0" err="1"/>
              <a:t>African</a:t>
            </a:r>
            <a:r>
              <a:rPr lang="it-IT" dirty="0"/>
              <a:t> Pidgin English. </a:t>
            </a:r>
            <a:br>
              <a:rPr lang="it-IT" dirty="0"/>
            </a:br>
            <a:r>
              <a:rPr lang="it-IT" sz="3600" dirty="0"/>
              <a:t>Mancato accesso a una lingua a bersaglio</a:t>
            </a:r>
            <a:endParaRPr lang="it-IT" dirty="0"/>
          </a:p>
        </p:txBody>
      </p:sp>
      <p:sp>
        <p:nvSpPr>
          <p:cNvPr id="3" name="Segnaposto contenuto 2">
            <a:extLst>
              <a:ext uri="{FF2B5EF4-FFF2-40B4-BE49-F238E27FC236}">
                <a16:creationId xmlns:a16="http://schemas.microsoft.com/office/drawing/2014/main" id="{22147B4A-6AAE-42B4-A1ED-32A86F55FAF3}"/>
              </a:ext>
            </a:extLst>
          </p:cNvPr>
          <p:cNvSpPr>
            <a:spLocks noGrp="1"/>
          </p:cNvSpPr>
          <p:nvPr>
            <p:ph idx="1"/>
          </p:nvPr>
        </p:nvSpPr>
        <p:spPr/>
        <p:txBody>
          <a:bodyPr>
            <a:normAutofit fontScale="70000" lnSpcReduction="20000"/>
          </a:bodyPr>
          <a:lstStyle/>
          <a:p>
            <a:pPr marL="0" indent="0">
              <a:buNone/>
            </a:pPr>
            <a:r>
              <a:rPr lang="it-IT" dirty="0"/>
              <a:t>A partire dal XVI secolo e fino al secolo XIX: traffici/colonizzazione/tratta degli schiavi da parte di portoghesi, olandesi, inglesi lungo le coste dell’Africa occidentale;</a:t>
            </a:r>
          </a:p>
          <a:p>
            <a:pPr>
              <a:buFont typeface="Wingdings" panose="05000000000000000000" pitchFamily="2" charset="2"/>
              <a:buChar char="Ø"/>
            </a:pPr>
            <a:r>
              <a:rPr lang="it-IT" dirty="0">
                <a:solidFill>
                  <a:srgbClr val="FF0000"/>
                </a:solidFill>
              </a:rPr>
              <a:t>Traffici</a:t>
            </a:r>
            <a:r>
              <a:rPr lang="it-IT" dirty="0"/>
              <a:t> &gt; costruzione di forti (da parte dei portoghesi, successivamente conquistati da altri europei, soprattutto inglesi): sviluppo di un gergo commerciale.</a:t>
            </a:r>
          </a:p>
          <a:p>
            <a:pPr marL="0" indent="0">
              <a:buNone/>
            </a:pPr>
            <a:endParaRPr lang="it-IT" dirty="0"/>
          </a:p>
          <a:p>
            <a:pPr>
              <a:buFont typeface="Wingdings" panose="05000000000000000000" pitchFamily="2" charset="2"/>
              <a:buChar char="Ø"/>
            </a:pPr>
            <a:r>
              <a:rPr lang="it-IT" dirty="0">
                <a:solidFill>
                  <a:srgbClr val="FF0000"/>
                </a:solidFill>
              </a:rPr>
              <a:t>Tratta degli schiavi </a:t>
            </a:r>
            <a:r>
              <a:rPr lang="it-IT" dirty="0"/>
              <a:t>&gt; maggiore e più radicata presenza europea; estensione del gergo ad altri domini oltre quello del commercio;</a:t>
            </a:r>
          </a:p>
          <a:p>
            <a:pPr>
              <a:buFont typeface="Wingdings" panose="05000000000000000000" pitchFamily="2" charset="2"/>
              <a:buChar char="Ø"/>
            </a:pPr>
            <a:endParaRPr lang="it-IT" dirty="0"/>
          </a:p>
          <a:p>
            <a:pPr>
              <a:buFont typeface="Wingdings" panose="05000000000000000000" pitchFamily="2" charset="2"/>
              <a:buChar char="Ø"/>
            </a:pPr>
            <a:r>
              <a:rPr lang="it-IT" dirty="0">
                <a:solidFill>
                  <a:srgbClr val="FF0000"/>
                </a:solidFill>
              </a:rPr>
              <a:t>Colonizzazione</a:t>
            </a:r>
            <a:r>
              <a:rPr lang="it-IT" dirty="0"/>
              <a:t> &gt; inizio di percorso di istruzione per le popolazioni locali (soprattutto da parte degli inglesi).</a:t>
            </a:r>
          </a:p>
          <a:p>
            <a:pPr marL="0" indent="0">
              <a:buNone/>
            </a:pPr>
            <a:endParaRPr lang="it-IT" dirty="0"/>
          </a:p>
        </p:txBody>
      </p:sp>
    </p:spTree>
    <p:extLst>
      <p:ext uri="{BB962C8B-B14F-4D97-AF65-F5344CB8AC3E}">
        <p14:creationId xmlns:p14="http://schemas.microsoft.com/office/powerpoint/2010/main" val="32095743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0088466-3024-41AB-BBD9-C4EC6AAB5926}"/>
              </a:ext>
            </a:extLst>
          </p:cNvPr>
          <p:cNvSpPr>
            <a:spLocks noGrp="1"/>
          </p:cNvSpPr>
          <p:nvPr>
            <p:ph type="title"/>
          </p:nvPr>
        </p:nvSpPr>
        <p:spPr/>
        <p:txBody>
          <a:bodyPr/>
          <a:lstStyle/>
          <a:p>
            <a:r>
              <a:rPr lang="it-IT" dirty="0"/>
              <a:t>conseguenze</a:t>
            </a:r>
          </a:p>
        </p:txBody>
      </p:sp>
      <p:sp>
        <p:nvSpPr>
          <p:cNvPr id="3" name="Segnaposto contenuto 2">
            <a:extLst>
              <a:ext uri="{FF2B5EF4-FFF2-40B4-BE49-F238E27FC236}">
                <a16:creationId xmlns:a16="http://schemas.microsoft.com/office/drawing/2014/main" id="{6EFBED23-C64C-4904-BBD0-845A1F2709CC}"/>
              </a:ext>
            </a:extLst>
          </p:cNvPr>
          <p:cNvSpPr>
            <a:spLocks noGrp="1"/>
          </p:cNvSpPr>
          <p:nvPr>
            <p:ph idx="1"/>
          </p:nvPr>
        </p:nvSpPr>
        <p:spPr>
          <a:xfrm>
            <a:off x="628650" y="1899000"/>
            <a:ext cx="7886700" cy="4351338"/>
          </a:xfrm>
        </p:spPr>
        <p:txBody>
          <a:bodyPr>
            <a:normAutofit fontScale="92500"/>
          </a:bodyPr>
          <a:lstStyle/>
          <a:p>
            <a:r>
              <a:rPr lang="it-IT" dirty="0"/>
              <a:t>Espandersi in diversi domini d’uso dei gerghi originariamente nati in relazione al commercio;</a:t>
            </a:r>
          </a:p>
          <a:p>
            <a:r>
              <a:rPr lang="it-IT" dirty="0"/>
              <a:t>Stabilizzazione dei gerghi in </a:t>
            </a:r>
            <a:r>
              <a:rPr lang="it-IT"/>
              <a:t>un pidgin  (WAPE)</a:t>
            </a:r>
          </a:p>
          <a:p>
            <a:r>
              <a:rPr lang="it-IT" dirty="0"/>
              <a:t>Sviluppo di un pidgin con il portoghese come lingua </a:t>
            </a:r>
            <a:r>
              <a:rPr lang="it-IT" dirty="0" err="1"/>
              <a:t>lessificatrice</a:t>
            </a:r>
            <a:r>
              <a:rPr lang="it-IT" dirty="0"/>
              <a:t> che ha subito un ulteriore processo di </a:t>
            </a:r>
            <a:r>
              <a:rPr lang="it-IT" dirty="0" err="1"/>
              <a:t>rilessificazione</a:t>
            </a:r>
            <a:r>
              <a:rPr lang="it-IT" dirty="0"/>
              <a:t> con l’inglese:</a:t>
            </a:r>
          </a:p>
          <a:p>
            <a:pPr lvl="1"/>
            <a:r>
              <a:rPr lang="it-IT" dirty="0"/>
              <a:t>Cfr. % di lessico inglese nel pidgin WAPE, parlato tra Ghana e Camerun</a:t>
            </a:r>
          </a:p>
          <a:p>
            <a:endParaRPr lang="it-IT" dirty="0"/>
          </a:p>
        </p:txBody>
      </p:sp>
    </p:spTree>
    <p:extLst>
      <p:ext uri="{BB962C8B-B14F-4D97-AF65-F5344CB8AC3E}">
        <p14:creationId xmlns:p14="http://schemas.microsoft.com/office/powerpoint/2010/main" val="12785585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16">
            <a:extLst>
              <a:ext uri="{FF2B5EF4-FFF2-40B4-BE49-F238E27FC236}">
                <a16:creationId xmlns:a16="http://schemas.microsoft.com/office/drawing/2014/main" id="{9BFE1AD3-B2BC-4567-8B4A-DCB8F9080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8">
            <a:extLst>
              <a:ext uri="{FF2B5EF4-FFF2-40B4-BE49-F238E27FC236}">
                <a16:creationId xmlns:a16="http://schemas.microsoft.com/office/drawing/2014/main" id="{CD70A28E-4FD8-4474-A206-E15B5EBB30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85801"/>
            <a:ext cx="9141714" cy="521767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0">
            <a:extLst>
              <a:ext uri="{FF2B5EF4-FFF2-40B4-BE49-F238E27FC236}">
                <a16:creationId xmlns:a16="http://schemas.microsoft.com/office/drawing/2014/main" id="{FDE75AAD-F4A4-4ED2-9A2F-B2412F936C4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cstate="print">
            <a:extLst>
              <a:ext uri="{28A0092B-C50C-407E-A947-70E740481C1C}">
                <a14:useLocalDpi xmlns:a14="http://schemas.microsoft.com/office/drawing/2010/main" val="0"/>
              </a:ext>
            </a:extLst>
          </a:blip>
          <a:srcRect l="8235" t="20008" r="8214" b="52759"/>
          <a:stretch/>
        </p:blipFill>
        <p:spPr>
          <a:xfrm flipV="1">
            <a:off x="2" y="1"/>
            <a:ext cx="9143999" cy="2235323"/>
          </a:xfrm>
          <a:custGeom>
            <a:avLst/>
            <a:gdLst>
              <a:gd name="connsiteX0" fmla="*/ 0 w 12191999"/>
              <a:gd name="connsiteY0" fmla="*/ 2235323 h 2235323"/>
              <a:gd name="connsiteX1" fmla="*/ 12191999 w 12191999"/>
              <a:gd name="connsiteY1" fmla="*/ 2235323 h 2235323"/>
              <a:gd name="connsiteX2" fmla="*/ 12191999 w 12191999"/>
              <a:gd name="connsiteY2" fmla="*/ 0 h 2235323"/>
              <a:gd name="connsiteX3" fmla="*/ 0 w 12191999"/>
              <a:gd name="connsiteY3" fmla="*/ 0 h 2235323"/>
            </a:gdLst>
            <a:ahLst/>
            <a:cxnLst>
              <a:cxn ang="0">
                <a:pos x="connsiteX0" y="connsiteY0"/>
              </a:cxn>
              <a:cxn ang="0">
                <a:pos x="connsiteX1" y="connsiteY1"/>
              </a:cxn>
              <a:cxn ang="0">
                <a:pos x="connsiteX2" y="connsiteY2"/>
              </a:cxn>
              <a:cxn ang="0">
                <a:pos x="connsiteX3" y="connsiteY3"/>
              </a:cxn>
            </a:cxnLst>
            <a:rect l="l" t="t" r="r" b="b"/>
            <a:pathLst>
              <a:path w="12191999" h="2235323">
                <a:moveTo>
                  <a:pt x="0" y="2235323"/>
                </a:moveTo>
                <a:lnTo>
                  <a:pt x="12191999" y="2235323"/>
                </a:lnTo>
                <a:lnTo>
                  <a:pt x="12191999" y="0"/>
                </a:lnTo>
                <a:lnTo>
                  <a:pt x="0" y="0"/>
                </a:lnTo>
                <a:close/>
              </a:path>
            </a:pathLst>
          </a:custGeom>
        </p:spPr>
      </p:pic>
      <p:sp>
        <p:nvSpPr>
          <p:cNvPr id="4" name="Titolo 3">
            <a:extLst>
              <a:ext uri="{FF2B5EF4-FFF2-40B4-BE49-F238E27FC236}">
                <a16:creationId xmlns:a16="http://schemas.microsoft.com/office/drawing/2014/main" id="{A74B9069-B773-419A-849D-65F89B14CF5D}"/>
              </a:ext>
            </a:extLst>
          </p:cNvPr>
          <p:cNvSpPr>
            <a:spLocks noGrp="1"/>
          </p:cNvSpPr>
          <p:nvPr>
            <p:ph type="ctrTitle"/>
          </p:nvPr>
        </p:nvSpPr>
        <p:spPr>
          <a:xfrm>
            <a:off x="565444" y="1601736"/>
            <a:ext cx="8013113" cy="1991979"/>
          </a:xfrm>
        </p:spPr>
        <p:txBody>
          <a:bodyPr anchor="b">
            <a:normAutofit fontScale="90000"/>
          </a:bodyPr>
          <a:lstStyle/>
          <a:p>
            <a:r>
              <a:rPr lang="it-IT" sz="6600">
                <a:solidFill>
                  <a:srgbClr val="FFFFFF"/>
                </a:solidFill>
              </a:rPr>
              <a:t>Ma come nasce un pidgin?</a:t>
            </a:r>
          </a:p>
        </p:txBody>
      </p:sp>
      <p:pic>
        <p:nvPicPr>
          <p:cNvPr id="23" name="Picture 22">
            <a:extLst>
              <a:ext uri="{FF2B5EF4-FFF2-40B4-BE49-F238E27FC236}">
                <a16:creationId xmlns:a16="http://schemas.microsoft.com/office/drawing/2014/main" id="{DA20CE0B-92EC-45FD-8F68-38003D6D8CA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cstate="print">
            <a:extLst>
              <a:ext uri="{28A0092B-C50C-407E-A947-70E740481C1C}">
                <a14:useLocalDpi xmlns:a14="http://schemas.microsoft.com/office/drawing/2010/main" val="0"/>
              </a:ext>
            </a:extLst>
          </a:blip>
          <a:srcRect l="8235" t="-1" r="8214" b="80325"/>
          <a:stretch/>
        </p:blipFill>
        <p:spPr>
          <a:xfrm flipV="1">
            <a:off x="1" y="4586080"/>
            <a:ext cx="9143999" cy="1614974"/>
          </a:xfrm>
          <a:custGeom>
            <a:avLst/>
            <a:gdLst>
              <a:gd name="connsiteX0" fmla="*/ 0 w 12191999"/>
              <a:gd name="connsiteY0" fmla="*/ 1614974 h 1614974"/>
              <a:gd name="connsiteX1" fmla="*/ 12191999 w 12191999"/>
              <a:gd name="connsiteY1" fmla="*/ 1614974 h 1614974"/>
              <a:gd name="connsiteX2" fmla="*/ 12191999 w 12191999"/>
              <a:gd name="connsiteY2" fmla="*/ 0 h 1614974"/>
              <a:gd name="connsiteX3" fmla="*/ 0 w 12191999"/>
              <a:gd name="connsiteY3" fmla="*/ 0 h 1614974"/>
            </a:gdLst>
            <a:ahLst/>
            <a:cxnLst>
              <a:cxn ang="0">
                <a:pos x="connsiteX0" y="connsiteY0"/>
              </a:cxn>
              <a:cxn ang="0">
                <a:pos x="connsiteX1" y="connsiteY1"/>
              </a:cxn>
              <a:cxn ang="0">
                <a:pos x="connsiteX2" y="connsiteY2"/>
              </a:cxn>
              <a:cxn ang="0">
                <a:pos x="connsiteX3" y="connsiteY3"/>
              </a:cxn>
            </a:cxnLst>
            <a:rect l="l" t="t" r="r" b="b"/>
            <a:pathLst>
              <a:path w="12191999" h="1614974">
                <a:moveTo>
                  <a:pt x="0" y="1614974"/>
                </a:moveTo>
                <a:lnTo>
                  <a:pt x="12191999" y="1614974"/>
                </a:lnTo>
                <a:lnTo>
                  <a:pt x="12191999" y="0"/>
                </a:lnTo>
                <a:lnTo>
                  <a:pt x="0" y="0"/>
                </a:lnTo>
                <a:close/>
              </a:path>
            </a:pathLst>
          </a:custGeom>
        </p:spPr>
      </p:pic>
    </p:spTree>
    <p:extLst>
      <p:ext uri="{BB962C8B-B14F-4D97-AF65-F5344CB8AC3E}">
        <p14:creationId xmlns:p14="http://schemas.microsoft.com/office/powerpoint/2010/main" val="685183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a:extLst>
              <a:ext uri="{FF2B5EF4-FFF2-40B4-BE49-F238E27FC236}">
                <a16:creationId xmlns:a16="http://schemas.microsoft.com/office/drawing/2014/main" id="{599C507C-471F-4FF4-BC30-EDBC79DA9E3D}"/>
              </a:ext>
            </a:extLst>
          </p:cNvPr>
          <p:cNvSpPr>
            <a:spLocks noGrp="1"/>
          </p:cNvSpPr>
          <p:nvPr>
            <p:ph type="title"/>
          </p:nvPr>
        </p:nvSpPr>
        <p:spPr/>
        <p:txBody>
          <a:bodyPr>
            <a:normAutofit fontScale="90000"/>
          </a:bodyPr>
          <a:lstStyle/>
          <a:p>
            <a:r>
              <a:rPr lang="it-IT" dirty="0"/>
              <a:t>Mutamenti strutturali di una lingua di contatto</a:t>
            </a:r>
          </a:p>
        </p:txBody>
      </p:sp>
      <p:graphicFrame>
        <p:nvGraphicFramePr>
          <p:cNvPr id="7" name="Segnaposto contenuto 6">
            <a:extLst>
              <a:ext uri="{FF2B5EF4-FFF2-40B4-BE49-F238E27FC236}">
                <a16:creationId xmlns:a16="http://schemas.microsoft.com/office/drawing/2014/main" id="{58519856-DA27-4FE8-BAF2-577C6ABDF443}"/>
              </a:ext>
            </a:extLst>
          </p:cNvPr>
          <p:cNvGraphicFramePr>
            <a:graphicFrameLocks noGrp="1"/>
          </p:cNvGraphicFramePr>
          <p:nvPr>
            <p:ph sz="half" idx="1"/>
            <p:extLst>
              <p:ext uri="{D42A27DB-BD31-4B8C-83A1-F6EECF244321}">
                <p14:modId xmlns:p14="http://schemas.microsoft.com/office/powerpoint/2010/main" val="2064700309"/>
              </p:ext>
            </p:extLst>
          </p:nvPr>
        </p:nvGraphicFramePr>
        <p:xfrm>
          <a:off x="628650" y="1825625"/>
          <a:ext cx="38862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Segnaposto contenuto 7">
            <a:extLst>
              <a:ext uri="{FF2B5EF4-FFF2-40B4-BE49-F238E27FC236}">
                <a16:creationId xmlns:a16="http://schemas.microsoft.com/office/drawing/2014/main" id="{A2BA67B4-BFD7-4341-A024-71CAD2B920F3}"/>
              </a:ext>
            </a:extLst>
          </p:cNvPr>
          <p:cNvGraphicFramePr>
            <a:graphicFrameLocks noGrp="1"/>
          </p:cNvGraphicFramePr>
          <p:nvPr>
            <p:ph sz="half" idx="2"/>
            <p:extLst>
              <p:ext uri="{D42A27DB-BD31-4B8C-83A1-F6EECF244321}">
                <p14:modId xmlns:p14="http://schemas.microsoft.com/office/powerpoint/2010/main" val="3201550902"/>
              </p:ext>
            </p:extLst>
          </p:nvPr>
        </p:nvGraphicFramePr>
        <p:xfrm>
          <a:off x="4629150" y="1825625"/>
          <a:ext cx="38862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9" name="CasellaDiTesto 8">
            <a:extLst>
              <a:ext uri="{FF2B5EF4-FFF2-40B4-BE49-F238E27FC236}">
                <a16:creationId xmlns:a16="http://schemas.microsoft.com/office/drawing/2014/main" id="{7A648FC0-9BAC-4F9F-B91B-E1C1A9320387}"/>
              </a:ext>
            </a:extLst>
          </p:cNvPr>
          <p:cNvSpPr txBox="1"/>
          <p:nvPr/>
        </p:nvSpPr>
        <p:spPr>
          <a:xfrm>
            <a:off x="5031000" y="5265000"/>
            <a:ext cx="3442500" cy="369332"/>
          </a:xfrm>
          <a:prstGeom prst="rect">
            <a:avLst/>
          </a:prstGeom>
          <a:noFill/>
        </p:spPr>
        <p:txBody>
          <a:bodyPr wrap="square" rtlCol="0">
            <a:spAutoFit/>
          </a:bodyPr>
          <a:lstStyle/>
          <a:p>
            <a:pPr algn="ctr"/>
            <a:r>
              <a:rPr lang="it-IT" dirty="0"/>
              <a:t>PROCESSO DI CODIFICAZIONE</a:t>
            </a:r>
          </a:p>
        </p:txBody>
      </p:sp>
    </p:spTree>
    <p:extLst>
      <p:ext uri="{BB962C8B-B14F-4D97-AF65-F5344CB8AC3E}">
        <p14:creationId xmlns:p14="http://schemas.microsoft.com/office/powerpoint/2010/main" val="6644098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a:extLst>
              <a:ext uri="{FF2B5EF4-FFF2-40B4-BE49-F238E27FC236}">
                <a16:creationId xmlns:a16="http://schemas.microsoft.com/office/drawing/2014/main" id="{A8E87931-225B-4238-93B9-FD9FEB8F14DE}"/>
              </a:ext>
            </a:extLst>
          </p:cNvPr>
          <p:cNvSpPr>
            <a:spLocks noGrp="1"/>
          </p:cNvSpPr>
          <p:nvPr>
            <p:ph type="title"/>
          </p:nvPr>
        </p:nvSpPr>
        <p:spPr/>
        <p:txBody>
          <a:bodyPr/>
          <a:lstStyle/>
          <a:p>
            <a:r>
              <a:rPr lang="it-IT" dirty="0"/>
              <a:t>Il punto di partenza: il gergo</a:t>
            </a:r>
          </a:p>
        </p:txBody>
      </p:sp>
      <p:sp>
        <p:nvSpPr>
          <p:cNvPr id="6" name="Segnaposto contenuto 5">
            <a:extLst>
              <a:ext uri="{FF2B5EF4-FFF2-40B4-BE49-F238E27FC236}">
                <a16:creationId xmlns:a16="http://schemas.microsoft.com/office/drawing/2014/main" id="{CE8A4AFB-DB6A-4834-A98C-C6A81D4A6248}"/>
              </a:ext>
            </a:extLst>
          </p:cNvPr>
          <p:cNvSpPr>
            <a:spLocks noGrp="1"/>
          </p:cNvSpPr>
          <p:nvPr>
            <p:ph idx="1"/>
          </p:nvPr>
        </p:nvSpPr>
        <p:spPr/>
        <p:txBody>
          <a:bodyPr>
            <a:normAutofit fontScale="85000" lnSpcReduction="10000"/>
          </a:bodyPr>
          <a:lstStyle/>
          <a:p>
            <a:r>
              <a:rPr lang="it-IT" dirty="0"/>
              <a:t>Motivazioni legate al contesto che, essendo fortemente mutabile, determina anche repentini mutamenti nel gergo stesso. Motivazione funzionale.</a:t>
            </a:r>
          </a:p>
          <a:p>
            <a:r>
              <a:rPr lang="it-IT" dirty="0"/>
              <a:t>Caratteristiche linguistiche:</a:t>
            </a:r>
          </a:p>
          <a:p>
            <a:pPr marL="0" indent="0">
              <a:buNone/>
            </a:pPr>
            <a:r>
              <a:rPr lang="it-IT" dirty="0"/>
              <a:t>Inventario ridotto di fonemi, solo due possibili strutture </a:t>
            </a:r>
            <a:r>
              <a:rPr lang="it-IT" dirty="0" err="1"/>
              <a:t>sillabile</a:t>
            </a:r>
            <a:r>
              <a:rPr lang="it-IT" dirty="0"/>
              <a:t> (CV, CVC), morfosintassi regolata dalla pragmatica, poche/nulle norme sintattiche, </a:t>
            </a:r>
          </a:p>
          <a:p>
            <a:pPr marL="0" indent="0">
              <a:buNone/>
            </a:pPr>
            <a:r>
              <a:rPr lang="it-IT" dirty="0"/>
              <a:t>Lingua isolante, nessuna morfologia flessionale o derivazionale.</a:t>
            </a:r>
          </a:p>
          <a:p>
            <a:pPr marL="0" indent="0">
              <a:buNone/>
            </a:pPr>
            <a:r>
              <a:rPr lang="it-IT" dirty="0"/>
              <a:t>Elementi lessicali hanno più funzioni semantiche e sintattiche</a:t>
            </a:r>
          </a:p>
        </p:txBody>
      </p:sp>
    </p:spTree>
    <p:extLst>
      <p:ext uri="{BB962C8B-B14F-4D97-AF65-F5344CB8AC3E}">
        <p14:creationId xmlns:p14="http://schemas.microsoft.com/office/powerpoint/2010/main" val="11611822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16EEE8C-A8FA-4BF7-AA67-AC2A6367E2B7}"/>
              </a:ext>
            </a:extLst>
          </p:cNvPr>
          <p:cNvSpPr>
            <a:spLocks noGrp="1"/>
          </p:cNvSpPr>
          <p:nvPr>
            <p:ph type="title"/>
          </p:nvPr>
        </p:nvSpPr>
        <p:spPr/>
        <p:txBody>
          <a:bodyPr/>
          <a:lstStyle/>
          <a:p>
            <a:r>
              <a:rPr lang="it-IT" dirty="0"/>
              <a:t>Esempio da gergo sranan</a:t>
            </a:r>
          </a:p>
        </p:txBody>
      </p:sp>
      <p:sp>
        <p:nvSpPr>
          <p:cNvPr id="3" name="Segnaposto contenuto 2">
            <a:extLst>
              <a:ext uri="{FF2B5EF4-FFF2-40B4-BE49-F238E27FC236}">
                <a16:creationId xmlns:a16="http://schemas.microsoft.com/office/drawing/2014/main" id="{2EDAE221-D99E-463E-A756-43435E3786BD}"/>
              </a:ext>
            </a:extLst>
          </p:cNvPr>
          <p:cNvSpPr>
            <a:spLocks noGrp="1"/>
          </p:cNvSpPr>
          <p:nvPr>
            <p:ph idx="1"/>
          </p:nvPr>
        </p:nvSpPr>
        <p:spPr/>
        <p:txBody>
          <a:bodyPr/>
          <a:lstStyle/>
          <a:p>
            <a:pPr marL="0" indent="0">
              <a:buNone/>
            </a:pPr>
            <a:r>
              <a:rPr lang="it-IT" i="1" dirty="0" err="1"/>
              <a:t>siki</a:t>
            </a:r>
            <a:r>
              <a:rPr lang="it-IT" i="1" dirty="0"/>
              <a:t>:</a:t>
            </a:r>
          </a:p>
          <a:p>
            <a:pPr marL="0" indent="0">
              <a:buNone/>
            </a:pPr>
            <a:endParaRPr lang="it-IT" i="1" dirty="0"/>
          </a:p>
          <a:p>
            <a:pPr marL="0" indent="0">
              <a:buNone/>
            </a:pPr>
            <a:r>
              <a:rPr lang="it-IT" dirty="0"/>
              <a:t>È aggettivo: ‘ammalato’</a:t>
            </a:r>
          </a:p>
          <a:p>
            <a:pPr marL="0" indent="0">
              <a:buNone/>
            </a:pPr>
            <a:r>
              <a:rPr lang="it-IT" dirty="0"/>
              <a:t>È sostantivo ‘malattia’</a:t>
            </a:r>
          </a:p>
          <a:p>
            <a:pPr marL="0" indent="0">
              <a:buNone/>
            </a:pPr>
            <a:r>
              <a:rPr lang="it-IT" dirty="0"/>
              <a:t>È verbo:</a:t>
            </a:r>
          </a:p>
          <a:p>
            <a:pPr marL="0" indent="0">
              <a:buNone/>
            </a:pPr>
            <a:r>
              <a:rPr lang="it-IT" dirty="0"/>
              <a:t>	transitivo ‘ammalare qualcuno’</a:t>
            </a:r>
          </a:p>
          <a:p>
            <a:pPr marL="0" indent="0">
              <a:buNone/>
            </a:pPr>
            <a:r>
              <a:rPr lang="it-IT" dirty="0"/>
              <a:t>	intransitivo/riflessivo ‘ammalarsi’</a:t>
            </a:r>
          </a:p>
          <a:p>
            <a:pPr marL="0" indent="0">
              <a:buNone/>
            </a:pPr>
            <a:endParaRPr lang="it-IT" i="1" dirty="0"/>
          </a:p>
        </p:txBody>
      </p:sp>
      <p:sp>
        <p:nvSpPr>
          <p:cNvPr id="4" name="CasellaDiTesto 3">
            <a:extLst>
              <a:ext uri="{FF2B5EF4-FFF2-40B4-BE49-F238E27FC236}">
                <a16:creationId xmlns:a16="http://schemas.microsoft.com/office/drawing/2014/main" id="{BD52F7C9-529F-4A3C-ADA6-16701C06DF0E}"/>
              </a:ext>
            </a:extLst>
          </p:cNvPr>
          <p:cNvSpPr txBox="1"/>
          <p:nvPr/>
        </p:nvSpPr>
        <p:spPr>
          <a:xfrm>
            <a:off x="5490000" y="1899000"/>
            <a:ext cx="2524500" cy="3416320"/>
          </a:xfrm>
          <a:prstGeom prst="rect">
            <a:avLst/>
          </a:prstGeom>
          <a:noFill/>
        </p:spPr>
        <p:txBody>
          <a:bodyPr wrap="square" rtlCol="0">
            <a:spAutoFit/>
          </a:bodyPr>
          <a:lstStyle/>
          <a:p>
            <a:r>
              <a:rPr lang="it-IT" dirty="0" err="1"/>
              <a:t>CENTRALITà</a:t>
            </a:r>
            <a:r>
              <a:rPr lang="it-IT" dirty="0"/>
              <a:t> DEL CONTESTO PER DISAMBIGUARE</a:t>
            </a:r>
          </a:p>
          <a:p>
            <a:endParaRPr lang="it-IT" dirty="0"/>
          </a:p>
          <a:p>
            <a:r>
              <a:rPr lang="it-IT" dirty="0"/>
              <a:t>IMPORTANZA DELLA  COLLOCAZIONE ENTRO LA CATENA DI PARLATO</a:t>
            </a:r>
          </a:p>
          <a:p>
            <a:endParaRPr lang="it-IT" dirty="0"/>
          </a:p>
          <a:p>
            <a:r>
              <a:rPr lang="it-IT" dirty="0" err="1"/>
              <a:t>NECESSITà</a:t>
            </a:r>
            <a:r>
              <a:rPr lang="it-IT" dirty="0"/>
              <a:t>, PER GIUNGERE A UN PIDGIN, DI STRUTTURE GRAMMATICALI</a:t>
            </a:r>
          </a:p>
        </p:txBody>
      </p:sp>
    </p:spTree>
    <p:extLst>
      <p:ext uri="{BB962C8B-B14F-4D97-AF65-F5344CB8AC3E}">
        <p14:creationId xmlns:p14="http://schemas.microsoft.com/office/powerpoint/2010/main" val="1744902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4D613FE-BC7E-48C4-AA83-1576FA2592AD}"/>
              </a:ext>
            </a:extLst>
          </p:cNvPr>
          <p:cNvSpPr>
            <a:spLocks noGrp="1"/>
          </p:cNvSpPr>
          <p:nvPr>
            <p:ph type="title"/>
          </p:nvPr>
        </p:nvSpPr>
        <p:spPr/>
        <p:txBody>
          <a:bodyPr>
            <a:normAutofit fontScale="90000"/>
          </a:bodyPr>
          <a:lstStyle/>
          <a:p>
            <a:r>
              <a:rPr lang="it-IT" dirty="0"/>
              <a:t>Diversità strutturali tra fase pregrammaticale e grammaticale delle lingue (Turchetta 2009)</a:t>
            </a:r>
          </a:p>
        </p:txBody>
      </p:sp>
      <p:graphicFrame>
        <p:nvGraphicFramePr>
          <p:cNvPr id="4" name="Tabella 4">
            <a:extLst>
              <a:ext uri="{FF2B5EF4-FFF2-40B4-BE49-F238E27FC236}">
                <a16:creationId xmlns:a16="http://schemas.microsoft.com/office/drawing/2014/main" id="{D4098DA6-D954-4795-8B92-8E4F42A2378B}"/>
              </a:ext>
            </a:extLst>
          </p:cNvPr>
          <p:cNvGraphicFramePr>
            <a:graphicFrameLocks noGrp="1"/>
          </p:cNvGraphicFramePr>
          <p:nvPr>
            <p:ph idx="1"/>
            <p:extLst>
              <p:ext uri="{D42A27DB-BD31-4B8C-83A1-F6EECF244321}">
                <p14:modId xmlns:p14="http://schemas.microsoft.com/office/powerpoint/2010/main" val="2966084025"/>
              </p:ext>
            </p:extLst>
          </p:nvPr>
        </p:nvGraphicFramePr>
        <p:xfrm>
          <a:off x="628650" y="1825625"/>
          <a:ext cx="7886697" cy="3581400"/>
        </p:xfrm>
        <a:graphic>
          <a:graphicData uri="http://schemas.openxmlformats.org/drawingml/2006/table">
            <a:tbl>
              <a:tblPr firstRow="1" bandRow="1">
                <a:tableStyleId>{5C22544A-7EE6-4342-B048-85BDC9FD1C3A}</a:tableStyleId>
              </a:tblPr>
              <a:tblGrid>
                <a:gridCol w="2628899">
                  <a:extLst>
                    <a:ext uri="{9D8B030D-6E8A-4147-A177-3AD203B41FA5}">
                      <a16:colId xmlns:a16="http://schemas.microsoft.com/office/drawing/2014/main" val="2004315087"/>
                    </a:ext>
                  </a:extLst>
                </a:gridCol>
                <a:gridCol w="2628899">
                  <a:extLst>
                    <a:ext uri="{9D8B030D-6E8A-4147-A177-3AD203B41FA5}">
                      <a16:colId xmlns:a16="http://schemas.microsoft.com/office/drawing/2014/main" val="1876034248"/>
                    </a:ext>
                  </a:extLst>
                </a:gridCol>
                <a:gridCol w="2628899">
                  <a:extLst>
                    <a:ext uri="{9D8B030D-6E8A-4147-A177-3AD203B41FA5}">
                      <a16:colId xmlns:a16="http://schemas.microsoft.com/office/drawing/2014/main" val="403748032"/>
                    </a:ext>
                  </a:extLst>
                </a:gridCol>
              </a:tblGrid>
              <a:tr h="370840">
                <a:tc>
                  <a:txBody>
                    <a:bodyPr/>
                    <a:lstStyle/>
                    <a:p>
                      <a:r>
                        <a:rPr lang="it-IT" dirty="0" err="1"/>
                        <a:t>PROPRIETà</a:t>
                      </a:r>
                      <a:endParaRPr lang="it-IT" dirty="0"/>
                    </a:p>
                  </a:txBody>
                  <a:tcPr marL="68580" marR="68580"/>
                </a:tc>
                <a:tc>
                  <a:txBody>
                    <a:bodyPr/>
                    <a:lstStyle/>
                    <a:p>
                      <a:r>
                        <a:rPr lang="it-IT" dirty="0"/>
                        <a:t>Fase pregrammaticale</a:t>
                      </a:r>
                    </a:p>
                  </a:txBody>
                  <a:tcPr marL="68580" marR="68580"/>
                </a:tc>
                <a:tc>
                  <a:txBody>
                    <a:bodyPr/>
                    <a:lstStyle/>
                    <a:p>
                      <a:r>
                        <a:rPr lang="it-IT" dirty="0"/>
                        <a:t>Fase grammaticale </a:t>
                      </a:r>
                    </a:p>
                  </a:txBody>
                  <a:tcPr marL="68580" marR="68580"/>
                </a:tc>
                <a:extLst>
                  <a:ext uri="{0D108BD9-81ED-4DB2-BD59-A6C34878D82A}">
                    <a16:rowId xmlns:a16="http://schemas.microsoft.com/office/drawing/2014/main" val="1893563257"/>
                  </a:ext>
                </a:extLst>
              </a:tr>
              <a:tr h="370840">
                <a:tc>
                  <a:txBody>
                    <a:bodyPr/>
                    <a:lstStyle/>
                    <a:p>
                      <a:r>
                        <a:rPr lang="it-IT" dirty="0"/>
                        <a:t>Morfologia grammaticale</a:t>
                      </a:r>
                    </a:p>
                  </a:txBody>
                  <a:tcPr marL="68580" marR="68580"/>
                </a:tc>
                <a:tc>
                  <a:txBody>
                    <a:bodyPr/>
                    <a:lstStyle/>
                    <a:p>
                      <a:r>
                        <a:rPr lang="it-IT" dirty="0"/>
                        <a:t>Assente</a:t>
                      </a:r>
                    </a:p>
                  </a:txBody>
                  <a:tcPr marL="68580" marR="68580"/>
                </a:tc>
                <a:tc>
                  <a:txBody>
                    <a:bodyPr/>
                    <a:lstStyle/>
                    <a:p>
                      <a:r>
                        <a:rPr lang="it-IT" dirty="0"/>
                        <a:t>Abbondante</a:t>
                      </a:r>
                    </a:p>
                  </a:txBody>
                  <a:tcPr marL="68580" marR="68580"/>
                </a:tc>
                <a:extLst>
                  <a:ext uri="{0D108BD9-81ED-4DB2-BD59-A6C34878D82A}">
                    <a16:rowId xmlns:a16="http://schemas.microsoft.com/office/drawing/2014/main" val="2185679008"/>
                  </a:ext>
                </a:extLst>
              </a:tr>
              <a:tr h="370840">
                <a:tc>
                  <a:txBody>
                    <a:bodyPr/>
                    <a:lstStyle/>
                    <a:p>
                      <a:r>
                        <a:rPr lang="it-IT" dirty="0"/>
                        <a:t>Costruzioni sintattiche</a:t>
                      </a:r>
                    </a:p>
                  </a:txBody>
                  <a:tcPr marL="68580" marR="68580"/>
                </a:tc>
                <a:tc>
                  <a:txBody>
                    <a:bodyPr/>
                    <a:lstStyle/>
                    <a:p>
                      <a:r>
                        <a:rPr lang="it-IT" dirty="0"/>
                        <a:t>Paratattiche</a:t>
                      </a:r>
                    </a:p>
                  </a:txBody>
                  <a:tcPr marL="68580" marR="68580"/>
                </a:tc>
                <a:tc>
                  <a:txBody>
                    <a:bodyPr/>
                    <a:lstStyle/>
                    <a:p>
                      <a:r>
                        <a:rPr lang="it-IT" dirty="0"/>
                        <a:t>Ipotattiche </a:t>
                      </a:r>
                    </a:p>
                  </a:txBody>
                  <a:tcPr marL="68580" marR="68580"/>
                </a:tc>
                <a:extLst>
                  <a:ext uri="{0D108BD9-81ED-4DB2-BD59-A6C34878D82A}">
                    <a16:rowId xmlns:a16="http://schemas.microsoft.com/office/drawing/2014/main" val="2229553505"/>
                  </a:ext>
                </a:extLst>
              </a:tr>
              <a:tr h="370840">
                <a:tc>
                  <a:txBody>
                    <a:bodyPr/>
                    <a:lstStyle/>
                    <a:p>
                      <a:r>
                        <a:rPr lang="it-IT" dirty="0"/>
                        <a:t>Ordine parole</a:t>
                      </a:r>
                    </a:p>
                  </a:txBody>
                  <a:tcPr marL="68580" marR="68580"/>
                </a:tc>
                <a:tc>
                  <a:txBody>
                    <a:bodyPr/>
                    <a:lstStyle/>
                    <a:p>
                      <a:r>
                        <a:rPr lang="it-IT" dirty="0"/>
                        <a:t>Pragmatico, con </a:t>
                      </a:r>
                      <a:r>
                        <a:rPr lang="it-IT" dirty="0" err="1"/>
                        <a:t>topicalizzazione</a:t>
                      </a:r>
                      <a:endParaRPr lang="it-IT" dirty="0"/>
                    </a:p>
                  </a:txBody>
                  <a:tcPr marL="68580" marR="68580"/>
                </a:tc>
                <a:tc>
                  <a:txBody>
                    <a:bodyPr/>
                    <a:lstStyle/>
                    <a:p>
                      <a:r>
                        <a:rPr lang="it-IT" dirty="0"/>
                        <a:t>Grammaticale, secondo l’ordine della lingua</a:t>
                      </a:r>
                    </a:p>
                  </a:txBody>
                  <a:tcPr marL="68580" marR="68580"/>
                </a:tc>
                <a:extLst>
                  <a:ext uri="{0D108BD9-81ED-4DB2-BD59-A6C34878D82A}">
                    <a16:rowId xmlns:a16="http://schemas.microsoft.com/office/drawing/2014/main" val="1585007363"/>
                  </a:ext>
                </a:extLst>
              </a:tr>
              <a:tr h="370840">
                <a:tc>
                  <a:txBody>
                    <a:bodyPr/>
                    <a:lstStyle/>
                    <a:p>
                      <a:r>
                        <a:rPr lang="it-IT" dirty="0"/>
                        <a:t>Velocità locutiva del parlante</a:t>
                      </a:r>
                    </a:p>
                  </a:txBody>
                  <a:tcPr marL="68580" marR="68580"/>
                </a:tc>
                <a:tc>
                  <a:txBody>
                    <a:bodyPr/>
                    <a:lstStyle/>
                    <a:p>
                      <a:r>
                        <a:rPr lang="it-IT" dirty="0"/>
                        <a:t>Lenta</a:t>
                      </a:r>
                    </a:p>
                  </a:txBody>
                  <a:tcPr marL="68580" marR="68580"/>
                </a:tc>
                <a:tc>
                  <a:txBody>
                    <a:bodyPr/>
                    <a:lstStyle/>
                    <a:p>
                      <a:r>
                        <a:rPr lang="it-IT" dirty="0"/>
                        <a:t>Veloce</a:t>
                      </a:r>
                    </a:p>
                  </a:txBody>
                  <a:tcPr marL="68580" marR="68580"/>
                </a:tc>
                <a:extLst>
                  <a:ext uri="{0D108BD9-81ED-4DB2-BD59-A6C34878D82A}">
                    <a16:rowId xmlns:a16="http://schemas.microsoft.com/office/drawing/2014/main" val="4209855158"/>
                  </a:ext>
                </a:extLst>
              </a:tr>
              <a:tr h="370840">
                <a:tc>
                  <a:txBody>
                    <a:bodyPr/>
                    <a:lstStyle/>
                    <a:p>
                      <a:r>
                        <a:rPr lang="it-IT" dirty="0"/>
                        <a:t>Certezza informativa</a:t>
                      </a:r>
                    </a:p>
                  </a:txBody>
                  <a:tcPr marL="68580" marR="68580"/>
                </a:tc>
                <a:tc>
                  <a:txBody>
                    <a:bodyPr/>
                    <a:lstStyle/>
                    <a:p>
                      <a:r>
                        <a:rPr lang="it-IT" dirty="0"/>
                        <a:t>Legata al contesto situazionale, variabile a seconda dell’adeguatezza espressiva e lessicale</a:t>
                      </a:r>
                    </a:p>
                  </a:txBody>
                  <a:tcPr marL="68580" marR="68580"/>
                </a:tc>
                <a:tc>
                  <a:txBody>
                    <a:bodyPr/>
                    <a:lstStyle/>
                    <a:p>
                      <a:r>
                        <a:rPr lang="it-IT" dirty="0"/>
                        <a:t>Assoluta nell’oralità, alta nello scritto</a:t>
                      </a:r>
                    </a:p>
                  </a:txBody>
                  <a:tcPr marL="68580" marR="68580"/>
                </a:tc>
                <a:extLst>
                  <a:ext uri="{0D108BD9-81ED-4DB2-BD59-A6C34878D82A}">
                    <a16:rowId xmlns:a16="http://schemas.microsoft.com/office/drawing/2014/main" val="4277226927"/>
                  </a:ext>
                </a:extLst>
              </a:tr>
            </a:tbl>
          </a:graphicData>
        </a:graphic>
      </p:graphicFrame>
    </p:spTree>
    <p:extLst>
      <p:ext uri="{BB962C8B-B14F-4D97-AF65-F5344CB8AC3E}">
        <p14:creationId xmlns:p14="http://schemas.microsoft.com/office/powerpoint/2010/main" val="21750375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DA1A2E9-63FE-408D-A803-8E306ECAB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6544" y="450222"/>
            <a:ext cx="2926815" cy="4235636"/>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a:extLst>
              <a:ext uri="{FF2B5EF4-FFF2-40B4-BE49-F238E27FC236}">
                <a16:creationId xmlns:a16="http://schemas.microsoft.com/office/drawing/2014/main" id="{1A681DC6-3E00-4CB2-9E5C-3E842B4B763A}"/>
              </a:ext>
            </a:extLst>
          </p:cNvPr>
          <p:cNvSpPr>
            <a:spLocks noGrp="1"/>
          </p:cNvSpPr>
          <p:nvPr>
            <p:ph type="title"/>
          </p:nvPr>
        </p:nvSpPr>
        <p:spPr>
          <a:xfrm>
            <a:off x="550998" y="930531"/>
            <a:ext cx="2521258" cy="3275019"/>
          </a:xfrm>
        </p:spPr>
        <p:txBody>
          <a:bodyPr vert="horz" lIns="91440" tIns="45720" rIns="91440" bIns="45720" rtlCol="0" anchor="ctr">
            <a:normAutofit fontScale="90000"/>
          </a:bodyPr>
          <a:lstStyle/>
          <a:p>
            <a:r>
              <a:rPr lang="en-US" sz="5000">
                <a:solidFill>
                  <a:srgbClr val="FFFFFF"/>
                </a:solidFill>
              </a:rPr>
              <a:t>Esempio, gli Efik in Nigeria e il WAPE</a:t>
            </a:r>
          </a:p>
        </p:txBody>
      </p:sp>
      <p:sp>
        <p:nvSpPr>
          <p:cNvPr id="12" name="Rectangle 11">
            <a:extLst>
              <a:ext uri="{FF2B5EF4-FFF2-40B4-BE49-F238E27FC236}">
                <a16:creationId xmlns:a16="http://schemas.microsoft.com/office/drawing/2014/main" id="{FBE9F90C-C163-435B-9A68-D15C92D1C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6544" y="4843002"/>
            <a:ext cx="1793558" cy="1564776"/>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4" name="Rectangle 13">
            <a:extLst>
              <a:ext uri="{FF2B5EF4-FFF2-40B4-BE49-F238E27FC236}">
                <a16:creationId xmlns:a16="http://schemas.microsoft.com/office/drawing/2014/main" id="{1A882A9F-F4E9-4E23-8F0B-20B5DF42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60063" y="4843002"/>
            <a:ext cx="1013297" cy="1568472"/>
          </a:xfrm>
          <a:prstGeom prst="rect">
            <a:avLst/>
          </a:prstGeom>
          <a:solidFill>
            <a:srgbClr val="626E78"/>
          </a:solidFill>
          <a:ln w="25400">
            <a:solidFill>
              <a:srgbClr val="626E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B1B1B"/>
              </a:solidFill>
            </a:endParaRPr>
          </a:p>
        </p:txBody>
      </p:sp>
      <p:pic>
        <p:nvPicPr>
          <p:cNvPr id="5" name="Segnaposto contenuto 4" descr="Immagine che contiene testo, mappa&#10;&#10;Descrizione generata automaticamente">
            <a:extLst>
              <a:ext uri="{FF2B5EF4-FFF2-40B4-BE49-F238E27FC236}">
                <a16:creationId xmlns:a16="http://schemas.microsoft.com/office/drawing/2014/main" id="{4D17AA45-D002-4260-9318-396742722750}"/>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b="663"/>
          <a:stretch/>
        </p:blipFill>
        <p:spPr>
          <a:xfrm>
            <a:off x="3388051" y="450222"/>
            <a:ext cx="5402995" cy="5957557"/>
          </a:xfrm>
          <a:prstGeom prst="rect">
            <a:avLst/>
          </a:prstGeom>
        </p:spPr>
      </p:pic>
    </p:spTree>
    <p:extLst>
      <p:ext uri="{BB962C8B-B14F-4D97-AF65-F5344CB8AC3E}">
        <p14:creationId xmlns:p14="http://schemas.microsoft.com/office/powerpoint/2010/main" val="20573579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E628ABC-B973-4FE2-8B8E-571E6257030F}"/>
              </a:ext>
            </a:extLst>
          </p:cNvPr>
          <p:cNvSpPr>
            <a:spLocks noGrp="1"/>
          </p:cNvSpPr>
          <p:nvPr>
            <p:ph type="title"/>
          </p:nvPr>
        </p:nvSpPr>
        <p:spPr/>
        <p:txBody>
          <a:bodyPr>
            <a:normAutofit fontScale="90000"/>
          </a:bodyPr>
          <a:lstStyle/>
          <a:p>
            <a:r>
              <a:rPr lang="it-IT" dirty="0"/>
              <a:t>Informazioni utili alla lettura del testo</a:t>
            </a:r>
          </a:p>
        </p:txBody>
      </p:sp>
      <p:sp>
        <p:nvSpPr>
          <p:cNvPr id="3" name="Segnaposto contenuto 2">
            <a:extLst>
              <a:ext uri="{FF2B5EF4-FFF2-40B4-BE49-F238E27FC236}">
                <a16:creationId xmlns:a16="http://schemas.microsoft.com/office/drawing/2014/main" id="{379F6499-1FAA-4CA6-B4F5-4AAD5DF6BC4A}"/>
              </a:ext>
            </a:extLst>
          </p:cNvPr>
          <p:cNvSpPr>
            <a:spLocks noGrp="1"/>
          </p:cNvSpPr>
          <p:nvPr>
            <p:ph idx="1"/>
          </p:nvPr>
        </p:nvSpPr>
        <p:spPr/>
        <p:txBody>
          <a:bodyPr/>
          <a:lstStyle/>
          <a:p>
            <a:r>
              <a:rPr lang="it-IT" dirty="0"/>
              <a:t>Storia del testo: traffici commerciali con gli europei</a:t>
            </a:r>
          </a:p>
          <a:p>
            <a:r>
              <a:rPr lang="it-IT" dirty="0"/>
              <a:t>Oggetto: quote per entrare nella società </a:t>
            </a:r>
            <a:r>
              <a:rPr lang="it-IT" dirty="0" err="1"/>
              <a:t>Ekpe</a:t>
            </a:r>
            <a:r>
              <a:rPr lang="it-IT" dirty="0"/>
              <a:t> da </a:t>
            </a:r>
            <a:r>
              <a:rPr lang="it-IT" dirty="0" err="1"/>
              <a:t>perte</a:t>
            </a:r>
            <a:r>
              <a:rPr lang="it-IT" dirty="0"/>
              <a:t> degli efik che volevano commerciale schiavi</a:t>
            </a:r>
          </a:p>
        </p:txBody>
      </p:sp>
    </p:spTree>
    <p:extLst>
      <p:ext uri="{BB962C8B-B14F-4D97-AF65-F5344CB8AC3E}">
        <p14:creationId xmlns:p14="http://schemas.microsoft.com/office/powerpoint/2010/main" val="3565915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12EE18C3-BD3D-4898-A28E-8455013D8FCC}"/>
              </a:ext>
            </a:extLst>
          </p:cNvPr>
          <p:cNvSpPr>
            <a:spLocks noGrp="1"/>
          </p:cNvSpPr>
          <p:nvPr>
            <p:ph idx="1"/>
          </p:nvPr>
        </p:nvSpPr>
        <p:spPr>
          <a:xfrm>
            <a:off x="628650" y="981001"/>
            <a:ext cx="7886700" cy="5195963"/>
          </a:xfrm>
        </p:spPr>
        <p:txBody>
          <a:bodyPr>
            <a:normAutofit fontScale="92500" lnSpcReduction="20000"/>
          </a:bodyPr>
          <a:lstStyle/>
          <a:p>
            <a:pPr marL="457200" lvl="1" indent="0">
              <a:buNone/>
            </a:pPr>
            <a:r>
              <a:rPr lang="it-IT" sz="3600" dirty="0">
                <a:hlinkClick r:id="rId3" action="ppaction://hlinkfile"/>
              </a:rPr>
              <a:t>«About 6  </a:t>
            </a:r>
            <a:r>
              <a:rPr lang="it-IT" sz="3600" dirty="0" err="1">
                <a:hlinkClick r:id="rId3" action="ppaction://hlinkfile"/>
              </a:rPr>
              <a:t>am</a:t>
            </a:r>
            <a:r>
              <a:rPr lang="it-IT" sz="3600" dirty="0">
                <a:hlinkClick r:id="rId3" action="ppaction://hlinkfile"/>
              </a:rPr>
              <a:t> in </a:t>
            </a:r>
            <a:r>
              <a:rPr lang="it-IT" sz="3600" dirty="0" err="1">
                <a:hlinkClick r:id="rId3" action="ppaction://hlinkfile"/>
              </a:rPr>
              <a:t>Aqua</a:t>
            </a:r>
            <a:r>
              <a:rPr lang="it-IT" sz="3600" dirty="0">
                <a:hlinkClick r:id="rId3" action="ppaction://hlinkfile"/>
              </a:rPr>
              <a:t> Landing with fine </a:t>
            </a:r>
            <a:r>
              <a:rPr lang="it-IT" sz="3600" dirty="0" err="1">
                <a:hlinkClick r:id="rId3" action="ppaction://hlinkfile"/>
              </a:rPr>
              <a:t>morning</a:t>
            </a:r>
            <a:r>
              <a:rPr lang="it-IT" sz="3600" dirty="0">
                <a:hlinkClick r:id="rId3" action="ppaction://hlinkfile"/>
              </a:rPr>
              <a:t> so I </a:t>
            </a:r>
            <a:r>
              <a:rPr lang="it-IT" sz="3600" dirty="0" err="1">
                <a:hlinkClick r:id="rId3" action="ppaction://hlinkfile"/>
              </a:rPr>
              <a:t>walk</a:t>
            </a:r>
            <a:r>
              <a:rPr lang="it-IT" sz="3600" dirty="0">
                <a:hlinkClick r:id="rId3" action="ppaction://hlinkfile"/>
              </a:rPr>
              <a:t> with </a:t>
            </a:r>
            <a:r>
              <a:rPr lang="it-IT" sz="3600" dirty="0" err="1">
                <a:hlinkClick r:id="rId3" action="ppaction://hlinkfile"/>
              </a:rPr>
              <a:t>Egbo</a:t>
            </a:r>
            <a:r>
              <a:rPr lang="it-IT" sz="3600" dirty="0">
                <a:hlinkClick r:id="rId3" action="ppaction://hlinkfile"/>
              </a:rPr>
              <a:t> men to go to </a:t>
            </a:r>
            <a:r>
              <a:rPr lang="it-IT" sz="3600" dirty="0" err="1">
                <a:hlinkClick r:id="rId3" action="ppaction://hlinkfile"/>
              </a:rPr>
              <a:t>Etutim</a:t>
            </a:r>
            <a:r>
              <a:rPr lang="it-IT" sz="3600" dirty="0">
                <a:hlinkClick r:id="rId3" action="ppaction://hlinkfile"/>
              </a:rPr>
              <a:t> so </a:t>
            </a:r>
            <a:r>
              <a:rPr lang="it-IT" sz="3600" dirty="0" err="1">
                <a:hlinkClick r:id="rId3" action="ppaction://hlinkfile"/>
              </a:rPr>
              <a:t>his</a:t>
            </a:r>
            <a:r>
              <a:rPr lang="it-IT" sz="3600" dirty="0">
                <a:hlinkClick r:id="rId3" action="ppaction://hlinkfile"/>
              </a:rPr>
              <a:t> </a:t>
            </a:r>
            <a:r>
              <a:rPr lang="it-IT" sz="3600" dirty="0" err="1">
                <a:hlinkClick r:id="rId3" action="ppaction://hlinkfile"/>
              </a:rPr>
              <a:t>Deash</a:t>
            </a:r>
            <a:r>
              <a:rPr lang="it-IT" sz="3600" dirty="0">
                <a:hlinkClick r:id="rId3" action="ppaction://hlinkfile"/>
              </a:rPr>
              <a:t> I </a:t>
            </a:r>
            <a:r>
              <a:rPr lang="it-IT" sz="3600" dirty="0" err="1">
                <a:hlinkClick r:id="rId3" action="ppaction://hlinkfile"/>
              </a:rPr>
              <a:t>Rods</a:t>
            </a:r>
            <a:r>
              <a:rPr lang="it-IT" sz="3600" dirty="0">
                <a:hlinkClick r:id="rId3" action="ppaction://hlinkfile"/>
              </a:rPr>
              <a:t> &amp; I small </a:t>
            </a:r>
            <a:r>
              <a:rPr lang="it-IT" sz="3600" dirty="0" err="1">
                <a:hlinkClick r:id="rId3" action="ppaction://hlinkfile"/>
              </a:rPr>
              <a:t>cas</a:t>
            </a:r>
            <a:r>
              <a:rPr lang="it-IT" sz="3600" dirty="0">
                <a:hlinkClick r:id="rId3" action="ppaction://hlinkfile"/>
              </a:rPr>
              <a:t> </a:t>
            </a:r>
            <a:r>
              <a:rPr lang="it-IT" sz="3600" dirty="0" err="1">
                <a:hlinkClick r:id="rId3" action="ppaction://hlinkfile"/>
              </a:rPr>
              <a:t>Bottle</a:t>
            </a:r>
            <a:r>
              <a:rPr lang="it-IT" sz="3600" dirty="0">
                <a:hlinkClick r:id="rId3" action="ppaction://hlinkfile"/>
              </a:rPr>
              <a:t> Brandy </a:t>
            </a:r>
            <a:r>
              <a:rPr lang="it-IT" sz="3600" dirty="0" err="1">
                <a:hlinkClick r:id="rId3" action="ppaction://hlinkfile"/>
              </a:rPr>
              <a:t>soon</a:t>
            </a:r>
            <a:r>
              <a:rPr lang="it-IT" sz="3600" dirty="0">
                <a:hlinkClick r:id="rId3" action="ppaction://hlinkfile"/>
              </a:rPr>
              <a:t> after </a:t>
            </a:r>
            <a:r>
              <a:rPr lang="it-IT" sz="3600" dirty="0" err="1">
                <a:hlinkClick r:id="rId3" action="ppaction://hlinkfile"/>
              </a:rPr>
              <a:t>we</a:t>
            </a:r>
            <a:r>
              <a:rPr lang="it-IT" sz="3600" dirty="0">
                <a:hlinkClick r:id="rId3" action="ppaction://hlinkfile"/>
              </a:rPr>
              <a:t> </a:t>
            </a:r>
            <a:r>
              <a:rPr lang="it-IT" sz="3600" dirty="0" err="1">
                <a:hlinkClick r:id="rId3" action="ppaction://hlinkfile"/>
              </a:rPr>
              <a:t>hav</a:t>
            </a:r>
            <a:r>
              <a:rPr lang="it-IT" sz="3600" dirty="0">
                <a:hlinkClick r:id="rId3" action="ppaction://hlinkfile"/>
              </a:rPr>
              <a:t> </a:t>
            </a:r>
            <a:r>
              <a:rPr lang="it-IT" sz="3600" dirty="0" err="1">
                <a:hlinkClick r:id="rId3" action="ppaction://hlinkfile"/>
              </a:rPr>
              <a:t>all</a:t>
            </a:r>
            <a:r>
              <a:rPr lang="it-IT" sz="3600" dirty="0">
                <a:hlinkClick r:id="rId3" action="ppaction://hlinkfile"/>
              </a:rPr>
              <a:t> </a:t>
            </a:r>
            <a:r>
              <a:rPr lang="it-IT" sz="3600" dirty="0" err="1">
                <a:hlinkClick r:id="rId3" action="ppaction://hlinkfile"/>
              </a:rPr>
              <a:t>Egbo</a:t>
            </a:r>
            <a:r>
              <a:rPr lang="it-IT" sz="3600" dirty="0">
                <a:hlinkClick r:id="rId3" action="ppaction://hlinkfile"/>
              </a:rPr>
              <a:t> man go to </a:t>
            </a:r>
            <a:r>
              <a:rPr lang="it-IT" sz="3600" dirty="0" err="1">
                <a:hlinkClick r:id="rId3" action="ppaction://hlinkfile"/>
              </a:rPr>
              <a:t>Egbo</a:t>
            </a:r>
            <a:r>
              <a:rPr lang="it-IT" sz="3600" dirty="0">
                <a:hlinkClick r:id="rId3" action="ppaction://hlinkfile"/>
              </a:rPr>
              <a:t> Bush </a:t>
            </a:r>
            <a:r>
              <a:rPr lang="it-IT" sz="3600" dirty="0" err="1">
                <a:hlinkClick r:id="rId3" action="ppaction://hlinkfile"/>
              </a:rPr>
              <a:t>Bush</a:t>
            </a:r>
            <a:r>
              <a:rPr lang="it-IT" sz="3600" dirty="0">
                <a:hlinkClick r:id="rId3" action="ppaction://hlinkfile"/>
              </a:rPr>
              <a:t> fo </a:t>
            </a:r>
            <a:r>
              <a:rPr lang="it-IT" sz="3600" dirty="0" err="1">
                <a:hlinkClick r:id="rId3" action="ppaction://hlinkfile"/>
              </a:rPr>
              <a:t>mak</a:t>
            </a:r>
            <a:r>
              <a:rPr lang="it-IT" sz="3600" dirty="0">
                <a:hlinkClick r:id="rId3" action="ppaction://hlinkfile"/>
              </a:rPr>
              <a:t> bob </a:t>
            </a:r>
            <a:r>
              <a:rPr lang="it-IT" sz="3600" dirty="0" err="1">
                <a:hlinkClick r:id="rId3" action="ppaction://hlinkfile"/>
              </a:rPr>
              <a:t>about</a:t>
            </a:r>
            <a:r>
              <a:rPr lang="it-IT" sz="3600" dirty="0">
                <a:hlinkClick r:id="rId3" action="ppaction://hlinkfile"/>
              </a:rPr>
              <a:t> </a:t>
            </a:r>
            <a:r>
              <a:rPr lang="it-IT" sz="3600" dirty="0" err="1">
                <a:hlinkClick r:id="rId3" action="ppaction://hlinkfile"/>
              </a:rPr>
              <a:t>Egbo</a:t>
            </a:r>
            <a:r>
              <a:rPr lang="it-IT" sz="3600" dirty="0">
                <a:hlinkClick r:id="rId3" action="ppaction://hlinkfile"/>
              </a:rPr>
              <a:t> Young  &amp; Little Otto </a:t>
            </a:r>
            <a:r>
              <a:rPr lang="it-IT" sz="3600" dirty="0" err="1">
                <a:hlinkClick r:id="rId3" action="ppaction://hlinkfile"/>
              </a:rPr>
              <a:t>plaver</a:t>
            </a:r>
            <a:r>
              <a:rPr lang="it-IT" sz="3600" dirty="0">
                <a:hlinkClick r:id="rId3" action="ppaction://hlinkfile"/>
              </a:rPr>
              <a:t> so </a:t>
            </a:r>
            <a:r>
              <a:rPr lang="it-IT" sz="3600" dirty="0" err="1">
                <a:hlinkClick r:id="rId3" action="ppaction://hlinkfile"/>
              </a:rPr>
              <a:t>Egbo</a:t>
            </a:r>
            <a:r>
              <a:rPr lang="it-IT" sz="3600" dirty="0">
                <a:hlinkClick r:id="rId3" action="ppaction://hlinkfile"/>
              </a:rPr>
              <a:t> Young </a:t>
            </a:r>
            <a:r>
              <a:rPr lang="it-IT" sz="3600" dirty="0" err="1">
                <a:hlinkClick r:id="rId3" action="ppaction://hlinkfile"/>
              </a:rPr>
              <a:t>oay</a:t>
            </a:r>
            <a:r>
              <a:rPr lang="it-IT" sz="3600" dirty="0">
                <a:hlinkClick r:id="rId3" action="ppaction://hlinkfile"/>
              </a:rPr>
              <a:t>  I </a:t>
            </a:r>
            <a:r>
              <a:rPr lang="it-IT" sz="3600" dirty="0" err="1">
                <a:hlinkClick r:id="rId3" action="ppaction://hlinkfile"/>
              </a:rPr>
              <a:t>goaat</a:t>
            </a:r>
            <a:r>
              <a:rPr lang="it-IT" sz="3600" dirty="0">
                <a:hlinkClick r:id="rId3" action="ppaction://hlinkfile"/>
              </a:rPr>
              <a:t> e 4 </a:t>
            </a:r>
            <a:r>
              <a:rPr lang="it-IT" sz="3600" dirty="0" err="1">
                <a:hlinkClick r:id="rId3" action="ppaction://hlinkfile"/>
              </a:rPr>
              <a:t>Rods</a:t>
            </a:r>
            <a:r>
              <a:rPr lang="it-IT" sz="3600" dirty="0">
                <a:hlinkClick r:id="rId3" action="ppaction://hlinkfile"/>
              </a:rPr>
              <a:t> &amp; Little Otto </a:t>
            </a:r>
            <a:r>
              <a:rPr lang="it-IT" sz="3600" dirty="0" err="1">
                <a:hlinkClick r:id="rId3" action="ppaction://hlinkfile"/>
              </a:rPr>
              <a:t>pay</a:t>
            </a:r>
            <a:r>
              <a:rPr lang="it-IT" sz="3600" dirty="0">
                <a:hlinkClick r:id="rId3" action="ppaction://hlinkfile"/>
              </a:rPr>
              <a:t> 4 </a:t>
            </a:r>
            <a:r>
              <a:rPr lang="it-IT" sz="3600" dirty="0" err="1">
                <a:hlinkClick r:id="rId3" action="ppaction://hlinkfile"/>
              </a:rPr>
              <a:t>Rods</a:t>
            </a:r>
            <a:r>
              <a:rPr lang="it-IT" sz="3600" dirty="0">
                <a:hlinkClick r:id="rId3" action="ppaction://hlinkfile"/>
              </a:rPr>
              <a:t> so </a:t>
            </a:r>
            <a:r>
              <a:rPr lang="it-IT" sz="3600" dirty="0" err="1">
                <a:hlinkClick r:id="rId3" action="ppaction://hlinkfile"/>
              </a:rPr>
              <a:t>all</a:t>
            </a:r>
            <a:r>
              <a:rPr lang="it-IT" sz="3600" dirty="0">
                <a:hlinkClick r:id="rId3" action="ppaction://hlinkfile"/>
              </a:rPr>
              <a:t> </a:t>
            </a:r>
            <a:r>
              <a:rPr lang="it-IT" sz="3600" dirty="0" err="1">
                <a:hlinkClick r:id="rId3" action="ppaction://hlinkfile"/>
              </a:rPr>
              <a:t>Egbo</a:t>
            </a:r>
            <a:r>
              <a:rPr lang="it-IT" sz="3600" dirty="0">
                <a:hlinkClick r:id="rId3" action="ppaction://hlinkfile"/>
              </a:rPr>
              <a:t> </a:t>
            </a:r>
            <a:r>
              <a:rPr lang="it-IT" sz="3600" dirty="0" err="1">
                <a:hlinkClick r:id="rId3" action="ppaction://hlinkfile"/>
              </a:rPr>
              <a:t>mancom</a:t>
            </a:r>
            <a:r>
              <a:rPr lang="it-IT" sz="3600" dirty="0">
                <a:hlinkClick r:id="rId3" action="ppaction://hlinkfile"/>
              </a:rPr>
              <a:t> Down for </a:t>
            </a:r>
            <a:r>
              <a:rPr lang="it-IT" sz="3600" dirty="0" err="1">
                <a:hlinkClick r:id="rId3" action="ppaction://hlinkfile"/>
              </a:rPr>
              <a:t>Duik</a:t>
            </a:r>
            <a:r>
              <a:rPr lang="it-IT" sz="3600" dirty="0">
                <a:hlinkClick r:id="rId3" action="ppaction://hlinkfile"/>
              </a:rPr>
              <a:t> </a:t>
            </a:r>
            <a:r>
              <a:rPr lang="it-IT" sz="3600" dirty="0" err="1">
                <a:hlinkClick r:id="rId3" action="ppaction://hlinkfile"/>
              </a:rPr>
              <a:t>plaver</a:t>
            </a:r>
            <a:r>
              <a:rPr lang="it-IT" sz="3600" dirty="0">
                <a:hlinkClick r:id="rId3" action="ppaction://hlinkfile"/>
              </a:rPr>
              <a:t> and be join </a:t>
            </a:r>
            <a:r>
              <a:rPr lang="it-IT" sz="3600" dirty="0" err="1">
                <a:hlinkClick r:id="rId3" action="ppaction://hlinkfile"/>
              </a:rPr>
              <a:t>putt</a:t>
            </a:r>
            <a:r>
              <a:rPr lang="it-IT" sz="3600" dirty="0">
                <a:hlinkClick r:id="rId3" action="ppaction://hlinkfile"/>
              </a:rPr>
              <a:t> </a:t>
            </a:r>
            <a:r>
              <a:rPr lang="it-IT" sz="3600" dirty="0" err="1">
                <a:hlinkClick r:id="rId3" action="ppaction://hlinkfile"/>
              </a:rPr>
              <a:t>moony</a:t>
            </a:r>
            <a:r>
              <a:rPr lang="it-IT" sz="3600" dirty="0">
                <a:hlinkClick r:id="rId3" action="ppaction://hlinkfile"/>
              </a:rPr>
              <a:t> for 20  men </a:t>
            </a:r>
            <a:r>
              <a:rPr lang="it-IT" sz="3600" dirty="0" err="1">
                <a:hlinkClick r:id="rId3" action="ppaction://hlinkfile"/>
              </a:rPr>
              <a:t>all</a:t>
            </a:r>
            <a:r>
              <a:rPr lang="it-IT" sz="3600" dirty="0">
                <a:hlinkClick r:id="rId3" action="ppaction://hlinkfile"/>
              </a:rPr>
              <a:t> be 64 men </a:t>
            </a:r>
            <a:r>
              <a:rPr lang="it-IT" sz="3600" dirty="0" err="1">
                <a:hlinkClick r:id="rId3" action="ppaction://hlinkfile"/>
              </a:rPr>
              <a:t>putt</a:t>
            </a:r>
            <a:r>
              <a:rPr lang="it-IT" sz="3600" dirty="0">
                <a:hlinkClick r:id="rId3" action="ppaction://hlinkfile"/>
              </a:rPr>
              <a:t> </a:t>
            </a:r>
            <a:r>
              <a:rPr lang="it-IT" sz="3600" dirty="0" err="1">
                <a:hlinkClick r:id="rId3" action="ppaction://hlinkfile"/>
              </a:rPr>
              <a:t>moony</a:t>
            </a:r>
            <a:r>
              <a:rPr lang="it-IT" sz="3600" dirty="0">
                <a:hlinkClick r:id="rId3" action="ppaction://hlinkfile"/>
              </a:rPr>
              <a:t> 45 for </a:t>
            </a:r>
            <a:r>
              <a:rPr lang="it-IT" sz="3600" dirty="0" err="1">
                <a:hlinkClick r:id="rId3" action="ppaction://hlinkfile"/>
              </a:rPr>
              <a:t>Duk</a:t>
            </a:r>
            <a:r>
              <a:rPr lang="it-IT" sz="3600" dirty="0">
                <a:hlinkClick r:id="rId3" action="ppaction://hlinkfile"/>
              </a:rPr>
              <a:t> family 19 for </a:t>
            </a:r>
            <a:r>
              <a:rPr lang="it-IT" sz="3600" dirty="0" err="1">
                <a:hlinkClick r:id="rId3" action="ppaction://hlinkfile"/>
              </a:rPr>
              <a:t>another</a:t>
            </a:r>
            <a:r>
              <a:rPr lang="it-IT" sz="3600" dirty="0">
                <a:hlinkClick r:id="rId3" action="ppaction://hlinkfile"/>
              </a:rPr>
              <a:t> family»</a:t>
            </a:r>
            <a:endParaRPr lang="it-IT" sz="3600" dirty="0"/>
          </a:p>
        </p:txBody>
      </p:sp>
    </p:spTree>
    <p:extLst>
      <p:ext uri="{BB962C8B-B14F-4D97-AF65-F5344CB8AC3E}">
        <p14:creationId xmlns:p14="http://schemas.microsoft.com/office/powerpoint/2010/main" val="9661912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La parola ai parlanti</a:t>
            </a:r>
          </a:p>
        </p:txBody>
      </p:sp>
      <p:sp>
        <p:nvSpPr>
          <p:cNvPr id="3" name="Segnaposto contenuto 2"/>
          <p:cNvSpPr>
            <a:spLocks noGrp="1"/>
          </p:cNvSpPr>
          <p:nvPr>
            <p:ph idx="1"/>
          </p:nvPr>
        </p:nvSpPr>
        <p:spPr/>
        <p:txBody>
          <a:bodyPr/>
          <a:lstStyle/>
          <a:p>
            <a:pPr>
              <a:buNone/>
            </a:pPr>
            <a:r>
              <a:rPr lang="it-IT" dirty="0">
                <a:hlinkClick r:id=""/>
              </a:rPr>
              <a:t>TOK PISIN</a:t>
            </a:r>
          </a:p>
          <a:p>
            <a:pPr>
              <a:buNone/>
            </a:pPr>
            <a:r>
              <a:rPr lang="it-IT" dirty="0">
                <a:hlinkClick r:id=""/>
              </a:rPr>
              <a:t>https://www.youtube.com/watch?v=fhGohMxJ9WM</a:t>
            </a:r>
            <a:endParaRPr lang="it-IT" dirty="0"/>
          </a:p>
          <a:p>
            <a:pPr>
              <a:buNone/>
            </a:pPr>
            <a:endParaRPr lang="it-IT" dirty="0"/>
          </a:p>
          <a:p>
            <a:pPr>
              <a:buNone/>
            </a:pPr>
            <a:endParaRPr lang="it-IT" dirty="0"/>
          </a:p>
          <a:p>
            <a:pPr>
              <a:buNone/>
            </a:pPr>
            <a:endParaRPr lang="it-IT"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Alcuni spunti </a:t>
            </a:r>
          </a:p>
        </p:txBody>
      </p:sp>
      <p:sp>
        <p:nvSpPr>
          <p:cNvPr id="3" name="Segnaposto contenuto 2"/>
          <p:cNvSpPr>
            <a:spLocks noGrp="1"/>
          </p:cNvSpPr>
          <p:nvPr>
            <p:ph idx="1"/>
          </p:nvPr>
        </p:nvSpPr>
        <p:spPr/>
        <p:txBody>
          <a:bodyPr/>
          <a:lstStyle/>
          <a:p>
            <a:r>
              <a:rPr lang="it-IT" dirty="0" err="1"/>
              <a:t>Nem</a:t>
            </a:r>
            <a:r>
              <a:rPr lang="it-IT" dirty="0"/>
              <a:t> </a:t>
            </a:r>
            <a:r>
              <a:rPr lang="it-IT" dirty="0" err="1"/>
              <a:t>bilong</a:t>
            </a:r>
            <a:r>
              <a:rPr lang="it-IT" dirty="0"/>
              <a:t> mi Matthew</a:t>
            </a:r>
          </a:p>
          <a:p>
            <a:r>
              <a:rPr lang="it-IT" dirty="0" err="1"/>
              <a:t>Nem</a:t>
            </a:r>
            <a:r>
              <a:rPr lang="it-IT" dirty="0"/>
              <a:t> </a:t>
            </a:r>
            <a:r>
              <a:rPr lang="it-IT" dirty="0" err="1"/>
              <a:t>bilong</a:t>
            </a:r>
            <a:r>
              <a:rPr lang="it-IT" dirty="0"/>
              <a:t> mi + PROPER NAME </a:t>
            </a:r>
          </a:p>
          <a:p>
            <a:r>
              <a:rPr lang="it-IT" dirty="0"/>
              <a:t>Christmas </a:t>
            </a:r>
            <a:r>
              <a:rPr lang="it-IT" dirty="0" err="1"/>
              <a:t>bilong</a:t>
            </a:r>
            <a:r>
              <a:rPr lang="it-IT" dirty="0"/>
              <a:t> mi + AGE.</a:t>
            </a:r>
          </a:p>
          <a:p>
            <a:r>
              <a:rPr lang="it-IT" dirty="0"/>
              <a:t>Mi </a:t>
            </a:r>
            <a:r>
              <a:rPr lang="it-IT" dirty="0" err="1"/>
              <a:t>bilong</a:t>
            </a:r>
            <a:r>
              <a:rPr lang="it-IT" dirty="0"/>
              <a:t> Papa New Guinea.</a:t>
            </a:r>
          </a:p>
          <a:p>
            <a:pPr>
              <a:buNone/>
            </a:pPr>
            <a:endParaRPr lang="it-IT" dirty="0"/>
          </a:p>
          <a:p>
            <a:r>
              <a:rPr lang="it-IT" dirty="0" err="1"/>
              <a:t>Yu</a:t>
            </a:r>
            <a:r>
              <a:rPr lang="it-IT" dirty="0"/>
              <a:t> </a:t>
            </a:r>
            <a:r>
              <a:rPr lang="it-IT" dirty="0" err="1"/>
              <a:t>alrigh</a:t>
            </a:r>
            <a:r>
              <a:rPr lang="it-IT" dirty="0"/>
              <a:t>? ‘</a:t>
            </a:r>
            <a:r>
              <a:rPr lang="it-IT" dirty="0" err="1"/>
              <a:t>how</a:t>
            </a:r>
            <a:r>
              <a:rPr lang="it-IT" dirty="0"/>
              <a:t> are </a:t>
            </a:r>
            <a:r>
              <a:rPr lang="it-IT" dirty="0" err="1"/>
              <a:t>you</a:t>
            </a:r>
            <a:r>
              <a:rPr lang="it-IT" dirty="0"/>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1285860"/>
            <a:ext cx="8229600" cy="5168948"/>
          </a:xfrm>
        </p:spPr>
        <p:txBody>
          <a:bodyPr/>
          <a:lstStyle/>
          <a:p>
            <a:r>
              <a:rPr lang="it-IT" dirty="0" err="1"/>
              <a:t>Nem</a:t>
            </a:r>
            <a:r>
              <a:rPr lang="it-IT" dirty="0"/>
              <a:t> </a:t>
            </a:r>
            <a:r>
              <a:rPr lang="it-IT" dirty="0" err="1"/>
              <a:t>bilong</a:t>
            </a:r>
            <a:r>
              <a:rPr lang="it-IT" dirty="0"/>
              <a:t> mi Matthew</a:t>
            </a:r>
          </a:p>
          <a:p>
            <a:r>
              <a:rPr lang="it-IT" dirty="0"/>
              <a:t>Mi </a:t>
            </a:r>
            <a:r>
              <a:rPr lang="it-IT" dirty="0" err="1"/>
              <a:t>laikim</a:t>
            </a:r>
            <a:r>
              <a:rPr lang="it-IT" dirty="0"/>
              <a:t> </a:t>
            </a:r>
            <a:r>
              <a:rPr lang="it-IT" dirty="0" err="1"/>
              <a:t>kai</a:t>
            </a:r>
            <a:r>
              <a:rPr lang="it-IT" dirty="0"/>
              <a:t> </a:t>
            </a:r>
            <a:r>
              <a:rPr lang="it-IT" dirty="0" err="1"/>
              <a:t>kai</a:t>
            </a:r>
            <a:r>
              <a:rPr lang="it-IT" dirty="0"/>
              <a:t> ‘ I </a:t>
            </a:r>
            <a:r>
              <a:rPr lang="it-IT" dirty="0" err="1"/>
              <a:t>want</a:t>
            </a:r>
            <a:r>
              <a:rPr lang="it-IT" dirty="0"/>
              <a:t> </a:t>
            </a:r>
            <a:r>
              <a:rPr lang="it-IT" dirty="0" err="1"/>
              <a:t>food</a:t>
            </a:r>
            <a:r>
              <a:rPr lang="it-IT" dirty="0"/>
              <a:t>’</a:t>
            </a:r>
          </a:p>
          <a:p>
            <a:r>
              <a:rPr lang="it-IT" dirty="0"/>
              <a:t>Mi </a:t>
            </a:r>
            <a:r>
              <a:rPr lang="it-IT" dirty="0" err="1"/>
              <a:t>laikim</a:t>
            </a:r>
            <a:r>
              <a:rPr lang="it-IT" dirty="0"/>
              <a:t> </a:t>
            </a:r>
            <a:r>
              <a:rPr lang="it-IT" dirty="0" err="1"/>
              <a:t>wara</a:t>
            </a:r>
            <a:r>
              <a:rPr lang="it-IT" dirty="0"/>
              <a:t> ‘I </a:t>
            </a:r>
            <a:r>
              <a:rPr lang="it-IT" dirty="0" err="1"/>
              <a:t>want</a:t>
            </a:r>
            <a:r>
              <a:rPr lang="it-IT" dirty="0"/>
              <a:t> </a:t>
            </a:r>
            <a:r>
              <a:rPr lang="it-IT" dirty="0" err="1"/>
              <a:t>wather</a:t>
            </a:r>
            <a:r>
              <a:rPr lang="it-IT" dirty="0"/>
              <a:t>”</a:t>
            </a:r>
          </a:p>
          <a:p>
            <a:r>
              <a:rPr lang="it-IT" dirty="0"/>
              <a:t>Mi go </a:t>
            </a:r>
            <a:r>
              <a:rPr lang="it-IT" dirty="0" err="1"/>
              <a:t>kai</a:t>
            </a:r>
            <a:r>
              <a:rPr lang="it-IT" dirty="0"/>
              <a:t> </a:t>
            </a:r>
            <a:r>
              <a:rPr lang="it-IT" dirty="0" err="1"/>
              <a:t>kai</a:t>
            </a:r>
            <a:r>
              <a:rPr lang="it-IT" dirty="0"/>
              <a:t> (I </a:t>
            </a:r>
            <a:r>
              <a:rPr lang="it-IT" dirty="0" err="1"/>
              <a:t>am</a:t>
            </a:r>
            <a:r>
              <a:rPr lang="it-IT" dirty="0"/>
              <a:t> </a:t>
            </a:r>
            <a:r>
              <a:rPr lang="it-IT" dirty="0" err="1"/>
              <a:t>going</a:t>
            </a:r>
            <a:r>
              <a:rPr lang="it-IT" dirty="0"/>
              <a:t> </a:t>
            </a:r>
            <a:r>
              <a:rPr lang="it-IT" dirty="0" err="1"/>
              <a:t>to</a:t>
            </a:r>
            <a:r>
              <a:rPr lang="it-IT" dirty="0"/>
              <a:t> </a:t>
            </a:r>
            <a:r>
              <a:rPr lang="it-IT" dirty="0" err="1"/>
              <a:t>eat</a:t>
            </a:r>
            <a:r>
              <a:rPr lang="it-IT" dirty="0"/>
              <a:t>)</a:t>
            </a:r>
          </a:p>
          <a:p>
            <a:r>
              <a:rPr lang="it-IT" dirty="0"/>
              <a:t>Mi fo </a:t>
            </a:r>
            <a:r>
              <a:rPr lang="it-IT" dirty="0" err="1"/>
              <a:t>lukim</a:t>
            </a:r>
            <a:r>
              <a:rPr lang="it-IT" dirty="0"/>
              <a:t> </a:t>
            </a:r>
            <a:r>
              <a:rPr lang="it-IT" dirty="0" err="1"/>
              <a:t>friends</a:t>
            </a:r>
            <a:r>
              <a:rPr lang="it-IT" dirty="0"/>
              <a:t>/</a:t>
            </a:r>
            <a:r>
              <a:rPr lang="it-IT" dirty="0" err="1"/>
              <a:t>famili</a:t>
            </a:r>
            <a:r>
              <a:rPr lang="it-IT" dirty="0"/>
              <a:t> (I </a:t>
            </a:r>
            <a:r>
              <a:rPr lang="it-IT" dirty="0" err="1"/>
              <a:t>am</a:t>
            </a:r>
            <a:r>
              <a:rPr lang="it-IT" dirty="0"/>
              <a:t> </a:t>
            </a:r>
            <a:r>
              <a:rPr lang="it-IT" dirty="0" err="1"/>
              <a:t>going</a:t>
            </a:r>
            <a:r>
              <a:rPr lang="it-IT" dirty="0"/>
              <a:t> </a:t>
            </a:r>
            <a:r>
              <a:rPr lang="it-IT" dirty="0" err="1"/>
              <a:t>to</a:t>
            </a:r>
            <a:r>
              <a:rPr lang="it-IT" dirty="0"/>
              <a:t> </a:t>
            </a:r>
            <a:r>
              <a:rPr lang="it-IT" dirty="0" err="1"/>
              <a:t>visit</a:t>
            </a:r>
            <a:r>
              <a:rPr lang="it-IT" dirty="0"/>
              <a:t> </a:t>
            </a:r>
            <a:r>
              <a:rPr lang="it-IT" dirty="0" err="1"/>
              <a:t>friends</a:t>
            </a:r>
            <a:r>
              <a:rPr lang="it-IT" dirty="0"/>
              <a:t>/family)</a:t>
            </a:r>
          </a:p>
          <a:p>
            <a:endParaRPr lang="it-IT"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1285860"/>
            <a:ext cx="8229600" cy="5168948"/>
          </a:xfrm>
        </p:spPr>
        <p:txBody>
          <a:bodyPr/>
          <a:lstStyle/>
          <a:p>
            <a:r>
              <a:rPr lang="it-IT" dirty="0" err="1"/>
              <a:t>Nem</a:t>
            </a:r>
            <a:r>
              <a:rPr lang="it-IT" dirty="0"/>
              <a:t> </a:t>
            </a:r>
            <a:r>
              <a:rPr lang="it-IT" dirty="0" err="1"/>
              <a:t>bilong</a:t>
            </a:r>
            <a:r>
              <a:rPr lang="it-IT" dirty="0"/>
              <a:t> mi Matthew</a:t>
            </a:r>
          </a:p>
          <a:p>
            <a:r>
              <a:rPr lang="it-IT" dirty="0"/>
              <a:t>Mi </a:t>
            </a:r>
            <a:r>
              <a:rPr lang="it-IT" dirty="0" err="1"/>
              <a:t>laikim</a:t>
            </a:r>
            <a:r>
              <a:rPr lang="it-IT" dirty="0"/>
              <a:t> </a:t>
            </a:r>
            <a:r>
              <a:rPr lang="it-IT" dirty="0" err="1"/>
              <a:t>kai</a:t>
            </a:r>
            <a:r>
              <a:rPr lang="it-IT" dirty="0"/>
              <a:t> </a:t>
            </a:r>
            <a:r>
              <a:rPr lang="it-IT" dirty="0" err="1"/>
              <a:t>kai</a:t>
            </a:r>
            <a:r>
              <a:rPr lang="it-IT" dirty="0"/>
              <a:t> ‘ I </a:t>
            </a:r>
            <a:r>
              <a:rPr lang="it-IT" dirty="0" err="1"/>
              <a:t>want</a:t>
            </a:r>
            <a:r>
              <a:rPr lang="it-IT" dirty="0"/>
              <a:t> </a:t>
            </a:r>
            <a:r>
              <a:rPr lang="it-IT" dirty="0" err="1"/>
              <a:t>food</a:t>
            </a:r>
            <a:r>
              <a:rPr lang="it-IT" dirty="0"/>
              <a:t>’</a:t>
            </a:r>
          </a:p>
          <a:p>
            <a:r>
              <a:rPr lang="it-IT" dirty="0"/>
              <a:t>Mi </a:t>
            </a:r>
            <a:r>
              <a:rPr lang="it-IT" dirty="0" err="1"/>
              <a:t>laikim</a:t>
            </a:r>
            <a:r>
              <a:rPr lang="it-IT" dirty="0"/>
              <a:t> </a:t>
            </a:r>
            <a:r>
              <a:rPr lang="it-IT" dirty="0" err="1"/>
              <a:t>wara</a:t>
            </a:r>
            <a:r>
              <a:rPr lang="it-IT" dirty="0"/>
              <a:t> ‘I </a:t>
            </a:r>
            <a:r>
              <a:rPr lang="it-IT" dirty="0" err="1"/>
              <a:t>want</a:t>
            </a:r>
            <a:r>
              <a:rPr lang="it-IT" dirty="0"/>
              <a:t> </a:t>
            </a:r>
            <a:r>
              <a:rPr lang="it-IT" dirty="0" err="1"/>
              <a:t>wather</a:t>
            </a:r>
            <a:r>
              <a:rPr lang="it-IT" dirty="0"/>
              <a:t>”</a:t>
            </a:r>
          </a:p>
          <a:p>
            <a:r>
              <a:rPr lang="it-IT" dirty="0"/>
              <a:t>Mi go </a:t>
            </a:r>
            <a:r>
              <a:rPr lang="it-IT" dirty="0" err="1"/>
              <a:t>kai</a:t>
            </a:r>
            <a:r>
              <a:rPr lang="it-IT" dirty="0"/>
              <a:t> </a:t>
            </a:r>
            <a:r>
              <a:rPr lang="it-IT" dirty="0" err="1"/>
              <a:t>kai</a:t>
            </a:r>
            <a:r>
              <a:rPr lang="it-IT" dirty="0"/>
              <a:t> (I </a:t>
            </a:r>
            <a:r>
              <a:rPr lang="it-IT" dirty="0" err="1"/>
              <a:t>am</a:t>
            </a:r>
            <a:r>
              <a:rPr lang="it-IT" dirty="0"/>
              <a:t> </a:t>
            </a:r>
            <a:r>
              <a:rPr lang="it-IT" dirty="0" err="1"/>
              <a:t>going</a:t>
            </a:r>
            <a:r>
              <a:rPr lang="it-IT" dirty="0"/>
              <a:t> </a:t>
            </a:r>
            <a:r>
              <a:rPr lang="it-IT" dirty="0" err="1"/>
              <a:t>to</a:t>
            </a:r>
            <a:r>
              <a:rPr lang="it-IT" dirty="0"/>
              <a:t> </a:t>
            </a:r>
            <a:r>
              <a:rPr lang="it-IT" dirty="0" err="1"/>
              <a:t>eat</a:t>
            </a:r>
            <a:r>
              <a:rPr lang="it-IT" dirty="0"/>
              <a:t>)</a:t>
            </a:r>
          </a:p>
          <a:p>
            <a:r>
              <a:rPr lang="it-IT" dirty="0"/>
              <a:t>Mi fo </a:t>
            </a:r>
            <a:r>
              <a:rPr lang="it-IT" dirty="0" err="1"/>
              <a:t>lukim</a:t>
            </a:r>
            <a:r>
              <a:rPr lang="it-IT" dirty="0"/>
              <a:t> </a:t>
            </a:r>
            <a:r>
              <a:rPr lang="it-IT" dirty="0" err="1"/>
              <a:t>friends</a:t>
            </a:r>
            <a:r>
              <a:rPr lang="it-IT" dirty="0"/>
              <a:t>/</a:t>
            </a:r>
            <a:r>
              <a:rPr lang="it-IT" dirty="0" err="1"/>
              <a:t>famili</a:t>
            </a:r>
            <a:r>
              <a:rPr lang="it-IT" dirty="0"/>
              <a:t> (I </a:t>
            </a:r>
            <a:r>
              <a:rPr lang="it-IT" dirty="0" err="1"/>
              <a:t>am</a:t>
            </a:r>
            <a:r>
              <a:rPr lang="it-IT" dirty="0"/>
              <a:t> </a:t>
            </a:r>
            <a:r>
              <a:rPr lang="it-IT" dirty="0" err="1"/>
              <a:t>going</a:t>
            </a:r>
            <a:r>
              <a:rPr lang="it-IT" dirty="0"/>
              <a:t> </a:t>
            </a:r>
            <a:r>
              <a:rPr lang="it-IT" dirty="0" err="1"/>
              <a:t>to</a:t>
            </a:r>
            <a:r>
              <a:rPr lang="it-IT" dirty="0"/>
              <a:t> </a:t>
            </a:r>
            <a:r>
              <a:rPr lang="it-IT" dirty="0" err="1"/>
              <a:t>visit</a:t>
            </a:r>
            <a:r>
              <a:rPr lang="it-IT" dirty="0"/>
              <a:t> </a:t>
            </a:r>
            <a:r>
              <a:rPr lang="it-IT" dirty="0" err="1"/>
              <a:t>friends</a:t>
            </a:r>
            <a:r>
              <a:rPr lang="it-IT" dirty="0"/>
              <a:t>/family)</a:t>
            </a:r>
          </a:p>
          <a:p>
            <a:endParaRPr lang="it-IT"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olo 1">
            <a:extLst>
              <a:ext uri="{FF2B5EF4-FFF2-40B4-BE49-F238E27FC236}">
                <a16:creationId xmlns:a16="http://schemas.microsoft.com/office/drawing/2014/main" id="{FB7389A4-0A22-48EB-8C40-60277ED83C1F}"/>
              </a:ext>
            </a:extLst>
          </p:cNvPr>
          <p:cNvSpPr>
            <a:spLocks noGrp="1" noChangeArrowheads="1"/>
          </p:cNvSpPr>
          <p:nvPr>
            <p:ph type="title"/>
          </p:nvPr>
        </p:nvSpPr>
        <p:spPr/>
        <p:txBody>
          <a:bodyPr/>
          <a:lstStyle/>
          <a:p>
            <a:r>
              <a:rPr lang="it-IT" altLang="it-IT" dirty="0"/>
              <a:t>La conversione in inglese</a:t>
            </a:r>
          </a:p>
        </p:txBody>
      </p:sp>
      <p:sp>
        <p:nvSpPr>
          <p:cNvPr id="15363" name="Segnaposto contenuto 2">
            <a:extLst>
              <a:ext uri="{FF2B5EF4-FFF2-40B4-BE49-F238E27FC236}">
                <a16:creationId xmlns:a16="http://schemas.microsoft.com/office/drawing/2014/main" id="{A0E59D9C-0D87-4512-BEE8-5D3A3D11005A}"/>
              </a:ext>
            </a:extLst>
          </p:cNvPr>
          <p:cNvSpPr>
            <a:spLocks noGrp="1" noChangeArrowheads="1"/>
          </p:cNvSpPr>
          <p:nvPr>
            <p:ph idx="1"/>
          </p:nvPr>
        </p:nvSpPr>
        <p:spPr/>
        <p:txBody>
          <a:bodyPr/>
          <a:lstStyle/>
          <a:p>
            <a:pPr marL="0" indent="0">
              <a:buNone/>
            </a:pPr>
            <a:r>
              <a:rPr lang="it-IT" altLang="it-IT" b="1" dirty="0"/>
              <a:t>Rounds</a:t>
            </a:r>
            <a:r>
              <a:rPr lang="it-IT" altLang="it-IT" dirty="0"/>
              <a:t> of paper: nome</a:t>
            </a:r>
          </a:p>
          <a:p>
            <a:pPr marL="0" indent="0">
              <a:buNone/>
            </a:pPr>
            <a:r>
              <a:rPr lang="it-IT" altLang="it-IT" dirty="0"/>
              <a:t>A </a:t>
            </a:r>
            <a:r>
              <a:rPr lang="it-IT" altLang="it-IT" b="1" dirty="0"/>
              <a:t>round</a:t>
            </a:r>
            <a:r>
              <a:rPr lang="it-IT" altLang="it-IT" dirty="0"/>
              <a:t> </a:t>
            </a:r>
            <a:r>
              <a:rPr lang="it-IT" altLang="it-IT" dirty="0" err="1"/>
              <a:t>table</a:t>
            </a:r>
            <a:r>
              <a:rPr lang="it-IT" altLang="it-IT" dirty="0"/>
              <a:t>: aggettivo</a:t>
            </a:r>
          </a:p>
          <a:p>
            <a:pPr marL="0" indent="0">
              <a:buNone/>
            </a:pPr>
            <a:r>
              <a:rPr lang="it-IT" altLang="it-IT" dirty="0"/>
              <a:t>To travel </a:t>
            </a:r>
            <a:r>
              <a:rPr lang="it-IT" altLang="it-IT" b="1" dirty="0"/>
              <a:t>round</a:t>
            </a:r>
            <a:r>
              <a:rPr lang="it-IT" altLang="it-IT" dirty="0"/>
              <a:t> the world: avverbio</a:t>
            </a:r>
          </a:p>
          <a:p>
            <a:pPr marL="0" indent="0">
              <a:buNone/>
            </a:pPr>
            <a:r>
              <a:rPr lang="it-IT" altLang="it-IT" dirty="0"/>
              <a:t>To </a:t>
            </a:r>
            <a:r>
              <a:rPr lang="it-IT" altLang="it-IT" b="1" dirty="0"/>
              <a:t>round</a:t>
            </a:r>
            <a:r>
              <a:rPr lang="it-IT" altLang="it-IT" dirty="0"/>
              <a:t> a figure: verbo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err="1"/>
              <a:t>Tok</a:t>
            </a:r>
            <a:r>
              <a:rPr lang="it-IT" dirty="0"/>
              <a:t> </a:t>
            </a:r>
            <a:r>
              <a:rPr lang="it-IT" dirty="0" err="1"/>
              <a:t>Pisin</a:t>
            </a:r>
            <a:r>
              <a:rPr lang="it-IT" dirty="0"/>
              <a:t> (New Guinea Pidgin English)</a:t>
            </a:r>
          </a:p>
        </p:txBody>
      </p:sp>
      <p:graphicFrame>
        <p:nvGraphicFramePr>
          <p:cNvPr id="4" name="Segnaposto contenuto 3"/>
          <p:cNvGraphicFramePr>
            <a:graphicFrameLocks noGrp="1"/>
          </p:cNvGraphicFramePr>
          <p:nvPr>
            <p:ph idx="1"/>
          </p:nvPr>
        </p:nvGraphicFramePr>
        <p:xfrm>
          <a:off x="457200" y="1882775"/>
          <a:ext cx="8229600" cy="2123440"/>
        </p:xfrm>
        <a:graphic>
          <a:graphicData uri="http://schemas.openxmlformats.org/drawingml/2006/table">
            <a:tbl>
              <a:tblPr firstRow="1" bandRow="1">
                <a:tableStyleId>{5C22544A-7EE6-4342-B048-85BDC9FD1C3A}</a:tableStyleId>
              </a:tblPr>
              <a:tblGrid>
                <a:gridCol w="2743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370840">
                <a:tc>
                  <a:txBody>
                    <a:bodyPr/>
                    <a:lstStyle/>
                    <a:p>
                      <a:r>
                        <a:rPr lang="it-IT" i="1" dirty="0" err="1"/>
                        <a:t>Tolai</a:t>
                      </a:r>
                      <a:r>
                        <a:rPr lang="it-IT" i="1" dirty="0"/>
                        <a:t> </a:t>
                      </a:r>
                    </a:p>
                  </a:txBody>
                  <a:tcPr/>
                </a:tc>
                <a:tc>
                  <a:txBody>
                    <a:bodyPr/>
                    <a:lstStyle/>
                    <a:p>
                      <a:r>
                        <a:rPr lang="it-IT" i="1" dirty="0"/>
                        <a:t>English</a:t>
                      </a:r>
                    </a:p>
                  </a:txBody>
                  <a:tcPr/>
                </a:tc>
                <a:tc>
                  <a:txBody>
                    <a:bodyPr/>
                    <a:lstStyle/>
                    <a:p>
                      <a:r>
                        <a:rPr lang="it-IT" i="1" dirty="0" err="1"/>
                        <a:t>Tok</a:t>
                      </a:r>
                      <a:r>
                        <a:rPr lang="it-IT" i="1" dirty="0"/>
                        <a:t> </a:t>
                      </a:r>
                      <a:r>
                        <a:rPr lang="it-IT" i="1" dirty="0" err="1"/>
                        <a:t>Pisin</a:t>
                      </a:r>
                      <a:endParaRPr lang="it-IT" i="1" dirty="0"/>
                    </a:p>
                  </a:txBody>
                  <a:tcPr/>
                </a:tc>
                <a:extLst>
                  <a:ext uri="{0D108BD9-81ED-4DB2-BD59-A6C34878D82A}">
                    <a16:rowId xmlns:a16="http://schemas.microsoft.com/office/drawing/2014/main" val="10000"/>
                  </a:ext>
                </a:extLst>
              </a:tr>
              <a:tr h="370840">
                <a:tc>
                  <a:txBody>
                    <a:bodyPr/>
                    <a:lstStyle/>
                    <a:p>
                      <a:r>
                        <a:rPr lang="it-IT" dirty="0" err="1"/>
                        <a:t>Atip</a:t>
                      </a:r>
                      <a:r>
                        <a:rPr lang="it-IT" dirty="0"/>
                        <a:t> ‘</a:t>
                      </a:r>
                      <a:r>
                        <a:rPr lang="it-IT" dirty="0" err="1"/>
                        <a:t>thatched</a:t>
                      </a:r>
                      <a:r>
                        <a:rPr lang="it-IT" baseline="0" dirty="0"/>
                        <a:t> </a:t>
                      </a:r>
                      <a:r>
                        <a:rPr lang="it-IT" baseline="0" dirty="0" err="1"/>
                        <a:t>roof</a:t>
                      </a:r>
                      <a:r>
                        <a:rPr lang="it-IT" baseline="0" dirty="0"/>
                        <a:t>’</a:t>
                      </a:r>
                      <a:endParaRPr lang="it-IT" dirty="0"/>
                    </a:p>
                  </a:txBody>
                  <a:tcPr/>
                </a:tc>
                <a:tc>
                  <a:txBody>
                    <a:bodyPr/>
                    <a:lstStyle/>
                    <a:p>
                      <a:r>
                        <a:rPr lang="it-IT" dirty="0"/>
                        <a:t>On</a:t>
                      </a:r>
                      <a:r>
                        <a:rPr lang="it-IT" baseline="0" dirty="0"/>
                        <a:t> top </a:t>
                      </a:r>
                      <a:endParaRPr lang="it-IT" dirty="0"/>
                    </a:p>
                  </a:txBody>
                  <a:tcPr/>
                </a:tc>
                <a:tc>
                  <a:txBody>
                    <a:bodyPr/>
                    <a:lstStyle/>
                    <a:p>
                      <a:r>
                        <a:rPr lang="it-IT" dirty="0" err="1"/>
                        <a:t>Antap</a:t>
                      </a:r>
                      <a:r>
                        <a:rPr lang="it-IT" baseline="0" dirty="0"/>
                        <a:t> ‘on top, </a:t>
                      </a:r>
                      <a:r>
                        <a:rPr lang="it-IT" baseline="0" dirty="0" err="1"/>
                        <a:t>roof</a:t>
                      </a:r>
                      <a:r>
                        <a:rPr lang="it-IT" baseline="0" dirty="0"/>
                        <a:t>’</a:t>
                      </a:r>
                      <a:endParaRPr lang="it-IT" dirty="0"/>
                    </a:p>
                  </a:txBody>
                  <a:tcPr/>
                </a:tc>
                <a:extLst>
                  <a:ext uri="{0D108BD9-81ED-4DB2-BD59-A6C34878D82A}">
                    <a16:rowId xmlns:a16="http://schemas.microsoft.com/office/drawing/2014/main" val="10001"/>
                  </a:ext>
                </a:extLst>
              </a:tr>
              <a:tr h="370840">
                <a:tc>
                  <a:txBody>
                    <a:bodyPr/>
                    <a:lstStyle/>
                    <a:p>
                      <a:r>
                        <a:rPr lang="it-IT" dirty="0" err="1"/>
                        <a:t>Bala</a:t>
                      </a:r>
                      <a:r>
                        <a:rPr lang="it-IT" baseline="0" dirty="0"/>
                        <a:t> ‘</a:t>
                      </a:r>
                      <a:r>
                        <a:rPr lang="it-IT" baseline="0" dirty="0" err="1"/>
                        <a:t>belly</a:t>
                      </a:r>
                      <a:r>
                        <a:rPr lang="it-IT" baseline="0" dirty="0"/>
                        <a:t>, </a:t>
                      </a:r>
                      <a:r>
                        <a:rPr lang="it-IT" baseline="0" dirty="0" err="1"/>
                        <a:t>bowels</a:t>
                      </a:r>
                      <a:r>
                        <a:rPr lang="it-IT" baseline="0" dirty="0"/>
                        <a:t>’</a:t>
                      </a:r>
                      <a:endParaRPr lang="it-IT" dirty="0"/>
                    </a:p>
                  </a:txBody>
                  <a:tcPr/>
                </a:tc>
                <a:tc>
                  <a:txBody>
                    <a:bodyPr/>
                    <a:lstStyle/>
                    <a:p>
                      <a:r>
                        <a:rPr lang="it-IT" dirty="0" err="1"/>
                        <a:t>belly</a:t>
                      </a:r>
                      <a:endParaRPr lang="it-IT" dirty="0"/>
                    </a:p>
                  </a:txBody>
                  <a:tcPr/>
                </a:tc>
                <a:tc>
                  <a:txBody>
                    <a:bodyPr/>
                    <a:lstStyle/>
                    <a:p>
                      <a:r>
                        <a:rPr lang="it-IT" dirty="0"/>
                        <a:t> bel</a:t>
                      </a:r>
                      <a:r>
                        <a:rPr lang="it-IT" baseline="0" dirty="0"/>
                        <a:t> ‘</a:t>
                      </a:r>
                      <a:r>
                        <a:rPr lang="it-IT" baseline="0" dirty="0" err="1"/>
                        <a:t>belly</a:t>
                      </a:r>
                      <a:r>
                        <a:rPr lang="it-IT" baseline="0" dirty="0"/>
                        <a:t>, </a:t>
                      </a:r>
                      <a:r>
                        <a:rPr lang="it-IT" baseline="0" dirty="0" err="1"/>
                        <a:t>seat</a:t>
                      </a:r>
                      <a:r>
                        <a:rPr lang="it-IT" baseline="0" dirty="0"/>
                        <a:t> </a:t>
                      </a:r>
                      <a:r>
                        <a:rPr lang="it-IT" baseline="0" dirty="0" err="1"/>
                        <a:t>of</a:t>
                      </a:r>
                      <a:r>
                        <a:rPr lang="it-IT" baseline="0" dirty="0"/>
                        <a:t> </a:t>
                      </a:r>
                      <a:r>
                        <a:rPr lang="it-IT" baseline="0" dirty="0" err="1"/>
                        <a:t>emotions</a:t>
                      </a:r>
                      <a:r>
                        <a:rPr lang="it-IT" baseline="0" dirty="0"/>
                        <a:t>’</a:t>
                      </a:r>
                      <a:endParaRPr lang="it-IT" dirty="0"/>
                    </a:p>
                  </a:txBody>
                  <a:tcPr/>
                </a:tc>
                <a:extLst>
                  <a:ext uri="{0D108BD9-81ED-4DB2-BD59-A6C34878D82A}">
                    <a16:rowId xmlns:a16="http://schemas.microsoft.com/office/drawing/2014/main" val="10002"/>
                  </a:ext>
                </a:extLst>
              </a:tr>
              <a:tr h="370840">
                <a:tc>
                  <a:txBody>
                    <a:bodyPr/>
                    <a:lstStyle/>
                    <a:p>
                      <a:r>
                        <a:rPr lang="it-IT" dirty="0" err="1"/>
                        <a:t>ikilik</a:t>
                      </a:r>
                      <a:r>
                        <a:rPr lang="it-IT" dirty="0"/>
                        <a:t> ‘</a:t>
                      </a:r>
                      <a:r>
                        <a:rPr lang="it-IT" dirty="0" err="1"/>
                        <a:t>small</a:t>
                      </a:r>
                      <a:r>
                        <a:rPr lang="it-IT" dirty="0"/>
                        <a:t>’</a:t>
                      </a:r>
                    </a:p>
                  </a:txBody>
                  <a:tcPr/>
                </a:tc>
                <a:tc>
                  <a:txBody>
                    <a:bodyPr/>
                    <a:lstStyle/>
                    <a:p>
                      <a:r>
                        <a:rPr lang="it-IT" dirty="0"/>
                        <a:t>Little bit</a:t>
                      </a:r>
                    </a:p>
                  </a:txBody>
                  <a:tcPr/>
                </a:tc>
                <a:tc>
                  <a:txBody>
                    <a:bodyPr/>
                    <a:lstStyle/>
                    <a:p>
                      <a:r>
                        <a:rPr lang="it-IT" dirty="0" err="1"/>
                        <a:t>Liklik</a:t>
                      </a:r>
                      <a:r>
                        <a:rPr lang="it-IT" baseline="0" dirty="0"/>
                        <a:t> ‘</a:t>
                      </a:r>
                      <a:r>
                        <a:rPr lang="it-IT" baseline="0" dirty="0" err="1"/>
                        <a:t>small</a:t>
                      </a:r>
                      <a:r>
                        <a:rPr lang="it-IT" baseline="0" dirty="0"/>
                        <a:t>, </a:t>
                      </a:r>
                      <a:r>
                        <a:rPr lang="it-IT" baseline="0" dirty="0" err="1"/>
                        <a:t>little</a:t>
                      </a:r>
                      <a:r>
                        <a:rPr lang="it-IT" baseline="0" dirty="0"/>
                        <a:t> bit’</a:t>
                      </a:r>
                      <a:endParaRPr lang="it-IT" dirty="0"/>
                    </a:p>
                  </a:txBody>
                  <a:tcPr/>
                </a:tc>
                <a:extLst>
                  <a:ext uri="{0D108BD9-81ED-4DB2-BD59-A6C34878D82A}">
                    <a16:rowId xmlns:a16="http://schemas.microsoft.com/office/drawing/2014/main" val="10003"/>
                  </a:ext>
                </a:extLst>
              </a:tr>
              <a:tr h="370840">
                <a:tc>
                  <a:txBody>
                    <a:bodyPr/>
                    <a:lstStyle/>
                    <a:p>
                      <a:r>
                        <a:rPr lang="it-IT" dirty="0"/>
                        <a:t>Mari ‘</a:t>
                      </a:r>
                      <a:r>
                        <a:rPr lang="it-IT" dirty="0" err="1"/>
                        <a:t>pretty</a:t>
                      </a:r>
                      <a:r>
                        <a:rPr lang="it-IT" dirty="0"/>
                        <a:t>’</a:t>
                      </a:r>
                    </a:p>
                  </a:txBody>
                  <a:tcPr/>
                </a:tc>
                <a:tc>
                  <a:txBody>
                    <a:bodyPr/>
                    <a:lstStyle/>
                    <a:p>
                      <a:r>
                        <a:rPr lang="it-IT" dirty="0"/>
                        <a:t>Mary, </a:t>
                      </a:r>
                      <a:r>
                        <a:rPr lang="it-IT" dirty="0" err="1"/>
                        <a:t>marry</a:t>
                      </a:r>
                      <a:endParaRPr lang="it-IT" dirty="0"/>
                    </a:p>
                  </a:txBody>
                  <a:tcPr/>
                </a:tc>
                <a:tc>
                  <a:txBody>
                    <a:bodyPr/>
                    <a:lstStyle/>
                    <a:p>
                      <a:r>
                        <a:rPr lang="it-IT" dirty="0"/>
                        <a:t>Meri  ‘woman’</a:t>
                      </a:r>
                    </a:p>
                  </a:txBody>
                  <a:tcPr/>
                </a:tc>
                <a:extLst>
                  <a:ext uri="{0D108BD9-81ED-4DB2-BD59-A6C34878D82A}">
                    <a16:rowId xmlns:a16="http://schemas.microsoft.com/office/drawing/2014/main" val="10004"/>
                  </a:ext>
                </a:extLst>
              </a:tr>
            </a:tbl>
          </a:graphicData>
        </a:graphic>
      </p:graphicFrame>
      <p:sp>
        <p:nvSpPr>
          <p:cNvPr id="5" name="CasellaDiTesto 4"/>
          <p:cNvSpPr txBox="1"/>
          <p:nvPr/>
        </p:nvSpPr>
        <p:spPr>
          <a:xfrm>
            <a:off x="571472" y="4286256"/>
            <a:ext cx="8143932" cy="1200329"/>
          </a:xfrm>
          <a:prstGeom prst="rect">
            <a:avLst/>
          </a:prstGeom>
          <a:noFill/>
        </p:spPr>
        <p:txBody>
          <a:bodyPr wrap="square" rtlCol="0">
            <a:spAutoFit/>
          </a:bodyPr>
          <a:lstStyle/>
          <a:p>
            <a:r>
              <a:rPr lang="it-IT" dirty="0" err="1"/>
              <a:t>Miluk</a:t>
            </a:r>
            <a:r>
              <a:rPr lang="it-IT" dirty="0"/>
              <a:t> (Eskimo </a:t>
            </a:r>
            <a:r>
              <a:rPr lang="it-IT" dirty="0" err="1"/>
              <a:t>trade</a:t>
            </a:r>
            <a:r>
              <a:rPr lang="it-IT" dirty="0"/>
              <a:t> </a:t>
            </a:r>
            <a:r>
              <a:rPr lang="it-IT" dirty="0" err="1"/>
              <a:t>Jargon</a:t>
            </a:r>
            <a:r>
              <a:rPr lang="it-IT" dirty="0"/>
              <a:t>):  “</a:t>
            </a:r>
            <a:r>
              <a:rPr lang="it-IT" dirty="0" err="1"/>
              <a:t>this</a:t>
            </a:r>
            <a:r>
              <a:rPr lang="it-IT" dirty="0"/>
              <a:t> </a:t>
            </a:r>
            <a:r>
              <a:rPr lang="it-IT" dirty="0" err="1"/>
              <a:t>is</a:t>
            </a:r>
            <a:r>
              <a:rPr lang="it-IT" dirty="0"/>
              <a:t> </a:t>
            </a:r>
            <a:r>
              <a:rPr lang="it-IT" dirty="0" err="1"/>
              <a:t>ina</a:t>
            </a:r>
            <a:r>
              <a:rPr lang="it-IT" dirty="0"/>
              <a:t> way, </a:t>
            </a:r>
            <a:r>
              <a:rPr lang="it-IT" dirty="0" err="1"/>
              <a:t>an</a:t>
            </a:r>
            <a:r>
              <a:rPr lang="it-IT" dirty="0"/>
              <a:t> </a:t>
            </a:r>
            <a:r>
              <a:rPr lang="it-IT" dirty="0" err="1"/>
              <a:t>intersting</a:t>
            </a:r>
            <a:r>
              <a:rPr lang="it-IT" dirty="0"/>
              <a:t> </a:t>
            </a:r>
            <a:r>
              <a:rPr lang="it-IT" dirty="0" err="1"/>
              <a:t>form</a:t>
            </a:r>
            <a:r>
              <a:rPr lang="it-IT" dirty="0"/>
              <a:t>. The </a:t>
            </a:r>
            <a:r>
              <a:rPr lang="it-IT" dirty="0" err="1"/>
              <a:t>whites</a:t>
            </a:r>
            <a:r>
              <a:rPr lang="it-IT" dirty="0"/>
              <a:t> </a:t>
            </a:r>
            <a:r>
              <a:rPr lang="it-IT" dirty="0" err="1"/>
              <a:t>who</a:t>
            </a:r>
            <a:r>
              <a:rPr lang="it-IT" dirty="0"/>
              <a:t> </a:t>
            </a:r>
            <a:r>
              <a:rPr lang="it-IT" dirty="0" err="1"/>
              <a:t>use</a:t>
            </a:r>
            <a:r>
              <a:rPr lang="it-IT" dirty="0"/>
              <a:t> </a:t>
            </a:r>
            <a:r>
              <a:rPr lang="it-IT" dirty="0" err="1"/>
              <a:t>it</a:t>
            </a:r>
            <a:r>
              <a:rPr lang="it-IT" dirty="0"/>
              <a:t> </a:t>
            </a:r>
            <a:r>
              <a:rPr lang="it-IT" dirty="0" err="1"/>
              <a:t>consider</a:t>
            </a:r>
            <a:r>
              <a:rPr lang="it-IT" dirty="0"/>
              <a:t> </a:t>
            </a:r>
            <a:r>
              <a:rPr lang="it-IT" dirty="0" err="1"/>
              <a:t>it</a:t>
            </a:r>
            <a:r>
              <a:rPr lang="it-IT" dirty="0"/>
              <a:t> a </a:t>
            </a:r>
            <a:r>
              <a:rPr lang="it-IT" dirty="0" err="1"/>
              <a:t>corruption</a:t>
            </a:r>
            <a:r>
              <a:rPr lang="it-IT" dirty="0"/>
              <a:t> </a:t>
            </a:r>
            <a:r>
              <a:rPr lang="it-IT" dirty="0" err="1"/>
              <a:t>of</a:t>
            </a:r>
            <a:r>
              <a:rPr lang="it-IT" dirty="0"/>
              <a:t> the English ‘milk’, </a:t>
            </a:r>
            <a:r>
              <a:rPr lang="it-IT" dirty="0" err="1"/>
              <a:t>while</a:t>
            </a:r>
            <a:r>
              <a:rPr lang="it-IT" dirty="0"/>
              <a:t> </a:t>
            </a:r>
            <a:r>
              <a:rPr lang="it-IT" dirty="0" err="1"/>
              <a:t>to</a:t>
            </a:r>
            <a:r>
              <a:rPr lang="it-IT" dirty="0"/>
              <a:t> the Eskimo </a:t>
            </a:r>
            <a:r>
              <a:rPr lang="it-IT" dirty="0" err="1"/>
              <a:t>it</a:t>
            </a:r>
            <a:r>
              <a:rPr lang="it-IT" dirty="0"/>
              <a:t> </a:t>
            </a:r>
            <a:r>
              <a:rPr lang="it-IT" dirty="0" err="1"/>
              <a:t>is</a:t>
            </a:r>
            <a:r>
              <a:rPr lang="it-IT" dirty="0"/>
              <a:t> </a:t>
            </a:r>
            <a:r>
              <a:rPr lang="it-IT" dirty="0" err="1"/>
              <a:t>their</a:t>
            </a:r>
            <a:r>
              <a:rPr lang="it-IT" dirty="0"/>
              <a:t> </a:t>
            </a:r>
            <a:r>
              <a:rPr lang="it-IT" dirty="0" err="1"/>
              <a:t>own</a:t>
            </a:r>
            <a:r>
              <a:rPr lang="it-IT" dirty="0"/>
              <a:t> word ‘mi’</a:t>
            </a:r>
            <a:r>
              <a:rPr lang="it-IT" dirty="0" err="1"/>
              <a:t>-</a:t>
            </a:r>
            <a:r>
              <a:rPr lang="it-IT" dirty="0"/>
              <a:t>’</a:t>
            </a:r>
            <a:r>
              <a:rPr lang="it-IT" dirty="0" err="1"/>
              <a:t>luk</a:t>
            </a:r>
            <a:r>
              <a:rPr lang="it-IT" dirty="0"/>
              <a:t>’, </a:t>
            </a:r>
            <a:r>
              <a:rPr lang="it-IT" dirty="0" err="1"/>
              <a:t>which</a:t>
            </a:r>
            <a:r>
              <a:rPr lang="it-IT" dirty="0"/>
              <a:t> </a:t>
            </a:r>
            <a:r>
              <a:rPr lang="it-IT" dirty="0" err="1"/>
              <a:t>refers</a:t>
            </a:r>
            <a:r>
              <a:rPr lang="it-IT" dirty="0"/>
              <a:t> </a:t>
            </a:r>
            <a:r>
              <a:rPr lang="it-IT" dirty="0" err="1"/>
              <a:t>to</a:t>
            </a:r>
            <a:r>
              <a:rPr lang="it-IT" dirty="0"/>
              <a:t> </a:t>
            </a:r>
            <a:r>
              <a:rPr lang="it-IT" dirty="0" err="1"/>
              <a:t>any</a:t>
            </a:r>
            <a:r>
              <a:rPr lang="it-IT" dirty="0"/>
              <a:t> milk (</a:t>
            </a:r>
            <a:r>
              <a:rPr lang="it-IT" dirty="0" err="1"/>
              <a:t>human</a:t>
            </a:r>
            <a:r>
              <a:rPr lang="it-IT" dirty="0"/>
              <a:t>, </a:t>
            </a:r>
            <a:r>
              <a:rPr lang="it-IT" dirty="0" err="1"/>
              <a:t>caribou</a:t>
            </a:r>
            <a:r>
              <a:rPr lang="it-IT" dirty="0"/>
              <a:t>, etc.) (</a:t>
            </a:r>
            <a:r>
              <a:rPr lang="it-IT" dirty="0" err="1"/>
              <a:t>Stefànsson</a:t>
            </a:r>
            <a:r>
              <a:rPr lang="it-IT" dirty="0"/>
              <a:t> 1909: 227).</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12E942C-2703-4C49-B62A-59A272864F8D}"/>
              </a:ext>
            </a:extLst>
          </p:cNvPr>
          <p:cNvSpPr>
            <a:spLocks noGrp="1"/>
          </p:cNvSpPr>
          <p:nvPr>
            <p:ph type="title"/>
          </p:nvPr>
        </p:nvSpPr>
        <p:spPr/>
        <p:txBody>
          <a:bodyPr/>
          <a:lstStyle/>
          <a:p>
            <a:r>
              <a:rPr lang="it-IT" dirty="0"/>
              <a:t>Pidgin</a:t>
            </a:r>
          </a:p>
        </p:txBody>
      </p:sp>
      <p:sp>
        <p:nvSpPr>
          <p:cNvPr id="3" name="Segnaposto contenuto 2">
            <a:extLst>
              <a:ext uri="{FF2B5EF4-FFF2-40B4-BE49-F238E27FC236}">
                <a16:creationId xmlns:a16="http://schemas.microsoft.com/office/drawing/2014/main" id="{EE9E6871-C5AB-4919-9403-BF21245305EB}"/>
              </a:ext>
            </a:extLst>
          </p:cNvPr>
          <p:cNvSpPr>
            <a:spLocks noGrp="1"/>
          </p:cNvSpPr>
          <p:nvPr>
            <p:ph idx="1"/>
          </p:nvPr>
        </p:nvSpPr>
        <p:spPr/>
        <p:txBody>
          <a:bodyPr>
            <a:normAutofit fontScale="92500" lnSpcReduction="10000"/>
          </a:bodyPr>
          <a:lstStyle/>
          <a:p>
            <a:pPr marL="0" indent="0">
              <a:buNone/>
            </a:pPr>
            <a:r>
              <a:rPr lang="it-IT" dirty="0"/>
              <a:t>«A pidgin </a:t>
            </a:r>
            <a:r>
              <a:rPr lang="it-IT" dirty="0" err="1"/>
              <a:t>is</a:t>
            </a:r>
            <a:r>
              <a:rPr lang="it-IT" dirty="0"/>
              <a:t> a </a:t>
            </a:r>
            <a:r>
              <a:rPr lang="it-IT" dirty="0">
                <a:solidFill>
                  <a:srgbClr val="FF0000"/>
                </a:solidFill>
              </a:rPr>
              <a:t>mixed </a:t>
            </a:r>
            <a:r>
              <a:rPr lang="it-IT" dirty="0" err="1">
                <a:solidFill>
                  <a:srgbClr val="FF0000"/>
                </a:solidFill>
              </a:rPr>
              <a:t>language</a:t>
            </a:r>
            <a:r>
              <a:rPr lang="it-IT" dirty="0">
                <a:solidFill>
                  <a:srgbClr val="FF0000"/>
                </a:solidFill>
              </a:rPr>
              <a:t> </a:t>
            </a:r>
            <a:r>
              <a:rPr lang="it-IT" dirty="0" err="1"/>
              <a:t>that</a:t>
            </a:r>
            <a:r>
              <a:rPr lang="it-IT" dirty="0"/>
              <a:t> </a:t>
            </a:r>
            <a:r>
              <a:rPr lang="it-IT" dirty="0" err="1"/>
              <a:t>is</a:t>
            </a:r>
            <a:r>
              <a:rPr lang="it-IT" dirty="0"/>
              <a:t> </a:t>
            </a:r>
            <a:r>
              <a:rPr lang="it-IT" dirty="0" err="1">
                <a:solidFill>
                  <a:srgbClr val="FF0000"/>
                </a:solidFill>
              </a:rPr>
              <a:t>spoken</a:t>
            </a:r>
            <a:r>
              <a:rPr lang="it-IT" dirty="0"/>
              <a:t> </a:t>
            </a:r>
            <a:r>
              <a:rPr lang="it-IT" dirty="0" err="1"/>
              <a:t>only</a:t>
            </a:r>
            <a:r>
              <a:rPr lang="it-IT" dirty="0"/>
              <a:t> </a:t>
            </a:r>
            <a:r>
              <a:rPr lang="it-IT" dirty="0" err="1"/>
              <a:t>as</a:t>
            </a:r>
            <a:r>
              <a:rPr lang="it-IT" dirty="0"/>
              <a:t> a </a:t>
            </a:r>
            <a:r>
              <a:rPr lang="it-IT" dirty="0">
                <a:solidFill>
                  <a:srgbClr val="FF0000"/>
                </a:solidFill>
              </a:rPr>
              <a:t>second (or </a:t>
            </a:r>
            <a:r>
              <a:rPr lang="it-IT" dirty="0" err="1">
                <a:solidFill>
                  <a:srgbClr val="FF0000"/>
                </a:solidFill>
              </a:rPr>
              <a:t>third</a:t>
            </a:r>
            <a:r>
              <a:rPr lang="it-IT" dirty="0">
                <a:solidFill>
                  <a:srgbClr val="FF0000"/>
                </a:solidFill>
              </a:rPr>
              <a:t>, or </a:t>
            </a:r>
            <a:r>
              <a:rPr lang="it-IT" dirty="0" err="1">
                <a:solidFill>
                  <a:srgbClr val="FF0000"/>
                </a:solidFill>
              </a:rPr>
              <a:t>fuorth</a:t>
            </a:r>
            <a:r>
              <a:rPr lang="it-IT" dirty="0">
                <a:solidFill>
                  <a:srgbClr val="FF0000"/>
                </a:solidFill>
              </a:rPr>
              <a:t>, …) </a:t>
            </a:r>
            <a:r>
              <a:rPr lang="it-IT" dirty="0" err="1">
                <a:solidFill>
                  <a:srgbClr val="FF0000"/>
                </a:solidFill>
              </a:rPr>
              <a:t>language</a:t>
            </a:r>
            <a:r>
              <a:rPr lang="it-IT" dirty="0">
                <a:solidFill>
                  <a:srgbClr val="FF0000"/>
                </a:solidFill>
              </a:rPr>
              <a:t> </a:t>
            </a:r>
            <a:r>
              <a:rPr lang="it-IT" dirty="0"/>
              <a:t>and </a:t>
            </a:r>
            <a:r>
              <a:rPr lang="it-IT" dirty="0" err="1"/>
              <a:t>that</a:t>
            </a:r>
            <a:r>
              <a:rPr lang="it-IT" dirty="0"/>
              <a:t> </a:t>
            </a:r>
            <a:r>
              <a:rPr lang="it-IT" dirty="0" err="1"/>
              <a:t>arises</a:t>
            </a:r>
            <a:r>
              <a:rPr lang="it-IT" dirty="0"/>
              <a:t> in  a </a:t>
            </a:r>
            <a:r>
              <a:rPr lang="it-IT" dirty="0" err="1">
                <a:solidFill>
                  <a:srgbClr val="FF0000"/>
                </a:solidFill>
              </a:rPr>
              <a:t>contact</a:t>
            </a:r>
            <a:r>
              <a:rPr lang="it-IT" dirty="0">
                <a:solidFill>
                  <a:srgbClr val="FF0000"/>
                </a:solidFill>
              </a:rPr>
              <a:t> situation </a:t>
            </a:r>
            <a:r>
              <a:rPr lang="it-IT" dirty="0" err="1"/>
              <a:t>involving</a:t>
            </a:r>
            <a:r>
              <a:rPr lang="it-IT" dirty="0"/>
              <a:t> </a:t>
            </a:r>
            <a:r>
              <a:rPr lang="it-IT" dirty="0" err="1"/>
              <a:t>two</a:t>
            </a:r>
            <a:r>
              <a:rPr lang="it-IT" dirty="0"/>
              <a:t> ore more (</a:t>
            </a:r>
            <a:r>
              <a:rPr lang="it-IT" dirty="0" err="1"/>
              <a:t>usually</a:t>
            </a:r>
            <a:r>
              <a:rPr lang="it-IT" dirty="0"/>
              <a:t> </a:t>
            </a:r>
            <a:r>
              <a:rPr lang="it-IT" dirty="0" err="1"/>
              <a:t>at</a:t>
            </a:r>
            <a:r>
              <a:rPr lang="it-IT" dirty="0"/>
              <a:t> </a:t>
            </a:r>
            <a:r>
              <a:rPr lang="it-IT" dirty="0" err="1"/>
              <a:t>least</a:t>
            </a:r>
            <a:r>
              <a:rPr lang="it-IT" dirty="0"/>
              <a:t> </a:t>
            </a:r>
            <a:r>
              <a:rPr lang="it-IT" dirty="0" err="1"/>
              <a:t>three</a:t>
            </a:r>
            <a:r>
              <a:rPr lang="it-IT" dirty="0"/>
              <a:t>) </a:t>
            </a:r>
            <a:r>
              <a:rPr lang="it-IT" dirty="0" err="1"/>
              <a:t>linguistic</a:t>
            </a:r>
            <a:r>
              <a:rPr lang="it-IT" dirty="0"/>
              <a:t> groups; the </a:t>
            </a:r>
            <a:r>
              <a:rPr lang="it-IT" dirty="0">
                <a:solidFill>
                  <a:srgbClr val="FF0000"/>
                </a:solidFill>
              </a:rPr>
              <a:t>groups</a:t>
            </a:r>
            <a:r>
              <a:rPr lang="it-IT" dirty="0"/>
              <a:t> </a:t>
            </a:r>
            <a:r>
              <a:rPr lang="it-IT" dirty="0" err="1"/>
              <a:t>have</a:t>
            </a:r>
            <a:r>
              <a:rPr lang="it-IT" dirty="0"/>
              <a:t> </a:t>
            </a:r>
            <a:r>
              <a:rPr lang="it-IT" dirty="0">
                <a:solidFill>
                  <a:srgbClr val="FF0000"/>
                </a:solidFill>
              </a:rPr>
              <a:t>no </a:t>
            </a:r>
            <a:r>
              <a:rPr lang="it-IT" dirty="0" err="1">
                <a:solidFill>
                  <a:srgbClr val="FF0000"/>
                </a:solidFill>
              </a:rPr>
              <a:t>shared</a:t>
            </a:r>
            <a:r>
              <a:rPr lang="it-IT" dirty="0">
                <a:solidFill>
                  <a:srgbClr val="FF0000"/>
                </a:solidFill>
              </a:rPr>
              <a:t> </a:t>
            </a:r>
            <a:r>
              <a:rPr lang="it-IT" dirty="0" err="1">
                <a:solidFill>
                  <a:srgbClr val="FF0000"/>
                </a:solidFill>
              </a:rPr>
              <a:t>language</a:t>
            </a:r>
            <a:r>
              <a:rPr lang="it-IT" dirty="0">
                <a:solidFill>
                  <a:srgbClr val="FF0000"/>
                </a:solidFill>
              </a:rPr>
              <a:t>, and </a:t>
            </a:r>
            <a:r>
              <a:rPr lang="it-IT" dirty="0" err="1">
                <a:solidFill>
                  <a:srgbClr val="FF0000"/>
                </a:solidFill>
              </a:rPr>
              <a:t>they</a:t>
            </a:r>
            <a:r>
              <a:rPr lang="it-IT" dirty="0">
                <a:solidFill>
                  <a:srgbClr val="FF0000"/>
                </a:solidFill>
              </a:rPr>
              <a:t> </a:t>
            </a:r>
            <a:r>
              <a:rPr lang="it-IT" dirty="0" err="1">
                <a:solidFill>
                  <a:srgbClr val="FF0000"/>
                </a:solidFill>
              </a:rPr>
              <a:t>communicate</a:t>
            </a:r>
            <a:r>
              <a:rPr lang="it-IT" dirty="0">
                <a:solidFill>
                  <a:srgbClr val="FF0000"/>
                </a:solidFill>
              </a:rPr>
              <a:t> </a:t>
            </a:r>
            <a:r>
              <a:rPr lang="it-IT" dirty="0" err="1">
                <a:solidFill>
                  <a:srgbClr val="FF0000"/>
                </a:solidFill>
              </a:rPr>
              <a:t>regurarly</a:t>
            </a:r>
            <a:r>
              <a:rPr lang="it-IT" dirty="0"/>
              <a:t>, </a:t>
            </a:r>
            <a:r>
              <a:rPr lang="it-IT" dirty="0" err="1"/>
              <a:t>but</a:t>
            </a:r>
            <a:r>
              <a:rPr lang="it-IT" dirty="0"/>
              <a:t> for </a:t>
            </a:r>
            <a:r>
              <a:rPr lang="it-IT" dirty="0">
                <a:solidFill>
                  <a:srgbClr val="FF0000"/>
                </a:solidFill>
              </a:rPr>
              <a:t>limited </a:t>
            </a:r>
            <a:r>
              <a:rPr lang="it-IT" dirty="0" err="1">
                <a:solidFill>
                  <a:srgbClr val="FF0000"/>
                </a:solidFill>
              </a:rPr>
              <a:t>purposes</a:t>
            </a:r>
            <a:r>
              <a:rPr lang="it-IT" dirty="0"/>
              <a:t>, </a:t>
            </a:r>
            <a:r>
              <a:rPr lang="it-IT" dirty="0" err="1"/>
              <a:t>such</a:t>
            </a:r>
            <a:r>
              <a:rPr lang="it-IT" dirty="0"/>
              <a:t> </a:t>
            </a:r>
            <a:r>
              <a:rPr lang="it-IT" dirty="0" err="1"/>
              <a:t>as</a:t>
            </a:r>
            <a:r>
              <a:rPr lang="it-IT" dirty="0"/>
              <a:t> trade. </a:t>
            </a:r>
            <a:r>
              <a:rPr lang="it-IT" dirty="0" err="1"/>
              <a:t>They</a:t>
            </a:r>
            <a:r>
              <a:rPr lang="it-IT" dirty="0"/>
              <a:t> do </a:t>
            </a:r>
            <a:r>
              <a:rPr lang="it-IT" dirty="0" err="1"/>
              <a:t>not</a:t>
            </a:r>
            <a:r>
              <a:rPr lang="it-IT" dirty="0"/>
              <a:t> </a:t>
            </a:r>
            <a:r>
              <a:rPr lang="it-IT" dirty="0" err="1"/>
              <a:t>learn</a:t>
            </a:r>
            <a:r>
              <a:rPr lang="it-IT" dirty="0"/>
              <a:t> </a:t>
            </a:r>
            <a:r>
              <a:rPr lang="it-IT" dirty="0" err="1"/>
              <a:t>each</a:t>
            </a:r>
            <a:r>
              <a:rPr lang="it-IT" dirty="0"/>
              <a:t> </a:t>
            </a:r>
            <a:r>
              <a:rPr lang="it-IT" dirty="0" err="1"/>
              <a:t>other’s</a:t>
            </a:r>
            <a:r>
              <a:rPr lang="it-IT" dirty="0"/>
              <a:t> </a:t>
            </a:r>
            <a:r>
              <a:rPr lang="it-IT" dirty="0" err="1"/>
              <a:t>language</a:t>
            </a:r>
            <a:r>
              <a:rPr lang="it-IT" dirty="0"/>
              <a:t>(s)».</a:t>
            </a:r>
          </a:p>
          <a:p>
            <a:pPr marL="0" indent="0">
              <a:buNone/>
            </a:pPr>
            <a:endParaRPr lang="it-IT" dirty="0"/>
          </a:p>
          <a:p>
            <a:pPr marL="0" indent="0">
              <a:buNone/>
            </a:pPr>
            <a:r>
              <a:rPr lang="it-IT" dirty="0" err="1"/>
              <a:t>Thomason</a:t>
            </a:r>
            <a:r>
              <a:rPr lang="it-IT" dirty="0"/>
              <a:t> «Pidgin/</a:t>
            </a:r>
            <a:r>
              <a:rPr lang="it-IT" dirty="0" err="1"/>
              <a:t>Creoles</a:t>
            </a:r>
            <a:r>
              <a:rPr lang="it-IT" dirty="0"/>
              <a:t> and </a:t>
            </a:r>
            <a:r>
              <a:rPr lang="it-IT" dirty="0" err="1"/>
              <a:t>Historical</a:t>
            </a:r>
            <a:r>
              <a:rPr lang="it-IT" dirty="0"/>
              <a:t> </a:t>
            </a:r>
            <a:r>
              <a:rPr lang="it-IT" dirty="0" err="1"/>
              <a:t>Linguistics</a:t>
            </a:r>
            <a:r>
              <a:rPr lang="it-IT" dirty="0"/>
              <a:t>», p.243</a:t>
            </a:r>
          </a:p>
        </p:txBody>
      </p:sp>
    </p:spTree>
    <p:extLst>
      <p:ext uri="{BB962C8B-B14F-4D97-AF65-F5344CB8AC3E}">
        <p14:creationId xmlns:p14="http://schemas.microsoft.com/office/powerpoint/2010/main" val="2092283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JAMAICAN CREOLE</a:t>
            </a:r>
            <a:br>
              <a:rPr lang="it-IT" dirty="0"/>
            </a:br>
            <a:endParaRPr lang="it-IT" dirty="0"/>
          </a:p>
        </p:txBody>
      </p:sp>
      <p:sp>
        <p:nvSpPr>
          <p:cNvPr id="3" name="Segnaposto contenuto 2"/>
          <p:cNvSpPr>
            <a:spLocks noGrp="1"/>
          </p:cNvSpPr>
          <p:nvPr>
            <p:ph idx="1"/>
          </p:nvPr>
        </p:nvSpPr>
        <p:spPr/>
        <p:txBody>
          <a:bodyPr/>
          <a:lstStyle/>
          <a:p>
            <a:pPr>
              <a:buNone/>
            </a:pPr>
            <a:r>
              <a:rPr lang="it-IT" dirty="0">
                <a:hlinkClick r:id="rId2"/>
              </a:rPr>
              <a:t>https://www.youtube.com/watch?v=XjS1hI_Sc5A</a:t>
            </a:r>
            <a:endParaRPr lang="it-IT" dirty="0"/>
          </a:p>
          <a:p>
            <a:endParaRPr lang="it-IT"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BC2B824-DA5C-46C8-AD48-803F68F9E0D4}"/>
              </a:ext>
            </a:extLst>
          </p:cNvPr>
          <p:cNvSpPr>
            <a:spLocks noGrp="1"/>
          </p:cNvSpPr>
          <p:nvPr>
            <p:ph type="title"/>
          </p:nvPr>
        </p:nvSpPr>
        <p:spPr/>
        <p:txBody>
          <a:bodyPr/>
          <a:lstStyle/>
          <a:p>
            <a:r>
              <a:rPr lang="it-IT" dirty="0"/>
              <a:t>Pidgin vs lingue miste</a:t>
            </a:r>
          </a:p>
        </p:txBody>
      </p:sp>
      <p:sp>
        <p:nvSpPr>
          <p:cNvPr id="3" name="Segnaposto contenuto 2">
            <a:extLst>
              <a:ext uri="{FF2B5EF4-FFF2-40B4-BE49-F238E27FC236}">
                <a16:creationId xmlns:a16="http://schemas.microsoft.com/office/drawing/2014/main" id="{258227FB-75C8-4C95-8236-E9C0A4C18D07}"/>
              </a:ext>
            </a:extLst>
          </p:cNvPr>
          <p:cNvSpPr>
            <a:spLocks noGrp="1"/>
          </p:cNvSpPr>
          <p:nvPr>
            <p:ph idx="1"/>
          </p:nvPr>
        </p:nvSpPr>
        <p:spPr/>
        <p:txBody>
          <a:bodyPr/>
          <a:lstStyle/>
          <a:p>
            <a:pPr marL="0" indent="0">
              <a:buNone/>
            </a:pPr>
            <a:r>
              <a:rPr lang="it-IT" dirty="0" err="1"/>
              <a:t>Thomason</a:t>
            </a:r>
            <a:r>
              <a:rPr lang="it-IT" dirty="0"/>
              <a:t> 2001: 198</a:t>
            </a:r>
          </a:p>
          <a:p>
            <a:pPr marL="0" indent="0">
              <a:buNone/>
            </a:pPr>
            <a:r>
              <a:rPr lang="it-IT" dirty="0"/>
              <a:t>«</a:t>
            </a:r>
            <a:r>
              <a:rPr lang="it-IT" dirty="0" err="1"/>
              <a:t>whereas</a:t>
            </a:r>
            <a:r>
              <a:rPr lang="it-IT" dirty="0"/>
              <a:t> pidgins and </a:t>
            </a:r>
            <a:r>
              <a:rPr lang="it-IT" dirty="0" err="1"/>
              <a:t>creoles</a:t>
            </a:r>
            <a:r>
              <a:rPr lang="it-IT" dirty="0"/>
              <a:t> </a:t>
            </a:r>
            <a:r>
              <a:rPr lang="it-IT" dirty="0" err="1"/>
              <a:t>arise</a:t>
            </a:r>
            <a:r>
              <a:rPr lang="it-IT" dirty="0"/>
              <a:t> from  a </a:t>
            </a:r>
            <a:r>
              <a:rPr lang="it-IT" dirty="0" err="1"/>
              <a:t>need</a:t>
            </a:r>
            <a:r>
              <a:rPr lang="it-IT" dirty="0"/>
              <a:t> for a medium od </a:t>
            </a:r>
            <a:r>
              <a:rPr lang="it-IT" dirty="0" err="1"/>
              <a:t>communcation</a:t>
            </a:r>
            <a:r>
              <a:rPr lang="it-IT" dirty="0"/>
              <a:t> </a:t>
            </a:r>
            <a:r>
              <a:rPr lang="it-IT" dirty="0" err="1"/>
              <a:t>among</a:t>
            </a:r>
            <a:r>
              <a:rPr lang="it-IT" dirty="0"/>
              <a:t> groups </a:t>
            </a:r>
            <a:r>
              <a:rPr lang="it-IT" dirty="0" err="1"/>
              <a:t>that</a:t>
            </a:r>
            <a:r>
              <a:rPr lang="it-IT" dirty="0"/>
              <a:t> share no common </a:t>
            </a:r>
            <a:r>
              <a:rPr lang="it-IT" dirty="0" err="1"/>
              <a:t>language</a:t>
            </a:r>
            <a:r>
              <a:rPr lang="it-IT" dirty="0"/>
              <a:t>, the </a:t>
            </a:r>
            <a:r>
              <a:rPr lang="it-IT" dirty="0" err="1"/>
              <a:t>other</a:t>
            </a:r>
            <a:r>
              <a:rPr lang="it-IT" dirty="0"/>
              <a:t> mixed </a:t>
            </a:r>
            <a:r>
              <a:rPr lang="it-IT" dirty="0" err="1"/>
              <a:t>languages</a:t>
            </a:r>
            <a:r>
              <a:rPr lang="it-IT" dirty="0"/>
              <a:t> </a:t>
            </a:r>
            <a:r>
              <a:rPr lang="it-IT" dirty="0" err="1"/>
              <a:t>arise</a:t>
            </a:r>
            <a:r>
              <a:rPr lang="it-IT" dirty="0"/>
              <a:t> </a:t>
            </a:r>
            <a:r>
              <a:rPr lang="it-IT" dirty="0" err="1"/>
              <a:t>instead</a:t>
            </a:r>
            <a:r>
              <a:rPr lang="it-IT" dirty="0"/>
              <a:t> with a single social or </a:t>
            </a:r>
            <a:r>
              <a:rPr lang="it-IT" dirty="0" err="1"/>
              <a:t>ethnic</a:t>
            </a:r>
            <a:r>
              <a:rPr lang="it-IT" dirty="0"/>
              <a:t> group </a:t>
            </a:r>
            <a:r>
              <a:rPr lang="it-IT" dirty="0" err="1"/>
              <a:t>because</a:t>
            </a:r>
            <a:r>
              <a:rPr lang="it-IT" dirty="0"/>
              <a:t> of a desire, </a:t>
            </a:r>
            <a:r>
              <a:rPr lang="it-IT" dirty="0" err="1"/>
              <a:t>perhaps</a:t>
            </a:r>
            <a:r>
              <a:rPr lang="it-IT" dirty="0"/>
              <a:t> </a:t>
            </a:r>
            <a:r>
              <a:rPr lang="it-IT" dirty="0" err="1"/>
              <a:t>even</a:t>
            </a:r>
            <a:r>
              <a:rPr lang="it-IT" dirty="0"/>
              <a:t> a </a:t>
            </a:r>
            <a:r>
              <a:rPr lang="it-IT" dirty="0" err="1"/>
              <a:t>need</a:t>
            </a:r>
            <a:r>
              <a:rPr lang="it-IT" dirty="0"/>
              <a:t>, for an in-group </a:t>
            </a:r>
            <a:r>
              <a:rPr lang="it-IT" dirty="0" err="1"/>
              <a:t>lanugage</a:t>
            </a:r>
            <a:r>
              <a:rPr lang="it-IT" dirty="0"/>
              <a:t>».</a:t>
            </a:r>
          </a:p>
        </p:txBody>
      </p:sp>
    </p:spTree>
    <p:extLst>
      <p:ext uri="{BB962C8B-B14F-4D97-AF65-F5344CB8AC3E}">
        <p14:creationId xmlns:p14="http://schemas.microsoft.com/office/powerpoint/2010/main" val="7975883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2C6F229-8E42-451C-A51B-5B44FCCB8DD9}"/>
              </a:ext>
            </a:extLst>
          </p:cNvPr>
          <p:cNvSpPr>
            <a:spLocks noGrp="1"/>
          </p:cNvSpPr>
          <p:nvPr>
            <p:ph type="title"/>
          </p:nvPr>
        </p:nvSpPr>
        <p:spPr/>
        <p:txBody>
          <a:bodyPr/>
          <a:lstStyle/>
          <a:p>
            <a:r>
              <a:rPr lang="it-IT" dirty="0"/>
              <a:t>Creole</a:t>
            </a:r>
          </a:p>
        </p:txBody>
      </p:sp>
      <p:sp>
        <p:nvSpPr>
          <p:cNvPr id="3" name="Segnaposto contenuto 2">
            <a:extLst>
              <a:ext uri="{FF2B5EF4-FFF2-40B4-BE49-F238E27FC236}">
                <a16:creationId xmlns:a16="http://schemas.microsoft.com/office/drawing/2014/main" id="{9EEC2CB7-134A-49FD-B2AC-BE5931DA6DA7}"/>
              </a:ext>
            </a:extLst>
          </p:cNvPr>
          <p:cNvSpPr>
            <a:spLocks noGrp="1"/>
          </p:cNvSpPr>
          <p:nvPr>
            <p:ph idx="1"/>
          </p:nvPr>
        </p:nvSpPr>
        <p:spPr/>
        <p:txBody>
          <a:bodyPr/>
          <a:lstStyle/>
          <a:p>
            <a:pPr marL="0" indent="0">
              <a:buNone/>
            </a:pPr>
            <a:r>
              <a:rPr lang="it-IT" dirty="0"/>
              <a:t>«a mixed </a:t>
            </a:r>
            <a:r>
              <a:rPr lang="it-IT" dirty="0" err="1"/>
              <a:t>language</a:t>
            </a:r>
            <a:r>
              <a:rPr lang="it-IT" dirty="0"/>
              <a:t> </a:t>
            </a:r>
            <a:r>
              <a:rPr lang="it-IT" dirty="0" err="1"/>
              <a:t>that</a:t>
            </a:r>
            <a:r>
              <a:rPr lang="it-IT" dirty="0"/>
              <a:t> </a:t>
            </a:r>
            <a:r>
              <a:rPr lang="it-IT" dirty="0" err="1"/>
              <a:t>is</a:t>
            </a:r>
            <a:r>
              <a:rPr lang="it-IT" dirty="0"/>
              <a:t> the </a:t>
            </a:r>
            <a:r>
              <a:rPr lang="it-IT" dirty="0">
                <a:solidFill>
                  <a:srgbClr val="FF0000"/>
                </a:solidFill>
              </a:rPr>
              <a:t>native </a:t>
            </a:r>
            <a:r>
              <a:rPr lang="it-IT" dirty="0" err="1">
                <a:solidFill>
                  <a:srgbClr val="FF0000"/>
                </a:solidFill>
              </a:rPr>
              <a:t>language</a:t>
            </a:r>
            <a:r>
              <a:rPr lang="it-IT" dirty="0">
                <a:solidFill>
                  <a:srgbClr val="FF0000"/>
                </a:solidFill>
              </a:rPr>
              <a:t> </a:t>
            </a:r>
            <a:r>
              <a:rPr lang="it-IT" dirty="0"/>
              <a:t>of a speech community» </a:t>
            </a:r>
          </a:p>
          <a:p>
            <a:pPr marL="0" indent="0">
              <a:buNone/>
            </a:pPr>
            <a:r>
              <a:rPr lang="it-IT" dirty="0" err="1"/>
              <a:t>Thomason</a:t>
            </a:r>
            <a:r>
              <a:rPr lang="it-IT" dirty="0"/>
              <a:t> «Pidgin/</a:t>
            </a:r>
            <a:r>
              <a:rPr lang="it-IT" dirty="0" err="1"/>
              <a:t>Creoles</a:t>
            </a:r>
            <a:r>
              <a:rPr lang="it-IT" dirty="0"/>
              <a:t> and </a:t>
            </a:r>
            <a:r>
              <a:rPr lang="it-IT" dirty="0" err="1"/>
              <a:t>Historical</a:t>
            </a:r>
            <a:r>
              <a:rPr lang="it-IT" dirty="0"/>
              <a:t> </a:t>
            </a:r>
            <a:r>
              <a:rPr lang="it-IT" dirty="0" err="1"/>
              <a:t>Linguistics</a:t>
            </a:r>
            <a:r>
              <a:rPr lang="it-IT" dirty="0"/>
              <a:t>», p.244</a:t>
            </a:r>
          </a:p>
          <a:p>
            <a:pPr marL="0" indent="0">
              <a:buNone/>
            </a:pPr>
            <a:endParaRPr lang="it-IT" dirty="0"/>
          </a:p>
          <a:p>
            <a:pPr marL="0" indent="0">
              <a:buNone/>
            </a:pPr>
            <a:endParaRPr lang="it-IT" dirty="0"/>
          </a:p>
        </p:txBody>
      </p:sp>
    </p:spTree>
    <p:extLst>
      <p:ext uri="{BB962C8B-B14F-4D97-AF65-F5344CB8AC3E}">
        <p14:creationId xmlns:p14="http://schemas.microsoft.com/office/powerpoint/2010/main" val="37423585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4AD988B-ED24-4C70-A75E-F3BDF820857C}"/>
              </a:ext>
            </a:extLst>
          </p:cNvPr>
          <p:cNvSpPr>
            <a:spLocks noGrp="1"/>
          </p:cNvSpPr>
          <p:nvPr>
            <p:ph type="title"/>
          </p:nvPr>
        </p:nvSpPr>
        <p:spPr/>
        <p:txBody>
          <a:bodyPr>
            <a:normAutofit fontScale="90000"/>
          </a:bodyPr>
          <a:lstStyle/>
          <a:p>
            <a:r>
              <a:rPr lang="it-IT" dirty="0"/>
              <a:t>Che vuol dire essere lingua materna?</a:t>
            </a:r>
          </a:p>
        </p:txBody>
      </p:sp>
      <p:sp>
        <p:nvSpPr>
          <p:cNvPr id="3" name="Segnaposto contenuto 2">
            <a:extLst>
              <a:ext uri="{FF2B5EF4-FFF2-40B4-BE49-F238E27FC236}">
                <a16:creationId xmlns:a16="http://schemas.microsoft.com/office/drawing/2014/main" id="{C43C6725-4A95-4BDE-B2F6-795383267770}"/>
              </a:ext>
            </a:extLst>
          </p:cNvPr>
          <p:cNvSpPr>
            <a:spLocks noGrp="1"/>
          </p:cNvSpPr>
          <p:nvPr>
            <p:ph idx="1"/>
          </p:nvPr>
        </p:nvSpPr>
        <p:spPr>
          <a:xfrm>
            <a:off x="457200" y="1600201"/>
            <a:ext cx="8229600" cy="3052936"/>
          </a:xfrm>
        </p:spPr>
        <p:txBody>
          <a:bodyPr/>
          <a:lstStyle/>
          <a:p>
            <a:r>
              <a:rPr lang="it-IT" dirty="0"/>
              <a:t>Ninna nanna</a:t>
            </a:r>
          </a:p>
          <a:p>
            <a:r>
              <a:rPr lang="it-IT" dirty="0"/>
              <a:t>I ricordi dell’infanzia</a:t>
            </a:r>
          </a:p>
          <a:p>
            <a:r>
              <a:rPr lang="it-IT" dirty="0"/>
              <a:t>Identità</a:t>
            </a:r>
          </a:p>
          <a:p>
            <a:r>
              <a:rPr lang="it-IT" dirty="0"/>
              <a:t>Valore simbolico, lingua ufficiale e di identificazione etnica.</a:t>
            </a:r>
          </a:p>
          <a:p>
            <a:pPr marL="0" indent="0">
              <a:buNone/>
            </a:pPr>
            <a:endParaRPr lang="it-IT" dirty="0"/>
          </a:p>
          <a:p>
            <a:pPr marL="0" indent="0">
              <a:buNone/>
            </a:pPr>
            <a:endParaRPr lang="it-IT" dirty="0"/>
          </a:p>
        </p:txBody>
      </p:sp>
      <p:sp>
        <p:nvSpPr>
          <p:cNvPr id="4" name="Rettangolo 3">
            <a:extLst>
              <a:ext uri="{FF2B5EF4-FFF2-40B4-BE49-F238E27FC236}">
                <a16:creationId xmlns:a16="http://schemas.microsoft.com/office/drawing/2014/main" id="{4D092453-5E55-4697-A02A-0D9AA6E5FD2E}"/>
              </a:ext>
            </a:extLst>
          </p:cNvPr>
          <p:cNvSpPr/>
          <p:nvPr/>
        </p:nvSpPr>
        <p:spPr>
          <a:xfrm>
            <a:off x="827584" y="5373216"/>
            <a:ext cx="2016224" cy="93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NUMERO &gt; DI DOMINI</a:t>
            </a:r>
          </a:p>
        </p:txBody>
      </p:sp>
      <p:sp>
        <p:nvSpPr>
          <p:cNvPr id="5" name="Rettangolo 4">
            <a:extLst>
              <a:ext uri="{FF2B5EF4-FFF2-40B4-BE49-F238E27FC236}">
                <a16:creationId xmlns:a16="http://schemas.microsoft.com/office/drawing/2014/main" id="{1021CDD4-B855-4223-A70B-7773A27B68F6}"/>
              </a:ext>
            </a:extLst>
          </p:cNvPr>
          <p:cNvSpPr/>
          <p:nvPr/>
        </p:nvSpPr>
        <p:spPr>
          <a:xfrm>
            <a:off x="4716016" y="5373216"/>
            <a:ext cx="3312368" cy="93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NUOVE ESIGENZE COMUNICATIVE</a:t>
            </a:r>
          </a:p>
        </p:txBody>
      </p:sp>
      <p:cxnSp>
        <p:nvCxnSpPr>
          <p:cNvPr id="7" name="Connettore 2 6">
            <a:extLst>
              <a:ext uri="{FF2B5EF4-FFF2-40B4-BE49-F238E27FC236}">
                <a16:creationId xmlns:a16="http://schemas.microsoft.com/office/drawing/2014/main" id="{42A7E85F-6CDC-437E-B647-FE574E0794C2}"/>
              </a:ext>
            </a:extLst>
          </p:cNvPr>
          <p:cNvCxnSpPr>
            <a:cxnSpLocks/>
          </p:cNvCxnSpPr>
          <p:nvPr/>
        </p:nvCxnSpPr>
        <p:spPr>
          <a:xfrm>
            <a:off x="2915816" y="5733256"/>
            <a:ext cx="1800200"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50197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489D70A-5E85-4C96-B3CE-51ADEBED363F}"/>
              </a:ext>
            </a:extLst>
          </p:cNvPr>
          <p:cNvSpPr>
            <a:spLocks noGrp="1"/>
          </p:cNvSpPr>
          <p:nvPr>
            <p:ph type="title"/>
          </p:nvPr>
        </p:nvSpPr>
        <p:spPr/>
        <p:txBody>
          <a:bodyPr>
            <a:normAutofit fontScale="90000"/>
          </a:bodyPr>
          <a:lstStyle/>
          <a:p>
            <a:r>
              <a:rPr lang="it-IT" dirty="0"/>
              <a:t>COME SI SODDISFANO I NUOVI BISOGNI?</a:t>
            </a:r>
          </a:p>
        </p:txBody>
      </p:sp>
      <p:sp>
        <p:nvSpPr>
          <p:cNvPr id="3" name="Segnaposto contenuto 2">
            <a:extLst>
              <a:ext uri="{FF2B5EF4-FFF2-40B4-BE49-F238E27FC236}">
                <a16:creationId xmlns:a16="http://schemas.microsoft.com/office/drawing/2014/main" id="{9141F1F8-1518-4965-A031-10B74185BA98}"/>
              </a:ext>
            </a:extLst>
          </p:cNvPr>
          <p:cNvSpPr>
            <a:spLocks noGrp="1"/>
          </p:cNvSpPr>
          <p:nvPr>
            <p:ph idx="1"/>
          </p:nvPr>
        </p:nvSpPr>
        <p:spPr/>
        <p:txBody>
          <a:bodyPr/>
          <a:lstStyle/>
          <a:p>
            <a:r>
              <a:rPr lang="it-IT" dirty="0"/>
              <a:t>AUMENTO DELLA MORFOLOGIA FLESSIVA E DERIVAZIONALE</a:t>
            </a:r>
          </a:p>
          <a:p>
            <a:r>
              <a:rPr lang="it-IT" dirty="0"/>
              <a:t>AUMENTO NUMERO DI FONEMI</a:t>
            </a:r>
          </a:p>
          <a:p>
            <a:r>
              <a:rPr lang="it-IT" dirty="0"/>
              <a:t>AUMENTO DELLA VARIAZIONE SOCIOLINGUISTICA</a:t>
            </a:r>
          </a:p>
          <a:p>
            <a:r>
              <a:rPr lang="it-IT" dirty="0"/>
              <a:t>PROCESSO DI GRAMMATICALIZZAZIONE</a:t>
            </a:r>
          </a:p>
        </p:txBody>
      </p:sp>
    </p:spTree>
    <p:extLst>
      <p:ext uri="{BB962C8B-B14F-4D97-AF65-F5344CB8AC3E}">
        <p14:creationId xmlns:p14="http://schemas.microsoft.com/office/powerpoint/2010/main" val="21513624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EAB433D-60CC-4475-8334-1D9A5FF3A3F7}"/>
              </a:ext>
            </a:extLst>
          </p:cNvPr>
          <p:cNvSpPr>
            <a:spLocks noGrp="1"/>
          </p:cNvSpPr>
          <p:nvPr>
            <p:ph type="title"/>
          </p:nvPr>
        </p:nvSpPr>
        <p:spPr/>
        <p:txBody>
          <a:bodyPr/>
          <a:lstStyle/>
          <a:p>
            <a:r>
              <a:rPr lang="it-IT" dirty="0"/>
              <a:t>Il tipo linguistico «creolo»</a:t>
            </a:r>
          </a:p>
        </p:txBody>
      </p:sp>
      <p:sp>
        <p:nvSpPr>
          <p:cNvPr id="3" name="Segnaposto contenuto 2">
            <a:extLst>
              <a:ext uri="{FF2B5EF4-FFF2-40B4-BE49-F238E27FC236}">
                <a16:creationId xmlns:a16="http://schemas.microsoft.com/office/drawing/2014/main" id="{BB2E456A-FC3A-421C-9133-FBDBEF35CEBC}"/>
              </a:ext>
            </a:extLst>
          </p:cNvPr>
          <p:cNvSpPr>
            <a:spLocks noGrp="1"/>
          </p:cNvSpPr>
          <p:nvPr>
            <p:ph idx="1"/>
          </p:nvPr>
        </p:nvSpPr>
        <p:spPr/>
        <p:txBody>
          <a:bodyPr>
            <a:normAutofit fontScale="92500" lnSpcReduction="20000"/>
          </a:bodyPr>
          <a:lstStyle/>
          <a:p>
            <a:r>
              <a:rPr lang="it-IT" dirty="0"/>
              <a:t>«dobbiamo chiederci se il «tipo linguistico creolo» esista davvero perché supportato e definito da tratti peculiari di queste lingue o se piuttosto di tratti di una posizione teorica, resa necessaria dall’influenza che la genetica delle lingue opera nella teorica linguistica in senso ampio; se così fosse il «tipo linguistico creolo» dovrebbe esistere per distanziare queste lingue da </a:t>
            </a:r>
            <a:r>
              <a:rPr lang="it-IT" dirty="0" err="1"/>
              <a:t>tuttre</a:t>
            </a:r>
            <a:r>
              <a:rPr lang="it-IT" dirty="0"/>
              <a:t> le altre lingue naturali, la cui filogenesi dà conforto agli studiosi e certezza nelle loro origini». (Turchetta 2009, 95)</a:t>
            </a:r>
          </a:p>
        </p:txBody>
      </p:sp>
    </p:spTree>
    <p:extLst>
      <p:ext uri="{BB962C8B-B14F-4D97-AF65-F5344CB8AC3E}">
        <p14:creationId xmlns:p14="http://schemas.microsoft.com/office/powerpoint/2010/main" val="412161257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TotalTime>
  <Words>2468</Words>
  <Application>Microsoft Office PowerPoint</Application>
  <PresentationFormat>Presentazione su schermo (4:3)</PresentationFormat>
  <Paragraphs>193</Paragraphs>
  <Slides>35</Slides>
  <Notes>13</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35</vt:i4>
      </vt:variant>
    </vt:vector>
  </HeadingPairs>
  <TitlesOfParts>
    <vt:vector size="39" baseType="lpstr">
      <vt:lpstr>Arial</vt:lpstr>
      <vt:lpstr>Calibri</vt:lpstr>
      <vt:lpstr>Wingdings</vt:lpstr>
      <vt:lpstr>Tema di Office</vt:lpstr>
      <vt:lpstr>Pidgin e creoli</vt:lpstr>
      <vt:lpstr>DEFINIZIONI PRECEDENTI</vt:lpstr>
      <vt:lpstr>DEFINIZIONI PRECEDENTI</vt:lpstr>
      <vt:lpstr>DEFINIZIONI PRECEDENTI</vt:lpstr>
      <vt:lpstr>DEFINIZIONI PRECEDENTI</vt:lpstr>
      <vt:lpstr>NECESSITà DI SUPERARE UNA VISIONE DI IDEOLOGICA</vt:lpstr>
      <vt:lpstr>Presentazione standard di PowerPoint</vt:lpstr>
      <vt:lpstr>Prospettive e ideologie</vt:lpstr>
      <vt:lpstr>Condizioni necessarie per lo sviluppo di un pidgin</vt:lpstr>
      <vt:lpstr>Superamento delle definizioni precedenti</vt:lpstr>
      <vt:lpstr>Superamento delle definizioni precedenti</vt:lpstr>
      <vt:lpstr>Il problema della lingua bersaglio o target language (TL)</vt:lpstr>
      <vt:lpstr>Il West African Pidgin English.  Mancato accesso a una lingua a bersaglio</vt:lpstr>
      <vt:lpstr>conseguenze</vt:lpstr>
      <vt:lpstr>Ma come nasce un pidgin?</vt:lpstr>
      <vt:lpstr>Mutamenti strutturali di una lingua di contatto</vt:lpstr>
      <vt:lpstr>Il punto di partenza: il gergo</vt:lpstr>
      <vt:lpstr>Esempio da gergo sranan</vt:lpstr>
      <vt:lpstr>Diversità strutturali tra fase pregrammaticale e grammaticale delle lingue (Turchetta 2009)</vt:lpstr>
      <vt:lpstr>Esempio, gli Efik in Nigeria e il WAPE</vt:lpstr>
      <vt:lpstr>Informazioni utili alla lettura del testo</vt:lpstr>
      <vt:lpstr>Presentazione standard di PowerPoint</vt:lpstr>
      <vt:lpstr>La parola ai parlanti</vt:lpstr>
      <vt:lpstr>Alcuni spunti </vt:lpstr>
      <vt:lpstr>Presentazione standard di PowerPoint</vt:lpstr>
      <vt:lpstr>Presentazione standard di PowerPoint</vt:lpstr>
      <vt:lpstr>La conversione in inglese</vt:lpstr>
      <vt:lpstr>Tok Pisin (New Guinea Pidgin English)</vt:lpstr>
      <vt:lpstr>Pidgin</vt:lpstr>
      <vt:lpstr>JAMAICAN CREOLE </vt:lpstr>
      <vt:lpstr>Pidgin vs lingue miste</vt:lpstr>
      <vt:lpstr>Creole</vt:lpstr>
      <vt:lpstr>Che vuol dire essere lingua materna?</vt:lpstr>
      <vt:lpstr>COME SI SODDISFANO I NUOVI BISOGNI?</vt:lpstr>
      <vt:lpstr>Il tipo linguistico «creolo»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Utente</dc:creator>
  <cp:lastModifiedBy>rev</cp:lastModifiedBy>
  <cp:revision>9</cp:revision>
  <dcterms:created xsi:type="dcterms:W3CDTF">2020-06-16T11:58:20Z</dcterms:created>
  <dcterms:modified xsi:type="dcterms:W3CDTF">2021-07-18T14:15:50Z</dcterms:modified>
</cp:coreProperties>
</file>