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3"/>
  </p:handoutMasterIdLst>
  <p:sldIdLst>
    <p:sldId id="260" r:id="rId2"/>
    <p:sldId id="301" r:id="rId3"/>
    <p:sldId id="258" r:id="rId4"/>
    <p:sldId id="309" r:id="rId5"/>
    <p:sldId id="310" r:id="rId6"/>
    <p:sldId id="303" r:id="rId7"/>
    <p:sldId id="311" r:id="rId8"/>
    <p:sldId id="313" r:id="rId9"/>
    <p:sldId id="312" r:id="rId10"/>
    <p:sldId id="304" r:id="rId11"/>
    <p:sldId id="305" r:id="rId12"/>
    <p:sldId id="306" r:id="rId13"/>
    <p:sldId id="314" r:id="rId14"/>
    <p:sldId id="307" r:id="rId15"/>
    <p:sldId id="287" r:id="rId16"/>
    <p:sldId id="329" r:id="rId17"/>
    <p:sldId id="330" r:id="rId18"/>
    <p:sldId id="331" r:id="rId19"/>
    <p:sldId id="332" r:id="rId20"/>
    <p:sldId id="333" r:id="rId21"/>
    <p:sldId id="334" r:id="rId22"/>
    <p:sldId id="335" r:id="rId23"/>
    <p:sldId id="336" r:id="rId24"/>
    <p:sldId id="338" r:id="rId25"/>
    <p:sldId id="339" r:id="rId26"/>
    <p:sldId id="340" r:id="rId27"/>
    <p:sldId id="337" r:id="rId28"/>
    <p:sldId id="320" r:id="rId29"/>
    <p:sldId id="319" r:id="rId30"/>
    <p:sldId id="323" r:id="rId31"/>
    <p:sldId id="322" r:id="rId32"/>
    <p:sldId id="324" r:id="rId33"/>
    <p:sldId id="325" r:id="rId34"/>
    <p:sldId id="326" r:id="rId35"/>
    <p:sldId id="327" r:id="rId36"/>
    <p:sldId id="328" r:id="rId37"/>
    <p:sldId id="259" r:id="rId38"/>
    <p:sldId id="341" r:id="rId39"/>
    <p:sldId id="316" r:id="rId40"/>
    <p:sldId id="317" r:id="rId41"/>
    <p:sldId id="318" r:id="rId42"/>
  </p:sldIdLst>
  <p:sldSz cx="9144000" cy="6858000" type="screen4x3"/>
  <p:notesSz cx="9869488" cy="6735763"/>
  <p:defaultTextStyle>
    <a:defPPr>
      <a:defRPr lang="it-IT"/>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FF0000"/>
    <a:srgbClr val="000066"/>
    <a:srgbClr val="CC0000"/>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472" autoAdjust="0"/>
    <p:restoredTop sz="94662" autoAdjust="0"/>
  </p:normalViewPr>
  <p:slideViewPr>
    <p:cSldViewPr>
      <p:cViewPr varScale="1">
        <p:scale>
          <a:sx n="81" d="100"/>
          <a:sy n="81" d="100"/>
        </p:scale>
        <p:origin x="1738" y="77"/>
      </p:cViewPr>
      <p:guideLst>
        <p:guide orient="horz" pos="2160"/>
        <p:guide pos="2880"/>
      </p:guideLst>
    </p:cSldViewPr>
  </p:slideViewPr>
  <p:outlineViewPr>
    <p:cViewPr>
      <p:scale>
        <a:sx n="33" d="100"/>
        <a:sy n="33" d="100"/>
      </p:scale>
      <p:origin x="72" y="24672"/>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1" y="0"/>
            <a:ext cx="4276779" cy="336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sz="quarter" idx="1"/>
          </p:nvPr>
        </p:nvSpPr>
        <p:spPr>
          <a:xfrm>
            <a:off x="5590426" y="0"/>
            <a:ext cx="4276779" cy="336788"/>
          </a:xfrm>
          <a:prstGeom prst="rect">
            <a:avLst/>
          </a:prstGeom>
        </p:spPr>
        <p:txBody>
          <a:bodyPr vert="horz" lIns="91440" tIns="45720" rIns="91440" bIns="45720" rtlCol="0"/>
          <a:lstStyle>
            <a:lvl1pPr algn="r">
              <a:defRPr sz="1200"/>
            </a:lvl1pPr>
          </a:lstStyle>
          <a:p>
            <a:fld id="{90ABA94D-650A-423F-BE3E-F87C1B0877CB}" type="datetimeFigureOut">
              <a:rPr lang="it-IT" smtClean="0"/>
              <a:t>14/11/2023</a:t>
            </a:fld>
            <a:endParaRPr lang="it-IT"/>
          </a:p>
        </p:txBody>
      </p:sp>
      <p:sp>
        <p:nvSpPr>
          <p:cNvPr id="4" name="Segnaposto piè di pagina 3"/>
          <p:cNvSpPr>
            <a:spLocks noGrp="1"/>
          </p:cNvSpPr>
          <p:nvPr>
            <p:ph type="ftr" sz="quarter" idx="2"/>
          </p:nvPr>
        </p:nvSpPr>
        <p:spPr>
          <a:xfrm>
            <a:off x="1" y="6397806"/>
            <a:ext cx="4276779" cy="336788"/>
          </a:xfrm>
          <a:prstGeom prst="rect">
            <a:avLst/>
          </a:prstGeom>
        </p:spPr>
        <p:txBody>
          <a:bodyPr vert="horz" lIns="91440" tIns="45720" rIns="91440" bIns="45720" rtlCol="0" anchor="b"/>
          <a:lstStyle>
            <a:lvl1pPr algn="l">
              <a:defRPr sz="1200"/>
            </a:lvl1pPr>
          </a:lstStyle>
          <a:p>
            <a:endParaRPr lang="it-IT"/>
          </a:p>
        </p:txBody>
      </p:sp>
      <p:sp>
        <p:nvSpPr>
          <p:cNvPr id="5" name="Segnaposto numero diapositiva 4"/>
          <p:cNvSpPr>
            <a:spLocks noGrp="1"/>
          </p:cNvSpPr>
          <p:nvPr>
            <p:ph type="sldNum" sz="quarter" idx="3"/>
          </p:nvPr>
        </p:nvSpPr>
        <p:spPr>
          <a:xfrm>
            <a:off x="5590426" y="6397806"/>
            <a:ext cx="4276779" cy="336788"/>
          </a:xfrm>
          <a:prstGeom prst="rect">
            <a:avLst/>
          </a:prstGeom>
        </p:spPr>
        <p:txBody>
          <a:bodyPr vert="horz" lIns="91440" tIns="45720" rIns="91440" bIns="45720" rtlCol="0" anchor="b"/>
          <a:lstStyle>
            <a:lvl1pPr algn="r">
              <a:defRPr sz="1200"/>
            </a:lvl1pPr>
          </a:lstStyle>
          <a:p>
            <a:fld id="{9E48EB23-DD63-4DCE-BA4B-F2F120B47C75}" type="slidenum">
              <a:rPr lang="it-IT" smtClean="0"/>
              <a:t>‹N›</a:t>
            </a:fld>
            <a:endParaRPr lang="it-IT"/>
          </a:p>
        </p:txBody>
      </p:sp>
    </p:spTree>
    <p:extLst>
      <p:ext uri="{BB962C8B-B14F-4D97-AF65-F5344CB8AC3E}">
        <p14:creationId xmlns:p14="http://schemas.microsoft.com/office/powerpoint/2010/main" val="202012864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1CD98057-F029-4C0D-8572-17D2A2D0E951}" type="slidenum">
              <a:rPr lang="it-IT"/>
              <a:pPr>
                <a:defRPr/>
              </a:pPr>
              <a:t>‹N›</a:t>
            </a:fld>
            <a:endParaRPr lang="it-IT"/>
          </a:p>
        </p:txBody>
      </p:sp>
    </p:spTree>
    <p:extLst>
      <p:ext uri="{BB962C8B-B14F-4D97-AF65-F5344CB8AC3E}">
        <p14:creationId xmlns:p14="http://schemas.microsoft.com/office/powerpoint/2010/main" val="1630163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493BF5D9-F6F4-4C88-AD8E-FC3ED4258298}" type="slidenum">
              <a:rPr lang="it-IT"/>
              <a:pPr>
                <a:defRPr/>
              </a:pPr>
              <a:t>‹N›</a:t>
            </a:fld>
            <a:endParaRPr lang="it-IT"/>
          </a:p>
        </p:txBody>
      </p:sp>
    </p:spTree>
    <p:extLst>
      <p:ext uri="{BB962C8B-B14F-4D97-AF65-F5344CB8AC3E}">
        <p14:creationId xmlns:p14="http://schemas.microsoft.com/office/powerpoint/2010/main" val="2432911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A317C9C8-B116-4654-A260-F70919C0FDAD}" type="slidenum">
              <a:rPr lang="it-IT"/>
              <a:pPr>
                <a:defRPr/>
              </a:pPr>
              <a:t>‹N›</a:t>
            </a:fld>
            <a:endParaRPr lang="it-IT"/>
          </a:p>
        </p:txBody>
      </p:sp>
    </p:spTree>
    <p:extLst>
      <p:ext uri="{BB962C8B-B14F-4D97-AF65-F5344CB8AC3E}">
        <p14:creationId xmlns:p14="http://schemas.microsoft.com/office/powerpoint/2010/main" val="84320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E3B72A54-C23D-4983-B6ED-BC4EF496422C}" type="slidenum">
              <a:rPr lang="it-IT"/>
              <a:pPr>
                <a:defRPr/>
              </a:pPr>
              <a:t>‹N›</a:t>
            </a:fld>
            <a:endParaRPr lang="it-IT"/>
          </a:p>
        </p:txBody>
      </p:sp>
    </p:spTree>
    <p:extLst>
      <p:ext uri="{BB962C8B-B14F-4D97-AF65-F5344CB8AC3E}">
        <p14:creationId xmlns:p14="http://schemas.microsoft.com/office/powerpoint/2010/main" val="3626378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6CD12E31-8B5A-4428-B3C7-9680A5654582}" type="slidenum">
              <a:rPr lang="it-IT"/>
              <a:pPr>
                <a:defRPr/>
              </a:pPr>
              <a:t>‹N›</a:t>
            </a:fld>
            <a:endParaRPr lang="it-IT"/>
          </a:p>
        </p:txBody>
      </p:sp>
    </p:spTree>
    <p:extLst>
      <p:ext uri="{BB962C8B-B14F-4D97-AF65-F5344CB8AC3E}">
        <p14:creationId xmlns:p14="http://schemas.microsoft.com/office/powerpoint/2010/main" val="145889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36E01D2F-4A21-4FDF-83B5-0590674839FB}" type="slidenum">
              <a:rPr lang="it-IT"/>
              <a:pPr>
                <a:defRPr/>
              </a:pPr>
              <a:t>‹N›</a:t>
            </a:fld>
            <a:endParaRPr lang="it-IT"/>
          </a:p>
        </p:txBody>
      </p:sp>
    </p:spTree>
    <p:extLst>
      <p:ext uri="{BB962C8B-B14F-4D97-AF65-F5344CB8AC3E}">
        <p14:creationId xmlns:p14="http://schemas.microsoft.com/office/powerpoint/2010/main" val="172779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A22F9306-535F-48D7-B852-09A91A6DD72F}" type="slidenum">
              <a:rPr lang="it-IT"/>
              <a:pPr>
                <a:defRPr/>
              </a:pPr>
              <a:t>‹N›</a:t>
            </a:fld>
            <a:endParaRPr lang="it-IT"/>
          </a:p>
        </p:txBody>
      </p:sp>
    </p:spTree>
    <p:extLst>
      <p:ext uri="{BB962C8B-B14F-4D97-AF65-F5344CB8AC3E}">
        <p14:creationId xmlns:p14="http://schemas.microsoft.com/office/powerpoint/2010/main" val="392789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7C2D76BE-BDE9-41B1-923D-2740C6275A13}" type="slidenum">
              <a:rPr lang="it-IT"/>
              <a:pPr>
                <a:defRPr/>
              </a:pPr>
              <a:t>‹N›</a:t>
            </a:fld>
            <a:endParaRPr lang="it-IT"/>
          </a:p>
        </p:txBody>
      </p:sp>
    </p:spTree>
    <p:extLst>
      <p:ext uri="{BB962C8B-B14F-4D97-AF65-F5344CB8AC3E}">
        <p14:creationId xmlns:p14="http://schemas.microsoft.com/office/powerpoint/2010/main" val="3425974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183CE7AC-5C46-4BB2-811E-FA58BA504B46}" type="slidenum">
              <a:rPr lang="it-IT"/>
              <a:pPr>
                <a:defRPr/>
              </a:pPr>
              <a:t>‹N›</a:t>
            </a:fld>
            <a:endParaRPr lang="it-IT"/>
          </a:p>
        </p:txBody>
      </p:sp>
    </p:spTree>
    <p:extLst>
      <p:ext uri="{BB962C8B-B14F-4D97-AF65-F5344CB8AC3E}">
        <p14:creationId xmlns:p14="http://schemas.microsoft.com/office/powerpoint/2010/main" val="2776005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B957A20E-FCF0-40E3-A4AF-BAAF4FBA9EEA}" type="slidenum">
              <a:rPr lang="it-IT"/>
              <a:pPr>
                <a:defRPr/>
              </a:pPr>
              <a:t>‹N›</a:t>
            </a:fld>
            <a:endParaRPr lang="it-IT"/>
          </a:p>
        </p:txBody>
      </p:sp>
    </p:spTree>
    <p:extLst>
      <p:ext uri="{BB962C8B-B14F-4D97-AF65-F5344CB8AC3E}">
        <p14:creationId xmlns:p14="http://schemas.microsoft.com/office/powerpoint/2010/main" val="16662099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9EBDDB56-945A-4AB5-80A5-4D803BFCAE64}" type="slidenum">
              <a:rPr lang="it-IT"/>
              <a:pPr>
                <a:defRPr/>
              </a:pPr>
              <a:t>‹N›</a:t>
            </a:fld>
            <a:endParaRPr lang="it-IT"/>
          </a:p>
        </p:txBody>
      </p:sp>
    </p:spTree>
    <p:extLst>
      <p:ext uri="{BB962C8B-B14F-4D97-AF65-F5344CB8AC3E}">
        <p14:creationId xmlns:p14="http://schemas.microsoft.com/office/powerpoint/2010/main" val="23843042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olo, contenu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quarter" idx="2"/>
          </p:nvPr>
        </p:nvSpPr>
        <p:spPr>
          <a:xfrm>
            <a:off x="4648200" y="1600200"/>
            <a:ext cx="4038600" cy="21859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contenuto 4"/>
          <p:cNvSpPr>
            <a:spLocks noGrp="1"/>
          </p:cNvSpPr>
          <p:nvPr>
            <p:ph sz="quarter" idx="3"/>
          </p:nvPr>
        </p:nvSpPr>
        <p:spPr>
          <a:xfrm>
            <a:off x="4648200" y="3938588"/>
            <a:ext cx="4038600" cy="2187575"/>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Rectangle 4"/>
          <p:cNvSpPr>
            <a:spLocks noGrp="1" noChangeArrowheads="1"/>
          </p:cNvSpPr>
          <p:nvPr>
            <p:ph type="dt" sz="half" idx="10"/>
          </p:nvPr>
        </p:nvSpPr>
        <p:spPr>
          <a:ln/>
        </p:spPr>
        <p:txBody>
          <a:bodyPr/>
          <a:lstStyle>
            <a:lvl1pPr>
              <a:defRPr/>
            </a:lvl1pPr>
          </a:lstStyle>
          <a:p>
            <a:pPr>
              <a:defRPr/>
            </a:pPr>
            <a:endParaRPr lang="it-IT"/>
          </a:p>
        </p:txBody>
      </p:sp>
      <p:sp>
        <p:nvSpPr>
          <p:cNvPr id="7" name="Rectangle 5"/>
          <p:cNvSpPr>
            <a:spLocks noGrp="1" noChangeArrowheads="1"/>
          </p:cNvSpPr>
          <p:nvPr>
            <p:ph type="ftr" sz="quarter" idx="11"/>
          </p:nvPr>
        </p:nvSpPr>
        <p:spPr>
          <a:ln/>
        </p:spPr>
        <p:txBody>
          <a:bodyPr/>
          <a:lstStyle>
            <a:lvl1pPr>
              <a:defRPr/>
            </a:lvl1pPr>
          </a:lstStyle>
          <a:p>
            <a:pPr>
              <a:defRPr/>
            </a:pPr>
            <a:endParaRPr lang="it-IT"/>
          </a:p>
        </p:txBody>
      </p:sp>
      <p:sp>
        <p:nvSpPr>
          <p:cNvPr id="8" name="Rectangle 6"/>
          <p:cNvSpPr>
            <a:spLocks noGrp="1" noChangeArrowheads="1"/>
          </p:cNvSpPr>
          <p:nvPr>
            <p:ph type="sldNum" sz="quarter" idx="12"/>
          </p:nvPr>
        </p:nvSpPr>
        <p:spPr>
          <a:ln/>
        </p:spPr>
        <p:txBody>
          <a:bodyPr/>
          <a:lstStyle>
            <a:lvl1pPr>
              <a:defRPr/>
            </a:lvl1pPr>
          </a:lstStyle>
          <a:p>
            <a:pPr>
              <a:defRPr/>
            </a:pPr>
            <a:fld id="{30137AF5-8360-4A1C-A7A7-D565DBDF77A9}" type="slidenum">
              <a:rPr lang="it-IT"/>
              <a:pPr>
                <a:defRPr/>
              </a:pPr>
              <a:t>‹N›</a:t>
            </a:fld>
            <a:endParaRPr lang="it-IT"/>
          </a:p>
        </p:txBody>
      </p:sp>
    </p:spTree>
    <p:extLst>
      <p:ext uri="{BB962C8B-B14F-4D97-AF65-F5344CB8AC3E}">
        <p14:creationId xmlns:p14="http://schemas.microsoft.com/office/powerpoint/2010/main" val="20319568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a:t>Fare clic per modificare lo stile del titolo</a:t>
            </a:r>
          </a:p>
        </p:txBody>
      </p:sp>
      <p:sp>
        <p:nvSpPr>
          <p:cNvPr id="4099"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C5A0CF5B-A67D-4CE3-92C0-64F8A243EEF8}"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cs typeface="Arial" pitchFamily="34" charset="0"/>
        </a:defRPr>
      </a:lvl2pPr>
      <a:lvl3pPr algn="ctr" rtl="0" eaLnBrk="0" fontAlgn="base" hangingPunct="0">
        <a:spcBef>
          <a:spcPct val="0"/>
        </a:spcBef>
        <a:spcAft>
          <a:spcPct val="0"/>
        </a:spcAft>
        <a:defRPr sz="4400">
          <a:solidFill>
            <a:schemeClr val="tx2"/>
          </a:solidFill>
          <a:latin typeface="Arial" pitchFamily="34" charset="0"/>
          <a:cs typeface="Arial" pitchFamily="34" charset="0"/>
        </a:defRPr>
      </a:lvl3pPr>
      <a:lvl4pPr algn="ctr" rtl="0" eaLnBrk="0" fontAlgn="base" hangingPunct="0">
        <a:spcBef>
          <a:spcPct val="0"/>
        </a:spcBef>
        <a:spcAft>
          <a:spcPct val="0"/>
        </a:spcAft>
        <a:defRPr sz="4400">
          <a:solidFill>
            <a:schemeClr val="tx2"/>
          </a:solidFill>
          <a:latin typeface="Arial" pitchFamily="34" charset="0"/>
          <a:cs typeface="Arial" pitchFamily="34" charset="0"/>
        </a:defRPr>
      </a:lvl4pPr>
      <a:lvl5pPr algn="ctr" rtl="0" eaLnBrk="0" fontAlgn="base" hangingPunct="0">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wmf"/><Relationship Id="rId2" Type="http://schemas.openxmlformats.org/officeDocument/2006/relationships/oleObject" Target="../embeddings/oleObject2.bin"/><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image" Target="../media/image9.wmf"/><Relationship Id="rId10" Type="http://schemas.openxmlformats.org/officeDocument/2006/relationships/image" Target="../media/image11.wmf"/><Relationship Id="rId4" Type="http://schemas.openxmlformats.org/officeDocument/2006/relationships/oleObject" Target="../embeddings/oleObject3.bin"/><Relationship Id="rId9" Type="http://schemas.openxmlformats.org/officeDocument/2006/relationships/oleObject" Target="../embeddings/oleObject4.bin"/></Relationships>
</file>

<file path=ppt/slides/_rels/slide2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oleObject" Target="../embeddings/oleObject5.bin"/><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250825" y="115888"/>
            <a:ext cx="8642350" cy="6124754"/>
          </a:xfrm>
          <a:prstGeom prst="rect">
            <a:avLst/>
          </a:prstGeom>
          <a:noFill/>
          <a:ln w="9525">
            <a:noFill/>
            <a:miter lim="800000"/>
            <a:headEnd/>
            <a:tailEnd/>
          </a:ln>
        </p:spPr>
        <p:txBody>
          <a:bodyPr>
            <a:spAutoFit/>
          </a:bodyPr>
          <a:lstStyle/>
          <a:p>
            <a:pPr algn="ctr">
              <a:lnSpc>
                <a:spcPct val="80000"/>
              </a:lnSpc>
              <a:buFont typeface="Arial" pitchFamily="34" charset="0"/>
              <a:buNone/>
              <a:defRPr/>
            </a:pPr>
            <a:endParaRPr lang="it-IT" sz="2800" b="1" dirty="0">
              <a:solidFill>
                <a:srgbClr val="C00000"/>
              </a:solidFill>
              <a:latin typeface="Times New Roman" pitchFamily="18" charset="0"/>
              <a:cs typeface="Times New Roman" pitchFamily="18" charset="0"/>
            </a:endParaRPr>
          </a:p>
          <a:p>
            <a:pPr algn="ctr">
              <a:lnSpc>
                <a:spcPct val="80000"/>
              </a:lnSpc>
              <a:buFont typeface="Arial" pitchFamily="34" charset="0"/>
              <a:buNone/>
              <a:defRPr/>
            </a:pPr>
            <a:r>
              <a:rPr lang="it-IT" sz="2800" b="1" dirty="0">
                <a:solidFill>
                  <a:srgbClr val="C00000"/>
                </a:solidFill>
                <a:latin typeface="Times New Roman" pitchFamily="18" charset="0"/>
                <a:cs typeface="Times New Roman" pitchFamily="18" charset="0"/>
              </a:rPr>
              <a:t>Università “</a:t>
            </a:r>
            <a:r>
              <a:rPr lang="it-IT" sz="2800" b="1" i="1" dirty="0">
                <a:solidFill>
                  <a:srgbClr val="C00000"/>
                </a:solidFill>
                <a:latin typeface="Times New Roman" pitchFamily="18" charset="0"/>
                <a:cs typeface="Times New Roman" pitchFamily="18" charset="0"/>
              </a:rPr>
              <a:t>Federico II</a:t>
            </a:r>
            <a:r>
              <a:rPr lang="it-IT" sz="2800" b="1" dirty="0">
                <a:solidFill>
                  <a:srgbClr val="C00000"/>
                </a:solidFill>
                <a:latin typeface="Times New Roman" pitchFamily="18" charset="0"/>
                <a:cs typeface="Times New Roman" pitchFamily="18" charset="0"/>
              </a:rPr>
              <a:t>” di Napoli</a:t>
            </a:r>
          </a:p>
          <a:p>
            <a:pPr algn="ctr">
              <a:lnSpc>
                <a:spcPct val="80000"/>
              </a:lnSpc>
              <a:buFont typeface="Arial" pitchFamily="34" charset="0"/>
              <a:buNone/>
              <a:defRPr/>
            </a:pPr>
            <a:r>
              <a:rPr lang="it-IT" sz="2800" b="1" dirty="0">
                <a:solidFill>
                  <a:srgbClr val="C00000"/>
                </a:solidFill>
                <a:latin typeface="Times New Roman" pitchFamily="18" charset="0"/>
                <a:cs typeface="Times New Roman" pitchFamily="18" charset="0"/>
              </a:rPr>
              <a:t>Dipartimento di Architettura</a:t>
            </a:r>
          </a:p>
          <a:p>
            <a:pPr algn="ctr">
              <a:lnSpc>
                <a:spcPct val="80000"/>
              </a:lnSpc>
              <a:buFont typeface="Arial" pitchFamily="34" charset="0"/>
              <a:buNone/>
              <a:defRPr/>
            </a:pPr>
            <a:endParaRPr lang="it-IT" sz="2800" b="1" dirty="0">
              <a:solidFill>
                <a:srgbClr val="C00000"/>
              </a:solidFill>
              <a:latin typeface="Times New Roman" pitchFamily="18" charset="0"/>
              <a:cs typeface="Times New Roman" pitchFamily="18" charset="0"/>
            </a:endParaRPr>
          </a:p>
          <a:p>
            <a:pPr algn="ctr">
              <a:lnSpc>
                <a:spcPct val="80000"/>
              </a:lnSpc>
              <a:buFont typeface="Arial" pitchFamily="34" charset="0"/>
              <a:buNone/>
              <a:defRPr/>
            </a:pPr>
            <a:endParaRPr lang="it-IT" sz="2800" dirty="0">
              <a:solidFill>
                <a:srgbClr val="002060"/>
              </a:solidFill>
              <a:latin typeface="Times New Roman" pitchFamily="18" charset="0"/>
              <a:cs typeface="Times New Roman" pitchFamily="18" charset="0"/>
            </a:endParaRPr>
          </a:p>
          <a:p>
            <a:pPr algn="ctr">
              <a:lnSpc>
                <a:spcPct val="80000"/>
              </a:lnSpc>
              <a:buFont typeface="Arial" pitchFamily="34" charset="0"/>
              <a:buNone/>
              <a:defRPr/>
            </a:pPr>
            <a:r>
              <a:rPr lang="it-IT" sz="2800" dirty="0">
                <a:solidFill>
                  <a:srgbClr val="002060"/>
                </a:solidFill>
                <a:latin typeface="Times New Roman" pitchFamily="18" charset="0"/>
                <a:cs typeface="Times New Roman" pitchFamily="18" charset="0"/>
              </a:rPr>
              <a:t>Ferdinando </a:t>
            </a:r>
            <a:r>
              <a:rPr lang="it-IT" sz="2800" dirty="0" err="1">
                <a:solidFill>
                  <a:srgbClr val="002060"/>
                </a:solidFill>
                <a:latin typeface="Times New Roman" pitchFamily="18" charset="0"/>
                <a:cs typeface="Times New Roman" pitchFamily="18" charset="0"/>
              </a:rPr>
              <a:t>Casolaro</a:t>
            </a:r>
            <a:endParaRPr lang="it-IT" sz="2800" dirty="0">
              <a:solidFill>
                <a:srgbClr val="002060"/>
              </a:solidFill>
              <a:latin typeface="Times New Roman" pitchFamily="18" charset="0"/>
              <a:cs typeface="Times New Roman" pitchFamily="18" charset="0"/>
            </a:endParaRPr>
          </a:p>
          <a:p>
            <a:pPr algn="ctr">
              <a:lnSpc>
                <a:spcPct val="80000"/>
              </a:lnSpc>
              <a:buFont typeface="Arial" pitchFamily="34" charset="0"/>
              <a:buNone/>
              <a:defRPr/>
            </a:pPr>
            <a:r>
              <a:rPr lang="it-IT" sz="2800">
                <a:solidFill>
                  <a:srgbClr val="002060"/>
                </a:solidFill>
                <a:latin typeface="Times New Roman" pitchFamily="18" charset="0"/>
                <a:cs typeface="Times New Roman" pitchFamily="18" charset="0"/>
              </a:rPr>
              <a:t>Alessandra </a:t>
            </a:r>
            <a:r>
              <a:rPr lang="it-IT" sz="2800" dirty="0" err="1">
                <a:solidFill>
                  <a:srgbClr val="002060"/>
                </a:solidFill>
                <a:latin typeface="Times New Roman" pitchFamily="18" charset="0"/>
                <a:cs typeface="Times New Roman" pitchFamily="18" charset="0"/>
              </a:rPr>
              <a:t>Rotunno</a:t>
            </a:r>
            <a:endParaRPr lang="it-IT" sz="2800" dirty="0">
              <a:solidFill>
                <a:srgbClr val="002060"/>
              </a:solidFill>
              <a:latin typeface="Times New Roman" pitchFamily="18" charset="0"/>
              <a:cs typeface="Times New Roman" pitchFamily="18" charset="0"/>
            </a:endParaRPr>
          </a:p>
          <a:p>
            <a:pPr>
              <a:defRPr/>
            </a:pPr>
            <a:endParaRPr lang="it-IT" sz="2400" dirty="0">
              <a:solidFill>
                <a:srgbClr val="C00000"/>
              </a:solidFill>
              <a:latin typeface="Times New Roman" pitchFamily="18" charset="0"/>
              <a:cs typeface="Times New Roman" pitchFamily="18" charset="0"/>
            </a:endParaRPr>
          </a:p>
          <a:p>
            <a:pPr algn="ctr">
              <a:defRPr/>
            </a:pPr>
            <a:r>
              <a:rPr lang="it-IT" sz="2400" b="1" dirty="0">
                <a:solidFill>
                  <a:srgbClr val="C00000"/>
                </a:solidFill>
                <a:latin typeface="Times New Roman" pitchFamily="18" charset="0"/>
                <a:cs typeface="Times New Roman" pitchFamily="18" charset="0"/>
              </a:rPr>
              <a:t>Geometria Proiettiva</a:t>
            </a:r>
          </a:p>
          <a:p>
            <a:pPr algn="ctr">
              <a:defRPr/>
            </a:pPr>
            <a:r>
              <a:rPr lang="it-IT" sz="2400" b="1" i="1" dirty="0">
                <a:solidFill>
                  <a:srgbClr val="C00000"/>
                </a:solidFill>
                <a:latin typeface="Times New Roman" pitchFamily="18" charset="0"/>
                <a:cs typeface="Times New Roman" pitchFamily="18" charset="0"/>
              </a:rPr>
              <a:t>- Proiezione e sezione</a:t>
            </a:r>
          </a:p>
          <a:p>
            <a:pPr algn="ctr">
              <a:defRPr/>
            </a:pPr>
            <a:r>
              <a:rPr lang="it-IT" sz="2400" b="1" i="1" dirty="0">
                <a:solidFill>
                  <a:srgbClr val="C00000"/>
                </a:solidFill>
                <a:latin typeface="Times New Roman" pitchFamily="18" charset="0"/>
                <a:cs typeface="Times New Roman" pitchFamily="18" charset="0"/>
              </a:rPr>
              <a:t>- </a:t>
            </a:r>
            <a:r>
              <a:rPr lang="it-IT" sz="2400" b="1" i="1" dirty="0" err="1">
                <a:solidFill>
                  <a:srgbClr val="C00000"/>
                </a:solidFill>
                <a:latin typeface="Times New Roman" pitchFamily="18" charset="0"/>
                <a:cs typeface="Times New Roman" pitchFamily="18" charset="0"/>
              </a:rPr>
              <a:t>Prospettività</a:t>
            </a:r>
            <a:r>
              <a:rPr lang="it-IT" sz="2400" b="1" i="1" dirty="0">
                <a:solidFill>
                  <a:srgbClr val="C00000"/>
                </a:solidFill>
                <a:latin typeface="Times New Roman" pitchFamily="18" charset="0"/>
                <a:cs typeface="Times New Roman" pitchFamily="18" charset="0"/>
              </a:rPr>
              <a:t> tra rette: punto limite, punto improprio</a:t>
            </a:r>
          </a:p>
          <a:p>
            <a:pPr algn="ctr">
              <a:defRPr/>
            </a:pPr>
            <a:r>
              <a:rPr lang="it-IT" sz="2400" b="1" i="1" dirty="0">
                <a:solidFill>
                  <a:srgbClr val="C00000"/>
                </a:solidFill>
                <a:latin typeface="Times New Roman" pitchFamily="18" charset="0"/>
                <a:cs typeface="Times New Roman" pitchFamily="18" charset="0"/>
              </a:rPr>
              <a:t>- </a:t>
            </a:r>
            <a:r>
              <a:rPr lang="it-IT" sz="2400" b="1" i="1" dirty="0" err="1">
                <a:solidFill>
                  <a:srgbClr val="C00000"/>
                </a:solidFill>
                <a:latin typeface="Times New Roman" pitchFamily="18" charset="0"/>
                <a:cs typeface="Times New Roman" pitchFamily="18" charset="0"/>
              </a:rPr>
              <a:t>Prospettività</a:t>
            </a:r>
            <a:r>
              <a:rPr lang="it-IT" sz="2400" b="1" i="1" dirty="0">
                <a:solidFill>
                  <a:srgbClr val="C00000"/>
                </a:solidFill>
                <a:latin typeface="Times New Roman" pitchFamily="18" charset="0"/>
                <a:cs typeface="Times New Roman" pitchFamily="18" charset="0"/>
              </a:rPr>
              <a:t> tra piani: retta limite, retta impropria. </a:t>
            </a:r>
          </a:p>
          <a:p>
            <a:pPr algn="ctr">
              <a:defRPr/>
            </a:pPr>
            <a:r>
              <a:rPr lang="it-IT" sz="2400" b="1" i="1" dirty="0">
                <a:solidFill>
                  <a:srgbClr val="C00000"/>
                </a:solidFill>
                <a:latin typeface="Times New Roman" pitchFamily="18" charset="0"/>
                <a:cs typeface="Times New Roman" pitchFamily="18" charset="0"/>
              </a:rPr>
              <a:t>- La rappresentazione della retta nel piano proiettivo</a:t>
            </a:r>
          </a:p>
          <a:p>
            <a:pPr algn="ctr">
              <a:defRPr/>
            </a:pPr>
            <a:r>
              <a:rPr lang="it-IT" sz="2400" b="1" i="1" dirty="0">
                <a:solidFill>
                  <a:srgbClr val="C00000"/>
                </a:solidFill>
                <a:latin typeface="Times New Roman" pitchFamily="18" charset="0"/>
                <a:cs typeface="Times New Roman" pitchFamily="18" charset="0"/>
              </a:rPr>
              <a:t>- Le coniche</a:t>
            </a:r>
            <a:r>
              <a:rPr lang="it-IT" sz="2400" b="1" dirty="0">
                <a:solidFill>
                  <a:srgbClr val="C00000"/>
                </a:solidFill>
                <a:latin typeface="Times New Roman" pitchFamily="18" charset="0"/>
                <a:cs typeface="Times New Roman" pitchFamily="18" charset="0"/>
              </a:rPr>
              <a:t>:</a:t>
            </a:r>
            <a:r>
              <a:rPr lang="it-IT" sz="2400" b="1" i="1" dirty="0">
                <a:solidFill>
                  <a:srgbClr val="C00000"/>
                </a:solidFill>
                <a:latin typeface="Times New Roman" pitchFamily="18" charset="0"/>
                <a:cs typeface="Times New Roman" pitchFamily="18" charset="0"/>
              </a:rPr>
              <a:t> classificazione nel piano cartesiano e nel piano proiettivo.</a:t>
            </a:r>
          </a:p>
          <a:p>
            <a:pPr algn="ctr">
              <a:lnSpc>
                <a:spcPct val="80000"/>
              </a:lnSpc>
              <a:buFont typeface="Arial" pitchFamily="34" charset="0"/>
              <a:buNone/>
              <a:defRPr/>
            </a:pPr>
            <a:endParaRPr lang="it-IT" sz="2400" dirty="0">
              <a:solidFill>
                <a:srgbClr val="C00000"/>
              </a:solidFill>
              <a:latin typeface="Times New Roman" pitchFamily="18" charset="0"/>
              <a:cs typeface="Times New Roman" pitchFamily="18" charset="0"/>
            </a:endParaRPr>
          </a:p>
          <a:p>
            <a:pPr marL="342900" indent="-342900" algn="ctr">
              <a:defRPr/>
            </a:pPr>
            <a:endParaRPr lang="it-IT" sz="2400" i="1" dirty="0">
              <a:solidFill>
                <a:srgbClr val="C00000"/>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274638"/>
            <a:ext cx="8229600" cy="777875"/>
          </a:xfrm>
        </p:spPr>
        <p:txBody>
          <a:bodyPr/>
          <a:lstStyle/>
          <a:p>
            <a:pPr eaLnBrk="1" hangingPunct="1"/>
            <a:r>
              <a:rPr lang="it-IT" sz="3600">
                <a:solidFill>
                  <a:srgbClr val="CC0000"/>
                </a:solidFill>
                <a:latin typeface="Times New Roman" pitchFamily="18" charset="0"/>
                <a:cs typeface="Times New Roman" pitchFamily="18" charset="0"/>
              </a:rPr>
              <a:t>ALBERT EINSTEIN</a:t>
            </a:r>
          </a:p>
        </p:txBody>
      </p:sp>
      <p:sp>
        <p:nvSpPr>
          <p:cNvPr id="6147" name="Rectangle 3"/>
          <p:cNvSpPr>
            <a:spLocks noGrp="1" noChangeArrowheads="1"/>
          </p:cNvSpPr>
          <p:nvPr>
            <p:ph type="body" idx="1"/>
          </p:nvPr>
        </p:nvSpPr>
        <p:spPr>
          <a:xfrm>
            <a:off x="179388" y="1268413"/>
            <a:ext cx="8785225" cy="5184775"/>
          </a:xfrm>
        </p:spPr>
        <p:txBody>
          <a:bodyPr/>
          <a:lstStyle/>
          <a:p>
            <a:pPr algn="ctr" eaLnBrk="1" hangingPunct="1">
              <a:lnSpc>
                <a:spcPct val="80000"/>
              </a:lnSpc>
              <a:buFontTx/>
              <a:buNone/>
            </a:pPr>
            <a:r>
              <a:rPr lang="it-IT" sz="2400">
                <a:solidFill>
                  <a:schemeClr val="accent2"/>
                </a:solidFill>
                <a:latin typeface="Times New Roman" pitchFamily="18" charset="0"/>
                <a:cs typeface="Times New Roman" pitchFamily="18" charset="0"/>
              </a:rPr>
              <a:t>“A me la cosa peggiore in una scuola sembra l’uso di metodi basati sulla paura, sulla forza e sull’autorità artificiosa.</a:t>
            </a:r>
          </a:p>
          <a:p>
            <a:pPr algn="ctr" eaLnBrk="1" hangingPunct="1">
              <a:lnSpc>
                <a:spcPct val="80000"/>
              </a:lnSpc>
              <a:buFontTx/>
              <a:buNone/>
            </a:pPr>
            <a:r>
              <a:rPr lang="it-IT" sz="2400">
                <a:solidFill>
                  <a:schemeClr val="accent2"/>
                </a:solidFill>
                <a:latin typeface="Times New Roman" pitchFamily="18" charset="0"/>
                <a:cs typeface="Times New Roman" pitchFamily="18" charset="0"/>
              </a:rPr>
              <a:t>   </a:t>
            </a:r>
          </a:p>
          <a:p>
            <a:pPr algn="ctr" eaLnBrk="1" hangingPunct="1">
              <a:lnSpc>
                <a:spcPct val="80000"/>
              </a:lnSpc>
              <a:buFontTx/>
              <a:buNone/>
            </a:pPr>
            <a:r>
              <a:rPr lang="it-IT" sz="2400">
                <a:solidFill>
                  <a:schemeClr val="accent2"/>
                </a:solidFill>
                <a:latin typeface="Times New Roman" pitchFamily="18" charset="0"/>
                <a:cs typeface="Times New Roman" pitchFamily="18" charset="0"/>
              </a:rPr>
              <a:t>Un tale trattamento</a:t>
            </a:r>
          </a:p>
          <a:p>
            <a:pPr algn="ctr" eaLnBrk="1" hangingPunct="1">
              <a:lnSpc>
                <a:spcPct val="80000"/>
              </a:lnSpc>
              <a:buFontTx/>
              <a:buNone/>
            </a:pPr>
            <a:r>
              <a:rPr lang="it-IT" sz="2400">
                <a:solidFill>
                  <a:schemeClr val="accent2"/>
                </a:solidFill>
                <a:latin typeface="Times New Roman" pitchFamily="18" charset="0"/>
                <a:cs typeface="Times New Roman" pitchFamily="18" charset="0"/>
              </a:rPr>
              <a:t>   - DISTRUGGE I SENTIMENTI SANI, LA SINCERITA’ E LA FIDUCIA IN SE STESSO DELL’ALLIEVO.</a:t>
            </a:r>
          </a:p>
          <a:p>
            <a:pPr algn="ctr" eaLnBrk="1" hangingPunct="1">
              <a:lnSpc>
                <a:spcPct val="80000"/>
              </a:lnSpc>
              <a:buFontTx/>
              <a:buNone/>
            </a:pPr>
            <a:r>
              <a:rPr lang="it-IT" sz="2400">
                <a:solidFill>
                  <a:schemeClr val="accent2"/>
                </a:solidFill>
                <a:latin typeface="Times New Roman" pitchFamily="18" charset="0"/>
                <a:cs typeface="Times New Roman" pitchFamily="18" charset="0"/>
              </a:rPr>
              <a:t>   - PRODUCE SOGGETTI SOTTOMESSI.</a:t>
            </a:r>
          </a:p>
          <a:p>
            <a:pPr algn="ctr" eaLnBrk="1" hangingPunct="1">
              <a:lnSpc>
                <a:spcPct val="80000"/>
              </a:lnSpc>
              <a:buFontTx/>
              <a:buNone/>
            </a:pPr>
            <a:r>
              <a:rPr lang="it-IT" sz="2400">
                <a:solidFill>
                  <a:schemeClr val="accent2"/>
                </a:solidFill>
                <a:latin typeface="Times New Roman" pitchFamily="18" charset="0"/>
                <a:cs typeface="Times New Roman" pitchFamily="18" charset="0"/>
              </a:rPr>
              <a:t>  </a:t>
            </a:r>
          </a:p>
          <a:p>
            <a:pPr algn="ctr" eaLnBrk="1" hangingPunct="1">
              <a:lnSpc>
                <a:spcPct val="80000"/>
              </a:lnSpc>
              <a:buFontTx/>
              <a:buNone/>
            </a:pPr>
            <a:r>
              <a:rPr lang="it-IT" sz="2400">
                <a:solidFill>
                  <a:schemeClr val="accent2"/>
                </a:solidFill>
                <a:latin typeface="Times New Roman" pitchFamily="18" charset="0"/>
                <a:cs typeface="Times New Roman" pitchFamily="18" charset="0"/>
              </a:rPr>
              <a:t>E’ relativamente semplice tenere la scuola lontano da questo gravissimo male.</a:t>
            </a:r>
          </a:p>
          <a:p>
            <a:pPr algn="ctr" eaLnBrk="1" hangingPunct="1">
              <a:lnSpc>
                <a:spcPct val="80000"/>
              </a:lnSpc>
              <a:buFontTx/>
              <a:buNone/>
            </a:pPr>
            <a:r>
              <a:rPr lang="it-IT" sz="2400">
                <a:solidFill>
                  <a:schemeClr val="accent2"/>
                </a:solidFill>
                <a:latin typeface="Times New Roman" pitchFamily="18" charset="0"/>
                <a:cs typeface="Times New Roman" pitchFamily="18" charset="0"/>
              </a:rPr>
              <a:t>   </a:t>
            </a:r>
          </a:p>
          <a:p>
            <a:pPr algn="ctr" eaLnBrk="1" hangingPunct="1">
              <a:lnSpc>
                <a:spcPct val="80000"/>
              </a:lnSpc>
              <a:buFontTx/>
              <a:buNone/>
            </a:pPr>
            <a:r>
              <a:rPr lang="it-IT" sz="2400">
                <a:solidFill>
                  <a:schemeClr val="accent2"/>
                </a:solidFill>
                <a:latin typeface="Times New Roman" pitchFamily="18" charset="0"/>
                <a:cs typeface="Times New Roman" pitchFamily="18" charset="0"/>
              </a:rPr>
              <a:t>Date all’insegnante il minor numero di mezzi coercitivi, così che l’unica fonte di rispetto da parte dell’allievo sia costitutita dalle qualità umane ed intellettuali dell’insegnante stesso”</a:t>
            </a:r>
          </a:p>
          <a:p>
            <a:pPr algn="ctr" eaLnBrk="1" hangingPunct="1">
              <a:lnSpc>
                <a:spcPct val="80000"/>
              </a:lnSpc>
              <a:buFontTx/>
              <a:buNone/>
            </a:pPr>
            <a:r>
              <a:rPr lang="it-IT" sz="2400">
                <a:solidFill>
                  <a:schemeClr val="accent2"/>
                </a:solidFill>
                <a:latin typeface="Times New Roman" pitchFamily="18" charset="0"/>
                <a:cs typeface="Times New Roman" pitchFamily="18" charset="0"/>
              </a:rPr>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idx="4294967295"/>
          </p:nvPr>
        </p:nvSpPr>
        <p:spPr>
          <a:xfrm>
            <a:off x="0" y="0"/>
            <a:ext cx="9144000" cy="6742113"/>
          </a:xfrm>
        </p:spPr>
        <p:txBody>
          <a:bodyPr/>
          <a:lstStyle/>
          <a:p>
            <a:pPr algn="ctr" eaLnBrk="1" hangingPunct="1">
              <a:lnSpc>
                <a:spcPct val="80000"/>
              </a:lnSpc>
              <a:buFontTx/>
              <a:buNone/>
            </a:pPr>
            <a:r>
              <a:rPr lang="it-IT" sz="2800">
                <a:solidFill>
                  <a:srgbClr val="CC0000"/>
                </a:solidFill>
                <a:latin typeface="Times New Roman" pitchFamily="18" charset="0"/>
                <a:cs typeface="Times New Roman" pitchFamily="18" charset="0"/>
              </a:rPr>
              <a:t>Dall’</a:t>
            </a:r>
            <a:r>
              <a:rPr lang="it-IT" sz="2800" b="1" i="1">
                <a:solidFill>
                  <a:srgbClr val="CC0000"/>
                </a:solidFill>
                <a:latin typeface="Times New Roman" pitchFamily="18" charset="0"/>
                <a:cs typeface="Times New Roman" pitchFamily="18" charset="0"/>
              </a:rPr>
              <a:t>Architettura</a:t>
            </a:r>
            <a:r>
              <a:rPr lang="it-IT" sz="2800">
                <a:solidFill>
                  <a:srgbClr val="CC0000"/>
                </a:solidFill>
                <a:latin typeface="Times New Roman" pitchFamily="18" charset="0"/>
                <a:cs typeface="Times New Roman" pitchFamily="18" charset="0"/>
              </a:rPr>
              <a:t> alla </a:t>
            </a:r>
            <a:r>
              <a:rPr lang="it-IT" sz="2800" b="1" i="1">
                <a:solidFill>
                  <a:srgbClr val="CC0000"/>
                </a:solidFill>
                <a:latin typeface="Times New Roman" pitchFamily="18" charset="0"/>
                <a:cs typeface="Times New Roman" pitchFamily="18" charset="0"/>
              </a:rPr>
              <a:t>Geometria</a:t>
            </a:r>
            <a:r>
              <a:rPr lang="it-IT" sz="2800">
                <a:solidFill>
                  <a:srgbClr val="CC0000"/>
                </a:solidFill>
                <a:latin typeface="Times New Roman" pitchFamily="18" charset="0"/>
                <a:cs typeface="Times New Roman" pitchFamily="18" charset="0"/>
              </a:rPr>
              <a:t>: Breve excurcus storico </a:t>
            </a:r>
          </a:p>
          <a:p>
            <a:pPr algn="ctr" eaLnBrk="1" hangingPunct="1">
              <a:lnSpc>
                <a:spcPct val="80000"/>
              </a:lnSpc>
              <a:buFontTx/>
              <a:buNone/>
            </a:pPr>
            <a:r>
              <a:rPr lang="it-IT" sz="2800">
                <a:solidFill>
                  <a:srgbClr val="CC0000"/>
                </a:solidFill>
                <a:latin typeface="Times New Roman" pitchFamily="18" charset="0"/>
                <a:cs typeface="Times New Roman" pitchFamily="18" charset="0"/>
              </a:rPr>
              <a:t>Dai  Caldei – Babilonesi alle Scuole filosofiche</a:t>
            </a:r>
            <a:r>
              <a:rPr lang="it-IT" sz="2800">
                <a:solidFill>
                  <a:srgbClr val="000099"/>
                </a:solidFill>
                <a:latin typeface="Times New Roman" pitchFamily="18" charset="0"/>
                <a:cs typeface="Times New Roman" pitchFamily="18" charset="0"/>
              </a:rPr>
              <a:t> </a:t>
            </a:r>
          </a:p>
          <a:p>
            <a:pPr algn="ctr" eaLnBrk="1" hangingPunct="1">
              <a:lnSpc>
                <a:spcPct val="80000"/>
              </a:lnSpc>
              <a:buFontTx/>
              <a:buNone/>
            </a:pPr>
            <a:r>
              <a:rPr lang="it-IT" sz="800">
                <a:solidFill>
                  <a:srgbClr val="000099"/>
                </a:solidFill>
                <a:latin typeface="Times New Roman" pitchFamily="18" charset="0"/>
              </a:rPr>
              <a:t> </a:t>
            </a:r>
          </a:p>
          <a:p>
            <a:pPr algn="ctr" eaLnBrk="1" hangingPunct="1">
              <a:lnSpc>
                <a:spcPct val="80000"/>
              </a:lnSpc>
              <a:buFontTx/>
              <a:buNone/>
            </a:pPr>
            <a:r>
              <a:rPr lang="it-IT" sz="2400">
                <a:solidFill>
                  <a:schemeClr val="accent2"/>
                </a:solidFill>
                <a:latin typeface="Times New Roman" pitchFamily="18" charset="0"/>
              </a:rPr>
              <a:t>VIII – VII sec. a.C.: i  Caldei-Babilonesi cercavano di approfondire le proprietà dello spazio; il campo su cui operavano era la sfera.</a:t>
            </a:r>
          </a:p>
          <a:p>
            <a:pPr algn="ctr" eaLnBrk="1" hangingPunct="1">
              <a:lnSpc>
                <a:spcPct val="80000"/>
              </a:lnSpc>
              <a:buFontTx/>
              <a:buNone/>
            </a:pPr>
            <a:r>
              <a:rPr lang="it-IT" sz="2400">
                <a:solidFill>
                  <a:schemeClr val="accent2"/>
                </a:solidFill>
                <a:latin typeface="Times New Roman" pitchFamily="18" charset="0"/>
              </a:rPr>
              <a:t>VI-V secolo a. C.: La matematica greca, nel periodo classico, si sviluppò in numerosi </a:t>
            </a:r>
            <a:r>
              <a:rPr lang="it-IT" sz="2400" i="1">
                <a:solidFill>
                  <a:schemeClr val="accent2"/>
                </a:solidFill>
                <a:latin typeface="Times New Roman" pitchFamily="18" charset="0"/>
              </a:rPr>
              <a:t>Centri</a:t>
            </a:r>
            <a:r>
              <a:rPr lang="it-IT" sz="2400">
                <a:solidFill>
                  <a:schemeClr val="accent2"/>
                </a:solidFill>
                <a:latin typeface="Times New Roman" pitchFamily="18" charset="0"/>
              </a:rPr>
              <a:t> (</a:t>
            </a:r>
            <a:r>
              <a:rPr lang="it-IT" sz="2400">
                <a:solidFill>
                  <a:srgbClr val="CC0000"/>
                </a:solidFill>
                <a:latin typeface="Times New Roman" pitchFamily="18" charset="0"/>
              </a:rPr>
              <a:t>le</a:t>
            </a:r>
            <a:r>
              <a:rPr lang="it-IT" sz="2400">
                <a:solidFill>
                  <a:schemeClr val="accent2"/>
                </a:solidFill>
                <a:latin typeface="Times New Roman" pitchFamily="18" charset="0"/>
              </a:rPr>
              <a:t> </a:t>
            </a:r>
            <a:r>
              <a:rPr lang="it-IT" sz="2400" i="1">
                <a:solidFill>
                  <a:srgbClr val="CC0000"/>
                </a:solidFill>
                <a:latin typeface="Times New Roman" pitchFamily="18" charset="0"/>
              </a:rPr>
              <a:t>Scuole</a:t>
            </a:r>
            <a:r>
              <a:rPr lang="it-IT" sz="2400">
                <a:solidFill>
                  <a:schemeClr val="accent2"/>
                </a:solidFill>
                <a:latin typeface="Times New Roman" pitchFamily="18" charset="0"/>
              </a:rPr>
              <a:t>). In ogni </a:t>
            </a:r>
            <a:r>
              <a:rPr lang="it-IT" sz="2400" i="1">
                <a:solidFill>
                  <a:schemeClr val="accent2"/>
                </a:solidFill>
                <a:latin typeface="Times New Roman" pitchFamily="18" charset="0"/>
              </a:rPr>
              <a:t>Centro</a:t>
            </a:r>
            <a:r>
              <a:rPr lang="it-IT" sz="2400">
                <a:solidFill>
                  <a:schemeClr val="accent2"/>
                </a:solidFill>
                <a:latin typeface="Times New Roman" pitchFamily="18" charset="0"/>
              </a:rPr>
              <a:t>, un gruppo di studiosi svolgeva le attività sotto la guida di un </a:t>
            </a:r>
            <a:r>
              <a:rPr lang="it-IT" sz="2400" i="1">
                <a:solidFill>
                  <a:schemeClr val="accent2"/>
                </a:solidFill>
                <a:latin typeface="Times New Roman" pitchFamily="18" charset="0"/>
              </a:rPr>
              <a:t>grande maestro</a:t>
            </a:r>
            <a:r>
              <a:rPr lang="it-IT" sz="2400">
                <a:solidFill>
                  <a:schemeClr val="accent2"/>
                </a:solidFill>
                <a:latin typeface="Times New Roman" pitchFamily="18" charset="0"/>
              </a:rPr>
              <a:t>. </a:t>
            </a:r>
          </a:p>
          <a:p>
            <a:pPr algn="ctr" eaLnBrk="1" hangingPunct="1">
              <a:lnSpc>
                <a:spcPct val="80000"/>
              </a:lnSpc>
              <a:buFontTx/>
              <a:buNone/>
            </a:pPr>
            <a:r>
              <a:rPr lang="it-IT" sz="2400">
                <a:solidFill>
                  <a:schemeClr val="accent2"/>
                </a:solidFill>
                <a:latin typeface="Times New Roman" pitchFamily="18" charset="0"/>
              </a:rPr>
              <a:t>La prima di queste Scuole, la </a:t>
            </a:r>
            <a:r>
              <a:rPr lang="it-IT" sz="2400" i="1">
                <a:solidFill>
                  <a:schemeClr val="accent2"/>
                </a:solidFill>
                <a:latin typeface="Times New Roman" pitchFamily="18" charset="0"/>
              </a:rPr>
              <a:t>Ionica</a:t>
            </a:r>
            <a:r>
              <a:rPr lang="it-IT" sz="2400">
                <a:solidFill>
                  <a:schemeClr val="accent2"/>
                </a:solidFill>
                <a:latin typeface="Times New Roman" pitchFamily="18" charset="0"/>
              </a:rPr>
              <a:t>, fu fondata da </a:t>
            </a:r>
            <a:r>
              <a:rPr lang="it-IT" sz="2400" i="1">
                <a:solidFill>
                  <a:schemeClr val="accent2"/>
                </a:solidFill>
                <a:latin typeface="Times New Roman" pitchFamily="18" charset="0"/>
              </a:rPr>
              <a:t>Talete</a:t>
            </a:r>
            <a:r>
              <a:rPr lang="it-IT" sz="2400">
                <a:solidFill>
                  <a:schemeClr val="accent2"/>
                </a:solidFill>
                <a:latin typeface="Times New Roman" pitchFamily="18" charset="0"/>
              </a:rPr>
              <a:t> (≈ 640-546 a.C.) a </a:t>
            </a:r>
            <a:r>
              <a:rPr lang="it-IT" sz="2400" i="1">
                <a:solidFill>
                  <a:schemeClr val="accent2"/>
                </a:solidFill>
                <a:latin typeface="Times New Roman" pitchFamily="18" charset="0"/>
              </a:rPr>
              <a:t>Mileto</a:t>
            </a:r>
            <a:r>
              <a:rPr lang="it-IT" sz="2400">
                <a:solidFill>
                  <a:schemeClr val="accent2"/>
                </a:solidFill>
                <a:latin typeface="Times New Roman" pitchFamily="18" charset="0"/>
              </a:rPr>
              <a:t>. </a:t>
            </a:r>
          </a:p>
          <a:p>
            <a:pPr algn="ctr" eaLnBrk="1" hangingPunct="1">
              <a:lnSpc>
                <a:spcPct val="80000"/>
              </a:lnSpc>
              <a:buFontTx/>
              <a:buNone/>
            </a:pPr>
            <a:r>
              <a:rPr lang="it-IT" sz="2400">
                <a:solidFill>
                  <a:schemeClr val="accent2"/>
                </a:solidFill>
                <a:latin typeface="Times New Roman" pitchFamily="18" charset="0"/>
              </a:rPr>
              <a:t>Con </a:t>
            </a:r>
            <a:r>
              <a:rPr lang="it-IT" sz="2400" b="1" i="1">
                <a:solidFill>
                  <a:schemeClr val="accent2"/>
                </a:solidFill>
                <a:latin typeface="Times New Roman" pitchFamily="18" charset="0"/>
              </a:rPr>
              <a:t>Talete</a:t>
            </a:r>
            <a:r>
              <a:rPr lang="it-IT" sz="2400">
                <a:solidFill>
                  <a:schemeClr val="accent2"/>
                </a:solidFill>
                <a:latin typeface="Times New Roman" pitchFamily="18" charset="0"/>
              </a:rPr>
              <a:t> prima, con i suoi successori dopo (in particolare con la </a:t>
            </a:r>
            <a:r>
              <a:rPr lang="it-IT" sz="2400" i="1">
                <a:solidFill>
                  <a:schemeClr val="accent2"/>
                </a:solidFill>
                <a:latin typeface="Times New Roman" pitchFamily="18" charset="0"/>
              </a:rPr>
              <a:t>Scuola Pitagorica</a:t>
            </a:r>
            <a:r>
              <a:rPr lang="it-IT" sz="2400">
                <a:solidFill>
                  <a:schemeClr val="accent2"/>
                </a:solidFill>
                <a:latin typeface="Times New Roman" pitchFamily="18" charset="0"/>
              </a:rPr>
              <a:t>), si stabiliscono le prime dimostrazioni della geometria, riassunte, poi, nel III sec. a.C. da </a:t>
            </a:r>
            <a:r>
              <a:rPr lang="it-IT" sz="2400" b="1" i="1">
                <a:solidFill>
                  <a:schemeClr val="accent2"/>
                </a:solidFill>
                <a:latin typeface="Times New Roman" pitchFamily="18" charset="0"/>
              </a:rPr>
              <a:t>Euclide</a:t>
            </a:r>
            <a:r>
              <a:rPr lang="it-IT" sz="2400">
                <a:solidFill>
                  <a:schemeClr val="accent2"/>
                </a:solidFill>
                <a:latin typeface="Times New Roman" pitchFamily="18" charset="0"/>
              </a:rPr>
              <a:t> negli "</a:t>
            </a:r>
            <a:r>
              <a:rPr lang="it-IT" sz="2400" i="1">
                <a:solidFill>
                  <a:schemeClr val="accent2"/>
                </a:solidFill>
                <a:latin typeface="Times New Roman" pitchFamily="18" charset="0"/>
              </a:rPr>
              <a:t>Elementi</a:t>
            </a:r>
            <a:r>
              <a:rPr lang="it-IT" sz="2400">
                <a:solidFill>
                  <a:schemeClr val="accent2"/>
                </a:solidFill>
                <a:latin typeface="Times New Roman" pitchFamily="18" charset="0"/>
              </a:rPr>
              <a:t>". </a:t>
            </a:r>
          </a:p>
          <a:p>
            <a:pPr algn="ctr" eaLnBrk="1" hangingPunct="1">
              <a:lnSpc>
                <a:spcPct val="80000"/>
              </a:lnSpc>
              <a:buFontTx/>
              <a:buNone/>
            </a:pPr>
            <a:endParaRPr lang="it-IT" sz="2400">
              <a:solidFill>
                <a:schemeClr val="accent2"/>
              </a:solidFill>
              <a:latin typeface="Times New Roman" pitchFamily="18" charset="0"/>
            </a:endParaRPr>
          </a:p>
          <a:p>
            <a:pPr algn="ctr" eaLnBrk="1" hangingPunct="1">
              <a:lnSpc>
                <a:spcPct val="80000"/>
              </a:lnSpc>
              <a:buFontTx/>
              <a:buNone/>
            </a:pPr>
            <a:r>
              <a:rPr lang="it-IT" sz="2400">
                <a:solidFill>
                  <a:schemeClr val="accent2"/>
                </a:solidFill>
                <a:latin typeface="Times New Roman" pitchFamily="18" charset="0"/>
              </a:rPr>
              <a:t>Verso la fine del VI secolo a.C., </a:t>
            </a:r>
            <a:r>
              <a:rPr lang="it-IT" sz="2400" i="1">
                <a:solidFill>
                  <a:schemeClr val="accent2"/>
                </a:solidFill>
                <a:latin typeface="Times New Roman" pitchFamily="18" charset="0"/>
              </a:rPr>
              <a:t>Xenofane di Colofone in Ionia</a:t>
            </a:r>
            <a:r>
              <a:rPr lang="it-IT" sz="2400">
                <a:solidFill>
                  <a:schemeClr val="accent2"/>
                </a:solidFill>
                <a:latin typeface="Times New Roman" pitchFamily="18" charset="0"/>
              </a:rPr>
              <a:t> fondò in Sicilia (ad </a:t>
            </a:r>
            <a:r>
              <a:rPr lang="it-IT" sz="2400" i="1">
                <a:solidFill>
                  <a:schemeClr val="accent2"/>
                </a:solidFill>
                <a:latin typeface="Times New Roman" pitchFamily="18" charset="0"/>
              </a:rPr>
              <a:t>Elea</a:t>
            </a:r>
            <a:r>
              <a:rPr lang="it-IT" sz="2400">
                <a:solidFill>
                  <a:schemeClr val="accent2"/>
                </a:solidFill>
                <a:latin typeface="Times New Roman" pitchFamily="18" charset="0"/>
              </a:rPr>
              <a:t>, dove risiedevano </a:t>
            </a:r>
            <a:r>
              <a:rPr lang="it-IT" sz="2400" i="1">
                <a:solidFill>
                  <a:schemeClr val="accent2"/>
                </a:solidFill>
                <a:latin typeface="Times New Roman" pitchFamily="18" charset="0"/>
              </a:rPr>
              <a:t>Parmenide</a:t>
            </a:r>
            <a:r>
              <a:rPr lang="it-IT" sz="2400">
                <a:solidFill>
                  <a:schemeClr val="accent2"/>
                </a:solidFill>
                <a:latin typeface="Times New Roman" pitchFamily="18" charset="0"/>
              </a:rPr>
              <a:t> e </a:t>
            </a:r>
            <a:r>
              <a:rPr lang="it-IT" sz="2400" i="1">
                <a:solidFill>
                  <a:schemeClr val="accent2"/>
                </a:solidFill>
                <a:latin typeface="Times New Roman" pitchFamily="18" charset="0"/>
              </a:rPr>
              <a:t>Zenone</a:t>
            </a:r>
            <a:r>
              <a:rPr lang="it-IT" sz="2400">
                <a:solidFill>
                  <a:schemeClr val="accent2"/>
                </a:solidFill>
                <a:latin typeface="Times New Roman" pitchFamily="18" charset="0"/>
              </a:rPr>
              <a:t>, nel V sec. a.C.) la Scuola </a:t>
            </a:r>
            <a:r>
              <a:rPr lang="it-IT" sz="2400" i="1">
                <a:solidFill>
                  <a:schemeClr val="accent2"/>
                </a:solidFill>
                <a:latin typeface="Times New Roman" pitchFamily="18" charset="0"/>
              </a:rPr>
              <a:t>Eleatica</a:t>
            </a:r>
            <a:r>
              <a:rPr lang="it-IT" sz="2400">
                <a:solidFill>
                  <a:schemeClr val="accent2"/>
                </a:solidFill>
                <a:latin typeface="Times New Roman" pitchFamily="18" charset="0"/>
              </a:rPr>
              <a:t>.</a:t>
            </a:r>
          </a:p>
          <a:p>
            <a:pPr algn="ctr" eaLnBrk="1" hangingPunct="1">
              <a:lnSpc>
                <a:spcPct val="80000"/>
              </a:lnSpc>
              <a:buFontTx/>
              <a:buNone/>
            </a:pPr>
            <a:r>
              <a:rPr lang="it-IT" sz="2400">
                <a:solidFill>
                  <a:schemeClr val="accent2"/>
                </a:solidFill>
                <a:latin typeface="Times New Roman" pitchFamily="18" charset="0"/>
              </a:rPr>
              <a:t>Nel V secolo a.C. Pitagora fondò la sua Scuola </a:t>
            </a:r>
            <a:r>
              <a:rPr lang="it-IT" sz="2400" i="1">
                <a:solidFill>
                  <a:schemeClr val="accent2"/>
                </a:solidFill>
                <a:latin typeface="Times New Roman" pitchFamily="18" charset="0"/>
              </a:rPr>
              <a:t>Pitagorica</a:t>
            </a:r>
            <a:r>
              <a:rPr lang="it-IT" sz="2400">
                <a:solidFill>
                  <a:schemeClr val="accent2"/>
                </a:solidFill>
                <a:latin typeface="Times New Roman" pitchFamily="18" charset="0"/>
              </a:rPr>
              <a:t> nell'Italia Meridionale.</a:t>
            </a:r>
          </a:p>
          <a:p>
            <a:pPr algn="ctr" eaLnBrk="1" hangingPunct="1">
              <a:lnSpc>
                <a:spcPct val="80000"/>
              </a:lnSpc>
              <a:buFontTx/>
              <a:buNone/>
            </a:pPr>
            <a:endParaRPr lang="it-IT" sz="2400">
              <a:latin typeface="Times New Roman" pitchFamily="18" charset="0"/>
            </a:endParaRPr>
          </a:p>
          <a:p>
            <a:pPr algn="ctr" eaLnBrk="1" hangingPunct="1">
              <a:lnSpc>
                <a:spcPct val="80000"/>
              </a:lnSpc>
              <a:buFontTx/>
              <a:buNone/>
            </a:pPr>
            <a:endParaRPr lang="it-IT" sz="2000">
              <a:solidFill>
                <a:srgbClr val="000066"/>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900113" y="260350"/>
            <a:ext cx="7272337" cy="490538"/>
          </a:xfrm>
        </p:spPr>
        <p:txBody>
          <a:bodyPr/>
          <a:lstStyle/>
          <a:p>
            <a:pPr eaLnBrk="1" hangingPunct="1"/>
            <a:r>
              <a:rPr lang="it-IT" sz="2800">
                <a:solidFill>
                  <a:srgbClr val="CC0000"/>
                </a:solidFill>
                <a:latin typeface="Times New Roman" pitchFamily="18" charset="0"/>
                <a:cs typeface="Times New Roman" pitchFamily="18" charset="0"/>
              </a:rPr>
              <a:t>Platone ed Aristotele: l’Accademia e il Liceo</a:t>
            </a:r>
          </a:p>
        </p:txBody>
      </p:sp>
      <p:sp>
        <p:nvSpPr>
          <p:cNvPr id="8195" name="Rectangle 3"/>
          <p:cNvSpPr>
            <a:spLocks noGrp="1" noChangeArrowheads="1"/>
          </p:cNvSpPr>
          <p:nvPr>
            <p:ph type="body" idx="1"/>
          </p:nvPr>
        </p:nvSpPr>
        <p:spPr>
          <a:xfrm>
            <a:off x="107950" y="981075"/>
            <a:ext cx="8928100" cy="5616575"/>
          </a:xfrm>
        </p:spPr>
        <p:txBody>
          <a:bodyPr/>
          <a:lstStyle/>
          <a:p>
            <a:pPr algn="ctr" eaLnBrk="1" hangingPunct="1">
              <a:lnSpc>
                <a:spcPct val="80000"/>
              </a:lnSpc>
              <a:buFontTx/>
              <a:buNone/>
            </a:pPr>
            <a:r>
              <a:rPr lang="it-IT" sz="2400">
                <a:solidFill>
                  <a:schemeClr val="accent2"/>
                </a:solidFill>
                <a:latin typeface="Times New Roman" pitchFamily="18" charset="0"/>
              </a:rPr>
              <a:t>IV-III secolo a.C. - Pitagora fondò la sua Scuola </a:t>
            </a:r>
            <a:r>
              <a:rPr lang="it-IT" sz="2400" i="1">
                <a:solidFill>
                  <a:schemeClr val="accent2"/>
                </a:solidFill>
                <a:latin typeface="Times New Roman" pitchFamily="18" charset="0"/>
              </a:rPr>
              <a:t>Pitagorica</a:t>
            </a:r>
            <a:r>
              <a:rPr lang="it-IT" sz="2400">
                <a:solidFill>
                  <a:schemeClr val="accent2"/>
                </a:solidFill>
                <a:latin typeface="Times New Roman" pitchFamily="18" charset="0"/>
              </a:rPr>
              <a:t> nell'Italia Meridionale. </a:t>
            </a:r>
          </a:p>
          <a:p>
            <a:pPr algn="ctr" eaLnBrk="1" hangingPunct="1">
              <a:lnSpc>
                <a:spcPct val="80000"/>
              </a:lnSpc>
              <a:buFontTx/>
              <a:buNone/>
            </a:pPr>
            <a:r>
              <a:rPr lang="it-IT" sz="2400">
                <a:solidFill>
                  <a:schemeClr val="accent2"/>
                </a:solidFill>
                <a:latin typeface="Times New Roman" pitchFamily="18" charset="0"/>
              </a:rPr>
              <a:t>Ma la Scuola più celebre di tutti è l'</a:t>
            </a:r>
            <a:r>
              <a:rPr lang="it-IT" sz="2400" i="1">
                <a:solidFill>
                  <a:schemeClr val="accent2"/>
                </a:solidFill>
                <a:latin typeface="Times New Roman" pitchFamily="18" charset="0"/>
              </a:rPr>
              <a:t>Accademia</a:t>
            </a:r>
            <a:r>
              <a:rPr lang="it-IT" sz="2400">
                <a:solidFill>
                  <a:schemeClr val="accent2"/>
                </a:solidFill>
                <a:latin typeface="Times New Roman" pitchFamily="18" charset="0"/>
              </a:rPr>
              <a:t> di </a:t>
            </a:r>
            <a:r>
              <a:rPr lang="it-IT" sz="2400" i="1">
                <a:solidFill>
                  <a:schemeClr val="accent2"/>
                </a:solidFill>
                <a:latin typeface="Times New Roman" pitchFamily="18" charset="0"/>
              </a:rPr>
              <a:t>Platone</a:t>
            </a:r>
            <a:r>
              <a:rPr lang="it-IT" sz="2400">
                <a:solidFill>
                  <a:schemeClr val="accent2"/>
                </a:solidFill>
                <a:latin typeface="Times New Roman" pitchFamily="18" charset="0"/>
              </a:rPr>
              <a:t> (427-347 a.C.) ad </a:t>
            </a:r>
            <a:r>
              <a:rPr lang="it-IT" sz="2400" i="1">
                <a:solidFill>
                  <a:schemeClr val="accent2"/>
                </a:solidFill>
                <a:latin typeface="Times New Roman" pitchFamily="18" charset="0"/>
              </a:rPr>
              <a:t>Atene</a:t>
            </a:r>
            <a:r>
              <a:rPr lang="it-IT" sz="2400">
                <a:solidFill>
                  <a:schemeClr val="accent2"/>
                </a:solidFill>
                <a:latin typeface="Times New Roman" pitchFamily="18" charset="0"/>
              </a:rPr>
              <a:t>, di cui fu allievo </a:t>
            </a:r>
            <a:r>
              <a:rPr lang="it-IT" sz="2400" i="1">
                <a:solidFill>
                  <a:schemeClr val="accent2"/>
                </a:solidFill>
                <a:latin typeface="Times New Roman" pitchFamily="18" charset="0"/>
              </a:rPr>
              <a:t>Aristotele</a:t>
            </a:r>
            <a:r>
              <a:rPr lang="it-IT" sz="2400">
                <a:solidFill>
                  <a:schemeClr val="accent2"/>
                </a:solidFill>
                <a:latin typeface="Times New Roman" pitchFamily="18" charset="0"/>
              </a:rPr>
              <a:t> (384-322 a.C.) ed ha avuto una grandissima importanza per il pensiero greco. </a:t>
            </a:r>
          </a:p>
          <a:p>
            <a:pPr algn="ctr" eaLnBrk="1" hangingPunct="1">
              <a:lnSpc>
                <a:spcPct val="80000"/>
              </a:lnSpc>
              <a:buFontTx/>
              <a:buNone/>
            </a:pPr>
            <a:endParaRPr lang="it-IT" sz="2400">
              <a:solidFill>
                <a:schemeClr val="accent2"/>
              </a:solidFill>
              <a:latin typeface="Times New Roman" pitchFamily="18" charset="0"/>
            </a:endParaRPr>
          </a:p>
          <a:p>
            <a:pPr algn="ctr" eaLnBrk="1" hangingPunct="1">
              <a:lnSpc>
                <a:spcPct val="80000"/>
              </a:lnSpc>
              <a:buFontTx/>
              <a:buNone/>
            </a:pPr>
            <a:r>
              <a:rPr lang="it-IT" sz="2400">
                <a:solidFill>
                  <a:schemeClr val="accent2"/>
                </a:solidFill>
                <a:latin typeface="Times New Roman" pitchFamily="18" charset="0"/>
              </a:rPr>
              <a:t>Platone non era un matematico, ma il suo entusiasmo per l'argomento e la sua convinzione dell'importanza della Matematica per la Filosofia e per la comprensione dell'Universo incoraggiava i matematici a proseguirne lo studio. Egli affermò con forza la necessità di una organizzazione deduttiva della conoscenza:</a:t>
            </a:r>
            <a:endParaRPr lang="it-IT" sz="2400" b="1" i="1" u="sng">
              <a:solidFill>
                <a:schemeClr val="accent2"/>
              </a:solidFill>
              <a:latin typeface="Times New Roman" pitchFamily="18" charset="0"/>
            </a:endParaRPr>
          </a:p>
          <a:p>
            <a:pPr algn="ctr" eaLnBrk="1" hangingPunct="1">
              <a:lnSpc>
                <a:spcPct val="80000"/>
              </a:lnSpc>
              <a:buFontTx/>
              <a:buNone/>
            </a:pPr>
            <a:r>
              <a:rPr lang="it-IT" sz="2400" b="1" i="1" u="sng">
                <a:solidFill>
                  <a:schemeClr val="accent2"/>
                </a:solidFill>
                <a:latin typeface="Times New Roman" pitchFamily="18" charset="0"/>
              </a:rPr>
              <a:t>Il compito della Scienza è quello di scoprire la struttura della natura e di articolarla in un sistema deduttivo</a:t>
            </a:r>
            <a:r>
              <a:rPr lang="it-IT" sz="2400" b="1" i="1">
                <a:solidFill>
                  <a:schemeClr val="accent2"/>
                </a:solidFill>
                <a:latin typeface="Times New Roman" pitchFamily="18" charset="0"/>
              </a:rPr>
              <a:t>.</a:t>
            </a:r>
          </a:p>
          <a:p>
            <a:pPr algn="ctr" eaLnBrk="1" hangingPunct="1">
              <a:lnSpc>
                <a:spcPct val="80000"/>
              </a:lnSpc>
              <a:buFontTx/>
              <a:buNone/>
            </a:pPr>
            <a:endParaRPr lang="it-IT" sz="2400">
              <a:solidFill>
                <a:schemeClr val="accent2"/>
              </a:solidFill>
              <a:latin typeface="Times New Roman" pitchFamily="18" charset="0"/>
            </a:endParaRPr>
          </a:p>
          <a:p>
            <a:pPr algn="ctr" eaLnBrk="1" hangingPunct="1">
              <a:lnSpc>
                <a:spcPct val="80000"/>
              </a:lnSpc>
              <a:buFontTx/>
              <a:buNone/>
            </a:pPr>
            <a:r>
              <a:rPr lang="it-IT" sz="2400">
                <a:solidFill>
                  <a:schemeClr val="accent2"/>
                </a:solidFill>
                <a:latin typeface="Times New Roman" pitchFamily="18" charset="0"/>
              </a:rPr>
              <a:t>Sulla scia dell'Accademia, </a:t>
            </a:r>
            <a:r>
              <a:rPr lang="it-IT" sz="2400" i="1">
                <a:solidFill>
                  <a:schemeClr val="accent2"/>
                </a:solidFill>
                <a:latin typeface="Times New Roman" pitchFamily="18" charset="0"/>
              </a:rPr>
              <a:t>Aristotele</a:t>
            </a:r>
            <a:r>
              <a:rPr lang="it-IT" sz="2400">
                <a:solidFill>
                  <a:schemeClr val="accent2"/>
                </a:solidFill>
                <a:latin typeface="Times New Roman" pitchFamily="18" charset="0"/>
              </a:rPr>
              <a:t> fondò una nuova Scuola ad Atene, il </a:t>
            </a:r>
            <a:r>
              <a:rPr lang="it-IT" sz="2400" i="1">
                <a:solidFill>
                  <a:schemeClr val="accent2"/>
                </a:solidFill>
                <a:latin typeface="Times New Roman" pitchFamily="18" charset="0"/>
              </a:rPr>
              <a:t>Liceo</a:t>
            </a:r>
            <a:r>
              <a:rPr lang="it-IT" sz="2400">
                <a:solidFill>
                  <a:schemeClr val="accent2"/>
                </a:solidFill>
                <a:latin typeface="Times New Roman" pitchFamily="18" charset="0"/>
              </a:rPr>
              <a:t>, che è detta </a:t>
            </a:r>
            <a:r>
              <a:rPr lang="it-IT" sz="2400" i="1">
                <a:solidFill>
                  <a:schemeClr val="accent2"/>
                </a:solidFill>
                <a:latin typeface="Times New Roman" pitchFamily="18" charset="0"/>
              </a:rPr>
              <a:t>Scuola peripatetica</a:t>
            </a:r>
            <a:r>
              <a:rPr lang="it-IT" sz="2400">
                <a:solidFill>
                  <a:schemeClr val="accent2"/>
                </a:solidFill>
                <a:latin typeface="Times New Roman" pitchFamily="18" charset="0"/>
              </a:rPr>
              <a:t>.</a:t>
            </a:r>
          </a:p>
          <a:p>
            <a:pPr algn="ctr" eaLnBrk="1" hangingPunct="1">
              <a:lnSpc>
                <a:spcPct val="80000"/>
              </a:lnSpc>
            </a:pPr>
            <a:endParaRPr lang="it-IT" sz="2400" b="1" i="1">
              <a:solidFill>
                <a:schemeClr val="accent2"/>
              </a:solidFill>
              <a:latin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268538" y="188913"/>
            <a:ext cx="4679950" cy="633412"/>
          </a:xfrm>
        </p:spPr>
        <p:txBody>
          <a:bodyPr/>
          <a:lstStyle/>
          <a:p>
            <a:pPr eaLnBrk="1" hangingPunct="1"/>
            <a:r>
              <a:rPr lang="it-IT" sz="2800" dirty="0">
                <a:solidFill>
                  <a:srgbClr val="CC0000"/>
                </a:solidFill>
                <a:latin typeface="Times New Roman" pitchFamily="18" charset="0"/>
                <a:cs typeface="Times New Roman" pitchFamily="18" charset="0"/>
              </a:rPr>
              <a:t>Euclide e </a:t>
            </a:r>
            <a:r>
              <a:rPr lang="it-IT" sz="2800" dirty="0" err="1">
                <a:solidFill>
                  <a:srgbClr val="CC0000"/>
                </a:solidFill>
                <a:latin typeface="Times New Roman" pitchFamily="18" charset="0"/>
                <a:cs typeface="Times New Roman" pitchFamily="18" charset="0"/>
              </a:rPr>
              <a:t>Autolico</a:t>
            </a:r>
            <a:r>
              <a:rPr lang="it-IT" sz="2800" dirty="0">
                <a:solidFill>
                  <a:srgbClr val="CC0000"/>
                </a:solidFill>
                <a:latin typeface="Times New Roman" pitchFamily="18" charset="0"/>
                <a:cs typeface="Times New Roman" pitchFamily="18" charset="0"/>
              </a:rPr>
              <a:t> di </a:t>
            </a:r>
            <a:r>
              <a:rPr lang="it-IT" sz="2800" dirty="0" err="1">
                <a:solidFill>
                  <a:srgbClr val="CC0000"/>
                </a:solidFill>
                <a:latin typeface="Times New Roman" pitchFamily="18" charset="0"/>
                <a:cs typeface="Times New Roman" pitchFamily="18" charset="0"/>
              </a:rPr>
              <a:t>Pitane</a:t>
            </a:r>
            <a:endParaRPr lang="it-IT" sz="2800" dirty="0">
              <a:solidFill>
                <a:srgbClr val="CC0000"/>
              </a:solidFill>
              <a:latin typeface="Times New Roman" pitchFamily="18" charset="0"/>
              <a:cs typeface="Times New Roman" pitchFamily="18" charset="0"/>
            </a:endParaRPr>
          </a:p>
        </p:txBody>
      </p:sp>
      <p:sp>
        <p:nvSpPr>
          <p:cNvPr id="9219" name="Rectangle 3"/>
          <p:cNvSpPr>
            <a:spLocks noGrp="1" noChangeArrowheads="1"/>
          </p:cNvSpPr>
          <p:nvPr>
            <p:ph type="body" idx="1"/>
          </p:nvPr>
        </p:nvSpPr>
        <p:spPr>
          <a:xfrm>
            <a:off x="0" y="836613"/>
            <a:ext cx="9036050" cy="5761037"/>
          </a:xfrm>
        </p:spPr>
        <p:txBody>
          <a:bodyPr/>
          <a:lstStyle/>
          <a:p>
            <a:pPr algn="ctr" eaLnBrk="1" hangingPunct="1">
              <a:lnSpc>
                <a:spcPct val="80000"/>
              </a:lnSpc>
              <a:buFontTx/>
              <a:buNone/>
            </a:pPr>
            <a:r>
              <a:rPr lang="it-IT" sz="2400" dirty="0">
                <a:solidFill>
                  <a:schemeClr val="accent2"/>
                </a:solidFill>
                <a:latin typeface="Times New Roman" pitchFamily="18" charset="0"/>
              </a:rPr>
              <a:t>III sec. A.C.: i greci, studiosi della geometria piana, hanno lasciato tracce di geometria sferica. Di ciò si è avuto notizia nel 1885, anno in cui sono stati tradotti due testi "</a:t>
            </a:r>
            <a:r>
              <a:rPr lang="it-IT" sz="2400" i="1" dirty="0">
                <a:solidFill>
                  <a:srgbClr val="CC0000"/>
                </a:solidFill>
                <a:latin typeface="Times New Roman" pitchFamily="18" charset="0"/>
              </a:rPr>
              <a:t>Sulle Sfere mobili</a:t>
            </a:r>
            <a:r>
              <a:rPr lang="it-IT" sz="2400" dirty="0">
                <a:solidFill>
                  <a:schemeClr val="accent2"/>
                </a:solidFill>
                <a:latin typeface="Times New Roman" pitchFamily="18" charset="0"/>
              </a:rPr>
              <a:t>" ed "</a:t>
            </a:r>
            <a:r>
              <a:rPr lang="it-IT" sz="2400" i="1" dirty="0">
                <a:solidFill>
                  <a:srgbClr val="CC0000"/>
                </a:solidFill>
                <a:latin typeface="Times New Roman" pitchFamily="18" charset="0"/>
              </a:rPr>
              <a:t>Il sorgere ed il tramontare</a:t>
            </a:r>
            <a:r>
              <a:rPr lang="it-IT" sz="2400" dirty="0">
                <a:solidFill>
                  <a:schemeClr val="accent2"/>
                </a:solidFill>
                <a:latin typeface="Times New Roman" pitchFamily="18" charset="0"/>
              </a:rPr>
              <a:t>", scritti nel III sec. a.C. da un contemporaneo di </a:t>
            </a:r>
            <a:r>
              <a:rPr lang="it-IT" sz="2400" i="1" dirty="0">
                <a:solidFill>
                  <a:schemeClr val="accent2"/>
                </a:solidFill>
                <a:latin typeface="Times New Roman" pitchFamily="18" charset="0"/>
              </a:rPr>
              <a:t>Euclide</a:t>
            </a:r>
            <a:r>
              <a:rPr lang="it-IT" sz="2400" dirty="0">
                <a:solidFill>
                  <a:schemeClr val="accent2"/>
                </a:solidFill>
                <a:latin typeface="Times New Roman" pitchFamily="18" charset="0"/>
              </a:rPr>
              <a:t>, </a:t>
            </a:r>
            <a:r>
              <a:rPr lang="it-IT" sz="2400" i="1" dirty="0" err="1">
                <a:solidFill>
                  <a:schemeClr val="accent2"/>
                </a:solidFill>
                <a:latin typeface="Times New Roman" pitchFamily="18" charset="0"/>
              </a:rPr>
              <a:t>Autolico</a:t>
            </a:r>
            <a:r>
              <a:rPr lang="it-IT" sz="2400" i="1" dirty="0">
                <a:solidFill>
                  <a:schemeClr val="accent2"/>
                </a:solidFill>
                <a:latin typeface="Times New Roman" pitchFamily="18" charset="0"/>
              </a:rPr>
              <a:t> di </a:t>
            </a:r>
            <a:r>
              <a:rPr lang="it-IT" sz="2400" i="1" dirty="0" err="1">
                <a:solidFill>
                  <a:schemeClr val="accent2"/>
                </a:solidFill>
                <a:latin typeface="Times New Roman" pitchFamily="18" charset="0"/>
              </a:rPr>
              <a:t>Pitane</a:t>
            </a:r>
            <a:r>
              <a:rPr lang="it-IT" sz="2400" dirty="0">
                <a:solidFill>
                  <a:schemeClr val="accent2"/>
                </a:solidFill>
                <a:latin typeface="Times New Roman" pitchFamily="18" charset="0"/>
              </a:rPr>
              <a:t> (sono i due testi più antichi che sono stati trovati intatti). </a:t>
            </a:r>
          </a:p>
          <a:p>
            <a:pPr algn="ctr" eaLnBrk="1" hangingPunct="1">
              <a:lnSpc>
                <a:spcPct val="80000"/>
              </a:lnSpc>
              <a:buFontTx/>
              <a:buNone/>
            </a:pPr>
            <a:r>
              <a:rPr lang="it-IT" sz="2400" dirty="0">
                <a:solidFill>
                  <a:schemeClr val="accent2"/>
                </a:solidFill>
                <a:latin typeface="Times New Roman" pitchFamily="18" charset="0"/>
              </a:rPr>
              <a:t>Nel libro “</a:t>
            </a:r>
            <a:r>
              <a:rPr lang="it-IT" sz="2400" i="1" dirty="0">
                <a:solidFill>
                  <a:schemeClr val="accent2"/>
                </a:solidFill>
                <a:latin typeface="Times New Roman" pitchFamily="18" charset="0"/>
              </a:rPr>
              <a:t>Sulle sfere mobili”</a:t>
            </a:r>
            <a:r>
              <a:rPr lang="it-IT" sz="2400" dirty="0">
                <a:solidFill>
                  <a:schemeClr val="accent2"/>
                </a:solidFill>
                <a:latin typeface="Times New Roman" pitchFamily="18" charset="0"/>
              </a:rPr>
              <a:t> le proposizioni sono disposte in ordine logico secondo lo stile usato da Euclide, il quale pure trattò alcune questioni di </a:t>
            </a:r>
            <a:r>
              <a:rPr lang="it-IT" sz="2400" i="1" dirty="0">
                <a:solidFill>
                  <a:schemeClr val="accent2"/>
                </a:solidFill>
                <a:latin typeface="Times New Roman" pitchFamily="18" charset="0"/>
              </a:rPr>
              <a:t>Geometria Sferica,</a:t>
            </a:r>
            <a:r>
              <a:rPr lang="it-IT" sz="2400" dirty="0">
                <a:solidFill>
                  <a:schemeClr val="accent2"/>
                </a:solidFill>
                <a:latin typeface="Times New Roman" pitchFamily="18" charset="0"/>
              </a:rPr>
              <a:t> nel trattato “</a:t>
            </a:r>
            <a:r>
              <a:rPr lang="it-IT" sz="2400" i="1" dirty="0">
                <a:solidFill>
                  <a:schemeClr val="accent2"/>
                </a:solidFill>
                <a:latin typeface="Times New Roman" pitchFamily="18" charset="0"/>
              </a:rPr>
              <a:t>I fenomeni” </a:t>
            </a:r>
            <a:r>
              <a:rPr lang="it-IT" sz="2400" dirty="0">
                <a:solidFill>
                  <a:schemeClr val="accent2"/>
                </a:solidFill>
                <a:latin typeface="Times New Roman" pitchFamily="18" charset="0"/>
              </a:rPr>
              <a:t>di cui c’è una traduzione pubblicata nel 1916. </a:t>
            </a:r>
          </a:p>
          <a:p>
            <a:pPr algn="ctr" eaLnBrk="1" hangingPunct="1">
              <a:lnSpc>
                <a:spcPct val="80000"/>
              </a:lnSpc>
              <a:buFontTx/>
              <a:buNone/>
            </a:pPr>
            <a:r>
              <a:rPr lang="it-IT" sz="2400" dirty="0">
                <a:solidFill>
                  <a:schemeClr val="accent2"/>
                </a:solidFill>
                <a:latin typeface="Times New Roman" pitchFamily="18" charset="0"/>
              </a:rPr>
              <a:t>Ne "</a:t>
            </a:r>
            <a:r>
              <a:rPr lang="it-IT" sz="2400" i="1" dirty="0">
                <a:solidFill>
                  <a:schemeClr val="accent2"/>
                </a:solidFill>
                <a:latin typeface="Times New Roman" pitchFamily="18" charset="0"/>
              </a:rPr>
              <a:t>I fenomeni</a:t>
            </a:r>
            <a:r>
              <a:rPr lang="it-IT" sz="2400" dirty="0">
                <a:solidFill>
                  <a:schemeClr val="accent2"/>
                </a:solidFill>
                <a:latin typeface="Times New Roman" pitchFamily="18" charset="0"/>
              </a:rPr>
              <a:t>" viene definita, per la prima volta, la superficie sferica come </a:t>
            </a:r>
            <a:r>
              <a:rPr lang="it-IT" sz="2400" i="1" u="sng" dirty="0">
                <a:solidFill>
                  <a:srgbClr val="CC0000"/>
                </a:solidFill>
                <a:latin typeface="Times New Roman" pitchFamily="18" charset="0"/>
              </a:rPr>
              <a:t>superficie di rotazione di una circonferenza intorno ad un  proprio diametro</a:t>
            </a:r>
            <a:r>
              <a:rPr lang="it-IT" sz="2400" i="1" dirty="0">
                <a:solidFill>
                  <a:schemeClr val="accent2"/>
                </a:solidFill>
                <a:latin typeface="Times New Roman" pitchFamily="18" charset="0"/>
              </a:rPr>
              <a:t>.</a:t>
            </a:r>
          </a:p>
          <a:p>
            <a:pPr algn="ctr" eaLnBrk="1" hangingPunct="1">
              <a:lnSpc>
                <a:spcPct val="80000"/>
              </a:lnSpc>
              <a:buFontTx/>
              <a:buNone/>
            </a:pPr>
            <a:endParaRPr lang="it-IT" sz="2400" dirty="0">
              <a:solidFill>
                <a:schemeClr val="accent2"/>
              </a:solidFill>
              <a:latin typeface="Times New Roman" pitchFamily="18" charset="0"/>
            </a:endParaRPr>
          </a:p>
          <a:p>
            <a:pPr algn="ctr" eaLnBrk="1" hangingPunct="1">
              <a:lnSpc>
                <a:spcPct val="80000"/>
              </a:lnSpc>
              <a:buFontTx/>
              <a:buNone/>
            </a:pPr>
            <a:r>
              <a:rPr lang="it-IT" sz="2400" dirty="0">
                <a:solidFill>
                  <a:schemeClr val="accent2"/>
                </a:solidFill>
                <a:latin typeface="Times New Roman" pitchFamily="18" charset="0"/>
              </a:rPr>
              <a:t>Nel 1915 è stato tradotta un’opera di Euclide “</a:t>
            </a:r>
            <a:r>
              <a:rPr lang="it-IT" sz="2400" i="1" dirty="0">
                <a:solidFill>
                  <a:schemeClr val="accent2"/>
                </a:solidFill>
                <a:latin typeface="Times New Roman" pitchFamily="18" charset="0"/>
              </a:rPr>
              <a:t>I Fenomeni</a:t>
            </a:r>
            <a:r>
              <a:rPr lang="it-IT" sz="2400" dirty="0">
                <a:solidFill>
                  <a:schemeClr val="accent2"/>
                </a:solidFill>
                <a:latin typeface="Times New Roman" pitchFamily="18" charset="0"/>
              </a:rPr>
              <a:t>” che trattava di geometria sferica </a:t>
            </a:r>
          </a:p>
          <a:p>
            <a:pPr algn="ctr" eaLnBrk="1" hangingPunct="1">
              <a:lnSpc>
                <a:spcPct val="80000"/>
              </a:lnSpc>
              <a:buFontTx/>
              <a:buNone/>
            </a:pPr>
            <a:endParaRPr lang="it-IT" sz="2000" dirty="0">
              <a:solidFill>
                <a:srgbClr val="CC0000"/>
              </a:solidFill>
              <a:latin typeface="Times New Roman" pitchFamily="18" charset="0"/>
            </a:endParaRPr>
          </a:p>
          <a:p>
            <a:pPr algn="ctr" eaLnBrk="1" hangingPunct="1">
              <a:lnSpc>
                <a:spcPct val="80000"/>
              </a:lnSpc>
              <a:buFontTx/>
              <a:buNone/>
            </a:pPr>
            <a:r>
              <a:rPr lang="it-IT" sz="2000" dirty="0">
                <a:solidFill>
                  <a:srgbClr val="CC0000"/>
                </a:solidFill>
                <a:latin typeface="Times New Roman" pitchFamily="18" charset="0"/>
              </a:rPr>
              <a:t>www.ing.unisannio.it/casolaro</a:t>
            </a:r>
          </a:p>
          <a:p>
            <a:pPr eaLnBrk="1" hangingPunct="1">
              <a:lnSpc>
                <a:spcPct val="80000"/>
              </a:lnSpc>
              <a:buFontTx/>
              <a:buNone/>
            </a:pPr>
            <a:endParaRPr lang="it-IT" sz="2000" dirty="0">
              <a:solidFill>
                <a:srgbClr val="000099"/>
              </a:solidFill>
              <a:latin typeface="Times New Roman" pitchFamily="18" charset="0"/>
            </a:endParaRPr>
          </a:p>
          <a:p>
            <a:pPr eaLnBrk="1" hangingPunct="1">
              <a:lnSpc>
                <a:spcPct val="80000"/>
              </a:lnSpc>
            </a:pPr>
            <a:endParaRPr lang="it-IT"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916238" y="333375"/>
            <a:ext cx="3240087" cy="561975"/>
          </a:xfrm>
        </p:spPr>
        <p:txBody>
          <a:bodyPr/>
          <a:lstStyle/>
          <a:p>
            <a:pPr eaLnBrk="1" hangingPunct="1"/>
            <a:r>
              <a:rPr lang="it-IT" sz="2800">
                <a:solidFill>
                  <a:srgbClr val="CC0000"/>
                </a:solidFill>
                <a:latin typeface="Times New Roman" pitchFamily="18" charset="0"/>
                <a:cs typeface="Times New Roman" pitchFamily="18" charset="0"/>
              </a:rPr>
              <a:t>Ottica degli Antichi</a:t>
            </a:r>
          </a:p>
        </p:txBody>
      </p:sp>
      <p:sp>
        <p:nvSpPr>
          <p:cNvPr id="10243" name="Rectangle 3"/>
          <p:cNvSpPr>
            <a:spLocks noGrp="1" noChangeArrowheads="1"/>
          </p:cNvSpPr>
          <p:nvPr>
            <p:ph type="body" idx="1"/>
          </p:nvPr>
        </p:nvSpPr>
        <p:spPr>
          <a:xfrm>
            <a:off x="0" y="908050"/>
            <a:ext cx="9144000" cy="5761038"/>
          </a:xfrm>
        </p:spPr>
        <p:txBody>
          <a:bodyPr/>
          <a:lstStyle/>
          <a:p>
            <a:pPr algn="ctr" eaLnBrk="1" hangingPunct="1">
              <a:lnSpc>
                <a:spcPct val="80000"/>
              </a:lnSpc>
              <a:buFontTx/>
              <a:buNone/>
            </a:pPr>
            <a:r>
              <a:rPr lang="it-IT" sz="2400" dirty="0">
                <a:solidFill>
                  <a:schemeClr val="accent2"/>
                </a:solidFill>
                <a:latin typeface="Times New Roman" pitchFamily="18" charset="0"/>
              </a:rPr>
              <a:t>Nel periodo greco (III se. a.C.) ebbe origine un gruppo di ricerche i cui risultati costituiscono "</a:t>
            </a:r>
            <a:r>
              <a:rPr lang="it-IT" sz="2400" b="1" i="1" dirty="0">
                <a:solidFill>
                  <a:schemeClr val="accent2"/>
                </a:solidFill>
                <a:latin typeface="Times New Roman" pitchFamily="18" charset="0"/>
              </a:rPr>
              <a:t>l'Ottica degli antichi</a:t>
            </a:r>
            <a:r>
              <a:rPr lang="it-IT" sz="2400" dirty="0">
                <a:solidFill>
                  <a:schemeClr val="accent2"/>
                </a:solidFill>
                <a:latin typeface="Times New Roman" pitchFamily="18" charset="0"/>
              </a:rPr>
              <a:t>", che nasceva dal desiderio di studiare fenomeni luminosi.</a:t>
            </a:r>
          </a:p>
          <a:p>
            <a:pPr algn="ctr" eaLnBrk="1" hangingPunct="1">
              <a:lnSpc>
                <a:spcPct val="80000"/>
              </a:lnSpc>
              <a:buFontTx/>
              <a:buNone/>
            </a:pPr>
            <a:endParaRPr lang="it-IT" sz="2400" dirty="0">
              <a:solidFill>
                <a:schemeClr val="accent2"/>
              </a:solidFill>
              <a:latin typeface="Times New Roman" pitchFamily="18" charset="0"/>
            </a:endParaRPr>
          </a:p>
          <a:p>
            <a:pPr algn="ctr" eaLnBrk="1" hangingPunct="1">
              <a:lnSpc>
                <a:spcPct val="80000"/>
              </a:lnSpc>
              <a:buFontTx/>
              <a:buNone/>
            </a:pPr>
            <a:r>
              <a:rPr lang="it-IT" sz="2400" dirty="0">
                <a:solidFill>
                  <a:schemeClr val="accent2"/>
                </a:solidFill>
                <a:latin typeface="Times New Roman" pitchFamily="18" charset="0"/>
              </a:rPr>
              <a:t>Partendo dal postulato che "</a:t>
            </a:r>
            <a:r>
              <a:rPr lang="it-IT" sz="2400" b="1" i="1" dirty="0">
                <a:solidFill>
                  <a:schemeClr val="accent2"/>
                </a:solidFill>
                <a:latin typeface="Times New Roman" pitchFamily="18" charset="0"/>
              </a:rPr>
              <a:t>la</a:t>
            </a:r>
            <a:r>
              <a:rPr lang="it-IT" sz="2400" i="1" dirty="0">
                <a:solidFill>
                  <a:schemeClr val="accent2"/>
                </a:solidFill>
                <a:latin typeface="Times New Roman" pitchFamily="18" charset="0"/>
              </a:rPr>
              <a:t> </a:t>
            </a:r>
            <a:r>
              <a:rPr lang="it-IT" sz="2400" b="1" i="1" dirty="0">
                <a:solidFill>
                  <a:schemeClr val="accent2"/>
                </a:solidFill>
                <a:latin typeface="Times New Roman" pitchFamily="18" charset="0"/>
              </a:rPr>
              <a:t>luce si propaga in linea retta</a:t>
            </a:r>
            <a:r>
              <a:rPr lang="it-IT" sz="2400" dirty="0">
                <a:solidFill>
                  <a:schemeClr val="accent2"/>
                </a:solidFill>
                <a:latin typeface="Times New Roman" pitchFamily="18" charset="0"/>
              </a:rPr>
              <a:t>", vengono stabiliti molti teoremi (per lo più da Euclide) che ancora oggi sono ritenuti tra i fondamenti della trattazione matematica della luce; altre proposizioni, invece, vengono ritenute inaccettabili essendo conseguenza del principio - sostenuto da Platone - che la visione avvenga per effetto di raggi emananti, non dall'oggetto che si contempla, ma dall'occhio dell'osservatore.</a:t>
            </a:r>
          </a:p>
          <a:p>
            <a:pPr algn="ctr" eaLnBrk="1" hangingPunct="1">
              <a:lnSpc>
                <a:spcPct val="80000"/>
              </a:lnSpc>
              <a:buFontTx/>
              <a:buNone/>
            </a:pPr>
            <a:endParaRPr lang="it-IT" sz="2400" dirty="0">
              <a:solidFill>
                <a:schemeClr val="accent2"/>
              </a:solidFill>
              <a:latin typeface="Times New Roman" pitchFamily="18" charset="0"/>
            </a:endParaRPr>
          </a:p>
          <a:p>
            <a:pPr algn="ctr" eaLnBrk="1" hangingPunct="1">
              <a:lnSpc>
                <a:spcPct val="80000"/>
              </a:lnSpc>
              <a:buFontTx/>
              <a:buNone/>
            </a:pPr>
            <a:r>
              <a:rPr lang="it-IT" sz="2400" dirty="0">
                <a:solidFill>
                  <a:schemeClr val="accent2"/>
                </a:solidFill>
                <a:latin typeface="Times New Roman" pitchFamily="18" charset="0"/>
              </a:rPr>
              <a:t>   Testimonianza dell'interesse dei greci per la rappresentazione come fondamento per l'arte pittorica, lo si evince da alcuni passi di </a:t>
            </a:r>
            <a:r>
              <a:rPr lang="it-IT" sz="2400" b="1" i="1" dirty="0">
                <a:solidFill>
                  <a:schemeClr val="accent2"/>
                </a:solidFill>
                <a:latin typeface="Times New Roman" pitchFamily="18" charset="0"/>
              </a:rPr>
              <a:t>Vitruvio</a:t>
            </a:r>
            <a:r>
              <a:rPr lang="it-IT" sz="2400" dirty="0">
                <a:solidFill>
                  <a:schemeClr val="accent2"/>
                </a:solidFill>
                <a:latin typeface="Times New Roman" pitchFamily="18" charset="0"/>
              </a:rPr>
              <a:t> (Marco Vitruvio Pollone, vissuto probabilmente nel I sec. a.C.). </a:t>
            </a:r>
          </a:p>
          <a:p>
            <a:pPr algn="ctr" eaLnBrk="1" hangingPunct="1">
              <a:lnSpc>
                <a:spcPct val="80000"/>
              </a:lnSpc>
              <a:buFontTx/>
              <a:buNone/>
            </a:pPr>
            <a:r>
              <a:rPr lang="it-IT" sz="2400" dirty="0">
                <a:solidFill>
                  <a:schemeClr val="accent2"/>
                </a:solidFill>
                <a:latin typeface="Times New Roman" pitchFamily="18" charset="0"/>
              </a:rPr>
              <a:t>Il </a:t>
            </a:r>
            <a:r>
              <a:rPr lang="it-IT" sz="2400" i="1" dirty="0">
                <a:solidFill>
                  <a:schemeClr val="accent2"/>
                </a:solidFill>
                <a:latin typeface="Times New Roman" pitchFamily="18" charset="0"/>
              </a:rPr>
              <a:t>De </a:t>
            </a:r>
            <a:r>
              <a:rPr lang="it-IT" sz="2400" i="1" dirty="0" err="1">
                <a:solidFill>
                  <a:schemeClr val="accent2"/>
                </a:solidFill>
                <a:latin typeface="Times New Roman" pitchFamily="18" charset="0"/>
              </a:rPr>
              <a:t>Architectura</a:t>
            </a:r>
            <a:r>
              <a:rPr lang="it-IT" sz="2400" dirty="0">
                <a:solidFill>
                  <a:schemeClr val="accent2"/>
                </a:solidFill>
                <a:latin typeface="Times New Roman" pitchFamily="18" charset="0"/>
              </a:rPr>
              <a:t> (27 a.C.) di Vitruvio fu preso a modello da tutti i trattatisti di Architettura del Rinascimento.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771775" y="188913"/>
            <a:ext cx="3529013" cy="490537"/>
          </a:xfrm>
        </p:spPr>
        <p:txBody>
          <a:bodyPr/>
          <a:lstStyle/>
          <a:p>
            <a:pPr eaLnBrk="1" hangingPunct="1"/>
            <a:r>
              <a:rPr lang="it-IT" sz="2400">
                <a:solidFill>
                  <a:srgbClr val="CC0000"/>
                </a:solidFill>
                <a:latin typeface="Times New Roman" pitchFamily="18" charset="0"/>
                <a:cs typeface="Times New Roman" pitchFamily="18" charset="0"/>
              </a:rPr>
              <a:t>Oscurantismo culturale</a:t>
            </a:r>
          </a:p>
        </p:txBody>
      </p:sp>
      <p:sp>
        <p:nvSpPr>
          <p:cNvPr id="11267" name="Rectangle 3"/>
          <p:cNvSpPr>
            <a:spLocks noGrp="1" noChangeArrowheads="1"/>
          </p:cNvSpPr>
          <p:nvPr>
            <p:ph type="body" idx="1"/>
          </p:nvPr>
        </p:nvSpPr>
        <p:spPr>
          <a:xfrm>
            <a:off x="107950" y="692150"/>
            <a:ext cx="8928100" cy="5976938"/>
          </a:xfrm>
        </p:spPr>
        <p:txBody>
          <a:bodyPr/>
          <a:lstStyle/>
          <a:p>
            <a:pPr algn="ctr" eaLnBrk="1" hangingPunct="1">
              <a:lnSpc>
                <a:spcPct val="80000"/>
              </a:lnSpc>
              <a:buFontTx/>
              <a:buNone/>
            </a:pPr>
            <a:r>
              <a:rPr lang="it-IT" sz="2400">
                <a:solidFill>
                  <a:srgbClr val="C00000"/>
                </a:solidFill>
                <a:latin typeface="Times New Roman" pitchFamily="18" charset="0"/>
              </a:rPr>
              <a:t>Dal 300 d.C. al 1100, in Europa non vi fu alcun progresso nell'ambito scientifico; si hanno solo tracce di traduttori delle opere di Euclide, Aristotele e degli antichi greci (Severino Boezio, Pappo,…).</a:t>
            </a:r>
          </a:p>
          <a:p>
            <a:pPr algn="ctr" eaLnBrk="1" hangingPunct="1">
              <a:lnSpc>
                <a:spcPct val="80000"/>
              </a:lnSpc>
              <a:buFontTx/>
              <a:buNone/>
            </a:pPr>
            <a:r>
              <a:rPr lang="it-IT" sz="2000">
                <a:solidFill>
                  <a:srgbClr val="C00000"/>
                </a:solidFill>
                <a:latin typeface="Times New Roman" pitchFamily="18" charset="0"/>
              </a:rPr>
              <a:t>   </a:t>
            </a:r>
            <a:r>
              <a:rPr lang="it-IT" sz="2400">
                <a:solidFill>
                  <a:srgbClr val="C00000"/>
                </a:solidFill>
                <a:latin typeface="Times New Roman" pitchFamily="18" charset="0"/>
              </a:rPr>
              <a:t>Le traduzioni erano tutte in latino, lingua ufficiale della Chiesa che impose il suo potere nella Cultura, per cui il Latino diventò la lingua internazionale dell'Europa (e della Matematica e della Scienza).</a:t>
            </a:r>
          </a:p>
          <a:p>
            <a:pPr algn="ctr" eaLnBrk="1" hangingPunct="1">
              <a:lnSpc>
                <a:spcPct val="80000"/>
              </a:lnSpc>
              <a:buFontTx/>
              <a:buNone/>
            </a:pPr>
            <a:endParaRPr lang="it-IT" sz="2400">
              <a:solidFill>
                <a:srgbClr val="C00000"/>
              </a:solidFill>
              <a:latin typeface="Times New Roman" pitchFamily="18" charset="0"/>
            </a:endParaRPr>
          </a:p>
          <a:p>
            <a:pPr algn="ctr" eaLnBrk="1" hangingPunct="1">
              <a:lnSpc>
                <a:spcPct val="80000"/>
              </a:lnSpc>
              <a:buFontTx/>
              <a:buNone/>
            </a:pPr>
            <a:r>
              <a:rPr lang="it-IT" sz="2400">
                <a:solidFill>
                  <a:srgbClr val="C00000"/>
                </a:solidFill>
                <a:latin typeface="Times New Roman" pitchFamily="18" charset="0"/>
              </a:rPr>
              <a:t>Tra il 150 a.C e il 364 d.C. (</a:t>
            </a:r>
            <a:r>
              <a:rPr lang="it-IT" sz="2400">
                <a:solidFill>
                  <a:srgbClr val="C00000"/>
                </a:solidFill>
                <a:latin typeface="Times New Roman" pitchFamily="18" charset="0"/>
                <a:cs typeface="Times New Roman" pitchFamily="18" charset="0"/>
              </a:rPr>
              <a:t>~</a:t>
            </a:r>
            <a:r>
              <a:rPr lang="it-IT" sz="2400">
                <a:solidFill>
                  <a:srgbClr val="C00000"/>
                </a:solidFill>
                <a:latin typeface="Times New Roman" pitchFamily="18" charset="0"/>
              </a:rPr>
              <a:t> al 250 d.C.) è vissuto ad Alessandria un grande matematico, Diofanto, il quale raccolse e risolse problemi che compendiò in un unico trattato "l'</a:t>
            </a:r>
            <a:r>
              <a:rPr lang="it-IT" sz="2400" i="1">
                <a:solidFill>
                  <a:srgbClr val="C00000"/>
                </a:solidFill>
                <a:latin typeface="Times New Roman" pitchFamily="18" charset="0"/>
              </a:rPr>
              <a:t>Arithmetica</a:t>
            </a:r>
            <a:r>
              <a:rPr lang="it-IT" sz="2400">
                <a:solidFill>
                  <a:srgbClr val="C00000"/>
                </a:solidFill>
                <a:latin typeface="Times New Roman" pitchFamily="18" charset="0"/>
              </a:rPr>
              <a:t>" costituito da tredici libri, di cui solo sei sopravvissero agli eventi del medioevo perché gli altri sette furono distrutti dagli eventi successivi.</a:t>
            </a:r>
          </a:p>
          <a:p>
            <a:pPr algn="ctr" eaLnBrk="1" hangingPunct="1">
              <a:lnSpc>
                <a:spcPct val="80000"/>
              </a:lnSpc>
              <a:buFontTx/>
              <a:buNone/>
            </a:pPr>
            <a:r>
              <a:rPr lang="it-IT" sz="2400">
                <a:solidFill>
                  <a:srgbClr val="C00000"/>
                </a:solidFill>
                <a:latin typeface="Times New Roman" pitchFamily="18" charset="0"/>
              </a:rPr>
              <a:t>  In questo periodo la Matematica è sopravvissuta per merito degli Indiani e degli Arabi che copiarono le formule dai manoscritti greci sopravvissuti e reinventarono molti teoremi che erano stati perduti (oltre allo sviluppo dell’algebra), i cui risultati si sono conosciuti in Europa dall'XI secolo in poi (periodo della rifioritura economica), per merito principalmente di Leonardo Pisani (1170-1250) detto Fibonacci perché figlio del mercante Bonacci.</a:t>
            </a:r>
          </a:p>
          <a:p>
            <a:pPr algn="ctr" eaLnBrk="1" hangingPunct="1">
              <a:lnSpc>
                <a:spcPct val="80000"/>
              </a:lnSpc>
              <a:buFontTx/>
              <a:buNone/>
            </a:pPr>
            <a:endParaRPr lang="it-IT" sz="2400">
              <a:solidFill>
                <a:srgbClr val="C00000"/>
              </a:solidFill>
              <a:latin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411413" y="260350"/>
            <a:ext cx="4176712" cy="490538"/>
          </a:xfrm>
        </p:spPr>
        <p:txBody>
          <a:bodyPr/>
          <a:lstStyle/>
          <a:p>
            <a:pPr eaLnBrk="1" hangingPunct="1"/>
            <a:r>
              <a:rPr lang="it-IT" sz="2800">
                <a:solidFill>
                  <a:srgbClr val="CC0000"/>
                </a:solidFill>
                <a:latin typeface="Times New Roman" pitchFamily="18" charset="0"/>
                <a:cs typeface="Times New Roman" pitchFamily="18" charset="0"/>
              </a:rPr>
              <a:t>Oscurantismo culturale</a:t>
            </a:r>
          </a:p>
        </p:txBody>
      </p:sp>
      <p:sp>
        <p:nvSpPr>
          <p:cNvPr id="12291" name="Rectangle 3"/>
          <p:cNvSpPr>
            <a:spLocks noGrp="1" noChangeArrowheads="1"/>
          </p:cNvSpPr>
          <p:nvPr>
            <p:ph type="body" idx="1"/>
          </p:nvPr>
        </p:nvSpPr>
        <p:spPr>
          <a:xfrm>
            <a:off x="179388" y="836613"/>
            <a:ext cx="8964612" cy="5832475"/>
          </a:xfrm>
        </p:spPr>
        <p:txBody>
          <a:bodyPr/>
          <a:lstStyle/>
          <a:p>
            <a:pPr algn="ctr" eaLnBrk="1" hangingPunct="1">
              <a:lnSpc>
                <a:spcPct val="80000"/>
              </a:lnSpc>
              <a:buFontTx/>
              <a:buNone/>
            </a:pPr>
            <a:r>
              <a:rPr lang="it-IT" sz="2400">
                <a:solidFill>
                  <a:srgbClr val="CC0000"/>
                </a:solidFill>
                <a:latin typeface="Times New Roman" pitchFamily="18" charset="0"/>
              </a:rPr>
              <a:t>Infatti, durante i secoli che separano Euclide da Diofanto, Alessandria era considerata la capitale intellettuale del mondo civilizzato, ma per tutto questo periodo la città fu ripetutamente minacciata da eserciti stranieri. Il primo grande assalto si ebbe nel 47 a.C., quando Giulio Cesare cercò di abbattere il regno di Cleopatra incendiando la flotta di Alessandria, nei cui pressi era situata la Biblioteca che prese fuoco e centinaia di migliaia di volumi furono distrutti. Cleopatra decise di riportare la Biblioteca al suo antico splendore; fu aiutata in tale operazione da Marc'Antonio che marciò sulla città di Pergamo dove era stata fondata una grande Biblioteca e trasportò tutti i volumi di Pergamo ad Alessandria (in Egitto).</a:t>
            </a:r>
            <a:r>
              <a:rPr lang="it-IT" sz="2400">
                <a:solidFill>
                  <a:schemeClr val="accent2"/>
                </a:solidFill>
                <a:latin typeface="Times New Roman" pitchFamily="18" charset="0"/>
              </a:rPr>
              <a:t> </a:t>
            </a:r>
          </a:p>
          <a:p>
            <a:pPr algn="ctr" eaLnBrk="1" hangingPunct="1">
              <a:lnSpc>
                <a:spcPct val="80000"/>
              </a:lnSpc>
              <a:buFontTx/>
              <a:buNone/>
            </a:pPr>
            <a:endParaRPr lang="it-IT" sz="2400">
              <a:solidFill>
                <a:srgbClr val="CC0000"/>
              </a:solidFill>
              <a:latin typeface="Times New Roman" pitchFamily="18" charset="0"/>
            </a:endParaRPr>
          </a:p>
          <a:p>
            <a:pPr algn="ctr" eaLnBrk="1" hangingPunct="1">
              <a:lnSpc>
                <a:spcPct val="80000"/>
              </a:lnSpc>
              <a:buFontTx/>
              <a:buNone/>
            </a:pPr>
            <a:r>
              <a:rPr lang="it-IT" sz="2400">
                <a:solidFill>
                  <a:srgbClr val="CC0000"/>
                </a:solidFill>
                <a:latin typeface="Times New Roman" pitchFamily="18" charset="0"/>
              </a:rPr>
              <a:t>Nei quattro secoli successivi la Biblioteca, che Cleopatra custodiva nel Tempio di Serapide, continuò ad accumulare libri finché nel 389 d.C. l'imperatore cristiano Teodosio ordinò al vescovo di Alessandria Teofilo di distruggere tutti i monumenti pagani compreso il Tempio di Serapide. Poche copie, sopravvissute alla devastazione, furono distrutti da un attacco mussulmano nel 642 dal califfo Omar perché alcuni ritenuti contrari al Corano ed altri ritenuti superflui. </a:t>
            </a:r>
          </a:p>
          <a:p>
            <a:pPr algn="ctr" eaLnBrk="1" hangingPunct="1">
              <a:lnSpc>
                <a:spcPct val="80000"/>
              </a:lnSpc>
              <a:buFontTx/>
              <a:buNone/>
            </a:pPr>
            <a:endParaRPr lang="it-IT" sz="2400">
              <a:solidFill>
                <a:schemeClr val="accent2"/>
              </a:solidFill>
              <a:latin typeface="Times New Roman" pitchFamily="18" charset="0"/>
            </a:endParaRPr>
          </a:p>
          <a:p>
            <a:pPr eaLnBrk="1" hangingPunct="1">
              <a:lnSpc>
                <a:spcPct val="80000"/>
              </a:lnSpc>
            </a:pPr>
            <a:endParaRPr lang="it-IT"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4213" y="188913"/>
            <a:ext cx="7775575" cy="633412"/>
          </a:xfrm>
        </p:spPr>
        <p:txBody>
          <a:bodyPr/>
          <a:lstStyle/>
          <a:p>
            <a:pPr eaLnBrk="1" hangingPunct="1"/>
            <a:r>
              <a:rPr lang="it-IT" sz="2800">
                <a:solidFill>
                  <a:srgbClr val="CC0000"/>
                </a:solidFill>
                <a:latin typeface="Times New Roman" pitchFamily="18" charset="0"/>
                <a:cs typeface="Times New Roman" pitchFamily="18" charset="0"/>
              </a:rPr>
              <a:t>Rifioritura economica: Geometria ed Architettura</a:t>
            </a:r>
          </a:p>
        </p:txBody>
      </p:sp>
      <p:sp>
        <p:nvSpPr>
          <p:cNvPr id="13315" name="Rectangle 3"/>
          <p:cNvSpPr>
            <a:spLocks noGrp="1" noChangeArrowheads="1"/>
          </p:cNvSpPr>
          <p:nvPr>
            <p:ph type="body" idx="1"/>
          </p:nvPr>
        </p:nvSpPr>
        <p:spPr>
          <a:xfrm>
            <a:off x="107950" y="981075"/>
            <a:ext cx="8856663" cy="5688013"/>
          </a:xfrm>
        </p:spPr>
        <p:txBody>
          <a:bodyPr/>
          <a:lstStyle/>
          <a:p>
            <a:pPr algn="ctr" eaLnBrk="1" hangingPunct="1">
              <a:lnSpc>
                <a:spcPct val="80000"/>
              </a:lnSpc>
              <a:buFontTx/>
              <a:buNone/>
            </a:pPr>
            <a:r>
              <a:rPr lang="it-IT" sz="2400">
                <a:solidFill>
                  <a:schemeClr val="accent2"/>
                </a:solidFill>
                <a:latin typeface="Times New Roman" pitchFamily="18" charset="0"/>
              </a:rPr>
              <a:t>Fibonacci era nato a Pisa, ma era stato educato in Africa ed aveva viaggiato in Europa ed in Asia Minore per seguire il padre; ed è durante questi viaggi che aveva racimolato manoscritti che contenevano gran parte dei risultati di algebra ottenuti dagli arabi.</a:t>
            </a:r>
          </a:p>
          <a:p>
            <a:pPr algn="ctr" eaLnBrk="1" hangingPunct="1">
              <a:lnSpc>
                <a:spcPct val="80000"/>
              </a:lnSpc>
              <a:buFontTx/>
              <a:buNone/>
            </a:pPr>
            <a:endParaRPr lang="it-IT" sz="2400">
              <a:solidFill>
                <a:schemeClr val="accent2"/>
              </a:solidFill>
              <a:latin typeface="Times New Roman" pitchFamily="18" charset="0"/>
            </a:endParaRPr>
          </a:p>
          <a:p>
            <a:pPr algn="ctr" eaLnBrk="1" hangingPunct="1">
              <a:lnSpc>
                <a:spcPct val="80000"/>
              </a:lnSpc>
              <a:buFontTx/>
              <a:buNone/>
            </a:pPr>
            <a:r>
              <a:rPr lang="it-IT" sz="2400">
                <a:solidFill>
                  <a:schemeClr val="accent2"/>
                </a:solidFill>
                <a:latin typeface="Times New Roman" pitchFamily="18" charset="0"/>
              </a:rPr>
              <a:t>Nel 1202 scrisse il </a:t>
            </a:r>
            <a:r>
              <a:rPr lang="it-IT" sz="2400" b="1" i="1">
                <a:solidFill>
                  <a:schemeClr val="accent2"/>
                </a:solidFill>
                <a:latin typeface="Times New Roman" pitchFamily="18" charset="0"/>
              </a:rPr>
              <a:t>Liber Abaci</a:t>
            </a:r>
            <a:r>
              <a:rPr lang="it-IT" sz="2400">
                <a:solidFill>
                  <a:schemeClr val="accent2"/>
                </a:solidFill>
                <a:latin typeface="Times New Roman" pitchFamily="18" charset="0"/>
              </a:rPr>
              <a:t>, di cui venne in possesso Dante Alighieri che era molto attento alla cultura scientifica del suo tempo e da bambino frequentava le lezioni di Pietro Ispano (1220-1277) dove apprende il metodo euristico nella scienza. </a:t>
            </a:r>
          </a:p>
          <a:p>
            <a:pPr algn="ctr" eaLnBrk="1" hangingPunct="1">
              <a:lnSpc>
                <a:spcPct val="80000"/>
              </a:lnSpc>
              <a:buFontTx/>
              <a:buNone/>
            </a:pPr>
            <a:endParaRPr lang="it-IT" sz="2400">
              <a:solidFill>
                <a:schemeClr val="accent2"/>
              </a:solidFill>
              <a:latin typeface="Times New Roman" pitchFamily="18" charset="0"/>
            </a:endParaRPr>
          </a:p>
          <a:p>
            <a:pPr algn="ctr" eaLnBrk="1" hangingPunct="1">
              <a:lnSpc>
                <a:spcPct val="80000"/>
              </a:lnSpc>
              <a:buFontTx/>
              <a:buNone/>
            </a:pPr>
            <a:r>
              <a:rPr lang="it-IT" sz="2400">
                <a:solidFill>
                  <a:schemeClr val="accent2"/>
                </a:solidFill>
                <a:latin typeface="Times New Roman" pitchFamily="18" charset="0"/>
              </a:rPr>
              <a:t>Siamo ormai nel XIII secolo; da questo momento (e nei tre secoli successivi) l'interesse dei matematici è rivolto principalmente all'Architettura ed all'arte.</a:t>
            </a:r>
          </a:p>
          <a:p>
            <a:pPr algn="ctr" eaLnBrk="1" hangingPunct="1">
              <a:lnSpc>
                <a:spcPct val="80000"/>
              </a:lnSpc>
              <a:buFontTx/>
              <a:buNone/>
            </a:pPr>
            <a:r>
              <a:rPr lang="it-IT" sz="2400">
                <a:solidFill>
                  <a:schemeClr val="accent2"/>
                </a:solidFill>
                <a:latin typeface="Times New Roman" pitchFamily="18" charset="0"/>
              </a:rPr>
              <a:t>Pertanto, nella storia della matematica, l'Astronomia e l'Architettura sono stati elementi ispiratori per l suo sviluppo e per la formazione di intere generazioni.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1403350" y="115888"/>
            <a:ext cx="6697663" cy="576262"/>
          </a:xfrm>
        </p:spPr>
        <p:txBody>
          <a:bodyPr/>
          <a:lstStyle/>
          <a:p>
            <a:pPr eaLnBrk="1" hangingPunct="1"/>
            <a:r>
              <a:rPr lang="it-IT" sz="2800">
                <a:solidFill>
                  <a:srgbClr val="CC0000"/>
                </a:solidFill>
                <a:latin typeface="Times New Roman" pitchFamily="18" charset="0"/>
                <a:cs typeface="Times New Roman" pitchFamily="18" charset="0"/>
              </a:rPr>
              <a:t>Dall’Architettura gotica alla Prospettiva</a:t>
            </a:r>
          </a:p>
        </p:txBody>
      </p:sp>
      <p:sp>
        <p:nvSpPr>
          <p:cNvPr id="14339" name="Rectangle 3"/>
          <p:cNvSpPr>
            <a:spLocks noGrp="1" noChangeArrowheads="1"/>
          </p:cNvSpPr>
          <p:nvPr>
            <p:ph type="body" idx="1"/>
          </p:nvPr>
        </p:nvSpPr>
        <p:spPr>
          <a:xfrm>
            <a:off x="287338" y="836613"/>
            <a:ext cx="8856662" cy="5905500"/>
          </a:xfrm>
        </p:spPr>
        <p:txBody>
          <a:bodyPr/>
          <a:lstStyle/>
          <a:p>
            <a:pPr algn="ctr" eaLnBrk="1" hangingPunct="1">
              <a:lnSpc>
                <a:spcPct val="80000"/>
              </a:lnSpc>
              <a:buFontTx/>
              <a:buNone/>
            </a:pPr>
            <a:r>
              <a:rPr lang="it-IT" sz="2400">
                <a:solidFill>
                  <a:schemeClr val="accent2"/>
                </a:solidFill>
                <a:latin typeface="Times New Roman" pitchFamily="18" charset="0"/>
              </a:rPr>
              <a:t>   XII-IVX secolo - Con l'</a:t>
            </a:r>
            <a:r>
              <a:rPr lang="it-IT" sz="2400" b="1" i="1">
                <a:solidFill>
                  <a:schemeClr val="accent2"/>
                </a:solidFill>
                <a:latin typeface="Times New Roman" pitchFamily="18" charset="0"/>
              </a:rPr>
              <a:t>Architettura gotica</a:t>
            </a:r>
            <a:r>
              <a:rPr lang="it-IT" sz="2400">
                <a:solidFill>
                  <a:schemeClr val="accent2"/>
                </a:solidFill>
                <a:latin typeface="Times New Roman" pitchFamily="18" charset="0"/>
              </a:rPr>
              <a:t>, nel sec. XII, si incomincia ad intravedere un principio di rappresentazione più rigorosamente razionale. </a:t>
            </a:r>
            <a:r>
              <a:rPr lang="it-IT" sz="2400" i="1">
                <a:solidFill>
                  <a:schemeClr val="accent2"/>
                </a:solidFill>
                <a:latin typeface="Times New Roman" pitchFamily="18" charset="0"/>
              </a:rPr>
              <a:t>Il problema principale che poneva l'Architettura gotica era quello di ottenere la massima luminosità possibile e la massima ampiezza degli ambienti con il minimo ingombro delle masse murarie e delle strutture</a:t>
            </a:r>
            <a:r>
              <a:rPr lang="it-IT" sz="2400">
                <a:solidFill>
                  <a:schemeClr val="accent2"/>
                </a:solidFill>
                <a:latin typeface="Times New Roman" pitchFamily="18" charset="0"/>
              </a:rPr>
              <a:t>. </a:t>
            </a:r>
          </a:p>
          <a:p>
            <a:pPr algn="ctr" eaLnBrk="1" hangingPunct="1">
              <a:lnSpc>
                <a:spcPct val="80000"/>
              </a:lnSpc>
              <a:buFontTx/>
              <a:buNone/>
            </a:pPr>
            <a:r>
              <a:rPr lang="it-IT" sz="2000">
                <a:solidFill>
                  <a:srgbClr val="CC0000"/>
                </a:solidFill>
                <a:latin typeface="Times New Roman" pitchFamily="18" charset="0"/>
              </a:rPr>
              <a:t>Carattere gotico ebbero le abbazie di Fossanova e di Casamari, la chiesa dei Servi a Bologna e il San Francesco d'Assisi.</a:t>
            </a:r>
          </a:p>
          <a:p>
            <a:pPr algn="ctr" eaLnBrk="1" hangingPunct="1">
              <a:lnSpc>
                <a:spcPct val="80000"/>
              </a:lnSpc>
              <a:buFontTx/>
              <a:buNone/>
            </a:pPr>
            <a:endParaRPr lang="it-IT" sz="2400">
              <a:solidFill>
                <a:schemeClr val="accent2"/>
              </a:solidFill>
              <a:latin typeface="Times New Roman" pitchFamily="18" charset="0"/>
            </a:endParaRPr>
          </a:p>
          <a:p>
            <a:pPr algn="ctr" eaLnBrk="1" hangingPunct="1">
              <a:lnSpc>
                <a:spcPct val="80000"/>
              </a:lnSpc>
              <a:buFontTx/>
              <a:buNone/>
            </a:pPr>
            <a:r>
              <a:rPr lang="it-IT" sz="2400">
                <a:solidFill>
                  <a:schemeClr val="accent2"/>
                </a:solidFill>
                <a:latin typeface="Times New Roman" pitchFamily="18" charset="0"/>
              </a:rPr>
              <a:t>  Successivamente riscontriamo il primo passo per il superamento della concezione medioevale nelle opere di </a:t>
            </a:r>
            <a:r>
              <a:rPr lang="it-IT" sz="2400" b="1" i="1">
                <a:solidFill>
                  <a:schemeClr val="accent2"/>
                </a:solidFill>
                <a:latin typeface="Times New Roman" pitchFamily="18" charset="0"/>
              </a:rPr>
              <a:t>Giotto</a:t>
            </a:r>
            <a:r>
              <a:rPr lang="it-IT" sz="2400">
                <a:solidFill>
                  <a:schemeClr val="accent2"/>
                </a:solidFill>
                <a:latin typeface="Times New Roman" pitchFamily="18" charset="0"/>
              </a:rPr>
              <a:t> (Colle di Vespignano, 1266 - Firenze, 1337), di </a:t>
            </a:r>
            <a:r>
              <a:rPr lang="it-IT" sz="2400" b="1" i="1">
                <a:solidFill>
                  <a:schemeClr val="accent2"/>
                </a:solidFill>
                <a:latin typeface="Times New Roman" pitchFamily="18" charset="0"/>
              </a:rPr>
              <a:t>Duccio di Buoninsegna</a:t>
            </a:r>
            <a:r>
              <a:rPr lang="it-IT" sz="2400">
                <a:solidFill>
                  <a:schemeClr val="accent2"/>
                </a:solidFill>
                <a:latin typeface="Times New Roman" pitchFamily="18" charset="0"/>
              </a:rPr>
              <a:t> (di cui si ignora l'anno di nascita, ma dalle sue opere si evince il periodo di lavoro, a Siena, tra il 1278 ed il 1318 circa) e, qualche decennio più tardi, nelle opere di </a:t>
            </a:r>
            <a:r>
              <a:rPr lang="it-IT" sz="2400" b="1" i="1">
                <a:solidFill>
                  <a:schemeClr val="accent2"/>
                </a:solidFill>
                <a:latin typeface="Times New Roman" pitchFamily="18" charset="0"/>
              </a:rPr>
              <a:t>Ambrogio Lorenzetti</a:t>
            </a:r>
            <a:r>
              <a:rPr lang="it-IT" sz="2400">
                <a:solidFill>
                  <a:schemeClr val="accent2"/>
                </a:solidFill>
                <a:latin typeface="Times New Roman" pitchFamily="18" charset="0"/>
              </a:rPr>
              <a:t> (si ignora la nascita, ma si pensa che sia morto a Firenze o a Siena durante la peste del 1348), in cui è evidente </a:t>
            </a:r>
            <a:r>
              <a:rPr lang="it-IT" sz="2400" b="1" i="1" u="sng">
                <a:solidFill>
                  <a:schemeClr val="accent2"/>
                </a:solidFill>
                <a:latin typeface="Times New Roman" pitchFamily="18" charset="0"/>
              </a:rPr>
              <a:t>la ricerca per definire lo spazio contenente i vari elementi della rappresentazione</a:t>
            </a:r>
            <a:r>
              <a:rPr lang="it-IT" sz="2400">
                <a:solidFill>
                  <a:schemeClr val="accent2"/>
                </a:solidFill>
                <a:latin typeface="Times New Roman" pitchFamily="18" charset="0"/>
              </a:rPr>
              <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403350" y="260350"/>
            <a:ext cx="3384550" cy="561975"/>
          </a:xfrm>
        </p:spPr>
        <p:txBody>
          <a:bodyPr/>
          <a:lstStyle/>
          <a:p>
            <a:pPr eaLnBrk="1" hangingPunct="1"/>
            <a:r>
              <a:rPr lang="it-IT" sz="2800">
                <a:solidFill>
                  <a:srgbClr val="CC0000"/>
                </a:solidFill>
                <a:latin typeface="Times New Roman" pitchFamily="18" charset="0"/>
                <a:cs typeface="Times New Roman" pitchFamily="18" charset="0"/>
              </a:rPr>
              <a:t>La Prospettiva</a:t>
            </a:r>
          </a:p>
        </p:txBody>
      </p:sp>
      <p:sp>
        <p:nvSpPr>
          <p:cNvPr id="15363" name="Rectangle 3"/>
          <p:cNvSpPr>
            <a:spLocks noGrp="1" noChangeArrowheads="1"/>
          </p:cNvSpPr>
          <p:nvPr>
            <p:ph type="body" idx="1"/>
          </p:nvPr>
        </p:nvSpPr>
        <p:spPr>
          <a:xfrm>
            <a:off x="0" y="1268413"/>
            <a:ext cx="6769100" cy="5400675"/>
          </a:xfrm>
        </p:spPr>
        <p:txBody>
          <a:bodyPr/>
          <a:lstStyle/>
          <a:p>
            <a:pPr algn="ctr" eaLnBrk="1" hangingPunct="1">
              <a:lnSpc>
                <a:spcPct val="80000"/>
              </a:lnSpc>
              <a:buFontTx/>
              <a:buNone/>
            </a:pPr>
            <a:r>
              <a:rPr lang="it-IT" sz="2400">
                <a:solidFill>
                  <a:schemeClr val="accent2"/>
                </a:solidFill>
                <a:latin typeface="Times New Roman" pitchFamily="18" charset="0"/>
              </a:rPr>
              <a:t>Ma l'adozione di un metodo di </a:t>
            </a:r>
            <a:r>
              <a:rPr lang="it-IT" sz="2400" b="1" i="1">
                <a:solidFill>
                  <a:schemeClr val="accent2"/>
                </a:solidFill>
                <a:latin typeface="Times New Roman" pitchFamily="18" charset="0"/>
              </a:rPr>
              <a:t>PROSPETTIVA LINEARE GEOMETRICA</a:t>
            </a:r>
            <a:r>
              <a:rPr lang="it-IT" sz="2400">
                <a:solidFill>
                  <a:schemeClr val="accent2"/>
                </a:solidFill>
                <a:latin typeface="Times New Roman" pitchFamily="18" charset="0"/>
              </a:rPr>
              <a:t> risale all'inizio del 1400 con </a:t>
            </a:r>
            <a:r>
              <a:rPr lang="it-IT" sz="2400" b="1" i="1">
                <a:solidFill>
                  <a:schemeClr val="accent2"/>
                </a:solidFill>
                <a:latin typeface="Times New Roman" pitchFamily="18" charset="0"/>
              </a:rPr>
              <a:t>Filippo Brunelleschi</a:t>
            </a:r>
            <a:r>
              <a:rPr lang="it-IT" sz="2400">
                <a:solidFill>
                  <a:schemeClr val="accent2"/>
                </a:solidFill>
                <a:latin typeface="Times New Roman" pitchFamily="18" charset="0"/>
              </a:rPr>
              <a:t>. (Firenze, 1377-1446), che per primo fissò le norme della </a:t>
            </a:r>
            <a:r>
              <a:rPr lang="it-IT" sz="2400" b="1" i="1">
                <a:solidFill>
                  <a:schemeClr val="accent2"/>
                </a:solidFill>
                <a:latin typeface="Times New Roman" pitchFamily="18" charset="0"/>
              </a:rPr>
              <a:t>Prospettiva</a:t>
            </a:r>
            <a:r>
              <a:rPr lang="it-IT" sz="2400">
                <a:solidFill>
                  <a:schemeClr val="accent2"/>
                </a:solidFill>
                <a:latin typeface="Times New Roman" pitchFamily="18" charset="0"/>
              </a:rPr>
              <a:t>.</a:t>
            </a:r>
          </a:p>
          <a:p>
            <a:pPr algn="ctr" eaLnBrk="1" hangingPunct="1">
              <a:lnSpc>
                <a:spcPct val="80000"/>
              </a:lnSpc>
              <a:buFontTx/>
              <a:buNone/>
            </a:pPr>
            <a:r>
              <a:rPr lang="it-IT" sz="2400">
                <a:solidFill>
                  <a:schemeClr val="accent2"/>
                </a:solidFill>
                <a:latin typeface="Times New Roman" pitchFamily="18" charset="0"/>
              </a:rPr>
              <a:t>Le prime opere del Brunelleschi si mantengono ancora nell'ambito della tradizione gotica.</a:t>
            </a:r>
          </a:p>
          <a:p>
            <a:pPr algn="ctr" eaLnBrk="1" hangingPunct="1">
              <a:lnSpc>
                <a:spcPct val="80000"/>
              </a:lnSpc>
              <a:buFontTx/>
              <a:buNone/>
            </a:pPr>
            <a:r>
              <a:rPr lang="it-IT" sz="2400">
                <a:solidFill>
                  <a:schemeClr val="accent2"/>
                </a:solidFill>
                <a:latin typeface="Times New Roman" pitchFamily="18" charset="0"/>
              </a:rPr>
              <a:t>E' col Crocefisso di Santa Maria Novella (1409) che si incomincia a intravedere un'opera nuova per le perfette proporzioni e per la simmetrica distribuzione delle parti, (prima applicazione della </a:t>
            </a:r>
            <a:r>
              <a:rPr lang="it-IT" sz="2400" b="1">
                <a:solidFill>
                  <a:schemeClr val="accent2"/>
                </a:solidFill>
                <a:latin typeface="Times New Roman" pitchFamily="18" charset="0"/>
              </a:rPr>
              <a:t>prospettiva</a:t>
            </a:r>
            <a:r>
              <a:rPr lang="it-IT" sz="2400">
                <a:solidFill>
                  <a:schemeClr val="accent2"/>
                </a:solidFill>
                <a:latin typeface="Times New Roman" pitchFamily="18" charset="0"/>
              </a:rPr>
              <a:t>). </a:t>
            </a:r>
          </a:p>
          <a:p>
            <a:pPr algn="ctr" eaLnBrk="1" hangingPunct="1">
              <a:lnSpc>
                <a:spcPct val="80000"/>
              </a:lnSpc>
              <a:buFontTx/>
              <a:buNone/>
            </a:pPr>
            <a:r>
              <a:rPr lang="it-IT" sz="2400">
                <a:solidFill>
                  <a:schemeClr val="accent2"/>
                </a:solidFill>
                <a:latin typeface="Times New Roman" pitchFamily="18" charset="0"/>
              </a:rPr>
              <a:t>Sulla stessa linea si è espresso </a:t>
            </a:r>
            <a:r>
              <a:rPr lang="it-IT" sz="2400" b="1" i="1">
                <a:solidFill>
                  <a:schemeClr val="accent2"/>
                </a:solidFill>
                <a:latin typeface="Times New Roman" pitchFamily="18" charset="0"/>
              </a:rPr>
              <a:t>Leon Battista Alberti</a:t>
            </a:r>
            <a:r>
              <a:rPr lang="it-IT" sz="2400">
                <a:solidFill>
                  <a:schemeClr val="accent2"/>
                </a:solidFill>
                <a:latin typeface="Times New Roman" pitchFamily="18" charset="0"/>
              </a:rPr>
              <a:t>  (Genova 1404 circa - 1472) che ha anche dedicato al Brunelleschi il suo trattato "</a:t>
            </a:r>
            <a:r>
              <a:rPr lang="it-IT" sz="2400" b="1" i="1">
                <a:solidFill>
                  <a:schemeClr val="accent2"/>
                </a:solidFill>
                <a:latin typeface="Times New Roman" pitchFamily="18" charset="0"/>
              </a:rPr>
              <a:t>De pictura</a:t>
            </a:r>
            <a:r>
              <a:rPr lang="it-IT" sz="2400">
                <a:solidFill>
                  <a:schemeClr val="accent2"/>
                </a:solidFill>
                <a:latin typeface="Times New Roman" pitchFamily="18" charset="0"/>
              </a:rPr>
              <a:t>" in cui scrisse che </a:t>
            </a:r>
            <a:r>
              <a:rPr lang="it-IT" sz="2400" i="1" u="sng">
                <a:solidFill>
                  <a:schemeClr val="accent2"/>
                </a:solidFill>
                <a:latin typeface="Times New Roman" pitchFamily="18" charset="0"/>
              </a:rPr>
              <a:t>nell'arte fiorentina di quegli anni si intravedeva già il superamento delle opere dell'antichità</a:t>
            </a:r>
            <a:r>
              <a:rPr lang="it-IT" sz="2400">
                <a:solidFill>
                  <a:schemeClr val="accent2"/>
                </a:solidFill>
                <a:latin typeface="Times New Roman" pitchFamily="18" charset="0"/>
              </a:rPr>
              <a:t>. </a:t>
            </a:r>
          </a:p>
        </p:txBody>
      </p:sp>
      <p:pic>
        <p:nvPicPr>
          <p:cNvPr id="90116" name="Picture 4" descr="crucifix santa maria novel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9063" y="0"/>
            <a:ext cx="2674937"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afterEffect">
                                  <p:stCondLst>
                                    <p:cond delay="0"/>
                                  </p:stCondLst>
                                  <p:childTnLst>
                                    <p:set>
                                      <p:cBhvr>
                                        <p:cTn id="6" dur="1" fill="hold">
                                          <p:stCondLst>
                                            <p:cond delay="0"/>
                                          </p:stCondLst>
                                        </p:cTn>
                                        <p:tgtEl>
                                          <p:spTgt spid="90116"/>
                                        </p:tgtEl>
                                        <p:attrNameLst>
                                          <p:attrName>style.visibility</p:attrName>
                                        </p:attrNameLst>
                                      </p:cBhvr>
                                      <p:to>
                                        <p:strVal val="visible"/>
                                      </p:to>
                                    </p:set>
                                    <p:anim calcmode="lin" valueType="num">
                                      <p:cBhvr>
                                        <p:cTn id="7" dur="500" fill="hold"/>
                                        <p:tgtEl>
                                          <p:spTgt spid="90116"/>
                                        </p:tgtEl>
                                        <p:attrNameLst>
                                          <p:attrName>ppt_w</p:attrName>
                                        </p:attrNameLst>
                                      </p:cBhvr>
                                      <p:tavLst>
                                        <p:tav tm="0">
                                          <p:val>
                                            <p:strVal val="2/3*#ppt_w"/>
                                          </p:val>
                                        </p:tav>
                                        <p:tav tm="100000">
                                          <p:val>
                                            <p:strVal val="#ppt_w"/>
                                          </p:val>
                                        </p:tav>
                                      </p:tavLst>
                                    </p:anim>
                                    <p:anim calcmode="lin" valueType="num">
                                      <p:cBhvr>
                                        <p:cTn id="8" dur="500" fill="hold"/>
                                        <p:tgtEl>
                                          <p:spTgt spid="9011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274638"/>
            <a:ext cx="8229600" cy="633412"/>
          </a:xfrm>
        </p:spPr>
        <p:txBody>
          <a:bodyPr/>
          <a:lstStyle/>
          <a:p>
            <a:pPr eaLnBrk="1" hangingPunct="1"/>
            <a:r>
              <a:rPr lang="it-IT" sz="2800" b="1">
                <a:solidFill>
                  <a:srgbClr val="C00000"/>
                </a:solidFill>
                <a:latin typeface="Times New Roman" pitchFamily="18" charset="0"/>
                <a:cs typeface="Times New Roman" pitchFamily="18" charset="0"/>
              </a:rPr>
              <a:t>Leon Battista Alberti e Piero della Francesca</a:t>
            </a:r>
          </a:p>
        </p:txBody>
      </p:sp>
      <p:sp>
        <p:nvSpPr>
          <p:cNvPr id="16387" name="Rectangle 3"/>
          <p:cNvSpPr>
            <a:spLocks noGrp="1" noChangeArrowheads="1"/>
          </p:cNvSpPr>
          <p:nvPr>
            <p:ph type="body" idx="1"/>
          </p:nvPr>
        </p:nvSpPr>
        <p:spPr>
          <a:xfrm>
            <a:off x="179388" y="1125538"/>
            <a:ext cx="8964612" cy="5399087"/>
          </a:xfrm>
        </p:spPr>
        <p:txBody>
          <a:bodyPr/>
          <a:lstStyle/>
          <a:p>
            <a:pPr algn="ctr" eaLnBrk="1" hangingPunct="1">
              <a:lnSpc>
                <a:spcPct val="80000"/>
              </a:lnSpc>
              <a:buFontTx/>
              <a:buNone/>
            </a:pPr>
            <a:r>
              <a:rPr lang="it-IT" sz="2400">
                <a:solidFill>
                  <a:schemeClr val="accent2"/>
                </a:solidFill>
                <a:latin typeface="Times New Roman" pitchFamily="18" charset="0"/>
              </a:rPr>
              <a:t>A differenza del Brunelleschi che seguiva passo passo le opere che aveva progettato, l'Alberti, convinto che l'architetto non avesse un compito artigianale, affidava ad altri la realizzazione dei suoi disegni e dei suoi progetti.</a:t>
            </a:r>
          </a:p>
          <a:p>
            <a:pPr algn="ctr" eaLnBrk="1" hangingPunct="1">
              <a:lnSpc>
                <a:spcPct val="80000"/>
              </a:lnSpc>
              <a:buFontTx/>
              <a:buNone/>
            </a:pPr>
            <a:r>
              <a:rPr lang="it-IT" sz="2400">
                <a:solidFill>
                  <a:schemeClr val="accent2"/>
                </a:solidFill>
                <a:latin typeface="Times New Roman" pitchFamily="18" charset="0"/>
              </a:rPr>
              <a:t>Leon Battista Alberti diffuse, tra i pittori del proprio tempo, anche il procedimento (forse già noto agli antichi egiziani) che consiste nell'usare un reticolato a maglie quadrate per riprodurre in altra scala un dato disegno; è un procedimento fondato sul concetto di </a:t>
            </a:r>
            <a:r>
              <a:rPr lang="it-IT" sz="2400" b="1" i="1" u="sng">
                <a:solidFill>
                  <a:schemeClr val="accent2"/>
                </a:solidFill>
                <a:latin typeface="Times New Roman" pitchFamily="18" charset="0"/>
              </a:rPr>
              <a:t>similitudine</a:t>
            </a:r>
            <a:r>
              <a:rPr lang="it-IT" sz="2400">
                <a:solidFill>
                  <a:schemeClr val="accent2"/>
                </a:solidFill>
                <a:latin typeface="Times New Roman" pitchFamily="18" charset="0"/>
              </a:rPr>
              <a:t> ed in cui si può individuare un primo approccio alla </a:t>
            </a:r>
            <a:r>
              <a:rPr lang="it-IT" sz="2400" b="1" i="1" u="sng">
                <a:solidFill>
                  <a:schemeClr val="accent2"/>
                </a:solidFill>
                <a:latin typeface="Times New Roman" pitchFamily="18" charset="0"/>
              </a:rPr>
              <a:t>geometria analitica</a:t>
            </a:r>
            <a:r>
              <a:rPr lang="it-IT" sz="2400">
                <a:solidFill>
                  <a:schemeClr val="accent2"/>
                </a:solidFill>
                <a:latin typeface="Times New Roman" pitchFamily="18" charset="0"/>
              </a:rPr>
              <a:t> ed alla </a:t>
            </a:r>
            <a:r>
              <a:rPr lang="it-IT" sz="2400" b="1" i="1" u="sng">
                <a:solidFill>
                  <a:schemeClr val="accent2"/>
                </a:solidFill>
                <a:latin typeface="Times New Roman" pitchFamily="18" charset="0"/>
              </a:rPr>
              <a:t>geometria proiettiva</a:t>
            </a:r>
            <a:r>
              <a:rPr lang="it-IT" sz="2400">
                <a:solidFill>
                  <a:schemeClr val="accent2"/>
                </a:solidFill>
                <a:latin typeface="Times New Roman" pitchFamily="18" charset="0"/>
              </a:rPr>
              <a:t> che si svilupperà due secoli più tardi.</a:t>
            </a:r>
          </a:p>
          <a:p>
            <a:pPr algn="ctr" eaLnBrk="1" hangingPunct="1">
              <a:lnSpc>
                <a:spcPct val="80000"/>
              </a:lnSpc>
              <a:buFontTx/>
              <a:buNone/>
            </a:pPr>
            <a:r>
              <a:rPr lang="it-IT" sz="2400">
                <a:solidFill>
                  <a:schemeClr val="accent2"/>
                </a:solidFill>
                <a:latin typeface="Times New Roman" pitchFamily="18" charset="0"/>
              </a:rPr>
              <a:t>L'ingegno e la cultura dell'Alberti si manifestano anche nelle opere letterarie e pedagogiche; egli si può definire </a:t>
            </a:r>
            <a:r>
              <a:rPr lang="it-IT" sz="2400" i="1" u="sng">
                <a:solidFill>
                  <a:schemeClr val="accent2"/>
                </a:solidFill>
                <a:latin typeface="Times New Roman" pitchFamily="18" charset="0"/>
              </a:rPr>
              <a:t>il letterato dell'arte del XV secolo</a:t>
            </a:r>
            <a:r>
              <a:rPr lang="it-IT" sz="2400">
                <a:solidFill>
                  <a:schemeClr val="accent2"/>
                </a:solidFill>
                <a:latin typeface="Times New Roman" pitchFamily="18" charset="0"/>
              </a:rPr>
              <a:t>, quasi in contrapposizione ad un altro grande artista dello stesso periodo, </a:t>
            </a:r>
            <a:r>
              <a:rPr lang="it-IT" sz="2400" b="1" i="1">
                <a:solidFill>
                  <a:schemeClr val="accent2"/>
                </a:solidFill>
                <a:latin typeface="Times New Roman" pitchFamily="18" charset="0"/>
              </a:rPr>
              <a:t>Piero della Francesca</a:t>
            </a:r>
            <a:r>
              <a:rPr lang="it-IT" sz="2400">
                <a:solidFill>
                  <a:schemeClr val="accent2"/>
                </a:solidFill>
                <a:latin typeface="Times New Roman" pitchFamily="18" charset="0"/>
              </a:rPr>
              <a:t> (Arezzo, 1415 circa - 1492), che rappresenta invece </a:t>
            </a:r>
            <a:r>
              <a:rPr lang="it-IT" sz="2400" i="1" u="sng">
                <a:solidFill>
                  <a:schemeClr val="accent2"/>
                </a:solidFill>
                <a:latin typeface="Times New Roman" pitchFamily="18" charset="0"/>
              </a:rPr>
              <a:t>il matematico dell'arte del XV secolo</a:t>
            </a:r>
            <a:r>
              <a:rPr lang="it-IT" sz="2400">
                <a:solidFill>
                  <a:schemeClr val="accent2"/>
                </a:solidFill>
                <a:latin typeface="Times New Roman" pitchFamily="18" charset="0"/>
              </a:rPr>
              <a:t> (Giorgio Vasari (1511-1574).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9388" y="115888"/>
            <a:ext cx="8785225" cy="633412"/>
          </a:xfrm>
        </p:spPr>
        <p:txBody>
          <a:bodyPr/>
          <a:lstStyle/>
          <a:p>
            <a:pPr eaLnBrk="1" hangingPunct="1"/>
            <a:r>
              <a:rPr lang="it-IT" sz="2800" b="1">
                <a:solidFill>
                  <a:srgbClr val="CC0000"/>
                </a:solidFill>
                <a:latin typeface="Times New Roman" pitchFamily="18" charset="0"/>
                <a:cs typeface="Times New Roman" pitchFamily="18" charset="0"/>
              </a:rPr>
              <a:t>Leonardo da Vinci</a:t>
            </a:r>
          </a:p>
        </p:txBody>
      </p:sp>
      <p:sp>
        <p:nvSpPr>
          <p:cNvPr id="17411" name="Rectangle 3"/>
          <p:cNvSpPr>
            <a:spLocks noGrp="1" noChangeArrowheads="1"/>
          </p:cNvSpPr>
          <p:nvPr>
            <p:ph type="body" idx="1"/>
          </p:nvPr>
        </p:nvSpPr>
        <p:spPr>
          <a:xfrm>
            <a:off x="250825" y="908050"/>
            <a:ext cx="8713788" cy="5721350"/>
          </a:xfrm>
        </p:spPr>
        <p:txBody>
          <a:bodyPr/>
          <a:lstStyle/>
          <a:p>
            <a:pPr algn="ctr" eaLnBrk="1" hangingPunct="1">
              <a:lnSpc>
                <a:spcPct val="90000"/>
              </a:lnSpc>
              <a:buFontTx/>
              <a:buNone/>
            </a:pPr>
            <a:r>
              <a:rPr lang="it-IT" sz="2400">
                <a:solidFill>
                  <a:schemeClr val="accent2"/>
                </a:solidFill>
                <a:latin typeface="Times New Roman" pitchFamily="18" charset="0"/>
              </a:rPr>
              <a:t>In questo gruppo di eminenti </a:t>
            </a:r>
            <a:r>
              <a:rPr lang="it-IT" sz="2400" i="1">
                <a:solidFill>
                  <a:schemeClr val="accent2"/>
                </a:solidFill>
                <a:latin typeface="Times New Roman" pitchFamily="18" charset="0"/>
              </a:rPr>
              <a:t>pittori-geometri</a:t>
            </a:r>
            <a:r>
              <a:rPr lang="it-IT" sz="2400">
                <a:solidFill>
                  <a:schemeClr val="accent2"/>
                </a:solidFill>
                <a:latin typeface="Times New Roman" pitchFamily="18" charset="0"/>
              </a:rPr>
              <a:t> italiani emerge, poi, </a:t>
            </a:r>
            <a:r>
              <a:rPr lang="it-IT" sz="2400" i="1">
                <a:solidFill>
                  <a:schemeClr val="accent2"/>
                </a:solidFill>
                <a:latin typeface="Times New Roman" pitchFamily="18" charset="0"/>
              </a:rPr>
              <a:t>Leonardo da Vinci</a:t>
            </a:r>
            <a:r>
              <a:rPr lang="it-IT" sz="2400">
                <a:solidFill>
                  <a:schemeClr val="accent2"/>
                </a:solidFill>
                <a:latin typeface="Times New Roman" pitchFamily="18" charset="0"/>
              </a:rPr>
              <a:t> (Firenze, 1452-1519) anch'egli convinto all'idea che la pittura deve avere un fondamento scientifico come si evince nel capitolo VII della sua opera </a:t>
            </a:r>
            <a:r>
              <a:rPr lang="it-IT" sz="2400" i="1">
                <a:solidFill>
                  <a:schemeClr val="accent2"/>
                </a:solidFill>
                <a:latin typeface="Times New Roman" pitchFamily="18" charset="0"/>
              </a:rPr>
              <a:t>Trattato della pittura</a:t>
            </a:r>
            <a:r>
              <a:rPr lang="it-IT" sz="2400">
                <a:solidFill>
                  <a:schemeClr val="accent2"/>
                </a:solidFill>
                <a:latin typeface="Times New Roman" pitchFamily="18" charset="0"/>
              </a:rPr>
              <a:t>, in cui così si esprime:</a:t>
            </a:r>
          </a:p>
          <a:p>
            <a:pPr algn="ctr" eaLnBrk="1" hangingPunct="1">
              <a:lnSpc>
                <a:spcPct val="90000"/>
              </a:lnSpc>
              <a:buFontTx/>
              <a:buNone/>
            </a:pPr>
            <a:endParaRPr lang="it-IT" sz="2400">
              <a:solidFill>
                <a:srgbClr val="CC0000"/>
              </a:solidFill>
              <a:latin typeface="Times New Roman" pitchFamily="18" charset="0"/>
            </a:endParaRPr>
          </a:p>
          <a:p>
            <a:pPr algn="ctr" eaLnBrk="1" hangingPunct="1">
              <a:lnSpc>
                <a:spcPct val="90000"/>
              </a:lnSpc>
              <a:buFontTx/>
              <a:buNone/>
            </a:pPr>
            <a:r>
              <a:rPr lang="it-IT" sz="2400" b="1" i="1">
                <a:solidFill>
                  <a:srgbClr val="CC0000"/>
                </a:solidFill>
                <a:latin typeface="Times New Roman" pitchFamily="18" charset="0"/>
              </a:rPr>
              <a:t>Studia prima la Scienza e poi seguita la pratica nata da essa Scienza: quelli che si innamorano della pratica senza la diligenza sono come i nocchieri che entrano in mare sopra nave senza timone o bussola, che mai non hanno certezza dove si vadino.</a:t>
            </a:r>
          </a:p>
          <a:p>
            <a:pPr algn="ctr" eaLnBrk="1" hangingPunct="1">
              <a:lnSpc>
                <a:spcPct val="90000"/>
              </a:lnSpc>
              <a:buFontTx/>
              <a:buNone/>
            </a:pPr>
            <a:endParaRPr lang="it-IT" sz="2400" b="1" i="1">
              <a:solidFill>
                <a:srgbClr val="CC0000"/>
              </a:solidFill>
              <a:latin typeface="Times New Roman" pitchFamily="18" charset="0"/>
            </a:endParaRPr>
          </a:p>
          <a:p>
            <a:pPr algn="ctr" eaLnBrk="1" hangingPunct="1">
              <a:lnSpc>
                <a:spcPct val="90000"/>
              </a:lnSpc>
              <a:buFontTx/>
              <a:buNone/>
            </a:pPr>
            <a:r>
              <a:rPr lang="it-IT" sz="2400" b="1" i="1">
                <a:solidFill>
                  <a:srgbClr val="CC0000"/>
                </a:solidFill>
                <a:latin typeface="Times New Roman" pitchFamily="18" charset="0"/>
              </a:rPr>
              <a:t>Sempre, la pratica deve essere edificata sopra una buona teorica, della quale la prospettiva è guida e porta: senza quella, niente si fa bene, così di pittura come in ogni altra professione.</a:t>
            </a:r>
          </a:p>
          <a:p>
            <a:pPr algn="ctr" eaLnBrk="1" hangingPunct="1">
              <a:lnSpc>
                <a:spcPct val="90000"/>
              </a:lnSpc>
            </a:pPr>
            <a:endParaRPr lang="it-IT" sz="2400">
              <a:solidFill>
                <a:srgbClr val="CC0000"/>
              </a:solidFill>
              <a:latin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79388" y="115888"/>
            <a:ext cx="8785225" cy="633412"/>
          </a:xfrm>
        </p:spPr>
        <p:txBody>
          <a:bodyPr/>
          <a:lstStyle/>
          <a:p>
            <a:pPr eaLnBrk="1" hangingPunct="1"/>
            <a:r>
              <a:rPr lang="it-IT" sz="2800">
                <a:solidFill>
                  <a:srgbClr val="CC0000"/>
                </a:solidFill>
                <a:latin typeface="Times New Roman" pitchFamily="18" charset="0"/>
                <a:cs typeface="Times New Roman" pitchFamily="18" charset="0"/>
              </a:rPr>
              <a:t>Dalla prospettiva all’Omologia</a:t>
            </a:r>
          </a:p>
        </p:txBody>
      </p:sp>
      <p:sp>
        <p:nvSpPr>
          <p:cNvPr id="18435" name="Rectangle 3"/>
          <p:cNvSpPr>
            <a:spLocks noGrp="1" noChangeArrowheads="1"/>
          </p:cNvSpPr>
          <p:nvPr>
            <p:ph type="body" idx="1"/>
          </p:nvPr>
        </p:nvSpPr>
        <p:spPr>
          <a:xfrm>
            <a:off x="179388" y="981075"/>
            <a:ext cx="8785225" cy="5688013"/>
          </a:xfrm>
        </p:spPr>
        <p:txBody>
          <a:bodyPr/>
          <a:lstStyle/>
          <a:p>
            <a:pPr algn="ctr" eaLnBrk="1" hangingPunct="1">
              <a:lnSpc>
                <a:spcPct val="90000"/>
              </a:lnSpc>
              <a:buFontTx/>
              <a:buNone/>
            </a:pPr>
            <a:r>
              <a:rPr lang="it-IT" sz="2400" dirty="0">
                <a:solidFill>
                  <a:schemeClr val="accent2"/>
                </a:solidFill>
                <a:latin typeface="Times New Roman" pitchFamily="18" charset="0"/>
              </a:rPr>
              <a:t>Nel XVI secolo la prospettiva passa dalle mani degli artisti a quelle degli scienziati grazie principalmente ai lavori di un eminente commentatore, </a:t>
            </a:r>
            <a:r>
              <a:rPr lang="it-IT" sz="2400" b="1" i="1" dirty="0">
                <a:solidFill>
                  <a:schemeClr val="accent2"/>
                </a:solidFill>
                <a:latin typeface="Times New Roman" pitchFamily="18" charset="0"/>
              </a:rPr>
              <a:t>Federico </a:t>
            </a:r>
            <a:r>
              <a:rPr lang="it-IT" sz="2400" b="1" i="1" dirty="0" err="1">
                <a:solidFill>
                  <a:schemeClr val="accent2"/>
                </a:solidFill>
                <a:latin typeface="Times New Roman" pitchFamily="18" charset="0"/>
              </a:rPr>
              <a:t>Commandino</a:t>
            </a:r>
            <a:r>
              <a:rPr lang="it-IT" sz="2400" dirty="0">
                <a:solidFill>
                  <a:schemeClr val="accent2"/>
                </a:solidFill>
                <a:latin typeface="Times New Roman" pitchFamily="18" charset="0"/>
              </a:rPr>
              <a:t> (Urbino, 1509-1575) che, in un suo trattato di </a:t>
            </a:r>
            <a:r>
              <a:rPr lang="it-IT" sz="2400" i="1" dirty="0">
                <a:solidFill>
                  <a:schemeClr val="accent2"/>
                </a:solidFill>
                <a:latin typeface="Times New Roman" pitchFamily="18" charset="0"/>
              </a:rPr>
              <a:t>Prospettiva lineare</a:t>
            </a:r>
            <a:r>
              <a:rPr lang="it-IT" sz="2400" dirty="0">
                <a:solidFill>
                  <a:schemeClr val="accent2"/>
                </a:solidFill>
                <a:latin typeface="Times New Roman" pitchFamily="18" charset="0"/>
              </a:rPr>
              <a:t> (che oggi chiamiamo "</a:t>
            </a:r>
            <a:r>
              <a:rPr lang="it-IT" sz="2400" i="1" u="sng" dirty="0">
                <a:solidFill>
                  <a:schemeClr val="accent2"/>
                </a:solidFill>
                <a:latin typeface="Times New Roman" pitchFamily="18" charset="0"/>
              </a:rPr>
              <a:t>proiezione stereografica</a:t>
            </a:r>
            <a:r>
              <a:rPr lang="it-IT" sz="2400" dirty="0">
                <a:solidFill>
                  <a:schemeClr val="accent2"/>
                </a:solidFill>
                <a:latin typeface="Times New Roman" pitchFamily="18" charset="0"/>
              </a:rPr>
              <a:t>“), suppone di riferire tutte le figure considerate a due piani fra loro ortogonali, l'orizzontale e il verticale (con il linguaggio degli architetti la</a:t>
            </a:r>
            <a:r>
              <a:rPr lang="it-IT" sz="2400" i="1" dirty="0">
                <a:solidFill>
                  <a:schemeClr val="accent2"/>
                </a:solidFill>
                <a:latin typeface="Times New Roman" pitchFamily="18" charset="0"/>
              </a:rPr>
              <a:t> pianta </a:t>
            </a:r>
            <a:r>
              <a:rPr lang="it-IT" sz="2400" dirty="0">
                <a:solidFill>
                  <a:schemeClr val="accent2"/>
                </a:solidFill>
                <a:latin typeface="Times New Roman" pitchFamily="18" charset="0"/>
              </a:rPr>
              <a:t>e l'</a:t>
            </a:r>
            <a:r>
              <a:rPr lang="it-IT" sz="2400" i="1" dirty="0">
                <a:solidFill>
                  <a:schemeClr val="accent2"/>
                </a:solidFill>
                <a:latin typeface="Times New Roman" pitchFamily="18" charset="0"/>
              </a:rPr>
              <a:t>alzato</a:t>
            </a:r>
            <a:r>
              <a:rPr lang="it-IT" sz="2400" dirty="0">
                <a:solidFill>
                  <a:schemeClr val="accent2"/>
                </a:solidFill>
                <a:latin typeface="Times New Roman" pitchFamily="18" charset="0"/>
              </a:rPr>
              <a:t>) e di assumere per quadro un piano perpendicolare ad entrambi e per punto di vista un punto situato sopra il piano verticale; </a:t>
            </a:r>
          </a:p>
          <a:p>
            <a:pPr algn="ctr" eaLnBrk="1" hangingPunct="1">
              <a:lnSpc>
                <a:spcPct val="90000"/>
              </a:lnSpc>
              <a:buFontTx/>
              <a:buNone/>
            </a:pPr>
            <a:r>
              <a:rPr lang="it-IT" sz="2400" dirty="0">
                <a:solidFill>
                  <a:schemeClr val="accent2"/>
                </a:solidFill>
                <a:latin typeface="Times New Roman" pitchFamily="18" charset="0"/>
              </a:rPr>
              <a:t>egli poi immagina che il quadro venga ribaltato sopra il piano verticale mediante rotazione attorno alla sua intersezione col piano stesso, in modo da fissare anche gli </a:t>
            </a:r>
            <a:r>
              <a:rPr lang="it-IT" sz="2400" u="sng" dirty="0">
                <a:solidFill>
                  <a:schemeClr val="accent2"/>
                </a:solidFill>
                <a:latin typeface="Times New Roman" pitchFamily="18" charset="0"/>
              </a:rPr>
              <a:t>elementi uniti</a:t>
            </a:r>
            <a:r>
              <a:rPr lang="it-IT" sz="2400" dirty="0">
                <a:solidFill>
                  <a:schemeClr val="accent2"/>
                </a:solidFill>
                <a:latin typeface="Times New Roman" pitchFamily="18" charset="0"/>
              </a:rPr>
              <a:t>: </a:t>
            </a:r>
            <a:r>
              <a:rPr lang="it-IT" sz="2400" b="1" i="1" dirty="0">
                <a:solidFill>
                  <a:schemeClr val="accent2"/>
                </a:solidFill>
                <a:latin typeface="Times New Roman" pitchFamily="18" charset="0"/>
              </a:rPr>
              <a:t>è questa una prima idea di composizione di due operazioni di prospettiva che, con lo sviluppo della geometria proiettiva, condurrà al concetto di </a:t>
            </a:r>
            <a:r>
              <a:rPr lang="it-IT" sz="2400" b="1" i="1" u="sng" dirty="0">
                <a:solidFill>
                  <a:schemeClr val="accent2"/>
                </a:solidFill>
                <a:latin typeface="Times New Roman" pitchFamily="18" charset="0"/>
              </a:rPr>
              <a:t>omologia</a:t>
            </a:r>
            <a:r>
              <a:rPr lang="it-IT" sz="2400" dirty="0">
                <a:solidFill>
                  <a:schemeClr val="accent2"/>
                </a:solidFill>
                <a:latin typeface="Times New Roman" pitchFamily="18" charset="0"/>
              </a:rPr>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07950" y="274638"/>
            <a:ext cx="8856663" cy="706437"/>
          </a:xfrm>
        </p:spPr>
        <p:txBody>
          <a:bodyPr/>
          <a:lstStyle/>
          <a:p>
            <a:pPr eaLnBrk="1" hangingPunct="1"/>
            <a:br>
              <a:rPr lang="it-IT" sz="2400" b="1" dirty="0">
                <a:solidFill>
                  <a:srgbClr val="CC0000"/>
                </a:solidFill>
                <a:cs typeface="Times New Roman" pitchFamily="18" charset="0"/>
              </a:rPr>
            </a:br>
            <a:r>
              <a:rPr lang="it-IT" sz="2800" b="1" dirty="0">
                <a:solidFill>
                  <a:srgbClr val="CC0000"/>
                </a:solidFill>
                <a:latin typeface="Times New Roman" pitchFamily="18" charset="0"/>
                <a:cs typeface="Times New Roman" pitchFamily="18" charset="0"/>
              </a:rPr>
              <a:t>Le trasformazioni geometriche</a:t>
            </a:r>
            <a:br>
              <a:rPr lang="it-IT" sz="2400" b="1" dirty="0">
                <a:solidFill>
                  <a:srgbClr val="CC0000"/>
                </a:solidFill>
                <a:latin typeface="Times New Roman" pitchFamily="18" charset="0"/>
                <a:cs typeface="Times New Roman" pitchFamily="18" charset="0"/>
              </a:rPr>
            </a:br>
            <a:endParaRPr lang="it-IT" sz="2400" dirty="0">
              <a:solidFill>
                <a:srgbClr val="CC0000"/>
              </a:solidFill>
              <a:latin typeface="Times New Roman" pitchFamily="18" charset="0"/>
              <a:cs typeface="Times New Roman" pitchFamily="18" charset="0"/>
            </a:endParaRPr>
          </a:p>
        </p:txBody>
      </p:sp>
      <p:sp>
        <p:nvSpPr>
          <p:cNvPr id="19459" name="Rectangle 3"/>
          <p:cNvSpPr>
            <a:spLocks noGrp="1" noChangeArrowheads="1"/>
          </p:cNvSpPr>
          <p:nvPr>
            <p:ph type="body" idx="1"/>
          </p:nvPr>
        </p:nvSpPr>
        <p:spPr>
          <a:xfrm>
            <a:off x="457200" y="1125538"/>
            <a:ext cx="8229600" cy="5183187"/>
          </a:xfrm>
        </p:spPr>
        <p:txBody>
          <a:bodyPr/>
          <a:lstStyle/>
          <a:p>
            <a:pPr algn="ctr" eaLnBrk="1" hangingPunct="1">
              <a:lnSpc>
                <a:spcPct val="90000"/>
              </a:lnSpc>
              <a:buFontTx/>
              <a:buNone/>
            </a:pPr>
            <a:r>
              <a:rPr lang="it-IT" sz="2400" dirty="0">
                <a:solidFill>
                  <a:srgbClr val="CC0000"/>
                </a:solidFill>
                <a:cs typeface="Times New Roman" pitchFamily="18" charset="0"/>
              </a:rPr>
              <a:t>   </a:t>
            </a:r>
            <a:r>
              <a:rPr lang="it-IT" sz="2400" b="1" i="1" dirty="0">
                <a:solidFill>
                  <a:srgbClr val="CC0000"/>
                </a:solidFill>
                <a:latin typeface="Times New Roman" pitchFamily="18" charset="0"/>
                <a:cs typeface="Times New Roman" pitchFamily="18" charset="0"/>
              </a:rPr>
              <a:t>- dal piano euclideo al piano affine; </a:t>
            </a:r>
            <a:br>
              <a:rPr lang="it-IT" sz="2400" b="1" i="1" dirty="0">
                <a:solidFill>
                  <a:srgbClr val="CC0000"/>
                </a:solidFill>
                <a:latin typeface="Times New Roman" pitchFamily="18" charset="0"/>
                <a:cs typeface="Times New Roman" pitchFamily="18" charset="0"/>
              </a:rPr>
            </a:br>
            <a:r>
              <a:rPr lang="it-IT" sz="2400" b="1" i="1" dirty="0">
                <a:solidFill>
                  <a:srgbClr val="CC0000"/>
                </a:solidFill>
                <a:latin typeface="Times New Roman" pitchFamily="18" charset="0"/>
                <a:cs typeface="Times New Roman" pitchFamily="18" charset="0"/>
              </a:rPr>
              <a:t>- dal piano affine al piano proiettivo.</a:t>
            </a:r>
            <a:endParaRPr lang="it-IT" sz="2400" b="1" i="1" dirty="0">
              <a:solidFill>
                <a:srgbClr val="000066"/>
              </a:solidFill>
              <a:latin typeface="Times New Roman" pitchFamily="18" charset="0"/>
              <a:cs typeface="Times New Roman" pitchFamily="18" charset="0"/>
            </a:endParaRPr>
          </a:p>
          <a:p>
            <a:pPr algn="ctr" eaLnBrk="1" hangingPunct="1">
              <a:lnSpc>
                <a:spcPct val="90000"/>
              </a:lnSpc>
              <a:buFontTx/>
              <a:buNone/>
            </a:pPr>
            <a:endParaRPr lang="it-IT" sz="2400" dirty="0">
              <a:solidFill>
                <a:srgbClr val="000066"/>
              </a:solidFill>
              <a:latin typeface="Times New Roman" pitchFamily="18" charset="0"/>
              <a:cs typeface="Times New Roman" pitchFamily="18" charset="0"/>
            </a:endParaRPr>
          </a:p>
          <a:p>
            <a:pPr algn="ctr" eaLnBrk="1" hangingPunct="1">
              <a:lnSpc>
                <a:spcPct val="90000"/>
              </a:lnSpc>
              <a:buFontTx/>
              <a:buNone/>
            </a:pPr>
            <a:r>
              <a:rPr lang="it-IT" sz="2400" dirty="0">
                <a:solidFill>
                  <a:srgbClr val="000066"/>
                </a:solidFill>
                <a:latin typeface="Times New Roman" pitchFamily="18" charset="0"/>
                <a:cs typeface="Times New Roman" pitchFamily="18" charset="0"/>
              </a:rPr>
              <a:t>E’ indispensabile ampliare la geometria euclidea alla geometria proiettiva?  Si, perché:</a:t>
            </a:r>
          </a:p>
          <a:p>
            <a:pPr algn="ctr" eaLnBrk="1" hangingPunct="1">
              <a:lnSpc>
                <a:spcPct val="90000"/>
              </a:lnSpc>
              <a:buFontTx/>
              <a:buNone/>
            </a:pPr>
            <a:r>
              <a:rPr lang="it-IT" sz="2400" dirty="0">
                <a:solidFill>
                  <a:srgbClr val="000066"/>
                </a:solidFill>
                <a:latin typeface="Times New Roman" pitchFamily="18" charset="0"/>
                <a:cs typeface="Times New Roman" pitchFamily="18" charset="0"/>
              </a:rPr>
              <a:t>- Le trasformazioni euclidee, (quelle conservano gli angoli), in natura sono poche. </a:t>
            </a:r>
          </a:p>
          <a:p>
            <a:pPr algn="ctr" eaLnBrk="1" hangingPunct="1">
              <a:lnSpc>
                <a:spcPct val="90000"/>
              </a:lnSpc>
              <a:buFontTx/>
              <a:buNone/>
            </a:pPr>
            <a:r>
              <a:rPr lang="it-IT" sz="2400" dirty="0">
                <a:solidFill>
                  <a:srgbClr val="000066"/>
                </a:solidFill>
                <a:latin typeface="Times New Roman" pitchFamily="18" charset="0"/>
                <a:cs typeface="Times New Roman" pitchFamily="18" charset="0"/>
              </a:rPr>
              <a:t>- Il primo approccio di un bambino con la geometria ha due caratteristiche:</a:t>
            </a:r>
          </a:p>
          <a:p>
            <a:pPr algn="ctr" eaLnBrk="1" hangingPunct="1">
              <a:lnSpc>
                <a:spcPct val="90000"/>
              </a:lnSpc>
              <a:buFontTx/>
              <a:buNone/>
            </a:pPr>
            <a:r>
              <a:rPr lang="it-IT" sz="2400" dirty="0">
                <a:solidFill>
                  <a:srgbClr val="000066"/>
                </a:solidFill>
                <a:latin typeface="Times New Roman" pitchFamily="18" charset="0"/>
                <a:cs typeface="Times New Roman" pitchFamily="18" charset="0"/>
              </a:rPr>
              <a:t>1. la visualizzazione della forma (approccio euclideo);</a:t>
            </a:r>
          </a:p>
          <a:p>
            <a:pPr algn="ctr" eaLnBrk="1" hangingPunct="1">
              <a:lnSpc>
                <a:spcPct val="90000"/>
              </a:lnSpc>
              <a:buFontTx/>
              <a:buNone/>
            </a:pPr>
            <a:r>
              <a:rPr lang="it-IT" sz="2400" dirty="0">
                <a:solidFill>
                  <a:srgbClr val="000066"/>
                </a:solidFill>
                <a:latin typeface="Times New Roman" pitchFamily="18" charset="0"/>
                <a:cs typeface="Times New Roman" pitchFamily="18" charset="0"/>
              </a:rPr>
              <a:t>  2. la visualizzazione delle ombre (approccio proiettivo:</a:t>
            </a:r>
          </a:p>
          <a:p>
            <a:pPr algn="ctr" eaLnBrk="1" hangingPunct="1">
              <a:lnSpc>
                <a:spcPct val="90000"/>
              </a:lnSpc>
              <a:buFontTx/>
              <a:buNone/>
            </a:pPr>
            <a:r>
              <a:rPr lang="it-IT" sz="2400" dirty="0">
                <a:solidFill>
                  <a:srgbClr val="000066"/>
                </a:solidFill>
                <a:latin typeface="Times New Roman" pitchFamily="18" charset="0"/>
                <a:cs typeface="Times New Roman" pitchFamily="18" charset="0"/>
              </a:rPr>
              <a:t>        </a:t>
            </a:r>
            <a:r>
              <a:rPr lang="it-IT" sz="2400" i="1" u="sng" dirty="0">
                <a:solidFill>
                  <a:srgbClr val="000066"/>
                </a:solidFill>
                <a:latin typeface="Times New Roman" pitchFamily="18" charset="0"/>
                <a:cs typeface="Times New Roman" pitchFamily="18" charset="0"/>
              </a:rPr>
              <a:t>l’ombra di una figura non conserva gli angoli, dunque </a:t>
            </a:r>
          </a:p>
          <a:p>
            <a:pPr algn="ctr" eaLnBrk="1" hangingPunct="1">
              <a:lnSpc>
                <a:spcPct val="90000"/>
              </a:lnSpc>
              <a:buFontTx/>
              <a:buNone/>
            </a:pPr>
            <a:r>
              <a:rPr lang="it-IT" sz="2400" i="1" u="sng" dirty="0">
                <a:solidFill>
                  <a:srgbClr val="000066"/>
                </a:solidFill>
                <a:latin typeface="Times New Roman" pitchFamily="18" charset="0"/>
                <a:cs typeface="Times New Roman" pitchFamily="18" charset="0"/>
              </a:rPr>
              <a:t>va oltre la geometria euclidea</a:t>
            </a:r>
            <a:r>
              <a:rPr lang="it-IT" sz="2400" dirty="0">
                <a:solidFill>
                  <a:srgbClr val="000066"/>
                </a:solidFill>
                <a:latin typeface="Times New Roman" pitchFamily="18" charset="0"/>
                <a:cs typeface="Times New Roman" pitchFamily="18" charset="0"/>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50825" y="274638"/>
            <a:ext cx="8713788" cy="274637"/>
          </a:xfrm>
        </p:spPr>
        <p:txBody>
          <a:bodyPr/>
          <a:lstStyle/>
          <a:p>
            <a:pPr eaLnBrk="1" hangingPunct="1"/>
            <a:r>
              <a:rPr lang="it-IT" sz="2800">
                <a:solidFill>
                  <a:srgbClr val="CC0000"/>
                </a:solidFill>
                <a:latin typeface="Times New Roman" pitchFamily="18" charset="0"/>
                <a:cs typeface="Times New Roman" pitchFamily="18" charset="0"/>
              </a:rPr>
              <a:t>L’OMOLOGIA: composizione di due prospettività</a:t>
            </a:r>
          </a:p>
        </p:txBody>
      </p:sp>
      <p:pic>
        <p:nvPicPr>
          <p:cNvPr id="67588"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539750" y="836613"/>
            <a:ext cx="4365625" cy="2376487"/>
          </a:xfrm>
          <a:noFill/>
        </p:spPr>
      </p:pic>
      <p:pic>
        <p:nvPicPr>
          <p:cNvPr id="6758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620713"/>
            <a:ext cx="3455988"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538" y="3860800"/>
            <a:ext cx="3744912"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Rectangle 7"/>
          <p:cNvSpPr>
            <a:spLocks noChangeArrowheads="1"/>
          </p:cNvSpPr>
          <p:nvPr/>
        </p:nvSpPr>
        <p:spPr bwMode="auto">
          <a:xfrm>
            <a:off x="468313" y="3284538"/>
            <a:ext cx="34559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it-IT" b="1">
                <a:solidFill>
                  <a:srgbClr val="990033"/>
                </a:solidFill>
                <a:latin typeface="Times New Roman" pitchFamily="18" charset="0"/>
                <a:cs typeface="Times New Roman" pitchFamily="18" charset="0"/>
              </a:rPr>
              <a:t>Proiezione della finestra sul piano orizzontale la mattina</a:t>
            </a:r>
            <a:r>
              <a:rPr lang="it-IT">
                <a:latin typeface="Times New Roman" pitchFamily="18" charset="0"/>
                <a:cs typeface="Times New Roman" pitchFamily="18" charset="0"/>
              </a:rPr>
              <a:t> </a:t>
            </a:r>
          </a:p>
        </p:txBody>
      </p:sp>
      <p:sp>
        <p:nvSpPr>
          <p:cNvPr id="21511" name="Rectangle 8"/>
          <p:cNvSpPr>
            <a:spLocks noChangeArrowheads="1"/>
          </p:cNvSpPr>
          <p:nvPr/>
        </p:nvSpPr>
        <p:spPr bwMode="auto">
          <a:xfrm>
            <a:off x="4787900" y="3068638"/>
            <a:ext cx="40322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it-IT" b="1">
                <a:solidFill>
                  <a:srgbClr val="990033"/>
                </a:solidFill>
                <a:latin typeface="Times New Roman" pitchFamily="18" charset="0"/>
                <a:cs typeface="Times New Roman" pitchFamily="18" charset="0"/>
              </a:rPr>
              <a:t>Proiezione della finestra sul piano orizzontale alcune ore dopo</a:t>
            </a:r>
            <a:r>
              <a:rPr lang="it-IT">
                <a:latin typeface="Times New Roman" pitchFamily="18" charset="0"/>
                <a:cs typeface="Times New Roman" pitchFamily="18" charset="0"/>
              </a:rPr>
              <a:t> </a:t>
            </a:r>
          </a:p>
        </p:txBody>
      </p:sp>
      <p:sp>
        <p:nvSpPr>
          <p:cNvPr id="21512" name="Rectangle 9"/>
          <p:cNvSpPr>
            <a:spLocks noChangeArrowheads="1"/>
          </p:cNvSpPr>
          <p:nvPr/>
        </p:nvSpPr>
        <p:spPr bwMode="auto">
          <a:xfrm>
            <a:off x="468313" y="5084763"/>
            <a:ext cx="41751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it-IT" b="1" dirty="0">
                <a:solidFill>
                  <a:srgbClr val="990033"/>
                </a:solidFill>
                <a:latin typeface="Times New Roman" pitchFamily="18" charset="0"/>
                <a:cs typeface="Times New Roman" pitchFamily="18" charset="0"/>
              </a:rPr>
              <a:t>Sovrapposizione delle proiezioni: </a:t>
            </a:r>
            <a:r>
              <a:rPr lang="it-IT" b="1" u="sng" dirty="0">
                <a:solidFill>
                  <a:srgbClr val="990033"/>
                </a:solidFill>
                <a:latin typeface="Times New Roman" pitchFamily="18" charset="0"/>
                <a:cs typeface="Times New Roman" pitchFamily="18" charset="0"/>
              </a:rPr>
              <a:t>la trasformazione sul piano orizzontale, che muta ABCD in ABPQ, è</a:t>
            </a:r>
            <a:r>
              <a:rPr lang="it-IT" b="1" dirty="0">
                <a:solidFill>
                  <a:srgbClr val="990033"/>
                </a:solidFill>
                <a:latin typeface="Times New Roman" pitchFamily="18" charset="0"/>
                <a:cs typeface="Times New Roman" pitchFamily="18" charset="0"/>
              </a:rPr>
              <a:t> </a:t>
            </a:r>
            <a:r>
              <a:rPr lang="it-IT" b="1" u="sng" dirty="0">
                <a:solidFill>
                  <a:srgbClr val="990033"/>
                </a:solidFill>
                <a:latin typeface="Times New Roman" pitchFamily="18" charset="0"/>
                <a:cs typeface="Times New Roman" pitchFamily="18" charset="0"/>
              </a:rPr>
              <a:t>l’omologia</a:t>
            </a:r>
          </a:p>
        </p:txBody>
      </p:sp>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836613"/>
            <a:ext cx="4365625"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21185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nodeType="clickEffect">
                                  <p:stCondLst>
                                    <p:cond delay="0"/>
                                  </p:stCondLst>
                                  <p:childTnLst>
                                    <p:set>
                                      <p:cBhvr>
                                        <p:cTn id="6" dur="1" fill="hold">
                                          <p:stCondLst>
                                            <p:cond delay="0"/>
                                          </p:stCondLst>
                                        </p:cTn>
                                        <p:tgtEl>
                                          <p:spTgt spid="67588"/>
                                        </p:tgtEl>
                                        <p:attrNameLst>
                                          <p:attrName>style.visibility</p:attrName>
                                        </p:attrNameLst>
                                      </p:cBhvr>
                                      <p:to>
                                        <p:strVal val="visible"/>
                                      </p:to>
                                    </p:set>
                                    <p:anim calcmode="lin" valueType="num">
                                      <p:cBhvr additive="base">
                                        <p:cTn id="7" dur="500" fill="hold"/>
                                        <p:tgtEl>
                                          <p:spTgt spid="67588"/>
                                        </p:tgtEl>
                                        <p:attrNameLst>
                                          <p:attrName>ppt_x</p:attrName>
                                        </p:attrNameLst>
                                      </p:cBhvr>
                                      <p:tavLst>
                                        <p:tav tm="0">
                                          <p:val>
                                            <p:strVal val="0-#ppt_w/2"/>
                                          </p:val>
                                        </p:tav>
                                        <p:tav tm="100000">
                                          <p:val>
                                            <p:strVal val="#ppt_x"/>
                                          </p:val>
                                        </p:tav>
                                      </p:tavLst>
                                    </p:anim>
                                    <p:anim calcmode="lin" valueType="num">
                                      <p:cBhvr additive="base">
                                        <p:cTn id="8" dur="500" fill="hold"/>
                                        <p:tgtEl>
                                          <p:spTgt spid="6758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3" fill="hold" nodeType="clickEffect">
                                  <p:stCondLst>
                                    <p:cond delay="0"/>
                                  </p:stCondLst>
                                  <p:childTnLst>
                                    <p:set>
                                      <p:cBhvr>
                                        <p:cTn id="12" dur="1" fill="hold">
                                          <p:stCondLst>
                                            <p:cond delay="0"/>
                                          </p:stCondLst>
                                        </p:cTn>
                                        <p:tgtEl>
                                          <p:spTgt spid="67589"/>
                                        </p:tgtEl>
                                        <p:attrNameLst>
                                          <p:attrName>style.visibility</p:attrName>
                                        </p:attrNameLst>
                                      </p:cBhvr>
                                      <p:to>
                                        <p:strVal val="visible"/>
                                      </p:to>
                                    </p:set>
                                    <p:anim calcmode="lin" valueType="num">
                                      <p:cBhvr additive="base">
                                        <p:cTn id="13" dur="500" fill="hold"/>
                                        <p:tgtEl>
                                          <p:spTgt spid="67589"/>
                                        </p:tgtEl>
                                        <p:attrNameLst>
                                          <p:attrName>ppt_x</p:attrName>
                                        </p:attrNameLst>
                                      </p:cBhvr>
                                      <p:tavLst>
                                        <p:tav tm="0">
                                          <p:val>
                                            <p:strVal val="1+#ppt_w/2"/>
                                          </p:val>
                                        </p:tav>
                                        <p:tav tm="100000">
                                          <p:val>
                                            <p:strVal val="#ppt_x"/>
                                          </p:val>
                                        </p:tav>
                                      </p:tavLst>
                                    </p:anim>
                                    <p:anim calcmode="lin" valueType="num">
                                      <p:cBhvr additive="base">
                                        <p:cTn id="14" dur="500" fill="hold"/>
                                        <p:tgtEl>
                                          <p:spTgt spid="67589"/>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7590"/>
                                        </p:tgtEl>
                                        <p:attrNameLst>
                                          <p:attrName>style.visibility</p:attrName>
                                        </p:attrNameLst>
                                      </p:cBhvr>
                                      <p:to>
                                        <p:strVal val="visible"/>
                                      </p:to>
                                    </p:set>
                                    <p:anim calcmode="lin" valueType="num">
                                      <p:cBhvr additive="base">
                                        <p:cTn id="19" dur="500" fill="hold"/>
                                        <p:tgtEl>
                                          <p:spTgt spid="67590"/>
                                        </p:tgtEl>
                                        <p:attrNameLst>
                                          <p:attrName>ppt_x</p:attrName>
                                        </p:attrNameLst>
                                      </p:cBhvr>
                                      <p:tavLst>
                                        <p:tav tm="0">
                                          <p:val>
                                            <p:strVal val="#ppt_x"/>
                                          </p:val>
                                        </p:tav>
                                        <p:tav tm="100000">
                                          <p:val>
                                            <p:strVal val="#ppt_x"/>
                                          </p:val>
                                        </p:tav>
                                      </p:tavLst>
                                    </p:anim>
                                    <p:anim calcmode="lin" valueType="num">
                                      <p:cBhvr additive="base">
                                        <p:cTn id="20" dur="500" fill="hold"/>
                                        <p:tgtEl>
                                          <p:spTgt spid="6759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9"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it-IT" sz="2800" b="1">
                <a:solidFill>
                  <a:srgbClr val="CC0000"/>
                </a:solidFill>
                <a:latin typeface="Times New Roman" pitchFamily="18" charset="0"/>
                <a:cs typeface="Times New Roman" pitchFamily="18" charset="0"/>
              </a:rPr>
              <a:t>Dallo spazio tridimensionale al piano</a:t>
            </a:r>
          </a:p>
        </p:txBody>
      </p:sp>
      <p:sp>
        <p:nvSpPr>
          <p:cNvPr id="22531" name="Rectangle 3"/>
          <p:cNvSpPr>
            <a:spLocks noGrp="1" noChangeArrowheads="1"/>
          </p:cNvSpPr>
          <p:nvPr>
            <p:ph type="body" idx="1"/>
          </p:nvPr>
        </p:nvSpPr>
        <p:spPr/>
        <p:txBody>
          <a:bodyPr/>
          <a:lstStyle/>
          <a:p>
            <a:pPr algn="ctr" eaLnBrk="1" hangingPunct="1">
              <a:lnSpc>
                <a:spcPct val="120000"/>
              </a:lnSpc>
              <a:buFontTx/>
              <a:buNone/>
            </a:pPr>
            <a:r>
              <a:rPr lang="it-IT" sz="2400">
                <a:solidFill>
                  <a:srgbClr val="000066"/>
                </a:solidFill>
                <a:latin typeface="Times New Roman" pitchFamily="18" charset="0"/>
              </a:rPr>
              <a:t>L’omologia è, dunque, </a:t>
            </a:r>
            <a:r>
              <a:rPr lang="it-IT" sz="2400" u="sng">
                <a:solidFill>
                  <a:srgbClr val="000066"/>
                </a:solidFill>
                <a:latin typeface="Times New Roman" pitchFamily="18" charset="0"/>
              </a:rPr>
              <a:t>una trasformazione lineare del piano che ha la genesi nello spazio tridimensionale</a:t>
            </a:r>
            <a:r>
              <a:rPr lang="it-IT" sz="2400">
                <a:solidFill>
                  <a:srgbClr val="000066"/>
                </a:solidFill>
                <a:latin typeface="Times New Roman" pitchFamily="18" charset="0"/>
              </a:rPr>
              <a:t>. </a:t>
            </a:r>
          </a:p>
          <a:p>
            <a:pPr eaLnBrk="1" hangingPunct="1">
              <a:lnSpc>
                <a:spcPct val="120000"/>
              </a:lnSpc>
              <a:buFontTx/>
              <a:buNone/>
            </a:pPr>
            <a:endParaRPr lang="it-IT" sz="2400">
              <a:solidFill>
                <a:srgbClr val="000066"/>
              </a:solidFill>
              <a:latin typeface="Times New Roman" pitchFamily="18" charset="0"/>
            </a:endParaRPr>
          </a:p>
          <a:p>
            <a:pPr algn="ctr" eaLnBrk="1" hangingPunct="1">
              <a:lnSpc>
                <a:spcPct val="120000"/>
              </a:lnSpc>
              <a:buFontTx/>
              <a:buNone/>
            </a:pPr>
            <a:r>
              <a:rPr lang="it-IT" sz="2400">
                <a:solidFill>
                  <a:srgbClr val="000066"/>
                </a:solidFill>
                <a:latin typeface="Times New Roman" pitchFamily="18" charset="0"/>
              </a:rPr>
              <a:t>Il concetto di omologia induce alle seguenti osservazioni:</a:t>
            </a:r>
          </a:p>
          <a:p>
            <a:pPr algn="ctr" eaLnBrk="1" hangingPunct="1">
              <a:lnSpc>
                <a:spcPct val="120000"/>
              </a:lnSpc>
              <a:buFontTx/>
              <a:buNone/>
            </a:pPr>
            <a:r>
              <a:rPr lang="it-IT" sz="2400">
                <a:solidFill>
                  <a:srgbClr val="000066"/>
                </a:solidFill>
                <a:latin typeface="Times New Roman" pitchFamily="18" charset="0"/>
              </a:rPr>
              <a:t>- Quali forme hanno le proiezioni della finestra sul pavimento?</a:t>
            </a:r>
          </a:p>
          <a:p>
            <a:pPr algn="ctr" eaLnBrk="1" hangingPunct="1">
              <a:lnSpc>
                <a:spcPct val="120000"/>
              </a:lnSpc>
              <a:buFontTx/>
              <a:buNone/>
            </a:pPr>
            <a:r>
              <a:rPr lang="it-IT" sz="2400">
                <a:solidFill>
                  <a:srgbClr val="000066"/>
                </a:solidFill>
                <a:latin typeface="Times New Roman" pitchFamily="18" charset="0"/>
              </a:rPr>
              <a:t>- Quali sono le proprietà che si mantengono?</a:t>
            </a:r>
          </a:p>
          <a:p>
            <a:pPr algn="ctr" eaLnBrk="1" hangingPunct="1">
              <a:lnSpc>
                <a:spcPct val="120000"/>
              </a:lnSpc>
              <a:buFontTx/>
              <a:buNone/>
            </a:pPr>
            <a:r>
              <a:rPr lang="it-IT" sz="2400">
                <a:solidFill>
                  <a:srgbClr val="000066"/>
                </a:solidFill>
                <a:latin typeface="Times New Roman" pitchFamily="18" charset="0"/>
              </a:rPr>
              <a:t>- Quali sono le proprietà che cambiano?</a:t>
            </a:r>
          </a:p>
          <a:p>
            <a:pPr eaLnBrk="1" hangingPunct="1">
              <a:lnSpc>
                <a:spcPct val="90000"/>
              </a:lnSpc>
            </a:pPr>
            <a:endParaRPr lang="it-IT" sz="2400">
              <a:solidFill>
                <a:srgbClr val="000066"/>
              </a:solidFill>
              <a:latin typeface="Times New Roman" pitchFamily="18" charset="0"/>
            </a:endParaRPr>
          </a:p>
        </p:txBody>
      </p:sp>
    </p:spTree>
    <p:extLst>
      <p:ext uri="{BB962C8B-B14F-4D97-AF65-F5344CB8AC3E}">
        <p14:creationId xmlns:p14="http://schemas.microsoft.com/office/powerpoint/2010/main" val="24416458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68313" y="115888"/>
            <a:ext cx="8229600" cy="504825"/>
          </a:xfrm>
        </p:spPr>
        <p:txBody>
          <a:bodyPr/>
          <a:lstStyle/>
          <a:p>
            <a:pPr eaLnBrk="1" hangingPunct="1"/>
            <a:r>
              <a:rPr lang="it-IT" sz="2800">
                <a:solidFill>
                  <a:srgbClr val="CC0000"/>
                </a:solidFill>
                <a:latin typeface="Times New Roman" pitchFamily="18" charset="0"/>
                <a:cs typeface="Times New Roman" pitchFamily="18" charset="0"/>
              </a:rPr>
              <a:t>PROIEZIONE E SEZIONE</a:t>
            </a:r>
          </a:p>
        </p:txBody>
      </p:sp>
      <p:sp>
        <p:nvSpPr>
          <p:cNvPr id="23555" name="Rectangle 3"/>
          <p:cNvSpPr>
            <a:spLocks noGrp="1" noChangeArrowheads="1"/>
          </p:cNvSpPr>
          <p:nvPr>
            <p:ph type="body" idx="1"/>
          </p:nvPr>
        </p:nvSpPr>
        <p:spPr>
          <a:xfrm>
            <a:off x="0" y="692150"/>
            <a:ext cx="8856663" cy="5462588"/>
          </a:xfrm>
        </p:spPr>
        <p:txBody>
          <a:bodyPr/>
          <a:lstStyle/>
          <a:p>
            <a:pPr algn="ctr" eaLnBrk="1" hangingPunct="1">
              <a:lnSpc>
                <a:spcPct val="80000"/>
              </a:lnSpc>
              <a:buFontTx/>
              <a:buNone/>
            </a:pPr>
            <a:r>
              <a:rPr lang="it-IT" sz="2400">
                <a:solidFill>
                  <a:srgbClr val="000066"/>
                </a:solidFill>
                <a:latin typeface="Times New Roman" pitchFamily="18" charset="0"/>
                <a:cs typeface="Times New Roman" pitchFamily="18" charset="0"/>
              </a:rPr>
              <a:t>Si definisce </a:t>
            </a:r>
            <a:r>
              <a:rPr lang="it-IT" sz="2400" i="1">
                <a:solidFill>
                  <a:srgbClr val="000066"/>
                </a:solidFill>
                <a:latin typeface="Times New Roman" pitchFamily="18" charset="0"/>
                <a:cs typeface="Times New Roman" pitchFamily="18" charset="0"/>
              </a:rPr>
              <a:t>Proiezione</a:t>
            </a:r>
            <a:r>
              <a:rPr lang="it-IT" sz="2400">
                <a:solidFill>
                  <a:srgbClr val="000066"/>
                </a:solidFill>
                <a:latin typeface="Times New Roman" pitchFamily="18" charset="0"/>
                <a:cs typeface="Times New Roman" pitchFamily="18" charset="0"/>
              </a:rPr>
              <a:t> di un punto P su una retta r, da un centro di proiezione S, il punto P’</a:t>
            </a:r>
            <a:r>
              <a:rPr lang="it-IT" sz="2400">
                <a:solidFill>
                  <a:srgbClr val="000066"/>
                </a:solidFill>
                <a:latin typeface="Times New Roman" pitchFamily="18" charset="0"/>
                <a:cs typeface="Times New Roman" pitchFamily="18" charset="0"/>
                <a:sym typeface="Symbol" pitchFamily="18" charset="2"/>
              </a:rPr>
              <a:t></a:t>
            </a:r>
            <a:r>
              <a:rPr lang="it-IT" sz="2400">
                <a:solidFill>
                  <a:srgbClr val="000066"/>
                </a:solidFill>
                <a:latin typeface="Times New Roman" pitchFamily="18" charset="0"/>
                <a:cs typeface="Times New Roman" pitchFamily="18" charset="0"/>
              </a:rPr>
              <a:t>SP</a:t>
            </a:r>
            <a:r>
              <a:rPr lang="it-IT" sz="2400">
                <a:solidFill>
                  <a:srgbClr val="000066"/>
                </a:solidFill>
                <a:latin typeface="Times New Roman" pitchFamily="18" charset="0"/>
                <a:cs typeface="Times New Roman" pitchFamily="18" charset="0"/>
                <a:sym typeface="Symbol" pitchFamily="18" charset="2"/>
              </a:rPr>
              <a:t></a:t>
            </a:r>
            <a:r>
              <a:rPr lang="it-IT" sz="2400">
                <a:solidFill>
                  <a:srgbClr val="000066"/>
                </a:solidFill>
                <a:latin typeface="Times New Roman" pitchFamily="18" charset="0"/>
                <a:cs typeface="Times New Roman" pitchFamily="18" charset="0"/>
              </a:rPr>
              <a:t>r </a:t>
            </a:r>
          </a:p>
          <a:p>
            <a:pPr algn="ctr" eaLnBrk="1" hangingPunct="1">
              <a:lnSpc>
                <a:spcPct val="80000"/>
              </a:lnSpc>
              <a:buFontTx/>
              <a:buNone/>
            </a:pPr>
            <a:endParaRPr lang="it-IT" sz="2400">
              <a:solidFill>
                <a:srgbClr val="000066"/>
              </a:solidFill>
              <a:latin typeface="Times New Roman" pitchFamily="18" charset="0"/>
              <a:cs typeface="Times New Roman" pitchFamily="18" charset="0"/>
            </a:endParaRPr>
          </a:p>
          <a:p>
            <a:pPr algn="ctr" eaLnBrk="1" hangingPunct="1">
              <a:lnSpc>
                <a:spcPct val="80000"/>
              </a:lnSpc>
              <a:spcBef>
                <a:spcPct val="0"/>
              </a:spcBef>
              <a:buFontTx/>
              <a:buNone/>
            </a:pPr>
            <a:endParaRPr lang="it-IT" sz="2000">
              <a:solidFill>
                <a:srgbClr val="000066"/>
              </a:solidFill>
              <a:latin typeface="Times New Roman" pitchFamily="18" charset="0"/>
              <a:cs typeface="Times New Roman" pitchFamily="18" charset="0"/>
            </a:endParaRPr>
          </a:p>
          <a:p>
            <a:pPr algn="ctr" eaLnBrk="1" hangingPunct="1">
              <a:lnSpc>
                <a:spcPct val="80000"/>
              </a:lnSpc>
              <a:spcBef>
                <a:spcPct val="0"/>
              </a:spcBef>
              <a:buFontTx/>
              <a:buNone/>
            </a:pPr>
            <a:endParaRPr lang="it-IT" sz="2000">
              <a:solidFill>
                <a:srgbClr val="000066"/>
              </a:solidFill>
              <a:latin typeface="Times New Roman" pitchFamily="18" charset="0"/>
              <a:cs typeface="Times New Roman" pitchFamily="18" charset="0"/>
            </a:endParaRPr>
          </a:p>
          <a:p>
            <a:pPr algn="ctr" eaLnBrk="1" hangingPunct="1">
              <a:lnSpc>
                <a:spcPct val="80000"/>
              </a:lnSpc>
              <a:spcBef>
                <a:spcPct val="0"/>
              </a:spcBef>
              <a:buFontTx/>
              <a:buNone/>
            </a:pPr>
            <a:endParaRPr lang="it-IT" sz="2000">
              <a:solidFill>
                <a:srgbClr val="000066"/>
              </a:solidFill>
              <a:latin typeface="Times New Roman" pitchFamily="18" charset="0"/>
              <a:cs typeface="Times New Roman" pitchFamily="18" charset="0"/>
            </a:endParaRPr>
          </a:p>
          <a:p>
            <a:pPr algn="ctr" eaLnBrk="1" hangingPunct="1">
              <a:lnSpc>
                <a:spcPct val="80000"/>
              </a:lnSpc>
              <a:spcBef>
                <a:spcPct val="0"/>
              </a:spcBef>
              <a:buFontTx/>
              <a:buNone/>
            </a:pPr>
            <a:endParaRPr lang="it-IT" sz="2000">
              <a:solidFill>
                <a:srgbClr val="000066"/>
              </a:solidFill>
              <a:latin typeface="Times New Roman" pitchFamily="18" charset="0"/>
              <a:cs typeface="Times New Roman" pitchFamily="18" charset="0"/>
            </a:endParaRPr>
          </a:p>
          <a:p>
            <a:pPr algn="ctr" eaLnBrk="1" hangingPunct="1">
              <a:lnSpc>
                <a:spcPct val="80000"/>
              </a:lnSpc>
              <a:spcBef>
                <a:spcPct val="0"/>
              </a:spcBef>
              <a:buFontTx/>
              <a:buNone/>
            </a:pPr>
            <a:endParaRPr lang="it-IT" sz="2000">
              <a:solidFill>
                <a:srgbClr val="000066"/>
              </a:solidFill>
              <a:latin typeface="Times New Roman" pitchFamily="18" charset="0"/>
              <a:cs typeface="Times New Roman" pitchFamily="18" charset="0"/>
            </a:endParaRPr>
          </a:p>
          <a:p>
            <a:pPr algn="ctr" eaLnBrk="1" hangingPunct="1">
              <a:lnSpc>
                <a:spcPct val="80000"/>
              </a:lnSpc>
              <a:spcBef>
                <a:spcPct val="0"/>
              </a:spcBef>
              <a:buFontTx/>
              <a:buNone/>
            </a:pPr>
            <a:endParaRPr lang="it-IT" sz="2000">
              <a:solidFill>
                <a:srgbClr val="000066"/>
              </a:solidFill>
              <a:latin typeface="Times New Roman" pitchFamily="18" charset="0"/>
              <a:cs typeface="Times New Roman" pitchFamily="18" charset="0"/>
            </a:endParaRPr>
          </a:p>
          <a:p>
            <a:pPr algn="ctr" eaLnBrk="1" hangingPunct="1">
              <a:lnSpc>
                <a:spcPct val="80000"/>
              </a:lnSpc>
              <a:spcBef>
                <a:spcPct val="0"/>
              </a:spcBef>
              <a:buFontTx/>
              <a:buNone/>
            </a:pPr>
            <a:endParaRPr lang="it-IT" sz="2400">
              <a:solidFill>
                <a:srgbClr val="CC0000"/>
              </a:solidFill>
              <a:latin typeface="Times New Roman" pitchFamily="18" charset="0"/>
              <a:cs typeface="Times New Roman" pitchFamily="18" charset="0"/>
            </a:endParaRPr>
          </a:p>
          <a:p>
            <a:pPr algn="ctr" eaLnBrk="1" hangingPunct="1">
              <a:lnSpc>
                <a:spcPct val="80000"/>
              </a:lnSpc>
              <a:spcBef>
                <a:spcPct val="0"/>
              </a:spcBef>
              <a:buFontTx/>
              <a:buNone/>
            </a:pPr>
            <a:endParaRPr lang="it-IT" sz="2400">
              <a:solidFill>
                <a:srgbClr val="CC0000"/>
              </a:solidFill>
              <a:latin typeface="Times New Roman" pitchFamily="18" charset="0"/>
              <a:cs typeface="Times New Roman" pitchFamily="18" charset="0"/>
            </a:endParaRPr>
          </a:p>
          <a:p>
            <a:pPr algn="ctr" eaLnBrk="1" hangingPunct="1">
              <a:lnSpc>
                <a:spcPct val="80000"/>
              </a:lnSpc>
              <a:spcBef>
                <a:spcPct val="0"/>
              </a:spcBef>
              <a:buFontTx/>
              <a:buNone/>
            </a:pPr>
            <a:endParaRPr lang="it-IT" sz="2400">
              <a:solidFill>
                <a:srgbClr val="CC0000"/>
              </a:solidFill>
            </a:endParaRPr>
          </a:p>
          <a:p>
            <a:pPr algn="ctr" eaLnBrk="1" hangingPunct="1">
              <a:lnSpc>
                <a:spcPct val="80000"/>
              </a:lnSpc>
              <a:spcBef>
                <a:spcPct val="0"/>
              </a:spcBef>
              <a:buFontTx/>
              <a:buNone/>
            </a:pPr>
            <a:r>
              <a:rPr lang="it-IT" sz="2400">
                <a:solidFill>
                  <a:srgbClr val="CC0000"/>
                </a:solidFill>
                <a:latin typeface="Times New Roman" pitchFamily="18" charset="0"/>
                <a:cs typeface="Times New Roman" pitchFamily="18" charset="0"/>
              </a:rPr>
              <a:t>Se il segmento SP è perpendicolare ad r, la proiezione si dice ortogonale.</a:t>
            </a:r>
            <a:endParaRPr lang="it-IT" sz="2400" b="1">
              <a:solidFill>
                <a:srgbClr val="CC0000"/>
              </a:solidFill>
              <a:latin typeface="Times New Roman" pitchFamily="18" charset="0"/>
              <a:cs typeface="Times New Roman" pitchFamily="18" charset="0"/>
            </a:endParaRPr>
          </a:p>
          <a:p>
            <a:pPr algn="ctr" eaLnBrk="1" hangingPunct="1">
              <a:lnSpc>
                <a:spcPct val="80000"/>
              </a:lnSpc>
              <a:spcBef>
                <a:spcPct val="50000"/>
              </a:spcBef>
              <a:buFontTx/>
              <a:buNone/>
            </a:pPr>
            <a:r>
              <a:rPr lang="it-IT" sz="2400">
                <a:solidFill>
                  <a:srgbClr val="000066"/>
                </a:solidFill>
                <a:latin typeface="Times New Roman" pitchFamily="18" charset="0"/>
                <a:cs typeface="Times New Roman" pitchFamily="18" charset="0"/>
              </a:rPr>
              <a:t>Se consideriamo la retta r e la retta PP’ che si intersecano nel punto P’; il loro punto di intersezione P’ è detto </a:t>
            </a:r>
            <a:r>
              <a:rPr lang="it-IT" sz="2400" i="1">
                <a:solidFill>
                  <a:srgbClr val="000066"/>
                </a:solidFill>
                <a:latin typeface="Times New Roman" pitchFamily="18" charset="0"/>
                <a:cs typeface="Times New Roman" pitchFamily="18" charset="0"/>
              </a:rPr>
              <a:t>sezione</a:t>
            </a:r>
            <a:r>
              <a:rPr lang="it-IT" sz="2400">
                <a:solidFill>
                  <a:srgbClr val="000066"/>
                </a:solidFill>
                <a:latin typeface="Times New Roman" pitchFamily="18" charset="0"/>
                <a:cs typeface="Times New Roman" pitchFamily="18" charset="0"/>
              </a:rPr>
              <a:t>, in analogia alla sezione tra due piani, alla sezione di un piano con una qualsiasi figura solida</a:t>
            </a:r>
            <a:r>
              <a:rPr lang="it-IT" sz="2000">
                <a:solidFill>
                  <a:srgbClr val="000066"/>
                </a:solidFill>
                <a:latin typeface="Times New Roman" pitchFamily="18" charset="0"/>
                <a:cs typeface="Times New Roman" pitchFamily="18" charset="0"/>
              </a:rPr>
              <a:t> </a:t>
            </a:r>
          </a:p>
          <a:p>
            <a:pPr algn="ctr" eaLnBrk="1" hangingPunct="1">
              <a:lnSpc>
                <a:spcPct val="80000"/>
              </a:lnSpc>
              <a:buFontTx/>
              <a:buNone/>
            </a:pPr>
            <a:endParaRPr lang="it-IT" sz="2000">
              <a:solidFill>
                <a:srgbClr val="CC0000"/>
              </a:solidFill>
              <a:cs typeface="Times New Roman" pitchFamily="18" charset="0"/>
            </a:endParaRPr>
          </a:p>
          <a:p>
            <a:pPr algn="ctr" eaLnBrk="1" hangingPunct="1">
              <a:lnSpc>
                <a:spcPct val="80000"/>
              </a:lnSpc>
              <a:spcBef>
                <a:spcPct val="0"/>
              </a:spcBef>
              <a:buFontTx/>
              <a:buNone/>
            </a:pPr>
            <a:endParaRPr lang="it-IT" sz="1800">
              <a:solidFill>
                <a:srgbClr val="000066"/>
              </a:solidFill>
            </a:endParaRPr>
          </a:p>
          <a:p>
            <a:pPr algn="ctr" eaLnBrk="1" hangingPunct="1">
              <a:lnSpc>
                <a:spcPct val="80000"/>
              </a:lnSpc>
              <a:buFontTx/>
              <a:buNone/>
            </a:pPr>
            <a:endParaRPr lang="it-IT" sz="1600">
              <a:solidFill>
                <a:srgbClr val="000066"/>
              </a:solidFill>
              <a:cs typeface="Times New Roman" pitchFamily="18" charset="0"/>
            </a:endParaRPr>
          </a:p>
          <a:p>
            <a:pPr algn="ctr" eaLnBrk="1" hangingPunct="1">
              <a:lnSpc>
                <a:spcPct val="80000"/>
              </a:lnSpc>
            </a:pPr>
            <a:endParaRPr lang="it-IT" sz="1600">
              <a:solidFill>
                <a:srgbClr val="000066"/>
              </a:solidFill>
            </a:endParaRPr>
          </a:p>
        </p:txBody>
      </p:sp>
      <p:pic>
        <p:nvPicPr>
          <p:cNvPr id="6963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1341438"/>
            <a:ext cx="4114800"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23438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afterEffect">
                                  <p:stCondLst>
                                    <p:cond delay="0"/>
                                  </p:stCondLst>
                                  <p:childTnLst>
                                    <p:set>
                                      <p:cBhvr>
                                        <p:cTn id="6" dur="1" fill="hold">
                                          <p:stCondLst>
                                            <p:cond delay="0"/>
                                          </p:stCondLst>
                                        </p:cTn>
                                        <p:tgtEl>
                                          <p:spTgt spid="69636"/>
                                        </p:tgtEl>
                                        <p:attrNameLst>
                                          <p:attrName>style.visibility</p:attrName>
                                        </p:attrNameLst>
                                      </p:cBhvr>
                                      <p:to>
                                        <p:strVal val="visible"/>
                                      </p:to>
                                    </p:set>
                                    <p:anim calcmode="lin" valueType="num">
                                      <p:cBhvr>
                                        <p:cTn id="7" dur="500" fill="hold"/>
                                        <p:tgtEl>
                                          <p:spTgt spid="69636"/>
                                        </p:tgtEl>
                                        <p:attrNameLst>
                                          <p:attrName>ppt_w</p:attrName>
                                        </p:attrNameLst>
                                      </p:cBhvr>
                                      <p:tavLst>
                                        <p:tav tm="0">
                                          <p:val>
                                            <p:strVal val="2/3*#ppt_w"/>
                                          </p:val>
                                        </p:tav>
                                        <p:tav tm="100000">
                                          <p:val>
                                            <p:strVal val="#ppt_w"/>
                                          </p:val>
                                        </p:tav>
                                      </p:tavLst>
                                    </p:anim>
                                    <p:anim calcmode="lin" valueType="num">
                                      <p:cBhvr>
                                        <p:cTn id="8" dur="500" fill="hold"/>
                                        <p:tgtEl>
                                          <p:spTgt spid="6963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07950" y="274638"/>
            <a:ext cx="8928100" cy="417512"/>
          </a:xfrm>
        </p:spPr>
        <p:txBody>
          <a:bodyPr/>
          <a:lstStyle/>
          <a:p>
            <a:pPr eaLnBrk="1" hangingPunct="1"/>
            <a:r>
              <a:rPr lang="it-IT" sz="2400">
                <a:solidFill>
                  <a:srgbClr val="CC0000"/>
                </a:solidFill>
                <a:latin typeface="Times New Roman" pitchFamily="18" charset="0"/>
                <a:cs typeface="Times New Roman" pitchFamily="18" charset="0"/>
              </a:rPr>
              <a:t>PROSPETTIVITA’ tra RETTE - PROSPETTIVITA’ tra PIANI</a:t>
            </a:r>
          </a:p>
        </p:txBody>
      </p:sp>
      <p:sp>
        <p:nvSpPr>
          <p:cNvPr id="24579" name="Rectangle 3"/>
          <p:cNvSpPr>
            <a:spLocks noGrp="1" noChangeArrowheads="1"/>
          </p:cNvSpPr>
          <p:nvPr>
            <p:ph type="body" idx="1"/>
          </p:nvPr>
        </p:nvSpPr>
        <p:spPr>
          <a:xfrm>
            <a:off x="179388" y="836613"/>
            <a:ext cx="8785225" cy="5832475"/>
          </a:xfrm>
        </p:spPr>
        <p:txBody>
          <a:bodyPr/>
          <a:lstStyle/>
          <a:p>
            <a:pPr algn="ctr" eaLnBrk="1" hangingPunct="1">
              <a:buFontTx/>
              <a:buNone/>
            </a:pPr>
            <a:r>
              <a:rPr lang="it-IT" sz="2400">
                <a:solidFill>
                  <a:srgbClr val="000066"/>
                </a:solidFill>
                <a:latin typeface="Times New Roman" pitchFamily="18" charset="0"/>
                <a:cs typeface="Times New Roman" pitchFamily="18" charset="0"/>
              </a:rPr>
              <a:t>Date due rette r ed s del piano ed un punto S esterno sia ad r che ad s,  si definisce </a:t>
            </a:r>
            <a:r>
              <a:rPr lang="it-IT" sz="2400" i="1">
                <a:solidFill>
                  <a:srgbClr val="000066"/>
                </a:solidFill>
                <a:latin typeface="Times New Roman" pitchFamily="18" charset="0"/>
                <a:cs typeface="Times New Roman" pitchFamily="18" charset="0"/>
              </a:rPr>
              <a:t>prospettività di centro S tra le rette s ed r </a:t>
            </a:r>
            <a:r>
              <a:rPr lang="it-IT" sz="2400">
                <a:solidFill>
                  <a:srgbClr val="000066"/>
                </a:solidFill>
                <a:latin typeface="Times New Roman" pitchFamily="18" charset="0"/>
                <a:cs typeface="Times New Roman" pitchFamily="18" charset="0"/>
              </a:rPr>
              <a:t>la corrispondenza che ad ogni punto P</a:t>
            </a:r>
            <a:r>
              <a:rPr lang="it-IT" sz="2400">
                <a:solidFill>
                  <a:srgbClr val="000066"/>
                </a:solidFill>
                <a:latin typeface="Times New Roman" pitchFamily="18" charset="0"/>
                <a:cs typeface="Times New Roman" pitchFamily="18" charset="0"/>
                <a:sym typeface="Symbol" pitchFamily="18" charset="2"/>
              </a:rPr>
              <a:t></a:t>
            </a:r>
            <a:r>
              <a:rPr lang="it-IT" sz="2400">
                <a:solidFill>
                  <a:srgbClr val="000066"/>
                </a:solidFill>
                <a:latin typeface="Times New Roman" pitchFamily="18" charset="0"/>
                <a:cs typeface="Times New Roman" pitchFamily="18" charset="0"/>
              </a:rPr>
              <a:t>s fa corrispondere il punto  P’</a:t>
            </a:r>
            <a:r>
              <a:rPr lang="it-IT" sz="2400">
                <a:solidFill>
                  <a:srgbClr val="000066"/>
                </a:solidFill>
                <a:latin typeface="Times New Roman" pitchFamily="18" charset="0"/>
                <a:cs typeface="Times New Roman" pitchFamily="18" charset="0"/>
                <a:sym typeface="Symbol" pitchFamily="18" charset="2"/>
              </a:rPr>
              <a:t></a:t>
            </a:r>
            <a:r>
              <a:rPr lang="it-IT" sz="2400">
                <a:solidFill>
                  <a:srgbClr val="000066"/>
                </a:solidFill>
                <a:latin typeface="Times New Roman" pitchFamily="18" charset="0"/>
                <a:cs typeface="Times New Roman" pitchFamily="18" charset="0"/>
              </a:rPr>
              <a:t>SP</a:t>
            </a:r>
            <a:r>
              <a:rPr lang="it-IT" sz="2400">
                <a:solidFill>
                  <a:srgbClr val="000066"/>
                </a:solidFill>
                <a:latin typeface="Times New Roman" pitchFamily="18" charset="0"/>
                <a:cs typeface="Times New Roman" pitchFamily="18" charset="0"/>
                <a:sym typeface="Symbol" pitchFamily="18" charset="2"/>
              </a:rPr>
              <a:t></a:t>
            </a:r>
            <a:r>
              <a:rPr lang="it-IT" sz="2400">
                <a:solidFill>
                  <a:srgbClr val="000066"/>
                </a:solidFill>
                <a:latin typeface="Times New Roman" pitchFamily="18" charset="0"/>
                <a:cs typeface="Times New Roman" pitchFamily="18" charset="0"/>
              </a:rPr>
              <a:t>r (cioè la proiezione del punto P di r dal centro di proiezione S)</a:t>
            </a:r>
          </a:p>
          <a:p>
            <a:pPr eaLnBrk="1" hangingPunct="1"/>
            <a:endParaRPr lang="it-IT" sz="2400">
              <a:solidFill>
                <a:srgbClr val="000066"/>
              </a:solidFill>
              <a:latin typeface="Times New Roman" pitchFamily="18" charset="0"/>
              <a:cs typeface="Times New Roman" pitchFamily="18" charset="0"/>
            </a:endParaRPr>
          </a:p>
        </p:txBody>
      </p:sp>
      <p:pic>
        <p:nvPicPr>
          <p:cNvPr id="706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3068638"/>
            <a:ext cx="4965700"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Rectangle 5"/>
          <p:cNvSpPr>
            <a:spLocks noChangeArrowheads="1"/>
          </p:cNvSpPr>
          <p:nvPr/>
        </p:nvSpPr>
        <p:spPr bwMode="auto">
          <a:xfrm>
            <a:off x="5292725" y="3284538"/>
            <a:ext cx="3671888"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20000"/>
              </a:spcBef>
              <a:buClr>
                <a:schemeClr val="accent2"/>
              </a:buClr>
              <a:buSzPct val="110000"/>
            </a:pPr>
            <a:r>
              <a:rPr lang="it-IT" sz="2400">
                <a:solidFill>
                  <a:srgbClr val="000066"/>
                </a:solidFill>
                <a:latin typeface="Times New Roman" pitchFamily="18" charset="0"/>
                <a:cs typeface="Times New Roman" pitchFamily="18" charset="0"/>
              </a:rPr>
              <a:t>La definizione di prospettività tra rette si amplia a prospettività tra piani</a:t>
            </a:r>
            <a:r>
              <a:rPr lang="it-IT" sz="2400"/>
              <a:t> </a:t>
            </a:r>
          </a:p>
        </p:txBody>
      </p:sp>
      <p:sp>
        <p:nvSpPr>
          <p:cNvPr id="24582" name="Rectangle 6"/>
          <p:cNvSpPr>
            <a:spLocks noChangeArrowheads="1"/>
          </p:cNvSpPr>
          <p:nvPr/>
        </p:nvSpPr>
        <p:spPr bwMode="auto">
          <a:xfrm>
            <a:off x="1116013" y="5734050"/>
            <a:ext cx="70564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80000"/>
              </a:lnSpc>
              <a:spcBef>
                <a:spcPct val="20000"/>
              </a:spcBef>
            </a:pPr>
            <a:r>
              <a:rPr lang="it-IT" sz="2400">
                <a:solidFill>
                  <a:srgbClr val="CC0000"/>
                </a:solidFill>
                <a:latin typeface="Times New Roman" pitchFamily="18" charset="0"/>
                <a:cs typeface="Times New Roman" pitchFamily="18" charset="0"/>
              </a:rPr>
              <a:t>Ogni operazione di sezione e proiezione tra rette (o tra piani nello spazio) si definisce </a:t>
            </a:r>
            <a:r>
              <a:rPr lang="it-IT" sz="2400" u="sng">
                <a:solidFill>
                  <a:srgbClr val="000066"/>
                </a:solidFill>
                <a:latin typeface="Times New Roman" pitchFamily="18" charset="0"/>
                <a:cs typeface="Times New Roman" pitchFamily="18" charset="0"/>
              </a:rPr>
              <a:t>prospettività</a:t>
            </a:r>
            <a:r>
              <a:rPr lang="it-IT" sz="2400">
                <a:solidFill>
                  <a:srgbClr val="CC0000"/>
                </a:solidFill>
                <a:latin typeface="Times New Roman" pitchFamily="18" charset="0"/>
                <a:cs typeface="Times New Roman" pitchFamily="18" charset="0"/>
              </a:rPr>
              <a:t>.</a:t>
            </a:r>
          </a:p>
        </p:txBody>
      </p:sp>
    </p:spTree>
    <p:extLst>
      <p:ext uri="{BB962C8B-B14F-4D97-AF65-F5344CB8AC3E}">
        <p14:creationId xmlns:p14="http://schemas.microsoft.com/office/powerpoint/2010/main" val="24804214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0660"/>
                                        </p:tgtEl>
                                        <p:attrNameLst>
                                          <p:attrName>style.visibility</p:attrName>
                                        </p:attrNameLst>
                                      </p:cBhvr>
                                      <p:to>
                                        <p:strVal val="visible"/>
                                      </p:to>
                                    </p:set>
                                    <p:animEffect transition="in" filter="blinds(horizontal)">
                                      <p:cBhvr>
                                        <p:cTn id="7" dur="500"/>
                                        <p:tgtEl>
                                          <p:spTgt spid="706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Grp="1" noChangeArrowheads="1"/>
          </p:cNvSpPr>
          <p:nvPr>
            <p:ph type="body" idx="1"/>
          </p:nvPr>
        </p:nvSpPr>
        <p:spPr>
          <a:xfrm>
            <a:off x="107950" y="188913"/>
            <a:ext cx="8856663" cy="6553200"/>
          </a:xfrm>
        </p:spPr>
        <p:txBody>
          <a:bodyPr/>
          <a:lstStyle/>
          <a:p>
            <a:pPr algn="ctr" eaLnBrk="1" hangingPunct="1">
              <a:lnSpc>
                <a:spcPct val="80000"/>
              </a:lnSpc>
              <a:buFontTx/>
              <a:buNone/>
            </a:pPr>
            <a:r>
              <a:rPr lang="it-IT" sz="2400" dirty="0">
                <a:solidFill>
                  <a:srgbClr val="000066"/>
                </a:solidFill>
                <a:latin typeface="Times New Roman" pitchFamily="18" charset="0"/>
                <a:cs typeface="Times New Roman" pitchFamily="18" charset="0"/>
              </a:rPr>
              <a:t>Se s incide r in un punto U, si può osservare:</a:t>
            </a:r>
          </a:p>
          <a:p>
            <a:pPr algn="ctr" eaLnBrk="1" hangingPunct="1">
              <a:lnSpc>
                <a:spcPct val="80000"/>
              </a:lnSpc>
              <a:buFontTx/>
              <a:buNone/>
            </a:pPr>
            <a:r>
              <a:rPr lang="it-IT" sz="2400" dirty="0">
                <a:solidFill>
                  <a:srgbClr val="000066"/>
                </a:solidFill>
                <a:latin typeface="Times New Roman" pitchFamily="18" charset="0"/>
                <a:cs typeface="Times New Roman" pitchFamily="18" charset="0"/>
              </a:rPr>
              <a:t>    a)  al punto U corrisponde se stesso: U è detto punto unito;</a:t>
            </a:r>
          </a:p>
          <a:p>
            <a:pPr algn="ctr" eaLnBrk="1" hangingPunct="1">
              <a:lnSpc>
                <a:spcPct val="80000"/>
              </a:lnSpc>
              <a:buFontTx/>
              <a:buNone/>
            </a:pPr>
            <a:r>
              <a:rPr lang="it-IT" sz="2400" dirty="0">
                <a:solidFill>
                  <a:srgbClr val="000066"/>
                </a:solidFill>
                <a:latin typeface="Times New Roman" pitchFamily="18" charset="0"/>
                <a:cs typeface="Times New Roman" pitchFamily="18" charset="0"/>
              </a:rPr>
              <a:t>    b) esiste un punto </a:t>
            </a:r>
            <a:r>
              <a:rPr lang="it-IT" sz="2400" dirty="0" err="1">
                <a:solidFill>
                  <a:srgbClr val="000066"/>
                </a:solidFill>
                <a:latin typeface="Times New Roman" pitchFamily="18" charset="0"/>
                <a:cs typeface="Times New Roman" pitchFamily="18" charset="0"/>
              </a:rPr>
              <a:t>I</a:t>
            </a:r>
            <a:r>
              <a:rPr lang="it-IT" sz="2400" dirty="0" err="1">
                <a:solidFill>
                  <a:srgbClr val="000066"/>
                </a:solidFill>
                <a:latin typeface="Times New Roman" pitchFamily="18" charset="0"/>
                <a:cs typeface="Times New Roman" pitchFamily="18" charset="0"/>
                <a:sym typeface="Symbol" pitchFamily="18" charset="2"/>
              </a:rPr>
              <a:t></a:t>
            </a:r>
            <a:r>
              <a:rPr lang="it-IT" sz="2400" dirty="0" err="1">
                <a:solidFill>
                  <a:srgbClr val="000066"/>
                </a:solidFill>
                <a:latin typeface="Times New Roman" pitchFamily="18" charset="0"/>
                <a:cs typeface="Times New Roman" pitchFamily="18" charset="0"/>
              </a:rPr>
              <a:t>s</a:t>
            </a:r>
            <a:r>
              <a:rPr lang="it-IT" sz="2400" dirty="0">
                <a:solidFill>
                  <a:srgbClr val="000066"/>
                </a:solidFill>
                <a:latin typeface="Times New Roman" pitchFamily="18" charset="0"/>
                <a:cs typeface="Times New Roman" pitchFamily="18" charset="0"/>
              </a:rPr>
              <a:t> tale che la retta IS è parallela ad r, per cui al punto I non corrisponde alcun punto di r.</a:t>
            </a:r>
          </a:p>
          <a:p>
            <a:pPr algn="ctr" eaLnBrk="1" hangingPunct="1">
              <a:lnSpc>
                <a:spcPct val="80000"/>
              </a:lnSpc>
              <a:buFontTx/>
              <a:buNone/>
            </a:pPr>
            <a:r>
              <a:rPr lang="it-IT" sz="2400" dirty="0">
                <a:solidFill>
                  <a:srgbClr val="000066"/>
                </a:solidFill>
                <a:latin typeface="Times New Roman" pitchFamily="18" charset="0"/>
                <a:cs typeface="Times New Roman" pitchFamily="18" charset="0"/>
              </a:rPr>
              <a:t> E’ possibile completare la corrispondenza biunivoca tra s ed r, associando al punto </a:t>
            </a:r>
            <a:r>
              <a:rPr lang="it-IT" sz="2400" dirty="0" err="1">
                <a:solidFill>
                  <a:srgbClr val="000066"/>
                </a:solidFill>
                <a:latin typeface="Times New Roman" pitchFamily="18" charset="0"/>
                <a:cs typeface="Times New Roman" pitchFamily="18" charset="0"/>
              </a:rPr>
              <a:t>I</a:t>
            </a:r>
            <a:r>
              <a:rPr lang="it-IT" sz="2400" dirty="0" err="1">
                <a:solidFill>
                  <a:srgbClr val="000066"/>
                </a:solidFill>
                <a:latin typeface="Times New Roman" pitchFamily="18" charset="0"/>
                <a:cs typeface="Times New Roman" pitchFamily="18" charset="0"/>
                <a:sym typeface="Symbol" pitchFamily="18" charset="2"/>
              </a:rPr>
              <a:t></a:t>
            </a:r>
            <a:r>
              <a:rPr lang="it-IT" sz="2400" dirty="0" err="1">
                <a:solidFill>
                  <a:srgbClr val="000066"/>
                </a:solidFill>
                <a:latin typeface="Times New Roman" pitchFamily="18" charset="0"/>
                <a:cs typeface="Times New Roman" pitchFamily="18" charset="0"/>
              </a:rPr>
              <a:t>s</a:t>
            </a:r>
            <a:r>
              <a:rPr lang="it-IT" sz="2400" dirty="0">
                <a:solidFill>
                  <a:srgbClr val="000066"/>
                </a:solidFill>
                <a:latin typeface="Times New Roman" pitchFamily="18" charset="0"/>
                <a:cs typeface="Times New Roman" pitchFamily="18" charset="0"/>
              </a:rPr>
              <a:t> un elemento J</a:t>
            </a:r>
            <a:r>
              <a:rPr lang="it-IT" sz="2400" baseline="-30000" dirty="0">
                <a:solidFill>
                  <a:srgbClr val="000066"/>
                </a:solidFill>
                <a:latin typeface="Times New Roman" pitchFamily="18" charset="0"/>
                <a:cs typeface="Times New Roman" pitchFamily="18" charset="0"/>
                <a:sym typeface="Symbol" pitchFamily="18" charset="2"/>
              </a:rPr>
              <a:t></a:t>
            </a:r>
            <a:r>
              <a:rPr lang="it-IT" sz="2400" dirty="0">
                <a:solidFill>
                  <a:srgbClr val="000066"/>
                </a:solidFill>
                <a:latin typeface="Times New Roman" pitchFamily="18" charset="0"/>
                <a:cs typeface="Times New Roman" pitchFamily="18" charset="0"/>
              </a:rPr>
              <a:t> di r che è detto </a:t>
            </a:r>
          </a:p>
          <a:p>
            <a:pPr algn="ctr" eaLnBrk="1" hangingPunct="1">
              <a:lnSpc>
                <a:spcPct val="80000"/>
              </a:lnSpc>
              <a:buFontTx/>
              <a:buNone/>
            </a:pPr>
            <a:r>
              <a:rPr lang="it-IT" sz="2400" i="1" dirty="0">
                <a:solidFill>
                  <a:srgbClr val="CC0000"/>
                </a:solidFill>
                <a:latin typeface="Times New Roman" pitchFamily="18" charset="0"/>
                <a:cs typeface="Times New Roman" pitchFamily="18" charset="0"/>
              </a:rPr>
              <a:t>punto improprio o punto all’infinito</a:t>
            </a:r>
            <a:r>
              <a:rPr lang="it-IT" sz="2400" dirty="0">
                <a:solidFill>
                  <a:srgbClr val="000066"/>
                </a:solidFill>
                <a:latin typeface="Times New Roman" pitchFamily="18" charset="0"/>
                <a:cs typeface="Times New Roman" pitchFamily="18" charset="0"/>
              </a:rPr>
              <a:t>.</a:t>
            </a:r>
          </a:p>
          <a:p>
            <a:pPr algn="ctr" eaLnBrk="1" hangingPunct="1">
              <a:lnSpc>
                <a:spcPct val="80000"/>
              </a:lnSpc>
              <a:buFontTx/>
              <a:buNone/>
            </a:pPr>
            <a:r>
              <a:rPr lang="it-IT" sz="2400" dirty="0">
                <a:solidFill>
                  <a:srgbClr val="000066"/>
                </a:solidFill>
                <a:latin typeface="Times New Roman" pitchFamily="18" charset="0"/>
                <a:cs typeface="Times New Roman" pitchFamily="18" charset="0"/>
              </a:rPr>
              <a:t>Se consideriamo la </a:t>
            </a:r>
            <a:r>
              <a:rPr lang="it-IT" sz="2400" dirty="0" err="1">
                <a:solidFill>
                  <a:srgbClr val="000066"/>
                </a:solidFill>
                <a:latin typeface="Times New Roman" pitchFamily="18" charset="0"/>
                <a:cs typeface="Times New Roman" pitchFamily="18" charset="0"/>
              </a:rPr>
              <a:t>prospettività</a:t>
            </a:r>
            <a:r>
              <a:rPr lang="it-IT" sz="2400" dirty="0">
                <a:solidFill>
                  <a:srgbClr val="000066"/>
                </a:solidFill>
                <a:latin typeface="Times New Roman" pitchFamily="18" charset="0"/>
                <a:cs typeface="Times New Roman" pitchFamily="18" charset="0"/>
              </a:rPr>
              <a:t> di centro S tra la retta s ed una qualsiasi retta r’ parallela ad r, possiamo osservare che al punto </a:t>
            </a:r>
            <a:r>
              <a:rPr lang="it-IT" sz="2400" dirty="0" err="1">
                <a:solidFill>
                  <a:srgbClr val="000066"/>
                </a:solidFill>
                <a:latin typeface="Times New Roman" pitchFamily="18" charset="0"/>
                <a:cs typeface="Times New Roman" pitchFamily="18" charset="0"/>
              </a:rPr>
              <a:t>I</a:t>
            </a:r>
            <a:r>
              <a:rPr lang="it-IT" sz="2400" dirty="0" err="1">
                <a:solidFill>
                  <a:srgbClr val="000066"/>
                </a:solidFill>
                <a:latin typeface="Times New Roman" pitchFamily="18" charset="0"/>
                <a:cs typeface="Times New Roman" pitchFamily="18" charset="0"/>
                <a:sym typeface="Symbol" pitchFamily="18" charset="2"/>
              </a:rPr>
              <a:t></a:t>
            </a:r>
            <a:r>
              <a:rPr lang="it-IT" sz="2400" dirty="0" err="1">
                <a:solidFill>
                  <a:srgbClr val="000066"/>
                </a:solidFill>
                <a:latin typeface="Times New Roman" pitchFamily="18" charset="0"/>
                <a:cs typeface="Times New Roman" pitchFamily="18" charset="0"/>
              </a:rPr>
              <a:t>s</a:t>
            </a:r>
            <a:r>
              <a:rPr lang="it-IT" sz="2400" dirty="0">
                <a:solidFill>
                  <a:srgbClr val="000066"/>
                </a:solidFill>
                <a:latin typeface="Times New Roman" pitchFamily="18" charset="0"/>
                <a:cs typeface="Times New Roman" pitchFamily="18" charset="0"/>
              </a:rPr>
              <a:t> corrisponde ancora J</a:t>
            </a:r>
            <a:r>
              <a:rPr lang="it-IT" sz="2400" baseline="-30000" dirty="0">
                <a:solidFill>
                  <a:srgbClr val="000066"/>
                </a:solidFill>
                <a:latin typeface="Times New Roman" pitchFamily="18" charset="0"/>
                <a:cs typeface="Times New Roman" pitchFamily="18" charset="0"/>
                <a:sym typeface="Symbol" pitchFamily="18" charset="2"/>
              </a:rPr>
              <a:t></a:t>
            </a:r>
            <a:r>
              <a:rPr lang="it-IT" sz="2400" baseline="-30000" dirty="0">
                <a:solidFill>
                  <a:srgbClr val="000066"/>
                </a:solidFill>
                <a:latin typeface="Times New Roman" pitchFamily="18" charset="0"/>
                <a:cs typeface="Times New Roman" pitchFamily="18" charset="0"/>
              </a:rPr>
              <a:t> . ..</a:t>
            </a:r>
          </a:p>
          <a:p>
            <a:pPr algn="ctr" eaLnBrk="1" hangingPunct="1">
              <a:lnSpc>
                <a:spcPct val="80000"/>
              </a:lnSpc>
              <a:buFontTx/>
              <a:buNone/>
            </a:pPr>
            <a:r>
              <a:rPr lang="it-IT" sz="2400" dirty="0">
                <a:solidFill>
                  <a:srgbClr val="000066"/>
                </a:solidFill>
                <a:latin typeface="Times New Roman" pitchFamily="18" charset="0"/>
                <a:cs typeface="Times New Roman" pitchFamily="18" charset="0"/>
              </a:rPr>
              <a:t>Pertanto, la caratteristica di </a:t>
            </a:r>
            <a:r>
              <a:rPr lang="it-IT" sz="2400" baseline="-30000" dirty="0">
                <a:solidFill>
                  <a:srgbClr val="000066"/>
                </a:solidFill>
                <a:latin typeface="Times New Roman" pitchFamily="18" charset="0"/>
                <a:cs typeface="Times New Roman" pitchFamily="18" charset="0"/>
              </a:rPr>
              <a:t> </a:t>
            </a:r>
            <a:r>
              <a:rPr lang="it-IT" sz="2400" dirty="0">
                <a:solidFill>
                  <a:srgbClr val="000066"/>
                </a:solidFill>
                <a:latin typeface="Times New Roman" pitchFamily="18" charset="0"/>
                <a:cs typeface="Times New Roman" pitchFamily="18" charset="0"/>
              </a:rPr>
              <a:t>J</a:t>
            </a:r>
            <a:r>
              <a:rPr lang="it-IT" sz="2400" baseline="-30000" dirty="0">
                <a:solidFill>
                  <a:srgbClr val="000066"/>
                </a:solidFill>
                <a:latin typeface="Times New Roman" pitchFamily="18" charset="0"/>
                <a:cs typeface="Times New Roman" pitchFamily="18" charset="0"/>
                <a:sym typeface="Symbol" pitchFamily="18" charset="2"/>
              </a:rPr>
              <a:t></a:t>
            </a:r>
            <a:r>
              <a:rPr lang="it-IT" sz="2400" dirty="0">
                <a:solidFill>
                  <a:srgbClr val="000066"/>
                </a:solidFill>
                <a:latin typeface="Times New Roman" pitchFamily="18" charset="0"/>
                <a:cs typeface="Times New Roman" pitchFamily="18" charset="0"/>
              </a:rPr>
              <a:t> di essere </a:t>
            </a:r>
            <a:r>
              <a:rPr lang="it-IT" sz="2400" dirty="0">
                <a:solidFill>
                  <a:srgbClr val="CC0000"/>
                </a:solidFill>
                <a:latin typeface="Times New Roman" pitchFamily="18" charset="0"/>
                <a:cs typeface="Times New Roman" pitchFamily="18" charset="0"/>
              </a:rPr>
              <a:t>punto improprio</a:t>
            </a:r>
            <a:r>
              <a:rPr lang="it-IT" sz="2400" dirty="0">
                <a:solidFill>
                  <a:srgbClr val="000066"/>
                </a:solidFill>
                <a:latin typeface="Times New Roman" pitchFamily="18" charset="0"/>
                <a:cs typeface="Times New Roman" pitchFamily="18" charset="0"/>
              </a:rPr>
              <a:t>, non è limitata alla retta r, ma al fascio di rette parallele ad r, cioè la </a:t>
            </a:r>
            <a:r>
              <a:rPr lang="it-IT" sz="2400" dirty="0">
                <a:solidFill>
                  <a:srgbClr val="CC0000"/>
                </a:solidFill>
                <a:latin typeface="Times New Roman" pitchFamily="18" charset="0"/>
                <a:cs typeface="Times New Roman" pitchFamily="18" charset="0"/>
              </a:rPr>
              <a:t>direzione</a:t>
            </a:r>
            <a:r>
              <a:rPr lang="it-IT" sz="2400" dirty="0">
                <a:solidFill>
                  <a:srgbClr val="000066"/>
                </a:solidFill>
                <a:latin typeface="Times New Roman" pitchFamily="18" charset="0"/>
                <a:cs typeface="Times New Roman" pitchFamily="18" charset="0"/>
              </a:rPr>
              <a:t>, nel piano, della retta r.</a:t>
            </a:r>
          </a:p>
        </p:txBody>
      </p:sp>
      <p:grpSp>
        <p:nvGrpSpPr>
          <p:cNvPr id="2" name="Group 4"/>
          <p:cNvGrpSpPr>
            <a:grpSpLocks/>
          </p:cNvGrpSpPr>
          <p:nvPr/>
        </p:nvGrpSpPr>
        <p:grpSpPr bwMode="auto">
          <a:xfrm>
            <a:off x="1619672" y="4709334"/>
            <a:ext cx="5467350" cy="2128788"/>
            <a:chOff x="1024" y="2622"/>
            <a:chExt cx="3444" cy="1965"/>
          </a:xfrm>
        </p:grpSpPr>
        <p:graphicFrame>
          <p:nvGraphicFramePr>
            <p:cNvPr id="1026" name="Object 5"/>
            <p:cNvGraphicFramePr>
              <a:graphicFrameLocks noChangeAspect="1"/>
            </p:cNvGraphicFramePr>
            <p:nvPr>
              <p:extLst>
                <p:ext uri="{D42A27DB-BD31-4B8C-83A1-F6EECF244321}">
                  <p14:modId xmlns:p14="http://schemas.microsoft.com/office/powerpoint/2010/main" val="1674703237"/>
                </p:ext>
              </p:extLst>
            </p:nvPr>
          </p:nvGraphicFramePr>
          <p:xfrm>
            <a:off x="1024" y="2622"/>
            <a:ext cx="3444" cy="1965"/>
          </p:xfrm>
          <a:graphic>
            <a:graphicData uri="http://schemas.openxmlformats.org/presentationml/2006/ole">
              <mc:AlternateContent xmlns:mc="http://schemas.openxmlformats.org/markup-compatibility/2006">
                <mc:Choice xmlns:v="urn:schemas-microsoft-com:vml" Requires="v">
                  <p:oleObj name="Documento" r:id="rId2" imgW="5163120" imgH="2944800" progId="Word.Document.8">
                    <p:embed/>
                  </p:oleObj>
                </mc:Choice>
                <mc:Fallback>
                  <p:oleObj name="Documento" r:id="rId2" imgW="5163120" imgH="2944800" progId="Word.Document.8">
                    <p:embed/>
                    <p:pic>
                      <p:nvPicPr>
                        <p:cNvPr id="0" 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 y="2622"/>
                          <a:ext cx="3444" cy="1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9" name="Text Box 6"/>
            <p:cNvSpPr txBox="1">
              <a:spLocks noChangeArrowheads="1"/>
            </p:cNvSpPr>
            <p:nvPr/>
          </p:nvSpPr>
          <p:spPr bwMode="auto">
            <a:xfrm>
              <a:off x="3254" y="3001"/>
              <a:ext cx="116"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it-IT" sz="2400">
                <a:latin typeface="Times New Roman" pitchFamily="18" charset="0"/>
              </a:endParaRPr>
            </a:p>
          </p:txBody>
        </p:sp>
        <p:sp>
          <p:nvSpPr>
            <p:cNvPr id="1030" name="Line 7"/>
            <p:cNvSpPr>
              <a:spLocks noChangeShapeType="1"/>
            </p:cNvSpPr>
            <p:nvPr/>
          </p:nvSpPr>
          <p:spPr bwMode="auto">
            <a:xfrm>
              <a:off x="3264" y="3120"/>
              <a:ext cx="192" cy="0"/>
            </a:xfrm>
            <a:prstGeom prst="line">
              <a:avLst/>
            </a:prstGeom>
            <a:noFill/>
            <a:ln w="9525">
              <a:solidFill>
                <a:schemeClr val="bg1"/>
              </a:solidFill>
              <a:round/>
              <a:headEnd/>
              <a:tailEnd type="triangle" w="med" len="med"/>
            </a:ln>
            <a:extLst>
              <a:ext uri="{909E8E84-426E-40DD-AFC4-6F175D3DCCD1}">
                <a14:hiddenFill xmlns:a14="http://schemas.microsoft.com/office/drawing/2010/main">
                  <a:noFill/>
                </a14:hiddenFill>
              </a:ext>
            </a:extLst>
          </p:spPr>
          <p:txBody>
            <a:bodyPr wrap="none"/>
            <a:lstStyle/>
            <a:p>
              <a:endParaRPr lang="it-IT"/>
            </a:p>
          </p:txBody>
        </p:sp>
        <p:sp>
          <p:nvSpPr>
            <p:cNvPr id="1031" name="Text Box 8"/>
            <p:cNvSpPr txBox="1">
              <a:spLocks noChangeArrowheads="1"/>
            </p:cNvSpPr>
            <p:nvPr/>
          </p:nvSpPr>
          <p:spPr bwMode="auto">
            <a:xfrm>
              <a:off x="3446" y="2954"/>
              <a:ext cx="282" cy="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it-IT" sz="2400">
                  <a:solidFill>
                    <a:schemeClr val="bg1"/>
                  </a:solidFill>
                  <a:latin typeface="Times New Roman" pitchFamily="18" charset="0"/>
                </a:rPr>
                <a:t>J</a:t>
              </a:r>
              <a:r>
                <a:rPr lang="it-IT" sz="2400" baseline="-25000">
                  <a:solidFill>
                    <a:schemeClr val="bg1"/>
                  </a:solidFill>
                  <a:latin typeface="Times New Roman" pitchFamily="18" charset="0"/>
                  <a:sym typeface="Symbol" pitchFamily="18" charset="2"/>
                </a:rPr>
                <a:t></a:t>
              </a:r>
              <a:endParaRPr lang="it-IT" sz="2400" baseline="-25000">
                <a:solidFill>
                  <a:schemeClr val="bg1"/>
                </a:solidFill>
                <a:latin typeface="Times New Roman" pitchFamily="18" charset="0"/>
              </a:endParaRPr>
            </a:p>
          </p:txBody>
        </p:sp>
      </p:grpSp>
    </p:spTree>
    <p:extLst>
      <p:ext uri="{BB962C8B-B14F-4D97-AF65-F5344CB8AC3E}">
        <p14:creationId xmlns:p14="http://schemas.microsoft.com/office/powerpoint/2010/main" val="37331867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57200" y="115888"/>
            <a:ext cx="8229600" cy="576262"/>
          </a:xfrm>
        </p:spPr>
        <p:txBody>
          <a:bodyPr/>
          <a:lstStyle/>
          <a:p>
            <a:pPr eaLnBrk="1" hangingPunct="1"/>
            <a:r>
              <a:rPr lang="it-IT" sz="2800">
                <a:solidFill>
                  <a:srgbClr val="CC0000"/>
                </a:solidFill>
                <a:latin typeface="Times New Roman" pitchFamily="18" charset="0"/>
                <a:cs typeface="Times New Roman" pitchFamily="18" charset="0"/>
              </a:rPr>
              <a:t>PUNTO e RETTA nel PIANO PROIETTIVO</a:t>
            </a:r>
          </a:p>
        </p:txBody>
      </p:sp>
      <p:sp>
        <p:nvSpPr>
          <p:cNvPr id="25603" name="Rectangle 3"/>
          <p:cNvSpPr>
            <a:spLocks noGrp="1" noChangeArrowheads="1"/>
          </p:cNvSpPr>
          <p:nvPr>
            <p:ph type="body" idx="1"/>
          </p:nvPr>
        </p:nvSpPr>
        <p:spPr/>
        <p:txBody>
          <a:bodyPr/>
          <a:lstStyle/>
          <a:p>
            <a:pPr algn="ctr" eaLnBrk="1" hangingPunct="1">
              <a:buFontTx/>
              <a:buNone/>
            </a:pPr>
            <a:r>
              <a:rPr lang="it-IT" sz="2400" dirty="0">
                <a:solidFill>
                  <a:srgbClr val="000066"/>
                </a:solidFill>
                <a:latin typeface="Times New Roman" pitchFamily="18" charset="0"/>
                <a:cs typeface="Times New Roman" pitchFamily="18" charset="0"/>
              </a:rPr>
              <a:t>Partendo dalla rappresentazione di un punto P(</a:t>
            </a:r>
            <a:r>
              <a:rPr lang="it-IT" sz="2400" dirty="0" err="1">
                <a:solidFill>
                  <a:srgbClr val="000066"/>
                </a:solidFill>
                <a:latin typeface="Times New Roman" pitchFamily="18" charset="0"/>
                <a:cs typeface="Times New Roman" pitchFamily="18" charset="0"/>
              </a:rPr>
              <a:t>x,y</a:t>
            </a:r>
            <a:r>
              <a:rPr lang="it-IT" sz="2400" dirty="0">
                <a:solidFill>
                  <a:srgbClr val="000066"/>
                </a:solidFill>
                <a:latin typeface="Times New Roman" pitchFamily="18" charset="0"/>
                <a:cs typeface="Times New Roman" pitchFamily="18" charset="0"/>
              </a:rPr>
              <a:t>) nel piano cartesiano, mediante l’ampliamento proiettivo, si individua il punto improprio con l’aggiunta di una terza coordinata.</a:t>
            </a:r>
          </a:p>
          <a:p>
            <a:pPr algn="ctr" eaLnBrk="1" hangingPunct="1"/>
            <a:endParaRPr lang="it-IT" sz="2400" dirty="0">
              <a:solidFill>
                <a:srgbClr val="000066"/>
              </a:solidFill>
              <a:latin typeface="Times New Roman" pitchFamily="18" charset="0"/>
              <a:cs typeface="Times New Roman" pitchFamily="18" charset="0"/>
            </a:endParaRPr>
          </a:p>
          <a:p>
            <a:pPr algn="ctr" eaLnBrk="1" hangingPunct="1">
              <a:buFontTx/>
              <a:buNone/>
            </a:pPr>
            <a:r>
              <a:rPr lang="en-US" sz="2400" dirty="0" err="1">
                <a:solidFill>
                  <a:srgbClr val="000066"/>
                </a:solidFill>
                <a:latin typeface="Times New Roman" pitchFamily="18" charset="0"/>
                <a:cs typeface="Times New Roman" pitchFamily="18" charset="0"/>
              </a:rPr>
              <a:t>Consideriamo</a:t>
            </a:r>
            <a:r>
              <a:rPr lang="en-US" sz="2400" dirty="0">
                <a:solidFill>
                  <a:srgbClr val="000066"/>
                </a:solidFill>
                <a:latin typeface="Times New Roman" pitchFamily="18" charset="0"/>
                <a:cs typeface="Times New Roman" pitchFamily="18" charset="0"/>
              </a:rPr>
              <a:t> </a:t>
            </a:r>
            <a:r>
              <a:rPr lang="en-US" sz="2400" dirty="0" err="1">
                <a:solidFill>
                  <a:srgbClr val="000066"/>
                </a:solidFill>
                <a:latin typeface="Times New Roman" pitchFamily="18" charset="0"/>
                <a:cs typeface="Times New Roman" pitchFamily="18" charset="0"/>
              </a:rPr>
              <a:t>una</a:t>
            </a:r>
            <a:r>
              <a:rPr lang="en-US" sz="2400" dirty="0">
                <a:solidFill>
                  <a:srgbClr val="000066"/>
                </a:solidFill>
                <a:latin typeface="Times New Roman" pitchFamily="18" charset="0"/>
                <a:cs typeface="Times New Roman" pitchFamily="18" charset="0"/>
              </a:rPr>
              <a:t> </a:t>
            </a:r>
            <a:r>
              <a:rPr lang="en-US" sz="2400" dirty="0" err="1">
                <a:solidFill>
                  <a:srgbClr val="000066"/>
                </a:solidFill>
                <a:latin typeface="Times New Roman" pitchFamily="18" charset="0"/>
                <a:cs typeface="Times New Roman" pitchFamily="18" charset="0"/>
              </a:rPr>
              <a:t>direzione</a:t>
            </a:r>
            <a:r>
              <a:rPr lang="en-US" sz="2400" dirty="0">
                <a:solidFill>
                  <a:srgbClr val="000066"/>
                </a:solidFill>
                <a:latin typeface="Times New Roman" pitchFamily="18" charset="0"/>
                <a:cs typeface="Times New Roman" pitchFamily="18" charset="0"/>
              </a:rPr>
              <a:t> </a:t>
            </a:r>
            <a:r>
              <a:rPr lang="en-US" sz="2400" dirty="0">
                <a:solidFill>
                  <a:srgbClr val="000066"/>
                </a:solidFill>
                <a:latin typeface="Times New Roman" pitchFamily="18" charset="0"/>
                <a:cs typeface="Times New Roman" pitchFamily="18" charset="0"/>
                <a:sym typeface="Symbol" pitchFamily="18" charset="2"/>
              </a:rPr>
              <a:t></a:t>
            </a:r>
            <a:r>
              <a:rPr lang="en-US" sz="2400" dirty="0">
                <a:solidFill>
                  <a:srgbClr val="000066"/>
                </a:solidFill>
                <a:latin typeface="Times New Roman" pitchFamily="18" charset="0"/>
                <a:cs typeface="Times New Roman" pitchFamily="18" charset="0"/>
              </a:rPr>
              <a:t> del piano (</a:t>
            </a:r>
            <a:r>
              <a:rPr lang="en-US" sz="2400" dirty="0" err="1">
                <a:solidFill>
                  <a:srgbClr val="000066"/>
                </a:solidFill>
                <a:latin typeface="Times New Roman" pitchFamily="18" charset="0"/>
                <a:cs typeface="Times New Roman" pitchFamily="18" charset="0"/>
              </a:rPr>
              <a:t>punto</a:t>
            </a:r>
            <a:r>
              <a:rPr lang="en-US" sz="2400" dirty="0">
                <a:solidFill>
                  <a:srgbClr val="000066"/>
                </a:solidFill>
                <a:latin typeface="Times New Roman" pitchFamily="18" charset="0"/>
                <a:cs typeface="Times New Roman" pitchFamily="18" charset="0"/>
              </a:rPr>
              <a:t> </a:t>
            </a:r>
            <a:r>
              <a:rPr lang="en-US" sz="2400" dirty="0" err="1">
                <a:solidFill>
                  <a:srgbClr val="000066"/>
                </a:solidFill>
                <a:latin typeface="Times New Roman" pitchFamily="18" charset="0"/>
                <a:cs typeface="Times New Roman" pitchFamily="18" charset="0"/>
              </a:rPr>
              <a:t>improprio</a:t>
            </a:r>
            <a:r>
              <a:rPr lang="en-US" sz="2400" dirty="0">
                <a:solidFill>
                  <a:srgbClr val="000066"/>
                </a:solidFill>
                <a:latin typeface="Times New Roman" pitchFamily="18" charset="0"/>
                <a:cs typeface="Times New Roman" pitchFamily="18" charset="0"/>
              </a:rPr>
              <a:t> P</a:t>
            </a:r>
            <a:r>
              <a:rPr lang="en-US" sz="2400" baseline="-25000" dirty="0">
                <a:solidFill>
                  <a:srgbClr val="000066"/>
                </a:solidFill>
                <a:latin typeface="Times New Roman" pitchFamily="18" charset="0"/>
                <a:cs typeface="Times New Roman" pitchFamily="18" charset="0"/>
                <a:sym typeface="Symbol" pitchFamily="18" charset="2"/>
              </a:rPr>
              <a:t></a:t>
            </a:r>
            <a:r>
              <a:rPr lang="en-US" sz="2400" dirty="0">
                <a:solidFill>
                  <a:srgbClr val="000066"/>
                </a:solidFill>
                <a:latin typeface="Times New Roman" pitchFamily="18" charset="0"/>
                <a:cs typeface="Times New Roman" pitchFamily="18" charset="0"/>
                <a:sym typeface="Symbol" pitchFamily="18" charset="2"/>
              </a:rPr>
              <a:t>); </a:t>
            </a:r>
            <a:r>
              <a:rPr lang="en-US" sz="2400" dirty="0" err="1">
                <a:solidFill>
                  <a:srgbClr val="000066"/>
                </a:solidFill>
                <a:latin typeface="Times New Roman" pitchFamily="18" charset="0"/>
                <a:cs typeface="Times New Roman" pitchFamily="18" charset="0"/>
                <a:sym typeface="Symbol" pitchFamily="18" charset="2"/>
              </a:rPr>
              <a:t>sia</a:t>
            </a:r>
            <a:r>
              <a:rPr lang="en-US" sz="2400" dirty="0">
                <a:solidFill>
                  <a:srgbClr val="000066"/>
                </a:solidFill>
                <a:latin typeface="Times New Roman" pitchFamily="18" charset="0"/>
                <a:cs typeface="Times New Roman" pitchFamily="18" charset="0"/>
                <a:sym typeface="Symbol" pitchFamily="18" charset="2"/>
              </a:rPr>
              <a:t> r la </a:t>
            </a:r>
            <a:r>
              <a:rPr lang="en-US" sz="2400" dirty="0" err="1">
                <a:solidFill>
                  <a:srgbClr val="000066"/>
                </a:solidFill>
                <a:latin typeface="Times New Roman" pitchFamily="18" charset="0"/>
                <a:cs typeface="Times New Roman" pitchFamily="18" charset="0"/>
                <a:sym typeface="Symbol" pitchFamily="18" charset="2"/>
              </a:rPr>
              <a:t>retta</a:t>
            </a:r>
            <a:r>
              <a:rPr lang="en-US" sz="2400" dirty="0">
                <a:solidFill>
                  <a:srgbClr val="000066"/>
                </a:solidFill>
                <a:latin typeface="Times New Roman" pitchFamily="18" charset="0"/>
                <a:cs typeface="Times New Roman" pitchFamily="18" charset="0"/>
                <a:sym typeface="Symbol" pitchFamily="18" charset="2"/>
              </a:rPr>
              <a:t> per </a:t>
            </a:r>
            <a:r>
              <a:rPr lang="en-US" sz="2400" dirty="0" err="1">
                <a:solidFill>
                  <a:srgbClr val="000066"/>
                </a:solidFill>
                <a:latin typeface="Times New Roman" pitchFamily="18" charset="0"/>
                <a:cs typeface="Times New Roman" pitchFamily="18" charset="0"/>
                <a:sym typeface="Symbol" pitchFamily="18" charset="2"/>
              </a:rPr>
              <a:t>l’origine</a:t>
            </a:r>
            <a:r>
              <a:rPr lang="en-US" sz="2400" dirty="0">
                <a:solidFill>
                  <a:srgbClr val="000066"/>
                </a:solidFill>
                <a:latin typeface="Times New Roman" pitchFamily="18" charset="0"/>
                <a:cs typeface="Times New Roman" pitchFamily="18" charset="0"/>
                <a:sym typeface="Symbol" pitchFamily="18" charset="2"/>
              </a:rPr>
              <a:t> </a:t>
            </a:r>
            <a:r>
              <a:rPr lang="en-US" sz="2400" dirty="0" err="1">
                <a:solidFill>
                  <a:srgbClr val="000066"/>
                </a:solidFill>
                <a:latin typeface="Times New Roman" pitchFamily="18" charset="0"/>
                <a:cs typeface="Times New Roman" pitchFamily="18" charset="0"/>
                <a:sym typeface="Symbol" pitchFamily="18" charset="2"/>
              </a:rPr>
              <a:t>che</a:t>
            </a:r>
            <a:r>
              <a:rPr lang="en-US" sz="2400" dirty="0">
                <a:solidFill>
                  <a:srgbClr val="000066"/>
                </a:solidFill>
                <a:latin typeface="Times New Roman" pitchFamily="18" charset="0"/>
                <a:cs typeface="Times New Roman" pitchFamily="18" charset="0"/>
                <a:sym typeface="Symbol" pitchFamily="18" charset="2"/>
              </a:rPr>
              <a:t> </a:t>
            </a:r>
            <a:r>
              <a:rPr lang="en-US" sz="2400" dirty="0" err="1">
                <a:solidFill>
                  <a:srgbClr val="000066"/>
                </a:solidFill>
                <a:latin typeface="Times New Roman" pitchFamily="18" charset="0"/>
                <a:cs typeface="Times New Roman" pitchFamily="18" charset="0"/>
                <a:sym typeface="Symbol" pitchFamily="18" charset="2"/>
              </a:rPr>
              <a:t>individua</a:t>
            </a:r>
            <a:r>
              <a:rPr lang="en-US" sz="2400" dirty="0">
                <a:solidFill>
                  <a:srgbClr val="000066"/>
                </a:solidFill>
                <a:latin typeface="Times New Roman" pitchFamily="18" charset="0"/>
                <a:cs typeface="Times New Roman" pitchFamily="18" charset="0"/>
                <a:sym typeface="Symbol" pitchFamily="18" charset="2"/>
              </a:rPr>
              <a:t> P</a:t>
            </a:r>
            <a:r>
              <a:rPr lang="en-US" sz="2400" baseline="-25000" dirty="0">
                <a:solidFill>
                  <a:srgbClr val="000066"/>
                </a:solidFill>
                <a:latin typeface="Times New Roman" pitchFamily="18" charset="0"/>
                <a:cs typeface="Times New Roman" pitchFamily="18" charset="0"/>
                <a:sym typeface="Symbol" pitchFamily="18" charset="2"/>
              </a:rPr>
              <a:t></a:t>
            </a:r>
            <a:r>
              <a:rPr lang="en-US" sz="2400" dirty="0">
                <a:solidFill>
                  <a:srgbClr val="000066"/>
                </a:solidFill>
                <a:latin typeface="Times New Roman" pitchFamily="18" charset="0"/>
                <a:cs typeface="Times New Roman" pitchFamily="18" charset="0"/>
              </a:rPr>
              <a:t>  </a:t>
            </a:r>
            <a:r>
              <a:rPr lang="en-US" sz="2400" dirty="0">
                <a:solidFill>
                  <a:srgbClr val="000066"/>
                </a:solidFill>
                <a:latin typeface="Times New Roman" pitchFamily="18" charset="0"/>
                <a:cs typeface="Times New Roman" pitchFamily="18" charset="0"/>
                <a:sym typeface="Symbol" pitchFamily="18" charset="2"/>
              </a:rPr>
              <a:t>e  </a:t>
            </a:r>
            <a:r>
              <a:rPr lang="en-US" sz="2400" dirty="0" err="1">
                <a:solidFill>
                  <a:srgbClr val="000066"/>
                </a:solidFill>
                <a:latin typeface="Times New Roman" pitchFamily="18" charset="0"/>
                <a:cs typeface="Times New Roman" pitchFamily="18" charset="0"/>
                <a:sym typeface="Symbol" pitchFamily="18" charset="2"/>
              </a:rPr>
              <a:t>sia</a:t>
            </a:r>
            <a:r>
              <a:rPr lang="en-US" sz="2400" dirty="0">
                <a:solidFill>
                  <a:srgbClr val="000066"/>
                </a:solidFill>
                <a:latin typeface="Times New Roman" pitchFamily="18" charset="0"/>
                <a:cs typeface="Times New Roman" pitchFamily="18" charset="0"/>
                <a:sym typeface="Symbol" pitchFamily="18" charset="2"/>
              </a:rPr>
              <a:t> P</a:t>
            </a:r>
            <a:r>
              <a:rPr lang="en-US" sz="2400" baseline="-25000" dirty="0">
                <a:solidFill>
                  <a:srgbClr val="000066"/>
                </a:solidFill>
                <a:latin typeface="Times New Roman" pitchFamily="18" charset="0"/>
                <a:cs typeface="Times New Roman" pitchFamily="18" charset="0"/>
                <a:sym typeface="Symbol" pitchFamily="18" charset="2"/>
              </a:rPr>
              <a:t>1</a:t>
            </a:r>
            <a:r>
              <a:rPr lang="en-US" sz="2400" dirty="0">
                <a:solidFill>
                  <a:srgbClr val="000066"/>
                </a:solidFill>
                <a:latin typeface="Times New Roman" pitchFamily="18" charset="0"/>
                <a:cs typeface="Times New Roman" pitchFamily="18" charset="0"/>
                <a:sym typeface="Symbol" pitchFamily="18" charset="2"/>
              </a:rPr>
              <a:t>(</a:t>
            </a:r>
            <a:r>
              <a:rPr lang="en-US" sz="2400" dirty="0" err="1">
                <a:solidFill>
                  <a:srgbClr val="000066"/>
                </a:solidFill>
                <a:latin typeface="Times New Roman" pitchFamily="18" charset="0"/>
                <a:cs typeface="Times New Roman" pitchFamily="18" charset="0"/>
                <a:sym typeface="Symbol" pitchFamily="18" charset="2"/>
              </a:rPr>
              <a:t>x,y</a:t>
            </a:r>
            <a:r>
              <a:rPr lang="en-US" sz="2400" dirty="0">
                <a:solidFill>
                  <a:srgbClr val="000066"/>
                </a:solidFill>
                <a:latin typeface="Times New Roman" pitchFamily="18" charset="0"/>
                <a:cs typeface="Times New Roman" pitchFamily="18" charset="0"/>
                <a:sym typeface="Symbol" pitchFamily="18" charset="2"/>
              </a:rPr>
              <a:t>) un </a:t>
            </a:r>
            <a:r>
              <a:rPr lang="en-US" sz="2400" dirty="0" err="1">
                <a:solidFill>
                  <a:srgbClr val="000066"/>
                </a:solidFill>
                <a:latin typeface="Times New Roman" pitchFamily="18" charset="0"/>
                <a:cs typeface="Times New Roman" pitchFamily="18" charset="0"/>
                <a:sym typeface="Symbol" pitchFamily="18" charset="2"/>
              </a:rPr>
              <a:t>punto</a:t>
            </a:r>
            <a:r>
              <a:rPr lang="en-US" sz="2400" dirty="0">
                <a:solidFill>
                  <a:srgbClr val="000066"/>
                </a:solidFill>
                <a:latin typeface="Times New Roman" pitchFamily="18" charset="0"/>
                <a:cs typeface="Times New Roman" pitchFamily="18" charset="0"/>
                <a:sym typeface="Symbol" pitchFamily="18" charset="2"/>
              </a:rPr>
              <a:t> di r.</a:t>
            </a:r>
            <a:endParaRPr lang="it-IT" sz="2400" dirty="0">
              <a:solidFill>
                <a:srgbClr val="000066"/>
              </a:solidFill>
              <a:latin typeface="Times New Roman" pitchFamily="18" charset="0"/>
              <a:cs typeface="Times New Roman" pitchFamily="18" charset="0"/>
            </a:endParaRPr>
          </a:p>
        </p:txBody>
      </p:sp>
    </p:spTree>
    <p:extLst>
      <p:ext uri="{BB962C8B-B14F-4D97-AF65-F5344CB8AC3E}">
        <p14:creationId xmlns:p14="http://schemas.microsoft.com/office/powerpoint/2010/main" val="22103069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5"/>
          <p:cNvSpPr>
            <a:spLocks noGrp="1" noChangeArrowheads="1"/>
          </p:cNvSpPr>
          <p:nvPr>
            <p:ph type="title"/>
          </p:nvPr>
        </p:nvSpPr>
        <p:spPr>
          <a:xfrm>
            <a:off x="179388" y="115888"/>
            <a:ext cx="8785225" cy="360362"/>
          </a:xfrm>
        </p:spPr>
        <p:txBody>
          <a:bodyPr/>
          <a:lstStyle/>
          <a:p>
            <a:pPr eaLnBrk="1" hangingPunct="1"/>
            <a:r>
              <a:rPr lang="it-IT" sz="2400">
                <a:solidFill>
                  <a:srgbClr val="CC0000"/>
                </a:solidFill>
                <a:latin typeface="Times New Roman" pitchFamily="18" charset="0"/>
                <a:cs typeface="Times New Roman" pitchFamily="18" charset="0"/>
              </a:rPr>
              <a:t>PUNTO e RETTA nel PIANO PROIETTIVO</a:t>
            </a:r>
          </a:p>
        </p:txBody>
      </p:sp>
      <p:graphicFrame>
        <p:nvGraphicFramePr>
          <p:cNvPr id="73732" name="Object 4"/>
          <p:cNvGraphicFramePr>
            <a:graphicFrameLocks noGrp="1" noChangeAspect="1"/>
          </p:cNvGraphicFramePr>
          <p:nvPr>
            <p:ph sz="half" idx="1"/>
          </p:nvPr>
        </p:nvGraphicFramePr>
        <p:xfrm>
          <a:off x="179388" y="620713"/>
          <a:ext cx="3671887" cy="1584325"/>
        </p:xfrm>
        <a:graphic>
          <a:graphicData uri="http://schemas.openxmlformats.org/presentationml/2006/ole">
            <mc:AlternateContent xmlns:mc="http://schemas.openxmlformats.org/markup-compatibility/2006">
              <mc:Choice xmlns:v="urn:schemas-microsoft-com:vml" Requires="v">
                <p:oleObj r:id="rId2" imgW="3022600" imgH="1346200" progId="Equation.3">
                  <p:embed/>
                </p:oleObj>
              </mc:Choice>
              <mc:Fallback>
                <p:oleObj r:id="rId2" imgW="3022600" imgH="1346200" progId="Equation.3">
                  <p:embed/>
                  <p:pic>
                    <p:nvPicPr>
                      <p:cNvPr id="0" 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620713"/>
                        <a:ext cx="3671887" cy="1584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3735" name="Object 7"/>
          <p:cNvGraphicFramePr>
            <a:graphicFrameLocks noGrp="1" noChangeAspect="1"/>
          </p:cNvGraphicFramePr>
          <p:nvPr>
            <p:ph sz="quarter" idx="2"/>
          </p:nvPr>
        </p:nvGraphicFramePr>
        <p:xfrm>
          <a:off x="4140200" y="981075"/>
          <a:ext cx="4752975" cy="647700"/>
        </p:xfrm>
        <a:graphic>
          <a:graphicData uri="http://schemas.openxmlformats.org/presentationml/2006/ole">
            <mc:AlternateContent xmlns:mc="http://schemas.openxmlformats.org/markup-compatibility/2006">
              <mc:Choice xmlns:v="urn:schemas-microsoft-com:vml" Requires="v">
                <p:oleObj r:id="rId4" imgW="4013200" imgH="431800" progId="Equation.3">
                  <p:embed/>
                </p:oleObj>
              </mc:Choice>
              <mc:Fallback>
                <p:oleObj r:id="rId4" imgW="4013200" imgH="4318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0200" y="981075"/>
                        <a:ext cx="4752975" cy="647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73737"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276475"/>
            <a:ext cx="3352800" cy="458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2055" name="Rectangle 10"/>
              <p:cNvSpPr>
                <a:spLocks noChangeArrowheads="1"/>
              </p:cNvSpPr>
              <p:nvPr/>
            </p:nvSpPr>
            <p:spPr bwMode="auto">
              <a:xfrm>
                <a:off x="3924300" y="1557338"/>
                <a:ext cx="4572000" cy="2031325"/>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a:spAutoFit/>
              </a:bodyPr>
              <a:lstStyle/>
              <a:p>
                <a:pPr algn="ctr"/>
                <a:r>
                  <a:rPr lang="en-US" dirty="0">
                    <a:solidFill>
                      <a:srgbClr val="000066"/>
                    </a:solidFill>
                    <a:latin typeface="Times New Roman" pitchFamily="18" charset="0"/>
                    <a:cs typeface="Times New Roman" pitchFamily="18" charset="0"/>
                  </a:rPr>
                  <a:t>I </a:t>
                </a:r>
                <a:r>
                  <a:rPr lang="en-US" dirty="0" err="1">
                    <a:solidFill>
                      <a:srgbClr val="000066"/>
                    </a:solidFill>
                    <a:latin typeface="Times New Roman" pitchFamily="18" charset="0"/>
                    <a:cs typeface="Times New Roman" pitchFamily="18" charset="0"/>
                  </a:rPr>
                  <a:t>punti</a:t>
                </a:r>
                <a:r>
                  <a:rPr lang="en-US" dirty="0">
                    <a:solidFill>
                      <a:srgbClr val="000066"/>
                    </a:solidFill>
                    <a:latin typeface="Times New Roman" pitchFamily="18" charset="0"/>
                    <a:cs typeface="Times New Roman" pitchFamily="18" charset="0"/>
                  </a:rPr>
                  <a:t> di tale </a:t>
                </a:r>
                <a:r>
                  <a:rPr lang="en-US" dirty="0" err="1">
                    <a:solidFill>
                      <a:srgbClr val="000066"/>
                    </a:solidFill>
                    <a:latin typeface="Times New Roman" pitchFamily="18" charset="0"/>
                    <a:cs typeface="Times New Roman" pitchFamily="18" charset="0"/>
                  </a:rPr>
                  <a:t>successione</a:t>
                </a:r>
                <a:r>
                  <a:rPr lang="en-US"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appartengono</a:t>
                </a:r>
                <a:r>
                  <a:rPr lang="en-US"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tutti</a:t>
                </a:r>
                <a:r>
                  <a:rPr lang="en-US"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alla</a:t>
                </a:r>
                <a:r>
                  <a:rPr lang="en-US"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retta</a:t>
                </a:r>
                <a:r>
                  <a:rPr lang="en-US" dirty="0">
                    <a:solidFill>
                      <a:srgbClr val="000066"/>
                    </a:solidFill>
                    <a:latin typeface="Times New Roman" pitchFamily="18" charset="0"/>
                    <a:cs typeface="Times New Roman" pitchFamily="18" charset="0"/>
                  </a:rPr>
                  <a:t> r </a:t>
                </a:r>
                <a:r>
                  <a:rPr lang="en-US" dirty="0" err="1">
                    <a:solidFill>
                      <a:srgbClr val="000066"/>
                    </a:solidFill>
                    <a:latin typeface="Times New Roman" pitchFamily="18" charset="0"/>
                    <a:cs typeface="Times New Roman" pitchFamily="18" charset="0"/>
                  </a:rPr>
                  <a:t>ed</a:t>
                </a:r>
                <a:r>
                  <a:rPr lang="en-US" dirty="0">
                    <a:solidFill>
                      <a:srgbClr val="000066"/>
                    </a:solidFill>
                    <a:latin typeface="Times New Roman" pitchFamily="18" charset="0"/>
                    <a:cs typeface="Times New Roman" pitchFamily="18" charset="0"/>
                  </a:rPr>
                  <a:t> al </a:t>
                </a:r>
                <a:r>
                  <a:rPr lang="en-US" dirty="0" err="1">
                    <a:solidFill>
                      <a:srgbClr val="000066"/>
                    </a:solidFill>
                    <a:latin typeface="Times New Roman" pitchFamily="18" charset="0"/>
                    <a:cs typeface="Times New Roman" pitchFamily="18" charset="0"/>
                  </a:rPr>
                  <a:t>crescere</a:t>
                </a:r>
                <a:r>
                  <a:rPr lang="en-US"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dell’indice</a:t>
                </a:r>
                <a:r>
                  <a:rPr lang="en-US" dirty="0">
                    <a:solidFill>
                      <a:srgbClr val="000066"/>
                    </a:solidFill>
                    <a:latin typeface="Times New Roman" pitchFamily="18" charset="0"/>
                    <a:cs typeface="Times New Roman" pitchFamily="18" charset="0"/>
                  </a:rPr>
                  <a:t> k, </a:t>
                </a:r>
                <a:r>
                  <a:rPr lang="en-US" dirty="0" err="1">
                    <a:solidFill>
                      <a:srgbClr val="000066"/>
                    </a:solidFill>
                    <a:latin typeface="Times New Roman" pitchFamily="18" charset="0"/>
                    <a:cs typeface="Times New Roman" pitchFamily="18" charset="0"/>
                  </a:rPr>
                  <a:t>cresce</a:t>
                </a:r>
                <a:r>
                  <a:rPr lang="en-US" dirty="0">
                    <a:solidFill>
                      <a:srgbClr val="000066"/>
                    </a:solidFill>
                    <a:latin typeface="Times New Roman" pitchFamily="18" charset="0"/>
                    <a:cs typeface="Times New Roman" pitchFamily="18" charset="0"/>
                  </a:rPr>
                  <a:t> la </a:t>
                </a:r>
                <a:r>
                  <a:rPr lang="en-US" dirty="0" err="1">
                    <a:solidFill>
                      <a:srgbClr val="000066"/>
                    </a:solidFill>
                    <a:latin typeface="Times New Roman" pitchFamily="18" charset="0"/>
                    <a:cs typeface="Times New Roman" pitchFamily="18" charset="0"/>
                  </a:rPr>
                  <a:t>distanza</a:t>
                </a:r>
                <a:r>
                  <a:rPr lang="en-US" dirty="0">
                    <a:solidFill>
                      <a:srgbClr val="000066"/>
                    </a:solidFill>
                    <a:latin typeface="Times New Roman" pitchFamily="18" charset="0"/>
                    <a:cs typeface="Times New Roman" pitchFamily="18" charset="0"/>
                  </a:rPr>
                  <a:t> </a:t>
                </a:r>
                <a14:m>
                  <m:oMath xmlns:m="http://schemas.openxmlformats.org/officeDocument/2006/math">
                    <m:sSub>
                      <m:sSubPr>
                        <m:ctrlPr>
                          <a:rPr lang="en-US" i="1" smtClean="0">
                            <a:solidFill>
                              <a:srgbClr val="000066"/>
                            </a:solidFill>
                            <a:latin typeface="Cambria Math" panose="02040503050406030204" pitchFamily="18" charset="0"/>
                            <a:cs typeface="Times New Roman" pitchFamily="18" charset="0"/>
                          </a:rPr>
                        </m:ctrlPr>
                      </m:sSubPr>
                      <m:e>
                        <m:r>
                          <a:rPr lang="it-IT" b="0" i="1" smtClean="0">
                            <a:solidFill>
                              <a:srgbClr val="000066"/>
                            </a:solidFill>
                            <a:latin typeface="Cambria Math"/>
                            <a:cs typeface="Times New Roman" pitchFamily="18" charset="0"/>
                          </a:rPr>
                          <m:t>𝑂𝑃</m:t>
                        </m:r>
                      </m:e>
                      <m:sub>
                        <m:r>
                          <a:rPr lang="it-IT" b="0" i="1" smtClean="0">
                            <a:solidFill>
                              <a:srgbClr val="000066"/>
                            </a:solidFill>
                            <a:latin typeface="Cambria Math"/>
                            <a:cs typeface="Times New Roman" pitchFamily="18" charset="0"/>
                          </a:rPr>
                          <m:t>𝑘</m:t>
                        </m:r>
                      </m:sub>
                    </m:sSub>
                  </m:oMath>
                </a14:m>
                <a:r>
                  <a:rPr lang="en-US" dirty="0">
                    <a:solidFill>
                      <a:srgbClr val="000066"/>
                    </a:solidFill>
                    <a:latin typeface="Times New Roman" pitchFamily="18" charset="0"/>
                    <a:cs typeface="Times New Roman" pitchFamily="18" charset="0"/>
                  </a:rPr>
                  <a:t> , </a:t>
                </a:r>
                <a:r>
                  <a:rPr lang="en-US" dirty="0" err="1">
                    <a:solidFill>
                      <a:srgbClr val="000066"/>
                    </a:solidFill>
                    <a:latin typeface="Times New Roman" pitchFamily="18" charset="0"/>
                    <a:cs typeface="Times New Roman" pitchFamily="18" charset="0"/>
                  </a:rPr>
                  <a:t>ovvero</a:t>
                </a:r>
                <a:r>
                  <a:rPr lang="en-US" dirty="0">
                    <a:solidFill>
                      <a:srgbClr val="000066"/>
                    </a:solidFill>
                    <a:latin typeface="Times New Roman" pitchFamily="18" charset="0"/>
                    <a:cs typeface="Times New Roman" pitchFamily="18" charset="0"/>
                  </a:rPr>
                  <a:t>, al </a:t>
                </a:r>
                <a:r>
                  <a:rPr lang="en-US" dirty="0" err="1">
                    <a:solidFill>
                      <a:srgbClr val="000066"/>
                    </a:solidFill>
                    <a:latin typeface="Times New Roman" pitchFamily="18" charset="0"/>
                    <a:cs typeface="Times New Roman" pitchFamily="18" charset="0"/>
                  </a:rPr>
                  <a:t>tendere</a:t>
                </a:r>
                <a:r>
                  <a:rPr lang="en-US" dirty="0">
                    <a:solidFill>
                      <a:srgbClr val="000066"/>
                    </a:solidFill>
                    <a:latin typeface="Times New Roman" pitchFamily="18" charset="0"/>
                    <a:cs typeface="Times New Roman" pitchFamily="18" charset="0"/>
                  </a:rPr>
                  <a:t> a zero del </a:t>
                </a:r>
                <a:r>
                  <a:rPr lang="en-US" dirty="0" err="1">
                    <a:solidFill>
                      <a:srgbClr val="000066"/>
                    </a:solidFill>
                    <a:latin typeface="Times New Roman" pitchFamily="18" charset="0"/>
                    <a:cs typeface="Times New Roman" pitchFamily="18" charset="0"/>
                  </a:rPr>
                  <a:t>denominatore</a:t>
                </a:r>
                <a:r>
                  <a:rPr lang="en-US"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comune</a:t>
                </a:r>
                <a:r>
                  <a:rPr lang="en-US"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alle</a:t>
                </a:r>
                <a:r>
                  <a:rPr lang="en-US" dirty="0">
                    <a:solidFill>
                      <a:srgbClr val="000066"/>
                    </a:solidFill>
                    <a:latin typeface="Times New Roman" pitchFamily="18" charset="0"/>
                    <a:cs typeface="Times New Roman" pitchFamily="18" charset="0"/>
                  </a:rPr>
                  <a:t> due coordinate  </a:t>
                </a:r>
                <a:r>
                  <a:rPr lang="en-US" dirty="0" err="1">
                    <a:solidFill>
                      <a:srgbClr val="000066"/>
                    </a:solidFill>
                    <a:latin typeface="Times New Roman" pitchFamily="18" charset="0"/>
                    <a:cs typeface="Times New Roman" pitchFamily="18" charset="0"/>
                  </a:rPr>
                  <a:t>che</a:t>
                </a:r>
                <a:r>
                  <a:rPr lang="en-US"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diventa</a:t>
                </a:r>
                <a:r>
                  <a:rPr lang="en-US"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terza</a:t>
                </a:r>
                <a:r>
                  <a:rPr lang="en-US"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coordinata</a:t>
                </a:r>
                <a:r>
                  <a:rPr lang="en-US"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il</a:t>
                </a:r>
                <a:r>
                  <a:rPr lang="en-US"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punto</a:t>
                </a:r>
                <a:r>
                  <a:rPr lang="en-US" dirty="0">
                    <a:solidFill>
                      <a:srgbClr val="000066"/>
                    </a:solidFill>
                    <a:latin typeface="Times New Roman" pitchFamily="18" charset="0"/>
                    <a:cs typeface="Times New Roman" pitchFamily="18" charset="0"/>
                  </a:rPr>
                  <a:t> </a:t>
                </a:r>
                <a14:m>
                  <m:oMath xmlns:m="http://schemas.openxmlformats.org/officeDocument/2006/math">
                    <m:sSub>
                      <m:sSubPr>
                        <m:ctrlPr>
                          <a:rPr lang="en-US" i="1" smtClean="0">
                            <a:solidFill>
                              <a:srgbClr val="000066"/>
                            </a:solidFill>
                            <a:latin typeface="Cambria Math" panose="02040503050406030204" pitchFamily="18" charset="0"/>
                            <a:cs typeface="Times New Roman" pitchFamily="18" charset="0"/>
                          </a:rPr>
                        </m:ctrlPr>
                      </m:sSubPr>
                      <m:e>
                        <m:r>
                          <a:rPr lang="it-IT" b="0" i="1" smtClean="0">
                            <a:solidFill>
                              <a:srgbClr val="000066"/>
                            </a:solidFill>
                            <a:latin typeface="Cambria Math"/>
                            <a:cs typeface="Times New Roman" pitchFamily="18" charset="0"/>
                          </a:rPr>
                          <m:t>𝑃</m:t>
                        </m:r>
                      </m:e>
                      <m:sub>
                        <m:r>
                          <a:rPr lang="it-IT" b="0" i="1" smtClean="0">
                            <a:solidFill>
                              <a:srgbClr val="000066"/>
                            </a:solidFill>
                            <a:latin typeface="Cambria Math"/>
                            <a:cs typeface="Times New Roman" pitchFamily="18" charset="0"/>
                          </a:rPr>
                          <m:t>𝑘</m:t>
                        </m:r>
                      </m:sub>
                    </m:sSub>
                  </m:oMath>
                </a14:m>
                <a:r>
                  <a:rPr lang="en-US" i="1"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si</a:t>
                </a:r>
                <a:r>
                  <a:rPr lang="en-US"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allontana</a:t>
                </a:r>
                <a:r>
                  <a:rPr lang="en-US" dirty="0">
                    <a:solidFill>
                      <a:srgbClr val="000066"/>
                    </a:solidFill>
                    <a:latin typeface="Times New Roman" pitchFamily="18" charset="0"/>
                    <a:cs typeface="Times New Roman" pitchFamily="18" charset="0"/>
                  </a:rPr>
                  <a:t> </a:t>
                </a:r>
                <a:r>
                  <a:rPr lang="en-US" dirty="0" err="1">
                    <a:solidFill>
                      <a:srgbClr val="000066"/>
                    </a:solidFill>
                    <a:latin typeface="Times New Roman" pitchFamily="18" charset="0"/>
                    <a:cs typeface="Times New Roman" pitchFamily="18" charset="0"/>
                  </a:rPr>
                  <a:t>indefinitivamente</a:t>
                </a:r>
                <a:r>
                  <a:rPr lang="en-US" dirty="0">
                    <a:solidFill>
                      <a:srgbClr val="000066"/>
                    </a:solidFill>
                    <a:latin typeface="Times New Roman" pitchFamily="18" charset="0"/>
                    <a:cs typeface="Times New Roman" pitchFamily="18" charset="0"/>
                  </a:rPr>
                  <a:t>.</a:t>
                </a:r>
              </a:p>
              <a:p>
                <a:pPr algn="ctr"/>
                <a:r>
                  <a:rPr lang="en-US" dirty="0" err="1">
                    <a:solidFill>
                      <a:srgbClr val="000066"/>
                    </a:solidFill>
                    <a:latin typeface="Times New Roman" pitchFamily="18" charset="0"/>
                    <a:cs typeface="Times New Roman" pitchFamily="18" charset="0"/>
                  </a:rPr>
                  <a:t>Posto</a:t>
                </a:r>
                <a:r>
                  <a:rPr lang="en-US" dirty="0">
                    <a:solidFill>
                      <a:srgbClr val="000066"/>
                    </a:solidFill>
                    <a:latin typeface="Times New Roman" pitchFamily="18" charset="0"/>
                    <a:cs typeface="Times New Roman" pitchFamily="18" charset="0"/>
                  </a:rPr>
                  <a:t>:</a:t>
                </a:r>
              </a:p>
            </p:txBody>
          </p:sp>
        </mc:Choice>
        <mc:Fallback xmlns="">
          <p:sp>
            <p:nvSpPr>
              <p:cNvPr id="2055" name="Rectangle 10"/>
              <p:cNvSpPr>
                <a:spLocks noRot="1" noChangeAspect="1" noMove="1" noResize="1" noEditPoints="1" noAdjustHandles="1" noChangeArrowheads="1" noChangeShapeType="1" noTextEdit="1"/>
              </p:cNvSpPr>
              <p:nvPr/>
            </p:nvSpPr>
            <p:spPr bwMode="auto">
              <a:xfrm>
                <a:off x="3924300" y="1557338"/>
                <a:ext cx="4572000" cy="2031325"/>
              </a:xfrm>
              <a:prstGeom prst="rect">
                <a:avLst/>
              </a:prstGeom>
              <a:blipFill rotWithShape="1">
                <a:blip r:embed="rId8"/>
                <a:stretch>
                  <a:fillRect l="-800" t="-1497" r="-1733" b="-3593"/>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it-IT">
                    <a:noFill/>
                  </a:rPr>
                  <a:t> </a:t>
                </a:r>
              </a:p>
            </p:txBody>
          </p:sp>
        </mc:Fallback>
      </mc:AlternateContent>
      <p:graphicFrame>
        <p:nvGraphicFramePr>
          <p:cNvPr id="73739" name="Object 11"/>
          <p:cNvGraphicFramePr>
            <a:graphicFrameLocks noGrp="1" noChangeAspect="1"/>
          </p:cNvGraphicFramePr>
          <p:nvPr>
            <p:ph sz="quarter" idx="3"/>
          </p:nvPr>
        </p:nvGraphicFramePr>
        <p:xfrm>
          <a:off x="5580063" y="3573463"/>
          <a:ext cx="1944687" cy="747712"/>
        </p:xfrm>
        <a:graphic>
          <a:graphicData uri="http://schemas.openxmlformats.org/presentationml/2006/ole">
            <mc:AlternateContent xmlns:mc="http://schemas.openxmlformats.org/markup-compatibility/2006">
              <mc:Choice xmlns:v="urn:schemas-microsoft-com:vml" Requires="v">
                <p:oleObj r:id="rId9" imgW="1155199" imgH="444307" progId="Equation.3">
                  <p:embed/>
                </p:oleObj>
              </mc:Choice>
              <mc:Fallback>
                <p:oleObj r:id="rId9" imgW="1155199" imgH="444307"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580063" y="3573463"/>
                        <a:ext cx="1944687" cy="747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056" name="Rectangle 13"/>
          <p:cNvSpPr>
            <a:spLocks noChangeArrowheads="1"/>
          </p:cNvSpPr>
          <p:nvPr/>
        </p:nvSpPr>
        <p:spPr bwMode="auto">
          <a:xfrm>
            <a:off x="3492500" y="4437063"/>
            <a:ext cx="5472113"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2000" dirty="0" err="1">
                <a:solidFill>
                  <a:srgbClr val="000066"/>
                </a:solidFill>
                <a:latin typeface="Times New Roman" pitchFamily="18" charset="0"/>
                <a:cs typeface="Times New Roman" pitchFamily="18" charset="0"/>
              </a:rPr>
              <a:t>possiamo</a:t>
            </a:r>
            <a:r>
              <a:rPr lang="en-US" sz="2000" dirty="0">
                <a:solidFill>
                  <a:srgbClr val="000066"/>
                </a:solidFill>
                <a:latin typeface="Times New Roman" pitchFamily="18" charset="0"/>
                <a:cs typeface="Times New Roman" pitchFamily="18" charset="0"/>
              </a:rPr>
              <a:t> </a:t>
            </a:r>
            <a:r>
              <a:rPr lang="en-US" sz="2000" dirty="0" err="1">
                <a:solidFill>
                  <a:srgbClr val="000066"/>
                </a:solidFill>
                <a:latin typeface="Times New Roman" pitchFamily="18" charset="0"/>
                <a:cs typeface="Times New Roman" pitchFamily="18" charset="0"/>
              </a:rPr>
              <a:t>definire</a:t>
            </a:r>
            <a:r>
              <a:rPr lang="en-US" sz="2000" dirty="0">
                <a:solidFill>
                  <a:srgbClr val="000066"/>
                </a:solidFill>
                <a:latin typeface="Times New Roman" pitchFamily="18" charset="0"/>
                <a:cs typeface="Times New Roman" pitchFamily="18" charset="0"/>
              </a:rPr>
              <a:t> le coordinate </a:t>
            </a:r>
            <a:r>
              <a:rPr lang="en-US" sz="2000" dirty="0" err="1">
                <a:solidFill>
                  <a:srgbClr val="000066"/>
                </a:solidFill>
                <a:latin typeface="Times New Roman" pitchFamily="18" charset="0"/>
                <a:cs typeface="Times New Roman" pitchFamily="18" charset="0"/>
              </a:rPr>
              <a:t>dei</a:t>
            </a:r>
            <a:r>
              <a:rPr lang="en-US" sz="2000" dirty="0">
                <a:solidFill>
                  <a:srgbClr val="000066"/>
                </a:solidFill>
                <a:latin typeface="Times New Roman" pitchFamily="18" charset="0"/>
                <a:cs typeface="Times New Roman" pitchFamily="18" charset="0"/>
              </a:rPr>
              <a:t> </a:t>
            </a:r>
            <a:r>
              <a:rPr lang="en-US" sz="2000" dirty="0" err="1">
                <a:solidFill>
                  <a:srgbClr val="000066"/>
                </a:solidFill>
                <a:latin typeface="Times New Roman" pitchFamily="18" charset="0"/>
                <a:cs typeface="Times New Roman" pitchFamily="18" charset="0"/>
              </a:rPr>
              <a:t>punti</a:t>
            </a:r>
            <a:r>
              <a:rPr lang="en-US" sz="2000" dirty="0">
                <a:solidFill>
                  <a:srgbClr val="000066"/>
                </a:solidFill>
                <a:latin typeface="Times New Roman" pitchFamily="18" charset="0"/>
                <a:cs typeface="Times New Roman" pitchFamily="18" charset="0"/>
              </a:rPr>
              <a:t> </a:t>
            </a:r>
            <a:r>
              <a:rPr lang="en-US" sz="2000" dirty="0" err="1">
                <a:solidFill>
                  <a:srgbClr val="000066"/>
                </a:solidFill>
                <a:latin typeface="Times New Roman" pitchFamily="18" charset="0"/>
                <a:cs typeface="Times New Roman" pitchFamily="18" charset="0"/>
              </a:rPr>
              <a:t>impropri</a:t>
            </a:r>
            <a:r>
              <a:rPr lang="en-US" sz="2000" dirty="0">
                <a:solidFill>
                  <a:srgbClr val="000066"/>
                </a:solidFill>
                <a:latin typeface="Times New Roman" pitchFamily="18" charset="0"/>
                <a:cs typeface="Times New Roman" pitchFamily="18" charset="0"/>
              </a:rPr>
              <a:t> come </a:t>
            </a:r>
            <a:r>
              <a:rPr lang="en-US" sz="2000" dirty="0" err="1">
                <a:solidFill>
                  <a:srgbClr val="000066"/>
                </a:solidFill>
                <a:latin typeface="Times New Roman" pitchFamily="18" charset="0"/>
                <a:cs typeface="Times New Roman" pitchFamily="18" charset="0"/>
              </a:rPr>
              <a:t>terne</a:t>
            </a:r>
            <a:r>
              <a:rPr lang="en-US" sz="2000" dirty="0">
                <a:solidFill>
                  <a:srgbClr val="000066"/>
                </a:solidFill>
                <a:latin typeface="Times New Roman" pitchFamily="18" charset="0"/>
                <a:cs typeface="Times New Roman" pitchFamily="18" charset="0"/>
              </a:rPr>
              <a:t> di </a:t>
            </a:r>
            <a:r>
              <a:rPr lang="en-US" sz="2000" dirty="0" err="1">
                <a:solidFill>
                  <a:srgbClr val="000066"/>
                </a:solidFill>
                <a:latin typeface="Times New Roman" pitchFamily="18" charset="0"/>
                <a:cs typeface="Times New Roman" pitchFamily="18" charset="0"/>
              </a:rPr>
              <a:t>numeri</a:t>
            </a:r>
            <a:r>
              <a:rPr lang="en-US" sz="2000" dirty="0">
                <a:solidFill>
                  <a:srgbClr val="000066"/>
                </a:solidFill>
                <a:latin typeface="Times New Roman" pitchFamily="18" charset="0"/>
                <a:cs typeface="Times New Roman" pitchFamily="18" charset="0"/>
              </a:rPr>
              <a:t> </a:t>
            </a:r>
            <a:r>
              <a:rPr lang="en-US" sz="2000" dirty="0" err="1">
                <a:solidFill>
                  <a:srgbClr val="000066"/>
                </a:solidFill>
                <a:latin typeface="Times New Roman" pitchFamily="18" charset="0"/>
                <a:cs typeface="Times New Roman" pitchFamily="18" charset="0"/>
              </a:rPr>
              <a:t>reali</a:t>
            </a:r>
            <a:r>
              <a:rPr lang="en-US" sz="2000" dirty="0">
                <a:solidFill>
                  <a:srgbClr val="000066"/>
                </a:solidFill>
                <a:latin typeface="Times New Roman" pitchFamily="18" charset="0"/>
                <a:cs typeface="Times New Roman" pitchFamily="18" charset="0"/>
              </a:rPr>
              <a:t> (x</a:t>
            </a:r>
            <a:r>
              <a:rPr lang="en-US" sz="2000" baseline="-25000" dirty="0">
                <a:solidFill>
                  <a:srgbClr val="000066"/>
                </a:solidFill>
                <a:latin typeface="Times New Roman" pitchFamily="18" charset="0"/>
                <a:cs typeface="Times New Roman" pitchFamily="18" charset="0"/>
              </a:rPr>
              <a:t>1</a:t>
            </a:r>
            <a:r>
              <a:rPr lang="en-US" sz="2000" dirty="0">
                <a:solidFill>
                  <a:srgbClr val="000066"/>
                </a:solidFill>
                <a:latin typeface="Times New Roman" pitchFamily="18" charset="0"/>
                <a:cs typeface="Times New Roman" pitchFamily="18" charset="0"/>
              </a:rPr>
              <a:t>, x</a:t>
            </a:r>
            <a:r>
              <a:rPr lang="en-US" sz="2000" baseline="-25000" dirty="0">
                <a:solidFill>
                  <a:srgbClr val="000066"/>
                </a:solidFill>
                <a:latin typeface="Times New Roman" pitchFamily="18" charset="0"/>
                <a:cs typeface="Times New Roman" pitchFamily="18" charset="0"/>
              </a:rPr>
              <a:t>2</a:t>
            </a:r>
            <a:r>
              <a:rPr lang="en-US" sz="2000" dirty="0">
                <a:solidFill>
                  <a:srgbClr val="000066"/>
                </a:solidFill>
                <a:latin typeface="Times New Roman" pitchFamily="18" charset="0"/>
                <a:cs typeface="Times New Roman" pitchFamily="18" charset="0"/>
              </a:rPr>
              <a:t>, x</a:t>
            </a:r>
            <a:r>
              <a:rPr lang="en-US" sz="2000" baseline="-25000" dirty="0">
                <a:solidFill>
                  <a:srgbClr val="000066"/>
                </a:solidFill>
                <a:latin typeface="Times New Roman" pitchFamily="18" charset="0"/>
                <a:cs typeface="Times New Roman" pitchFamily="18" charset="0"/>
              </a:rPr>
              <a:t>3</a:t>
            </a:r>
            <a:r>
              <a:rPr lang="en-US" sz="2000" dirty="0">
                <a:solidFill>
                  <a:srgbClr val="000066"/>
                </a:solidFill>
                <a:latin typeface="Times New Roman" pitchFamily="18" charset="0"/>
                <a:cs typeface="Times New Roman" pitchFamily="18" charset="0"/>
              </a:rPr>
              <a:t>)   in cui </a:t>
            </a:r>
            <a:r>
              <a:rPr lang="en-US" sz="2000" dirty="0" err="1">
                <a:solidFill>
                  <a:srgbClr val="000066"/>
                </a:solidFill>
                <a:latin typeface="Times New Roman" pitchFamily="18" charset="0"/>
                <a:cs typeface="Times New Roman" pitchFamily="18" charset="0"/>
              </a:rPr>
              <a:t>risulta</a:t>
            </a:r>
            <a:r>
              <a:rPr lang="en-US" sz="2000" dirty="0">
                <a:solidFill>
                  <a:srgbClr val="000066"/>
                </a:solidFill>
                <a:latin typeface="Times New Roman" pitchFamily="18" charset="0"/>
                <a:cs typeface="Times New Roman" pitchFamily="18" charset="0"/>
              </a:rPr>
              <a:t> x</a:t>
            </a:r>
            <a:r>
              <a:rPr lang="en-US" sz="2000" baseline="-25000" dirty="0">
                <a:solidFill>
                  <a:srgbClr val="000066"/>
                </a:solidFill>
                <a:latin typeface="Times New Roman" pitchFamily="18" charset="0"/>
                <a:cs typeface="Times New Roman" pitchFamily="18" charset="0"/>
              </a:rPr>
              <a:t>3</a:t>
            </a:r>
            <a:r>
              <a:rPr lang="en-US" sz="2000" dirty="0">
                <a:solidFill>
                  <a:srgbClr val="000066"/>
                </a:solidFill>
                <a:latin typeface="Times New Roman" pitchFamily="18" charset="0"/>
                <a:cs typeface="Times New Roman" pitchFamily="18" charset="0"/>
              </a:rPr>
              <a:t> = 0.</a:t>
            </a:r>
          </a:p>
          <a:p>
            <a:pPr algn="ctr"/>
            <a:r>
              <a:rPr lang="en-US" sz="2000" dirty="0" err="1">
                <a:solidFill>
                  <a:srgbClr val="000066"/>
                </a:solidFill>
                <a:latin typeface="Times New Roman" pitchFamily="18" charset="0"/>
                <a:cs typeface="Times New Roman" pitchFamily="18" charset="0"/>
              </a:rPr>
              <a:t>Pertanto</a:t>
            </a:r>
            <a:r>
              <a:rPr lang="en-US" sz="2000" dirty="0">
                <a:solidFill>
                  <a:srgbClr val="000066"/>
                </a:solidFill>
                <a:latin typeface="Times New Roman" pitchFamily="18" charset="0"/>
                <a:cs typeface="Times New Roman" pitchFamily="18" charset="0"/>
              </a:rPr>
              <a:t>, </a:t>
            </a:r>
            <a:r>
              <a:rPr lang="en-US" sz="2000" dirty="0" err="1">
                <a:solidFill>
                  <a:srgbClr val="000066"/>
                </a:solidFill>
                <a:latin typeface="Times New Roman" pitchFamily="18" charset="0"/>
                <a:cs typeface="Times New Roman" pitchFamily="18" charset="0"/>
              </a:rPr>
              <a:t>l’espressione</a:t>
            </a:r>
            <a:r>
              <a:rPr lang="en-US" sz="2000" dirty="0">
                <a:solidFill>
                  <a:srgbClr val="000066"/>
                </a:solidFill>
                <a:latin typeface="Times New Roman" pitchFamily="18" charset="0"/>
                <a:cs typeface="Times New Roman" pitchFamily="18" charset="0"/>
              </a:rPr>
              <a:t>  x</a:t>
            </a:r>
            <a:r>
              <a:rPr lang="en-US" sz="2000" baseline="-25000" dirty="0">
                <a:solidFill>
                  <a:srgbClr val="000066"/>
                </a:solidFill>
                <a:latin typeface="Times New Roman" pitchFamily="18" charset="0"/>
                <a:cs typeface="Times New Roman" pitchFamily="18" charset="0"/>
              </a:rPr>
              <a:t>3</a:t>
            </a:r>
            <a:r>
              <a:rPr lang="en-US" sz="2000" dirty="0">
                <a:solidFill>
                  <a:srgbClr val="000066"/>
                </a:solidFill>
                <a:latin typeface="Times New Roman" pitchFamily="18" charset="0"/>
                <a:cs typeface="Times New Roman" pitchFamily="18" charset="0"/>
              </a:rPr>
              <a:t> = 0.</a:t>
            </a:r>
          </a:p>
          <a:p>
            <a:pPr algn="ctr"/>
            <a:r>
              <a:rPr lang="it-IT" sz="2000" dirty="0">
                <a:solidFill>
                  <a:srgbClr val="000066"/>
                </a:solidFill>
                <a:latin typeface="Times New Roman" pitchFamily="18" charset="0"/>
                <a:cs typeface="Times New Roman" pitchFamily="18" charset="0"/>
              </a:rPr>
              <a:t>Individua il luogo geometrico dei punti impropri del piano, cioè la </a:t>
            </a:r>
            <a:r>
              <a:rPr lang="it-IT" sz="2000" b="1" dirty="0">
                <a:solidFill>
                  <a:srgbClr val="CC0000"/>
                </a:solidFill>
                <a:latin typeface="Times New Roman" pitchFamily="18" charset="0"/>
                <a:cs typeface="Times New Roman" pitchFamily="18" charset="0"/>
              </a:rPr>
              <a:t>retta impropria</a:t>
            </a:r>
            <a:r>
              <a:rPr lang="it-IT" sz="2000" dirty="0">
                <a:solidFill>
                  <a:srgbClr val="000066"/>
                </a:solidFill>
                <a:latin typeface="Times New Roman" pitchFamily="18" charset="0"/>
                <a:cs typeface="Times New Roman" pitchFamily="18" charset="0"/>
              </a:rPr>
              <a:t>.</a:t>
            </a:r>
            <a:r>
              <a:rPr lang="en-US" sz="2000" dirty="0">
                <a:solidFill>
                  <a:srgbClr val="000066"/>
                </a:solidFill>
                <a:latin typeface="Times New Roman" pitchFamily="18" charset="0"/>
                <a:cs typeface="Times New Roman" pitchFamily="18" charset="0"/>
              </a:rPr>
              <a:t> </a:t>
            </a:r>
          </a:p>
        </p:txBody>
      </p:sp>
    </p:spTree>
    <p:extLst>
      <p:ext uri="{BB962C8B-B14F-4D97-AF65-F5344CB8AC3E}">
        <p14:creationId xmlns:p14="http://schemas.microsoft.com/office/powerpoint/2010/main" val="10213425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nodeType="clickEffect">
                                  <p:stCondLst>
                                    <p:cond delay="0"/>
                                  </p:stCondLst>
                                  <p:childTnLst>
                                    <p:set>
                                      <p:cBhvr>
                                        <p:cTn id="6" dur="1" fill="hold">
                                          <p:stCondLst>
                                            <p:cond delay="0"/>
                                          </p:stCondLst>
                                        </p:cTn>
                                        <p:tgtEl>
                                          <p:spTgt spid="73732"/>
                                        </p:tgtEl>
                                        <p:attrNameLst>
                                          <p:attrName>style.visibility</p:attrName>
                                        </p:attrNameLst>
                                      </p:cBhvr>
                                      <p:to>
                                        <p:strVal val="visible"/>
                                      </p:to>
                                    </p:set>
                                    <p:anim calcmode="lin" valueType="num">
                                      <p:cBhvr additive="base">
                                        <p:cTn id="7" dur="500" fill="hold"/>
                                        <p:tgtEl>
                                          <p:spTgt spid="73732"/>
                                        </p:tgtEl>
                                        <p:attrNameLst>
                                          <p:attrName>ppt_x</p:attrName>
                                        </p:attrNameLst>
                                      </p:cBhvr>
                                      <p:tavLst>
                                        <p:tav tm="0">
                                          <p:val>
                                            <p:strVal val="0-#ppt_w/2"/>
                                          </p:val>
                                        </p:tav>
                                        <p:tav tm="100000">
                                          <p:val>
                                            <p:strVal val="#ppt_x"/>
                                          </p:val>
                                        </p:tav>
                                      </p:tavLst>
                                    </p:anim>
                                    <p:anim calcmode="lin" valueType="num">
                                      <p:cBhvr additive="base">
                                        <p:cTn id="8" dur="500" fill="hold"/>
                                        <p:tgtEl>
                                          <p:spTgt spid="7373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3" fill="hold" nodeType="clickEffect">
                                  <p:stCondLst>
                                    <p:cond delay="0"/>
                                  </p:stCondLst>
                                  <p:childTnLst>
                                    <p:set>
                                      <p:cBhvr>
                                        <p:cTn id="12" dur="1" fill="hold">
                                          <p:stCondLst>
                                            <p:cond delay="0"/>
                                          </p:stCondLst>
                                        </p:cTn>
                                        <p:tgtEl>
                                          <p:spTgt spid="73735"/>
                                        </p:tgtEl>
                                        <p:attrNameLst>
                                          <p:attrName>style.visibility</p:attrName>
                                        </p:attrNameLst>
                                      </p:cBhvr>
                                      <p:to>
                                        <p:strVal val="visible"/>
                                      </p:to>
                                    </p:set>
                                    <p:anim calcmode="lin" valueType="num">
                                      <p:cBhvr additive="base">
                                        <p:cTn id="13" dur="500" fill="hold"/>
                                        <p:tgtEl>
                                          <p:spTgt spid="73735"/>
                                        </p:tgtEl>
                                        <p:attrNameLst>
                                          <p:attrName>ppt_x</p:attrName>
                                        </p:attrNameLst>
                                      </p:cBhvr>
                                      <p:tavLst>
                                        <p:tav tm="0">
                                          <p:val>
                                            <p:strVal val="1+#ppt_w/2"/>
                                          </p:val>
                                        </p:tav>
                                        <p:tav tm="100000">
                                          <p:val>
                                            <p:strVal val="#ppt_x"/>
                                          </p:val>
                                        </p:tav>
                                      </p:tavLst>
                                    </p:anim>
                                    <p:anim calcmode="lin" valueType="num">
                                      <p:cBhvr additive="base">
                                        <p:cTn id="14" dur="500" fill="hold"/>
                                        <p:tgtEl>
                                          <p:spTgt spid="73735"/>
                                        </p:tgtEl>
                                        <p:attrNameLst>
                                          <p:attrName>ppt_y</p:attrName>
                                        </p:attrNameLst>
                                      </p:cBhvr>
                                      <p:tavLst>
                                        <p:tav tm="0">
                                          <p:val>
                                            <p:strVal val="0-#ppt_h/2"/>
                                          </p:val>
                                        </p:tav>
                                        <p:tav tm="100000">
                                          <p:val>
                                            <p:strVal val="#ppt_y"/>
                                          </p:val>
                                        </p:tav>
                                      </p:tavLst>
                                    </p:anim>
                                  </p:childTnLst>
                                </p:cTn>
                              </p:par>
                            </p:childTnLst>
                          </p:cTn>
                        </p:par>
                        <p:par>
                          <p:cTn id="15" fill="hold" nodeType="afterGroup">
                            <p:stCondLst>
                              <p:cond delay="500"/>
                            </p:stCondLst>
                            <p:childTnLst>
                              <p:par>
                                <p:cTn id="16" presetID="2" presetClass="entr" presetSubtype="12" fill="hold" nodeType="afterEffect">
                                  <p:stCondLst>
                                    <p:cond delay="0"/>
                                  </p:stCondLst>
                                  <p:childTnLst>
                                    <p:set>
                                      <p:cBhvr>
                                        <p:cTn id="17" dur="1" fill="hold">
                                          <p:stCondLst>
                                            <p:cond delay="0"/>
                                          </p:stCondLst>
                                        </p:cTn>
                                        <p:tgtEl>
                                          <p:spTgt spid="73737"/>
                                        </p:tgtEl>
                                        <p:attrNameLst>
                                          <p:attrName>style.visibility</p:attrName>
                                        </p:attrNameLst>
                                      </p:cBhvr>
                                      <p:to>
                                        <p:strVal val="visible"/>
                                      </p:to>
                                    </p:set>
                                    <p:anim calcmode="lin" valueType="num">
                                      <p:cBhvr additive="base">
                                        <p:cTn id="18" dur="500" fill="hold"/>
                                        <p:tgtEl>
                                          <p:spTgt spid="73737"/>
                                        </p:tgtEl>
                                        <p:attrNameLst>
                                          <p:attrName>ppt_x</p:attrName>
                                        </p:attrNameLst>
                                      </p:cBhvr>
                                      <p:tavLst>
                                        <p:tav tm="0">
                                          <p:val>
                                            <p:strVal val="0-#ppt_w/2"/>
                                          </p:val>
                                        </p:tav>
                                        <p:tav tm="100000">
                                          <p:val>
                                            <p:strVal val="#ppt_x"/>
                                          </p:val>
                                        </p:tav>
                                      </p:tavLst>
                                    </p:anim>
                                    <p:anim calcmode="lin" valueType="num">
                                      <p:cBhvr additive="base">
                                        <p:cTn id="19" dur="500" fill="hold"/>
                                        <p:tgtEl>
                                          <p:spTgt spid="7373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nodeType="clickEffect">
                                  <p:stCondLst>
                                    <p:cond delay="0"/>
                                  </p:stCondLst>
                                  <p:childTnLst>
                                    <p:set>
                                      <p:cBhvr>
                                        <p:cTn id="23" dur="1" fill="hold">
                                          <p:stCondLst>
                                            <p:cond delay="0"/>
                                          </p:stCondLst>
                                        </p:cTn>
                                        <p:tgtEl>
                                          <p:spTgt spid="73739"/>
                                        </p:tgtEl>
                                        <p:attrNameLst>
                                          <p:attrName>style.visibility</p:attrName>
                                        </p:attrNameLst>
                                      </p:cBhvr>
                                      <p:to>
                                        <p:strVal val="visible"/>
                                      </p:to>
                                    </p:set>
                                    <p:anim calcmode="lin" valueType="num">
                                      <p:cBhvr additive="base">
                                        <p:cTn id="24" dur="500" fill="hold"/>
                                        <p:tgtEl>
                                          <p:spTgt spid="73739"/>
                                        </p:tgtEl>
                                        <p:attrNameLst>
                                          <p:attrName>ppt_x</p:attrName>
                                        </p:attrNameLst>
                                      </p:cBhvr>
                                      <p:tavLst>
                                        <p:tav tm="0">
                                          <p:val>
                                            <p:strVal val="1+#ppt_w/2"/>
                                          </p:val>
                                        </p:tav>
                                        <p:tav tm="100000">
                                          <p:val>
                                            <p:strVal val="#ppt_x"/>
                                          </p:val>
                                        </p:tav>
                                      </p:tavLst>
                                    </p:anim>
                                    <p:anim calcmode="lin" valueType="num">
                                      <p:cBhvr additive="base">
                                        <p:cTn id="25" dur="500" fill="hold"/>
                                        <p:tgtEl>
                                          <p:spTgt spid="737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79388" y="188913"/>
            <a:ext cx="8785225" cy="503237"/>
          </a:xfrm>
        </p:spPr>
        <p:txBody>
          <a:bodyPr/>
          <a:lstStyle/>
          <a:p>
            <a:pPr eaLnBrk="1" hangingPunct="1"/>
            <a:r>
              <a:rPr lang="it-IT" sz="2800">
                <a:solidFill>
                  <a:srgbClr val="CC0000"/>
                </a:solidFill>
                <a:latin typeface="Times New Roman" pitchFamily="18" charset="0"/>
                <a:cs typeface="Times New Roman" pitchFamily="18" charset="0"/>
              </a:rPr>
              <a:t>PROSPETTIVITA’ TRA PIANI</a:t>
            </a:r>
          </a:p>
        </p:txBody>
      </p:sp>
      <p:sp>
        <p:nvSpPr>
          <p:cNvPr id="26627" name="Rectangle 3"/>
          <p:cNvSpPr>
            <a:spLocks noGrp="1" noChangeArrowheads="1"/>
          </p:cNvSpPr>
          <p:nvPr>
            <p:ph type="body" idx="1"/>
          </p:nvPr>
        </p:nvSpPr>
        <p:spPr>
          <a:xfrm>
            <a:off x="287338" y="765175"/>
            <a:ext cx="8856662" cy="5903913"/>
          </a:xfrm>
        </p:spPr>
        <p:txBody>
          <a:bodyPr/>
          <a:lstStyle/>
          <a:p>
            <a:pPr algn="ctr" eaLnBrk="1" hangingPunct="1">
              <a:buFontTx/>
              <a:buNone/>
            </a:pPr>
            <a:r>
              <a:rPr lang="it-IT" sz="2400" dirty="0">
                <a:solidFill>
                  <a:srgbClr val="000066"/>
                </a:solidFill>
                <a:latin typeface="Times New Roman" pitchFamily="18" charset="0"/>
                <a:cs typeface="Times New Roman" pitchFamily="18" charset="0"/>
              </a:rPr>
              <a:t>Ogni </a:t>
            </a:r>
            <a:r>
              <a:rPr lang="it-IT" sz="2400" dirty="0" err="1">
                <a:solidFill>
                  <a:srgbClr val="000066"/>
                </a:solidFill>
                <a:latin typeface="Times New Roman" pitchFamily="18" charset="0"/>
                <a:cs typeface="Times New Roman" pitchFamily="18" charset="0"/>
              </a:rPr>
              <a:t>prospettività</a:t>
            </a:r>
            <a:r>
              <a:rPr lang="it-IT" sz="2400" dirty="0">
                <a:solidFill>
                  <a:srgbClr val="000066"/>
                </a:solidFill>
                <a:latin typeface="Times New Roman" pitchFamily="18" charset="0"/>
                <a:cs typeface="Times New Roman" pitchFamily="18" charset="0"/>
              </a:rPr>
              <a:t> tra piani </a:t>
            </a:r>
            <a:r>
              <a:rPr lang="it-IT" sz="2400" dirty="0">
                <a:solidFill>
                  <a:srgbClr val="000066"/>
                </a:solidFill>
                <a:latin typeface="Times New Roman" pitchFamily="18" charset="0"/>
                <a:cs typeface="Times New Roman" pitchFamily="18" charset="0"/>
                <a:sym typeface="Symbol" pitchFamily="18" charset="2"/>
              </a:rPr>
              <a:t></a:t>
            </a:r>
            <a:r>
              <a:rPr lang="it-IT" sz="2400" dirty="0">
                <a:solidFill>
                  <a:srgbClr val="000066"/>
                </a:solidFill>
                <a:latin typeface="Times New Roman" pitchFamily="18" charset="0"/>
                <a:cs typeface="Times New Roman" pitchFamily="18" charset="0"/>
              </a:rPr>
              <a:t> e </a:t>
            </a:r>
            <a:r>
              <a:rPr lang="it-IT" sz="2400" dirty="0">
                <a:solidFill>
                  <a:srgbClr val="000066"/>
                </a:solidFill>
                <a:latin typeface="Times New Roman" pitchFamily="18" charset="0"/>
                <a:cs typeface="Times New Roman" pitchFamily="18" charset="0"/>
                <a:sym typeface="Symbol" pitchFamily="18" charset="2"/>
              </a:rPr>
              <a:t></a:t>
            </a:r>
            <a:r>
              <a:rPr lang="it-IT" sz="2400" dirty="0">
                <a:solidFill>
                  <a:srgbClr val="000066"/>
                </a:solidFill>
                <a:latin typeface="Times New Roman" pitchFamily="18" charset="0"/>
                <a:cs typeface="Times New Roman" pitchFamily="18" charset="0"/>
              </a:rPr>
              <a:t> nello spazio o la composizione di due o più </a:t>
            </a:r>
            <a:r>
              <a:rPr lang="it-IT" sz="2400" dirty="0" err="1">
                <a:solidFill>
                  <a:srgbClr val="000066"/>
                </a:solidFill>
                <a:latin typeface="Times New Roman" pitchFamily="18" charset="0"/>
                <a:cs typeface="Times New Roman" pitchFamily="18" charset="0"/>
              </a:rPr>
              <a:t>prospettività</a:t>
            </a:r>
            <a:r>
              <a:rPr lang="it-IT" sz="2400" dirty="0">
                <a:solidFill>
                  <a:srgbClr val="000066"/>
                </a:solidFill>
                <a:latin typeface="Times New Roman" pitchFamily="18" charset="0"/>
                <a:cs typeface="Times New Roman" pitchFamily="18" charset="0"/>
              </a:rPr>
              <a:t>, è detta omografia tra piani </a:t>
            </a:r>
            <a:r>
              <a:rPr lang="it-IT" sz="2400" dirty="0">
                <a:solidFill>
                  <a:srgbClr val="000066"/>
                </a:solidFill>
                <a:latin typeface="Times New Roman" pitchFamily="18" charset="0"/>
                <a:cs typeface="Times New Roman" pitchFamily="18" charset="0"/>
                <a:sym typeface="Symbol" pitchFamily="18" charset="2"/>
              </a:rPr>
              <a:t></a:t>
            </a:r>
            <a:r>
              <a:rPr lang="it-IT" sz="2400" dirty="0">
                <a:solidFill>
                  <a:srgbClr val="000066"/>
                </a:solidFill>
                <a:latin typeface="Times New Roman" pitchFamily="18" charset="0"/>
                <a:cs typeface="Times New Roman" pitchFamily="18" charset="0"/>
              </a:rPr>
              <a:t> e </a:t>
            </a:r>
            <a:r>
              <a:rPr lang="it-IT" sz="2400" dirty="0">
                <a:solidFill>
                  <a:srgbClr val="000066"/>
                </a:solidFill>
                <a:latin typeface="Times New Roman" pitchFamily="18" charset="0"/>
                <a:cs typeface="Times New Roman" pitchFamily="18" charset="0"/>
                <a:sym typeface="Symbol" pitchFamily="18" charset="2"/>
              </a:rPr>
              <a:t>.</a:t>
            </a:r>
            <a:r>
              <a:rPr lang="it-IT" sz="2400" dirty="0">
                <a:solidFill>
                  <a:srgbClr val="000066"/>
                </a:solidFill>
                <a:latin typeface="Times New Roman" pitchFamily="18" charset="0"/>
                <a:cs typeface="Times New Roman" pitchFamily="18" charset="0"/>
              </a:rPr>
              <a:t> </a:t>
            </a:r>
          </a:p>
          <a:p>
            <a:pPr algn="ctr" eaLnBrk="1" hangingPunct="1">
              <a:buFontTx/>
              <a:buNone/>
            </a:pPr>
            <a:r>
              <a:rPr lang="it-IT" sz="2400" dirty="0">
                <a:solidFill>
                  <a:srgbClr val="000066"/>
                </a:solidFill>
                <a:latin typeface="Times New Roman" pitchFamily="18" charset="0"/>
                <a:cs typeface="Times New Roman" pitchFamily="18" charset="0"/>
              </a:rPr>
              <a:t>Se </a:t>
            </a:r>
            <a:r>
              <a:rPr lang="it-IT" sz="2400" dirty="0">
                <a:solidFill>
                  <a:srgbClr val="000066"/>
                </a:solidFill>
                <a:latin typeface="Times New Roman" pitchFamily="18" charset="0"/>
                <a:cs typeface="Times New Roman" pitchFamily="18" charset="0"/>
                <a:sym typeface="Symbol" pitchFamily="18" charset="2"/>
              </a:rPr>
              <a:t></a:t>
            </a:r>
            <a:r>
              <a:rPr lang="it-IT" sz="2400" dirty="0">
                <a:solidFill>
                  <a:srgbClr val="000066"/>
                </a:solidFill>
                <a:latin typeface="Times New Roman" pitchFamily="18" charset="0"/>
                <a:cs typeface="Times New Roman" pitchFamily="18" charset="0"/>
              </a:rPr>
              <a:t> e </a:t>
            </a:r>
            <a:r>
              <a:rPr lang="it-IT" sz="2400" dirty="0">
                <a:solidFill>
                  <a:srgbClr val="000066"/>
                </a:solidFill>
                <a:latin typeface="Times New Roman" pitchFamily="18" charset="0"/>
                <a:cs typeface="Times New Roman" pitchFamily="18" charset="0"/>
                <a:sym typeface="Symbol" pitchFamily="18" charset="2"/>
              </a:rPr>
              <a:t></a:t>
            </a:r>
            <a:r>
              <a:rPr lang="it-IT" sz="2400" dirty="0">
                <a:solidFill>
                  <a:srgbClr val="000066"/>
                </a:solidFill>
                <a:latin typeface="Times New Roman" pitchFamily="18" charset="0"/>
                <a:cs typeface="Times New Roman" pitchFamily="18" charset="0"/>
              </a:rPr>
              <a:t> sono sovrapposti diciamo </a:t>
            </a:r>
            <a:r>
              <a:rPr lang="it-IT" sz="2400" i="1" dirty="0" err="1">
                <a:solidFill>
                  <a:srgbClr val="000066"/>
                </a:solidFill>
                <a:latin typeface="Times New Roman" pitchFamily="18" charset="0"/>
                <a:cs typeface="Times New Roman" pitchFamily="18" charset="0"/>
              </a:rPr>
              <a:t>prospettività</a:t>
            </a:r>
            <a:r>
              <a:rPr lang="it-IT" sz="2400" i="1" dirty="0">
                <a:solidFill>
                  <a:srgbClr val="000066"/>
                </a:solidFill>
                <a:latin typeface="Times New Roman" pitchFamily="18" charset="0"/>
                <a:cs typeface="Times New Roman" pitchFamily="18" charset="0"/>
              </a:rPr>
              <a:t> </a:t>
            </a:r>
            <a:r>
              <a:rPr lang="it-IT" sz="2400" dirty="0">
                <a:solidFill>
                  <a:srgbClr val="000066"/>
                </a:solidFill>
                <a:latin typeface="Times New Roman" pitchFamily="18" charset="0"/>
                <a:cs typeface="Times New Roman" pitchFamily="18" charset="0"/>
              </a:rPr>
              <a:t>del piano in sé.</a:t>
            </a:r>
          </a:p>
          <a:p>
            <a:pPr algn="ctr" eaLnBrk="1" hangingPunct="1">
              <a:buFontTx/>
              <a:buNone/>
            </a:pPr>
            <a:r>
              <a:rPr lang="it-IT" sz="2400" dirty="0">
                <a:solidFill>
                  <a:srgbClr val="000066"/>
                </a:solidFill>
                <a:latin typeface="Times New Roman" pitchFamily="18" charset="0"/>
                <a:cs typeface="Times New Roman" pitchFamily="18" charset="0"/>
              </a:rPr>
              <a:t>La composizione di due </a:t>
            </a:r>
            <a:r>
              <a:rPr lang="it-IT" sz="2400" dirty="0" err="1">
                <a:solidFill>
                  <a:srgbClr val="000066"/>
                </a:solidFill>
                <a:latin typeface="Times New Roman" pitchFamily="18" charset="0"/>
                <a:cs typeface="Times New Roman" pitchFamily="18" charset="0"/>
              </a:rPr>
              <a:t>prospettività</a:t>
            </a:r>
            <a:r>
              <a:rPr lang="it-IT" sz="2400" dirty="0">
                <a:solidFill>
                  <a:srgbClr val="000066"/>
                </a:solidFill>
                <a:latin typeface="Times New Roman" pitchFamily="18" charset="0"/>
                <a:cs typeface="Times New Roman" pitchFamily="18" charset="0"/>
              </a:rPr>
              <a:t> nello spazio è detta omologia.</a:t>
            </a:r>
          </a:p>
          <a:p>
            <a:pPr eaLnBrk="1" hangingPunct="1"/>
            <a:endParaRPr lang="it-IT" sz="2400" dirty="0">
              <a:solidFill>
                <a:srgbClr val="000066"/>
              </a:solidFill>
              <a:latin typeface="Times New Roman" pitchFamily="18" charset="0"/>
              <a:cs typeface="Times New Roman" pitchFamily="18" charset="0"/>
            </a:endParaRPr>
          </a:p>
        </p:txBody>
      </p:sp>
      <p:pic>
        <p:nvPicPr>
          <p:cNvPr id="778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113" y="2636838"/>
            <a:ext cx="3200400" cy="220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Rectangle 5"/>
          <p:cNvSpPr>
            <a:spLocks noChangeArrowheads="1"/>
          </p:cNvSpPr>
          <p:nvPr/>
        </p:nvSpPr>
        <p:spPr bwMode="auto">
          <a:xfrm>
            <a:off x="179388" y="5013325"/>
            <a:ext cx="8856662"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2400" dirty="0">
                <a:solidFill>
                  <a:srgbClr val="000066"/>
                </a:solidFill>
                <a:latin typeface="Times New Roman" pitchFamily="18" charset="0"/>
                <a:cs typeface="Times New Roman" pitchFamily="18" charset="0"/>
              </a:rPr>
              <a:t>La </a:t>
            </a:r>
            <a:r>
              <a:rPr lang="it-IT" sz="2400" dirty="0">
                <a:solidFill>
                  <a:srgbClr val="000066"/>
                </a:solidFill>
                <a:latin typeface="Times New Roman" pitchFamily="18" charset="0"/>
                <a:cs typeface="Times New Roman" pitchFamily="18" charset="0"/>
              </a:rPr>
              <a:t>figura schematizza la </a:t>
            </a:r>
            <a:r>
              <a:rPr lang="it-IT" sz="2400" b="1" i="1" dirty="0" err="1">
                <a:solidFill>
                  <a:srgbClr val="000066"/>
                </a:solidFill>
                <a:latin typeface="Times New Roman" pitchFamily="18" charset="0"/>
                <a:cs typeface="Times New Roman" pitchFamily="18" charset="0"/>
              </a:rPr>
              <a:t>prospettività</a:t>
            </a:r>
            <a:r>
              <a:rPr lang="it-IT" sz="2400" b="1" i="1" dirty="0">
                <a:solidFill>
                  <a:srgbClr val="000066"/>
                </a:solidFill>
                <a:latin typeface="Times New Roman" pitchFamily="18" charset="0"/>
                <a:cs typeface="Times New Roman" pitchFamily="18" charset="0"/>
              </a:rPr>
              <a:t> con centro improp</a:t>
            </a:r>
            <a:r>
              <a:rPr lang="it-IT" sz="2400" dirty="0">
                <a:solidFill>
                  <a:srgbClr val="000066"/>
                </a:solidFill>
                <a:latin typeface="Times New Roman" pitchFamily="18" charset="0"/>
                <a:cs typeface="Times New Roman" pitchFamily="18" charset="0"/>
              </a:rPr>
              <a:t>rio (si considera il sole come punto all’infinito) tra il piano verticale che contiene la finestra (rettangolo ABST), e il piano orizzontale che contiene la proiezione ABCD (quindi è una </a:t>
            </a:r>
            <a:r>
              <a:rPr lang="it-IT" sz="2400" dirty="0" err="1">
                <a:solidFill>
                  <a:srgbClr val="000066"/>
                </a:solidFill>
                <a:latin typeface="Times New Roman" pitchFamily="18" charset="0"/>
                <a:cs typeface="Times New Roman" pitchFamily="18" charset="0"/>
              </a:rPr>
              <a:t>prospettività</a:t>
            </a:r>
            <a:r>
              <a:rPr lang="it-IT" sz="2400" dirty="0">
                <a:solidFill>
                  <a:srgbClr val="000066"/>
                </a:solidFill>
                <a:latin typeface="Times New Roman" pitchFamily="18" charset="0"/>
                <a:cs typeface="Times New Roman" pitchFamily="18" charset="0"/>
              </a:rPr>
              <a:t> tra piani).</a:t>
            </a:r>
          </a:p>
        </p:txBody>
      </p:sp>
    </p:spTree>
    <p:extLst>
      <p:ext uri="{BB962C8B-B14F-4D97-AF65-F5344CB8AC3E}">
        <p14:creationId xmlns:p14="http://schemas.microsoft.com/office/powerpoint/2010/main" val="31559869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afterEffect">
                                  <p:stCondLst>
                                    <p:cond delay="0"/>
                                  </p:stCondLst>
                                  <p:childTnLst>
                                    <p:set>
                                      <p:cBhvr>
                                        <p:cTn id="6" dur="1" fill="hold">
                                          <p:stCondLst>
                                            <p:cond delay="0"/>
                                          </p:stCondLst>
                                        </p:cTn>
                                        <p:tgtEl>
                                          <p:spTgt spid="77828"/>
                                        </p:tgtEl>
                                        <p:attrNameLst>
                                          <p:attrName>style.visibility</p:attrName>
                                        </p:attrNameLst>
                                      </p:cBhvr>
                                      <p:to>
                                        <p:strVal val="visible"/>
                                      </p:to>
                                    </p:set>
                                    <p:anim calcmode="lin" valueType="num">
                                      <p:cBhvr>
                                        <p:cTn id="7" dur="500" fill="hold"/>
                                        <p:tgtEl>
                                          <p:spTgt spid="77828"/>
                                        </p:tgtEl>
                                        <p:attrNameLst>
                                          <p:attrName>ppt_w</p:attrName>
                                        </p:attrNameLst>
                                      </p:cBhvr>
                                      <p:tavLst>
                                        <p:tav tm="0">
                                          <p:val>
                                            <p:strVal val="2/3*#ppt_w"/>
                                          </p:val>
                                        </p:tav>
                                        <p:tav tm="100000">
                                          <p:val>
                                            <p:strVal val="#ppt_w"/>
                                          </p:val>
                                        </p:tav>
                                      </p:tavLst>
                                    </p:anim>
                                    <p:anim calcmode="lin" valueType="num">
                                      <p:cBhvr>
                                        <p:cTn id="8" dur="500" fill="hold"/>
                                        <p:tgtEl>
                                          <p:spTgt spid="77828"/>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50825" y="333375"/>
            <a:ext cx="8713788" cy="1800225"/>
          </a:xfrm>
        </p:spPr>
        <p:txBody>
          <a:bodyPr/>
          <a:lstStyle/>
          <a:p>
            <a:pPr eaLnBrk="1" hangingPunct="1"/>
            <a:r>
              <a:rPr lang="it-IT" sz="2800">
                <a:solidFill>
                  <a:srgbClr val="CC0000"/>
                </a:solidFill>
                <a:latin typeface="Times New Roman" pitchFamily="18" charset="0"/>
                <a:cs typeface="Times New Roman" pitchFamily="18" charset="0"/>
              </a:rPr>
              <a:t>LA TRASLAZIONE</a:t>
            </a:r>
            <a:br>
              <a:rPr lang="it-IT" sz="2800">
                <a:latin typeface="Times New Roman" pitchFamily="18" charset="0"/>
                <a:cs typeface="Times New Roman" pitchFamily="18" charset="0"/>
              </a:rPr>
            </a:br>
            <a:r>
              <a:rPr lang="it-IT" sz="2800">
                <a:solidFill>
                  <a:srgbClr val="000066"/>
                </a:solidFill>
                <a:latin typeface="Times New Roman" pitchFamily="18" charset="0"/>
                <a:cs typeface="Times New Roman" pitchFamily="18" charset="0"/>
              </a:rPr>
              <a:t>L’Omologia è una TRASLAZIONE se</a:t>
            </a:r>
            <a:br>
              <a:rPr lang="it-IT" sz="2800">
                <a:solidFill>
                  <a:srgbClr val="000066"/>
                </a:solidFill>
                <a:latin typeface="Times New Roman" pitchFamily="18" charset="0"/>
                <a:cs typeface="Times New Roman" pitchFamily="18" charset="0"/>
              </a:rPr>
            </a:br>
            <a:r>
              <a:rPr lang="it-IT" sz="2800">
                <a:solidFill>
                  <a:srgbClr val="000066"/>
                </a:solidFill>
                <a:latin typeface="Times New Roman" pitchFamily="18" charset="0"/>
                <a:cs typeface="Times New Roman" pitchFamily="18" charset="0"/>
              </a:rPr>
              <a:t>- l’</a:t>
            </a:r>
            <a:r>
              <a:rPr lang="it-IT" sz="2800" i="1">
                <a:solidFill>
                  <a:srgbClr val="000066"/>
                </a:solidFill>
                <a:latin typeface="Times New Roman" pitchFamily="18" charset="0"/>
                <a:cs typeface="Times New Roman" pitchFamily="18" charset="0"/>
              </a:rPr>
              <a:t>A</a:t>
            </a:r>
            <a:r>
              <a:rPr lang="it-IT" sz="2800">
                <a:solidFill>
                  <a:srgbClr val="000066"/>
                </a:solidFill>
                <a:latin typeface="Times New Roman" pitchFamily="18" charset="0"/>
                <a:cs typeface="Times New Roman" pitchFamily="18" charset="0"/>
              </a:rPr>
              <a:t>sse è improprio, </a:t>
            </a:r>
            <a:br>
              <a:rPr lang="it-IT" sz="2800">
                <a:solidFill>
                  <a:srgbClr val="000066"/>
                </a:solidFill>
                <a:latin typeface="Times New Roman" pitchFamily="18" charset="0"/>
                <a:cs typeface="Times New Roman" pitchFamily="18" charset="0"/>
              </a:rPr>
            </a:br>
            <a:r>
              <a:rPr lang="it-IT" sz="2800">
                <a:solidFill>
                  <a:srgbClr val="000066"/>
                </a:solidFill>
                <a:latin typeface="Times New Roman" pitchFamily="18" charset="0"/>
                <a:cs typeface="Times New Roman" pitchFamily="18" charset="0"/>
              </a:rPr>
              <a:t>- il centro è improprio</a:t>
            </a:r>
            <a:endParaRPr lang="it-IT" sz="2800" b="1" i="1">
              <a:solidFill>
                <a:srgbClr val="000066"/>
              </a:solidFill>
              <a:latin typeface="Times New Roman" pitchFamily="18" charset="0"/>
              <a:cs typeface="Times New Roman" pitchFamily="18" charset="0"/>
            </a:endParaRPr>
          </a:p>
        </p:txBody>
      </p:sp>
      <p:pic>
        <p:nvPicPr>
          <p:cNvPr id="79876"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619250" y="2511425"/>
            <a:ext cx="5832475" cy="3546475"/>
          </a:xfrm>
          <a:noFill/>
        </p:spPr>
      </p:pic>
    </p:spTree>
    <p:extLst>
      <p:ext uri="{BB962C8B-B14F-4D97-AF65-F5344CB8AC3E}">
        <p14:creationId xmlns:p14="http://schemas.microsoft.com/office/powerpoint/2010/main" val="686213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79876"/>
                                        </p:tgtEl>
                                        <p:attrNameLst>
                                          <p:attrName>style.visibility</p:attrName>
                                        </p:attrNameLst>
                                      </p:cBhvr>
                                      <p:to>
                                        <p:strVal val="visible"/>
                                      </p:to>
                                    </p:set>
                                    <p:animEffect transition="in" filter="checkerboard(across)">
                                      <p:cBhvr>
                                        <p:cTn id="7" dur="500"/>
                                        <p:tgtEl>
                                          <p:spTgt spid="798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115888"/>
            <a:ext cx="9036050" cy="1944687"/>
          </a:xfrm>
        </p:spPr>
        <p:txBody>
          <a:bodyPr/>
          <a:lstStyle/>
          <a:p>
            <a:pPr eaLnBrk="1" hangingPunct="1"/>
            <a:r>
              <a:rPr lang="it-IT" sz="2800">
                <a:solidFill>
                  <a:srgbClr val="CC0000"/>
                </a:solidFill>
                <a:latin typeface="Times New Roman" pitchFamily="18" charset="0"/>
                <a:cs typeface="Times New Roman" pitchFamily="18" charset="0"/>
              </a:rPr>
              <a:t>L’OMOTETIA</a:t>
            </a:r>
            <a:br>
              <a:rPr lang="it-IT" sz="2800">
                <a:solidFill>
                  <a:srgbClr val="000066"/>
                </a:solidFill>
                <a:latin typeface="Times New Roman" pitchFamily="18" charset="0"/>
                <a:cs typeface="Times New Roman" pitchFamily="18" charset="0"/>
              </a:rPr>
            </a:br>
            <a:r>
              <a:rPr lang="it-IT" sz="2800">
                <a:solidFill>
                  <a:srgbClr val="000066"/>
                </a:solidFill>
                <a:latin typeface="Times New Roman" pitchFamily="18" charset="0"/>
                <a:cs typeface="Times New Roman" pitchFamily="18" charset="0"/>
              </a:rPr>
              <a:t> l’omologia è una </a:t>
            </a:r>
            <a:r>
              <a:rPr lang="it-IT" sz="2800" i="1">
                <a:solidFill>
                  <a:srgbClr val="000066"/>
                </a:solidFill>
                <a:latin typeface="Times New Roman" pitchFamily="18" charset="0"/>
                <a:cs typeface="Times New Roman" pitchFamily="18" charset="0"/>
              </a:rPr>
              <a:t>omotetia</a:t>
            </a:r>
            <a:r>
              <a:rPr lang="it-IT" sz="2800">
                <a:solidFill>
                  <a:srgbClr val="000066"/>
                </a:solidFill>
                <a:latin typeface="Times New Roman" pitchFamily="18" charset="0"/>
                <a:cs typeface="Times New Roman" pitchFamily="18" charset="0"/>
              </a:rPr>
              <a:t> se</a:t>
            </a:r>
            <a:br>
              <a:rPr lang="it-IT" sz="2800">
                <a:solidFill>
                  <a:srgbClr val="000066"/>
                </a:solidFill>
                <a:latin typeface="Times New Roman" pitchFamily="18" charset="0"/>
                <a:cs typeface="Times New Roman" pitchFamily="18" charset="0"/>
              </a:rPr>
            </a:br>
            <a:r>
              <a:rPr lang="it-IT" sz="2800">
                <a:solidFill>
                  <a:srgbClr val="000066"/>
                </a:solidFill>
                <a:latin typeface="Times New Roman" pitchFamily="18" charset="0"/>
                <a:cs typeface="Times New Roman" pitchFamily="18" charset="0"/>
              </a:rPr>
              <a:t>- l’Asse è improprio, </a:t>
            </a:r>
            <a:br>
              <a:rPr lang="it-IT" sz="2800">
                <a:solidFill>
                  <a:srgbClr val="000066"/>
                </a:solidFill>
                <a:latin typeface="Times New Roman" pitchFamily="18" charset="0"/>
                <a:cs typeface="Times New Roman" pitchFamily="18" charset="0"/>
              </a:rPr>
            </a:br>
            <a:r>
              <a:rPr lang="it-IT" sz="2800">
                <a:solidFill>
                  <a:srgbClr val="000066"/>
                </a:solidFill>
                <a:latin typeface="Times New Roman" pitchFamily="18" charset="0"/>
                <a:cs typeface="Times New Roman" pitchFamily="18" charset="0"/>
              </a:rPr>
              <a:t>- il centro è proprio</a:t>
            </a:r>
          </a:p>
        </p:txBody>
      </p:sp>
      <p:grpSp>
        <p:nvGrpSpPr>
          <p:cNvPr id="2" name="Group 4"/>
          <p:cNvGrpSpPr>
            <a:grpSpLocks/>
          </p:cNvGrpSpPr>
          <p:nvPr/>
        </p:nvGrpSpPr>
        <p:grpSpPr bwMode="auto">
          <a:xfrm>
            <a:off x="250825" y="2349500"/>
            <a:ext cx="8642350" cy="4252913"/>
            <a:chOff x="192" y="720"/>
            <a:chExt cx="5184" cy="3360"/>
          </a:xfrm>
        </p:grpSpPr>
        <p:sp>
          <p:nvSpPr>
            <p:cNvPr id="29700" name="Rectangle 5"/>
            <p:cNvSpPr>
              <a:spLocks noChangeArrowheads="1"/>
            </p:cNvSpPr>
            <p:nvPr/>
          </p:nvSpPr>
          <p:spPr bwMode="auto">
            <a:xfrm>
              <a:off x="192" y="720"/>
              <a:ext cx="5184" cy="3360"/>
            </a:xfrm>
            <a:prstGeom prst="rect">
              <a:avLst/>
            </a:prstGeom>
            <a:solidFill>
              <a:schemeClr val="bg1"/>
            </a:solidFill>
            <a:ln w="9525">
              <a:solidFill>
                <a:schemeClr val="tx1"/>
              </a:solidFill>
              <a:miter lim="800000"/>
              <a:headEnd/>
              <a:tailEnd/>
            </a:ln>
          </p:spPr>
          <p:txBody>
            <a:bodyPr wrap="none" anchor="ctr"/>
            <a:lstStyle/>
            <a:p>
              <a:endParaRPr lang="it-IT"/>
            </a:p>
          </p:txBody>
        </p:sp>
        <p:sp>
          <p:nvSpPr>
            <p:cNvPr id="29701" name="Line 6"/>
            <p:cNvSpPr>
              <a:spLocks noChangeShapeType="1"/>
            </p:cNvSpPr>
            <p:nvPr/>
          </p:nvSpPr>
          <p:spPr bwMode="auto">
            <a:xfrm>
              <a:off x="1450" y="2284"/>
              <a:ext cx="3715" cy="1"/>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9702" name="Line 7"/>
            <p:cNvSpPr>
              <a:spLocks noChangeShapeType="1"/>
            </p:cNvSpPr>
            <p:nvPr/>
          </p:nvSpPr>
          <p:spPr bwMode="auto">
            <a:xfrm flipV="1">
              <a:off x="1450" y="1521"/>
              <a:ext cx="892" cy="763"/>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9703" name="Rectangle 8"/>
            <p:cNvSpPr>
              <a:spLocks noChangeArrowheads="1"/>
            </p:cNvSpPr>
            <p:nvPr/>
          </p:nvSpPr>
          <p:spPr bwMode="auto">
            <a:xfrm>
              <a:off x="557" y="3355"/>
              <a:ext cx="19" cy="18"/>
            </a:xfrm>
            <a:prstGeom prst="rect">
              <a:avLst/>
            </a:prstGeom>
            <a:solidFill>
              <a:srgbClr val="FF0000"/>
            </a:solidFill>
            <a:ln w="15875">
              <a:solidFill>
                <a:srgbClr val="FF0000"/>
              </a:solidFill>
              <a:miter lim="800000"/>
              <a:headEnd/>
              <a:tailEnd/>
            </a:ln>
          </p:spPr>
          <p:txBody>
            <a:bodyPr/>
            <a:lstStyle/>
            <a:p>
              <a:endParaRPr lang="it-IT"/>
            </a:p>
          </p:txBody>
        </p:sp>
        <p:sp>
          <p:nvSpPr>
            <p:cNvPr id="29704" name="Line 9"/>
            <p:cNvSpPr>
              <a:spLocks noChangeShapeType="1"/>
            </p:cNvSpPr>
            <p:nvPr/>
          </p:nvSpPr>
          <p:spPr bwMode="auto">
            <a:xfrm>
              <a:off x="566" y="3364"/>
              <a:ext cx="3716" cy="1"/>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9705" name="Line 10"/>
            <p:cNvSpPr>
              <a:spLocks noChangeShapeType="1"/>
            </p:cNvSpPr>
            <p:nvPr/>
          </p:nvSpPr>
          <p:spPr bwMode="auto">
            <a:xfrm flipV="1">
              <a:off x="566" y="2601"/>
              <a:ext cx="893" cy="763"/>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9706" name="Rectangle 11"/>
            <p:cNvSpPr>
              <a:spLocks noChangeArrowheads="1"/>
            </p:cNvSpPr>
            <p:nvPr/>
          </p:nvSpPr>
          <p:spPr bwMode="auto">
            <a:xfrm>
              <a:off x="3667" y="1932"/>
              <a:ext cx="19" cy="17"/>
            </a:xfrm>
            <a:prstGeom prst="rect">
              <a:avLst/>
            </a:prstGeom>
            <a:solidFill>
              <a:srgbClr val="FF0000"/>
            </a:solidFill>
            <a:ln w="15875">
              <a:solidFill>
                <a:srgbClr val="FF0000"/>
              </a:solidFill>
              <a:miter lim="800000"/>
              <a:headEnd/>
              <a:tailEnd/>
            </a:ln>
          </p:spPr>
          <p:txBody>
            <a:bodyPr/>
            <a:lstStyle/>
            <a:p>
              <a:endParaRPr lang="it-IT"/>
            </a:p>
          </p:txBody>
        </p:sp>
        <p:sp>
          <p:nvSpPr>
            <p:cNvPr id="29707" name="Rectangle 12"/>
            <p:cNvSpPr>
              <a:spLocks noChangeArrowheads="1"/>
            </p:cNvSpPr>
            <p:nvPr/>
          </p:nvSpPr>
          <p:spPr bwMode="auto">
            <a:xfrm>
              <a:off x="3571" y="1795"/>
              <a:ext cx="71" cy="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it-IT" sz="1300">
                  <a:solidFill>
                    <a:srgbClr val="FF0000"/>
                  </a:solidFill>
                  <a:latin typeface="System"/>
                </a:rPr>
                <a:t>C</a:t>
              </a:r>
              <a:endParaRPr lang="it-IT" sz="2400">
                <a:latin typeface="Times New Roman" pitchFamily="18" charset="0"/>
              </a:endParaRPr>
            </a:p>
          </p:txBody>
        </p:sp>
        <p:sp>
          <p:nvSpPr>
            <p:cNvPr id="29708" name="Rectangle 13"/>
            <p:cNvSpPr>
              <a:spLocks noChangeArrowheads="1"/>
            </p:cNvSpPr>
            <p:nvPr/>
          </p:nvSpPr>
          <p:spPr bwMode="auto">
            <a:xfrm>
              <a:off x="3696" y="2121"/>
              <a:ext cx="19" cy="17"/>
            </a:xfrm>
            <a:prstGeom prst="rect">
              <a:avLst/>
            </a:prstGeom>
            <a:solidFill>
              <a:srgbClr val="FF0000"/>
            </a:solidFill>
            <a:ln w="15875">
              <a:solidFill>
                <a:srgbClr val="FF0000"/>
              </a:solidFill>
              <a:miter lim="800000"/>
              <a:headEnd/>
              <a:tailEnd/>
            </a:ln>
          </p:spPr>
          <p:txBody>
            <a:bodyPr/>
            <a:lstStyle/>
            <a:p>
              <a:endParaRPr lang="it-IT"/>
            </a:p>
          </p:txBody>
        </p:sp>
        <p:sp>
          <p:nvSpPr>
            <p:cNvPr id="29709" name="Rectangle 14"/>
            <p:cNvSpPr>
              <a:spLocks noChangeArrowheads="1"/>
            </p:cNvSpPr>
            <p:nvPr/>
          </p:nvSpPr>
          <p:spPr bwMode="auto">
            <a:xfrm>
              <a:off x="3744" y="2155"/>
              <a:ext cx="66" cy="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it-IT" sz="1300">
                  <a:solidFill>
                    <a:srgbClr val="FF0000"/>
                  </a:solidFill>
                  <a:latin typeface="System"/>
                </a:rPr>
                <a:t>A</a:t>
              </a:r>
              <a:endParaRPr lang="it-IT" sz="2400">
                <a:latin typeface="Times New Roman" pitchFamily="18" charset="0"/>
              </a:endParaRPr>
            </a:p>
          </p:txBody>
        </p:sp>
        <p:sp>
          <p:nvSpPr>
            <p:cNvPr id="29710" name="Rectangle 15"/>
            <p:cNvSpPr>
              <a:spLocks noChangeArrowheads="1"/>
            </p:cNvSpPr>
            <p:nvPr/>
          </p:nvSpPr>
          <p:spPr bwMode="auto">
            <a:xfrm>
              <a:off x="3946" y="1992"/>
              <a:ext cx="19" cy="17"/>
            </a:xfrm>
            <a:prstGeom prst="rect">
              <a:avLst/>
            </a:prstGeom>
            <a:solidFill>
              <a:srgbClr val="FF0000"/>
            </a:solidFill>
            <a:ln w="15875">
              <a:solidFill>
                <a:srgbClr val="FF0000"/>
              </a:solidFill>
              <a:miter lim="800000"/>
              <a:headEnd/>
              <a:tailEnd/>
            </a:ln>
          </p:spPr>
          <p:txBody>
            <a:bodyPr/>
            <a:lstStyle/>
            <a:p>
              <a:endParaRPr lang="it-IT"/>
            </a:p>
          </p:txBody>
        </p:sp>
        <p:sp>
          <p:nvSpPr>
            <p:cNvPr id="29711" name="Rectangle 16"/>
            <p:cNvSpPr>
              <a:spLocks noChangeArrowheads="1"/>
            </p:cNvSpPr>
            <p:nvPr/>
          </p:nvSpPr>
          <p:spPr bwMode="auto">
            <a:xfrm>
              <a:off x="4013" y="1949"/>
              <a:ext cx="66" cy="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it-IT" sz="1300">
                  <a:solidFill>
                    <a:srgbClr val="FF0000"/>
                  </a:solidFill>
                  <a:latin typeface="System"/>
                </a:rPr>
                <a:t>B</a:t>
              </a:r>
              <a:endParaRPr lang="it-IT" sz="2400">
                <a:latin typeface="Times New Roman" pitchFamily="18" charset="0"/>
              </a:endParaRPr>
            </a:p>
          </p:txBody>
        </p:sp>
        <p:sp>
          <p:nvSpPr>
            <p:cNvPr id="29712" name="Freeform 17"/>
            <p:cNvSpPr>
              <a:spLocks/>
            </p:cNvSpPr>
            <p:nvPr/>
          </p:nvSpPr>
          <p:spPr bwMode="auto">
            <a:xfrm>
              <a:off x="3677" y="1941"/>
              <a:ext cx="278" cy="188"/>
            </a:xfrm>
            <a:custGeom>
              <a:avLst/>
              <a:gdLst>
                <a:gd name="T0" fmla="*/ 0 w 278"/>
                <a:gd name="T1" fmla="*/ 0 h 188"/>
                <a:gd name="T2" fmla="*/ 29 w 278"/>
                <a:gd name="T3" fmla="*/ 188 h 188"/>
                <a:gd name="T4" fmla="*/ 278 w 278"/>
                <a:gd name="T5" fmla="*/ 60 h 188"/>
                <a:gd name="T6" fmla="*/ 0 w 278"/>
                <a:gd name="T7" fmla="*/ 0 h 188"/>
                <a:gd name="T8" fmla="*/ 0 60000 65536"/>
                <a:gd name="T9" fmla="*/ 0 60000 65536"/>
                <a:gd name="T10" fmla="*/ 0 60000 65536"/>
                <a:gd name="T11" fmla="*/ 0 60000 65536"/>
                <a:gd name="T12" fmla="*/ 0 w 278"/>
                <a:gd name="T13" fmla="*/ 0 h 188"/>
                <a:gd name="T14" fmla="*/ 278 w 278"/>
                <a:gd name="T15" fmla="*/ 188 h 188"/>
              </a:gdLst>
              <a:ahLst/>
              <a:cxnLst>
                <a:cxn ang="T8">
                  <a:pos x="T0" y="T1"/>
                </a:cxn>
                <a:cxn ang="T9">
                  <a:pos x="T2" y="T3"/>
                </a:cxn>
                <a:cxn ang="T10">
                  <a:pos x="T4" y="T5"/>
                </a:cxn>
                <a:cxn ang="T11">
                  <a:pos x="T6" y="T7"/>
                </a:cxn>
              </a:cxnLst>
              <a:rect l="T12" t="T13" r="T14" b="T15"/>
              <a:pathLst>
                <a:path w="278" h="188">
                  <a:moveTo>
                    <a:pt x="0" y="0"/>
                  </a:moveTo>
                  <a:lnTo>
                    <a:pt x="29" y="188"/>
                  </a:lnTo>
                  <a:lnTo>
                    <a:pt x="278" y="60"/>
                  </a:lnTo>
                  <a:lnTo>
                    <a:pt x="0" y="0"/>
                  </a:lnTo>
                  <a:close/>
                </a:path>
              </a:pathLst>
            </a:custGeom>
            <a:solidFill>
              <a:srgbClr val="00FF00"/>
            </a:solidFill>
            <a:ln w="15875">
              <a:solidFill>
                <a:srgbClr val="00FF00"/>
              </a:solidFill>
              <a:prstDash val="solid"/>
              <a:round/>
              <a:headEnd/>
              <a:tailEnd/>
            </a:ln>
          </p:spPr>
          <p:txBody>
            <a:bodyPr/>
            <a:lstStyle/>
            <a:p>
              <a:endParaRPr lang="it-IT"/>
            </a:p>
          </p:txBody>
        </p:sp>
        <p:sp>
          <p:nvSpPr>
            <p:cNvPr id="29713" name="Freeform 18"/>
            <p:cNvSpPr>
              <a:spLocks/>
            </p:cNvSpPr>
            <p:nvPr/>
          </p:nvSpPr>
          <p:spPr bwMode="auto">
            <a:xfrm>
              <a:off x="3667" y="1932"/>
              <a:ext cx="279" cy="189"/>
            </a:xfrm>
            <a:custGeom>
              <a:avLst/>
              <a:gdLst>
                <a:gd name="T0" fmla="*/ 0 w 29"/>
                <a:gd name="T1" fmla="*/ 0 h 22"/>
                <a:gd name="T2" fmla="*/ 248425 w 29"/>
                <a:gd name="T3" fmla="*/ 1029706 h 22"/>
                <a:gd name="T4" fmla="*/ 2390020 w 29"/>
                <a:gd name="T5" fmla="*/ 326506 h 22"/>
                <a:gd name="T6" fmla="*/ 0 w 29"/>
                <a:gd name="T7" fmla="*/ 0 h 22"/>
                <a:gd name="T8" fmla="*/ 0 60000 65536"/>
                <a:gd name="T9" fmla="*/ 0 60000 65536"/>
                <a:gd name="T10" fmla="*/ 0 60000 65536"/>
                <a:gd name="T11" fmla="*/ 0 60000 65536"/>
                <a:gd name="T12" fmla="*/ 0 w 29"/>
                <a:gd name="T13" fmla="*/ 0 h 22"/>
                <a:gd name="T14" fmla="*/ 29 w 29"/>
                <a:gd name="T15" fmla="*/ 22 h 22"/>
              </a:gdLst>
              <a:ahLst/>
              <a:cxnLst>
                <a:cxn ang="T8">
                  <a:pos x="T0" y="T1"/>
                </a:cxn>
                <a:cxn ang="T9">
                  <a:pos x="T2" y="T3"/>
                </a:cxn>
                <a:cxn ang="T10">
                  <a:pos x="T4" y="T5"/>
                </a:cxn>
                <a:cxn ang="T11">
                  <a:pos x="T6" y="T7"/>
                </a:cxn>
              </a:cxnLst>
              <a:rect l="T12" t="T13" r="T14" b="T15"/>
              <a:pathLst>
                <a:path w="29" h="22">
                  <a:moveTo>
                    <a:pt x="0" y="0"/>
                  </a:moveTo>
                  <a:lnTo>
                    <a:pt x="3" y="22"/>
                  </a:lnTo>
                  <a:lnTo>
                    <a:pt x="29" y="7"/>
                  </a:lnTo>
                  <a:lnTo>
                    <a:pt x="0" y="0"/>
                  </a:lnTo>
                </a:path>
              </a:pathLst>
            </a:custGeom>
            <a:noFill/>
            <a:ln w="30163">
              <a:solidFill>
                <a:srgbClr val="00FF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it-IT"/>
            </a:p>
          </p:txBody>
        </p:sp>
        <p:sp>
          <p:nvSpPr>
            <p:cNvPr id="29714" name="Rectangle 19"/>
            <p:cNvSpPr>
              <a:spLocks noChangeArrowheads="1"/>
            </p:cNvSpPr>
            <p:nvPr/>
          </p:nvSpPr>
          <p:spPr bwMode="auto">
            <a:xfrm>
              <a:off x="4656" y="1143"/>
              <a:ext cx="19" cy="18"/>
            </a:xfrm>
            <a:prstGeom prst="rect">
              <a:avLst/>
            </a:prstGeom>
            <a:solidFill>
              <a:srgbClr val="FF0000"/>
            </a:solidFill>
            <a:ln w="15875">
              <a:solidFill>
                <a:srgbClr val="FF0000"/>
              </a:solidFill>
              <a:miter lim="800000"/>
              <a:headEnd/>
              <a:tailEnd/>
            </a:ln>
          </p:spPr>
          <p:txBody>
            <a:bodyPr/>
            <a:lstStyle/>
            <a:p>
              <a:endParaRPr lang="it-IT"/>
            </a:p>
          </p:txBody>
        </p:sp>
        <p:sp>
          <p:nvSpPr>
            <p:cNvPr id="29715" name="Rectangle 20"/>
            <p:cNvSpPr>
              <a:spLocks noChangeArrowheads="1"/>
            </p:cNvSpPr>
            <p:nvPr/>
          </p:nvSpPr>
          <p:spPr bwMode="auto">
            <a:xfrm>
              <a:off x="4579" y="1041"/>
              <a:ext cx="101" cy="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it-IT" sz="1300">
                  <a:solidFill>
                    <a:srgbClr val="FF0000"/>
                  </a:solidFill>
                  <a:latin typeface="System"/>
                </a:rPr>
                <a:t>S"</a:t>
              </a:r>
              <a:endParaRPr lang="it-IT" sz="2400">
                <a:latin typeface="Times New Roman" pitchFamily="18" charset="0"/>
              </a:endParaRPr>
            </a:p>
          </p:txBody>
        </p:sp>
        <p:sp>
          <p:nvSpPr>
            <p:cNvPr id="29716" name="Rectangle 21"/>
            <p:cNvSpPr>
              <a:spLocks noChangeArrowheads="1"/>
            </p:cNvSpPr>
            <p:nvPr/>
          </p:nvSpPr>
          <p:spPr bwMode="auto">
            <a:xfrm>
              <a:off x="2774" y="2644"/>
              <a:ext cx="20" cy="17"/>
            </a:xfrm>
            <a:prstGeom prst="rect">
              <a:avLst/>
            </a:prstGeom>
            <a:solidFill>
              <a:srgbClr val="FF0000"/>
            </a:solidFill>
            <a:ln w="15875">
              <a:solidFill>
                <a:srgbClr val="FF0000"/>
              </a:solidFill>
              <a:miter lim="800000"/>
              <a:headEnd/>
              <a:tailEnd/>
            </a:ln>
          </p:spPr>
          <p:txBody>
            <a:bodyPr/>
            <a:lstStyle/>
            <a:p>
              <a:endParaRPr lang="it-IT"/>
            </a:p>
          </p:txBody>
        </p:sp>
        <p:sp>
          <p:nvSpPr>
            <p:cNvPr id="29717" name="Rectangle 22"/>
            <p:cNvSpPr>
              <a:spLocks noChangeArrowheads="1"/>
            </p:cNvSpPr>
            <p:nvPr/>
          </p:nvSpPr>
          <p:spPr bwMode="auto">
            <a:xfrm>
              <a:off x="2698" y="2498"/>
              <a:ext cx="91" cy="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it-IT" sz="1300">
                  <a:solidFill>
                    <a:srgbClr val="FF0000"/>
                  </a:solidFill>
                  <a:latin typeface="System"/>
                </a:rPr>
                <a:t>C'</a:t>
              </a:r>
              <a:endParaRPr lang="it-IT" sz="2400">
                <a:latin typeface="Times New Roman" pitchFamily="18" charset="0"/>
              </a:endParaRPr>
            </a:p>
          </p:txBody>
        </p:sp>
        <p:sp>
          <p:nvSpPr>
            <p:cNvPr id="29718" name="Rectangle 23"/>
            <p:cNvSpPr>
              <a:spLocks noChangeArrowheads="1"/>
            </p:cNvSpPr>
            <p:nvPr/>
          </p:nvSpPr>
          <p:spPr bwMode="auto">
            <a:xfrm>
              <a:off x="2832" y="3004"/>
              <a:ext cx="19" cy="17"/>
            </a:xfrm>
            <a:prstGeom prst="rect">
              <a:avLst/>
            </a:prstGeom>
            <a:solidFill>
              <a:srgbClr val="FF0000"/>
            </a:solidFill>
            <a:ln w="15875">
              <a:solidFill>
                <a:srgbClr val="FF0000"/>
              </a:solidFill>
              <a:miter lim="800000"/>
              <a:headEnd/>
              <a:tailEnd/>
            </a:ln>
          </p:spPr>
          <p:txBody>
            <a:bodyPr/>
            <a:lstStyle/>
            <a:p>
              <a:endParaRPr lang="it-IT"/>
            </a:p>
          </p:txBody>
        </p:sp>
        <p:sp>
          <p:nvSpPr>
            <p:cNvPr id="29719" name="Rectangle 24"/>
            <p:cNvSpPr>
              <a:spLocks noChangeArrowheads="1"/>
            </p:cNvSpPr>
            <p:nvPr/>
          </p:nvSpPr>
          <p:spPr bwMode="auto">
            <a:xfrm>
              <a:off x="2717" y="2978"/>
              <a:ext cx="85" cy="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it-IT" sz="1300">
                  <a:solidFill>
                    <a:srgbClr val="FF0000"/>
                  </a:solidFill>
                  <a:latin typeface="System"/>
                </a:rPr>
                <a:t>A'</a:t>
              </a:r>
              <a:endParaRPr lang="it-IT" sz="2400">
                <a:latin typeface="Times New Roman" pitchFamily="18" charset="0"/>
              </a:endParaRPr>
            </a:p>
          </p:txBody>
        </p:sp>
        <p:sp>
          <p:nvSpPr>
            <p:cNvPr id="29720" name="Rectangle 25"/>
            <p:cNvSpPr>
              <a:spLocks noChangeArrowheads="1"/>
            </p:cNvSpPr>
            <p:nvPr/>
          </p:nvSpPr>
          <p:spPr bwMode="auto">
            <a:xfrm>
              <a:off x="3302" y="2755"/>
              <a:ext cx="20" cy="17"/>
            </a:xfrm>
            <a:prstGeom prst="rect">
              <a:avLst/>
            </a:prstGeom>
            <a:solidFill>
              <a:srgbClr val="FF0000"/>
            </a:solidFill>
            <a:ln w="15875">
              <a:solidFill>
                <a:srgbClr val="FF0000"/>
              </a:solidFill>
              <a:miter lim="800000"/>
              <a:headEnd/>
              <a:tailEnd/>
            </a:ln>
          </p:spPr>
          <p:txBody>
            <a:bodyPr/>
            <a:lstStyle/>
            <a:p>
              <a:endParaRPr lang="it-IT"/>
            </a:p>
          </p:txBody>
        </p:sp>
        <p:sp>
          <p:nvSpPr>
            <p:cNvPr id="29721" name="Rectangle 26"/>
            <p:cNvSpPr>
              <a:spLocks noChangeArrowheads="1"/>
            </p:cNvSpPr>
            <p:nvPr/>
          </p:nvSpPr>
          <p:spPr bwMode="auto">
            <a:xfrm>
              <a:off x="3283" y="2789"/>
              <a:ext cx="85" cy="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it-IT" sz="1300">
                  <a:solidFill>
                    <a:srgbClr val="FF0000"/>
                  </a:solidFill>
                  <a:latin typeface="System"/>
                </a:rPr>
                <a:t>B'</a:t>
              </a:r>
              <a:endParaRPr lang="it-IT" sz="2400">
                <a:latin typeface="Times New Roman" pitchFamily="18" charset="0"/>
              </a:endParaRPr>
            </a:p>
          </p:txBody>
        </p:sp>
        <p:sp>
          <p:nvSpPr>
            <p:cNvPr id="29722" name="Freeform 27"/>
            <p:cNvSpPr>
              <a:spLocks/>
            </p:cNvSpPr>
            <p:nvPr/>
          </p:nvSpPr>
          <p:spPr bwMode="auto">
            <a:xfrm>
              <a:off x="2784" y="2652"/>
              <a:ext cx="528" cy="361"/>
            </a:xfrm>
            <a:custGeom>
              <a:avLst/>
              <a:gdLst>
                <a:gd name="T0" fmla="*/ 0 w 528"/>
                <a:gd name="T1" fmla="*/ 0 h 361"/>
                <a:gd name="T2" fmla="*/ 58 w 528"/>
                <a:gd name="T3" fmla="*/ 361 h 361"/>
                <a:gd name="T4" fmla="*/ 528 w 528"/>
                <a:gd name="T5" fmla="*/ 112 h 361"/>
                <a:gd name="T6" fmla="*/ 0 w 528"/>
                <a:gd name="T7" fmla="*/ 0 h 361"/>
                <a:gd name="T8" fmla="*/ 0 60000 65536"/>
                <a:gd name="T9" fmla="*/ 0 60000 65536"/>
                <a:gd name="T10" fmla="*/ 0 60000 65536"/>
                <a:gd name="T11" fmla="*/ 0 60000 65536"/>
                <a:gd name="T12" fmla="*/ 0 w 528"/>
                <a:gd name="T13" fmla="*/ 0 h 361"/>
                <a:gd name="T14" fmla="*/ 528 w 528"/>
                <a:gd name="T15" fmla="*/ 361 h 361"/>
              </a:gdLst>
              <a:ahLst/>
              <a:cxnLst>
                <a:cxn ang="T8">
                  <a:pos x="T0" y="T1"/>
                </a:cxn>
                <a:cxn ang="T9">
                  <a:pos x="T2" y="T3"/>
                </a:cxn>
                <a:cxn ang="T10">
                  <a:pos x="T4" y="T5"/>
                </a:cxn>
                <a:cxn ang="T11">
                  <a:pos x="T6" y="T7"/>
                </a:cxn>
              </a:cxnLst>
              <a:rect l="T12" t="T13" r="T14" b="T15"/>
              <a:pathLst>
                <a:path w="528" h="361">
                  <a:moveTo>
                    <a:pt x="0" y="0"/>
                  </a:moveTo>
                  <a:lnTo>
                    <a:pt x="58" y="361"/>
                  </a:lnTo>
                  <a:lnTo>
                    <a:pt x="528" y="112"/>
                  </a:lnTo>
                  <a:lnTo>
                    <a:pt x="0" y="0"/>
                  </a:lnTo>
                  <a:close/>
                </a:path>
              </a:pathLst>
            </a:custGeom>
            <a:solidFill>
              <a:srgbClr val="FF0000"/>
            </a:solidFill>
            <a:ln w="15875">
              <a:solidFill>
                <a:srgbClr val="FF0000"/>
              </a:solidFill>
              <a:prstDash val="solid"/>
              <a:round/>
              <a:headEnd/>
              <a:tailEnd/>
            </a:ln>
          </p:spPr>
          <p:txBody>
            <a:bodyPr/>
            <a:lstStyle/>
            <a:p>
              <a:endParaRPr lang="it-IT"/>
            </a:p>
          </p:txBody>
        </p:sp>
        <p:sp>
          <p:nvSpPr>
            <p:cNvPr id="29723" name="Freeform 28"/>
            <p:cNvSpPr>
              <a:spLocks/>
            </p:cNvSpPr>
            <p:nvPr/>
          </p:nvSpPr>
          <p:spPr bwMode="auto">
            <a:xfrm>
              <a:off x="2774" y="2644"/>
              <a:ext cx="528" cy="360"/>
            </a:xfrm>
            <a:custGeom>
              <a:avLst/>
              <a:gdLst>
                <a:gd name="T0" fmla="*/ 0 w 55"/>
                <a:gd name="T1" fmla="*/ 0 h 42"/>
                <a:gd name="T2" fmla="*/ 492778 w 55"/>
                <a:gd name="T3" fmla="*/ 1943340 h 42"/>
                <a:gd name="T4" fmla="*/ 4484688 w 55"/>
                <a:gd name="T5" fmla="*/ 598851 h 42"/>
                <a:gd name="T6" fmla="*/ 0 w 55"/>
                <a:gd name="T7" fmla="*/ 0 h 42"/>
                <a:gd name="T8" fmla="*/ 0 60000 65536"/>
                <a:gd name="T9" fmla="*/ 0 60000 65536"/>
                <a:gd name="T10" fmla="*/ 0 60000 65536"/>
                <a:gd name="T11" fmla="*/ 0 60000 65536"/>
                <a:gd name="T12" fmla="*/ 0 w 55"/>
                <a:gd name="T13" fmla="*/ 0 h 42"/>
                <a:gd name="T14" fmla="*/ 55 w 55"/>
                <a:gd name="T15" fmla="*/ 42 h 42"/>
              </a:gdLst>
              <a:ahLst/>
              <a:cxnLst>
                <a:cxn ang="T8">
                  <a:pos x="T0" y="T1"/>
                </a:cxn>
                <a:cxn ang="T9">
                  <a:pos x="T2" y="T3"/>
                </a:cxn>
                <a:cxn ang="T10">
                  <a:pos x="T4" y="T5"/>
                </a:cxn>
                <a:cxn ang="T11">
                  <a:pos x="T6" y="T7"/>
                </a:cxn>
              </a:cxnLst>
              <a:rect l="T12" t="T13" r="T14" b="T15"/>
              <a:pathLst>
                <a:path w="55" h="42">
                  <a:moveTo>
                    <a:pt x="0" y="0"/>
                  </a:moveTo>
                  <a:lnTo>
                    <a:pt x="6" y="42"/>
                  </a:lnTo>
                  <a:lnTo>
                    <a:pt x="55" y="13"/>
                  </a:lnTo>
                  <a:lnTo>
                    <a:pt x="0" y="0"/>
                  </a:lnTo>
                </a:path>
              </a:pathLst>
            </a:custGeom>
            <a:noFill/>
            <a:ln w="30163">
              <a:solidFill>
                <a:srgbClr val="FF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it-IT"/>
            </a:p>
          </p:txBody>
        </p:sp>
        <p:sp>
          <p:nvSpPr>
            <p:cNvPr id="29724" name="Line 29"/>
            <p:cNvSpPr>
              <a:spLocks noChangeShapeType="1"/>
            </p:cNvSpPr>
            <p:nvPr/>
          </p:nvSpPr>
          <p:spPr bwMode="auto">
            <a:xfrm flipH="1">
              <a:off x="432" y="1152"/>
              <a:ext cx="4608" cy="1"/>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9725" name="Line 30"/>
            <p:cNvSpPr>
              <a:spLocks noChangeShapeType="1"/>
            </p:cNvSpPr>
            <p:nvPr/>
          </p:nvSpPr>
          <p:spPr bwMode="auto">
            <a:xfrm flipH="1">
              <a:off x="2842" y="1152"/>
              <a:ext cx="1814" cy="1852"/>
            </a:xfrm>
            <a:prstGeom prst="line">
              <a:avLst/>
            </a:prstGeom>
            <a:noFill/>
            <a:ln w="15875">
              <a:solidFill>
                <a:srgbClr val="404040"/>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9726" name="Line 31"/>
            <p:cNvSpPr>
              <a:spLocks noChangeShapeType="1"/>
            </p:cNvSpPr>
            <p:nvPr/>
          </p:nvSpPr>
          <p:spPr bwMode="auto">
            <a:xfrm flipH="1">
              <a:off x="3312" y="1152"/>
              <a:ext cx="1354" cy="1612"/>
            </a:xfrm>
            <a:prstGeom prst="line">
              <a:avLst/>
            </a:prstGeom>
            <a:noFill/>
            <a:ln w="15875">
              <a:solidFill>
                <a:srgbClr val="404040"/>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9727" name="Line 32"/>
            <p:cNvSpPr>
              <a:spLocks noChangeShapeType="1"/>
            </p:cNvSpPr>
            <p:nvPr/>
          </p:nvSpPr>
          <p:spPr bwMode="auto">
            <a:xfrm flipH="1">
              <a:off x="2784" y="1152"/>
              <a:ext cx="1882" cy="1492"/>
            </a:xfrm>
            <a:prstGeom prst="line">
              <a:avLst/>
            </a:prstGeom>
            <a:noFill/>
            <a:ln w="15875">
              <a:solidFill>
                <a:srgbClr val="404040"/>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9728" name="Line 33"/>
            <p:cNvSpPr>
              <a:spLocks noChangeShapeType="1"/>
            </p:cNvSpPr>
            <p:nvPr/>
          </p:nvSpPr>
          <p:spPr bwMode="auto">
            <a:xfrm flipH="1">
              <a:off x="432" y="2790"/>
              <a:ext cx="1135" cy="600"/>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9729" name="Rectangle 34"/>
            <p:cNvSpPr>
              <a:spLocks noChangeArrowheads="1"/>
            </p:cNvSpPr>
            <p:nvPr/>
          </p:nvSpPr>
          <p:spPr bwMode="auto">
            <a:xfrm>
              <a:off x="3763" y="1615"/>
              <a:ext cx="19" cy="17"/>
            </a:xfrm>
            <a:prstGeom prst="rect">
              <a:avLst/>
            </a:prstGeom>
            <a:solidFill>
              <a:srgbClr val="FF0000"/>
            </a:solidFill>
            <a:ln w="15875">
              <a:solidFill>
                <a:srgbClr val="FF0000"/>
              </a:solidFill>
              <a:miter lim="800000"/>
              <a:headEnd/>
              <a:tailEnd/>
            </a:ln>
          </p:spPr>
          <p:txBody>
            <a:bodyPr/>
            <a:lstStyle/>
            <a:p>
              <a:endParaRPr lang="it-IT"/>
            </a:p>
          </p:txBody>
        </p:sp>
        <p:sp>
          <p:nvSpPr>
            <p:cNvPr id="29730" name="Rectangle 35"/>
            <p:cNvSpPr>
              <a:spLocks noChangeArrowheads="1"/>
            </p:cNvSpPr>
            <p:nvPr/>
          </p:nvSpPr>
          <p:spPr bwMode="auto">
            <a:xfrm>
              <a:off x="3696" y="1478"/>
              <a:ext cx="85" cy="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it-IT" sz="1300">
                  <a:solidFill>
                    <a:srgbClr val="FF0000"/>
                  </a:solidFill>
                  <a:latin typeface="System"/>
                </a:rPr>
                <a:t>S'</a:t>
              </a:r>
              <a:endParaRPr lang="it-IT" sz="2400">
                <a:latin typeface="Times New Roman" pitchFamily="18" charset="0"/>
              </a:endParaRPr>
            </a:p>
          </p:txBody>
        </p:sp>
        <p:sp>
          <p:nvSpPr>
            <p:cNvPr id="29731" name="Rectangle 36"/>
            <p:cNvSpPr>
              <a:spLocks noChangeArrowheads="1"/>
            </p:cNvSpPr>
            <p:nvPr/>
          </p:nvSpPr>
          <p:spPr bwMode="auto">
            <a:xfrm>
              <a:off x="3475" y="2592"/>
              <a:ext cx="19" cy="18"/>
            </a:xfrm>
            <a:prstGeom prst="rect">
              <a:avLst/>
            </a:prstGeom>
            <a:solidFill>
              <a:srgbClr val="FF0000"/>
            </a:solidFill>
            <a:ln w="15875">
              <a:solidFill>
                <a:srgbClr val="FF0000"/>
              </a:solidFill>
              <a:miter lim="800000"/>
              <a:headEnd/>
              <a:tailEnd/>
            </a:ln>
          </p:spPr>
          <p:txBody>
            <a:bodyPr/>
            <a:lstStyle/>
            <a:p>
              <a:endParaRPr lang="it-IT"/>
            </a:p>
          </p:txBody>
        </p:sp>
        <p:sp>
          <p:nvSpPr>
            <p:cNvPr id="29732" name="Rectangle 37"/>
            <p:cNvSpPr>
              <a:spLocks noChangeArrowheads="1"/>
            </p:cNvSpPr>
            <p:nvPr/>
          </p:nvSpPr>
          <p:spPr bwMode="auto">
            <a:xfrm>
              <a:off x="3370" y="2456"/>
              <a:ext cx="106" cy="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it-IT" sz="1300">
                  <a:solidFill>
                    <a:srgbClr val="FF0000"/>
                  </a:solidFill>
                  <a:latin typeface="System"/>
                </a:rPr>
                <a:t>C"</a:t>
              </a:r>
              <a:endParaRPr lang="it-IT" sz="2400">
                <a:latin typeface="Times New Roman" pitchFamily="18" charset="0"/>
              </a:endParaRPr>
            </a:p>
          </p:txBody>
        </p:sp>
        <p:sp>
          <p:nvSpPr>
            <p:cNvPr id="29733" name="Rectangle 38"/>
            <p:cNvSpPr>
              <a:spLocks noChangeArrowheads="1"/>
            </p:cNvSpPr>
            <p:nvPr/>
          </p:nvSpPr>
          <p:spPr bwMode="auto">
            <a:xfrm>
              <a:off x="3562" y="3175"/>
              <a:ext cx="19" cy="18"/>
            </a:xfrm>
            <a:prstGeom prst="rect">
              <a:avLst/>
            </a:prstGeom>
            <a:solidFill>
              <a:srgbClr val="FF0000"/>
            </a:solidFill>
            <a:ln w="15875">
              <a:solidFill>
                <a:srgbClr val="FF0000"/>
              </a:solidFill>
              <a:miter lim="800000"/>
              <a:headEnd/>
              <a:tailEnd/>
            </a:ln>
          </p:spPr>
          <p:txBody>
            <a:bodyPr/>
            <a:lstStyle/>
            <a:p>
              <a:endParaRPr lang="it-IT"/>
            </a:p>
          </p:txBody>
        </p:sp>
        <p:sp>
          <p:nvSpPr>
            <p:cNvPr id="29734" name="Rectangle 39"/>
            <p:cNvSpPr>
              <a:spLocks noChangeArrowheads="1"/>
            </p:cNvSpPr>
            <p:nvPr/>
          </p:nvSpPr>
          <p:spPr bwMode="auto">
            <a:xfrm>
              <a:off x="3552" y="3218"/>
              <a:ext cx="101" cy="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it-IT" sz="1300">
                  <a:solidFill>
                    <a:srgbClr val="FF0000"/>
                  </a:solidFill>
                  <a:latin typeface="System"/>
                </a:rPr>
                <a:t>A"</a:t>
              </a:r>
              <a:endParaRPr lang="it-IT" sz="2400">
                <a:latin typeface="Times New Roman" pitchFamily="18" charset="0"/>
              </a:endParaRPr>
            </a:p>
          </p:txBody>
        </p:sp>
        <p:sp>
          <p:nvSpPr>
            <p:cNvPr id="29735" name="Rectangle 40"/>
            <p:cNvSpPr>
              <a:spLocks noChangeArrowheads="1"/>
            </p:cNvSpPr>
            <p:nvPr/>
          </p:nvSpPr>
          <p:spPr bwMode="auto">
            <a:xfrm>
              <a:off x="4339" y="2781"/>
              <a:ext cx="19" cy="17"/>
            </a:xfrm>
            <a:prstGeom prst="rect">
              <a:avLst/>
            </a:prstGeom>
            <a:solidFill>
              <a:srgbClr val="FF0000"/>
            </a:solidFill>
            <a:ln w="15875">
              <a:solidFill>
                <a:srgbClr val="FF0000"/>
              </a:solidFill>
              <a:miter lim="800000"/>
              <a:headEnd/>
              <a:tailEnd/>
            </a:ln>
          </p:spPr>
          <p:txBody>
            <a:bodyPr/>
            <a:lstStyle/>
            <a:p>
              <a:endParaRPr lang="it-IT"/>
            </a:p>
          </p:txBody>
        </p:sp>
        <p:sp>
          <p:nvSpPr>
            <p:cNvPr id="29736" name="Rectangle 41"/>
            <p:cNvSpPr>
              <a:spLocks noChangeArrowheads="1"/>
            </p:cNvSpPr>
            <p:nvPr/>
          </p:nvSpPr>
          <p:spPr bwMode="auto">
            <a:xfrm>
              <a:off x="4416" y="2730"/>
              <a:ext cx="101" cy="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it-IT" sz="1300">
                  <a:solidFill>
                    <a:srgbClr val="FF0000"/>
                  </a:solidFill>
                  <a:latin typeface="System"/>
                </a:rPr>
                <a:t>B"</a:t>
              </a:r>
              <a:endParaRPr lang="it-IT" sz="2400">
                <a:latin typeface="Times New Roman" pitchFamily="18" charset="0"/>
              </a:endParaRPr>
            </a:p>
          </p:txBody>
        </p:sp>
        <p:sp>
          <p:nvSpPr>
            <p:cNvPr id="29737" name="Freeform 42"/>
            <p:cNvSpPr>
              <a:spLocks/>
            </p:cNvSpPr>
            <p:nvPr/>
          </p:nvSpPr>
          <p:spPr bwMode="auto">
            <a:xfrm>
              <a:off x="3485" y="2601"/>
              <a:ext cx="864" cy="583"/>
            </a:xfrm>
            <a:custGeom>
              <a:avLst/>
              <a:gdLst>
                <a:gd name="T0" fmla="*/ 0 w 864"/>
                <a:gd name="T1" fmla="*/ 0 h 583"/>
                <a:gd name="T2" fmla="*/ 86 w 864"/>
                <a:gd name="T3" fmla="*/ 583 h 583"/>
                <a:gd name="T4" fmla="*/ 864 w 864"/>
                <a:gd name="T5" fmla="*/ 189 h 583"/>
                <a:gd name="T6" fmla="*/ 0 w 864"/>
                <a:gd name="T7" fmla="*/ 0 h 583"/>
                <a:gd name="T8" fmla="*/ 0 60000 65536"/>
                <a:gd name="T9" fmla="*/ 0 60000 65536"/>
                <a:gd name="T10" fmla="*/ 0 60000 65536"/>
                <a:gd name="T11" fmla="*/ 0 60000 65536"/>
                <a:gd name="T12" fmla="*/ 0 w 864"/>
                <a:gd name="T13" fmla="*/ 0 h 583"/>
                <a:gd name="T14" fmla="*/ 864 w 864"/>
                <a:gd name="T15" fmla="*/ 583 h 583"/>
              </a:gdLst>
              <a:ahLst/>
              <a:cxnLst>
                <a:cxn ang="T8">
                  <a:pos x="T0" y="T1"/>
                </a:cxn>
                <a:cxn ang="T9">
                  <a:pos x="T2" y="T3"/>
                </a:cxn>
                <a:cxn ang="T10">
                  <a:pos x="T4" y="T5"/>
                </a:cxn>
                <a:cxn ang="T11">
                  <a:pos x="T6" y="T7"/>
                </a:cxn>
              </a:cxnLst>
              <a:rect l="T12" t="T13" r="T14" b="T15"/>
              <a:pathLst>
                <a:path w="864" h="583">
                  <a:moveTo>
                    <a:pt x="0" y="0"/>
                  </a:moveTo>
                  <a:lnTo>
                    <a:pt x="86" y="583"/>
                  </a:lnTo>
                  <a:lnTo>
                    <a:pt x="864" y="189"/>
                  </a:lnTo>
                  <a:lnTo>
                    <a:pt x="0" y="0"/>
                  </a:lnTo>
                  <a:close/>
                </a:path>
              </a:pathLst>
            </a:custGeom>
            <a:solidFill>
              <a:srgbClr val="0000FF"/>
            </a:solidFill>
            <a:ln w="15875">
              <a:solidFill>
                <a:srgbClr val="0000FF"/>
              </a:solidFill>
              <a:prstDash val="solid"/>
              <a:round/>
              <a:headEnd/>
              <a:tailEnd/>
            </a:ln>
          </p:spPr>
          <p:txBody>
            <a:bodyPr/>
            <a:lstStyle/>
            <a:p>
              <a:endParaRPr lang="it-IT"/>
            </a:p>
          </p:txBody>
        </p:sp>
        <p:sp>
          <p:nvSpPr>
            <p:cNvPr id="29738" name="Freeform 43"/>
            <p:cNvSpPr>
              <a:spLocks/>
            </p:cNvSpPr>
            <p:nvPr/>
          </p:nvSpPr>
          <p:spPr bwMode="auto">
            <a:xfrm>
              <a:off x="3475" y="2592"/>
              <a:ext cx="864" cy="583"/>
            </a:xfrm>
            <a:custGeom>
              <a:avLst/>
              <a:gdLst>
                <a:gd name="T0" fmla="*/ 0 w 90"/>
                <a:gd name="T1" fmla="*/ 0 h 68"/>
                <a:gd name="T2" fmla="*/ 730829 w 90"/>
                <a:gd name="T3" fmla="*/ 3149709 h 68"/>
                <a:gd name="T4" fmla="*/ 7337962 w 90"/>
                <a:gd name="T5" fmla="*/ 1020919 h 68"/>
                <a:gd name="T6" fmla="*/ 0 w 90"/>
                <a:gd name="T7" fmla="*/ 0 h 68"/>
                <a:gd name="T8" fmla="*/ 0 60000 65536"/>
                <a:gd name="T9" fmla="*/ 0 60000 65536"/>
                <a:gd name="T10" fmla="*/ 0 60000 65536"/>
                <a:gd name="T11" fmla="*/ 0 60000 65536"/>
                <a:gd name="T12" fmla="*/ 0 w 90"/>
                <a:gd name="T13" fmla="*/ 0 h 68"/>
                <a:gd name="T14" fmla="*/ 90 w 90"/>
                <a:gd name="T15" fmla="*/ 68 h 68"/>
              </a:gdLst>
              <a:ahLst/>
              <a:cxnLst>
                <a:cxn ang="T8">
                  <a:pos x="T0" y="T1"/>
                </a:cxn>
                <a:cxn ang="T9">
                  <a:pos x="T2" y="T3"/>
                </a:cxn>
                <a:cxn ang="T10">
                  <a:pos x="T4" y="T5"/>
                </a:cxn>
                <a:cxn ang="T11">
                  <a:pos x="T6" y="T7"/>
                </a:cxn>
              </a:cxnLst>
              <a:rect l="T12" t="T13" r="T14" b="T15"/>
              <a:pathLst>
                <a:path w="90" h="68">
                  <a:moveTo>
                    <a:pt x="0" y="0"/>
                  </a:moveTo>
                  <a:lnTo>
                    <a:pt x="9" y="68"/>
                  </a:lnTo>
                  <a:lnTo>
                    <a:pt x="90" y="22"/>
                  </a:lnTo>
                  <a:lnTo>
                    <a:pt x="0" y="0"/>
                  </a:lnTo>
                </a:path>
              </a:pathLst>
            </a:custGeom>
            <a:noFill/>
            <a:ln w="30163">
              <a:solidFill>
                <a:srgbClr val="0000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it-IT"/>
            </a:p>
          </p:txBody>
        </p:sp>
        <p:sp>
          <p:nvSpPr>
            <p:cNvPr id="29739" name="Line 44"/>
            <p:cNvSpPr>
              <a:spLocks noChangeShapeType="1"/>
            </p:cNvSpPr>
            <p:nvPr/>
          </p:nvSpPr>
          <p:spPr bwMode="auto">
            <a:xfrm flipV="1">
              <a:off x="4272" y="2730"/>
              <a:ext cx="751" cy="630"/>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9740" name="Line 45"/>
            <p:cNvSpPr>
              <a:spLocks noChangeShapeType="1"/>
            </p:cNvSpPr>
            <p:nvPr/>
          </p:nvSpPr>
          <p:spPr bwMode="auto">
            <a:xfrm flipH="1">
              <a:off x="3562" y="1624"/>
              <a:ext cx="201" cy="1560"/>
            </a:xfrm>
            <a:prstGeom prst="line">
              <a:avLst/>
            </a:prstGeom>
            <a:noFill/>
            <a:ln w="15875">
              <a:solidFill>
                <a:srgbClr val="404040"/>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9741" name="Line 46"/>
            <p:cNvSpPr>
              <a:spLocks noChangeShapeType="1"/>
            </p:cNvSpPr>
            <p:nvPr/>
          </p:nvSpPr>
          <p:spPr bwMode="auto">
            <a:xfrm>
              <a:off x="3763" y="1624"/>
              <a:ext cx="576" cy="1157"/>
            </a:xfrm>
            <a:prstGeom prst="line">
              <a:avLst/>
            </a:prstGeom>
            <a:noFill/>
            <a:ln w="15875">
              <a:solidFill>
                <a:srgbClr val="404040"/>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9742" name="Line 47"/>
            <p:cNvSpPr>
              <a:spLocks noChangeShapeType="1"/>
            </p:cNvSpPr>
            <p:nvPr/>
          </p:nvSpPr>
          <p:spPr bwMode="auto">
            <a:xfrm flipH="1">
              <a:off x="3475" y="1624"/>
              <a:ext cx="288" cy="977"/>
            </a:xfrm>
            <a:prstGeom prst="line">
              <a:avLst/>
            </a:prstGeom>
            <a:noFill/>
            <a:ln w="15875">
              <a:solidFill>
                <a:srgbClr val="404040"/>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9743" name="Rectangle 48"/>
            <p:cNvSpPr>
              <a:spLocks noChangeArrowheads="1"/>
            </p:cNvSpPr>
            <p:nvPr/>
          </p:nvSpPr>
          <p:spPr bwMode="auto">
            <a:xfrm>
              <a:off x="1680" y="2721"/>
              <a:ext cx="19" cy="17"/>
            </a:xfrm>
            <a:prstGeom prst="rect">
              <a:avLst/>
            </a:prstGeom>
            <a:solidFill>
              <a:srgbClr val="FF0000"/>
            </a:solidFill>
            <a:ln w="15875">
              <a:solidFill>
                <a:srgbClr val="FF0000"/>
              </a:solidFill>
              <a:miter lim="800000"/>
              <a:headEnd/>
              <a:tailEnd/>
            </a:ln>
          </p:spPr>
          <p:txBody>
            <a:bodyPr/>
            <a:lstStyle/>
            <a:p>
              <a:endParaRPr lang="it-IT"/>
            </a:p>
          </p:txBody>
        </p:sp>
        <p:sp>
          <p:nvSpPr>
            <p:cNvPr id="29744" name="Rectangle 49"/>
            <p:cNvSpPr>
              <a:spLocks noChangeArrowheads="1"/>
            </p:cNvSpPr>
            <p:nvPr/>
          </p:nvSpPr>
          <p:spPr bwMode="auto">
            <a:xfrm>
              <a:off x="1594" y="2550"/>
              <a:ext cx="65" cy="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it-IT" sz="1300">
                  <a:solidFill>
                    <a:srgbClr val="FF0000"/>
                  </a:solidFill>
                  <a:latin typeface="System"/>
                </a:rPr>
                <a:t>K</a:t>
              </a:r>
              <a:endParaRPr lang="it-IT" sz="2400">
                <a:latin typeface="Times New Roman" pitchFamily="18" charset="0"/>
              </a:endParaRPr>
            </a:p>
          </p:txBody>
        </p:sp>
        <p:sp>
          <p:nvSpPr>
            <p:cNvPr id="29745" name="Line 50"/>
            <p:cNvSpPr>
              <a:spLocks noChangeShapeType="1"/>
            </p:cNvSpPr>
            <p:nvPr/>
          </p:nvSpPr>
          <p:spPr bwMode="auto">
            <a:xfrm flipV="1">
              <a:off x="1680" y="2601"/>
              <a:ext cx="1795" cy="135"/>
            </a:xfrm>
            <a:prstGeom prst="line">
              <a:avLst/>
            </a:prstGeom>
            <a:noFill/>
            <a:ln w="15875">
              <a:solidFill>
                <a:srgbClr val="FF8C00"/>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9746" name="Line 51"/>
            <p:cNvSpPr>
              <a:spLocks noChangeShapeType="1"/>
            </p:cNvSpPr>
            <p:nvPr/>
          </p:nvSpPr>
          <p:spPr bwMode="auto">
            <a:xfrm>
              <a:off x="1680" y="2721"/>
              <a:ext cx="1882" cy="463"/>
            </a:xfrm>
            <a:prstGeom prst="line">
              <a:avLst/>
            </a:prstGeom>
            <a:noFill/>
            <a:ln w="15875">
              <a:solidFill>
                <a:srgbClr val="FF8C00"/>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9747" name="Line 52"/>
            <p:cNvSpPr>
              <a:spLocks noChangeShapeType="1"/>
            </p:cNvSpPr>
            <p:nvPr/>
          </p:nvSpPr>
          <p:spPr bwMode="auto">
            <a:xfrm>
              <a:off x="1680" y="2721"/>
              <a:ext cx="2659" cy="60"/>
            </a:xfrm>
            <a:prstGeom prst="line">
              <a:avLst/>
            </a:prstGeom>
            <a:noFill/>
            <a:ln w="15875">
              <a:solidFill>
                <a:srgbClr val="FF8C00"/>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9748" name="Line 53"/>
            <p:cNvSpPr>
              <a:spLocks noChangeShapeType="1"/>
            </p:cNvSpPr>
            <p:nvPr/>
          </p:nvSpPr>
          <p:spPr bwMode="auto">
            <a:xfrm flipH="1">
              <a:off x="432" y="2721"/>
              <a:ext cx="1248" cy="669"/>
            </a:xfrm>
            <a:prstGeom prst="line">
              <a:avLst/>
            </a:prstGeom>
            <a:noFill/>
            <a:ln w="15875">
              <a:solidFill>
                <a:srgbClr val="000080"/>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29749" name="Line 54"/>
            <p:cNvSpPr>
              <a:spLocks noChangeShapeType="1"/>
            </p:cNvSpPr>
            <p:nvPr/>
          </p:nvSpPr>
          <p:spPr bwMode="auto">
            <a:xfrm flipV="1">
              <a:off x="1744" y="1200"/>
              <a:ext cx="2864" cy="1487"/>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it-IT"/>
            </a:p>
          </p:txBody>
        </p:sp>
      </p:grpSp>
    </p:spTree>
    <p:extLst>
      <p:ext uri="{BB962C8B-B14F-4D97-AF65-F5344CB8AC3E}">
        <p14:creationId xmlns:p14="http://schemas.microsoft.com/office/powerpoint/2010/main" val="31251323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p:val>
                                            <p:fltVal val="0.5"/>
                                          </p:val>
                                        </p:tav>
                                        <p:tav tm="100000">
                                          <p:val>
                                            <p:strVal val="#ppt_x"/>
                                          </p:val>
                                        </p:tav>
                                      </p:tavLst>
                                    </p:anim>
                                    <p:anim calcmode="lin" valueType="num">
                                      <p:cBhvr>
                                        <p:cTn id="10" dur="50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5"/>
          <p:cNvSpPr>
            <a:spLocks noGrp="1" noChangeArrowheads="1"/>
          </p:cNvSpPr>
          <p:nvPr>
            <p:ph type="title"/>
          </p:nvPr>
        </p:nvSpPr>
        <p:spPr>
          <a:xfrm>
            <a:off x="179388" y="274638"/>
            <a:ext cx="8856662" cy="2649537"/>
          </a:xfrm>
        </p:spPr>
        <p:txBody>
          <a:bodyPr/>
          <a:lstStyle/>
          <a:p>
            <a:pPr eaLnBrk="1" hangingPunct="1"/>
            <a:r>
              <a:rPr lang="it-IT" sz="2400" dirty="0">
                <a:solidFill>
                  <a:srgbClr val="CC0000"/>
                </a:solidFill>
                <a:latin typeface="Times New Roman" pitchFamily="18" charset="0"/>
                <a:cs typeface="Times New Roman" pitchFamily="18" charset="0"/>
              </a:rPr>
              <a:t>AFFINITA’ OMOLOGICA (Omologia affine)</a:t>
            </a:r>
            <a:br>
              <a:rPr lang="it-IT" sz="2400" dirty="0">
                <a:solidFill>
                  <a:srgbClr val="CC0000"/>
                </a:solidFill>
                <a:latin typeface="Times New Roman" pitchFamily="18" charset="0"/>
                <a:cs typeface="Times New Roman" pitchFamily="18" charset="0"/>
              </a:rPr>
            </a:br>
            <a:r>
              <a:rPr lang="it-IT" sz="2400" dirty="0">
                <a:solidFill>
                  <a:srgbClr val="000066"/>
                </a:solidFill>
                <a:latin typeface="Times New Roman" pitchFamily="18" charset="0"/>
                <a:cs typeface="Times New Roman" pitchFamily="18" charset="0"/>
              </a:rPr>
              <a:t>Se l’asse è proprio e il centro è improprio, l’omologia è detta </a:t>
            </a:r>
            <a:r>
              <a:rPr lang="it-IT" sz="2400" i="1" dirty="0">
                <a:solidFill>
                  <a:srgbClr val="CC0000"/>
                </a:solidFill>
                <a:latin typeface="Times New Roman" pitchFamily="18" charset="0"/>
                <a:cs typeface="Times New Roman" pitchFamily="18" charset="0"/>
              </a:rPr>
              <a:t>affinità omologica</a:t>
            </a:r>
            <a:r>
              <a:rPr lang="it-IT" sz="2400" i="1" dirty="0">
                <a:solidFill>
                  <a:srgbClr val="000066"/>
                </a:solidFill>
                <a:latin typeface="Times New Roman" pitchFamily="18" charset="0"/>
                <a:cs typeface="Times New Roman" pitchFamily="18" charset="0"/>
              </a:rPr>
              <a:t> o </a:t>
            </a:r>
            <a:r>
              <a:rPr lang="it-IT" sz="2400" i="1" dirty="0">
                <a:solidFill>
                  <a:srgbClr val="CC0000"/>
                </a:solidFill>
                <a:latin typeface="Times New Roman" pitchFamily="18" charset="0"/>
                <a:cs typeface="Times New Roman" pitchFamily="18" charset="0"/>
              </a:rPr>
              <a:t>omologia affine</a:t>
            </a:r>
            <a:r>
              <a:rPr lang="it-IT" sz="2400" i="1" dirty="0">
                <a:solidFill>
                  <a:srgbClr val="000066"/>
                </a:solidFill>
                <a:latin typeface="Times New Roman" pitchFamily="18" charset="0"/>
                <a:cs typeface="Times New Roman" pitchFamily="18" charset="0"/>
              </a:rPr>
              <a:t> (</a:t>
            </a:r>
            <a:r>
              <a:rPr lang="it-IT" sz="2400" i="1" u="sng" dirty="0">
                <a:solidFill>
                  <a:srgbClr val="CC0000"/>
                </a:solidFill>
                <a:latin typeface="Times New Roman" pitchFamily="18" charset="0"/>
                <a:cs typeface="Times New Roman" pitchFamily="18" charset="0"/>
              </a:rPr>
              <a:t>simmetria assiale</a:t>
            </a:r>
            <a:r>
              <a:rPr lang="it-IT" sz="2400" i="1" dirty="0">
                <a:solidFill>
                  <a:srgbClr val="000066"/>
                </a:solidFill>
                <a:latin typeface="Times New Roman" pitchFamily="18" charset="0"/>
                <a:cs typeface="Times New Roman" pitchFamily="18" charset="0"/>
              </a:rPr>
              <a:t>, se </a:t>
            </a:r>
            <a:r>
              <a:rPr lang="it-IT" sz="2400" dirty="0">
                <a:solidFill>
                  <a:srgbClr val="000066"/>
                </a:solidFill>
                <a:latin typeface="Times New Roman" pitchFamily="18" charset="0"/>
                <a:cs typeface="Times New Roman" pitchFamily="18" charset="0"/>
              </a:rPr>
              <a:t>il piano di riferimento è perpendicolare al piano della figura, che è a sua volta perpendicolare alla congiungente i centri di proiezione S</a:t>
            </a:r>
            <a:r>
              <a:rPr lang="it-IT" sz="2400" baseline="-30000" dirty="0">
                <a:solidFill>
                  <a:srgbClr val="000066"/>
                </a:solidFill>
                <a:latin typeface="Times New Roman" pitchFamily="18" charset="0"/>
                <a:cs typeface="Times New Roman" pitchFamily="18" charset="0"/>
              </a:rPr>
              <a:t>1</a:t>
            </a:r>
            <a:r>
              <a:rPr lang="it-IT" sz="2400" dirty="0">
                <a:solidFill>
                  <a:srgbClr val="000066"/>
                </a:solidFill>
                <a:latin typeface="Times New Roman" pitchFamily="18" charset="0"/>
                <a:cs typeface="Times New Roman" pitchFamily="18" charset="0"/>
              </a:rPr>
              <a:t> ed S</a:t>
            </a:r>
            <a:r>
              <a:rPr lang="it-IT" sz="2400" baseline="-30000" dirty="0">
                <a:solidFill>
                  <a:srgbClr val="000066"/>
                </a:solidFill>
                <a:latin typeface="Times New Roman" pitchFamily="18" charset="0"/>
                <a:cs typeface="Times New Roman" pitchFamily="18" charset="0"/>
              </a:rPr>
              <a:t>2</a:t>
            </a:r>
            <a:r>
              <a:rPr lang="it-IT" sz="2400" dirty="0">
                <a:solidFill>
                  <a:srgbClr val="000066"/>
                </a:solidFill>
                <a:latin typeface="Times New Roman" pitchFamily="18" charset="0"/>
                <a:cs typeface="Times New Roman" pitchFamily="18" charset="0"/>
              </a:rPr>
              <a:t> ed è equidistante da essi).</a:t>
            </a:r>
            <a:br>
              <a:rPr lang="it-IT" sz="2400" dirty="0">
                <a:solidFill>
                  <a:srgbClr val="000066"/>
                </a:solidFill>
                <a:latin typeface="Times New Roman" pitchFamily="18" charset="0"/>
                <a:cs typeface="Times New Roman" pitchFamily="18" charset="0"/>
              </a:rPr>
            </a:br>
            <a:endParaRPr lang="it-IT" sz="2400" dirty="0">
              <a:solidFill>
                <a:srgbClr val="000066"/>
              </a:solidFill>
              <a:latin typeface="Times New Roman" pitchFamily="18" charset="0"/>
              <a:cs typeface="Times New Roman" pitchFamily="18" charset="0"/>
            </a:endParaRPr>
          </a:p>
        </p:txBody>
      </p:sp>
      <p:graphicFrame>
        <p:nvGraphicFramePr>
          <p:cNvPr id="82948" name="Object 4"/>
          <p:cNvGraphicFramePr>
            <a:graphicFrameLocks noGrp="1" noChangeAspect="1"/>
          </p:cNvGraphicFramePr>
          <p:nvPr>
            <p:ph idx="1"/>
          </p:nvPr>
        </p:nvGraphicFramePr>
        <p:xfrm>
          <a:off x="1403350" y="3141663"/>
          <a:ext cx="6107113" cy="3462337"/>
        </p:xfrm>
        <a:graphic>
          <a:graphicData uri="http://schemas.openxmlformats.org/presentationml/2006/ole">
            <mc:AlternateContent xmlns:mc="http://schemas.openxmlformats.org/markup-compatibility/2006">
              <mc:Choice xmlns:v="urn:schemas-microsoft-com:vml" Requires="v">
                <p:oleObj name="Documento" r:id="rId2" imgW="6106320" imgH="3462840" progId="Word.Document.8">
                  <p:embed/>
                </p:oleObj>
              </mc:Choice>
              <mc:Fallback>
                <p:oleObj name="Documento" r:id="rId2" imgW="6106320" imgH="3462840" progId="Word.Document.8">
                  <p:embed/>
                  <p:pic>
                    <p:nvPicPr>
                      <p:cNvPr id="0" 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3141663"/>
                        <a:ext cx="6107113" cy="3462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0379991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nodeType="clickEffect">
                                  <p:stCondLst>
                                    <p:cond delay="0"/>
                                  </p:stCondLst>
                                  <p:childTnLst>
                                    <p:set>
                                      <p:cBhvr>
                                        <p:cTn id="6" dur="1" fill="hold">
                                          <p:stCondLst>
                                            <p:cond delay="0"/>
                                          </p:stCondLst>
                                        </p:cTn>
                                        <p:tgtEl>
                                          <p:spTgt spid="82948"/>
                                        </p:tgtEl>
                                        <p:attrNameLst>
                                          <p:attrName>style.visibility</p:attrName>
                                        </p:attrNameLst>
                                      </p:cBhvr>
                                      <p:to>
                                        <p:strVal val="visible"/>
                                      </p:to>
                                    </p:set>
                                    <p:animEffect transition="in" filter="box(out)">
                                      <p:cBhvr>
                                        <p:cTn id="7" dur="500"/>
                                        <p:tgtEl>
                                          <p:spTgt spid="829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79388" y="274638"/>
            <a:ext cx="8785225" cy="633412"/>
          </a:xfrm>
        </p:spPr>
        <p:txBody>
          <a:bodyPr/>
          <a:lstStyle/>
          <a:p>
            <a:pPr eaLnBrk="1" hangingPunct="1"/>
            <a:r>
              <a:rPr lang="it-IT" sz="2800" dirty="0">
                <a:solidFill>
                  <a:srgbClr val="CC0000"/>
                </a:solidFill>
                <a:latin typeface="Times New Roman" pitchFamily="18" charset="0"/>
                <a:cs typeface="Times New Roman" pitchFamily="18" charset="0"/>
              </a:rPr>
              <a:t>PROPRIETA’ OMOLOGIA</a:t>
            </a:r>
          </a:p>
        </p:txBody>
      </p:sp>
      <p:sp>
        <p:nvSpPr>
          <p:cNvPr id="27651" name="Rectangle 3"/>
          <p:cNvSpPr>
            <a:spLocks noGrp="1" noChangeArrowheads="1"/>
          </p:cNvSpPr>
          <p:nvPr>
            <p:ph type="body" idx="1"/>
          </p:nvPr>
        </p:nvSpPr>
        <p:spPr>
          <a:xfrm>
            <a:off x="107950" y="1196975"/>
            <a:ext cx="8928100" cy="4929188"/>
          </a:xfrm>
        </p:spPr>
        <p:txBody>
          <a:bodyPr/>
          <a:lstStyle/>
          <a:p>
            <a:pPr algn="ctr" eaLnBrk="1" hangingPunct="1">
              <a:lnSpc>
                <a:spcPct val="80000"/>
              </a:lnSpc>
              <a:buFontTx/>
              <a:buChar char="-"/>
            </a:pPr>
            <a:r>
              <a:rPr lang="it-IT" sz="2400" dirty="0">
                <a:solidFill>
                  <a:srgbClr val="000066"/>
                </a:solidFill>
                <a:latin typeface="Times New Roman" pitchFamily="18" charset="0"/>
                <a:cs typeface="Times New Roman" pitchFamily="18" charset="0"/>
              </a:rPr>
              <a:t>Genesi dell’omologia nello spazio, trasformazione piana</a:t>
            </a:r>
          </a:p>
          <a:p>
            <a:pPr algn="ctr" eaLnBrk="1" hangingPunct="1">
              <a:lnSpc>
                <a:spcPct val="80000"/>
              </a:lnSpc>
              <a:buFontTx/>
              <a:buChar char="-"/>
            </a:pPr>
            <a:endParaRPr lang="it-IT" sz="2400" dirty="0">
              <a:solidFill>
                <a:srgbClr val="000066"/>
              </a:solidFill>
              <a:latin typeface="Times New Roman" pitchFamily="18" charset="0"/>
              <a:cs typeface="Times New Roman" pitchFamily="18" charset="0"/>
            </a:endParaRPr>
          </a:p>
          <a:p>
            <a:pPr algn="ctr" eaLnBrk="1" hangingPunct="1">
              <a:lnSpc>
                <a:spcPct val="80000"/>
              </a:lnSpc>
              <a:buFontTx/>
              <a:buNone/>
            </a:pPr>
            <a:r>
              <a:rPr lang="it-IT" sz="2400" dirty="0">
                <a:solidFill>
                  <a:srgbClr val="000066"/>
                </a:solidFill>
                <a:latin typeface="Times New Roman" pitchFamily="18" charset="0"/>
                <a:cs typeface="Times New Roman" pitchFamily="18" charset="0"/>
              </a:rPr>
              <a:t>- Le proprietà dell’omologia (per il docente Disegno Geometrico):</a:t>
            </a:r>
          </a:p>
          <a:p>
            <a:pPr algn="ctr" eaLnBrk="1" hangingPunct="1">
              <a:lnSpc>
                <a:spcPct val="80000"/>
              </a:lnSpc>
              <a:buFontTx/>
              <a:buNone/>
            </a:pPr>
            <a:r>
              <a:rPr lang="it-IT" sz="2400" dirty="0">
                <a:solidFill>
                  <a:srgbClr val="000066"/>
                </a:solidFill>
                <a:latin typeface="Times New Roman" pitchFamily="18" charset="0"/>
                <a:cs typeface="Times New Roman" pitchFamily="18" charset="0"/>
              </a:rPr>
              <a:t>    1) esiste un punto unito che può essere proprio o improprio </a:t>
            </a:r>
          </a:p>
          <a:p>
            <a:pPr algn="ctr" eaLnBrk="1" hangingPunct="1">
              <a:lnSpc>
                <a:spcPct val="80000"/>
              </a:lnSpc>
              <a:buFontTx/>
              <a:buNone/>
            </a:pPr>
            <a:r>
              <a:rPr lang="it-IT" sz="2400" dirty="0">
                <a:solidFill>
                  <a:srgbClr val="000066"/>
                </a:solidFill>
                <a:latin typeface="Times New Roman" pitchFamily="18" charset="0"/>
                <a:cs typeface="Times New Roman" pitchFamily="18" charset="0"/>
              </a:rPr>
              <a:t>    2) esiste una retta unita che può essere propria o impropria.</a:t>
            </a:r>
          </a:p>
          <a:p>
            <a:pPr algn="ctr" eaLnBrk="1" hangingPunct="1">
              <a:lnSpc>
                <a:spcPct val="80000"/>
              </a:lnSpc>
              <a:buFontTx/>
              <a:buNone/>
            </a:pPr>
            <a:r>
              <a:rPr lang="it-IT" sz="2400" dirty="0">
                <a:solidFill>
                  <a:srgbClr val="000066"/>
                </a:solidFill>
                <a:latin typeface="Times New Roman" pitchFamily="18" charset="0"/>
                <a:cs typeface="Times New Roman" pitchFamily="18" charset="0"/>
              </a:rPr>
              <a:t>    3)  punti corrispondenti sono allineati con il centro</a:t>
            </a:r>
          </a:p>
          <a:p>
            <a:pPr algn="ctr" eaLnBrk="1" hangingPunct="1">
              <a:lnSpc>
                <a:spcPct val="80000"/>
              </a:lnSpc>
              <a:buFontTx/>
              <a:buNone/>
            </a:pPr>
            <a:r>
              <a:rPr lang="it-IT" sz="2400" dirty="0">
                <a:solidFill>
                  <a:srgbClr val="000066"/>
                </a:solidFill>
                <a:latin typeface="Times New Roman" pitchFamily="18" charset="0"/>
                <a:cs typeface="Times New Roman" pitchFamily="18" charset="0"/>
              </a:rPr>
              <a:t>    4) rette corrispondenti si incontrano sull’asse. </a:t>
            </a:r>
          </a:p>
          <a:p>
            <a:pPr algn="ctr" eaLnBrk="1" hangingPunct="1">
              <a:lnSpc>
                <a:spcPct val="80000"/>
              </a:lnSpc>
              <a:buFontTx/>
              <a:buNone/>
            </a:pPr>
            <a:endParaRPr lang="it-IT" sz="2400" dirty="0">
              <a:solidFill>
                <a:srgbClr val="000066"/>
              </a:solidFill>
              <a:latin typeface="Times New Roman" pitchFamily="18" charset="0"/>
              <a:cs typeface="Times New Roman" pitchFamily="18" charset="0"/>
            </a:endParaRPr>
          </a:p>
          <a:p>
            <a:pPr algn="ctr" eaLnBrk="1" hangingPunct="1">
              <a:lnSpc>
                <a:spcPct val="80000"/>
              </a:lnSpc>
              <a:buFontTx/>
              <a:buNone/>
            </a:pPr>
            <a:r>
              <a:rPr lang="it-IT" sz="2400" i="1" dirty="0">
                <a:solidFill>
                  <a:srgbClr val="000066"/>
                </a:solidFill>
                <a:latin typeface="Times New Roman" pitchFamily="18" charset="0"/>
                <a:cs typeface="Times New Roman" pitchFamily="18" charset="0"/>
              </a:rPr>
              <a:t> </a:t>
            </a:r>
          </a:p>
        </p:txBody>
      </p:sp>
    </p:spTree>
    <p:extLst>
      <p:ext uri="{BB962C8B-B14F-4D97-AF65-F5344CB8AC3E}">
        <p14:creationId xmlns:p14="http://schemas.microsoft.com/office/powerpoint/2010/main" val="20275296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67544" y="332656"/>
            <a:ext cx="8229600" cy="1143000"/>
          </a:xfrm>
        </p:spPr>
        <p:txBody>
          <a:bodyPr/>
          <a:lstStyle/>
          <a:p>
            <a:r>
              <a:rPr lang="it-IT" dirty="0">
                <a:solidFill>
                  <a:srgbClr val="C00000"/>
                </a:solidFill>
                <a:latin typeface="Times New Roman" pitchFamily="18" charset="0"/>
                <a:cs typeface="Times New Roman" pitchFamily="18" charset="0"/>
              </a:rPr>
              <a:t>Rapporto semplice</a:t>
            </a:r>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lstStyle/>
              <a:p>
                <a:pPr marL="0" indent="0">
                  <a:buNone/>
                </a:pPr>
                <a:r>
                  <a:rPr lang="it-IT" dirty="0">
                    <a:solidFill>
                      <a:srgbClr val="002060"/>
                    </a:solidFill>
                    <a:latin typeface="Times New Roman" pitchFamily="18" charset="0"/>
                    <a:cs typeface="Times New Roman" pitchFamily="18" charset="0"/>
                  </a:rPr>
                  <a:t>Fissiamo sulla retta orientata r due punti </a:t>
                </a:r>
                <a:r>
                  <a:rPr lang="it-IT" b="1" dirty="0">
                    <a:solidFill>
                      <a:srgbClr val="002060"/>
                    </a:solidFill>
                    <a:latin typeface="Times New Roman" pitchFamily="18" charset="0"/>
                    <a:cs typeface="Times New Roman" pitchFamily="18" charset="0"/>
                  </a:rPr>
                  <a:t>A</a:t>
                </a:r>
                <a:r>
                  <a:rPr lang="it-IT" dirty="0">
                    <a:solidFill>
                      <a:srgbClr val="002060"/>
                    </a:solidFill>
                    <a:latin typeface="Times New Roman" pitchFamily="18" charset="0"/>
                    <a:cs typeface="Times New Roman" pitchFamily="18" charset="0"/>
                  </a:rPr>
                  <a:t> e </a:t>
                </a:r>
                <a:r>
                  <a:rPr lang="it-IT" b="1" dirty="0">
                    <a:solidFill>
                      <a:srgbClr val="002060"/>
                    </a:solidFill>
                    <a:latin typeface="Times New Roman" pitchFamily="18" charset="0"/>
                    <a:cs typeface="Times New Roman" pitchFamily="18" charset="0"/>
                  </a:rPr>
                  <a:t>B, </a:t>
                </a:r>
                <a:r>
                  <a:rPr lang="it-IT" dirty="0">
                    <a:solidFill>
                      <a:srgbClr val="002060"/>
                    </a:solidFill>
                    <a:latin typeface="Times New Roman" pitchFamily="18" charset="0"/>
                    <a:cs typeface="Times New Roman" pitchFamily="18" charset="0"/>
                  </a:rPr>
                  <a:t>possiamo definire per ogni </a:t>
                </a:r>
                <a14:m>
                  <m:oMath xmlns:m="http://schemas.openxmlformats.org/officeDocument/2006/math">
                    <m:r>
                      <a:rPr lang="it-IT" b="1" i="1" smtClean="0">
                        <a:solidFill>
                          <a:srgbClr val="002060"/>
                        </a:solidFill>
                        <a:latin typeface="Cambria Math"/>
                      </a:rPr>
                      <m:t>𝑷</m:t>
                    </m:r>
                    <m:r>
                      <a:rPr lang="it-IT" b="1" i="1" smtClean="0">
                        <a:solidFill>
                          <a:srgbClr val="002060"/>
                        </a:solidFill>
                        <a:latin typeface="Cambria Math"/>
                        <a:ea typeface="Cambria Math"/>
                      </a:rPr>
                      <m:t>∈</m:t>
                    </m:r>
                    <m:r>
                      <a:rPr lang="it-IT" b="1" i="1" smtClean="0">
                        <a:solidFill>
                          <a:srgbClr val="002060"/>
                        </a:solidFill>
                        <a:latin typeface="Cambria Math"/>
                        <a:ea typeface="Cambria Math"/>
                      </a:rPr>
                      <m:t>𝒓</m:t>
                    </m:r>
                  </m:oMath>
                </a14:m>
                <a:r>
                  <a:rPr lang="it-IT" dirty="0">
                    <a:solidFill>
                      <a:srgbClr val="002060"/>
                    </a:solidFill>
                    <a:latin typeface="Times New Roman" pitchFamily="18" charset="0"/>
                    <a:cs typeface="Times New Roman" pitchFamily="18" charset="0"/>
                  </a:rPr>
                  <a:t>  il rapporto (rapporto semplice) che indichiamo con </a:t>
                </a:r>
                <a:r>
                  <a:rPr lang="it-IT" dirty="0">
                    <a:solidFill>
                      <a:srgbClr val="002060"/>
                    </a:solidFill>
                    <a:latin typeface="Times New Roman" pitchFamily="18" charset="0"/>
                    <a:cs typeface="Times New Roman" pitchFamily="18" charset="0"/>
                    <a:sym typeface="Symbol"/>
                  </a:rPr>
                  <a:t></a:t>
                </a:r>
              </a:p>
              <a:p>
                <a:pPr marL="0" indent="0" algn="ctr">
                  <a:buNone/>
                </a:pPr>
                <a14:m>
                  <m:oMath xmlns:m="http://schemas.openxmlformats.org/officeDocument/2006/math">
                    <m:d>
                      <m:dPr>
                        <m:ctrlPr>
                          <a:rPr lang="it-IT" b="1" i="1" smtClean="0">
                            <a:solidFill>
                              <a:srgbClr val="002060"/>
                            </a:solidFill>
                            <a:latin typeface="Cambria Math" panose="02040503050406030204" pitchFamily="18" charset="0"/>
                          </a:rPr>
                        </m:ctrlPr>
                      </m:dPr>
                      <m:e>
                        <m:r>
                          <a:rPr lang="it-IT" b="1" i="1" smtClean="0">
                            <a:solidFill>
                              <a:srgbClr val="002060"/>
                            </a:solidFill>
                            <a:latin typeface="Cambria Math"/>
                          </a:rPr>
                          <m:t>𝑨𝑩𝑷</m:t>
                        </m:r>
                      </m:e>
                    </m:d>
                  </m:oMath>
                </a14:m>
                <a:r>
                  <a:rPr lang="it-IT" b="1" dirty="0">
                    <a:solidFill>
                      <a:srgbClr val="002060"/>
                    </a:solidFill>
                    <a:latin typeface="Times New Roman" pitchFamily="18" charset="0"/>
                    <a:cs typeface="Times New Roman" pitchFamily="18" charset="0"/>
                  </a:rPr>
                  <a:t>=</a:t>
                </a:r>
                <a:r>
                  <a:rPr lang="it-IT" b="1" dirty="0">
                    <a:solidFill>
                      <a:srgbClr val="002060"/>
                    </a:solidFill>
                    <a:latin typeface="Times New Roman" pitchFamily="18" charset="0"/>
                    <a:cs typeface="Times New Roman" pitchFamily="18" charset="0"/>
                    <a:sym typeface="Symbol"/>
                  </a:rPr>
                  <a:t>=</a:t>
                </a:r>
                <a14:m>
                  <m:oMath xmlns:m="http://schemas.openxmlformats.org/officeDocument/2006/math">
                    <m:f>
                      <m:fPr>
                        <m:ctrlPr>
                          <a:rPr lang="it-IT" sz="4000" b="1" i="1" smtClean="0">
                            <a:solidFill>
                              <a:srgbClr val="002060"/>
                            </a:solidFill>
                            <a:latin typeface="Cambria Math" panose="02040503050406030204" pitchFamily="18" charset="0"/>
                            <a:sym typeface="Symbol"/>
                          </a:rPr>
                        </m:ctrlPr>
                      </m:fPr>
                      <m:num>
                        <m:r>
                          <a:rPr lang="it-IT" sz="4000" b="1" i="1" smtClean="0">
                            <a:solidFill>
                              <a:srgbClr val="002060"/>
                            </a:solidFill>
                            <a:latin typeface="Cambria Math"/>
                            <a:sym typeface="Symbol"/>
                          </a:rPr>
                          <m:t>𝑨𝑷</m:t>
                        </m:r>
                      </m:num>
                      <m:den>
                        <m:r>
                          <a:rPr lang="it-IT" sz="4000" b="1" i="1" smtClean="0">
                            <a:solidFill>
                              <a:srgbClr val="002060"/>
                            </a:solidFill>
                            <a:latin typeface="Cambria Math"/>
                            <a:sym typeface="Symbol"/>
                          </a:rPr>
                          <m:t>𝑩𝑷</m:t>
                        </m:r>
                      </m:den>
                    </m:f>
                  </m:oMath>
                </a14:m>
                <a:endParaRPr lang="it-IT" sz="4000" b="1" dirty="0">
                  <a:solidFill>
                    <a:srgbClr val="002060"/>
                  </a:solidFill>
                  <a:latin typeface="Times New Roman" pitchFamily="18" charset="0"/>
                  <a:cs typeface="Times New Roman" pitchFamily="18" charset="0"/>
                </a:endParaRPr>
              </a:p>
              <a:p>
                <a:pPr marL="0" indent="0">
                  <a:buNone/>
                </a:pPr>
                <a:r>
                  <a:rPr lang="it-IT" dirty="0">
                    <a:solidFill>
                      <a:srgbClr val="002060"/>
                    </a:solidFill>
                    <a:latin typeface="Times New Roman" pitchFamily="18" charset="0"/>
                    <a:cs typeface="Times New Roman" pitchFamily="18" charset="0"/>
                  </a:rPr>
                  <a:t>Osserviamo che </a:t>
                </a:r>
                <a:r>
                  <a:rPr lang="it-IT" dirty="0">
                    <a:solidFill>
                      <a:srgbClr val="002060"/>
                    </a:solidFill>
                    <a:latin typeface="Times New Roman" pitchFamily="18" charset="0"/>
                    <a:cs typeface="Times New Roman" pitchFamily="18" charset="0"/>
                    <a:sym typeface="Symbol"/>
                  </a:rPr>
                  <a:t> assume valori positivi all’esterno di </a:t>
                </a:r>
                <a:r>
                  <a:rPr lang="it-IT" b="1" dirty="0">
                    <a:solidFill>
                      <a:srgbClr val="002060"/>
                    </a:solidFill>
                    <a:latin typeface="Times New Roman" pitchFamily="18" charset="0"/>
                    <a:cs typeface="Times New Roman" pitchFamily="18" charset="0"/>
                    <a:sym typeface="Symbol"/>
                  </a:rPr>
                  <a:t>AB, </a:t>
                </a:r>
                <a:r>
                  <a:rPr lang="it-IT" dirty="0">
                    <a:solidFill>
                      <a:srgbClr val="002060"/>
                    </a:solidFill>
                    <a:latin typeface="Times New Roman" pitchFamily="18" charset="0"/>
                    <a:cs typeface="Times New Roman" pitchFamily="18" charset="0"/>
                    <a:sym typeface="Symbol"/>
                  </a:rPr>
                  <a:t>valori negativi all’interno.</a:t>
                </a:r>
                <a:endParaRPr lang="it-IT" b="1" dirty="0">
                  <a:solidFill>
                    <a:srgbClr val="002060"/>
                  </a:solidFill>
                  <a:latin typeface="Times New Roman" pitchFamily="18" charset="0"/>
                  <a:cs typeface="Times New Roman" pitchFamily="18" charset="0"/>
                </a:endParaRPr>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rotWithShape="1">
                <a:blip r:embed="rId2"/>
                <a:stretch>
                  <a:fillRect l="-1852" t="-1887"/>
                </a:stretch>
              </a:blipFill>
            </p:spPr>
            <p:txBody>
              <a:bodyPr/>
              <a:lstStyle/>
              <a:p>
                <a:r>
                  <a:rPr lang="it-IT">
                    <a:noFill/>
                  </a:rPr>
                  <a:t> </a:t>
                </a:r>
              </a:p>
            </p:txBody>
          </p:sp>
        </mc:Fallback>
      </mc:AlternateContent>
    </p:spTree>
    <p:extLst>
      <p:ext uri="{BB962C8B-B14F-4D97-AF65-F5344CB8AC3E}">
        <p14:creationId xmlns:p14="http://schemas.microsoft.com/office/powerpoint/2010/main" val="25232540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3200" b="1" dirty="0" err="1">
                <a:solidFill>
                  <a:srgbClr val="C00000"/>
                </a:solidFill>
                <a:latin typeface="Times New Roman" pitchFamily="18" charset="0"/>
                <a:cs typeface="Times New Roman" pitchFamily="18" charset="0"/>
              </a:rPr>
              <a:t>Birapporto</a:t>
            </a:r>
            <a:r>
              <a:rPr lang="it-IT" sz="3200" b="1" dirty="0">
                <a:solidFill>
                  <a:srgbClr val="C00000"/>
                </a:solidFill>
                <a:latin typeface="Times New Roman" pitchFamily="18" charset="0"/>
                <a:cs typeface="Times New Roman" pitchFamily="18" charset="0"/>
              </a:rPr>
              <a:t> e coordinate proiettive</a:t>
            </a:r>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323528" y="1268760"/>
                <a:ext cx="8363272" cy="4857403"/>
              </a:xfrm>
            </p:spPr>
            <p:txBody>
              <a:bodyPr/>
              <a:lstStyle/>
              <a:p>
                <a:pPr marL="0" indent="0" algn="just">
                  <a:buNone/>
                </a:pPr>
                <a:r>
                  <a:rPr lang="it-IT" dirty="0">
                    <a:solidFill>
                      <a:srgbClr val="002060"/>
                    </a:solidFill>
                    <a:latin typeface="Times New Roman" pitchFamily="18" charset="0"/>
                    <a:cs typeface="Times New Roman" pitchFamily="18" charset="0"/>
                  </a:rPr>
                  <a:t>Dati 4 punti A,B, C, D (propri o impropri) di una retta r, </a:t>
                </a:r>
                <a:r>
                  <a:rPr lang="it-IT" dirty="0" err="1">
                    <a:solidFill>
                      <a:srgbClr val="002060"/>
                    </a:solidFill>
                    <a:latin typeface="Times New Roman" pitchFamily="18" charset="0"/>
                    <a:cs typeface="Times New Roman" pitchFamily="18" charset="0"/>
                  </a:rPr>
                  <a:t>dicesi</a:t>
                </a:r>
                <a:r>
                  <a:rPr lang="it-IT" dirty="0">
                    <a:solidFill>
                      <a:srgbClr val="002060"/>
                    </a:solidFill>
                    <a:latin typeface="Times New Roman" pitchFamily="18" charset="0"/>
                    <a:cs typeface="Times New Roman" pitchFamily="18" charset="0"/>
                  </a:rPr>
                  <a:t> </a:t>
                </a:r>
                <a:r>
                  <a:rPr lang="it-IT" i="1" dirty="0" err="1">
                    <a:solidFill>
                      <a:srgbClr val="002060"/>
                    </a:solidFill>
                    <a:latin typeface="Times New Roman" pitchFamily="18" charset="0"/>
                    <a:cs typeface="Times New Roman" pitchFamily="18" charset="0"/>
                  </a:rPr>
                  <a:t>birapporto</a:t>
                </a:r>
                <a:r>
                  <a:rPr lang="it-IT" i="1" dirty="0">
                    <a:solidFill>
                      <a:srgbClr val="002060"/>
                    </a:solidFill>
                    <a:latin typeface="Times New Roman" pitchFamily="18" charset="0"/>
                    <a:cs typeface="Times New Roman" pitchFamily="18" charset="0"/>
                  </a:rPr>
                  <a:t> </a:t>
                </a:r>
                <a:r>
                  <a:rPr lang="it-IT" dirty="0">
                    <a:solidFill>
                      <a:srgbClr val="002060"/>
                    </a:solidFill>
                    <a:latin typeface="Times New Roman" pitchFamily="18" charset="0"/>
                    <a:cs typeface="Times New Roman" pitchFamily="18" charset="0"/>
                  </a:rPr>
                  <a:t>dei 4 punti considerati, in quell’ordine, e lo si indica con (ABCD), il numero:</a:t>
                </a:r>
              </a:p>
              <a:p>
                <a:pPr marL="0" indent="0" algn="just">
                  <a:buNone/>
                </a:pPr>
                <a:endParaRPr lang="it-IT" dirty="0">
                  <a:solidFill>
                    <a:srgbClr val="002060"/>
                  </a:solidFill>
                  <a:latin typeface="Times New Roman" pitchFamily="18" charset="0"/>
                  <a:cs typeface="Times New Roman" pitchFamily="18" charset="0"/>
                </a:endParaRPr>
              </a:p>
              <a:p>
                <a:pPr marL="0" indent="0" algn="just">
                  <a:buNone/>
                </a:pPr>
                <a14:m>
                  <m:oMath xmlns:m="http://schemas.openxmlformats.org/officeDocument/2006/math">
                    <m:d>
                      <m:dPr>
                        <m:ctrlPr>
                          <a:rPr lang="it-IT" i="1" smtClean="0">
                            <a:solidFill>
                              <a:srgbClr val="002060"/>
                            </a:solidFill>
                            <a:latin typeface="Cambria Math" panose="02040503050406030204" pitchFamily="18" charset="0"/>
                          </a:rPr>
                        </m:ctrlPr>
                      </m:dPr>
                      <m:e>
                        <m:r>
                          <a:rPr lang="it-IT" b="0" i="1" smtClean="0">
                            <a:solidFill>
                              <a:srgbClr val="002060"/>
                            </a:solidFill>
                            <a:latin typeface="Cambria Math"/>
                          </a:rPr>
                          <m:t>𝐴𝐵𝐶𝐷</m:t>
                        </m:r>
                      </m:e>
                    </m:d>
                  </m:oMath>
                </a14:m>
                <a:r>
                  <a:rPr lang="it-IT" dirty="0">
                    <a:solidFill>
                      <a:srgbClr val="002060"/>
                    </a:solidFill>
                    <a:latin typeface="Times New Roman" pitchFamily="18" charset="0"/>
                    <a:cs typeface="Times New Roman" pitchFamily="18" charset="0"/>
                  </a:rPr>
                  <a:t>=</a:t>
                </a:r>
                <a14:m>
                  <m:oMath xmlns:m="http://schemas.openxmlformats.org/officeDocument/2006/math">
                    <m:d>
                      <m:dPr>
                        <m:ctrlPr>
                          <a:rPr lang="it-IT" i="1" dirty="0" smtClean="0">
                            <a:solidFill>
                              <a:srgbClr val="002060"/>
                            </a:solidFill>
                            <a:latin typeface="Cambria Math" panose="02040503050406030204" pitchFamily="18" charset="0"/>
                          </a:rPr>
                        </m:ctrlPr>
                      </m:dPr>
                      <m:e>
                        <m:r>
                          <a:rPr lang="it-IT" b="0" i="1" dirty="0" smtClean="0">
                            <a:solidFill>
                              <a:srgbClr val="002060"/>
                            </a:solidFill>
                            <a:latin typeface="Cambria Math"/>
                          </a:rPr>
                          <m:t>𝐴𝐵𝐶</m:t>
                        </m:r>
                      </m:e>
                    </m:d>
                    <m:r>
                      <a:rPr lang="it-IT" b="0" i="1" dirty="0" smtClean="0">
                        <a:solidFill>
                          <a:srgbClr val="002060"/>
                        </a:solidFill>
                        <a:latin typeface="Cambria Math"/>
                      </a:rPr>
                      <m:t>:</m:t>
                    </m:r>
                    <m:d>
                      <m:dPr>
                        <m:ctrlPr>
                          <a:rPr lang="it-IT" b="0" i="1" dirty="0" smtClean="0">
                            <a:solidFill>
                              <a:srgbClr val="002060"/>
                            </a:solidFill>
                            <a:latin typeface="Cambria Math" panose="02040503050406030204" pitchFamily="18" charset="0"/>
                          </a:rPr>
                        </m:ctrlPr>
                      </m:dPr>
                      <m:e>
                        <m:r>
                          <a:rPr lang="it-IT" b="0" i="1" dirty="0" smtClean="0">
                            <a:solidFill>
                              <a:srgbClr val="002060"/>
                            </a:solidFill>
                            <a:latin typeface="Cambria Math"/>
                          </a:rPr>
                          <m:t>𝐴𝐵𝐷</m:t>
                        </m:r>
                      </m:e>
                    </m:d>
                  </m:oMath>
                </a14:m>
                <a:r>
                  <a:rPr lang="it-IT" dirty="0">
                    <a:solidFill>
                      <a:srgbClr val="002060"/>
                    </a:solidFill>
                    <a:latin typeface="Times New Roman" pitchFamily="18" charset="0"/>
                    <a:cs typeface="Times New Roman" pitchFamily="18" charset="0"/>
                    <a:sym typeface="Wingdings" pitchFamily="2" charset="2"/>
                  </a:rPr>
                  <a:t>=</a:t>
                </a:r>
                <a14:m>
                  <m:oMath xmlns:m="http://schemas.openxmlformats.org/officeDocument/2006/math">
                    <m:f>
                      <m:fPr>
                        <m:ctrlPr>
                          <a:rPr lang="it-IT" sz="3600" i="1" smtClean="0">
                            <a:solidFill>
                              <a:srgbClr val="002060"/>
                            </a:solidFill>
                            <a:latin typeface="Cambria Math" panose="02040503050406030204" pitchFamily="18" charset="0"/>
                            <a:sym typeface="Wingdings" pitchFamily="2" charset="2"/>
                          </a:rPr>
                        </m:ctrlPr>
                      </m:fPr>
                      <m:num>
                        <m:r>
                          <a:rPr lang="it-IT" sz="3600" b="0" i="1" smtClean="0">
                            <a:solidFill>
                              <a:srgbClr val="002060"/>
                            </a:solidFill>
                            <a:latin typeface="Cambria Math"/>
                            <a:sym typeface="Wingdings" pitchFamily="2" charset="2"/>
                          </a:rPr>
                          <m:t>𝐴𝐶</m:t>
                        </m:r>
                      </m:num>
                      <m:den>
                        <m:r>
                          <a:rPr lang="it-IT" sz="3600" b="0" i="1" smtClean="0">
                            <a:solidFill>
                              <a:srgbClr val="002060"/>
                            </a:solidFill>
                            <a:latin typeface="Cambria Math"/>
                            <a:sym typeface="Wingdings" pitchFamily="2" charset="2"/>
                          </a:rPr>
                          <m:t>𝐵𝐶</m:t>
                        </m:r>
                      </m:den>
                    </m:f>
                  </m:oMath>
                </a14:m>
                <a:r>
                  <a:rPr lang="it-IT" sz="3600" dirty="0">
                    <a:solidFill>
                      <a:srgbClr val="002060"/>
                    </a:solidFill>
                    <a:latin typeface="Times New Roman" pitchFamily="18" charset="0"/>
                    <a:cs typeface="Times New Roman" pitchFamily="18" charset="0"/>
                  </a:rPr>
                  <a:t>:</a:t>
                </a:r>
                <a14:m>
                  <m:oMath xmlns:m="http://schemas.openxmlformats.org/officeDocument/2006/math">
                    <m:f>
                      <m:fPr>
                        <m:ctrlPr>
                          <a:rPr lang="it-IT" sz="3600" i="1" smtClean="0">
                            <a:solidFill>
                              <a:srgbClr val="002060"/>
                            </a:solidFill>
                            <a:latin typeface="Cambria Math" panose="02040503050406030204" pitchFamily="18" charset="0"/>
                            <a:sym typeface="Wingdings" pitchFamily="2" charset="2"/>
                          </a:rPr>
                        </m:ctrlPr>
                      </m:fPr>
                      <m:num>
                        <m:r>
                          <a:rPr lang="it-IT" sz="3600" b="0" i="1" smtClean="0">
                            <a:solidFill>
                              <a:srgbClr val="002060"/>
                            </a:solidFill>
                            <a:latin typeface="Cambria Math"/>
                            <a:sym typeface="Wingdings" pitchFamily="2" charset="2"/>
                          </a:rPr>
                          <m:t>𝐴𝐷</m:t>
                        </m:r>
                      </m:num>
                      <m:den>
                        <m:r>
                          <a:rPr lang="it-IT" sz="3600" b="0" i="1" smtClean="0">
                            <a:solidFill>
                              <a:srgbClr val="002060"/>
                            </a:solidFill>
                            <a:latin typeface="Cambria Math"/>
                            <a:sym typeface="Wingdings" pitchFamily="2" charset="2"/>
                          </a:rPr>
                          <m:t>𝐵𝐷</m:t>
                        </m:r>
                      </m:den>
                    </m:f>
                  </m:oMath>
                </a14:m>
                <a:r>
                  <a:rPr lang="it-IT" sz="3600" dirty="0">
                    <a:solidFill>
                      <a:srgbClr val="002060"/>
                    </a:solidFill>
                    <a:latin typeface="Times New Roman" pitchFamily="18" charset="0"/>
                    <a:cs typeface="Times New Roman" pitchFamily="18" charset="0"/>
                  </a:rPr>
                  <a:t> </a:t>
                </a:r>
              </a:p>
              <a:p>
                <a:pPr marL="0" indent="0" algn="just">
                  <a:buNone/>
                </a:pPr>
                <a:r>
                  <a:rPr lang="it-IT" dirty="0">
                    <a:solidFill>
                      <a:srgbClr val="002060"/>
                    </a:solidFill>
                    <a:latin typeface="Times New Roman" pitchFamily="18" charset="0"/>
                    <a:cs typeface="Times New Roman" pitchFamily="18" charset="0"/>
                  </a:rPr>
                  <a:t>cioè il rapporto tra i rapporti semplici (ABC) e (ABD)</a:t>
                </a:r>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323528" y="1268760"/>
                <a:ext cx="8363272" cy="4857403"/>
              </a:xfrm>
              <a:blipFill rotWithShape="1">
                <a:blip r:embed="rId2"/>
                <a:stretch>
                  <a:fillRect l="-1822" t="-1757" r="-1895"/>
                </a:stretch>
              </a:blipFill>
            </p:spPr>
            <p:txBody>
              <a:bodyPr/>
              <a:lstStyle/>
              <a:p>
                <a:r>
                  <a:rPr lang="it-IT">
                    <a:noFill/>
                  </a:rPr>
                  <a:t> </a:t>
                </a:r>
              </a:p>
            </p:txBody>
          </p:sp>
        </mc:Fallback>
      </mc:AlternateContent>
    </p:spTree>
    <p:extLst>
      <p:ext uri="{BB962C8B-B14F-4D97-AF65-F5344CB8AC3E}">
        <p14:creationId xmlns:p14="http://schemas.microsoft.com/office/powerpoint/2010/main" val="1983336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79512" y="260648"/>
            <a:ext cx="8507288" cy="5865515"/>
          </a:xfrm>
        </p:spPr>
        <p:txBody>
          <a:bodyPr/>
          <a:lstStyle/>
          <a:p>
            <a:pPr marL="0" indent="0" algn="ctr">
              <a:buNone/>
            </a:pPr>
            <a:r>
              <a:rPr lang="it-IT" dirty="0">
                <a:solidFill>
                  <a:srgbClr val="C00000"/>
                </a:solidFill>
                <a:latin typeface="Times New Roman" pitchFamily="18" charset="0"/>
                <a:cs typeface="Times New Roman" pitchFamily="18" charset="0"/>
              </a:rPr>
              <a:t>Invarianti delle trasformazioni lineari</a:t>
            </a:r>
          </a:p>
          <a:p>
            <a:pPr marL="0" indent="0" algn="just">
              <a:buNone/>
            </a:pPr>
            <a:r>
              <a:rPr lang="it-IT" dirty="0">
                <a:solidFill>
                  <a:srgbClr val="002060"/>
                </a:solidFill>
                <a:latin typeface="Times New Roman" pitchFamily="18" charset="0"/>
                <a:cs typeface="Times New Roman" pitchFamily="18" charset="0"/>
              </a:rPr>
              <a:t>Relativamente alle trasformazioni di rette (invarianti espressi da equazioni di primo grado) ed alle trasformazioni di coniche (invarianti espressi da equazioni di secondo grado)</a:t>
            </a:r>
            <a:r>
              <a:rPr lang="it-IT" dirty="0">
                <a:latin typeface="Times New Roman" pitchFamily="18" charset="0"/>
                <a:cs typeface="Times New Roman" pitchFamily="18" charset="0"/>
              </a:rPr>
              <a:t>, </a:t>
            </a:r>
            <a:r>
              <a:rPr lang="it-IT" b="1" dirty="0">
                <a:solidFill>
                  <a:srgbClr val="C00000"/>
                </a:solidFill>
                <a:latin typeface="Times New Roman" pitchFamily="18" charset="0"/>
                <a:cs typeface="Times New Roman" pitchFamily="18" charset="0"/>
              </a:rPr>
              <a:t>un’</a:t>
            </a:r>
            <a:r>
              <a:rPr lang="it-IT" b="1" i="1" dirty="0">
                <a:solidFill>
                  <a:srgbClr val="C00000"/>
                </a:solidFill>
                <a:latin typeface="Times New Roman" pitchFamily="18" charset="0"/>
                <a:cs typeface="Times New Roman" pitchFamily="18" charset="0"/>
              </a:rPr>
              <a:t>Omografia</a:t>
            </a:r>
            <a:r>
              <a:rPr lang="it-IT" b="1" dirty="0">
                <a:solidFill>
                  <a:srgbClr val="C00000"/>
                </a:solidFill>
                <a:latin typeface="Times New Roman" pitchFamily="18" charset="0"/>
                <a:cs typeface="Times New Roman" pitchFamily="18" charset="0"/>
              </a:rPr>
              <a:t> </a:t>
            </a:r>
            <a:r>
              <a:rPr lang="it-IT" dirty="0">
                <a:solidFill>
                  <a:srgbClr val="002060"/>
                </a:solidFill>
                <a:latin typeface="Times New Roman" pitchFamily="18" charset="0"/>
                <a:cs typeface="Times New Roman" pitchFamily="18" charset="0"/>
              </a:rPr>
              <a:t>muta</a:t>
            </a:r>
            <a:r>
              <a:rPr lang="it-IT" dirty="0">
                <a:latin typeface="Times New Roman" pitchFamily="18" charset="0"/>
                <a:cs typeface="Times New Roman" pitchFamily="18" charset="0"/>
              </a:rPr>
              <a:t> </a:t>
            </a:r>
            <a:r>
              <a:rPr lang="it-IT" dirty="0">
                <a:solidFill>
                  <a:srgbClr val="C00000"/>
                </a:solidFill>
                <a:latin typeface="Times New Roman" pitchFamily="18" charset="0"/>
                <a:cs typeface="Times New Roman" pitchFamily="18" charset="0"/>
              </a:rPr>
              <a:t>una </a:t>
            </a:r>
            <a:r>
              <a:rPr lang="it-IT" i="1" dirty="0">
                <a:solidFill>
                  <a:srgbClr val="C00000"/>
                </a:solidFill>
                <a:latin typeface="Times New Roman" pitchFamily="18" charset="0"/>
                <a:cs typeface="Times New Roman" pitchFamily="18" charset="0"/>
              </a:rPr>
              <a:t>retta in un’altra retta</a:t>
            </a:r>
            <a:r>
              <a:rPr lang="it-IT" dirty="0">
                <a:solidFill>
                  <a:srgbClr val="C00000"/>
                </a:solidFill>
                <a:latin typeface="Times New Roman" pitchFamily="18" charset="0"/>
                <a:cs typeface="Times New Roman" pitchFamily="18" charset="0"/>
              </a:rPr>
              <a:t> ed una </a:t>
            </a:r>
            <a:r>
              <a:rPr lang="it-IT" i="1" dirty="0">
                <a:solidFill>
                  <a:srgbClr val="C00000"/>
                </a:solidFill>
                <a:latin typeface="Times New Roman" pitchFamily="18" charset="0"/>
                <a:cs typeface="Times New Roman" pitchFamily="18" charset="0"/>
              </a:rPr>
              <a:t>circonferenza in una conica reale non degenere</a:t>
            </a:r>
            <a:r>
              <a:rPr lang="it-IT" dirty="0">
                <a:solidFill>
                  <a:srgbClr val="C00000"/>
                </a:solidFill>
                <a:latin typeface="Times New Roman" pitchFamily="18" charset="0"/>
                <a:cs typeface="Times New Roman" pitchFamily="18" charset="0"/>
              </a:rPr>
              <a:t>;</a:t>
            </a:r>
            <a:r>
              <a:rPr lang="it-IT" dirty="0">
                <a:latin typeface="Times New Roman" pitchFamily="18" charset="0"/>
                <a:cs typeface="Times New Roman" pitchFamily="18" charset="0"/>
              </a:rPr>
              <a:t> </a:t>
            </a:r>
            <a:r>
              <a:rPr lang="it-IT" dirty="0">
                <a:solidFill>
                  <a:srgbClr val="002060"/>
                </a:solidFill>
                <a:latin typeface="Times New Roman" pitchFamily="18" charset="0"/>
                <a:cs typeface="Times New Roman" pitchFamily="18" charset="0"/>
              </a:rPr>
              <a:t>inoltre, indicato con </a:t>
            </a:r>
            <a:r>
              <a:rPr lang="it-IT" i="1" dirty="0">
                <a:solidFill>
                  <a:srgbClr val="002060"/>
                </a:solidFill>
                <a:latin typeface="Times New Roman" pitchFamily="18" charset="0"/>
                <a:cs typeface="Times New Roman" pitchFamily="18" charset="0"/>
              </a:rPr>
              <a:t>r ed s  </a:t>
            </a:r>
            <a:r>
              <a:rPr lang="it-IT" dirty="0">
                <a:solidFill>
                  <a:srgbClr val="002060"/>
                </a:solidFill>
                <a:latin typeface="Times New Roman" pitchFamily="18" charset="0"/>
                <a:cs typeface="Times New Roman" pitchFamily="18" charset="0"/>
              </a:rPr>
              <a:t>due rette che si corrispondono nell’omografia, si conserva il </a:t>
            </a:r>
            <a:r>
              <a:rPr lang="it-IT" i="1" dirty="0" err="1">
                <a:solidFill>
                  <a:srgbClr val="C00000"/>
                </a:solidFill>
                <a:latin typeface="Times New Roman" pitchFamily="18" charset="0"/>
                <a:cs typeface="Times New Roman" pitchFamily="18" charset="0"/>
              </a:rPr>
              <a:t>birapporto</a:t>
            </a:r>
            <a:r>
              <a:rPr lang="it-IT" dirty="0">
                <a:latin typeface="Times New Roman" pitchFamily="18" charset="0"/>
                <a:cs typeface="Times New Roman" pitchFamily="18" charset="0"/>
              </a:rPr>
              <a:t> </a:t>
            </a:r>
            <a:r>
              <a:rPr lang="it-IT" dirty="0">
                <a:solidFill>
                  <a:srgbClr val="002060"/>
                </a:solidFill>
                <a:latin typeface="Times New Roman" pitchFamily="18" charset="0"/>
                <a:cs typeface="Times New Roman" pitchFamily="18" charset="0"/>
              </a:rPr>
              <a:t>tra quaterne di punti, corrispondenti sulle rette </a:t>
            </a:r>
            <a:r>
              <a:rPr lang="it-IT" i="1" dirty="0">
                <a:solidFill>
                  <a:srgbClr val="002060"/>
                </a:solidFill>
                <a:latin typeface="Times New Roman" pitchFamily="18" charset="0"/>
                <a:cs typeface="Times New Roman" pitchFamily="18" charset="0"/>
              </a:rPr>
              <a:t>r ed s</a:t>
            </a:r>
          </a:p>
          <a:p>
            <a:pPr marL="0" indent="0" algn="just">
              <a:buNone/>
            </a:pPr>
            <a:r>
              <a:rPr lang="it-IT" dirty="0">
                <a:latin typeface="Times New Roman" pitchFamily="18" charset="0"/>
                <a:cs typeface="Times New Roman" pitchFamily="18" charset="0"/>
              </a:rPr>
              <a:t> </a:t>
            </a:r>
          </a:p>
          <a:p>
            <a:pPr marL="0" indent="0" algn="just">
              <a:buNone/>
            </a:pPr>
            <a:endParaRPr lang="it-IT" dirty="0"/>
          </a:p>
        </p:txBody>
      </p:sp>
    </p:spTree>
    <p:extLst>
      <p:ext uri="{BB962C8B-B14F-4D97-AF65-F5344CB8AC3E}">
        <p14:creationId xmlns:p14="http://schemas.microsoft.com/office/powerpoint/2010/main" val="16470397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251520" y="332656"/>
                <a:ext cx="8435280" cy="6408712"/>
              </a:xfrm>
            </p:spPr>
            <p:txBody>
              <a:bodyPr/>
              <a:lstStyle/>
              <a:p>
                <a:pPr marL="0" indent="0" algn="ctr">
                  <a:buNone/>
                </a:pPr>
                <a:r>
                  <a:rPr lang="it-IT" sz="2800" dirty="0">
                    <a:solidFill>
                      <a:srgbClr val="C00000"/>
                    </a:solidFill>
                    <a:latin typeface="Times New Roman" pitchFamily="18" charset="0"/>
                    <a:cs typeface="Times New Roman" pitchFamily="18" charset="0"/>
                  </a:rPr>
                  <a:t>Rappresentazioni di primo grado</a:t>
                </a:r>
              </a:p>
              <a:p>
                <a:pPr marL="0" indent="0">
                  <a:buNone/>
                </a:pPr>
                <a:r>
                  <a:rPr lang="it-IT" sz="2800" dirty="0">
                    <a:solidFill>
                      <a:srgbClr val="002060"/>
                    </a:solidFill>
                    <a:latin typeface="Times New Roman" pitchFamily="18" charset="0"/>
                    <a:cs typeface="Times New Roman" pitchFamily="18" charset="0"/>
                  </a:rPr>
                  <a:t>Poiché un’omografia muta rette in rette, deve essere rappresentata, nel piano proiettivo, da equazioni di primo grado:</a:t>
                </a:r>
              </a:p>
              <a:p>
                <a:pPr marL="0" indent="0">
                  <a:buNone/>
                </a:pPr>
                <a14:m>
                  <m:oMath xmlns:m="http://schemas.openxmlformats.org/officeDocument/2006/math">
                    <m:d>
                      <m:dPr>
                        <m:begChr m:val="{"/>
                        <m:endChr m:val=""/>
                        <m:ctrlPr>
                          <a:rPr lang="it-IT" sz="2800" i="1" smtClean="0">
                            <a:solidFill>
                              <a:srgbClr val="002060"/>
                            </a:solidFill>
                            <a:latin typeface="Cambria Math" panose="02040503050406030204" pitchFamily="18" charset="0"/>
                          </a:rPr>
                        </m:ctrlPr>
                      </m:dPr>
                      <m:e>
                        <m:eqArr>
                          <m:eqArrPr>
                            <m:ctrlPr>
                              <a:rPr lang="it-IT" sz="2800" i="1" smtClean="0">
                                <a:solidFill>
                                  <a:srgbClr val="002060"/>
                                </a:solidFill>
                                <a:latin typeface="Cambria Math" panose="02040503050406030204" pitchFamily="18" charset="0"/>
                              </a:rPr>
                            </m:ctrlPr>
                          </m:eqArrPr>
                          <m:e>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𝑥</m:t>
                                </m:r>
                                <m:r>
                                  <a:rPr lang="it-IT" sz="2800" b="0" i="1" smtClean="0">
                                    <a:solidFill>
                                      <a:srgbClr val="002060"/>
                                    </a:solidFill>
                                    <a:latin typeface="Cambria Math"/>
                                  </a:rPr>
                                  <m:t>′</m:t>
                                </m:r>
                              </m:e>
                              <m:sub>
                                <m:r>
                                  <a:rPr lang="it-IT" sz="2800" b="0" i="1" smtClean="0">
                                    <a:solidFill>
                                      <a:srgbClr val="002060"/>
                                    </a:solidFill>
                                    <a:latin typeface="Cambria Math"/>
                                  </a:rPr>
                                  <m:t>1  =</m:t>
                                </m:r>
                              </m:sub>
                            </m:sSub>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11</m:t>
                                </m:r>
                              </m:sub>
                            </m:sSub>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𝑥</m:t>
                                </m:r>
                              </m:e>
                              <m:sub>
                                <m:r>
                                  <a:rPr lang="it-IT" sz="2800" b="0" i="1" smtClean="0">
                                    <a:solidFill>
                                      <a:srgbClr val="002060"/>
                                    </a:solidFill>
                                    <a:latin typeface="Cambria Math"/>
                                  </a:rPr>
                                  <m:t>1</m:t>
                                </m:r>
                              </m:sub>
                            </m:sSub>
                            <m:r>
                              <a:rPr lang="it-IT" sz="2800" b="0" i="1" smtClean="0">
                                <a:solidFill>
                                  <a:srgbClr val="002060"/>
                                </a:solidFill>
                                <a:latin typeface="Cambria Math"/>
                              </a:rPr>
                              <m:t>+</m:t>
                            </m:r>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12</m:t>
                                </m:r>
                              </m:sub>
                            </m:sSub>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𝑥</m:t>
                                </m:r>
                              </m:e>
                              <m:sub>
                                <m:r>
                                  <a:rPr lang="it-IT" sz="2800" b="0" i="1" smtClean="0">
                                    <a:solidFill>
                                      <a:srgbClr val="002060"/>
                                    </a:solidFill>
                                    <a:latin typeface="Cambria Math"/>
                                  </a:rPr>
                                  <m:t>2</m:t>
                                </m:r>
                              </m:sub>
                            </m:sSub>
                            <m:r>
                              <a:rPr lang="it-IT" sz="2800" b="0" i="1" smtClean="0">
                                <a:solidFill>
                                  <a:srgbClr val="002060"/>
                                </a:solidFill>
                                <a:latin typeface="Cambria Math"/>
                              </a:rPr>
                              <m:t>+</m:t>
                            </m:r>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13</m:t>
                                </m:r>
                              </m:sub>
                            </m:sSub>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𝑥</m:t>
                                </m:r>
                              </m:e>
                              <m:sub>
                                <m:r>
                                  <a:rPr lang="it-IT" sz="2800" b="0" i="1" smtClean="0">
                                    <a:solidFill>
                                      <a:srgbClr val="002060"/>
                                    </a:solidFill>
                                    <a:latin typeface="Cambria Math"/>
                                  </a:rPr>
                                  <m:t>3</m:t>
                                </m:r>
                              </m:sub>
                            </m:sSub>
                          </m:e>
                          <m:e>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𝑥</m:t>
                                </m:r>
                                <m:r>
                                  <a:rPr lang="it-IT" sz="2800" b="0" i="1" smtClean="0">
                                    <a:solidFill>
                                      <a:srgbClr val="002060"/>
                                    </a:solidFill>
                                    <a:latin typeface="Cambria Math"/>
                                  </a:rPr>
                                  <m:t>′</m:t>
                                </m:r>
                              </m:e>
                              <m:sub>
                                <m:r>
                                  <a:rPr lang="it-IT" sz="2800" b="0" i="1" smtClean="0">
                                    <a:solidFill>
                                      <a:srgbClr val="002060"/>
                                    </a:solidFill>
                                    <a:latin typeface="Cambria Math"/>
                                  </a:rPr>
                                  <m:t>2  =</m:t>
                                </m:r>
                              </m:sub>
                            </m:sSub>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21</m:t>
                                </m:r>
                              </m:sub>
                            </m:sSub>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𝑥</m:t>
                                </m:r>
                              </m:e>
                              <m:sub>
                                <m:r>
                                  <a:rPr lang="it-IT" sz="2800" b="0" i="1" smtClean="0">
                                    <a:solidFill>
                                      <a:srgbClr val="002060"/>
                                    </a:solidFill>
                                    <a:latin typeface="Cambria Math"/>
                                  </a:rPr>
                                  <m:t>1</m:t>
                                </m:r>
                              </m:sub>
                            </m:sSub>
                            <m:r>
                              <a:rPr lang="it-IT" sz="2800" b="0" i="1" smtClean="0">
                                <a:solidFill>
                                  <a:srgbClr val="002060"/>
                                </a:solidFill>
                                <a:latin typeface="Cambria Math"/>
                              </a:rPr>
                              <m:t>+</m:t>
                            </m:r>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22</m:t>
                                </m:r>
                              </m:sub>
                            </m:sSub>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𝑥</m:t>
                                </m:r>
                              </m:e>
                              <m:sub>
                                <m:r>
                                  <a:rPr lang="it-IT" sz="2800" b="0" i="1" smtClean="0">
                                    <a:solidFill>
                                      <a:srgbClr val="002060"/>
                                    </a:solidFill>
                                    <a:latin typeface="Cambria Math"/>
                                  </a:rPr>
                                  <m:t>2</m:t>
                                </m:r>
                              </m:sub>
                            </m:sSub>
                            <m:r>
                              <a:rPr lang="it-IT" sz="2800" b="0" i="1" smtClean="0">
                                <a:solidFill>
                                  <a:srgbClr val="002060"/>
                                </a:solidFill>
                                <a:latin typeface="Cambria Math"/>
                              </a:rPr>
                              <m:t>+</m:t>
                            </m:r>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23</m:t>
                                </m:r>
                              </m:sub>
                            </m:sSub>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𝑥</m:t>
                                </m:r>
                              </m:e>
                              <m:sub>
                                <m:r>
                                  <a:rPr lang="it-IT" sz="2800" b="0" i="1" smtClean="0">
                                    <a:solidFill>
                                      <a:srgbClr val="002060"/>
                                    </a:solidFill>
                                    <a:latin typeface="Cambria Math"/>
                                  </a:rPr>
                                  <m:t>3</m:t>
                                </m:r>
                              </m:sub>
                            </m:sSub>
                          </m:e>
                          <m:e>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𝑥</m:t>
                                </m:r>
                                <m:r>
                                  <a:rPr lang="it-IT" sz="2800" b="0" i="1" smtClean="0">
                                    <a:solidFill>
                                      <a:srgbClr val="002060"/>
                                    </a:solidFill>
                                    <a:latin typeface="Cambria Math"/>
                                  </a:rPr>
                                  <m:t>′</m:t>
                                </m:r>
                              </m:e>
                              <m:sub>
                                <m:r>
                                  <a:rPr lang="it-IT" sz="2800" b="0" i="1" smtClean="0">
                                    <a:solidFill>
                                      <a:srgbClr val="002060"/>
                                    </a:solidFill>
                                    <a:latin typeface="Cambria Math"/>
                                  </a:rPr>
                                  <m:t>3  =</m:t>
                                </m:r>
                              </m:sub>
                            </m:sSub>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31</m:t>
                                </m:r>
                              </m:sub>
                            </m:sSub>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𝑥</m:t>
                                </m:r>
                              </m:e>
                              <m:sub>
                                <m:r>
                                  <a:rPr lang="it-IT" sz="2800" b="0" i="1" smtClean="0">
                                    <a:solidFill>
                                      <a:srgbClr val="002060"/>
                                    </a:solidFill>
                                    <a:latin typeface="Cambria Math"/>
                                  </a:rPr>
                                  <m:t>1</m:t>
                                </m:r>
                              </m:sub>
                            </m:sSub>
                            <m:r>
                              <a:rPr lang="it-IT" sz="2800" b="0" i="1" smtClean="0">
                                <a:solidFill>
                                  <a:srgbClr val="002060"/>
                                </a:solidFill>
                                <a:latin typeface="Cambria Math"/>
                              </a:rPr>
                              <m:t>+</m:t>
                            </m:r>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32</m:t>
                                </m:r>
                              </m:sub>
                            </m:sSub>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𝑥</m:t>
                                </m:r>
                              </m:e>
                              <m:sub>
                                <m:r>
                                  <a:rPr lang="it-IT" sz="2800" b="0" i="1" smtClean="0">
                                    <a:solidFill>
                                      <a:srgbClr val="002060"/>
                                    </a:solidFill>
                                    <a:latin typeface="Cambria Math"/>
                                  </a:rPr>
                                  <m:t>2</m:t>
                                </m:r>
                              </m:sub>
                            </m:sSub>
                            <m:r>
                              <a:rPr lang="it-IT" sz="2800" b="0" i="1" smtClean="0">
                                <a:solidFill>
                                  <a:srgbClr val="002060"/>
                                </a:solidFill>
                                <a:latin typeface="Cambria Math"/>
                              </a:rPr>
                              <m:t>+</m:t>
                            </m:r>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33</m:t>
                                </m:r>
                              </m:sub>
                            </m:sSub>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𝑥</m:t>
                                </m:r>
                              </m:e>
                              <m:sub>
                                <m:r>
                                  <a:rPr lang="it-IT" sz="2800" b="0" i="1" smtClean="0">
                                    <a:solidFill>
                                      <a:srgbClr val="002060"/>
                                    </a:solidFill>
                                    <a:latin typeface="Cambria Math"/>
                                  </a:rPr>
                                  <m:t>3</m:t>
                                </m:r>
                              </m:sub>
                            </m:sSub>
                          </m:e>
                        </m:eqArr>
                      </m:e>
                    </m:d>
                  </m:oMath>
                </a14:m>
                <a:r>
                  <a:rPr lang="it-IT" sz="2800" dirty="0">
                    <a:solidFill>
                      <a:srgbClr val="002060"/>
                    </a:solidFill>
                    <a:latin typeface="Times New Roman" pitchFamily="18" charset="0"/>
                    <a:cs typeface="Times New Roman" pitchFamily="18" charset="0"/>
                  </a:rPr>
                  <a:t>     (*)    </a:t>
                </a:r>
              </a:p>
              <a:p>
                <a:pPr marL="0" indent="0">
                  <a:buNone/>
                </a:pPr>
                <a:r>
                  <a:rPr lang="it-IT" sz="2800" dirty="0">
                    <a:solidFill>
                      <a:srgbClr val="002060"/>
                    </a:solidFill>
                    <a:latin typeface="Times New Roman" pitchFamily="18" charset="0"/>
                    <a:cs typeface="Times New Roman" pitchFamily="18" charset="0"/>
                  </a:rPr>
                  <a:t>dove la matrice:</a:t>
                </a:r>
              </a:p>
              <a:p>
                <a:pPr marL="0" indent="0">
                  <a:buNone/>
                </a:pPr>
                <a:r>
                  <a:rPr lang="it-IT" sz="2800" i="1" dirty="0">
                    <a:solidFill>
                      <a:srgbClr val="002060"/>
                    </a:solidFill>
                    <a:latin typeface="Times New Roman" pitchFamily="18" charset="0"/>
                    <a:cs typeface="Times New Roman" pitchFamily="18" charset="0"/>
                  </a:rPr>
                  <a:t>A</a:t>
                </a:r>
                <a:r>
                  <a:rPr lang="it-IT" sz="2800" dirty="0">
                    <a:solidFill>
                      <a:srgbClr val="002060"/>
                    </a:solidFill>
                    <a:latin typeface="Times New Roman" pitchFamily="18" charset="0"/>
                    <a:cs typeface="Times New Roman" pitchFamily="18" charset="0"/>
                  </a:rPr>
                  <a:t> = </a:t>
                </a:r>
                <a14:m>
                  <m:oMath xmlns:m="http://schemas.openxmlformats.org/officeDocument/2006/math">
                    <m:d>
                      <m:dPr>
                        <m:ctrlPr>
                          <a:rPr lang="it-IT" sz="2800" i="1" smtClean="0">
                            <a:solidFill>
                              <a:srgbClr val="002060"/>
                            </a:solidFill>
                            <a:latin typeface="Cambria Math" panose="02040503050406030204" pitchFamily="18" charset="0"/>
                          </a:rPr>
                        </m:ctrlPr>
                      </m:dPr>
                      <m:e>
                        <m:m>
                          <m:mPr>
                            <m:mcs>
                              <m:mc>
                                <m:mcPr>
                                  <m:count m:val="3"/>
                                  <m:mcJc m:val="center"/>
                                </m:mcPr>
                              </m:mc>
                            </m:mcs>
                            <m:ctrlPr>
                              <a:rPr lang="it-IT" sz="2800" i="1" smtClean="0">
                                <a:solidFill>
                                  <a:srgbClr val="002060"/>
                                </a:solidFill>
                                <a:latin typeface="Cambria Math" panose="02040503050406030204" pitchFamily="18" charset="0"/>
                              </a:rPr>
                            </m:ctrlPr>
                          </m:mPr>
                          <m:mr>
                            <m:e>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11</m:t>
                                  </m:r>
                                </m:sub>
                              </m:sSub>
                            </m:e>
                            <m:e>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12</m:t>
                                  </m:r>
                                </m:sub>
                              </m:sSub>
                            </m:e>
                            <m:e>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13</m:t>
                                  </m:r>
                                </m:sub>
                              </m:sSub>
                            </m:e>
                          </m:mr>
                          <m:mr>
                            <m:e>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21</m:t>
                                  </m:r>
                                </m:sub>
                              </m:sSub>
                            </m:e>
                            <m:e>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22</m:t>
                                  </m:r>
                                </m:sub>
                              </m:sSub>
                            </m:e>
                            <m:e>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23</m:t>
                                  </m:r>
                                </m:sub>
                              </m:sSub>
                            </m:e>
                          </m:mr>
                          <m:mr>
                            <m:e>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31</m:t>
                                  </m:r>
                                </m:sub>
                              </m:sSub>
                            </m:e>
                            <m:e>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32</m:t>
                                  </m:r>
                                </m:sub>
                              </m:sSub>
                            </m:e>
                            <m:e>
                              <m:sSub>
                                <m:sSubPr>
                                  <m:ctrlPr>
                                    <a:rPr lang="it-IT" sz="2800" i="1" smtClean="0">
                                      <a:solidFill>
                                        <a:srgbClr val="002060"/>
                                      </a:solidFill>
                                      <a:latin typeface="Cambria Math" panose="02040503050406030204" pitchFamily="18" charset="0"/>
                                    </a:rPr>
                                  </m:ctrlPr>
                                </m:sSubPr>
                                <m:e>
                                  <m:r>
                                    <a:rPr lang="it-IT" sz="2800" b="0" i="1" smtClean="0">
                                      <a:solidFill>
                                        <a:srgbClr val="002060"/>
                                      </a:solidFill>
                                      <a:latin typeface="Cambria Math"/>
                                    </a:rPr>
                                    <m:t>𝑎</m:t>
                                  </m:r>
                                </m:e>
                                <m:sub>
                                  <m:r>
                                    <a:rPr lang="it-IT" sz="2800" b="0" i="1" smtClean="0">
                                      <a:solidFill>
                                        <a:srgbClr val="002060"/>
                                      </a:solidFill>
                                      <a:latin typeface="Cambria Math"/>
                                    </a:rPr>
                                    <m:t>33</m:t>
                                  </m:r>
                                </m:sub>
                              </m:sSub>
                            </m:e>
                          </m:mr>
                        </m:m>
                      </m:e>
                    </m:d>
                  </m:oMath>
                </a14:m>
                <a:r>
                  <a:rPr lang="it-IT" sz="2800" dirty="0">
                    <a:solidFill>
                      <a:srgbClr val="002060"/>
                    </a:solidFill>
                    <a:latin typeface="Times New Roman" pitchFamily="18" charset="0"/>
                    <a:cs typeface="Times New Roman" pitchFamily="18" charset="0"/>
                  </a:rPr>
                  <a:t>      (*,*)          </a:t>
                </a:r>
              </a:p>
              <a:p>
                <a:pPr marL="0" indent="0">
                  <a:buNone/>
                </a:pPr>
                <a:r>
                  <a:rPr lang="it-IT" sz="2800" dirty="0">
                    <a:solidFill>
                      <a:srgbClr val="002060"/>
                    </a:solidFill>
                    <a:latin typeface="Times New Roman" pitchFamily="18" charset="0"/>
                    <a:cs typeface="Times New Roman" pitchFamily="18" charset="0"/>
                  </a:rPr>
                  <a:t>ha rango tre (</a:t>
                </a:r>
                <a:r>
                  <a:rPr lang="it-IT" sz="2800" dirty="0" err="1">
                    <a:solidFill>
                      <a:srgbClr val="002060"/>
                    </a:solidFill>
                    <a:latin typeface="Times New Roman" pitchFamily="18" charset="0"/>
                    <a:cs typeface="Times New Roman" pitchFamily="18" charset="0"/>
                  </a:rPr>
                  <a:t>det</a:t>
                </a:r>
                <a:r>
                  <a:rPr lang="it-IT" sz="2800" dirty="0">
                    <a:solidFill>
                      <a:srgbClr val="002060"/>
                    </a:solidFill>
                    <a:latin typeface="Times New Roman" pitchFamily="18" charset="0"/>
                    <a:cs typeface="Times New Roman" pitchFamily="18" charset="0"/>
                  </a:rPr>
                  <a:t> </a:t>
                </a:r>
                <a:r>
                  <a:rPr lang="it-IT" sz="2800" i="1" dirty="0">
                    <a:solidFill>
                      <a:srgbClr val="002060"/>
                    </a:solidFill>
                    <a:latin typeface="Times New Roman" pitchFamily="18" charset="0"/>
                    <a:cs typeface="Times New Roman" pitchFamily="18" charset="0"/>
                  </a:rPr>
                  <a:t>A</a:t>
                </a:r>
                <a14:m>
                  <m:oMath xmlns:m="http://schemas.openxmlformats.org/officeDocument/2006/math">
                    <m:r>
                      <a:rPr lang="it-IT" sz="2800" i="1" smtClean="0">
                        <a:solidFill>
                          <a:srgbClr val="002060"/>
                        </a:solidFill>
                        <a:latin typeface="Cambria Math"/>
                        <a:ea typeface="Cambria Math"/>
                      </a:rPr>
                      <m:t>≠</m:t>
                    </m:r>
                  </m:oMath>
                </a14:m>
                <a:r>
                  <a:rPr lang="it-IT" sz="2800" dirty="0">
                    <a:solidFill>
                      <a:srgbClr val="002060"/>
                    </a:solidFill>
                    <a:latin typeface="Times New Roman" pitchFamily="18" charset="0"/>
                    <a:cs typeface="Times New Roman" pitchFamily="18" charset="0"/>
                  </a:rPr>
                  <a:t> 0), affinché la corrispondenza sia biunivoca.</a:t>
                </a:r>
              </a:p>
              <a:p>
                <a:endParaRPr lang="it-IT" dirty="0">
                  <a:solidFill>
                    <a:srgbClr val="002060"/>
                  </a:solidFill>
                  <a:latin typeface="Times New Roman" pitchFamily="18" charset="0"/>
                  <a:cs typeface="Times New Roman" pitchFamily="18" charset="0"/>
                </a:endParaRPr>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251520" y="332656"/>
                <a:ext cx="8435280" cy="6408712"/>
              </a:xfrm>
              <a:blipFill rotWithShape="1">
                <a:blip r:embed="rId2"/>
                <a:stretch>
                  <a:fillRect l="-1445" t="-951" r="-1156" b="-1427"/>
                </a:stretch>
              </a:blipFill>
            </p:spPr>
            <p:txBody>
              <a:bodyPr/>
              <a:lstStyle/>
              <a:p>
                <a:r>
                  <a:rPr lang="it-IT">
                    <a:noFill/>
                  </a:rPr>
                  <a:t> </a:t>
                </a:r>
              </a:p>
            </p:txBody>
          </p:sp>
        </mc:Fallback>
      </mc:AlternateContent>
    </p:spTree>
    <p:extLst>
      <p:ext uri="{BB962C8B-B14F-4D97-AF65-F5344CB8AC3E}">
        <p14:creationId xmlns:p14="http://schemas.microsoft.com/office/powerpoint/2010/main" val="31876511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251520" y="260648"/>
            <a:ext cx="8435280" cy="5865515"/>
          </a:xfrm>
        </p:spPr>
        <p:txBody>
          <a:bodyPr/>
          <a:lstStyle/>
          <a:p>
            <a:pPr marL="0" indent="0" algn="ctr">
              <a:buNone/>
            </a:pPr>
            <a:r>
              <a:rPr lang="it-IT" sz="2400" dirty="0">
                <a:solidFill>
                  <a:srgbClr val="C00000"/>
                </a:solidFill>
                <a:latin typeface="Times New Roman" pitchFamily="18" charset="0"/>
                <a:cs typeface="Times New Roman" pitchFamily="18" charset="0"/>
              </a:rPr>
              <a:t>Affinità</a:t>
            </a:r>
          </a:p>
          <a:p>
            <a:pPr marL="0" indent="0" algn="just">
              <a:buNone/>
            </a:pPr>
            <a:r>
              <a:rPr lang="it-IT" sz="2400" dirty="0">
                <a:solidFill>
                  <a:srgbClr val="002060"/>
                </a:solidFill>
                <a:latin typeface="Times New Roman" pitchFamily="18" charset="0"/>
                <a:cs typeface="Times New Roman" pitchFamily="18" charset="0"/>
              </a:rPr>
              <a:t>Se l’omografia muta rette parallele in rette parallele, è detta </a:t>
            </a:r>
            <a:r>
              <a:rPr lang="it-IT" sz="2400" i="1" dirty="0">
                <a:solidFill>
                  <a:srgbClr val="C00000"/>
                </a:solidFill>
                <a:latin typeface="Times New Roman" pitchFamily="18" charset="0"/>
                <a:cs typeface="Times New Roman" pitchFamily="18" charset="0"/>
              </a:rPr>
              <a:t>Affinità</a:t>
            </a:r>
          </a:p>
          <a:p>
            <a:pPr marL="0" indent="0" algn="just">
              <a:buNone/>
            </a:pPr>
            <a:r>
              <a:rPr lang="it-IT" sz="2400" dirty="0">
                <a:solidFill>
                  <a:srgbClr val="002060"/>
                </a:solidFill>
                <a:latin typeface="Times New Roman" pitchFamily="18" charset="0"/>
                <a:cs typeface="Times New Roman" pitchFamily="18" charset="0"/>
              </a:rPr>
              <a:t>Relativamente alle proprietà espresse da equazioni di primo grado, poiché in una trasformazione affine si conserva il parallelismo, </a:t>
            </a:r>
            <a:r>
              <a:rPr lang="it-IT" sz="2400" i="1" dirty="0">
                <a:solidFill>
                  <a:srgbClr val="C00000"/>
                </a:solidFill>
                <a:latin typeface="Times New Roman" pitchFamily="18" charset="0"/>
                <a:cs typeface="Times New Roman" pitchFamily="18" charset="0"/>
              </a:rPr>
              <a:t>un punto improprio si muta in un altro punto improprio</a:t>
            </a:r>
            <a:r>
              <a:rPr lang="it-IT" sz="2400" dirty="0">
                <a:solidFill>
                  <a:srgbClr val="002060"/>
                </a:solidFill>
                <a:latin typeface="Times New Roman" pitchFamily="18" charset="0"/>
                <a:cs typeface="Times New Roman" pitchFamily="18" charset="0"/>
              </a:rPr>
              <a:t>, per cui </a:t>
            </a:r>
            <a:r>
              <a:rPr lang="it-IT" sz="2400" i="1" dirty="0">
                <a:solidFill>
                  <a:srgbClr val="C00000"/>
                </a:solidFill>
                <a:latin typeface="Times New Roman" pitchFamily="18" charset="0"/>
                <a:cs typeface="Times New Roman" pitchFamily="18" charset="0"/>
              </a:rPr>
              <a:t>la retta impropria è unita</a:t>
            </a:r>
            <a:r>
              <a:rPr lang="it-IT" sz="2400" dirty="0">
                <a:solidFill>
                  <a:srgbClr val="002060"/>
                </a:solidFill>
                <a:latin typeface="Times New Roman" pitchFamily="18" charset="0"/>
                <a:cs typeface="Times New Roman" pitchFamily="18" charset="0"/>
              </a:rPr>
              <a:t>.</a:t>
            </a:r>
          </a:p>
          <a:p>
            <a:pPr marL="0" indent="0" algn="just">
              <a:buNone/>
            </a:pPr>
            <a:r>
              <a:rPr lang="it-IT" sz="2400" dirty="0">
                <a:solidFill>
                  <a:srgbClr val="002060"/>
                </a:solidFill>
                <a:latin typeface="Times New Roman" pitchFamily="18" charset="0"/>
                <a:cs typeface="Times New Roman" pitchFamily="18" charset="0"/>
              </a:rPr>
              <a:t>Relativamente alle trasformazioni espresse da equazioni di secondo grado, </a:t>
            </a:r>
            <a:r>
              <a:rPr lang="it-IT" sz="2400" i="1" dirty="0">
                <a:solidFill>
                  <a:srgbClr val="C00000"/>
                </a:solidFill>
                <a:latin typeface="Times New Roman" pitchFamily="18" charset="0"/>
                <a:cs typeface="Times New Roman" pitchFamily="18" charset="0"/>
              </a:rPr>
              <a:t>una circonferenza si muta in una conica chiusa</a:t>
            </a:r>
            <a:r>
              <a:rPr lang="it-IT" sz="2400" dirty="0">
                <a:solidFill>
                  <a:srgbClr val="C00000"/>
                </a:solidFill>
                <a:latin typeface="Times New Roman" pitchFamily="18" charset="0"/>
                <a:cs typeface="Times New Roman" pitchFamily="18" charset="0"/>
              </a:rPr>
              <a:t> </a:t>
            </a:r>
            <a:r>
              <a:rPr lang="it-IT" sz="2400" dirty="0">
                <a:solidFill>
                  <a:srgbClr val="002060"/>
                </a:solidFill>
                <a:latin typeface="Times New Roman" pitchFamily="18" charset="0"/>
                <a:cs typeface="Times New Roman" pitchFamily="18" charset="0"/>
              </a:rPr>
              <a:t>(ellisse); inoltre, se </a:t>
            </a:r>
            <a:r>
              <a:rPr lang="it-IT" sz="2400" i="1" dirty="0">
                <a:solidFill>
                  <a:srgbClr val="002060"/>
                </a:solidFill>
                <a:latin typeface="Times New Roman" pitchFamily="18" charset="0"/>
                <a:cs typeface="Times New Roman" pitchFamily="18" charset="0"/>
              </a:rPr>
              <a:t>r ed </a:t>
            </a:r>
            <a:r>
              <a:rPr lang="it-IT" sz="2400" dirty="0">
                <a:solidFill>
                  <a:srgbClr val="002060"/>
                </a:solidFill>
                <a:latin typeface="Times New Roman" pitchFamily="18" charset="0"/>
                <a:cs typeface="Times New Roman" pitchFamily="18" charset="0"/>
              </a:rPr>
              <a:t>s si corrispondono nell’affinità, si conserva il </a:t>
            </a:r>
            <a:r>
              <a:rPr lang="it-IT" sz="2400" i="1" dirty="0">
                <a:solidFill>
                  <a:srgbClr val="002060"/>
                </a:solidFill>
                <a:latin typeface="Times New Roman" pitchFamily="18" charset="0"/>
                <a:cs typeface="Times New Roman" pitchFamily="18" charset="0"/>
              </a:rPr>
              <a:t>rapporto semplice</a:t>
            </a:r>
            <a:r>
              <a:rPr lang="it-IT" sz="2400" dirty="0">
                <a:solidFill>
                  <a:srgbClr val="002060"/>
                </a:solidFill>
                <a:latin typeface="Times New Roman" pitchFamily="18" charset="0"/>
                <a:cs typeface="Times New Roman" pitchFamily="18" charset="0"/>
              </a:rPr>
              <a:t> tra terne di punti di esse che si  corrispondono ed è </a:t>
            </a:r>
            <a:r>
              <a:rPr lang="it-IT" sz="2400" i="1" dirty="0">
                <a:solidFill>
                  <a:srgbClr val="002060"/>
                </a:solidFill>
                <a:latin typeface="Times New Roman" pitchFamily="18" charset="0"/>
                <a:cs typeface="Times New Roman" pitchFamily="18" charset="0"/>
              </a:rPr>
              <a:t>costante il rapporto tra le misure delle aree di figure  corrispondenti</a:t>
            </a:r>
            <a:r>
              <a:rPr lang="it-IT" sz="2400" dirty="0">
                <a:solidFill>
                  <a:srgbClr val="002060"/>
                </a:solidFill>
                <a:latin typeface="Times New Roman" pitchFamily="18" charset="0"/>
                <a:cs typeface="Times New Roman" pitchFamily="18" charset="0"/>
              </a:rPr>
              <a:t>.</a:t>
            </a:r>
          </a:p>
          <a:p>
            <a:pPr marL="0" indent="0">
              <a:buNone/>
            </a:pPr>
            <a:endParaRPr lang="it-IT" sz="2400" dirty="0">
              <a:solidFill>
                <a:srgbClr val="002060"/>
              </a:solidFill>
            </a:endParaRPr>
          </a:p>
        </p:txBody>
      </p:sp>
    </p:spTree>
    <p:extLst>
      <p:ext uri="{BB962C8B-B14F-4D97-AF65-F5344CB8AC3E}">
        <p14:creationId xmlns:p14="http://schemas.microsoft.com/office/powerpoint/2010/main" val="5231441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251520" y="332656"/>
                <a:ext cx="8435280" cy="5793507"/>
              </a:xfrm>
            </p:spPr>
            <p:txBody>
              <a:bodyPr/>
              <a:lstStyle/>
              <a:p>
                <a:pPr marL="0" indent="0" algn="ctr">
                  <a:buNone/>
                </a:pPr>
                <a:r>
                  <a:rPr lang="it-IT" dirty="0">
                    <a:solidFill>
                      <a:srgbClr val="C00000"/>
                    </a:solidFill>
                    <a:latin typeface="Times New Roman" pitchFamily="18" charset="0"/>
                    <a:cs typeface="Times New Roman" pitchFamily="18" charset="0"/>
                  </a:rPr>
                  <a:t>Espressione analitica di una affinità</a:t>
                </a:r>
              </a:p>
              <a:p>
                <a:pPr marL="0" indent="0">
                  <a:buNone/>
                </a:pPr>
                <a:r>
                  <a:rPr lang="it-IT" dirty="0">
                    <a:solidFill>
                      <a:srgbClr val="002060"/>
                    </a:solidFill>
                    <a:latin typeface="Times New Roman" pitchFamily="18" charset="0"/>
                    <a:cs typeface="Times New Roman" pitchFamily="18" charset="0"/>
                  </a:rPr>
                  <a:t>La proprietà delle affinità di avere unita la retta impropria, si traduce analiticamente nella eliminazione della terza equazione della (*) in quanto risulta </a:t>
                </a:r>
                <a14:m>
                  <m:oMath xmlns:m="http://schemas.openxmlformats.org/officeDocument/2006/math">
                    <m:sSub>
                      <m:sSubPr>
                        <m:ctrlPr>
                          <a:rPr lang="it-IT" i="1" smtClean="0">
                            <a:solidFill>
                              <a:srgbClr val="002060"/>
                            </a:solidFill>
                            <a:latin typeface="Cambria Math" panose="02040503050406030204" pitchFamily="18" charset="0"/>
                          </a:rPr>
                        </m:ctrlPr>
                      </m:sSubPr>
                      <m:e>
                        <m:r>
                          <a:rPr lang="it-IT" b="0" i="1" smtClean="0">
                            <a:solidFill>
                              <a:srgbClr val="002060"/>
                            </a:solidFill>
                            <a:latin typeface="Cambria Math"/>
                          </a:rPr>
                          <m:t>𝑥</m:t>
                        </m:r>
                        <m:r>
                          <a:rPr lang="it-IT" b="0" i="1" smtClean="0">
                            <a:solidFill>
                              <a:srgbClr val="002060"/>
                            </a:solidFill>
                            <a:latin typeface="Cambria Math"/>
                          </a:rPr>
                          <m:t>′</m:t>
                        </m:r>
                      </m:e>
                      <m:sub>
                        <m:r>
                          <a:rPr lang="it-IT" b="0" i="1" smtClean="0">
                            <a:solidFill>
                              <a:srgbClr val="002060"/>
                            </a:solidFill>
                            <a:latin typeface="Cambria Math"/>
                          </a:rPr>
                          <m:t>3</m:t>
                        </m:r>
                      </m:sub>
                    </m:sSub>
                  </m:oMath>
                </a14:m>
                <a:r>
                  <a:rPr lang="it-IT" dirty="0">
                    <a:solidFill>
                      <a:srgbClr val="002060"/>
                    </a:solidFill>
                    <a:latin typeface="Times New Roman" pitchFamily="18" charset="0"/>
                    <a:cs typeface="Times New Roman" pitchFamily="18" charset="0"/>
                  </a:rPr>
                  <a:t>=</a:t>
                </a:r>
                <a14:m>
                  <m:oMath xmlns:m="http://schemas.openxmlformats.org/officeDocument/2006/math">
                    <m:sSub>
                      <m:sSubPr>
                        <m:ctrlPr>
                          <a:rPr lang="it-IT" i="1" dirty="0" smtClean="0">
                            <a:solidFill>
                              <a:srgbClr val="002060"/>
                            </a:solidFill>
                            <a:latin typeface="Cambria Math" panose="02040503050406030204" pitchFamily="18" charset="0"/>
                          </a:rPr>
                        </m:ctrlPr>
                      </m:sSubPr>
                      <m:e>
                        <m:r>
                          <a:rPr lang="it-IT" b="0" i="1" dirty="0" smtClean="0">
                            <a:solidFill>
                              <a:srgbClr val="002060"/>
                            </a:solidFill>
                            <a:latin typeface="Cambria Math"/>
                          </a:rPr>
                          <m:t>𝑥</m:t>
                        </m:r>
                      </m:e>
                      <m:sub>
                        <m:r>
                          <a:rPr lang="it-IT" b="0" i="1" dirty="0" smtClean="0">
                            <a:solidFill>
                              <a:srgbClr val="002060"/>
                            </a:solidFill>
                            <a:latin typeface="Cambria Math"/>
                          </a:rPr>
                          <m:t>3</m:t>
                        </m:r>
                      </m:sub>
                    </m:sSub>
                  </m:oMath>
                </a14:m>
                <a:endParaRPr lang="it-IT" dirty="0">
                  <a:solidFill>
                    <a:srgbClr val="002060"/>
                  </a:solidFill>
                  <a:latin typeface="Times New Roman" pitchFamily="18" charset="0"/>
                  <a:cs typeface="Times New Roman" pitchFamily="18" charset="0"/>
                </a:endParaRPr>
              </a:p>
              <a:p>
                <a:pPr marL="0" indent="0">
                  <a:buNone/>
                </a:pPr>
                <a:r>
                  <a:rPr lang="it-IT" dirty="0">
                    <a:solidFill>
                      <a:srgbClr val="002060"/>
                    </a:solidFill>
                    <a:latin typeface="Times New Roman" pitchFamily="18" charset="0"/>
                    <a:cs typeface="Times New Roman" pitchFamily="18" charset="0"/>
                  </a:rPr>
                  <a:t>Pertanto un’affinità è espressa analiticamente da due equazioni lineari (il piano proiettivo coincide con il piano affine):</a:t>
                </a:r>
              </a:p>
              <a:p>
                <a:pPr marL="0" indent="0">
                  <a:buNone/>
                </a:pPr>
                <a14:m>
                  <m:oMath xmlns:m="http://schemas.openxmlformats.org/officeDocument/2006/math">
                    <m:d>
                      <m:dPr>
                        <m:begChr m:val="{"/>
                        <m:endChr m:val=""/>
                        <m:ctrlPr>
                          <a:rPr lang="it-IT" i="1" smtClean="0">
                            <a:solidFill>
                              <a:srgbClr val="002060"/>
                            </a:solidFill>
                            <a:latin typeface="Cambria Math" panose="02040503050406030204" pitchFamily="18" charset="0"/>
                          </a:rPr>
                        </m:ctrlPr>
                      </m:dPr>
                      <m:e>
                        <m:eqArr>
                          <m:eqArrPr>
                            <m:ctrlPr>
                              <a:rPr lang="it-IT" i="1" smtClean="0">
                                <a:solidFill>
                                  <a:srgbClr val="002060"/>
                                </a:solidFill>
                                <a:latin typeface="Cambria Math" panose="02040503050406030204" pitchFamily="18" charset="0"/>
                              </a:rPr>
                            </m:ctrlPr>
                          </m:eqArrPr>
                          <m:e>
                            <m:sSup>
                              <m:sSupPr>
                                <m:ctrlPr>
                                  <a:rPr lang="it-IT" b="0" i="1" smtClean="0">
                                    <a:solidFill>
                                      <a:srgbClr val="002060"/>
                                    </a:solidFill>
                                    <a:latin typeface="Cambria Math" panose="02040503050406030204" pitchFamily="18" charset="0"/>
                                  </a:rPr>
                                </m:ctrlPr>
                              </m:sSupPr>
                              <m:e>
                                <m:r>
                                  <a:rPr lang="it-IT" b="0" i="1" smtClean="0">
                                    <a:solidFill>
                                      <a:srgbClr val="002060"/>
                                    </a:solidFill>
                                    <a:latin typeface="Cambria Math"/>
                                  </a:rPr>
                                  <m:t>𝑥</m:t>
                                </m:r>
                              </m:e>
                              <m:sup>
                                <m:r>
                                  <a:rPr lang="it-IT" b="0" i="1" smtClean="0">
                                    <a:solidFill>
                                      <a:srgbClr val="002060"/>
                                    </a:solidFill>
                                    <a:latin typeface="Cambria Math"/>
                                  </a:rPr>
                                  <m:t>′</m:t>
                                </m:r>
                              </m:sup>
                            </m:sSup>
                            <m:r>
                              <a:rPr lang="it-IT" b="0" i="1" smtClean="0">
                                <a:solidFill>
                                  <a:srgbClr val="002060"/>
                                </a:solidFill>
                                <a:latin typeface="Cambria Math"/>
                              </a:rPr>
                              <m:t>=</m:t>
                            </m:r>
                            <m:sSub>
                              <m:sSubPr>
                                <m:ctrlPr>
                                  <a:rPr lang="it-IT" b="0" i="1" smtClean="0">
                                    <a:solidFill>
                                      <a:srgbClr val="002060"/>
                                    </a:solidFill>
                                    <a:latin typeface="Cambria Math" panose="02040503050406030204" pitchFamily="18" charset="0"/>
                                  </a:rPr>
                                </m:ctrlPr>
                              </m:sSubPr>
                              <m:e>
                                <m:r>
                                  <a:rPr lang="it-IT" b="0" i="1" smtClean="0">
                                    <a:solidFill>
                                      <a:srgbClr val="002060"/>
                                    </a:solidFill>
                                    <a:latin typeface="Cambria Math"/>
                                  </a:rPr>
                                  <m:t>𝑎</m:t>
                                </m:r>
                              </m:e>
                              <m:sub>
                                <m:r>
                                  <a:rPr lang="it-IT" b="0" i="1" smtClean="0">
                                    <a:solidFill>
                                      <a:srgbClr val="002060"/>
                                    </a:solidFill>
                                    <a:latin typeface="Cambria Math"/>
                                  </a:rPr>
                                  <m:t>1</m:t>
                                </m:r>
                              </m:sub>
                            </m:sSub>
                            <m:r>
                              <a:rPr lang="it-IT" b="0" i="1" smtClean="0">
                                <a:solidFill>
                                  <a:srgbClr val="002060"/>
                                </a:solidFill>
                                <a:latin typeface="Cambria Math"/>
                              </a:rPr>
                              <m:t>𝑥</m:t>
                            </m:r>
                            <m:r>
                              <a:rPr lang="it-IT" b="0" i="1" smtClean="0">
                                <a:solidFill>
                                  <a:srgbClr val="002060"/>
                                </a:solidFill>
                                <a:latin typeface="Cambria Math"/>
                              </a:rPr>
                              <m:t>+</m:t>
                            </m:r>
                            <m:sSub>
                              <m:sSubPr>
                                <m:ctrlPr>
                                  <a:rPr lang="it-IT" b="0" i="1" smtClean="0">
                                    <a:solidFill>
                                      <a:srgbClr val="002060"/>
                                    </a:solidFill>
                                    <a:latin typeface="Cambria Math" panose="02040503050406030204" pitchFamily="18" charset="0"/>
                                  </a:rPr>
                                </m:ctrlPr>
                              </m:sSubPr>
                              <m:e>
                                <m:r>
                                  <a:rPr lang="it-IT" b="0" i="1" smtClean="0">
                                    <a:solidFill>
                                      <a:srgbClr val="002060"/>
                                    </a:solidFill>
                                    <a:latin typeface="Cambria Math"/>
                                  </a:rPr>
                                  <m:t>𝑏</m:t>
                                </m:r>
                              </m:e>
                              <m:sub>
                                <m:r>
                                  <a:rPr lang="it-IT" b="0" i="1" smtClean="0">
                                    <a:solidFill>
                                      <a:srgbClr val="002060"/>
                                    </a:solidFill>
                                    <a:latin typeface="Cambria Math"/>
                                  </a:rPr>
                                  <m:t>1</m:t>
                                </m:r>
                              </m:sub>
                            </m:sSub>
                            <m:r>
                              <a:rPr lang="it-IT" b="0" i="1" smtClean="0">
                                <a:solidFill>
                                  <a:srgbClr val="002060"/>
                                </a:solidFill>
                                <a:latin typeface="Cambria Math"/>
                              </a:rPr>
                              <m:t>𝑦</m:t>
                            </m:r>
                            <m:r>
                              <a:rPr lang="it-IT" b="0" i="1" smtClean="0">
                                <a:solidFill>
                                  <a:srgbClr val="002060"/>
                                </a:solidFill>
                                <a:latin typeface="Cambria Math"/>
                              </a:rPr>
                              <m:t>+</m:t>
                            </m:r>
                            <m:sSub>
                              <m:sSubPr>
                                <m:ctrlPr>
                                  <a:rPr lang="it-IT" b="0" i="1" smtClean="0">
                                    <a:solidFill>
                                      <a:srgbClr val="002060"/>
                                    </a:solidFill>
                                    <a:latin typeface="Cambria Math" panose="02040503050406030204" pitchFamily="18" charset="0"/>
                                  </a:rPr>
                                </m:ctrlPr>
                              </m:sSubPr>
                              <m:e>
                                <m:r>
                                  <a:rPr lang="it-IT" b="0" i="1" smtClean="0">
                                    <a:solidFill>
                                      <a:srgbClr val="002060"/>
                                    </a:solidFill>
                                    <a:latin typeface="Cambria Math"/>
                                  </a:rPr>
                                  <m:t>𝑐</m:t>
                                </m:r>
                              </m:e>
                              <m:sub>
                                <m:r>
                                  <a:rPr lang="it-IT" b="0" i="1" smtClean="0">
                                    <a:solidFill>
                                      <a:srgbClr val="002060"/>
                                    </a:solidFill>
                                    <a:latin typeface="Cambria Math"/>
                                  </a:rPr>
                                  <m:t>1</m:t>
                                </m:r>
                              </m:sub>
                            </m:sSub>
                          </m:e>
                          <m:e>
                            <m:sSup>
                              <m:sSupPr>
                                <m:ctrlPr>
                                  <a:rPr lang="it-IT" b="0" i="1" smtClean="0">
                                    <a:solidFill>
                                      <a:srgbClr val="002060"/>
                                    </a:solidFill>
                                    <a:latin typeface="Cambria Math" panose="02040503050406030204" pitchFamily="18" charset="0"/>
                                  </a:rPr>
                                </m:ctrlPr>
                              </m:sSupPr>
                              <m:e>
                                <m:r>
                                  <a:rPr lang="it-IT" b="0" i="1" smtClean="0">
                                    <a:solidFill>
                                      <a:srgbClr val="002060"/>
                                    </a:solidFill>
                                    <a:latin typeface="Cambria Math"/>
                                  </a:rPr>
                                  <m:t>𝑦</m:t>
                                </m:r>
                              </m:e>
                              <m:sup>
                                <m:r>
                                  <a:rPr lang="it-IT" b="0" i="1" smtClean="0">
                                    <a:solidFill>
                                      <a:srgbClr val="002060"/>
                                    </a:solidFill>
                                    <a:latin typeface="Cambria Math"/>
                                  </a:rPr>
                                  <m:t>′</m:t>
                                </m:r>
                              </m:sup>
                            </m:sSup>
                            <m:r>
                              <a:rPr lang="it-IT" b="0" i="1" smtClean="0">
                                <a:solidFill>
                                  <a:srgbClr val="002060"/>
                                </a:solidFill>
                                <a:latin typeface="Cambria Math"/>
                              </a:rPr>
                              <m:t>=</m:t>
                            </m:r>
                            <m:sSub>
                              <m:sSubPr>
                                <m:ctrlPr>
                                  <a:rPr lang="it-IT" b="0" i="1" smtClean="0">
                                    <a:solidFill>
                                      <a:srgbClr val="002060"/>
                                    </a:solidFill>
                                    <a:latin typeface="Cambria Math" panose="02040503050406030204" pitchFamily="18" charset="0"/>
                                  </a:rPr>
                                </m:ctrlPr>
                              </m:sSubPr>
                              <m:e>
                                <m:r>
                                  <a:rPr lang="it-IT" b="0" i="1" smtClean="0">
                                    <a:solidFill>
                                      <a:srgbClr val="002060"/>
                                    </a:solidFill>
                                    <a:latin typeface="Cambria Math"/>
                                  </a:rPr>
                                  <m:t>𝑎</m:t>
                                </m:r>
                              </m:e>
                              <m:sub>
                                <m:r>
                                  <a:rPr lang="it-IT" b="0" i="1" smtClean="0">
                                    <a:solidFill>
                                      <a:srgbClr val="002060"/>
                                    </a:solidFill>
                                    <a:latin typeface="Cambria Math"/>
                                  </a:rPr>
                                  <m:t>2</m:t>
                                </m:r>
                              </m:sub>
                            </m:sSub>
                            <m:r>
                              <a:rPr lang="it-IT" b="0" i="1" smtClean="0">
                                <a:solidFill>
                                  <a:srgbClr val="002060"/>
                                </a:solidFill>
                                <a:latin typeface="Cambria Math"/>
                              </a:rPr>
                              <m:t>𝑥</m:t>
                            </m:r>
                            <m:r>
                              <a:rPr lang="it-IT" b="0" i="1" smtClean="0">
                                <a:solidFill>
                                  <a:srgbClr val="002060"/>
                                </a:solidFill>
                                <a:latin typeface="Cambria Math"/>
                              </a:rPr>
                              <m:t>+</m:t>
                            </m:r>
                            <m:sSub>
                              <m:sSubPr>
                                <m:ctrlPr>
                                  <a:rPr lang="it-IT" b="0" i="1" smtClean="0">
                                    <a:solidFill>
                                      <a:srgbClr val="002060"/>
                                    </a:solidFill>
                                    <a:latin typeface="Cambria Math" panose="02040503050406030204" pitchFamily="18" charset="0"/>
                                  </a:rPr>
                                </m:ctrlPr>
                              </m:sSubPr>
                              <m:e>
                                <m:r>
                                  <a:rPr lang="it-IT" b="0" i="1" smtClean="0">
                                    <a:solidFill>
                                      <a:srgbClr val="002060"/>
                                    </a:solidFill>
                                    <a:latin typeface="Cambria Math"/>
                                  </a:rPr>
                                  <m:t>𝑏</m:t>
                                </m:r>
                              </m:e>
                              <m:sub>
                                <m:r>
                                  <a:rPr lang="it-IT" b="0" i="1" smtClean="0">
                                    <a:solidFill>
                                      <a:srgbClr val="002060"/>
                                    </a:solidFill>
                                    <a:latin typeface="Cambria Math"/>
                                  </a:rPr>
                                  <m:t>2</m:t>
                                </m:r>
                              </m:sub>
                            </m:sSub>
                            <m:r>
                              <a:rPr lang="it-IT" b="0" i="1" smtClean="0">
                                <a:solidFill>
                                  <a:srgbClr val="002060"/>
                                </a:solidFill>
                                <a:latin typeface="Cambria Math"/>
                              </a:rPr>
                              <m:t>𝑦</m:t>
                            </m:r>
                            <m:r>
                              <a:rPr lang="it-IT" b="0" i="1" smtClean="0">
                                <a:solidFill>
                                  <a:srgbClr val="002060"/>
                                </a:solidFill>
                                <a:latin typeface="Cambria Math"/>
                              </a:rPr>
                              <m:t>+</m:t>
                            </m:r>
                            <m:sSub>
                              <m:sSubPr>
                                <m:ctrlPr>
                                  <a:rPr lang="it-IT" b="0" i="1" smtClean="0">
                                    <a:solidFill>
                                      <a:srgbClr val="002060"/>
                                    </a:solidFill>
                                    <a:latin typeface="Cambria Math" panose="02040503050406030204" pitchFamily="18" charset="0"/>
                                  </a:rPr>
                                </m:ctrlPr>
                              </m:sSubPr>
                              <m:e>
                                <m:r>
                                  <a:rPr lang="it-IT" b="0" i="1" smtClean="0">
                                    <a:solidFill>
                                      <a:srgbClr val="002060"/>
                                    </a:solidFill>
                                    <a:latin typeface="Cambria Math"/>
                                  </a:rPr>
                                  <m:t>𝑐</m:t>
                                </m:r>
                              </m:e>
                              <m:sub>
                                <m:r>
                                  <a:rPr lang="it-IT" b="0" i="1" smtClean="0">
                                    <a:solidFill>
                                      <a:srgbClr val="002060"/>
                                    </a:solidFill>
                                    <a:latin typeface="Cambria Math"/>
                                  </a:rPr>
                                  <m:t>2</m:t>
                                </m:r>
                              </m:sub>
                            </m:sSub>
                          </m:e>
                        </m:eqArr>
                      </m:e>
                    </m:d>
                  </m:oMath>
                </a14:m>
                <a:r>
                  <a:rPr lang="it-IT" dirty="0">
                    <a:solidFill>
                      <a:srgbClr val="002060"/>
                    </a:solidFill>
                    <a:latin typeface="Times New Roman" pitchFamily="18" charset="0"/>
                    <a:cs typeface="Times New Roman" pitchFamily="18" charset="0"/>
                  </a:rPr>
                  <a:t>            (***)</a:t>
                </a:r>
              </a:p>
              <a:p>
                <a:endParaRPr lang="it-IT" dirty="0">
                  <a:solidFill>
                    <a:srgbClr val="002060"/>
                  </a:solidFill>
                  <a:latin typeface="Times New Roman" pitchFamily="18" charset="0"/>
                  <a:cs typeface="Times New Roman" pitchFamily="18" charset="0"/>
                </a:endParaRPr>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251520" y="332656"/>
                <a:ext cx="8435280" cy="5793507"/>
              </a:xfrm>
              <a:blipFill rotWithShape="1">
                <a:blip r:embed="rId2"/>
                <a:stretch>
                  <a:fillRect l="-1806" t="-1474" r="-506"/>
                </a:stretch>
              </a:blipFill>
            </p:spPr>
            <p:txBody>
              <a:bodyPr/>
              <a:lstStyle/>
              <a:p>
                <a:r>
                  <a:rPr lang="it-IT">
                    <a:noFill/>
                  </a:rPr>
                  <a:t> </a:t>
                </a:r>
              </a:p>
            </p:txBody>
          </p:sp>
        </mc:Fallback>
      </mc:AlternateContent>
    </p:spTree>
    <p:extLst>
      <p:ext uri="{BB962C8B-B14F-4D97-AF65-F5344CB8AC3E}">
        <p14:creationId xmlns:p14="http://schemas.microsoft.com/office/powerpoint/2010/main" val="1835086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251520" y="260648"/>
            <a:ext cx="8435280" cy="5865515"/>
          </a:xfrm>
        </p:spPr>
        <p:txBody>
          <a:bodyPr/>
          <a:lstStyle/>
          <a:p>
            <a:pPr marL="0" indent="0" algn="ctr">
              <a:buNone/>
            </a:pPr>
            <a:r>
              <a:rPr lang="it-IT" dirty="0">
                <a:solidFill>
                  <a:srgbClr val="C00000"/>
                </a:solidFill>
                <a:latin typeface="Times New Roman" pitchFamily="18" charset="0"/>
                <a:cs typeface="Times New Roman" pitchFamily="18" charset="0"/>
              </a:rPr>
              <a:t>Similitudine</a:t>
            </a:r>
          </a:p>
          <a:p>
            <a:pPr marL="0" indent="0">
              <a:buNone/>
            </a:pPr>
            <a:r>
              <a:rPr lang="it-IT" dirty="0">
                <a:solidFill>
                  <a:srgbClr val="002060"/>
                </a:solidFill>
                <a:latin typeface="Times New Roman" pitchFamily="18" charset="0"/>
                <a:cs typeface="Times New Roman" pitchFamily="18" charset="0"/>
              </a:rPr>
              <a:t>Un’affinità in cui si conservano le ampiezze degli angoli è detta </a:t>
            </a:r>
            <a:r>
              <a:rPr lang="it-IT" i="1" dirty="0">
                <a:solidFill>
                  <a:srgbClr val="C00000"/>
                </a:solidFill>
                <a:latin typeface="Times New Roman" pitchFamily="18" charset="0"/>
                <a:cs typeface="Times New Roman" pitchFamily="18" charset="0"/>
              </a:rPr>
              <a:t>Similitudine</a:t>
            </a:r>
          </a:p>
          <a:p>
            <a:pPr marL="0" indent="0">
              <a:buNone/>
            </a:pPr>
            <a:r>
              <a:rPr lang="it-IT" dirty="0">
                <a:solidFill>
                  <a:srgbClr val="002060"/>
                </a:solidFill>
                <a:latin typeface="Times New Roman" pitchFamily="18" charset="0"/>
                <a:cs typeface="Times New Roman" pitchFamily="18" charset="0"/>
              </a:rPr>
              <a:t>Relativamente alle proprietà espresse da equazioni di primo grado, in una similitudine, </a:t>
            </a:r>
            <a:r>
              <a:rPr lang="it-IT" i="1" dirty="0">
                <a:solidFill>
                  <a:srgbClr val="C00000"/>
                </a:solidFill>
                <a:latin typeface="Times New Roman" pitchFamily="18" charset="0"/>
                <a:cs typeface="Times New Roman" pitchFamily="18" charset="0"/>
              </a:rPr>
              <a:t>rette perpendicolari si mutano in rette perpendicolari</a:t>
            </a:r>
            <a:r>
              <a:rPr lang="it-IT" dirty="0">
                <a:solidFill>
                  <a:srgbClr val="002060"/>
                </a:solidFill>
                <a:latin typeface="Times New Roman" pitchFamily="18" charset="0"/>
                <a:cs typeface="Times New Roman" pitchFamily="18" charset="0"/>
              </a:rPr>
              <a:t>; relativamente alle proprietà espresse da equazioni di secondo grado</a:t>
            </a:r>
            <a:r>
              <a:rPr lang="it-IT" dirty="0">
                <a:solidFill>
                  <a:srgbClr val="C00000"/>
                </a:solidFill>
                <a:latin typeface="Times New Roman" pitchFamily="18" charset="0"/>
                <a:cs typeface="Times New Roman" pitchFamily="18" charset="0"/>
              </a:rPr>
              <a:t>, </a:t>
            </a:r>
            <a:r>
              <a:rPr lang="it-IT" i="1" dirty="0">
                <a:solidFill>
                  <a:srgbClr val="C00000"/>
                </a:solidFill>
                <a:latin typeface="Times New Roman" pitchFamily="18" charset="0"/>
                <a:cs typeface="Times New Roman" pitchFamily="18" charset="0"/>
              </a:rPr>
              <a:t>una circonferenza è mutata in un’altra circonferenza</a:t>
            </a:r>
            <a:r>
              <a:rPr lang="it-IT" dirty="0">
                <a:solidFill>
                  <a:srgbClr val="C00000"/>
                </a:solidFill>
                <a:latin typeface="Times New Roman" pitchFamily="18" charset="0"/>
                <a:cs typeface="Times New Roman" pitchFamily="18" charset="0"/>
              </a:rPr>
              <a:t>. </a:t>
            </a:r>
          </a:p>
          <a:p>
            <a:pPr marL="0" indent="0">
              <a:buNone/>
            </a:pPr>
            <a:r>
              <a:rPr lang="it-IT" dirty="0">
                <a:solidFill>
                  <a:srgbClr val="002060"/>
                </a:solidFill>
                <a:latin typeface="Times New Roman" pitchFamily="18" charset="0"/>
                <a:cs typeface="Times New Roman" pitchFamily="18" charset="0"/>
              </a:rPr>
              <a:t>Inoltre, si conserva il rapporto tra le misure di coppie di segmenti corrispondenti.</a:t>
            </a:r>
          </a:p>
          <a:p>
            <a:endParaRPr lang="it-IT"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9040283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79512" y="260648"/>
            <a:ext cx="8856984" cy="5865515"/>
          </a:xfrm>
        </p:spPr>
        <p:txBody>
          <a:bodyPr/>
          <a:lstStyle/>
          <a:p>
            <a:pPr marL="0" indent="0" algn="ctr">
              <a:buNone/>
            </a:pPr>
            <a:r>
              <a:rPr lang="it-IT" sz="2800" dirty="0">
                <a:solidFill>
                  <a:srgbClr val="C00000"/>
                </a:solidFill>
              </a:rPr>
              <a:t>Conservazione di rapporti</a:t>
            </a:r>
          </a:p>
          <a:p>
            <a:pPr marL="0" indent="0" algn="just">
              <a:buNone/>
            </a:pPr>
            <a:r>
              <a:rPr lang="it-IT" sz="2800" dirty="0">
                <a:solidFill>
                  <a:srgbClr val="002060"/>
                </a:solidFill>
              </a:rPr>
              <a:t>E’ interessante notare che nel passaggio:</a:t>
            </a:r>
          </a:p>
          <a:p>
            <a:pPr marL="0" indent="0" algn="ctr">
              <a:buNone/>
            </a:pPr>
            <a:r>
              <a:rPr lang="it-IT" sz="2800" dirty="0">
                <a:solidFill>
                  <a:srgbClr val="002060"/>
                </a:solidFill>
              </a:rPr>
              <a:t>omografia     </a:t>
            </a:r>
            <a:r>
              <a:rPr lang="it-IT" sz="2800" dirty="0">
                <a:solidFill>
                  <a:srgbClr val="002060"/>
                </a:solidFill>
                <a:sym typeface="Wingdings"/>
              </a:rPr>
              <a:t></a:t>
            </a:r>
            <a:r>
              <a:rPr lang="it-IT" sz="2800" dirty="0">
                <a:solidFill>
                  <a:srgbClr val="002060"/>
                </a:solidFill>
              </a:rPr>
              <a:t>     affinità    </a:t>
            </a:r>
            <a:r>
              <a:rPr lang="it-IT" sz="2800" dirty="0">
                <a:solidFill>
                  <a:srgbClr val="002060"/>
                </a:solidFill>
                <a:sym typeface="Wingdings"/>
              </a:rPr>
              <a:t></a:t>
            </a:r>
            <a:r>
              <a:rPr lang="it-IT" sz="2800" dirty="0">
                <a:solidFill>
                  <a:srgbClr val="002060"/>
                </a:solidFill>
              </a:rPr>
              <a:t>      similitudine</a:t>
            </a:r>
          </a:p>
          <a:p>
            <a:pPr marL="0" indent="0" algn="ctr">
              <a:buNone/>
            </a:pPr>
            <a:r>
              <a:rPr lang="it-IT" sz="2800" dirty="0">
                <a:solidFill>
                  <a:srgbClr val="002060"/>
                </a:solidFill>
              </a:rPr>
              <a:t>in cui si conserva rispettivamente il</a:t>
            </a:r>
          </a:p>
          <a:p>
            <a:pPr marL="0" indent="0" algn="ctr">
              <a:buNone/>
            </a:pPr>
            <a:r>
              <a:rPr lang="it-IT" sz="2800" dirty="0" err="1">
                <a:solidFill>
                  <a:srgbClr val="002060"/>
                </a:solidFill>
              </a:rPr>
              <a:t>birapporto</a:t>
            </a:r>
            <a:r>
              <a:rPr lang="it-IT" sz="2800" dirty="0">
                <a:solidFill>
                  <a:srgbClr val="002060"/>
                </a:solidFill>
              </a:rPr>
              <a:t> </a:t>
            </a:r>
            <a:r>
              <a:rPr lang="it-IT" sz="2800" dirty="0">
                <a:solidFill>
                  <a:srgbClr val="002060"/>
                </a:solidFill>
                <a:sym typeface="Wingdings"/>
              </a:rPr>
              <a:t></a:t>
            </a:r>
            <a:r>
              <a:rPr lang="it-IT" sz="2800" dirty="0">
                <a:solidFill>
                  <a:srgbClr val="002060"/>
                </a:solidFill>
              </a:rPr>
              <a:t>   rapporto semplice </a:t>
            </a:r>
            <a:r>
              <a:rPr lang="it-IT" sz="2800" dirty="0">
                <a:solidFill>
                  <a:srgbClr val="002060"/>
                </a:solidFill>
                <a:sym typeface="Wingdings"/>
              </a:rPr>
              <a:t></a:t>
            </a:r>
            <a:r>
              <a:rPr lang="it-IT" sz="2800" dirty="0">
                <a:solidFill>
                  <a:srgbClr val="002060"/>
                </a:solidFill>
              </a:rPr>
              <a:t> rapporto distanze</a:t>
            </a:r>
          </a:p>
          <a:p>
            <a:pPr marL="0" indent="0" algn="just">
              <a:buNone/>
            </a:pPr>
            <a:endParaRPr lang="it-IT" sz="2800" dirty="0">
              <a:solidFill>
                <a:srgbClr val="002060"/>
              </a:solidFill>
            </a:endParaRPr>
          </a:p>
          <a:p>
            <a:pPr marL="0" indent="0" algn="just">
              <a:buNone/>
            </a:pPr>
            <a:r>
              <a:rPr lang="it-IT" sz="2800" dirty="0">
                <a:solidFill>
                  <a:srgbClr val="002060"/>
                </a:solidFill>
              </a:rPr>
              <a:t>si passa da una proprietà relativa </a:t>
            </a:r>
          </a:p>
          <a:p>
            <a:pPr marL="0" indent="0" algn="just">
              <a:buNone/>
            </a:pPr>
            <a:r>
              <a:rPr lang="it-IT" sz="2800" dirty="0">
                <a:solidFill>
                  <a:srgbClr val="002060"/>
                </a:solidFill>
              </a:rPr>
              <a:t>- a quattro punti corrispondenti (</a:t>
            </a:r>
            <a:r>
              <a:rPr lang="it-IT" sz="2800" dirty="0" err="1">
                <a:solidFill>
                  <a:srgbClr val="002060"/>
                </a:solidFill>
              </a:rPr>
              <a:t>birapporto</a:t>
            </a:r>
            <a:r>
              <a:rPr lang="it-IT" sz="2800" dirty="0">
                <a:solidFill>
                  <a:srgbClr val="002060"/>
                </a:solidFill>
              </a:rPr>
              <a:t>), </a:t>
            </a:r>
          </a:p>
          <a:p>
            <a:pPr marL="0" indent="0" algn="just">
              <a:buNone/>
            </a:pPr>
            <a:r>
              <a:rPr lang="it-IT" sz="2800" dirty="0">
                <a:solidFill>
                  <a:srgbClr val="002060"/>
                </a:solidFill>
              </a:rPr>
              <a:t>- tre punti corrispondenti (rapporto semplice), </a:t>
            </a:r>
          </a:p>
          <a:p>
            <a:pPr marL="0" indent="0" algn="just">
              <a:buNone/>
            </a:pPr>
            <a:r>
              <a:rPr lang="it-IT" sz="2800" dirty="0">
                <a:solidFill>
                  <a:srgbClr val="002060"/>
                </a:solidFill>
              </a:rPr>
              <a:t>- due punti corrispondenti (rapporto distanza).</a:t>
            </a:r>
          </a:p>
          <a:p>
            <a:pPr marL="0" indent="0" algn="just">
              <a:buNone/>
            </a:pPr>
            <a:r>
              <a:rPr lang="it-IT" sz="2800" dirty="0"/>
              <a:t> </a:t>
            </a:r>
          </a:p>
          <a:p>
            <a:endParaRPr lang="it-IT" sz="2800" dirty="0"/>
          </a:p>
        </p:txBody>
      </p:sp>
    </p:spTree>
    <p:extLst>
      <p:ext uri="{BB962C8B-B14F-4D97-AF65-F5344CB8AC3E}">
        <p14:creationId xmlns:p14="http://schemas.microsoft.com/office/powerpoint/2010/main" val="22720417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23528" y="260648"/>
            <a:ext cx="8363272" cy="5865515"/>
          </a:xfrm>
        </p:spPr>
        <p:txBody>
          <a:bodyPr/>
          <a:lstStyle/>
          <a:p>
            <a:pPr marL="0" indent="0" algn="ctr">
              <a:buNone/>
            </a:pPr>
            <a:r>
              <a:rPr lang="it-IT" dirty="0">
                <a:solidFill>
                  <a:srgbClr val="C00000"/>
                </a:solidFill>
                <a:latin typeface="Times New Roman" pitchFamily="18" charset="0"/>
                <a:cs typeface="Times New Roman" pitchFamily="18" charset="0"/>
              </a:rPr>
              <a:t>Isometria</a:t>
            </a:r>
          </a:p>
          <a:p>
            <a:pPr marL="0" indent="0">
              <a:buNone/>
            </a:pPr>
            <a:r>
              <a:rPr lang="it-IT" dirty="0">
                <a:solidFill>
                  <a:srgbClr val="002060"/>
                </a:solidFill>
                <a:latin typeface="Times New Roman" pitchFamily="18" charset="0"/>
                <a:cs typeface="Times New Roman" pitchFamily="18" charset="0"/>
              </a:rPr>
              <a:t>Se la similitudine conserva le distanze, è detta </a:t>
            </a:r>
            <a:r>
              <a:rPr lang="it-IT" i="1" dirty="0">
                <a:solidFill>
                  <a:srgbClr val="002060"/>
                </a:solidFill>
                <a:latin typeface="Times New Roman" pitchFamily="18" charset="0"/>
                <a:cs typeface="Times New Roman" pitchFamily="18" charset="0"/>
              </a:rPr>
              <a:t>Isometria</a:t>
            </a:r>
            <a:r>
              <a:rPr lang="it-IT" dirty="0">
                <a:solidFill>
                  <a:srgbClr val="002060"/>
                </a:solidFill>
                <a:latin typeface="Times New Roman" pitchFamily="18" charset="0"/>
                <a:cs typeface="Times New Roman" pitchFamily="18" charset="0"/>
              </a:rPr>
              <a:t>.</a:t>
            </a:r>
          </a:p>
          <a:p>
            <a:pPr marL="0" indent="0">
              <a:buNone/>
            </a:pPr>
            <a:endParaRPr lang="it-IT" dirty="0">
              <a:solidFill>
                <a:srgbClr val="002060"/>
              </a:solidFill>
              <a:latin typeface="Times New Roman" pitchFamily="18" charset="0"/>
              <a:cs typeface="Times New Roman" pitchFamily="18" charset="0"/>
            </a:endParaRPr>
          </a:p>
          <a:p>
            <a:pPr marL="0" indent="0">
              <a:buNone/>
            </a:pPr>
            <a:r>
              <a:rPr lang="it-IT" dirty="0">
                <a:solidFill>
                  <a:srgbClr val="002060"/>
                </a:solidFill>
                <a:latin typeface="Times New Roman" pitchFamily="18" charset="0"/>
                <a:cs typeface="Times New Roman" pitchFamily="18" charset="0"/>
              </a:rPr>
              <a:t>Lo studio delle proprietà delle </a:t>
            </a:r>
            <a:r>
              <a:rPr lang="it-IT" i="1" dirty="0">
                <a:solidFill>
                  <a:srgbClr val="002060"/>
                </a:solidFill>
                <a:latin typeface="Times New Roman" pitchFamily="18" charset="0"/>
                <a:cs typeface="Times New Roman" pitchFamily="18" charset="0"/>
              </a:rPr>
              <a:t>similitudini</a:t>
            </a:r>
            <a:r>
              <a:rPr lang="it-IT" dirty="0">
                <a:solidFill>
                  <a:srgbClr val="002060"/>
                </a:solidFill>
                <a:latin typeface="Times New Roman" pitchFamily="18" charset="0"/>
                <a:cs typeface="Times New Roman" pitchFamily="18" charset="0"/>
              </a:rPr>
              <a:t> e delle </a:t>
            </a:r>
            <a:r>
              <a:rPr lang="it-IT" i="1" dirty="0">
                <a:solidFill>
                  <a:srgbClr val="002060"/>
                </a:solidFill>
                <a:latin typeface="Times New Roman" pitchFamily="18" charset="0"/>
                <a:cs typeface="Times New Roman" pitchFamily="18" charset="0"/>
              </a:rPr>
              <a:t>isometrie</a:t>
            </a:r>
            <a:r>
              <a:rPr lang="it-IT" dirty="0">
                <a:solidFill>
                  <a:srgbClr val="002060"/>
                </a:solidFill>
                <a:latin typeface="Times New Roman" pitchFamily="18" charset="0"/>
                <a:cs typeface="Times New Roman" pitchFamily="18" charset="0"/>
              </a:rPr>
              <a:t> è l’argomento dei testi di geometria euclidea</a:t>
            </a:r>
            <a:r>
              <a:rPr lang="it-IT" dirty="0"/>
              <a:t>.</a:t>
            </a:r>
          </a:p>
          <a:p>
            <a:pPr marL="0" indent="0">
              <a:buNone/>
            </a:pPr>
            <a:r>
              <a:rPr lang="it-IT" dirty="0"/>
              <a:t> </a:t>
            </a:r>
          </a:p>
          <a:p>
            <a:pPr marL="0" indent="0">
              <a:buNone/>
            </a:pPr>
            <a:endParaRPr lang="it-IT" dirty="0"/>
          </a:p>
        </p:txBody>
      </p:sp>
    </p:spTree>
    <p:extLst>
      <p:ext uri="{BB962C8B-B14F-4D97-AF65-F5344CB8AC3E}">
        <p14:creationId xmlns:p14="http://schemas.microsoft.com/office/powerpoint/2010/main" val="14163451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body" idx="4294967295"/>
          </p:nvPr>
        </p:nvSpPr>
        <p:spPr>
          <a:xfrm>
            <a:off x="179388" y="188913"/>
            <a:ext cx="8734425" cy="6264275"/>
          </a:xfrm>
        </p:spPr>
        <p:txBody>
          <a:bodyPr/>
          <a:lstStyle/>
          <a:p>
            <a:pPr algn="ctr" eaLnBrk="1" hangingPunct="1">
              <a:lnSpc>
                <a:spcPct val="80000"/>
              </a:lnSpc>
              <a:buFontTx/>
              <a:buNone/>
            </a:pPr>
            <a:r>
              <a:rPr lang="it-IT" sz="2400" dirty="0">
                <a:solidFill>
                  <a:srgbClr val="CC0000"/>
                </a:solidFill>
                <a:latin typeface="Times New Roman" pitchFamily="18" charset="0"/>
                <a:cs typeface="Times New Roman" pitchFamily="18" charset="0"/>
              </a:rPr>
              <a:t>Spazio piatto: da Talete (VI sec. a.C. ad oggi)</a:t>
            </a:r>
          </a:p>
          <a:p>
            <a:pPr algn="ctr" eaLnBrk="1" hangingPunct="1">
              <a:lnSpc>
                <a:spcPct val="80000"/>
              </a:lnSpc>
              <a:buFontTx/>
              <a:buNone/>
            </a:pPr>
            <a:r>
              <a:rPr lang="it-IT" sz="2400" dirty="0">
                <a:solidFill>
                  <a:srgbClr val="CC0000"/>
                </a:solidFill>
                <a:latin typeface="Times New Roman" pitchFamily="18" charset="0"/>
                <a:cs typeface="Times New Roman" pitchFamily="18" charset="0"/>
              </a:rPr>
              <a:t>Trasformazioni lineari</a:t>
            </a:r>
          </a:p>
          <a:p>
            <a:pPr algn="just" eaLnBrk="1" hangingPunct="1">
              <a:lnSpc>
                <a:spcPct val="80000"/>
              </a:lnSpc>
              <a:buFontTx/>
              <a:buNone/>
            </a:pPr>
            <a:endParaRPr lang="it-IT" sz="2400" dirty="0">
              <a:solidFill>
                <a:srgbClr val="000066"/>
              </a:solidFill>
              <a:latin typeface="Times New Roman" pitchFamily="18" charset="0"/>
              <a:cs typeface="Times New Roman" pitchFamily="18" charset="0"/>
            </a:endParaRPr>
          </a:p>
          <a:p>
            <a:pPr algn="just" eaLnBrk="1" hangingPunct="1">
              <a:lnSpc>
                <a:spcPct val="80000"/>
              </a:lnSpc>
              <a:buFontTx/>
              <a:buNone/>
            </a:pPr>
            <a:r>
              <a:rPr lang="it-IT" sz="2000" dirty="0">
                <a:solidFill>
                  <a:srgbClr val="000066"/>
                </a:solidFill>
                <a:latin typeface="Times New Roman" pitchFamily="18" charset="0"/>
                <a:cs typeface="Times New Roman" pitchFamily="18" charset="0"/>
              </a:rPr>
              <a:t>Geometria Proiettiva          Geometria Affine         Geometria euclidea</a:t>
            </a:r>
          </a:p>
          <a:p>
            <a:pPr algn="just" eaLnBrk="1" hangingPunct="1">
              <a:lnSpc>
                <a:spcPct val="80000"/>
              </a:lnSpc>
              <a:buFontTx/>
              <a:buNone/>
            </a:pPr>
            <a:r>
              <a:rPr lang="it-IT" sz="2000" dirty="0">
                <a:solidFill>
                  <a:srgbClr val="000066"/>
                </a:solidFill>
                <a:latin typeface="Times New Roman" pitchFamily="18" charset="0"/>
                <a:cs typeface="Times New Roman" pitchFamily="18" charset="0"/>
              </a:rPr>
              <a:t>      </a:t>
            </a:r>
            <a:r>
              <a:rPr lang="it-IT" sz="2000" b="1" dirty="0">
                <a:solidFill>
                  <a:srgbClr val="000066"/>
                </a:solidFill>
                <a:latin typeface="Times New Roman" pitchFamily="18" charset="0"/>
                <a:cs typeface="Times New Roman" pitchFamily="18" charset="0"/>
              </a:rPr>
              <a:t>Omografie                         Affinità                         Similitudini</a:t>
            </a:r>
          </a:p>
          <a:p>
            <a:pPr algn="just" eaLnBrk="1" hangingPunct="1">
              <a:lnSpc>
                <a:spcPct val="80000"/>
              </a:lnSpc>
              <a:buFontTx/>
              <a:buNone/>
            </a:pPr>
            <a:r>
              <a:rPr lang="it-IT" sz="2000" dirty="0">
                <a:solidFill>
                  <a:srgbClr val="000066"/>
                </a:solidFill>
                <a:latin typeface="Times New Roman" pitchFamily="18" charset="0"/>
                <a:cs typeface="Times New Roman" pitchFamily="18" charset="0"/>
              </a:rPr>
              <a:t>       </a:t>
            </a:r>
            <a:r>
              <a:rPr lang="it-IT" sz="2000" dirty="0">
                <a:solidFill>
                  <a:srgbClr val="CC0000"/>
                </a:solidFill>
                <a:latin typeface="Times New Roman" pitchFamily="18" charset="0"/>
                <a:cs typeface="Times New Roman" pitchFamily="18" charset="0"/>
              </a:rPr>
              <a:t>Invarianti                         </a:t>
            </a:r>
            <a:r>
              <a:rPr lang="it-IT" sz="2000" dirty="0" err="1">
                <a:solidFill>
                  <a:srgbClr val="CC0000"/>
                </a:solidFill>
                <a:latin typeface="Times New Roman" pitchFamily="18" charset="0"/>
                <a:cs typeface="Times New Roman" pitchFamily="18" charset="0"/>
              </a:rPr>
              <a:t>Invarianti</a:t>
            </a:r>
            <a:r>
              <a:rPr lang="it-IT" sz="2000" dirty="0">
                <a:solidFill>
                  <a:srgbClr val="CC0000"/>
                </a:solidFill>
                <a:latin typeface="Times New Roman" pitchFamily="18" charset="0"/>
                <a:cs typeface="Times New Roman" pitchFamily="18" charset="0"/>
              </a:rPr>
              <a:t>                           </a:t>
            </a:r>
            <a:r>
              <a:rPr lang="it-IT" sz="2000" dirty="0" err="1">
                <a:solidFill>
                  <a:srgbClr val="CC0000"/>
                </a:solidFill>
                <a:latin typeface="Times New Roman" pitchFamily="18" charset="0"/>
                <a:cs typeface="Times New Roman" pitchFamily="18" charset="0"/>
              </a:rPr>
              <a:t>Invarianti</a:t>
            </a:r>
            <a:endParaRPr lang="it-IT" sz="2000" dirty="0">
              <a:solidFill>
                <a:srgbClr val="CC0000"/>
              </a:solidFill>
              <a:latin typeface="Times New Roman" pitchFamily="18" charset="0"/>
              <a:cs typeface="Times New Roman" pitchFamily="18" charset="0"/>
            </a:endParaRPr>
          </a:p>
          <a:p>
            <a:pPr algn="just" eaLnBrk="1" hangingPunct="1">
              <a:lnSpc>
                <a:spcPct val="80000"/>
              </a:lnSpc>
              <a:buFontTx/>
              <a:buNone/>
            </a:pPr>
            <a:r>
              <a:rPr lang="it-IT" sz="2000" dirty="0">
                <a:solidFill>
                  <a:srgbClr val="000066"/>
                </a:solidFill>
                <a:latin typeface="Times New Roman" pitchFamily="18" charset="0"/>
                <a:cs typeface="Times New Roman" pitchFamily="18" charset="0"/>
              </a:rPr>
              <a:t> Rette in rette                        Parallelismo       Perpendicolarità  Misure angoli</a:t>
            </a:r>
          </a:p>
          <a:p>
            <a:pPr algn="just" eaLnBrk="1" hangingPunct="1">
              <a:lnSpc>
                <a:spcPct val="80000"/>
              </a:lnSpc>
              <a:buFontTx/>
              <a:buNone/>
            </a:pPr>
            <a:r>
              <a:rPr lang="it-IT" sz="2000" dirty="0">
                <a:solidFill>
                  <a:srgbClr val="000066"/>
                </a:solidFill>
                <a:latin typeface="Times New Roman" pitchFamily="18" charset="0"/>
                <a:cs typeface="Times New Roman" pitchFamily="18" charset="0"/>
              </a:rPr>
              <a:t>Coniche non degeneri       Coniche chiuse                   Circonferenze</a:t>
            </a:r>
          </a:p>
          <a:p>
            <a:pPr algn="just" eaLnBrk="1" hangingPunct="1">
              <a:lnSpc>
                <a:spcPct val="80000"/>
              </a:lnSpc>
              <a:buFontTx/>
              <a:buNone/>
            </a:pPr>
            <a:r>
              <a:rPr lang="it-IT" sz="2000" dirty="0" err="1">
                <a:solidFill>
                  <a:srgbClr val="000066"/>
                </a:solidFill>
                <a:latin typeface="Times New Roman" pitchFamily="18" charset="0"/>
                <a:cs typeface="Times New Roman" pitchFamily="18" charset="0"/>
              </a:rPr>
              <a:t>Birapporto</a:t>
            </a:r>
            <a:r>
              <a:rPr lang="it-IT" sz="2000" dirty="0">
                <a:solidFill>
                  <a:srgbClr val="000066"/>
                </a:solidFill>
                <a:latin typeface="Times New Roman" pitchFamily="18" charset="0"/>
                <a:cs typeface="Times New Roman" pitchFamily="18" charset="0"/>
              </a:rPr>
              <a:t>                      Rapporto semplice             Rapporto distanze </a:t>
            </a:r>
          </a:p>
          <a:p>
            <a:pPr algn="just" eaLnBrk="1" hangingPunct="1">
              <a:lnSpc>
                <a:spcPct val="80000"/>
              </a:lnSpc>
              <a:buFontTx/>
              <a:buNone/>
            </a:pPr>
            <a:r>
              <a:rPr lang="it-IT" sz="2000" b="1" dirty="0">
                <a:solidFill>
                  <a:srgbClr val="000066"/>
                </a:solidFill>
                <a:latin typeface="Times New Roman" pitchFamily="18" charset="0"/>
                <a:cs typeface="Times New Roman" pitchFamily="18" charset="0"/>
              </a:rPr>
              <a:t>                                                </a:t>
            </a:r>
          </a:p>
          <a:p>
            <a:pPr algn="just" eaLnBrk="1" hangingPunct="1">
              <a:lnSpc>
                <a:spcPct val="80000"/>
              </a:lnSpc>
              <a:buFontTx/>
              <a:buNone/>
            </a:pPr>
            <a:r>
              <a:rPr lang="it-IT" sz="2000" b="1" dirty="0">
                <a:solidFill>
                  <a:srgbClr val="000066"/>
                </a:solidFill>
                <a:latin typeface="Times New Roman" pitchFamily="18" charset="0"/>
                <a:cs typeface="Times New Roman" pitchFamily="18" charset="0"/>
              </a:rPr>
              <a:t>                                                    Isometrie</a:t>
            </a:r>
          </a:p>
          <a:p>
            <a:pPr algn="just" eaLnBrk="1" hangingPunct="1">
              <a:lnSpc>
                <a:spcPct val="80000"/>
              </a:lnSpc>
              <a:buFontTx/>
              <a:buNone/>
            </a:pPr>
            <a:r>
              <a:rPr lang="it-IT" sz="2000" dirty="0">
                <a:solidFill>
                  <a:srgbClr val="CC0000"/>
                </a:solidFill>
                <a:latin typeface="Times New Roman" pitchFamily="18" charset="0"/>
                <a:cs typeface="Times New Roman" pitchFamily="18" charset="0"/>
              </a:rPr>
              <a:t>                                                   Invarianti</a:t>
            </a:r>
          </a:p>
          <a:p>
            <a:pPr algn="ctr" eaLnBrk="1" hangingPunct="1">
              <a:lnSpc>
                <a:spcPct val="80000"/>
              </a:lnSpc>
              <a:buFontTx/>
              <a:buNone/>
            </a:pPr>
            <a:r>
              <a:rPr lang="it-IT" sz="2000" dirty="0">
                <a:solidFill>
                  <a:srgbClr val="000066"/>
                </a:solidFill>
                <a:latin typeface="Times New Roman" pitchFamily="18" charset="0"/>
                <a:cs typeface="Times New Roman" pitchFamily="18" charset="0"/>
              </a:rPr>
              <a:t>Le isometrie conservano tutte le proprietà delle similitudini e    </a:t>
            </a:r>
          </a:p>
          <a:p>
            <a:pPr algn="ctr" eaLnBrk="1" hangingPunct="1">
              <a:lnSpc>
                <a:spcPct val="80000"/>
              </a:lnSpc>
              <a:buFontTx/>
              <a:buNone/>
            </a:pPr>
            <a:r>
              <a:rPr lang="it-IT" sz="2000" dirty="0">
                <a:solidFill>
                  <a:srgbClr val="000066"/>
                </a:solidFill>
                <a:latin typeface="Times New Roman" pitchFamily="18" charset="0"/>
                <a:cs typeface="Times New Roman" pitchFamily="18" charset="0"/>
              </a:rPr>
              <a:t>mutano segmenti congruenti in segmenti congruenti</a:t>
            </a:r>
          </a:p>
          <a:p>
            <a:pPr algn="ctr" eaLnBrk="1" hangingPunct="1">
              <a:lnSpc>
                <a:spcPct val="80000"/>
              </a:lnSpc>
              <a:buFontTx/>
              <a:buNone/>
            </a:pPr>
            <a:endParaRPr lang="it-IT" sz="2400" dirty="0">
              <a:solidFill>
                <a:srgbClr val="006600"/>
              </a:solidFill>
              <a:latin typeface="Times New Roman" pitchFamily="18" charset="0"/>
              <a:cs typeface="Times New Roman" pitchFamily="18" charset="0"/>
            </a:endParaRPr>
          </a:p>
          <a:p>
            <a:pPr algn="ctr" eaLnBrk="1" hangingPunct="1">
              <a:lnSpc>
                <a:spcPct val="80000"/>
              </a:lnSpc>
              <a:buFontTx/>
              <a:buNone/>
            </a:pPr>
            <a:endParaRPr lang="it-IT" sz="1800" dirty="0">
              <a:solidFill>
                <a:srgbClr val="000066"/>
              </a:solidFill>
              <a:latin typeface="Times New Roman" pitchFamily="18" charset="0"/>
              <a:cs typeface="Times New Roman" pitchFamily="18" charset="0"/>
            </a:endParaRPr>
          </a:p>
          <a:p>
            <a:pPr algn="ctr" eaLnBrk="1" hangingPunct="1">
              <a:lnSpc>
                <a:spcPct val="80000"/>
              </a:lnSpc>
              <a:buFontTx/>
              <a:buNone/>
            </a:pPr>
            <a:endParaRPr lang="it-IT" sz="1800" dirty="0">
              <a:solidFill>
                <a:srgbClr val="CC0000"/>
              </a:solidFill>
            </a:endParaRPr>
          </a:p>
        </p:txBody>
      </p:sp>
      <p:sp>
        <p:nvSpPr>
          <p:cNvPr id="20483" name="Line 14"/>
          <p:cNvSpPr>
            <a:spLocks noChangeShapeType="1"/>
          </p:cNvSpPr>
          <p:nvPr/>
        </p:nvSpPr>
        <p:spPr bwMode="auto">
          <a:xfrm>
            <a:off x="6011863" y="908050"/>
            <a:ext cx="504825" cy="36036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20484" name="Line 15"/>
          <p:cNvSpPr>
            <a:spLocks noChangeShapeType="1"/>
          </p:cNvSpPr>
          <p:nvPr/>
        </p:nvSpPr>
        <p:spPr bwMode="auto">
          <a:xfrm flipH="1">
            <a:off x="2484438" y="908050"/>
            <a:ext cx="647700" cy="2889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20485" name="Line 16"/>
          <p:cNvSpPr>
            <a:spLocks noChangeShapeType="1"/>
          </p:cNvSpPr>
          <p:nvPr/>
        </p:nvSpPr>
        <p:spPr bwMode="auto">
          <a:xfrm>
            <a:off x="4211960" y="801467"/>
            <a:ext cx="0" cy="394494"/>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0825" y="274638"/>
            <a:ext cx="8713788" cy="561975"/>
          </a:xfrm>
        </p:spPr>
        <p:txBody>
          <a:bodyPr/>
          <a:lstStyle/>
          <a:p>
            <a:pPr eaLnBrk="1" hangingPunct="1"/>
            <a:r>
              <a:rPr lang="it-IT" sz="2800">
                <a:solidFill>
                  <a:srgbClr val="CC0000"/>
                </a:solidFill>
              </a:rPr>
              <a:t>CONCLUSIONI</a:t>
            </a:r>
          </a:p>
        </p:txBody>
      </p:sp>
      <p:sp>
        <p:nvSpPr>
          <p:cNvPr id="30723" name="Rectangle 3"/>
          <p:cNvSpPr>
            <a:spLocks noGrp="1" noChangeArrowheads="1"/>
          </p:cNvSpPr>
          <p:nvPr>
            <p:ph type="body" idx="1"/>
          </p:nvPr>
        </p:nvSpPr>
        <p:spPr>
          <a:xfrm>
            <a:off x="250825" y="1125538"/>
            <a:ext cx="8713788" cy="5472112"/>
          </a:xfrm>
        </p:spPr>
        <p:txBody>
          <a:bodyPr/>
          <a:lstStyle/>
          <a:p>
            <a:pPr marL="609600" indent="-609600" algn="ctr" eaLnBrk="1" hangingPunct="1">
              <a:lnSpc>
                <a:spcPct val="90000"/>
              </a:lnSpc>
              <a:buFontTx/>
              <a:buNone/>
            </a:pPr>
            <a:r>
              <a:rPr lang="it-IT" sz="2400">
                <a:solidFill>
                  <a:srgbClr val="000066"/>
                </a:solidFill>
                <a:latin typeface="Times New Roman" pitchFamily="18" charset="0"/>
                <a:cs typeface="Times New Roman" pitchFamily="18" charset="0"/>
              </a:rPr>
              <a:t>Questo percorso ha i seguenti obiettivi:</a:t>
            </a:r>
          </a:p>
          <a:p>
            <a:pPr marL="990600" lvl="1" indent="-533400" algn="ctr" eaLnBrk="1" hangingPunct="1">
              <a:lnSpc>
                <a:spcPct val="90000"/>
              </a:lnSpc>
              <a:buFontTx/>
              <a:buAutoNum type="arabicPeriod"/>
            </a:pPr>
            <a:r>
              <a:rPr lang="it-IT" sz="2400">
                <a:solidFill>
                  <a:srgbClr val="000066"/>
                </a:solidFill>
                <a:latin typeface="Times New Roman" pitchFamily="18" charset="0"/>
                <a:cs typeface="Times New Roman" pitchFamily="18" charset="0"/>
              </a:rPr>
              <a:t>L’adeguamento della Geometria alla realtà del mondo che ci circonda.</a:t>
            </a:r>
          </a:p>
          <a:p>
            <a:pPr marL="990600" lvl="1" indent="-533400" algn="ctr" eaLnBrk="1" hangingPunct="1">
              <a:lnSpc>
                <a:spcPct val="90000"/>
              </a:lnSpc>
              <a:buFontTx/>
              <a:buNone/>
            </a:pPr>
            <a:endParaRPr lang="it-IT" sz="2400">
              <a:solidFill>
                <a:srgbClr val="000066"/>
              </a:solidFill>
              <a:latin typeface="Times New Roman" pitchFamily="18" charset="0"/>
              <a:cs typeface="Times New Roman" pitchFamily="18" charset="0"/>
            </a:endParaRPr>
          </a:p>
          <a:p>
            <a:pPr marL="990600" lvl="1" indent="-533400" algn="ctr" eaLnBrk="1" hangingPunct="1">
              <a:lnSpc>
                <a:spcPct val="90000"/>
              </a:lnSpc>
              <a:buFontTx/>
              <a:buNone/>
            </a:pPr>
            <a:r>
              <a:rPr lang="it-IT" sz="2400">
                <a:solidFill>
                  <a:srgbClr val="000066"/>
                </a:solidFill>
                <a:latin typeface="Times New Roman" pitchFamily="18" charset="0"/>
                <a:cs typeface="Times New Roman" pitchFamily="18" charset="0"/>
              </a:rPr>
              <a:t>2. Permettere la trattazione dell’Architettura e la Rappresentazione come Scienza.</a:t>
            </a:r>
          </a:p>
          <a:p>
            <a:pPr marL="990600" lvl="1" indent="-533400" algn="ctr" eaLnBrk="1" hangingPunct="1">
              <a:lnSpc>
                <a:spcPct val="90000"/>
              </a:lnSpc>
              <a:buFontTx/>
              <a:buNone/>
            </a:pPr>
            <a:endParaRPr lang="it-IT" sz="2400">
              <a:solidFill>
                <a:srgbClr val="000066"/>
              </a:solidFill>
              <a:latin typeface="Times New Roman" pitchFamily="18" charset="0"/>
              <a:cs typeface="Times New Roman" pitchFamily="18" charset="0"/>
            </a:endParaRPr>
          </a:p>
          <a:p>
            <a:pPr marL="990600" lvl="1" indent="-533400" algn="ctr" eaLnBrk="1" hangingPunct="1">
              <a:lnSpc>
                <a:spcPct val="90000"/>
              </a:lnSpc>
              <a:buFontTx/>
              <a:buNone/>
            </a:pPr>
            <a:r>
              <a:rPr lang="it-IT" sz="2400">
                <a:solidFill>
                  <a:srgbClr val="000066"/>
                </a:solidFill>
                <a:latin typeface="Times New Roman" pitchFamily="18" charset="0"/>
                <a:cs typeface="Times New Roman" pitchFamily="18" charset="0"/>
              </a:rPr>
              <a:t>3. Mettere in risalto, attraverso luci ed ombre, come la bellezza dell’Universo ha le basi nella Geometria</a:t>
            </a:r>
          </a:p>
          <a:p>
            <a:pPr marL="609600" indent="-609600" eaLnBrk="1" hangingPunct="1">
              <a:lnSpc>
                <a:spcPct val="90000"/>
              </a:lnSpc>
            </a:pPr>
            <a:endParaRPr lang="it-IT" sz="2400">
              <a:solidFill>
                <a:srgbClr val="000066"/>
              </a:solidFill>
              <a:latin typeface="Times New Roman" pitchFamily="18" charset="0"/>
              <a:cs typeface="Times New Roman" pitchFamily="18" charset="0"/>
            </a:endParaRPr>
          </a:p>
        </p:txBody>
      </p:sp>
      <p:pic>
        <p:nvPicPr>
          <p:cNvPr id="84996" name="Picture 4" descr="leonardo-penumbrae-ss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375" y="4581525"/>
            <a:ext cx="2362200" cy="184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77417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afterEffect">
                                  <p:stCondLst>
                                    <p:cond delay="0"/>
                                  </p:stCondLst>
                                  <p:childTnLst>
                                    <p:set>
                                      <p:cBhvr>
                                        <p:cTn id="6" dur="1" fill="hold">
                                          <p:stCondLst>
                                            <p:cond delay="0"/>
                                          </p:stCondLst>
                                        </p:cTn>
                                        <p:tgtEl>
                                          <p:spTgt spid="84996"/>
                                        </p:tgtEl>
                                        <p:attrNameLst>
                                          <p:attrName>style.visibility</p:attrName>
                                        </p:attrNameLst>
                                      </p:cBhvr>
                                      <p:to>
                                        <p:strVal val="visible"/>
                                      </p:to>
                                    </p:set>
                                    <p:anim calcmode="lin" valueType="num">
                                      <p:cBhvr>
                                        <p:cTn id="7" dur="5000" fill="hold"/>
                                        <p:tgtEl>
                                          <p:spTgt spid="84996"/>
                                        </p:tgtEl>
                                        <p:attrNameLst>
                                          <p:attrName>ppt_w</p:attrName>
                                        </p:attrNameLst>
                                      </p:cBhvr>
                                      <p:tavLst>
                                        <p:tav tm="0" fmla="#ppt_w*sin(2.5*pi*$)">
                                          <p:val>
                                            <p:fltVal val="0"/>
                                          </p:val>
                                        </p:tav>
                                        <p:tav tm="100000">
                                          <p:val>
                                            <p:fltVal val="1"/>
                                          </p:val>
                                        </p:tav>
                                      </p:tavLst>
                                    </p:anim>
                                    <p:anim calcmode="lin" valueType="num">
                                      <p:cBhvr>
                                        <p:cTn id="8" dur="5000" fill="hold"/>
                                        <p:tgtEl>
                                          <p:spTgt spid="8499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egnaposto contenuto 2"/>
          <p:cNvSpPr>
            <a:spLocks noGrp="1"/>
          </p:cNvSpPr>
          <p:nvPr>
            <p:ph idx="1"/>
          </p:nvPr>
        </p:nvSpPr>
        <p:spPr>
          <a:xfrm>
            <a:off x="179388" y="115888"/>
            <a:ext cx="8785225" cy="6553200"/>
          </a:xfrm>
        </p:spPr>
        <p:txBody>
          <a:bodyPr/>
          <a:lstStyle/>
          <a:p>
            <a:pPr marL="0" indent="0" algn="just">
              <a:buFontTx/>
              <a:buNone/>
            </a:pPr>
            <a:r>
              <a:rPr lang="it-IT" sz="2400" b="1">
                <a:solidFill>
                  <a:srgbClr val="002060"/>
                </a:solidFill>
                <a:latin typeface="Times New Roman" pitchFamily="18" charset="0"/>
                <a:cs typeface="Times New Roman" pitchFamily="18" charset="0"/>
              </a:rPr>
              <a:t>Bibliografia</a:t>
            </a:r>
          </a:p>
          <a:p>
            <a:pPr marL="0" indent="0" algn="just">
              <a:buFontTx/>
              <a:buNone/>
            </a:pPr>
            <a:r>
              <a:rPr lang="it-IT" sz="2000">
                <a:solidFill>
                  <a:srgbClr val="002060"/>
                </a:solidFill>
                <a:latin typeface="Times New Roman" pitchFamily="18" charset="0"/>
                <a:cs typeface="Times New Roman" pitchFamily="18" charset="0"/>
              </a:rPr>
              <a:t>[1]  </a:t>
            </a:r>
            <a:r>
              <a:rPr lang="it-IT" sz="2000" b="1" i="1">
                <a:solidFill>
                  <a:srgbClr val="002060"/>
                </a:solidFill>
                <a:latin typeface="Times New Roman" pitchFamily="18" charset="0"/>
                <a:cs typeface="Times New Roman" pitchFamily="18" charset="0"/>
              </a:rPr>
              <a:t>F.Casolaro - A. Rotunno</a:t>
            </a:r>
            <a:r>
              <a:rPr lang="it-IT" sz="2000">
                <a:solidFill>
                  <a:srgbClr val="002060"/>
                </a:solidFill>
                <a:latin typeface="Times New Roman" pitchFamily="18" charset="0"/>
                <a:cs typeface="Times New Roman" pitchFamily="18" charset="0"/>
              </a:rPr>
              <a:t>: “</a:t>
            </a:r>
            <a:r>
              <a:rPr lang="it-IT" sz="2000" i="1">
                <a:solidFill>
                  <a:srgbClr val="002060"/>
                </a:solidFill>
                <a:latin typeface="Times New Roman" pitchFamily="18" charset="0"/>
                <a:cs typeface="Times New Roman" pitchFamily="18" charset="0"/>
              </a:rPr>
              <a:t>Presentazione di un percorso didattico di geometria proiettiva: Trasformazioni geometriche nell’arte</a:t>
            </a:r>
            <a:r>
              <a:rPr lang="it-IT" sz="2000">
                <a:solidFill>
                  <a:srgbClr val="002060"/>
                </a:solidFill>
                <a:latin typeface="Times New Roman" pitchFamily="18" charset="0"/>
                <a:cs typeface="Times New Roman" pitchFamily="18" charset="0"/>
              </a:rPr>
              <a:t>” - &lt;www. aifnapoli2” – Relazioni tra Fisica e Matematica&gt;.</a:t>
            </a:r>
          </a:p>
          <a:p>
            <a:pPr marL="0" indent="0" algn="just">
              <a:buFontTx/>
              <a:buNone/>
            </a:pPr>
            <a:r>
              <a:rPr lang="it-IT" sz="2000" b="1">
                <a:solidFill>
                  <a:srgbClr val="002060"/>
                </a:solidFill>
                <a:latin typeface="Times New Roman" pitchFamily="18" charset="0"/>
                <a:cs typeface="Times New Roman" pitchFamily="18" charset="0"/>
              </a:rPr>
              <a:t>[2]</a:t>
            </a:r>
            <a:r>
              <a:rPr lang="it-IT" sz="2000" b="1" i="1">
                <a:solidFill>
                  <a:srgbClr val="002060"/>
                </a:solidFill>
                <a:latin typeface="Times New Roman" pitchFamily="18" charset="0"/>
                <a:cs typeface="Times New Roman" pitchFamily="18" charset="0"/>
              </a:rPr>
              <a:t>C. Cundari </a:t>
            </a:r>
            <a:r>
              <a:rPr lang="it-IT" sz="2000">
                <a:solidFill>
                  <a:srgbClr val="002060"/>
                </a:solidFill>
                <a:latin typeface="Times New Roman" pitchFamily="18" charset="0"/>
                <a:cs typeface="Times New Roman" pitchFamily="18" charset="0"/>
              </a:rPr>
              <a:t>- Atti del Progetto del M.P.I. e del Dipartimento di Progettazione e Rilievo dell’Università “La Sapienza” di Roma (11-15   dicembre 1990; 6-10 maggio 1991; 8-12 dicembre 1991): “</a:t>
            </a:r>
            <a:r>
              <a:rPr lang="it-IT" sz="2000" i="1">
                <a:solidFill>
                  <a:srgbClr val="002060"/>
                </a:solidFill>
                <a:latin typeface="Times New Roman" pitchFamily="18" charset="0"/>
                <a:cs typeface="Times New Roman" pitchFamily="18" charset="0"/>
              </a:rPr>
              <a:t>Disegno e Matematica per una didattica finalizzata alle nuove tecnologie</a:t>
            </a:r>
            <a:r>
              <a:rPr lang="it-IT" sz="2000">
                <a:solidFill>
                  <a:srgbClr val="002060"/>
                </a:solidFill>
                <a:latin typeface="Times New Roman" pitchFamily="18" charset="0"/>
                <a:cs typeface="Times New Roman" pitchFamily="18" charset="0"/>
              </a:rPr>
              <a:t>”.</a:t>
            </a:r>
          </a:p>
          <a:p>
            <a:pPr marL="0" indent="0" algn="just">
              <a:buFontTx/>
              <a:buNone/>
            </a:pPr>
            <a:r>
              <a:rPr lang="it-IT" sz="2000">
                <a:solidFill>
                  <a:srgbClr val="002060"/>
                </a:solidFill>
                <a:latin typeface="Times New Roman" pitchFamily="18" charset="0"/>
                <a:cs typeface="Times New Roman" pitchFamily="18" charset="0"/>
              </a:rPr>
              <a:t>[3] </a:t>
            </a:r>
            <a:r>
              <a:rPr lang="it-IT" sz="2000" b="1" i="1">
                <a:solidFill>
                  <a:srgbClr val="002060"/>
                </a:solidFill>
                <a:latin typeface="Times New Roman" pitchFamily="18" charset="0"/>
                <a:cs typeface="Times New Roman" pitchFamily="18" charset="0"/>
              </a:rPr>
              <a:t>Gino Loria </a:t>
            </a:r>
            <a:r>
              <a:rPr lang="it-IT" sz="2000">
                <a:solidFill>
                  <a:srgbClr val="002060"/>
                </a:solidFill>
                <a:latin typeface="Times New Roman" pitchFamily="18" charset="0"/>
                <a:cs typeface="Times New Roman" pitchFamily="18" charset="0"/>
              </a:rPr>
              <a:t>- Storia della Geometria Descrittiva dalle Origini sino ai giorni nostri - Milano, Ulrico Hoepli, 1921.</a:t>
            </a:r>
          </a:p>
          <a:p>
            <a:pPr marL="0" indent="0" algn="just">
              <a:buFontTx/>
              <a:buNone/>
            </a:pPr>
            <a:r>
              <a:rPr lang="it-IT" sz="2000">
                <a:solidFill>
                  <a:srgbClr val="002060"/>
                </a:solidFill>
                <a:latin typeface="Times New Roman" pitchFamily="18" charset="0"/>
                <a:cs typeface="Times New Roman" pitchFamily="18" charset="0"/>
              </a:rPr>
              <a:t>[4] </a:t>
            </a:r>
            <a:r>
              <a:rPr lang="it-IT" sz="2000" b="1" i="1">
                <a:solidFill>
                  <a:srgbClr val="002060"/>
                </a:solidFill>
                <a:latin typeface="Times New Roman" pitchFamily="18" charset="0"/>
                <a:cs typeface="Times New Roman" pitchFamily="18" charset="0"/>
              </a:rPr>
              <a:t>F. Casolaro - F. Eugeni</a:t>
            </a:r>
            <a:r>
              <a:rPr lang="it-IT" sz="2000">
                <a:solidFill>
                  <a:srgbClr val="002060"/>
                </a:solidFill>
                <a:latin typeface="Times New Roman" pitchFamily="18" charset="0"/>
                <a:cs typeface="Times New Roman" pitchFamily="18" charset="0"/>
              </a:rPr>
              <a:t>: “</a:t>
            </a:r>
            <a:r>
              <a:rPr lang="it-IT" sz="2000" i="1">
                <a:solidFill>
                  <a:srgbClr val="002060"/>
                </a:solidFill>
                <a:latin typeface="Times New Roman" pitchFamily="18" charset="0"/>
                <a:cs typeface="Times New Roman" pitchFamily="18" charset="0"/>
              </a:rPr>
              <a:t>Trasformazioni geometriche che conservano la norma nelle algebre reali doppie</a:t>
            </a:r>
            <a:r>
              <a:rPr lang="it-IT" sz="2000">
                <a:solidFill>
                  <a:srgbClr val="002060"/>
                </a:solidFill>
                <a:latin typeface="Times New Roman" pitchFamily="18" charset="0"/>
                <a:cs typeface="Times New Roman" pitchFamily="18" charset="0"/>
              </a:rPr>
              <a:t>”. Atti del Convegno “Aspetti multidisciplinari della didattica della matematica” - Teramo, 1-3 dicembre 1995. Ratio Matematica n. 1, 1996 – pag. 23-33</a:t>
            </a:r>
            <a:r>
              <a:rPr lang="it-IT" sz="2000" u="sng">
                <a:solidFill>
                  <a:srgbClr val="002060"/>
                </a:solidFill>
                <a:latin typeface="Times New Roman" pitchFamily="18" charset="0"/>
                <a:cs typeface="Times New Roman" pitchFamily="18" charset="0"/>
              </a:rPr>
              <a:t>.</a:t>
            </a:r>
            <a:endParaRPr lang="it-IT" sz="2000">
              <a:solidFill>
                <a:srgbClr val="002060"/>
              </a:solidFill>
              <a:latin typeface="Times New Roman" pitchFamily="18" charset="0"/>
              <a:cs typeface="Times New Roman" pitchFamily="18" charset="0"/>
            </a:endParaRPr>
          </a:p>
          <a:p>
            <a:pPr marL="0" indent="0" algn="just">
              <a:buFontTx/>
              <a:buNone/>
            </a:pPr>
            <a:r>
              <a:rPr lang="it-IT" sz="2000">
                <a:solidFill>
                  <a:srgbClr val="002060"/>
                </a:solidFill>
                <a:latin typeface="Times New Roman" pitchFamily="18" charset="0"/>
                <a:cs typeface="Times New Roman" pitchFamily="18" charset="0"/>
              </a:rPr>
              <a:t>[5] </a:t>
            </a:r>
            <a:r>
              <a:rPr lang="it-IT" sz="2000" b="1" i="1">
                <a:solidFill>
                  <a:srgbClr val="002060"/>
                </a:solidFill>
                <a:latin typeface="Times New Roman" pitchFamily="18" charset="0"/>
                <a:cs typeface="Times New Roman" pitchFamily="18" charset="0"/>
              </a:rPr>
              <a:t>F. Casolaro - L. Cirillo</a:t>
            </a:r>
            <a:r>
              <a:rPr lang="it-IT" sz="2000">
                <a:solidFill>
                  <a:srgbClr val="002060"/>
                </a:solidFill>
                <a:latin typeface="Times New Roman" pitchFamily="18" charset="0"/>
                <a:cs typeface="Times New Roman" pitchFamily="18" charset="0"/>
              </a:rPr>
              <a:t>: “</a:t>
            </a:r>
            <a:r>
              <a:rPr lang="it-IT" sz="2000" i="1">
                <a:solidFill>
                  <a:srgbClr val="002060"/>
                </a:solidFill>
                <a:latin typeface="Times New Roman" pitchFamily="18" charset="0"/>
                <a:cs typeface="Times New Roman" pitchFamily="18" charset="0"/>
              </a:rPr>
              <a:t>Le trasformazioni omologiche</a:t>
            </a:r>
            <a:r>
              <a:rPr lang="it-IT" sz="2000">
                <a:solidFill>
                  <a:srgbClr val="002060"/>
                </a:solidFill>
                <a:latin typeface="Times New Roman" pitchFamily="18" charset="0"/>
                <a:cs typeface="Times New Roman" pitchFamily="18" charset="0"/>
              </a:rPr>
              <a:t>”. Atti Convegno Nazionale Mathesis “</a:t>
            </a:r>
            <a:r>
              <a:rPr lang="it-IT" sz="2000" i="1">
                <a:solidFill>
                  <a:srgbClr val="002060"/>
                </a:solidFill>
                <a:latin typeface="Times New Roman" pitchFamily="18" charset="0"/>
                <a:cs typeface="Times New Roman" pitchFamily="18" charset="0"/>
              </a:rPr>
              <a:t>I fondamenti della matematica per la sua didattica</a:t>
            </a:r>
            <a:r>
              <a:rPr lang="it-IT" sz="2000">
                <a:solidFill>
                  <a:srgbClr val="002060"/>
                </a:solidFill>
                <a:latin typeface="Times New Roman" pitchFamily="18" charset="0"/>
                <a:cs typeface="Times New Roman" pitchFamily="18" charset="0"/>
              </a:rPr>
              <a:t>”- Verona, 28-30 novembre 1996 – pag. 309-318.</a:t>
            </a:r>
          </a:p>
          <a:p>
            <a:pPr marL="0" indent="0" algn="just">
              <a:buFontTx/>
              <a:buNone/>
            </a:pPr>
            <a:r>
              <a:rPr lang="it-IT" sz="2000">
                <a:solidFill>
                  <a:srgbClr val="002060"/>
                </a:solidFill>
                <a:latin typeface="Times New Roman" pitchFamily="18" charset="0"/>
                <a:cs typeface="Times New Roman" pitchFamily="18" charset="0"/>
              </a:rPr>
              <a:t>[6] </a:t>
            </a:r>
            <a:r>
              <a:rPr lang="it-IT" sz="2000" b="1" i="1">
                <a:solidFill>
                  <a:srgbClr val="002060"/>
                </a:solidFill>
                <a:latin typeface="Times New Roman" pitchFamily="18" charset="0"/>
                <a:cs typeface="Times New Roman" pitchFamily="18" charset="0"/>
              </a:rPr>
              <a:t>F. Casolaro</a:t>
            </a:r>
            <a:r>
              <a:rPr lang="it-IT" sz="2000">
                <a:solidFill>
                  <a:srgbClr val="002060"/>
                </a:solidFill>
                <a:latin typeface="Times New Roman" pitchFamily="18" charset="0"/>
                <a:cs typeface="Times New Roman" pitchFamily="18" charset="0"/>
              </a:rPr>
              <a:t>: “</a:t>
            </a:r>
            <a:r>
              <a:rPr lang="it-IT" sz="2000" i="1">
                <a:solidFill>
                  <a:srgbClr val="002060"/>
                </a:solidFill>
                <a:latin typeface="Times New Roman" pitchFamily="18" charset="0"/>
                <a:cs typeface="Times New Roman" pitchFamily="18" charset="0"/>
              </a:rPr>
              <a:t>Modello geometrico non euclideo per lo spazio fisico</a:t>
            </a:r>
            <a:r>
              <a:rPr lang="it-IT" sz="2000">
                <a:solidFill>
                  <a:srgbClr val="002060"/>
                </a:solidFill>
                <a:latin typeface="Times New Roman" pitchFamily="18" charset="0"/>
                <a:cs typeface="Times New Roman" pitchFamily="18" charset="0"/>
              </a:rPr>
              <a:t>”, Atti Convegno “</a:t>
            </a:r>
            <a:r>
              <a:rPr lang="it-IT" sz="2000" i="1">
                <a:solidFill>
                  <a:srgbClr val="002060"/>
                </a:solidFill>
                <a:latin typeface="Times New Roman" pitchFamily="18" charset="0"/>
                <a:cs typeface="Times New Roman" pitchFamily="18" charset="0"/>
              </a:rPr>
              <a:t>Metodi di rappresentazione dell’incertezza nell’Architettura</a:t>
            </a:r>
            <a:r>
              <a:rPr lang="it-IT" sz="2000">
                <a:solidFill>
                  <a:srgbClr val="002060"/>
                </a:solidFill>
                <a:latin typeface="Times New Roman" pitchFamily="18" charset="0"/>
                <a:cs typeface="Times New Roman" pitchFamily="18" charset="0"/>
              </a:rPr>
              <a:t>” - Pescara, novembre 1997 – pag.103-106.</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79388" y="188913"/>
            <a:ext cx="8785225" cy="6553200"/>
          </a:xfrm>
        </p:spPr>
        <p:txBody>
          <a:bodyPr/>
          <a:lstStyle/>
          <a:p>
            <a:pPr marL="0" indent="0" algn="just">
              <a:buFontTx/>
              <a:buNone/>
              <a:defRPr/>
            </a:pPr>
            <a:r>
              <a:rPr lang="it-IT" sz="2000" dirty="0">
                <a:solidFill>
                  <a:srgbClr val="002060"/>
                </a:solidFill>
                <a:latin typeface="Times New Roman" pitchFamily="18" charset="0"/>
                <a:cs typeface="Times New Roman" pitchFamily="18" charset="0"/>
              </a:rPr>
              <a:t>[7] </a:t>
            </a:r>
            <a:r>
              <a:rPr lang="it-IT" sz="2000" b="1" i="1" dirty="0">
                <a:solidFill>
                  <a:srgbClr val="002060"/>
                </a:solidFill>
                <a:latin typeface="Times New Roman" pitchFamily="18" charset="0"/>
                <a:cs typeface="Times New Roman" pitchFamily="18" charset="0"/>
              </a:rPr>
              <a:t>F. </a:t>
            </a:r>
            <a:r>
              <a:rPr lang="it-IT" sz="2000" b="1" i="1" dirty="0" err="1">
                <a:solidFill>
                  <a:srgbClr val="002060"/>
                </a:solidFill>
                <a:latin typeface="Times New Roman" pitchFamily="18" charset="0"/>
                <a:cs typeface="Times New Roman" pitchFamily="18" charset="0"/>
              </a:rPr>
              <a:t>Casolaro</a:t>
            </a:r>
            <a:r>
              <a:rPr lang="it-IT" sz="2000" b="1" i="1" dirty="0">
                <a:solidFill>
                  <a:srgbClr val="002060"/>
                </a:solidFill>
                <a:latin typeface="Times New Roman" pitchFamily="18" charset="0"/>
                <a:cs typeface="Times New Roman" pitchFamily="18" charset="0"/>
              </a:rPr>
              <a:t> - C. Di Foggia</a:t>
            </a:r>
            <a:r>
              <a:rPr lang="it-IT" sz="2000" dirty="0">
                <a:solidFill>
                  <a:srgbClr val="002060"/>
                </a:solidFill>
                <a:latin typeface="Times New Roman" pitchFamily="18" charset="0"/>
                <a:cs typeface="Times New Roman" pitchFamily="18" charset="0"/>
              </a:rPr>
              <a:t>: “</a:t>
            </a:r>
            <a:r>
              <a:rPr lang="it-IT" sz="2000" i="1" dirty="0">
                <a:solidFill>
                  <a:srgbClr val="002060"/>
                </a:solidFill>
                <a:latin typeface="Times New Roman" pitchFamily="18" charset="0"/>
                <a:cs typeface="Times New Roman" pitchFamily="18" charset="0"/>
              </a:rPr>
              <a:t>Insegnamento della Matematica nel terzo millennio: la didattica breve</a:t>
            </a:r>
            <a:r>
              <a:rPr lang="it-IT" sz="2000" dirty="0">
                <a:solidFill>
                  <a:srgbClr val="002060"/>
                </a:solidFill>
                <a:latin typeface="Times New Roman" pitchFamily="18" charset="0"/>
                <a:cs typeface="Times New Roman" pitchFamily="18" charset="0"/>
              </a:rPr>
              <a:t>”. Atti del Convegno Nazionale “</a:t>
            </a:r>
            <a:r>
              <a:rPr lang="it-IT" sz="2000" i="1" dirty="0">
                <a:solidFill>
                  <a:srgbClr val="002060"/>
                </a:solidFill>
                <a:latin typeface="Times New Roman" pitchFamily="18" charset="0"/>
                <a:cs typeface="Times New Roman" pitchFamily="18" charset="0"/>
              </a:rPr>
              <a:t>Matematica nel 2000</a:t>
            </a:r>
            <a:r>
              <a:rPr lang="it-IT" sz="2000" dirty="0">
                <a:solidFill>
                  <a:srgbClr val="002060"/>
                </a:solidFill>
                <a:latin typeface="Times New Roman" pitchFamily="18" charset="0"/>
                <a:cs typeface="Times New Roman" pitchFamily="18" charset="0"/>
              </a:rPr>
              <a:t>”. Ortona aprile 1998 – pag. 236-243.</a:t>
            </a:r>
          </a:p>
          <a:p>
            <a:pPr marL="0" indent="0" algn="just">
              <a:buFontTx/>
              <a:buNone/>
              <a:defRPr/>
            </a:pPr>
            <a:r>
              <a:rPr lang="it-IT" sz="2000" dirty="0">
                <a:solidFill>
                  <a:srgbClr val="002060"/>
                </a:solidFill>
                <a:latin typeface="Times New Roman" pitchFamily="18" charset="0"/>
                <a:cs typeface="Times New Roman" pitchFamily="18" charset="0"/>
              </a:rPr>
              <a:t>[8] </a:t>
            </a:r>
            <a:r>
              <a:rPr lang="it-IT" sz="2000" b="1" i="1" dirty="0">
                <a:solidFill>
                  <a:srgbClr val="002060"/>
                </a:solidFill>
                <a:latin typeface="Times New Roman" pitchFamily="18" charset="0"/>
                <a:cs typeface="Times New Roman" pitchFamily="18" charset="0"/>
              </a:rPr>
              <a:t>E. </a:t>
            </a:r>
            <a:r>
              <a:rPr lang="it-IT" sz="2000" b="1" i="1" dirty="0" err="1">
                <a:solidFill>
                  <a:srgbClr val="002060"/>
                </a:solidFill>
                <a:latin typeface="Times New Roman" pitchFamily="18" charset="0"/>
                <a:cs typeface="Times New Roman" pitchFamily="18" charset="0"/>
              </a:rPr>
              <a:t>Ambrisi</a:t>
            </a:r>
            <a:r>
              <a:rPr lang="it-IT" sz="2000" b="1" i="1" dirty="0">
                <a:solidFill>
                  <a:srgbClr val="002060"/>
                </a:solidFill>
                <a:latin typeface="Times New Roman" pitchFamily="18" charset="0"/>
                <a:cs typeface="Times New Roman" pitchFamily="18" charset="0"/>
              </a:rPr>
              <a:t> - F. </a:t>
            </a:r>
            <a:r>
              <a:rPr lang="it-IT" sz="2000" b="1" i="1" dirty="0" err="1">
                <a:solidFill>
                  <a:srgbClr val="002060"/>
                </a:solidFill>
                <a:latin typeface="Times New Roman" pitchFamily="18" charset="0"/>
                <a:cs typeface="Times New Roman" pitchFamily="18" charset="0"/>
              </a:rPr>
              <a:t>Casolaro</a:t>
            </a:r>
            <a:r>
              <a:rPr lang="it-IT" sz="2000" dirty="0">
                <a:solidFill>
                  <a:srgbClr val="002060"/>
                </a:solidFill>
                <a:latin typeface="Times New Roman" pitchFamily="18" charset="0"/>
                <a:cs typeface="Times New Roman" pitchFamily="18" charset="0"/>
              </a:rPr>
              <a:t>: “</a:t>
            </a:r>
            <a:r>
              <a:rPr lang="it-IT" sz="2000" i="1" dirty="0">
                <a:solidFill>
                  <a:srgbClr val="002060"/>
                </a:solidFill>
                <a:latin typeface="Times New Roman" pitchFamily="18" charset="0"/>
                <a:cs typeface="Times New Roman" pitchFamily="18" charset="0"/>
              </a:rPr>
              <a:t>Il valore culturale della prova di Matematica agli esami di Stato</a:t>
            </a:r>
            <a:r>
              <a:rPr lang="it-IT" sz="2000" dirty="0">
                <a:solidFill>
                  <a:srgbClr val="002060"/>
                </a:solidFill>
                <a:latin typeface="Times New Roman" pitchFamily="18" charset="0"/>
                <a:cs typeface="Times New Roman" pitchFamily="18" charset="0"/>
              </a:rPr>
              <a:t>”. Congresso Nazionale </a:t>
            </a:r>
            <a:r>
              <a:rPr lang="it-IT" sz="2000" dirty="0" err="1">
                <a:solidFill>
                  <a:srgbClr val="002060"/>
                </a:solidFill>
                <a:latin typeface="Times New Roman" pitchFamily="18" charset="0"/>
                <a:cs typeface="Times New Roman" pitchFamily="18" charset="0"/>
              </a:rPr>
              <a:t>Mathesis</a:t>
            </a:r>
            <a:r>
              <a:rPr lang="it-IT" sz="2000" dirty="0">
                <a:solidFill>
                  <a:srgbClr val="002060"/>
                </a:solidFill>
                <a:latin typeface="Times New Roman" pitchFamily="18" charset="0"/>
                <a:cs typeface="Times New Roman" pitchFamily="18" charset="0"/>
              </a:rPr>
              <a:t> 1998: “Matematica è/e Cultura” - L’Aquila, 19-21 ottobre 1998 – pag. 27-32.</a:t>
            </a:r>
          </a:p>
          <a:p>
            <a:pPr marL="0" indent="0" algn="just">
              <a:buFontTx/>
              <a:buNone/>
              <a:defRPr/>
            </a:pPr>
            <a:r>
              <a:rPr lang="it-IT" sz="2000" dirty="0">
                <a:solidFill>
                  <a:srgbClr val="002060"/>
                </a:solidFill>
                <a:latin typeface="Times New Roman" pitchFamily="18" charset="0"/>
                <a:cs typeface="Times New Roman" pitchFamily="18" charset="0"/>
              </a:rPr>
              <a:t>[9] </a:t>
            </a:r>
            <a:r>
              <a:rPr lang="it-IT" sz="2000" b="1" i="1" dirty="0">
                <a:solidFill>
                  <a:srgbClr val="002060"/>
                </a:solidFill>
                <a:latin typeface="Times New Roman" pitchFamily="18" charset="0"/>
                <a:cs typeface="Times New Roman" pitchFamily="18" charset="0"/>
              </a:rPr>
              <a:t>F. </a:t>
            </a:r>
            <a:r>
              <a:rPr lang="it-IT" sz="2000" b="1" i="1" dirty="0" err="1">
                <a:solidFill>
                  <a:srgbClr val="002060"/>
                </a:solidFill>
                <a:latin typeface="Times New Roman" pitchFamily="18" charset="0"/>
                <a:cs typeface="Times New Roman" pitchFamily="18" charset="0"/>
              </a:rPr>
              <a:t>Casolaro</a:t>
            </a:r>
            <a:r>
              <a:rPr lang="it-IT" sz="2000" dirty="0">
                <a:solidFill>
                  <a:srgbClr val="002060"/>
                </a:solidFill>
                <a:latin typeface="Times New Roman" pitchFamily="18" charset="0"/>
                <a:cs typeface="Times New Roman" pitchFamily="18" charset="0"/>
              </a:rPr>
              <a:t>: </a:t>
            </a:r>
            <a:r>
              <a:rPr lang="it-IT" sz="2000" i="1" dirty="0">
                <a:solidFill>
                  <a:srgbClr val="002060"/>
                </a:solidFill>
                <a:latin typeface="Times New Roman" pitchFamily="18" charset="0"/>
                <a:cs typeface="Times New Roman" pitchFamily="18" charset="0"/>
              </a:rPr>
              <a:t>Un percorso di geometria per la scuola del terzo millennio: dal piano cartesiano ad un modello analitico su uno spazio curvo</a:t>
            </a:r>
            <a:r>
              <a:rPr lang="it-IT" sz="2000" dirty="0">
                <a:solidFill>
                  <a:srgbClr val="002060"/>
                </a:solidFill>
                <a:latin typeface="Times New Roman" pitchFamily="18" charset="0"/>
                <a:cs typeface="Times New Roman" pitchFamily="18" charset="0"/>
              </a:rPr>
              <a:t>". Atti del Congresso Nazionale </a:t>
            </a:r>
            <a:r>
              <a:rPr lang="it-IT" sz="2000" dirty="0" err="1">
                <a:solidFill>
                  <a:srgbClr val="002060"/>
                </a:solidFill>
                <a:latin typeface="Times New Roman" pitchFamily="18" charset="0"/>
                <a:cs typeface="Times New Roman" pitchFamily="18" charset="0"/>
              </a:rPr>
              <a:t>Mathesis</a:t>
            </a:r>
            <a:r>
              <a:rPr lang="it-IT" sz="2000" dirty="0">
                <a:solidFill>
                  <a:srgbClr val="002060"/>
                </a:solidFill>
                <a:latin typeface="Times New Roman" pitchFamily="18" charset="0"/>
                <a:cs typeface="Times New Roman" pitchFamily="18" charset="0"/>
              </a:rPr>
              <a:t> "</a:t>
            </a:r>
            <a:r>
              <a:rPr lang="it-IT" sz="2000" i="1" dirty="0">
                <a:solidFill>
                  <a:srgbClr val="002060"/>
                </a:solidFill>
                <a:latin typeface="Times New Roman" pitchFamily="18" charset="0"/>
                <a:cs typeface="Times New Roman" pitchFamily="18" charset="0"/>
              </a:rPr>
              <a:t>La Matematica fra tradizione e innovazione: un confronto europeo</a:t>
            </a:r>
            <a:r>
              <a:rPr lang="it-IT" sz="2000" dirty="0">
                <a:solidFill>
                  <a:srgbClr val="002060"/>
                </a:solidFill>
                <a:latin typeface="Times New Roman" pitchFamily="18" charset="0"/>
                <a:cs typeface="Times New Roman" pitchFamily="18" charset="0"/>
              </a:rPr>
              <a:t>" – 17-19 ottobre Bergamo 2002 – pag.185-198.</a:t>
            </a:r>
          </a:p>
          <a:p>
            <a:pPr marL="0" indent="0" algn="just">
              <a:buFontTx/>
              <a:buNone/>
              <a:defRPr/>
            </a:pPr>
            <a:r>
              <a:rPr lang="it-IT" sz="2000" dirty="0">
                <a:solidFill>
                  <a:srgbClr val="002060"/>
                </a:solidFill>
                <a:latin typeface="Times New Roman" pitchFamily="18" charset="0"/>
                <a:cs typeface="Times New Roman" pitchFamily="18" charset="0"/>
              </a:rPr>
              <a:t>[10] </a:t>
            </a:r>
            <a:r>
              <a:rPr lang="it-IT" sz="2000" b="1" i="1" dirty="0">
                <a:solidFill>
                  <a:srgbClr val="002060"/>
                </a:solidFill>
                <a:latin typeface="Times New Roman" pitchFamily="18" charset="0"/>
                <a:cs typeface="Times New Roman" pitchFamily="18" charset="0"/>
              </a:rPr>
              <a:t>F. </a:t>
            </a:r>
            <a:r>
              <a:rPr lang="it-IT" sz="2000" b="1" i="1" dirty="0" err="1">
                <a:solidFill>
                  <a:srgbClr val="002060"/>
                </a:solidFill>
                <a:latin typeface="Times New Roman" pitchFamily="18" charset="0"/>
                <a:cs typeface="Times New Roman" pitchFamily="18" charset="0"/>
              </a:rPr>
              <a:t>Casolaro</a:t>
            </a:r>
            <a:r>
              <a:rPr lang="it-IT" sz="2000" dirty="0">
                <a:solidFill>
                  <a:srgbClr val="002060"/>
                </a:solidFill>
                <a:latin typeface="Times New Roman" pitchFamily="18" charset="0"/>
                <a:cs typeface="Times New Roman" pitchFamily="18" charset="0"/>
              </a:rPr>
              <a:t>: "</a:t>
            </a:r>
            <a:r>
              <a:rPr lang="it-IT" sz="2000" i="1" dirty="0">
                <a:solidFill>
                  <a:srgbClr val="002060"/>
                </a:solidFill>
                <a:latin typeface="Times New Roman" pitchFamily="18" charset="0"/>
                <a:cs typeface="Times New Roman" pitchFamily="18" charset="0"/>
              </a:rPr>
              <a:t>Le trasformazioni omologiche nella Storia, nell'Arte, nella Didattica</a:t>
            </a:r>
            <a:r>
              <a:rPr lang="it-IT" sz="2000" dirty="0">
                <a:solidFill>
                  <a:srgbClr val="002060"/>
                </a:solidFill>
                <a:latin typeface="Times New Roman" pitchFamily="18" charset="0"/>
                <a:cs typeface="Times New Roman" pitchFamily="18" charset="0"/>
              </a:rPr>
              <a:t>" - Atti del Convegno Internazionale "</a:t>
            </a:r>
            <a:r>
              <a:rPr lang="it-IT" sz="2000" i="1" dirty="0">
                <a:solidFill>
                  <a:srgbClr val="002060"/>
                </a:solidFill>
                <a:latin typeface="Times New Roman" pitchFamily="18" charset="0"/>
                <a:cs typeface="Times New Roman" pitchFamily="18" charset="0"/>
              </a:rPr>
              <a:t>Matematica e Arte: un sorprendente binomio</a:t>
            </a:r>
            <a:r>
              <a:rPr lang="it-IT" sz="2000" dirty="0">
                <a:solidFill>
                  <a:srgbClr val="002060"/>
                </a:solidFill>
                <a:latin typeface="Times New Roman" pitchFamily="18" charset="0"/>
                <a:cs typeface="Times New Roman" pitchFamily="18" charset="0"/>
              </a:rPr>
              <a:t>" Vasto, 10-12 aprile 2003; pagg. 129-148.</a:t>
            </a:r>
          </a:p>
          <a:p>
            <a:pPr marL="0" indent="0" algn="just">
              <a:buFontTx/>
              <a:buNone/>
              <a:defRPr/>
            </a:pPr>
            <a:r>
              <a:rPr lang="it-IT" sz="2000" dirty="0">
                <a:solidFill>
                  <a:srgbClr val="002060"/>
                </a:solidFill>
                <a:latin typeface="Times New Roman" pitchFamily="18" charset="0"/>
                <a:cs typeface="Times New Roman" pitchFamily="18" charset="0"/>
              </a:rPr>
              <a:t>[11] </a:t>
            </a:r>
            <a:r>
              <a:rPr lang="it-IT" sz="2000" b="1" i="1" dirty="0">
                <a:solidFill>
                  <a:srgbClr val="002060"/>
                </a:solidFill>
                <a:latin typeface="Times New Roman" pitchFamily="18" charset="0"/>
                <a:cs typeface="Times New Roman" pitchFamily="18" charset="0"/>
              </a:rPr>
              <a:t>F. </a:t>
            </a:r>
            <a:r>
              <a:rPr lang="it-IT" sz="2000" b="1" i="1" dirty="0" err="1">
                <a:solidFill>
                  <a:srgbClr val="002060"/>
                </a:solidFill>
                <a:latin typeface="Times New Roman" pitchFamily="18" charset="0"/>
                <a:cs typeface="Times New Roman" pitchFamily="18" charset="0"/>
              </a:rPr>
              <a:t>Casolaro</a:t>
            </a:r>
            <a:r>
              <a:rPr lang="it-IT" sz="2000" b="1" i="1" dirty="0">
                <a:solidFill>
                  <a:srgbClr val="002060"/>
                </a:solidFill>
                <a:latin typeface="Times New Roman" pitchFamily="18" charset="0"/>
                <a:cs typeface="Times New Roman" pitchFamily="18" charset="0"/>
              </a:rPr>
              <a:t> – R. Pisano</a:t>
            </a:r>
            <a:r>
              <a:rPr lang="it-IT" sz="2000" dirty="0">
                <a:solidFill>
                  <a:srgbClr val="002060"/>
                </a:solidFill>
                <a:latin typeface="Times New Roman" pitchFamily="18" charset="0"/>
                <a:cs typeface="Times New Roman" pitchFamily="18" charset="0"/>
              </a:rPr>
              <a:t>: </a:t>
            </a:r>
            <a:r>
              <a:rPr lang="it-IT" sz="2000" dirty="0">
                <a:solidFill>
                  <a:srgbClr val="002060"/>
                </a:solidFill>
                <a:effectLst>
                  <a:outerShdw blurRad="50800" dist="38100" algn="tr" rotWithShape="0">
                    <a:prstClr val="black">
                      <a:alpha val="40000"/>
                    </a:prstClr>
                  </a:outerShdw>
                </a:effectLst>
                <a:latin typeface="Times New Roman" pitchFamily="18" charset="0"/>
                <a:cs typeface="Times New Roman" pitchFamily="18" charset="0"/>
              </a:rPr>
              <a:t>“</a:t>
            </a:r>
            <a:r>
              <a:rPr lang="it-IT" sz="2000" i="1" dirty="0">
                <a:solidFill>
                  <a:srgbClr val="002060"/>
                </a:solidFill>
                <a:effectLst>
                  <a:outerShdw blurRad="50800" dist="38100" algn="tr" rotWithShape="0">
                    <a:prstClr val="black">
                      <a:alpha val="40000"/>
                    </a:prstClr>
                  </a:outerShdw>
                </a:effectLst>
                <a:latin typeface="Times New Roman" pitchFamily="18" charset="0"/>
                <a:cs typeface="Times New Roman" pitchFamily="18" charset="0"/>
              </a:rPr>
              <a:t>Riflessioni </a:t>
            </a:r>
            <a:r>
              <a:rPr lang="it-IT" sz="2000" i="1" dirty="0">
                <a:solidFill>
                  <a:srgbClr val="002060"/>
                </a:solidFill>
                <a:latin typeface="Times New Roman" pitchFamily="18" charset="0"/>
                <a:cs typeface="Times New Roman" pitchFamily="18" charset="0"/>
              </a:rPr>
              <a:t>sulla geometria nella Teoria della relatività</a:t>
            </a:r>
            <a:r>
              <a:rPr lang="it-IT" sz="2000" dirty="0">
                <a:solidFill>
                  <a:srgbClr val="002060"/>
                </a:solidFill>
                <a:latin typeface="Times New Roman" pitchFamily="18" charset="0"/>
                <a:cs typeface="Times New Roman" pitchFamily="18" charset="0"/>
              </a:rPr>
              <a:t>”, Atti del XXVI Congresso Nazionale di “Storia della Fisica e dell'Astronomia” (SISFA 15-17 giugno 2006), tenutosi il giorno 15/05/2006 presso la Facoltà di Architettura “Valle Giulia” dell’Università di Roma “</a:t>
            </a:r>
            <a:r>
              <a:rPr lang="it-IT" sz="2000" i="1" dirty="0">
                <a:solidFill>
                  <a:srgbClr val="002060"/>
                </a:solidFill>
                <a:latin typeface="Times New Roman" pitchFamily="18" charset="0"/>
                <a:cs typeface="Times New Roman" pitchFamily="18" charset="0"/>
              </a:rPr>
              <a:t>La Sapienza</a:t>
            </a:r>
            <a:r>
              <a:rPr lang="it-IT" sz="2000" dirty="0">
                <a:solidFill>
                  <a:srgbClr val="002060"/>
                </a:solidFill>
                <a:latin typeface="Times New Roman" pitchFamily="18" charset="0"/>
                <a:cs typeface="Times New Roman" pitchFamily="18" charset="0"/>
              </a:rPr>
              <a:t>”. pag. 221-231.</a:t>
            </a:r>
          </a:p>
          <a:p>
            <a:pPr marL="0" indent="0" algn="just">
              <a:buFontTx/>
              <a:buNone/>
              <a:defRPr/>
            </a:pPr>
            <a:endParaRPr lang="it-IT" sz="1800" dirty="0">
              <a:solidFill>
                <a:srgbClr val="002060"/>
              </a:solidFill>
              <a:latin typeface="Times New Roman" pitchFamily="18" charset="0"/>
              <a:cs typeface="Times New Roman"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egnaposto contenuto 2"/>
          <p:cNvSpPr>
            <a:spLocks noGrp="1"/>
          </p:cNvSpPr>
          <p:nvPr>
            <p:ph idx="1"/>
          </p:nvPr>
        </p:nvSpPr>
        <p:spPr>
          <a:xfrm>
            <a:off x="179388" y="188913"/>
            <a:ext cx="8785225" cy="6480175"/>
          </a:xfrm>
        </p:spPr>
        <p:txBody>
          <a:bodyPr/>
          <a:lstStyle/>
          <a:p>
            <a:pPr marL="0" indent="0" algn="just">
              <a:buFontTx/>
              <a:buNone/>
            </a:pPr>
            <a:r>
              <a:rPr lang="it-IT" sz="2000">
                <a:solidFill>
                  <a:srgbClr val="002060"/>
                </a:solidFill>
                <a:latin typeface="Times New Roman" pitchFamily="18" charset="0"/>
                <a:cs typeface="Times New Roman" pitchFamily="18" charset="0"/>
              </a:rPr>
              <a:t>[12] </a:t>
            </a:r>
            <a:r>
              <a:rPr lang="it-IT" sz="2000" b="1" i="1">
                <a:solidFill>
                  <a:srgbClr val="002060"/>
                </a:solidFill>
                <a:latin typeface="Times New Roman" pitchFamily="18" charset="0"/>
                <a:cs typeface="Times New Roman" pitchFamily="18" charset="0"/>
              </a:rPr>
              <a:t>F. Casolaro - R. Prosperi</a:t>
            </a:r>
            <a:r>
              <a:rPr lang="it-IT" sz="2000">
                <a:solidFill>
                  <a:srgbClr val="002060"/>
                </a:solidFill>
                <a:latin typeface="Times New Roman" pitchFamily="18" charset="0"/>
                <a:cs typeface="Times New Roman" pitchFamily="18" charset="0"/>
              </a:rPr>
              <a:t>: Atti della Scuola Estiva di Terni, 26-30 luglio 2011“</a:t>
            </a:r>
            <a:r>
              <a:rPr lang="it-IT" sz="2000" i="1">
                <a:solidFill>
                  <a:srgbClr val="002060"/>
                </a:solidFill>
                <a:latin typeface="Times New Roman" pitchFamily="18" charset="0"/>
                <a:cs typeface="Times New Roman" pitchFamily="18" charset="0"/>
              </a:rPr>
              <a:t>La Matematica per la Scuola Secondaria di secondo grado: un  contributo per il docente di Matematica</a:t>
            </a:r>
            <a:r>
              <a:rPr lang="it-IT" sz="2000">
                <a:solidFill>
                  <a:srgbClr val="002060"/>
                </a:solidFill>
                <a:latin typeface="Times New Roman" pitchFamily="18" charset="0"/>
                <a:cs typeface="Times New Roman" pitchFamily="18" charset="0"/>
              </a:rPr>
              <a:t>". </a:t>
            </a:r>
            <a:r>
              <a:rPr lang="en-US" sz="2000">
                <a:solidFill>
                  <a:srgbClr val="002060"/>
                </a:solidFill>
                <a:latin typeface="Times New Roman" pitchFamily="18" charset="0"/>
                <a:cs typeface="Times New Roman" pitchFamily="18" charset="0"/>
              </a:rPr>
              <a:t>Editore 2C Contact. </a:t>
            </a:r>
            <a:endParaRPr lang="it-IT" sz="2000">
              <a:solidFill>
                <a:srgbClr val="002060"/>
              </a:solidFill>
              <a:latin typeface="Times New Roman" pitchFamily="18" charset="0"/>
              <a:cs typeface="Times New Roman" pitchFamily="18" charset="0"/>
            </a:endParaRPr>
          </a:p>
          <a:p>
            <a:pPr marL="0" indent="0" algn="just">
              <a:buFontTx/>
              <a:buNone/>
            </a:pPr>
            <a:r>
              <a:rPr lang="en-US" sz="2000">
                <a:solidFill>
                  <a:srgbClr val="002060"/>
                </a:solidFill>
                <a:latin typeface="Times New Roman" pitchFamily="18" charset="0"/>
                <a:cs typeface="Times New Roman" pitchFamily="18" charset="0"/>
              </a:rPr>
              <a:t>[13]</a:t>
            </a:r>
            <a:r>
              <a:rPr lang="en-US" sz="2000" b="1">
                <a:solidFill>
                  <a:srgbClr val="002060"/>
                </a:solidFill>
                <a:latin typeface="Times New Roman" pitchFamily="18" charset="0"/>
                <a:cs typeface="Times New Roman" pitchFamily="18" charset="0"/>
              </a:rPr>
              <a:t> </a:t>
            </a:r>
            <a:r>
              <a:rPr lang="en-GB" sz="2000" b="1" i="1">
                <a:solidFill>
                  <a:srgbClr val="002060"/>
                </a:solidFill>
                <a:latin typeface="Times New Roman" pitchFamily="18" charset="0"/>
                <a:cs typeface="Times New Roman" pitchFamily="18" charset="0"/>
              </a:rPr>
              <a:t>F. Casolaro - R. Pisano</a:t>
            </a:r>
            <a:r>
              <a:rPr lang="en-GB" sz="2000">
                <a:solidFill>
                  <a:srgbClr val="002060"/>
                </a:solidFill>
                <a:latin typeface="Times New Roman" pitchFamily="18" charset="0"/>
                <a:cs typeface="Times New Roman" pitchFamily="18" charset="0"/>
              </a:rPr>
              <a:t>:  "</a:t>
            </a:r>
            <a:r>
              <a:rPr lang="en-GB" sz="2000" i="1">
                <a:solidFill>
                  <a:srgbClr val="002060"/>
                </a:solidFill>
                <a:latin typeface="Times New Roman" pitchFamily="18" charset="0"/>
                <a:cs typeface="Times New Roman" pitchFamily="18" charset="0"/>
              </a:rPr>
              <a:t>An Historical Inquiry on Geometry in Relativity: Reflections on Early Relation</a:t>
            </a:r>
            <a:r>
              <a:rPr lang="en-US" sz="2000" i="1">
                <a:solidFill>
                  <a:srgbClr val="002060"/>
                </a:solidFill>
                <a:latin typeface="Times New Roman" pitchFamily="18" charset="0"/>
                <a:cs typeface="Times New Roman" pitchFamily="18" charset="0"/>
              </a:rPr>
              <a:t>ship Geometr</a:t>
            </a:r>
            <a:r>
              <a:rPr lang="en-GB" sz="2000" i="1">
                <a:solidFill>
                  <a:srgbClr val="002060"/>
                </a:solidFill>
                <a:latin typeface="Times New Roman" pitchFamily="18" charset="0"/>
                <a:cs typeface="Times New Roman" pitchFamily="18" charset="0"/>
              </a:rPr>
              <a:t>y-Physics (Part One)</a:t>
            </a:r>
            <a:r>
              <a:rPr lang="en-GB" sz="2000">
                <a:solidFill>
                  <a:srgbClr val="002060"/>
                </a:solidFill>
                <a:latin typeface="Times New Roman" pitchFamily="18" charset="0"/>
                <a:cs typeface="Times New Roman" pitchFamily="18" charset="0"/>
              </a:rPr>
              <a:t>"  -  History Research - Vol. 1, Number 1, December 2011 -  pag. 47-60.</a:t>
            </a:r>
            <a:endParaRPr lang="it-IT" sz="2000">
              <a:solidFill>
                <a:srgbClr val="002060"/>
              </a:solidFill>
              <a:latin typeface="Times New Roman" pitchFamily="18" charset="0"/>
              <a:cs typeface="Times New Roman" pitchFamily="18" charset="0"/>
            </a:endParaRPr>
          </a:p>
          <a:p>
            <a:pPr marL="0" indent="0" algn="just">
              <a:buFontTx/>
              <a:buNone/>
            </a:pPr>
            <a:r>
              <a:rPr lang="en-GB" sz="2000">
                <a:solidFill>
                  <a:srgbClr val="002060"/>
                </a:solidFill>
                <a:latin typeface="Times New Roman" pitchFamily="18" charset="0"/>
                <a:cs typeface="Times New Roman" pitchFamily="18" charset="0"/>
              </a:rPr>
              <a:t>[14] </a:t>
            </a:r>
            <a:r>
              <a:rPr lang="en-GB" sz="2000" b="1" i="1">
                <a:solidFill>
                  <a:srgbClr val="002060"/>
                </a:solidFill>
                <a:latin typeface="Times New Roman" pitchFamily="18" charset="0"/>
                <a:cs typeface="Times New Roman" pitchFamily="18" charset="0"/>
              </a:rPr>
              <a:t>F. Casolaro - L. Paladino</a:t>
            </a:r>
            <a:r>
              <a:rPr lang="en-GB" sz="2000">
                <a:solidFill>
                  <a:srgbClr val="002060"/>
                </a:solidFill>
                <a:latin typeface="Times New Roman" pitchFamily="18" charset="0"/>
                <a:cs typeface="Times New Roman" pitchFamily="18" charset="0"/>
              </a:rPr>
              <a:t>: "</a:t>
            </a:r>
            <a:r>
              <a:rPr lang="en-GB" sz="2000" i="1">
                <a:solidFill>
                  <a:srgbClr val="002060"/>
                </a:solidFill>
                <a:latin typeface="Times New Roman" pitchFamily="18" charset="0"/>
                <a:cs typeface="Times New Roman" pitchFamily="18" charset="0"/>
              </a:rPr>
              <a:t>Evolution of the geometry through the Arts</a:t>
            </a:r>
            <a:r>
              <a:rPr lang="en-GB" sz="2000">
                <a:solidFill>
                  <a:srgbClr val="002060"/>
                </a:solidFill>
                <a:latin typeface="Times New Roman" pitchFamily="18" charset="0"/>
                <a:cs typeface="Times New Roman" pitchFamily="18" charset="0"/>
              </a:rPr>
              <a:t>" -   11</a:t>
            </a:r>
            <a:r>
              <a:rPr lang="en-GB" sz="2000" baseline="30000">
                <a:solidFill>
                  <a:srgbClr val="002060"/>
                </a:solidFill>
                <a:latin typeface="Times New Roman" pitchFamily="18" charset="0"/>
                <a:cs typeface="Times New Roman" pitchFamily="18" charset="0"/>
              </a:rPr>
              <a:t>th</a:t>
            </a:r>
            <a:r>
              <a:rPr lang="en-GB" sz="2000">
                <a:solidFill>
                  <a:srgbClr val="002060"/>
                </a:solidFill>
                <a:latin typeface="Times New Roman" pitchFamily="18" charset="0"/>
                <a:cs typeface="Times New Roman" pitchFamily="18" charset="0"/>
              </a:rPr>
              <a:t> </a:t>
            </a:r>
            <a:r>
              <a:rPr lang="en-GB" sz="2000" i="1">
                <a:solidFill>
                  <a:srgbClr val="002060"/>
                </a:solidFill>
                <a:latin typeface="Times New Roman" pitchFamily="18" charset="0"/>
                <a:cs typeface="Times New Roman" pitchFamily="18" charset="0"/>
              </a:rPr>
              <a:t>International Conference APLIMAT</a:t>
            </a:r>
            <a:r>
              <a:rPr lang="en-GB" sz="2000">
                <a:solidFill>
                  <a:srgbClr val="002060"/>
                </a:solidFill>
                <a:latin typeface="Times New Roman" pitchFamily="18" charset="0"/>
                <a:cs typeface="Times New Roman" pitchFamily="18" charset="0"/>
              </a:rPr>
              <a:t>  2012 - in the Faculty of Mechanical Engineering - Slovak University of Tecnology in Bratislava, 7-9 febbraio 2012, pag. 481-490.</a:t>
            </a:r>
            <a:endParaRPr lang="it-IT" sz="2000">
              <a:solidFill>
                <a:srgbClr val="002060"/>
              </a:solidFill>
              <a:latin typeface="Times New Roman" pitchFamily="18" charset="0"/>
              <a:cs typeface="Times New Roman" pitchFamily="18" charset="0"/>
            </a:endParaRPr>
          </a:p>
          <a:p>
            <a:pPr marL="0" indent="0" algn="just">
              <a:buFontTx/>
              <a:buNone/>
            </a:pPr>
            <a:r>
              <a:rPr lang="it-IT" sz="2000">
                <a:solidFill>
                  <a:srgbClr val="002060"/>
                </a:solidFill>
                <a:latin typeface="Times New Roman" pitchFamily="18" charset="0"/>
                <a:cs typeface="Times New Roman" pitchFamily="18" charset="0"/>
              </a:rPr>
              <a:t>[15] </a:t>
            </a:r>
            <a:r>
              <a:rPr lang="it-IT" sz="2000" b="1" i="1">
                <a:solidFill>
                  <a:srgbClr val="002060"/>
                </a:solidFill>
                <a:latin typeface="Times New Roman" pitchFamily="18" charset="0"/>
                <a:cs typeface="Times New Roman" pitchFamily="18" charset="0"/>
              </a:rPr>
              <a:t>F. Casolaro</a:t>
            </a:r>
            <a:r>
              <a:rPr lang="it-IT" sz="2000">
                <a:solidFill>
                  <a:srgbClr val="002060"/>
                </a:solidFill>
                <a:latin typeface="Times New Roman" pitchFamily="18" charset="0"/>
                <a:cs typeface="Times New Roman" pitchFamily="18" charset="0"/>
              </a:rPr>
              <a:t>: "</a:t>
            </a:r>
            <a:r>
              <a:rPr lang="it-IT" sz="2000" i="1">
                <a:solidFill>
                  <a:srgbClr val="002060"/>
                </a:solidFill>
                <a:latin typeface="Times New Roman" pitchFamily="18" charset="0"/>
                <a:cs typeface="Times New Roman" pitchFamily="18" charset="0"/>
              </a:rPr>
              <a:t>L'evoluzione della geometria negli ultimi 150 anni ha modificato la nostra cultura. Lo sa la Scuola?</a:t>
            </a:r>
            <a:r>
              <a:rPr lang="it-IT" sz="2000">
                <a:solidFill>
                  <a:srgbClr val="002060"/>
                </a:solidFill>
                <a:latin typeface="Times New Roman" pitchFamily="18" charset="0"/>
                <a:cs typeface="Times New Roman" pitchFamily="18" charset="0"/>
              </a:rPr>
              <a:t>" – Atti del Convegno "</a:t>
            </a:r>
            <a:r>
              <a:rPr lang="it-IT" sz="2000" i="1">
                <a:solidFill>
                  <a:srgbClr val="002060"/>
                </a:solidFill>
                <a:latin typeface="Times New Roman" pitchFamily="18" charset="0"/>
                <a:cs typeface="Times New Roman" pitchFamily="18" charset="0"/>
              </a:rPr>
              <a:t>Euclide...oltre Euclide</a:t>
            </a:r>
            <a:r>
              <a:rPr lang="it-IT" sz="2000">
                <a:solidFill>
                  <a:srgbClr val="002060"/>
                </a:solidFill>
                <a:latin typeface="Times New Roman" pitchFamily="18" charset="0"/>
                <a:cs typeface="Times New Roman" pitchFamily="18" charset="0"/>
              </a:rPr>
              <a:t>" (Castellammare di Stabia, 10-12 maggio 2013) - "</a:t>
            </a:r>
            <a:r>
              <a:rPr lang="fr-FR" sz="2000" i="1">
                <a:solidFill>
                  <a:srgbClr val="002060"/>
                </a:solidFill>
                <a:latin typeface="Times New Roman" pitchFamily="18" charset="0"/>
                <a:cs typeface="Times New Roman" pitchFamily="18" charset="0"/>
              </a:rPr>
              <a:t>Science &amp;Philosophy Divulgation</a:t>
            </a:r>
            <a:r>
              <a:rPr lang="fr-FR" sz="2000">
                <a:solidFill>
                  <a:srgbClr val="002060"/>
                </a:solidFill>
                <a:latin typeface="Times New Roman" pitchFamily="18" charset="0"/>
                <a:cs typeface="Times New Roman" pitchFamily="18" charset="0"/>
              </a:rPr>
              <a:t>"  -  </a:t>
            </a:r>
            <a:r>
              <a:rPr lang="fr-FR" sz="2000" i="1">
                <a:solidFill>
                  <a:srgbClr val="002060"/>
                </a:solidFill>
                <a:latin typeface="Times New Roman" pitchFamily="18" charset="0"/>
                <a:cs typeface="Times New Roman" pitchFamily="18" charset="0"/>
              </a:rPr>
              <a:t>DiSciPhil</a:t>
            </a:r>
            <a:r>
              <a:rPr lang="fr-FR" sz="2000">
                <a:solidFill>
                  <a:srgbClr val="002060"/>
                </a:solidFill>
                <a:latin typeface="Times New Roman" pitchFamily="18" charset="0"/>
                <a:cs typeface="Times New Roman" pitchFamily="18" charset="0"/>
              </a:rPr>
              <a:t> - </a:t>
            </a:r>
            <a:r>
              <a:rPr lang="fr-FR" sz="2000" i="1">
                <a:solidFill>
                  <a:srgbClr val="002060"/>
                </a:solidFill>
                <a:latin typeface="Times New Roman" pitchFamily="18" charset="0"/>
                <a:cs typeface="Times New Roman" pitchFamily="18" charset="0"/>
              </a:rPr>
              <a:t>Fascicolo 1(2014)</a:t>
            </a:r>
            <a:r>
              <a:rPr lang="fr-FR" sz="2000">
                <a:solidFill>
                  <a:srgbClr val="002060"/>
                </a:solidFill>
                <a:latin typeface="Times New Roman" pitchFamily="18" charset="0"/>
                <a:cs typeface="Times New Roman" pitchFamily="18" charset="0"/>
              </a:rPr>
              <a:t> - </a:t>
            </a:r>
            <a:r>
              <a:rPr lang="it-IT" sz="2000">
                <a:solidFill>
                  <a:srgbClr val="002060"/>
                </a:solidFill>
                <a:latin typeface="Times New Roman" pitchFamily="18" charset="0"/>
                <a:cs typeface="Times New Roman" pitchFamily="18" charset="0"/>
              </a:rPr>
              <a:t>Fondazione “Panta Rei” </a:t>
            </a:r>
            <a:r>
              <a:rPr lang="it-IT" sz="2000" i="1">
                <a:solidFill>
                  <a:srgbClr val="002060"/>
                </a:solidFill>
                <a:latin typeface="Times New Roman" pitchFamily="18" charset="0"/>
                <a:cs typeface="Times New Roman" pitchFamily="18" charset="0"/>
              </a:rPr>
              <a:t>Numero speciale di Ratio Mathematica</a:t>
            </a:r>
            <a:r>
              <a:rPr lang="fr-FR" sz="2000">
                <a:solidFill>
                  <a:srgbClr val="002060"/>
                </a:solidFill>
                <a:latin typeface="Times New Roman" pitchFamily="18" charset="0"/>
                <a:cs typeface="Times New Roman" pitchFamily="18" charset="0"/>
              </a:rPr>
              <a:t> - </a:t>
            </a:r>
            <a:r>
              <a:rPr lang="it-IT" sz="2000">
                <a:solidFill>
                  <a:srgbClr val="002060"/>
                </a:solidFill>
                <a:latin typeface="Times New Roman" pitchFamily="18" charset="0"/>
                <a:cs typeface="Times New Roman" pitchFamily="18" charset="0"/>
              </a:rPr>
              <a:t>ISSN: 2282-7757.</a:t>
            </a:r>
          </a:p>
          <a:p>
            <a:pPr marL="0" indent="0" algn="just">
              <a:buFontTx/>
              <a:buNone/>
            </a:pPr>
            <a:r>
              <a:rPr lang="it-IT" sz="2000">
                <a:solidFill>
                  <a:srgbClr val="002060"/>
                </a:solidFill>
                <a:latin typeface="Times New Roman" pitchFamily="18" charset="0"/>
                <a:cs typeface="Times New Roman" pitchFamily="18" charset="0"/>
              </a:rPr>
              <a:t>[16]</a:t>
            </a:r>
            <a:r>
              <a:rPr lang="en-US" sz="2000">
                <a:solidFill>
                  <a:srgbClr val="002060"/>
                </a:solidFill>
                <a:latin typeface="Times New Roman" pitchFamily="18" charset="0"/>
                <a:cs typeface="Times New Roman" pitchFamily="18" charset="0"/>
              </a:rPr>
              <a:t> </a:t>
            </a:r>
            <a:r>
              <a:rPr lang="en-US" sz="2000" b="1" i="1">
                <a:solidFill>
                  <a:srgbClr val="002060"/>
                </a:solidFill>
                <a:latin typeface="Times New Roman" pitchFamily="18" charset="0"/>
                <a:cs typeface="Times New Roman" pitchFamily="18" charset="0"/>
              </a:rPr>
              <a:t>F. Casolaro-A. Rotunno</a:t>
            </a:r>
            <a:r>
              <a:rPr lang="en-US" sz="2000">
                <a:solidFill>
                  <a:srgbClr val="002060"/>
                </a:solidFill>
                <a:latin typeface="Times New Roman" pitchFamily="18" charset="0"/>
                <a:cs typeface="Times New Roman" pitchFamily="18" charset="0"/>
              </a:rPr>
              <a:t>: “</a:t>
            </a:r>
            <a:r>
              <a:rPr lang="en-US" sz="2000" i="1">
                <a:solidFill>
                  <a:srgbClr val="002060"/>
                </a:solidFill>
                <a:latin typeface="Times New Roman" pitchFamily="18" charset="0"/>
                <a:cs typeface="Times New Roman" pitchFamily="18" charset="0"/>
              </a:rPr>
              <a:t>Mathematics and Art: from the pictorial art to the linear transformations</a:t>
            </a:r>
            <a:r>
              <a:rPr lang="en-US" sz="2000">
                <a:solidFill>
                  <a:srgbClr val="002060"/>
                </a:solidFill>
                <a:latin typeface="Times New Roman" pitchFamily="18" charset="0"/>
                <a:cs typeface="Times New Roman" pitchFamily="18" charset="0"/>
              </a:rPr>
              <a:t>”. A</a:t>
            </a:r>
            <a:r>
              <a:rPr lang="it-IT" sz="2000">
                <a:solidFill>
                  <a:srgbClr val="002060"/>
                </a:solidFill>
                <a:latin typeface="Times New Roman" pitchFamily="18" charset="0"/>
                <a:cs typeface="Times New Roman" pitchFamily="18" charset="0"/>
              </a:rPr>
              <a:t>tti del Convegno: </a:t>
            </a:r>
            <a:r>
              <a:rPr lang="it-IT" sz="2000" i="1">
                <a:solidFill>
                  <a:srgbClr val="002060"/>
                </a:solidFill>
                <a:latin typeface="Times New Roman" pitchFamily="18" charset="0"/>
                <a:cs typeface="Times New Roman" pitchFamily="18" charset="0"/>
              </a:rPr>
              <a:t>Third International Conference</a:t>
            </a:r>
            <a:r>
              <a:rPr lang="it-IT" sz="2000" b="1">
                <a:solidFill>
                  <a:srgbClr val="002060"/>
                </a:solidFill>
                <a:latin typeface="Times New Roman" pitchFamily="18" charset="0"/>
                <a:cs typeface="Times New Roman" pitchFamily="18" charset="0"/>
              </a:rPr>
              <a:t> - </a:t>
            </a:r>
            <a:r>
              <a:rPr lang="it-IT" sz="2000" i="1">
                <a:solidFill>
                  <a:srgbClr val="002060"/>
                </a:solidFill>
                <a:latin typeface="Times New Roman" pitchFamily="18" charset="0"/>
                <a:cs typeface="Times New Roman" pitchFamily="18" charset="0"/>
              </a:rPr>
              <a:t>Recent Trends in Social Sciences: Qualitative Theories and Quantitative Models</a:t>
            </a:r>
            <a:r>
              <a:rPr lang="it-IT" sz="2000">
                <a:solidFill>
                  <a:srgbClr val="002060"/>
                </a:solidFill>
                <a:latin typeface="Times New Roman" pitchFamily="18" charset="0"/>
                <a:cs typeface="Times New Roman" pitchFamily="18" charset="0"/>
              </a:rPr>
              <a:t> (RTSS), University of Defence-Brno, Czech Republic, 15-17 ottobre 2015.</a:t>
            </a:r>
            <a:r>
              <a:rPr lang="en-US" sz="2000">
                <a:solidFill>
                  <a:srgbClr val="002060"/>
                </a:solidFill>
                <a:latin typeface="Times New Roman" pitchFamily="18" charset="0"/>
                <a:cs typeface="Times New Roman" pitchFamily="18" charset="0"/>
              </a:rPr>
              <a:t> </a:t>
            </a:r>
          </a:p>
          <a:p>
            <a:pPr marL="0" indent="0" algn="just">
              <a:buFontTx/>
              <a:buNone/>
            </a:pPr>
            <a:r>
              <a:rPr lang="en-US" sz="2000" b="1" i="1">
                <a:solidFill>
                  <a:srgbClr val="002060"/>
                </a:solidFill>
                <a:latin typeface="Times New Roman" pitchFamily="18" charset="0"/>
                <a:cs typeface="Times New Roman" pitchFamily="18" charset="0"/>
              </a:rPr>
              <a:t>Springer - book of Series. Studies in Systems, Decision and Control/series/13304</a:t>
            </a:r>
            <a:r>
              <a:rPr lang="en-US" sz="2000">
                <a:solidFill>
                  <a:srgbClr val="002060"/>
                </a:solidFill>
                <a:latin typeface="Times New Roman" pitchFamily="18" charset="0"/>
                <a:cs typeface="Times New Roman" pitchFamily="18" charset="0"/>
              </a:rPr>
              <a:t>.</a:t>
            </a:r>
            <a:endParaRPr lang="it-IT" sz="2000">
              <a:solidFill>
                <a:srgbClr val="002060"/>
              </a:solidFill>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24151</TotalTime>
  <Words>4783</Words>
  <Application>Microsoft Office PowerPoint</Application>
  <PresentationFormat>Presentazione su schermo (4:3)</PresentationFormat>
  <Paragraphs>273</Paragraphs>
  <Slides>41</Slides>
  <Notes>0</Notes>
  <HiddenSlides>0</HiddenSlides>
  <MMClips>0</MMClips>
  <ScaleCrop>false</ScaleCrop>
  <HeadingPairs>
    <vt:vector size="8" baseType="variant">
      <vt:variant>
        <vt:lpstr>Caratteri utilizzati</vt:lpstr>
      </vt:variant>
      <vt:variant>
        <vt:i4>4</vt:i4>
      </vt:variant>
      <vt:variant>
        <vt:lpstr>Tema</vt:lpstr>
      </vt:variant>
      <vt:variant>
        <vt:i4>1</vt:i4>
      </vt:variant>
      <vt:variant>
        <vt:lpstr>Server OLE incorporati</vt:lpstr>
      </vt:variant>
      <vt:variant>
        <vt:i4>2</vt:i4>
      </vt:variant>
      <vt:variant>
        <vt:lpstr>Titoli diapositive</vt:lpstr>
      </vt:variant>
      <vt:variant>
        <vt:i4>41</vt:i4>
      </vt:variant>
    </vt:vector>
  </HeadingPairs>
  <TitlesOfParts>
    <vt:vector size="48" baseType="lpstr">
      <vt:lpstr>Arial</vt:lpstr>
      <vt:lpstr>Cambria Math</vt:lpstr>
      <vt:lpstr>System</vt:lpstr>
      <vt:lpstr>Times New Roman</vt:lpstr>
      <vt:lpstr>Struttura predefinita</vt:lpstr>
      <vt:lpstr>Documento</vt:lpstr>
      <vt:lpstr>Equation.3</vt:lpstr>
      <vt:lpstr>Presentazione standard di PowerPoint</vt:lpstr>
      <vt:lpstr>ALBERT EINSTEIN</vt:lpstr>
      <vt:lpstr>Presentazione standard di PowerPoint</vt:lpstr>
      <vt:lpstr>Platone ed Aristotele: l’Accademia e il Liceo</vt:lpstr>
      <vt:lpstr>Euclide e Autolico di Pitane</vt:lpstr>
      <vt:lpstr>Ottica degli Antichi</vt:lpstr>
      <vt:lpstr>Oscurantismo culturale</vt:lpstr>
      <vt:lpstr>Oscurantismo culturale</vt:lpstr>
      <vt:lpstr>Rifioritura economica: Geometria ed Architettura</vt:lpstr>
      <vt:lpstr>Dall’Architettura gotica alla Prospettiva</vt:lpstr>
      <vt:lpstr>La Prospettiva</vt:lpstr>
      <vt:lpstr>Leon Battista Alberti e Piero della Francesca</vt:lpstr>
      <vt:lpstr>Leonardo da Vinci</vt:lpstr>
      <vt:lpstr>Dalla prospettiva all’Omologia</vt:lpstr>
      <vt:lpstr> Le trasformazioni geometriche </vt:lpstr>
      <vt:lpstr>L’OMOLOGIA: composizione di due prospettività</vt:lpstr>
      <vt:lpstr>Dallo spazio tridimensionale al piano</vt:lpstr>
      <vt:lpstr>PROIEZIONE E SEZIONE</vt:lpstr>
      <vt:lpstr>PROSPETTIVITA’ tra RETTE - PROSPETTIVITA’ tra PIANI</vt:lpstr>
      <vt:lpstr>Presentazione standard di PowerPoint</vt:lpstr>
      <vt:lpstr>PUNTO e RETTA nel PIANO PROIETTIVO</vt:lpstr>
      <vt:lpstr>PUNTO e RETTA nel PIANO PROIETTIVO</vt:lpstr>
      <vt:lpstr>PROSPETTIVITA’ TRA PIANI</vt:lpstr>
      <vt:lpstr>LA TRASLAZIONE L’Omologia è una TRASLAZIONE se - l’Asse è improprio,  - il centro è improprio</vt:lpstr>
      <vt:lpstr>L’OMOTETIA  l’omologia è una omotetia se - l’Asse è improprio,  - il centro è proprio</vt:lpstr>
      <vt:lpstr>AFFINITA’ OMOLOGICA (Omologia affine) Se l’asse è proprio e il centro è improprio, l’omologia è detta affinità omologica o omologia affine (simmetria assiale, se il piano di riferimento è perpendicolare al piano della figura, che è a sua volta perpendicolare alla congiungente i centri di proiezione S1 ed S2 ed è equidistante da essi). </vt:lpstr>
      <vt:lpstr>PROPRIETA’ OMOLOGIA</vt:lpstr>
      <vt:lpstr>Rapporto semplice</vt:lpstr>
      <vt:lpstr>Birapporto e coordinate proiettive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CONCLUSIONI</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Ferdinando</dc:creator>
  <cp:lastModifiedBy>ALESSANDRA ROTUNNO</cp:lastModifiedBy>
  <cp:revision>249</cp:revision>
  <cp:lastPrinted>2016-12-19T21:50:01Z</cp:lastPrinted>
  <dcterms:created xsi:type="dcterms:W3CDTF">2009-01-24T12:21:00Z</dcterms:created>
  <dcterms:modified xsi:type="dcterms:W3CDTF">2023-11-14T11:43:15Z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ad0b24d-6422-44b0-b3de-abb3a9e8c81a_Enabled">
    <vt:lpwstr>true</vt:lpwstr>
  </property>
  <property fmtid="{D5CDD505-2E9C-101B-9397-08002B2CF9AE}" pid="3" name="MSIP_Label_2ad0b24d-6422-44b0-b3de-abb3a9e8c81a_SetDate">
    <vt:lpwstr>2023-11-14T11:42:53Z</vt:lpwstr>
  </property>
  <property fmtid="{D5CDD505-2E9C-101B-9397-08002B2CF9AE}" pid="4" name="MSIP_Label_2ad0b24d-6422-44b0-b3de-abb3a9e8c81a_Method">
    <vt:lpwstr>Standard</vt:lpwstr>
  </property>
  <property fmtid="{D5CDD505-2E9C-101B-9397-08002B2CF9AE}" pid="5" name="MSIP_Label_2ad0b24d-6422-44b0-b3de-abb3a9e8c81a_Name">
    <vt:lpwstr>defa4170-0d19-0005-0004-bc88714345d2</vt:lpwstr>
  </property>
  <property fmtid="{D5CDD505-2E9C-101B-9397-08002B2CF9AE}" pid="6" name="MSIP_Label_2ad0b24d-6422-44b0-b3de-abb3a9e8c81a_SiteId">
    <vt:lpwstr>2fcfe26a-bb62-46b0-b1e3-28f9da0c45fd</vt:lpwstr>
  </property>
  <property fmtid="{D5CDD505-2E9C-101B-9397-08002B2CF9AE}" pid="7" name="MSIP_Label_2ad0b24d-6422-44b0-b3de-abb3a9e8c81a_ActionId">
    <vt:lpwstr>19871e5e-9ab9-491e-825a-7b840c0acddd</vt:lpwstr>
  </property>
  <property fmtid="{D5CDD505-2E9C-101B-9397-08002B2CF9AE}" pid="8" name="MSIP_Label_2ad0b24d-6422-44b0-b3de-abb3a9e8c81a_ContentBits">
    <vt:lpwstr>0</vt:lpwstr>
  </property>
</Properties>
</file>