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2" r:id="rId2"/>
    <p:sldId id="257" r:id="rId3"/>
    <p:sldId id="258" r:id="rId4"/>
    <p:sldId id="259" r:id="rId5"/>
    <p:sldId id="260" r:id="rId6"/>
    <p:sldId id="273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536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E7197F-8705-460A-8927-57701E5D214D}" type="datetimeFigureOut">
              <a:rPr lang="it-IT" smtClean="0"/>
              <a:pPr/>
              <a:t>27/11/2023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BE281E-DCF5-4861-B8E1-43D468489CE3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162CA7-0858-499F-9E8D-630D043E0CE0}" type="slidenum">
              <a:rPr lang="it-IT"/>
              <a:pPr/>
              <a:t>1</a:t>
            </a:fld>
            <a:endParaRPr lang="it-IT"/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E7F5F9-141B-457F-8474-558A8B3DEF36}" type="slidenum">
              <a:rPr lang="it-IT"/>
              <a:pPr/>
              <a:t>2</a:t>
            </a:fld>
            <a:endParaRPr lang="it-IT"/>
          </a:p>
        </p:txBody>
      </p:sp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43052C-9E7A-4556-959F-B9C2DB98F54F}" type="slidenum">
              <a:rPr lang="it-IT"/>
              <a:pPr/>
              <a:t>3</a:t>
            </a:fld>
            <a:endParaRPr lang="it-IT"/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67DEC9-08B0-4574-9702-FFB7A8BBAFBB}" type="slidenum">
              <a:rPr lang="it-IT"/>
              <a:pPr/>
              <a:t>4</a:t>
            </a:fld>
            <a:endParaRPr lang="it-IT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9588724-8C3A-431D-906B-3C0BB5156E21}" type="slidenum">
              <a:rPr lang="it-IT"/>
              <a:pPr/>
              <a:t>5</a:t>
            </a:fld>
            <a:endParaRPr lang="it-IT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C66858-78E8-4B20-8922-39C846C91221}" type="slidenum">
              <a:rPr lang="it-IT"/>
              <a:pPr/>
              <a:t>7</a:t>
            </a:fld>
            <a:endParaRPr lang="it-IT"/>
          </a:p>
        </p:txBody>
      </p:sp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DDF1576-E862-4411-9397-5A2C8F156E6D}" type="slidenum">
              <a:rPr lang="it-IT"/>
              <a:pPr/>
              <a:t>8</a:t>
            </a:fld>
            <a:endParaRPr lang="it-IT"/>
          </a:p>
        </p:txBody>
      </p:sp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91096BF-D480-4FD9-96ED-F65730847853}" type="slidenum">
              <a:rPr lang="it-IT"/>
              <a:pPr/>
              <a:t>9</a:t>
            </a:fld>
            <a:endParaRPr lang="it-IT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50FE18-E0A4-47D6-85EA-E46CDA2F7C2F}" type="slidenum">
              <a:rPr lang="it-IT"/>
              <a:pPr/>
              <a:t>10</a:t>
            </a:fld>
            <a:endParaRPr lang="it-IT"/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ABD6B-2C07-46F1-BCCF-3D8FD6E67AC3}" type="slidenum">
              <a:rPr lang="it-IT"/>
              <a:pPr/>
              <a:t>11</a:t>
            </a:fld>
            <a:endParaRPr lang="it-IT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E0D219C-9636-469C-AE01-886B9A499AC4}" type="slidenum">
              <a:rPr lang="it-IT"/>
              <a:pPr/>
              <a:t>12</a:t>
            </a:fld>
            <a:endParaRPr lang="it-IT"/>
          </a:p>
        </p:txBody>
      </p:sp>
      <p:sp>
        <p:nvSpPr>
          <p:cNvPr id="68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ABFF3C-D16C-4697-92F6-8BD512966E54}" type="slidenum">
              <a:rPr lang="it-IT"/>
              <a:pPr/>
              <a:t>13</a:t>
            </a:fld>
            <a:endParaRPr lang="it-IT"/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8DE529C-A0D1-465F-B0AE-CB94A02F8A62}" type="slidenum">
              <a:rPr lang="it-IT"/>
              <a:pPr/>
              <a:t>14</a:t>
            </a:fld>
            <a:endParaRPr lang="it-IT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1380BB-E3D7-4EA0-A4CD-3F0376A908F3}" type="slidenum">
              <a:rPr lang="it-IT"/>
              <a:pPr/>
              <a:t>15</a:t>
            </a:fld>
            <a:endParaRPr lang="it-IT"/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BDBE893-6BD7-4C18-BC34-4A8020C83A48}" type="slidenum">
              <a:rPr lang="it-IT"/>
              <a:pPr/>
              <a:t>16</a:t>
            </a:fld>
            <a:endParaRPr lang="it-IT"/>
          </a:p>
        </p:txBody>
      </p:sp>
      <p:sp>
        <p:nvSpPr>
          <p:cNvPr id="72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D8A9-6CFA-4DCC-89BE-8052C2AEA3D9}" type="datetimeFigureOut">
              <a:rPr lang="it-IT" smtClean="0"/>
              <a:pPr/>
              <a:t>27/11/2023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53D8B-2F92-4415-9A85-EF07A5CCF4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D8A9-6CFA-4DCC-89BE-8052C2AEA3D9}" type="datetimeFigureOut">
              <a:rPr lang="it-IT" smtClean="0"/>
              <a:pPr/>
              <a:t>27/11/2023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53D8B-2F92-4415-9A85-EF07A5CCF4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D8A9-6CFA-4DCC-89BE-8052C2AEA3D9}" type="datetimeFigureOut">
              <a:rPr lang="it-IT" smtClean="0"/>
              <a:pPr/>
              <a:t>27/11/2023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53D8B-2F92-4415-9A85-EF07A5CCF4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D8A9-6CFA-4DCC-89BE-8052C2AEA3D9}" type="datetimeFigureOut">
              <a:rPr lang="it-IT" smtClean="0"/>
              <a:pPr/>
              <a:t>27/11/2023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53D8B-2F92-4415-9A85-EF07A5CCF4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D8A9-6CFA-4DCC-89BE-8052C2AEA3D9}" type="datetimeFigureOut">
              <a:rPr lang="it-IT" smtClean="0"/>
              <a:pPr/>
              <a:t>27/11/2023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53D8B-2F92-4415-9A85-EF07A5CCF4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D8A9-6CFA-4DCC-89BE-8052C2AEA3D9}" type="datetimeFigureOut">
              <a:rPr lang="it-IT" smtClean="0"/>
              <a:pPr/>
              <a:t>27/11/2023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53D8B-2F92-4415-9A85-EF07A5CCF4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D8A9-6CFA-4DCC-89BE-8052C2AEA3D9}" type="datetimeFigureOut">
              <a:rPr lang="it-IT" smtClean="0"/>
              <a:pPr/>
              <a:t>27/11/2023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53D8B-2F92-4415-9A85-EF07A5CCF4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D8A9-6CFA-4DCC-89BE-8052C2AEA3D9}" type="datetimeFigureOut">
              <a:rPr lang="it-IT" smtClean="0"/>
              <a:pPr/>
              <a:t>27/11/2023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53D8B-2F92-4415-9A85-EF07A5CCF4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D8A9-6CFA-4DCC-89BE-8052C2AEA3D9}" type="datetimeFigureOut">
              <a:rPr lang="it-IT" smtClean="0"/>
              <a:pPr/>
              <a:t>27/11/2023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53D8B-2F92-4415-9A85-EF07A5CCF4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D8A9-6CFA-4DCC-89BE-8052C2AEA3D9}" type="datetimeFigureOut">
              <a:rPr lang="it-IT" smtClean="0"/>
              <a:pPr/>
              <a:t>27/11/2023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53D8B-2F92-4415-9A85-EF07A5CCF4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D8A9-6CFA-4DCC-89BE-8052C2AEA3D9}" type="datetimeFigureOut">
              <a:rPr lang="it-IT" smtClean="0"/>
              <a:pPr/>
              <a:t>27/11/2023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53D8B-2F92-4415-9A85-EF07A5CCF48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2EFDEDF-D18F-42DE-8E4F-C8233646BE99}" type="slidenum">
              <a:rPr lang="it-IT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7FD8A9-6CFA-4DCC-89BE-8052C2AEA3D9}" type="datetimeFigureOut">
              <a:rPr lang="it-IT" smtClean="0"/>
              <a:pPr/>
              <a:t>27/11/2023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53D8B-2F92-4415-9A85-EF07A5CCF48F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0"/>
            <a:ext cx="7772400" cy="685800"/>
          </a:xfrm>
        </p:spPr>
        <p:txBody>
          <a:bodyPr>
            <a:normAutofit fontScale="90000"/>
          </a:bodyPr>
          <a:lstStyle/>
          <a:p>
            <a:r>
              <a:rPr lang="it-IT" i="1" dirty="0">
                <a:latin typeface="Palatino Linotype" pitchFamily="18" charset="0"/>
              </a:rPr>
              <a:t>DICTATOR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990600"/>
            <a:ext cx="9144000" cy="5867400"/>
          </a:xfrm>
        </p:spPr>
        <p:txBody>
          <a:bodyPr>
            <a:normAutofit/>
          </a:bodyPr>
          <a:lstStyle/>
          <a:p>
            <a:pPr algn="just"/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- Magistrato straordinario non collegiale; </a:t>
            </a:r>
          </a:p>
          <a:p>
            <a:pPr algn="just"/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- Anche detto </a:t>
            </a:r>
            <a:r>
              <a:rPr lang="it-IT" sz="24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magister</a:t>
            </a:r>
            <a:r>
              <a:rPr lang="it-IT" sz="24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sz="24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populi</a:t>
            </a:r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(problema della magistratura delle origini).</a:t>
            </a:r>
          </a:p>
          <a:p>
            <a:pPr algn="just">
              <a:buFontTx/>
              <a:buChar char="-"/>
            </a:pPr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Scelto/indicato (</a:t>
            </a:r>
            <a:r>
              <a:rPr lang="it-IT" sz="24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dictus</a:t>
            </a:r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), non eletto, per far fronte ad emergenze di carattere: amministrativo/sociale; bellico; sacrale.</a:t>
            </a:r>
          </a:p>
          <a:p>
            <a:pPr algn="just">
              <a:buFontTx/>
              <a:buChar char="-"/>
            </a:pPr>
            <a:endParaRPr lang="it-IT" sz="2400" dirty="0">
              <a:solidFill>
                <a:schemeClr val="tx1"/>
              </a:solidFill>
              <a:latin typeface="Palatino Linotype" pitchFamily="18" charset="0"/>
              <a:cs typeface="Times New Roman" pitchFamily="18" charset="0"/>
            </a:endParaRPr>
          </a:p>
          <a:p>
            <a:pPr algn="just">
              <a:buFontTx/>
              <a:buChar char="•"/>
            </a:pPr>
            <a:r>
              <a:rPr lang="it-IT" sz="24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Optimo</a:t>
            </a:r>
            <a:r>
              <a:rPr lang="it-IT" sz="24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iure</a:t>
            </a:r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: con pieni ed indefiniti poteri: </a:t>
            </a:r>
            <a:r>
              <a:rPr lang="it-IT" sz="24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belli gerundi causa</a:t>
            </a:r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; </a:t>
            </a:r>
            <a:r>
              <a:rPr lang="it-IT" sz="24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seditionis</a:t>
            </a:r>
            <a:r>
              <a:rPr lang="it-IT" sz="24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sz="24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sedandae</a:t>
            </a:r>
            <a:r>
              <a:rPr lang="it-IT" sz="24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causa</a:t>
            </a:r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.</a:t>
            </a:r>
          </a:p>
          <a:p>
            <a:pPr algn="just">
              <a:buFontTx/>
              <a:buChar char="•"/>
            </a:pPr>
            <a:r>
              <a:rPr lang="it-IT" sz="24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Imminuto</a:t>
            </a:r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sz="24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iure</a:t>
            </a:r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: con compiti specifici (sacrali, politici, etc.): </a:t>
            </a:r>
            <a:r>
              <a:rPr lang="it-IT" sz="24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clavi </a:t>
            </a:r>
            <a:r>
              <a:rPr lang="it-IT" sz="24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figendi</a:t>
            </a:r>
            <a:r>
              <a:rPr lang="it-IT" sz="24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causa</a:t>
            </a:r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; </a:t>
            </a:r>
            <a:r>
              <a:rPr lang="it-IT" sz="24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ludorum</a:t>
            </a:r>
            <a:r>
              <a:rPr lang="it-IT" sz="24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sz="24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faciendorum</a:t>
            </a:r>
            <a:r>
              <a:rPr lang="it-IT" sz="24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causa</a:t>
            </a:r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.</a:t>
            </a:r>
          </a:p>
          <a:p>
            <a:pPr algn="just">
              <a:buFontTx/>
              <a:buChar char="•"/>
            </a:pPr>
            <a:endParaRPr lang="it-IT" sz="2400" dirty="0">
              <a:solidFill>
                <a:schemeClr val="tx1"/>
              </a:solidFill>
              <a:latin typeface="Palatino Linotype" pitchFamily="18" charset="0"/>
              <a:cs typeface="Times New Roman" pitchFamily="18" charset="0"/>
            </a:endParaRPr>
          </a:p>
          <a:p>
            <a:pPr algn="just"/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- Scortato da 24 littori (sempre con le scuri innestate);</a:t>
            </a:r>
            <a:endParaRPr lang="it-IT" sz="2400" dirty="0">
              <a:solidFill>
                <a:schemeClr val="tx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sz="2800">
                <a:latin typeface="Palatino Linotype" pitchFamily="18" charset="0"/>
                <a:cs typeface="Times New Roman" pitchFamily="18" charset="0"/>
              </a:rPr>
              <a:t>Non sottoposto a diverso regime per l’</a:t>
            </a:r>
            <a:r>
              <a:rPr lang="it-IT" sz="2800" i="1">
                <a:latin typeface="Palatino Linotype" pitchFamily="18" charset="0"/>
                <a:cs typeface="Times New Roman" pitchFamily="18" charset="0"/>
              </a:rPr>
              <a:t>imperium domi </a:t>
            </a:r>
            <a:r>
              <a:rPr lang="it-IT" sz="2800">
                <a:latin typeface="Palatino Linotype" pitchFamily="18" charset="0"/>
                <a:cs typeface="Times New Roman" pitchFamily="18" charset="0"/>
              </a:rPr>
              <a:t>e quello </a:t>
            </a:r>
            <a:r>
              <a:rPr lang="it-IT" sz="2800" i="1">
                <a:latin typeface="Palatino Linotype" pitchFamily="18" charset="0"/>
                <a:cs typeface="Times New Roman" pitchFamily="18" charset="0"/>
              </a:rPr>
              <a:t>militiae</a:t>
            </a:r>
            <a:r>
              <a:rPr lang="it-IT" sz="2800">
                <a:latin typeface="Palatino Linotype" pitchFamily="18" charset="0"/>
                <a:cs typeface="Times New Roman" pitchFamily="18" charset="0"/>
              </a:rPr>
              <a:t>;</a:t>
            </a:r>
          </a:p>
          <a:p>
            <a:r>
              <a:rPr lang="it-IT" sz="2800">
                <a:latin typeface="Palatino Linotype" pitchFamily="18" charset="0"/>
                <a:cs typeface="Times New Roman" pitchFamily="18" charset="0"/>
              </a:rPr>
              <a:t>Fino al 300 a.C. non è limitato dalla </a:t>
            </a:r>
            <a:r>
              <a:rPr lang="it-IT" sz="2800" i="1">
                <a:latin typeface="Palatino Linotype" pitchFamily="18" charset="0"/>
                <a:cs typeface="Times New Roman" pitchFamily="18" charset="0"/>
              </a:rPr>
              <a:t>provocatio</a:t>
            </a:r>
            <a:r>
              <a:rPr lang="it-IT" sz="2800">
                <a:latin typeface="Palatino Linotype" pitchFamily="18" charset="0"/>
                <a:cs typeface="Times New Roman" pitchFamily="18" charset="0"/>
              </a:rPr>
              <a:t>; </a:t>
            </a:r>
          </a:p>
          <a:p>
            <a:r>
              <a:rPr lang="it-IT" sz="2800">
                <a:latin typeface="Palatino Linotype" pitchFamily="18" charset="0"/>
                <a:cs typeface="Times New Roman" pitchFamily="18" charset="0"/>
              </a:rPr>
              <a:t>Non subisce l'</a:t>
            </a:r>
            <a:r>
              <a:rPr lang="it-IT" sz="2800" i="1">
                <a:latin typeface="Palatino Linotype" pitchFamily="18" charset="0"/>
                <a:cs typeface="Times New Roman" pitchFamily="18" charset="0"/>
              </a:rPr>
              <a:t>intercessio tribunicia</a:t>
            </a:r>
            <a:r>
              <a:rPr lang="it-IT" sz="2800">
                <a:latin typeface="Palatino Linotype" pitchFamily="18" charset="0"/>
                <a:cs typeface="Times New Roman" pitchFamily="18" charset="0"/>
              </a:rPr>
              <a:t>;</a:t>
            </a:r>
          </a:p>
          <a:p>
            <a:r>
              <a:rPr lang="it-IT" sz="2800">
                <a:latin typeface="Palatino Linotype" pitchFamily="18" charset="0"/>
                <a:cs typeface="Times New Roman" pitchFamily="18" charset="0"/>
              </a:rPr>
              <a:t>Fornito di </a:t>
            </a:r>
            <a:r>
              <a:rPr lang="it-IT" sz="2800" i="1">
                <a:latin typeface="Palatino Linotype" pitchFamily="18" charset="0"/>
                <a:cs typeface="Times New Roman" pitchFamily="18" charset="0"/>
              </a:rPr>
              <a:t>summum imperium</a:t>
            </a:r>
            <a:r>
              <a:rPr lang="it-IT" sz="2800">
                <a:latin typeface="Palatino Linotype" pitchFamily="18" charset="0"/>
                <a:cs typeface="Times New Roman" pitchFamily="18" charset="0"/>
              </a:rPr>
              <a:t> e </a:t>
            </a:r>
            <a:r>
              <a:rPr lang="it-IT" sz="2800" i="1">
                <a:latin typeface="Palatino Linotype" pitchFamily="18" charset="0"/>
                <a:cs typeface="Times New Roman" pitchFamily="18" charset="0"/>
              </a:rPr>
              <a:t>summa potestas</a:t>
            </a:r>
            <a:r>
              <a:rPr lang="it-IT" sz="2800">
                <a:latin typeface="Palatino Linotype" pitchFamily="18" charset="0"/>
                <a:cs typeface="Times New Roman" pitchFamily="18" charset="0"/>
              </a:rPr>
              <a:t>;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79512" y="1340768"/>
            <a:ext cx="8424863" cy="6092825"/>
          </a:xfrm>
          <a:noFill/>
          <a:ln/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en-GB" sz="24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Dictus</a:t>
            </a:r>
            <a:r>
              <a:rPr lang="en-GB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, non </a:t>
            </a:r>
            <a:r>
              <a:rPr lang="en-GB" sz="24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creatus</a:t>
            </a:r>
            <a:r>
              <a:rPr lang="en-GB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:</a:t>
            </a:r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-  di notte;</a:t>
            </a:r>
          </a:p>
          <a:p>
            <a:pPr algn="just"/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			-  in silenzio;</a:t>
            </a:r>
          </a:p>
          <a:p>
            <a:pPr algn="just"/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			-  da uno dei consoli;</a:t>
            </a:r>
          </a:p>
          <a:p>
            <a:pPr algn="just"/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			-  presi gli </a:t>
            </a:r>
            <a:r>
              <a:rPr lang="it-IT" sz="24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auspicia</a:t>
            </a:r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			-  dinanzi ai </a:t>
            </a:r>
            <a:r>
              <a:rPr lang="it-IT" sz="24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comitia</a:t>
            </a:r>
            <a:r>
              <a:rPr lang="it-IT" sz="24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curiata</a:t>
            </a:r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è lo stesso 				</a:t>
            </a:r>
            <a:r>
              <a:rPr lang="it-IT" sz="24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dictator</a:t>
            </a:r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a </a:t>
            </a:r>
            <a:r>
              <a:rPr lang="it-IT" sz="24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rogare</a:t>
            </a:r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la </a:t>
            </a:r>
            <a:r>
              <a:rPr lang="it-IT" sz="24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lex</a:t>
            </a:r>
            <a:r>
              <a:rPr lang="it-IT" sz="24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curiata de imperio</a:t>
            </a:r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- Durata: quanto basta per il compito assegnatogli o al massimo 6 mesi;</a:t>
            </a:r>
          </a:p>
          <a:p>
            <a:pPr algn="just"/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- Mentre è in carica il </a:t>
            </a:r>
            <a:r>
              <a:rPr lang="it-IT" sz="24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dictator</a:t>
            </a:r>
            <a:r>
              <a:rPr lang="it-IT" sz="24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, le altre magistrature non vengono sospese, ma esercitano le proprie funzioni in subordine.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7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7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7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7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07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7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3568" y="548680"/>
            <a:ext cx="7772400" cy="48006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Allo scadere del suo mandato, non rispondeva degli atti compiuti in carica;</a:t>
            </a:r>
          </a:p>
          <a:p>
            <a:pPr>
              <a:lnSpc>
                <a:spcPct val="90000"/>
              </a:lnSpc>
            </a:pPr>
            <a:endParaRPr lang="it-IT" sz="2000" dirty="0">
              <a:latin typeface="Palatino Linotype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Tx/>
              <a:buChar char="-"/>
            </a:pPr>
            <a:r>
              <a:rPr lang="it-IT" sz="2000" i="1" dirty="0">
                <a:latin typeface="Palatino Linotype" pitchFamily="18" charset="0"/>
                <a:cs typeface="Times New Roman" pitchFamily="18" charset="0"/>
              </a:rPr>
              <a:t>IUSTITIUM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: sospendeva l’amministrazione della giustizia civile; 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it-IT" sz="2000" i="1" dirty="0">
                <a:latin typeface="Palatino Linotype" pitchFamily="18" charset="0"/>
                <a:cs typeface="Times New Roman" pitchFamily="18" charset="0"/>
              </a:rPr>
              <a:t>TUMULTUS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: chiamata alle armi senza le formalità necessarie;</a:t>
            </a:r>
          </a:p>
          <a:p>
            <a:pPr>
              <a:lnSpc>
                <a:spcPct val="90000"/>
              </a:lnSpc>
              <a:buFontTx/>
              <a:buChar char="-"/>
            </a:pPr>
            <a:endParaRPr lang="it-IT" sz="2000" dirty="0">
              <a:latin typeface="Palatino Linotype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Evoluzione in senso eversivo;</a:t>
            </a:r>
          </a:p>
          <a:p>
            <a:pPr>
              <a:lnSpc>
                <a:spcPct val="90000"/>
              </a:lnSpc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Nel 44 a.C., Antonio fece abolire per legge la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dictatura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.</a:t>
            </a:r>
            <a:r>
              <a:rPr lang="it-IT" sz="2000" dirty="0">
                <a:latin typeface="Palatino Linotype" pitchFamily="18" charset="0"/>
              </a:rPr>
              <a:t> </a:t>
            </a:r>
          </a:p>
          <a:p>
            <a:pPr>
              <a:lnSpc>
                <a:spcPct val="90000"/>
              </a:lnSpc>
            </a:pPr>
            <a:endParaRPr lang="it-IT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/>
          <a:lstStyle/>
          <a:p>
            <a:r>
              <a:rPr lang="it-IT">
                <a:latin typeface="Palatino Linotype" pitchFamily="18" charset="0"/>
              </a:rPr>
              <a:t>MAGISTER EQUITUM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8534400" cy="5029200"/>
          </a:xfrm>
        </p:spPr>
        <p:txBody>
          <a:bodyPr>
            <a:normAutofit/>
          </a:bodyPr>
          <a:lstStyle/>
          <a:p>
            <a:pPr algn="just">
              <a:buFontTx/>
              <a:buNone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- Ausiliario del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dictator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None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- Durava in carica quanto il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dictator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, da cui era scelto e da cui poteva essere sollevato in qualunque momento (dunque non c’è collegialità);</a:t>
            </a:r>
          </a:p>
          <a:p>
            <a:pPr algn="just">
              <a:buFontTx/>
              <a:buNone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- Magistrato straordinario con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imperium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 pari a quello del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praetor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;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-38120"/>
            <a:ext cx="7772400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sz="3200" b="1" i="1" dirty="0">
                <a:latin typeface="Palatino Linotype" pitchFamily="18" charset="0"/>
              </a:rPr>
              <a:t>AEDILES</a:t>
            </a:r>
            <a:r>
              <a:rPr lang="it-IT" b="1" dirty="0">
                <a:latin typeface="Palatino Linotype" pitchFamily="18" charset="0"/>
              </a:rPr>
              <a:t> </a:t>
            </a:r>
            <a:r>
              <a:rPr lang="it-IT" sz="3200" b="1" dirty="0">
                <a:latin typeface="Palatino Linotype" pitchFamily="18" charset="0"/>
              </a:rPr>
              <a:t>CURULI - EDILI</a:t>
            </a:r>
            <a:endParaRPr lang="it-IT" b="1" dirty="0">
              <a:latin typeface="Palatino Linotype" pitchFamily="18" charset="0"/>
            </a:endParaRPr>
          </a:p>
        </p:txBody>
      </p:sp>
      <p:sp>
        <p:nvSpPr>
          <p:cNvPr id="2150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42938" y="500042"/>
            <a:ext cx="7967662" cy="4429156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it-IT" sz="22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da </a:t>
            </a:r>
            <a:r>
              <a:rPr lang="it-IT" sz="22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aedes</a:t>
            </a:r>
            <a:r>
              <a:rPr lang="it-IT" sz="22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sz="22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= tempio</a:t>
            </a:r>
          </a:p>
          <a:p>
            <a:pPr algn="l" eaLnBrk="1" hangingPunct="1">
              <a:lnSpc>
                <a:spcPct val="80000"/>
              </a:lnSpc>
              <a:buFontTx/>
              <a:buChar char="•"/>
            </a:pPr>
            <a:r>
              <a:rPr lang="it-IT" sz="20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Istituzione: 366 a.C. </a:t>
            </a:r>
          </a:p>
          <a:p>
            <a:pPr algn="l" eaLnBrk="1" hangingPunct="1">
              <a:lnSpc>
                <a:spcPct val="80000"/>
              </a:lnSpc>
              <a:buFontTx/>
              <a:buChar char="•"/>
            </a:pPr>
            <a:r>
              <a:rPr lang="it-IT" sz="20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Numero: 2 		</a:t>
            </a:r>
          </a:p>
          <a:p>
            <a:pPr algn="l" eaLnBrk="1" hangingPunct="1">
              <a:lnSpc>
                <a:spcPct val="80000"/>
              </a:lnSpc>
              <a:buFontTx/>
              <a:buChar char="•"/>
            </a:pPr>
            <a:r>
              <a:rPr lang="it-IT" sz="20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Elezione: comizi tributi presieduti da un pretore</a:t>
            </a:r>
          </a:p>
          <a:p>
            <a:pPr algn="l" eaLnBrk="1" hangingPunct="1">
              <a:lnSpc>
                <a:spcPct val="80000"/>
              </a:lnSpc>
              <a:buFontTx/>
              <a:buChar char="•"/>
            </a:pPr>
            <a:r>
              <a:rPr lang="it-IT" sz="20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Durata della carica: 1 anno</a:t>
            </a:r>
          </a:p>
          <a:p>
            <a:pPr algn="l" eaLnBrk="1" hangingPunct="1">
              <a:lnSpc>
                <a:spcPct val="80000"/>
              </a:lnSpc>
              <a:buFontTx/>
              <a:buChar char="•"/>
            </a:pPr>
            <a:r>
              <a:rPr lang="it-IT" sz="20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Auspici: minori</a:t>
            </a:r>
          </a:p>
          <a:p>
            <a:pPr algn="l" eaLnBrk="1" hangingPunct="1">
              <a:lnSpc>
                <a:spcPct val="80000"/>
              </a:lnSpc>
              <a:buFontTx/>
              <a:buChar char="•"/>
            </a:pPr>
            <a:r>
              <a:rPr lang="it-IT" sz="20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sz="20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Potestas</a:t>
            </a:r>
            <a:r>
              <a:rPr lang="it-IT" sz="20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sz="20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(senza</a:t>
            </a:r>
            <a:r>
              <a:rPr lang="it-IT" sz="20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sz="20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Imperium</a:t>
            </a:r>
            <a:r>
              <a:rPr lang="it-IT" sz="20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);</a:t>
            </a:r>
            <a:r>
              <a:rPr lang="it-IT" sz="20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sz="20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in particolare hanno la </a:t>
            </a:r>
            <a:r>
              <a:rPr lang="it-IT" sz="20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cura urbis</a:t>
            </a:r>
            <a:r>
              <a:rPr lang="it-IT" sz="20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:</a:t>
            </a:r>
          </a:p>
          <a:p>
            <a:pPr algn="l" eaLnBrk="1" hangingPunct="1">
              <a:lnSpc>
                <a:spcPct val="80000"/>
              </a:lnSpc>
              <a:buFontTx/>
              <a:buChar char="•"/>
            </a:pPr>
            <a:r>
              <a:rPr lang="it-IT" sz="2000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Polizia urbana e controllo dei mercati</a:t>
            </a:r>
          </a:p>
          <a:p>
            <a:pPr algn="l" eaLnBrk="1" hangingPunct="1">
              <a:lnSpc>
                <a:spcPct val="80000"/>
              </a:lnSpc>
            </a:pPr>
            <a:r>
              <a:rPr lang="it-IT" sz="20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Cura </a:t>
            </a:r>
            <a:r>
              <a:rPr lang="it-IT" sz="20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annonae</a:t>
            </a:r>
            <a:endParaRPr lang="it-IT" sz="2000" i="1" dirty="0">
              <a:solidFill>
                <a:schemeClr val="tx1"/>
              </a:solidFill>
              <a:latin typeface="Palatino Linotype" pitchFamily="18" charset="0"/>
              <a:cs typeface="Times New Roman" pitchFamily="18" charset="0"/>
            </a:endParaRPr>
          </a:p>
          <a:p>
            <a:pPr algn="l" eaLnBrk="1" hangingPunct="1">
              <a:lnSpc>
                <a:spcPct val="80000"/>
              </a:lnSpc>
            </a:pPr>
            <a:r>
              <a:rPr lang="it-IT" sz="20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Cura </a:t>
            </a:r>
            <a:r>
              <a:rPr lang="it-IT" sz="20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ludorum</a:t>
            </a:r>
            <a:endParaRPr lang="it-IT" sz="2000" i="1" dirty="0">
              <a:solidFill>
                <a:schemeClr val="tx1"/>
              </a:solidFill>
              <a:latin typeface="Palatino Linotype" pitchFamily="18" charset="0"/>
              <a:cs typeface="Times New Roman" pitchFamily="18" charset="0"/>
            </a:endParaRPr>
          </a:p>
          <a:p>
            <a:pPr algn="l" eaLnBrk="1" hangingPunct="1">
              <a:lnSpc>
                <a:spcPct val="80000"/>
              </a:lnSpc>
            </a:pPr>
            <a:r>
              <a:rPr lang="it-IT" sz="20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sz="20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Coercitio</a:t>
            </a:r>
            <a:endParaRPr lang="it-IT" sz="2000" i="1" dirty="0">
              <a:solidFill>
                <a:schemeClr val="tx1"/>
              </a:solidFill>
              <a:latin typeface="Palatino Linotype" pitchFamily="18" charset="0"/>
              <a:cs typeface="Times New Roman" pitchFamily="18" charset="0"/>
            </a:endParaRPr>
          </a:p>
          <a:p>
            <a:pPr algn="l" eaLnBrk="1" hangingPunct="1">
              <a:lnSpc>
                <a:spcPct val="80000"/>
              </a:lnSpc>
            </a:pPr>
            <a:r>
              <a:rPr lang="it-IT" sz="20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sz="20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Ius</a:t>
            </a:r>
            <a:r>
              <a:rPr lang="it-IT" sz="2000" i="1" dirty="0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sz="2000" i="1" dirty="0" err="1">
                <a:solidFill>
                  <a:schemeClr val="tx1"/>
                </a:solidFill>
                <a:latin typeface="Palatino Linotype" pitchFamily="18" charset="0"/>
                <a:cs typeface="Times New Roman" pitchFamily="18" charset="0"/>
              </a:rPr>
              <a:t>edicendi</a:t>
            </a:r>
            <a:endParaRPr lang="it-IT" sz="2000" dirty="0">
              <a:solidFill>
                <a:schemeClr val="tx1"/>
              </a:solidFill>
              <a:latin typeface="Palatino Linotype" pitchFamily="18" charset="0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it-IT" sz="2800" dirty="0">
              <a:latin typeface="Arial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142900"/>
            <a:ext cx="8915400" cy="1295400"/>
          </a:xfrm>
        </p:spPr>
        <p:txBody>
          <a:bodyPr/>
          <a:lstStyle/>
          <a:p>
            <a:r>
              <a:rPr lang="it-IT" sz="3600" b="1" dirty="0">
                <a:latin typeface="Palatino Linotype" pitchFamily="18" charset="0"/>
                <a:cs typeface="Times New Roman" pitchFamily="18" charset="0"/>
              </a:rPr>
              <a:t>QUESTORI</a:t>
            </a:r>
            <a:r>
              <a:rPr lang="it-IT" sz="2800" dirty="0">
                <a:latin typeface="Palatino Linotype" pitchFamily="18" charset="0"/>
                <a:cs typeface="Times New Roman" pitchFamily="18" charset="0"/>
              </a:rPr>
              <a:t> </a:t>
            </a:r>
            <a:br>
              <a:rPr lang="it-IT" sz="2800" dirty="0">
                <a:latin typeface="Palatino Linotype" pitchFamily="18" charset="0"/>
                <a:cs typeface="Times New Roman" pitchFamily="18" charset="0"/>
              </a:rPr>
            </a:b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(da non confondere con i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quaestores</a:t>
            </a:r>
            <a:r>
              <a:rPr lang="it-IT" sz="2000" i="1" dirty="0"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parricidii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)</a:t>
            </a:r>
            <a:r>
              <a:rPr lang="it-IT" sz="2000" dirty="0">
                <a:latin typeface="Palatino Linotype" pitchFamily="18" charset="0"/>
              </a:rPr>
              <a:t>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28670"/>
            <a:ext cx="8991600" cy="3929090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  <a:buFontTx/>
              <a:buNone/>
            </a:pPr>
            <a:r>
              <a:rPr lang="fr-FR" sz="2000" i="1" dirty="0">
                <a:latin typeface="Palatino Linotype" pitchFamily="18" charset="0"/>
                <a:cs typeface="Times New Roman" pitchFamily="18" charset="0"/>
              </a:rPr>
              <a:t>Primus gradus</a:t>
            </a:r>
            <a:r>
              <a:rPr lang="fr-FR" sz="2000" dirty="0"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fr-FR" sz="2000" dirty="0" err="1">
                <a:latin typeface="Palatino Linotype" pitchFamily="18" charset="0"/>
                <a:cs typeface="Times New Roman" pitchFamily="18" charset="0"/>
              </a:rPr>
              <a:t>del</a:t>
            </a:r>
            <a:r>
              <a:rPr lang="fr-FR" sz="2000" dirty="0"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fr-FR" sz="2000" i="1" dirty="0">
                <a:latin typeface="Palatino Linotype" pitchFamily="18" charset="0"/>
                <a:cs typeface="Times New Roman" pitchFamily="18" charset="0"/>
              </a:rPr>
              <a:t>cursus </a:t>
            </a:r>
            <a:r>
              <a:rPr lang="fr-FR" sz="2000" i="1" dirty="0" err="1">
                <a:latin typeface="Palatino Linotype" pitchFamily="18" charset="0"/>
                <a:cs typeface="Times New Roman" pitchFamily="18" charset="0"/>
              </a:rPr>
              <a:t>honorum</a:t>
            </a:r>
            <a:r>
              <a:rPr lang="fr-FR" sz="2000" dirty="0">
                <a:latin typeface="Palatino Linotype" pitchFamily="18" charset="0"/>
                <a:cs typeface="Times New Roman" pitchFamily="18" charset="0"/>
              </a:rPr>
              <a:t>;</a:t>
            </a:r>
            <a:endParaRPr lang="it-IT" sz="2000" dirty="0">
              <a:latin typeface="Palatino Linotype" pitchFamily="18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  <a:buFontTx/>
              <a:buNone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- Magistratura ordinaria minore;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- Non curule; Insegne: sella non curule, borsa </a:t>
            </a:r>
            <a:r>
              <a:rPr lang="it-IT" sz="2000" dirty="0" err="1">
                <a:latin typeface="Palatino Linotype" pitchFamily="18" charset="0"/>
                <a:cs typeface="Times New Roman" pitchFamily="18" charset="0"/>
              </a:rPr>
              <a:t>portadanaro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, bastone;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- </a:t>
            </a:r>
            <a:r>
              <a:rPr lang="it-IT" sz="2000" i="1" dirty="0">
                <a:latin typeface="Palatino Linotype" pitchFamily="18" charset="0"/>
                <a:cs typeface="Times New Roman" pitchFamily="18" charset="0"/>
              </a:rPr>
              <a:t>Sine imperio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;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- Competenza varia ma sempre di ambito "FINANZIARIO":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·  2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aerarii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/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urbani</a:t>
            </a:r>
            <a:r>
              <a:rPr lang="it-IT" sz="2000" dirty="0" err="1">
                <a:latin typeface="Palatino Linotype" pitchFamily="18" charset="0"/>
                <a:cs typeface="Times New Roman" pitchFamily="18" charset="0"/>
              </a:rPr>
              <a:t>→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aerarium</a:t>
            </a:r>
            <a:r>
              <a:rPr lang="it-IT" sz="2000" i="1" dirty="0"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Saturni</a:t>
            </a:r>
            <a:r>
              <a:rPr lang="it-IT" sz="2000" dirty="0" err="1">
                <a:latin typeface="Palatino Linotype" pitchFamily="18" charset="0"/>
                <a:cs typeface="Times New Roman" pitchFamily="18" charset="0"/>
              </a:rPr>
              <a:t>+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signa</a:t>
            </a:r>
            <a:r>
              <a:rPr lang="it-IT" sz="2000" dirty="0" err="1">
                <a:latin typeface="Palatino Linotype" pitchFamily="18" charset="0"/>
                <a:cs typeface="Times New Roman" pitchFamily="18" charset="0"/>
              </a:rPr>
              <a:t>+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leges</a:t>
            </a:r>
            <a:r>
              <a:rPr lang="it-IT" sz="2000" dirty="0" err="1">
                <a:latin typeface="Palatino Linotype" pitchFamily="18" charset="0"/>
                <a:cs typeface="Times New Roman" pitchFamily="18" charset="0"/>
              </a:rPr>
              <a:t>+senatusconsulta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;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·  1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Ostiensis</a:t>
            </a:r>
            <a:r>
              <a:rPr lang="it-IT" sz="2000" i="1" dirty="0">
                <a:latin typeface="Palatino Linotype" pitchFamily="18" charset="0"/>
                <a:cs typeface="Times New Roman" pitchFamily="18" charset="0"/>
              </a:rPr>
              <a:t>;</a:t>
            </a:r>
            <a:endParaRPr lang="it-IT" sz="2000" dirty="0">
              <a:latin typeface="Palatino Linotype" pitchFamily="18" charset="0"/>
              <a:cs typeface="Times New Roman" pitchFamily="18" charset="0"/>
            </a:endParaRPr>
          </a:p>
          <a:p>
            <a:pPr algn="just">
              <a:lnSpc>
                <a:spcPct val="90000"/>
              </a:lnSpc>
              <a:buFontTx/>
              <a:buNone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·  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aquarii</a:t>
            </a:r>
            <a:r>
              <a:rPr lang="it-IT" sz="2000" dirty="0" err="1">
                <a:latin typeface="Palatino Linotype" pitchFamily="18" charset="0"/>
                <a:cs typeface="Times New Roman" pitchFamily="18" charset="0"/>
              </a:rPr>
              <a:t>→acquedotti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;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·  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militares</a:t>
            </a:r>
            <a:r>
              <a:rPr lang="it-IT" sz="2000" dirty="0" err="1">
                <a:latin typeface="Palatino Linotype" pitchFamily="18" charset="0"/>
                <a:cs typeface="Times New Roman" pitchFamily="18" charset="0"/>
              </a:rPr>
              <a:t>→al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 seguito delle varie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legiones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;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· 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provinciales</a:t>
            </a:r>
            <a:r>
              <a:rPr lang="it-IT" sz="2000" dirty="0" err="1">
                <a:latin typeface="Palatino Linotype" pitchFamily="18" charset="0"/>
                <a:cs typeface="Times New Roman" pitchFamily="18" charset="0"/>
              </a:rPr>
              <a:t>→al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 seguito dei governatori provinciali (avevano anche una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iurisdictio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 in provincia simile a quella degli edili curuli).</a:t>
            </a:r>
            <a:endParaRPr lang="it-IT" sz="2000" dirty="0">
              <a:latin typeface="Palatino Linotyp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it-IT" i="1">
                <a:latin typeface="Palatino Linotype" pitchFamily="18" charset="0"/>
              </a:rPr>
              <a:t>Insegne dei questori sul retro di una moneta</a:t>
            </a:r>
          </a:p>
        </p:txBody>
      </p:sp>
      <p:pic>
        <p:nvPicPr>
          <p:cNvPr id="16387" name="Picture 3" descr="Quaestor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28600" y="1600200"/>
            <a:ext cx="8697913" cy="4483100"/>
          </a:xfrm>
          <a:noFill/>
          <a:ln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839200" cy="685800"/>
          </a:xfrm>
        </p:spPr>
        <p:txBody>
          <a:bodyPr/>
          <a:lstStyle/>
          <a:p>
            <a:r>
              <a:rPr lang="it-IT" sz="2000" b="1" i="1" dirty="0">
                <a:latin typeface="Palatino Linotype" pitchFamily="18" charset="0"/>
                <a:cs typeface="Times New Roman" pitchFamily="18" charset="0"/>
              </a:rPr>
              <a:t>VIGINTISEXVIRI</a:t>
            </a:r>
            <a:r>
              <a:rPr lang="it-IT" sz="2000" b="1" dirty="0"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(dopo Augusto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vigintiviri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)</a:t>
            </a:r>
            <a:endParaRPr lang="it-IT" sz="2000" b="1" dirty="0">
              <a:latin typeface="Palatino Linotype" pitchFamily="18" charset="0"/>
              <a:cs typeface="Times New Roman" pitchFamily="18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6248400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it-IT" sz="2000" b="1" dirty="0">
                <a:latin typeface="Palatino Linotype" pitchFamily="18" charset="0"/>
                <a:cs typeface="Times New Roman" pitchFamily="18" charset="0"/>
              </a:rPr>
              <a:t>-</a:t>
            </a: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 6 collegi;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- Formalmente esclusi dal </a:t>
            </a:r>
            <a:r>
              <a:rPr lang="it-IT" sz="1400" b="1" i="1" dirty="0">
                <a:latin typeface="Palatino Linotype" pitchFamily="18" charset="0"/>
                <a:cs typeface="Times New Roman" pitchFamily="18" charset="0"/>
              </a:rPr>
              <a:t>cursus honorum</a:t>
            </a: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;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 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TRESVIRI CAPITALES o NOCTURNI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- Funzioni di polizia contro la delinquenza comune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- Direzione del </a:t>
            </a:r>
            <a:r>
              <a:rPr lang="it-IT" sz="1400" b="1" i="1" dirty="0" err="1">
                <a:latin typeface="Palatino Linotype" pitchFamily="18" charset="0"/>
                <a:cs typeface="Times New Roman" pitchFamily="18" charset="0"/>
              </a:rPr>
              <a:t>carcer</a:t>
            </a: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 del foro e delle altre prigioni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- Riscossione delle multe processuali promesse all'erario (</a:t>
            </a:r>
            <a:r>
              <a:rPr lang="it-IT" sz="1400" b="1" i="1" dirty="0" err="1">
                <a:latin typeface="Palatino Linotype" pitchFamily="18" charset="0"/>
                <a:cs typeface="Times New Roman" pitchFamily="18" charset="0"/>
              </a:rPr>
              <a:t>legis</a:t>
            </a:r>
            <a:r>
              <a:rPr lang="it-IT" sz="1400" b="1" i="1" dirty="0"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sz="1400" b="1" i="1" dirty="0" err="1">
                <a:latin typeface="Palatino Linotype" pitchFamily="18" charset="0"/>
                <a:cs typeface="Times New Roman" pitchFamily="18" charset="0"/>
              </a:rPr>
              <a:t>ac</a:t>
            </a:r>
            <a:r>
              <a:rPr lang="it-IT" sz="1400" b="1" i="1" dirty="0">
                <a:latin typeface="Palatino Linotype" pitchFamily="18" charset="0"/>
                <a:cs typeface="Times New Roman" pitchFamily="18" charset="0"/>
              </a:rPr>
              <a:t>. sacramenti</a:t>
            </a: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)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it-IT" sz="1400" b="1" u="sng" dirty="0">
                <a:latin typeface="Palatino Linotype" pitchFamily="18" charset="0"/>
                <a:cs typeface="Times New Roman" pitchFamily="18" charset="0"/>
              </a:rPr>
              <a:t>QUATTUORVIRI PRAEFECTI (IURE DICUNDO) CAPUAM CUMAS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- Amministrazione della giustizia in alcune città campane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DECEMVIRIS LITIBUS IUDICANDIS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- Giudizi in materia di libertà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TRESVIRI AERE ARGENTO AURO FLANDO FERIUNDO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- Coniazione delle monete di bronzo ed argento dal 268 a.C. e di quelle d'oro da Silla in poi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QUATTUORVIRI VIIS IN URBE PURGANDIS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- Ausiliari degli edili per le strade di Roma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it-IT" sz="1400" b="1" u="sng" dirty="0">
                <a:latin typeface="Palatino Linotype" pitchFamily="18" charset="0"/>
                <a:cs typeface="Times New Roman" pitchFamily="18" charset="0"/>
              </a:rPr>
              <a:t>DUOVIRI VIIS EXTRA URBEM PURGANDIS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it-IT" sz="1400" b="1" dirty="0">
                <a:latin typeface="Palatino Linotype" pitchFamily="18" charset="0"/>
                <a:cs typeface="Times New Roman" pitchFamily="18" charset="0"/>
              </a:rPr>
              <a:t>- Ausiliari degli edili per le vie extraurbane.</a:t>
            </a:r>
            <a:endParaRPr lang="it-IT" sz="1400" b="1" dirty="0">
              <a:latin typeface="Palatino Linotyp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1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71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717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17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04800"/>
            <a:ext cx="8763000" cy="1447800"/>
          </a:xfrm>
        </p:spPr>
        <p:txBody>
          <a:bodyPr>
            <a:normAutofit fontScale="90000"/>
          </a:bodyPr>
          <a:lstStyle/>
          <a:p>
            <a:r>
              <a:rPr lang="it-IT" sz="3200"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i="1">
                <a:latin typeface="Palatino Linotype" pitchFamily="18" charset="0"/>
                <a:cs typeface="Times New Roman" pitchFamily="18" charset="0"/>
              </a:rPr>
              <a:t>Magistrature maggiori</a:t>
            </a:r>
            <a:br>
              <a:rPr lang="it-IT" i="1">
                <a:latin typeface="Palatino Linotype" pitchFamily="18" charset="0"/>
                <a:cs typeface="Times New Roman" pitchFamily="18" charset="0"/>
              </a:rPr>
            </a:br>
            <a:r>
              <a:rPr lang="it-IT" sz="3200">
                <a:latin typeface="Palatino Linotype" pitchFamily="18" charset="0"/>
                <a:cs typeface="Times New Roman" pitchFamily="18" charset="0"/>
              </a:rPr>
              <a:t>[</a:t>
            </a:r>
            <a:r>
              <a:rPr lang="it-IT" sz="2000">
                <a:latin typeface="Palatino Linotype" pitchFamily="18" charset="0"/>
                <a:cs typeface="Times New Roman" pitchFamily="18" charset="0"/>
              </a:rPr>
              <a:t>hanno auspici maggiori e sono elette nei comizi centuriati (tranne che dittatore e </a:t>
            </a:r>
            <a:r>
              <a:rPr lang="it-IT" sz="2000" i="1">
                <a:latin typeface="Palatino Linotype" pitchFamily="18" charset="0"/>
                <a:cs typeface="Times New Roman" pitchFamily="18" charset="0"/>
              </a:rPr>
              <a:t>magister equitum</a:t>
            </a:r>
            <a:r>
              <a:rPr lang="it-IT" sz="2000">
                <a:latin typeface="Palatino Linotype" pitchFamily="18" charset="0"/>
                <a:cs typeface="Times New Roman" pitchFamily="18" charset="0"/>
              </a:rPr>
              <a:t>, per i quali si procede alla </a:t>
            </a:r>
            <a:r>
              <a:rPr lang="it-IT" sz="2000" i="1">
                <a:latin typeface="Palatino Linotype" pitchFamily="18" charset="0"/>
                <a:cs typeface="Times New Roman" pitchFamily="18" charset="0"/>
              </a:rPr>
              <a:t>dictio</a:t>
            </a:r>
            <a:r>
              <a:rPr lang="it-IT" sz="2000">
                <a:latin typeface="Palatino Linotype" pitchFamily="18" charset="0"/>
                <a:cs typeface="Times New Roman" pitchFamily="18" charset="0"/>
              </a:rPr>
              <a:t>)]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981200"/>
            <a:ext cx="8458200" cy="4572000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  <a:buFontTx/>
              <a:buNone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1) Il consolato*# (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imperium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 – potere militare – possibilità di convocare formalmente popolo e senato)</a:t>
            </a:r>
          </a:p>
          <a:p>
            <a:pPr algn="just">
              <a:lnSpc>
                <a:spcPct val="80000"/>
              </a:lnSpc>
              <a:buFontTx/>
              <a:buNone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2) La pretura*# (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iurisdictio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). Pretore urbano (dal 367 a. C.) e peregrino (dopo il 242 a. C.). </a:t>
            </a:r>
          </a:p>
          <a:p>
            <a:pPr algn="just">
              <a:lnSpc>
                <a:spcPct val="80000"/>
              </a:lnSpc>
              <a:buFontTx/>
              <a:buNone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3) Il dittatore*# (posizione particolare ↔ nomina attraverso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dictio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; nominato in casi di emergenza interna o esterna; durata: 6 mesi)</a:t>
            </a:r>
          </a:p>
          <a:p>
            <a:pPr algn="just">
              <a:lnSpc>
                <a:spcPct val="80000"/>
              </a:lnSpc>
              <a:buFontTx/>
              <a:buNone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4) Il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magister</a:t>
            </a:r>
            <a:r>
              <a:rPr lang="it-IT" sz="2000" i="1" dirty="0">
                <a:latin typeface="Palatino Linotype" pitchFamily="18" charset="0"/>
                <a:cs typeface="Times New Roman" pitchFamily="18" charset="0"/>
              </a:rPr>
              <a:t>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equitum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 (ausiliario del dittatore)</a:t>
            </a:r>
          </a:p>
          <a:p>
            <a:pPr algn="just">
              <a:lnSpc>
                <a:spcPct val="80000"/>
              </a:lnSpc>
              <a:buFontTx/>
              <a:buNone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5) I censori # (il censimento – la cura della moralità – la </a:t>
            </a:r>
            <a:r>
              <a:rPr lang="it-IT" sz="2000" i="1" dirty="0">
                <a:latin typeface="Palatino Linotype" pitchFamily="18" charset="0"/>
                <a:cs typeface="Times New Roman" pitchFamily="18" charset="0"/>
              </a:rPr>
              <a:t>lectio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senatus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Sella curulis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pic>
        <p:nvPicPr>
          <p:cNvPr id="21507" name="Picture 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0" y="0"/>
            <a:ext cx="2484438" cy="2362200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0" y="333375"/>
            <a:ext cx="6697663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23850" y="260350"/>
            <a:ext cx="5903913" cy="6342063"/>
          </a:xfrm>
        </p:spPr>
      </p:pic>
      <p:sp>
        <p:nvSpPr>
          <p:cNvPr id="23555" name="Rectangle 3"/>
          <p:cNvSpPr>
            <a:spLocks noGrp="1" noChangeArrowheads="1"/>
          </p:cNvSpPr>
          <p:nvPr>
            <p:ph type="title"/>
          </p:nvPr>
        </p:nvSpPr>
        <p:spPr>
          <a:xfrm>
            <a:off x="6400800" y="533400"/>
            <a:ext cx="2514600" cy="4114800"/>
          </a:xfrm>
          <a:noFill/>
          <a:ln/>
        </p:spPr>
        <p:txBody>
          <a:bodyPr/>
          <a:lstStyle/>
          <a:p>
            <a:r>
              <a:rPr lang="it-IT" sz="7200" i="1">
                <a:latin typeface="Palatino Linotype" pitchFamily="18" charset="0"/>
              </a:rPr>
              <a:t>Fasci</a:t>
            </a:r>
            <a:br>
              <a:rPr lang="it-IT" sz="7200" i="1">
                <a:latin typeface="Palatino Linotype" pitchFamily="18" charset="0"/>
              </a:rPr>
            </a:br>
            <a:r>
              <a:rPr lang="it-IT" sz="7200" i="1">
                <a:latin typeface="Palatino Linotype" pitchFamily="18" charset="0"/>
              </a:rPr>
              <a:t>dei</a:t>
            </a:r>
            <a:br>
              <a:rPr lang="it-IT" sz="7200" i="1">
                <a:latin typeface="Palatino Linotype" pitchFamily="18" charset="0"/>
              </a:rPr>
            </a:br>
            <a:r>
              <a:rPr lang="it-IT" sz="7200" i="1">
                <a:latin typeface="Palatino Linotype" pitchFamily="18" charset="0"/>
              </a:rPr>
              <a:t>littori</a:t>
            </a: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578" name="Object 2"/>
          <p:cNvGraphicFramePr>
            <a:graphicFrameLocks noChangeAspect="1"/>
          </p:cNvGraphicFramePr>
          <p:nvPr/>
        </p:nvGraphicFramePr>
        <p:xfrm>
          <a:off x="228600" y="228600"/>
          <a:ext cx="4343400" cy="640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magine bitmap" r:id="rId3" imgW="4877481" imgH="5296639" progId="PBrush">
                  <p:embed/>
                </p:oleObj>
              </mc:Choice>
              <mc:Fallback>
                <p:oleObj name="Immagine bitmap" r:id="rId3" imgW="4877481" imgH="5296639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228600"/>
                        <a:ext cx="4343400" cy="6400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79" name="Rectangle 3"/>
          <p:cNvSpPr>
            <a:spLocks noGrp="1" noChangeArrowheads="1"/>
          </p:cNvSpPr>
          <p:nvPr>
            <p:ph type="title"/>
          </p:nvPr>
        </p:nvSpPr>
        <p:spPr>
          <a:xfrm>
            <a:off x="4953000" y="381000"/>
            <a:ext cx="3733800" cy="2438400"/>
          </a:xfrm>
        </p:spPr>
        <p:txBody>
          <a:bodyPr/>
          <a:lstStyle/>
          <a:p>
            <a:r>
              <a:rPr lang="it-IT" sz="7200" i="1">
                <a:latin typeface="Palatino Linotype" pitchFamily="18" charset="0"/>
              </a:rPr>
              <a:t>Toga praetexta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239000" cy="685800"/>
          </a:xfrm>
        </p:spPr>
        <p:txBody>
          <a:bodyPr>
            <a:normAutofit/>
          </a:bodyPr>
          <a:lstStyle/>
          <a:p>
            <a:r>
              <a:rPr lang="it-IT" sz="2000" i="1" dirty="0">
                <a:latin typeface="Palatino Linotype" pitchFamily="18" charset="0"/>
              </a:rPr>
              <a:t>Magistrature minori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066800"/>
            <a:ext cx="8686800" cy="5486400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  <a:buFontTx/>
              <a:buNone/>
            </a:pPr>
            <a:r>
              <a:rPr lang="it-IT" sz="1600" dirty="0">
                <a:latin typeface="Palatino Linotype" pitchFamily="18" charset="0"/>
                <a:cs typeface="Times New Roman" pitchFamily="18" charset="0"/>
              </a:rPr>
              <a:t>1) Gli edili curuli #(</a:t>
            </a:r>
            <a:r>
              <a:rPr lang="it-IT" sz="1600" i="1" dirty="0">
                <a:latin typeface="Palatino Linotype" pitchFamily="18" charset="0"/>
                <a:cs typeface="Times New Roman" pitchFamily="18" charset="0"/>
              </a:rPr>
              <a:t>cura </a:t>
            </a:r>
            <a:r>
              <a:rPr lang="it-IT" sz="1600" i="1" dirty="0" err="1">
                <a:latin typeface="Palatino Linotype" pitchFamily="18" charset="0"/>
                <a:cs typeface="Times New Roman" pitchFamily="18" charset="0"/>
              </a:rPr>
              <a:t>urbis</a:t>
            </a:r>
            <a:r>
              <a:rPr lang="it-IT" sz="1600" dirty="0">
                <a:latin typeface="Palatino Linotype" pitchFamily="18" charset="0"/>
                <a:cs typeface="Times New Roman" pitchFamily="18" charset="0"/>
              </a:rPr>
              <a:t> e giurisdizione nei mercati)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it-IT" sz="1600" dirty="0">
                <a:latin typeface="Palatino Linotype" pitchFamily="18" charset="0"/>
                <a:cs typeface="Times New Roman" pitchFamily="18" charset="0"/>
              </a:rPr>
              <a:t>2) I questori (l’erario – i questori militari e provinciali; raccordo con gli antichi questori </a:t>
            </a:r>
            <a:r>
              <a:rPr lang="it-IT" sz="1600" i="1" dirty="0" err="1">
                <a:latin typeface="Palatino Linotype" pitchFamily="18" charset="0"/>
                <a:cs typeface="Times New Roman" pitchFamily="18" charset="0"/>
              </a:rPr>
              <a:t>parricidii</a:t>
            </a:r>
            <a:r>
              <a:rPr lang="it-IT" sz="1600" dirty="0">
                <a:latin typeface="Palatino Linotype" pitchFamily="18" charset="0"/>
                <a:cs typeface="Times New Roman" pitchFamily="18" charset="0"/>
              </a:rPr>
              <a:t>)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it-IT" sz="1600" dirty="0">
                <a:latin typeface="Palatino Linotype" pitchFamily="18" charset="0"/>
                <a:cs typeface="Times New Roman" pitchFamily="18" charset="0"/>
              </a:rPr>
              <a:t>3) Le cd. magistrature minori (i cd. </a:t>
            </a:r>
            <a:r>
              <a:rPr lang="it-IT" sz="1600" i="1" dirty="0" err="1">
                <a:latin typeface="Palatino Linotype" pitchFamily="18" charset="0"/>
                <a:cs typeface="Times New Roman" pitchFamily="18" charset="0"/>
              </a:rPr>
              <a:t>Vigintisexviri</a:t>
            </a:r>
            <a:r>
              <a:rPr lang="it-IT" sz="1600" dirty="0">
                <a:latin typeface="Palatino Linotype" pitchFamily="18" charset="0"/>
                <a:cs typeface="Times New Roman" pitchFamily="18" charset="0"/>
              </a:rPr>
              <a:t>: in origine si trattava di ausiliari dei magistrati)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it-IT" sz="1600" dirty="0">
                <a:latin typeface="Palatino Linotype" pitchFamily="18" charset="0"/>
                <a:cs typeface="Times New Roman" pitchFamily="18" charset="0"/>
              </a:rPr>
              <a:t>Legenda: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it-IT" sz="1600" dirty="0">
                <a:latin typeface="Palatino Linotype" pitchFamily="18" charset="0"/>
                <a:cs typeface="Times New Roman" pitchFamily="18" charset="0"/>
              </a:rPr>
              <a:t>* magistrature </a:t>
            </a:r>
            <a:r>
              <a:rPr lang="it-IT" sz="1600" i="1" dirty="0" err="1">
                <a:latin typeface="Palatino Linotype" pitchFamily="18" charset="0"/>
                <a:cs typeface="Times New Roman" pitchFamily="18" charset="0"/>
              </a:rPr>
              <a:t>cum</a:t>
            </a:r>
            <a:r>
              <a:rPr lang="it-IT" sz="1600" i="1" dirty="0">
                <a:latin typeface="Palatino Linotype" pitchFamily="18" charset="0"/>
                <a:cs typeface="Times New Roman" pitchFamily="18" charset="0"/>
              </a:rPr>
              <a:t> imperio</a:t>
            </a:r>
            <a:r>
              <a:rPr lang="it-IT" sz="1600" dirty="0">
                <a:latin typeface="Palatino Linotype" pitchFamily="18" charset="0"/>
                <a:cs typeface="Times New Roman" pitchFamily="18" charset="0"/>
              </a:rPr>
              <a:t>; è dubbia l’attribuzione dell’</a:t>
            </a:r>
            <a:r>
              <a:rPr lang="it-IT" sz="1600" i="1" dirty="0" err="1">
                <a:latin typeface="Palatino Linotype" pitchFamily="18" charset="0"/>
                <a:cs typeface="Times New Roman" pitchFamily="18" charset="0"/>
              </a:rPr>
              <a:t>imperium</a:t>
            </a:r>
            <a:r>
              <a:rPr lang="it-IT" sz="1600" dirty="0">
                <a:latin typeface="Palatino Linotype" pitchFamily="18" charset="0"/>
                <a:cs typeface="Times New Roman" pitchFamily="18" charset="0"/>
              </a:rPr>
              <a:t> ai censori</a:t>
            </a:r>
          </a:p>
          <a:p>
            <a:pPr algn="just">
              <a:lnSpc>
                <a:spcPct val="90000"/>
              </a:lnSpc>
              <a:buFontTx/>
              <a:buNone/>
            </a:pPr>
            <a:r>
              <a:rPr lang="it-IT" sz="1600" dirty="0">
                <a:latin typeface="Palatino Linotype" pitchFamily="18" charset="0"/>
                <a:cs typeface="Times New Roman" pitchFamily="18" charset="0"/>
              </a:rPr>
              <a:t># magistrature (originariamente) patrizie</a:t>
            </a:r>
            <a:endParaRPr lang="it-IT" sz="1600" dirty="0">
              <a:latin typeface="Palatino Linotyp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400" b="1" dirty="0">
                <a:latin typeface="Palatino Linotype" pitchFamily="18" charset="0"/>
                <a:cs typeface="Times New Roman" pitchFamily="18" charset="0"/>
              </a:rPr>
              <a:t>I magistrati plebei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609600" indent="-609600" algn="just">
              <a:buFontTx/>
              <a:buAutoNum type="arabicPeriod"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I tribuni (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auxilium</a:t>
            </a:r>
            <a:r>
              <a:rPr lang="it-IT" sz="2000" i="1" dirty="0">
                <a:latin typeface="Palatino Linotype" pitchFamily="18" charset="0"/>
                <a:cs typeface="Times New Roman" pitchFamily="18" charset="0"/>
              </a:rPr>
              <a:t> – </a:t>
            </a:r>
            <a:r>
              <a:rPr lang="it-IT" sz="2000" i="1" dirty="0" err="1">
                <a:latin typeface="Palatino Linotype" pitchFamily="18" charset="0"/>
                <a:cs typeface="Times New Roman" pitchFamily="18" charset="0"/>
              </a:rPr>
              <a:t>intercessio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 – veto). Nel 449 una legge Valeria Orazia riconosce la loro inviolabilità, che originariamente si basava solo sul giuramento dei plebei. I poteri “positivi”: convocazione dei concili plebei e proposizione dei plebisciti</a:t>
            </a:r>
          </a:p>
          <a:p>
            <a:pPr marL="609600" indent="-609600" algn="just">
              <a:buFontTx/>
              <a:buAutoNum type="arabicPeriod"/>
            </a:pP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Gli edili (dalla cura dei templi al </a:t>
            </a:r>
            <a:r>
              <a:rPr lang="it-IT" sz="2000" i="1" dirty="0">
                <a:latin typeface="Palatino Linotype" pitchFamily="18" charset="0"/>
                <a:cs typeface="Times New Roman" pitchFamily="18" charset="0"/>
              </a:rPr>
              <a:t>cursus honorum</a:t>
            </a:r>
            <a:r>
              <a:rPr lang="it-IT" sz="2000" dirty="0">
                <a:latin typeface="Palatino Linotype" pitchFamily="18" charset="0"/>
                <a:cs typeface="Times New Roman" pitchFamily="18" charset="0"/>
              </a:rPr>
              <a:t>)</a:t>
            </a:r>
            <a:endParaRPr lang="it-IT" sz="2000" dirty="0">
              <a:latin typeface="Palatino Linotype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 autoUpdateAnimBg="0"/>
    </p:bld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931</Words>
  <Application>Microsoft Office PowerPoint</Application>
  <PresentationFormat>Presentazione su schermo (4:3)</PresentationFormat>
  <Paragraphs>107</Paragraphs>
  <Slides>16</Slides>
  <Notes>15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16</vt:i4>
      </vt:variant>
    </vt:vector>
  </HeadingPairs>
  <TitlesOfParts>
    <vt:vector size="21" baseType="lpstr">
      <vt:lpstr>Arial</vt:lpstr>
      <vt:lpstr>Calibri</vt:lpstr>
      <vt:lpstr>Palatino Linotype</vt:lpstr>
      <vt:lpstr>Tema di Office</vt:lpstr>
      <vt:lpstr>Immagine bitmap</vt:lpstr>
      <vt:lpstr>DICTATOR</vt:lpstr>
      <vt:lpstr>Presentazione standard di PowerPoint</vt:lpstr>
      <vt:lpstr>Presentazione standard di PowerPoint</vt:lpstr>
      <vt:lpstr>Presentazione standard di PowerPoint</vt:lpstr>
      <vt:lpstr>MAGISTER EQUITUM</vt:lpstr>
      <vt:lpstr>AEDILES CURULI - EDILI</vt:lpstr>
      <vt:lpstr>QUESTORI  (da non confondere con i quaestores parricidii) </vt:lpstr>
      <vt:lpstr>Insegne dei questori sul retro di una moneta</vt:lpstr>
      <vt:lpstr>VIGINTISEXVIRI (dopo Augusto vigintiviri)</vt:lpstr>
      <vt:lpstr> Magistrature maggiori [hanno auspici maggiori e sono elette nei comizi centuriati (tranne che dittatore e magister equitum, per i quali si procede alla dictio)]</vt:lpstr>
      <vt:lpstr>Presentazione standard di PowerPoint</vt:lpstr>
      <vt:lpstr>Presentazione standard di PowerPoint</vt:lpstr>
      <vt:lpstr>Fasci dei littori</vt:lpstr>
      <vt:lpstr>Toga praetexta</vt:lpstr>
      <vt:lpstr>Magistrature minori</vt:lpstr>
      <vt:lpstr>I magistrati plebei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DICTATOR</dc:title>
  <dc:creator>Utente</dc:creator>
  <cp:lastModifiedBy>PASQUALE COMMENDATORE</cp:lastModifiedBy>
  <cp:revision>14</cp:revision>
  <dcterms:created xsi:type="dcterms:W3CDTF">2010-04-19T11:15:07Z</dcterms:created>
  <dcterms:modified xsi:type="dcterms:W3CDTF">2023-11-27T11:31:18Z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ad0b24d-6422-44b0-b3de-abb3a9e8c81a_Enabled">
    <vt:lpwstr>true</vt:lpwstr>
  </property>
  <property fmtid="{D5CDD505-2E9C-101B-9397-08002B2CF9AE}" pid="3" name="MSIP_Label_2ad0b24d-6422-44b0-b3de-abb3a9e8c81a_SetDate">
    <vt:lpwstr>2023-11-27T10:35:12Z</vt:lpwstr>
  </property>
  <property fmtid="{D5CDD505-2E9C-101B-9397-08002B2CF9AE}" pid="4" name="MSIP_Label_2ad0b24d-6422-44b0-b3de-abb3a9e8c81a_Method">
    <vt:lpwstr>Standard</vt:lpwstr>
  </property>
  <property fmtid="{D5CDD505-2E9C-101B-9397-08002B2CF9AE}" pid="5" name="MSIP_Label_2ad0b24d-6422-44b0-b3de-abb3a9e8c81a_Name">
    <vt:lpwstr>defa4170-0d19-0005-0004-bc88714345d2</vt:lpwstr>
  </property>
  <property fmtid="{D5CDD505-2E9C-101B-9397-08002B2CF9AE}" pid="6" name="MSIP_Label_2ad0b24d-6422-44b0-b3de-abb3a9e8c81a_SiteId">
    <vt:lpwstr>2fcfe26a-bb62-46b0-b1e3-28f9da0c45fd</vt:lpwstr>
  </property>
  <property fmtid="{D5CDD505-2E9C-101B-9397-08002B2CF9AE}" pid="7" name="MSIP_Label_2ad0b24d-6422-44b0-b3de-abb3a9e8c81a_ActionId">
    <vt:lpwstr>821bf5f5-dc3e-4362-a7a0-1ffec892dd3a</vt:lpwstr>
  </property>
  <property fmtid="{D5CDD505-2E9C-101B-9397-08002B2CF9AE}" pid="8" name="MSIP_Label_2ad0b24d-6422-44b0-b3de-abb3a9e8c81a_ContentBits">
    <vt:lpwstr>0</vt:lpwstr>
  </property>
</Properties>
</file>