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9"/>
  </p:notesMasterIdLst>
  <p:sldIdLst>
    <p:sldId id="723" r:id="rId2"/>
    <p:sldId id="765" r:id="rId3"/>
    <p:sldId id="766" r:id="rId4"/>
    <p:sldId id="759" r:id="rId5"/>
    <p:sldId id="762" r:id="rId6"/>
    <p:sldId id="760" r:id="rId7"/>
    <p:sldId id="761" r:id="rId8"/>
    <p:sldId id="763" r:id="rId9"/>
    <p:sldId id="764" r:id="rId10"/>
    <p:sldId id="792" r:id="rId11"/>
    <p:sldId id="768" r:id="rId12"/>
    <p:sldId id="769" r:id="rId13"/>
    <p:sldId id="770" r:id="rId14"/>
    <p:sldId id="771" r:id="rId15"/>
    <p:sldId id="772" r:id="rId16"/>
    <p:sldId id="773" r:id="rId17"/>
    <p:sldId id="774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EC1005"/>
    <a:srgbClr val="00A546"/>
    <a:srgbClr val="000000"/>
    <a:srgbClr val="FFF811"/>
    <a:srgbClr val="EFEFEF"/>
    <a:srgbClr val="294967"/>
    <a:srgbClr val="4273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72"/>
    <p:restoredTop sz="93512"/>
  </p:normalViewPr>
  <p:slideViewPr>
    <p:cSldViewPr>
      <p:cViewPr varScale="1">
        <p:scale>
          <a:sx n="92" d="100"/>
          <a:sy n="92" d="100"/>
        </p:scale>
        <p:origin x="68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6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68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Click to edit Master text styles</a:t>
            </a:r>
          </a:p>
          <a:p>
            <a:pPr lvl="1"/>
            <a:r>
              <a:rPr lang="it-IT" noProof="0"/>
              <a:t>Second level</a:t>
            </a:r>
          </a:p>
          <a:p>
            <a:pPr lvl="2"/>
            <a:r>
              <a:rPr lang="it-IT" noProof="0"/>
              <a:t>Third level</a:t>
            </a:r>
          </a:p>
          <a:p>
            <a:pPr lvl="3"/>
            <a:r>
              <a:rPr lang="it-IT" noProof="0"/>
              <a:t>Fourth level</a:t>
            </a:r>
          </a:p>
          <a:p>
            <a:pPr lvl="4"/>
            <a:r>
              <a:rPr lang="it-IT" noProof="0"/>
              <a:t>Fifth level</a:t>
            </a:r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8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3421ADB-A466-9E45-8841-6E12DC75826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26639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1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charset="0"/>
                <a:cs typeface="MS PGothic" charset="0"/>
              </a:defRPr>
            </a:lvl9pPr>
          </a:lstStyle>
          <a:p>
            <a:pPr algn="r"/>
            <a:fld id="{2380FFBD-4FCA-0D4E-9D63-F72D6927F23F}" type="slidenum">
              <a:rPr lang="en-US" sz="1200">
                <a:latin typeface="Arial" charset="0"/>
                <a:ea typeface="ＭＳ Ｐゴシック" charset="0"/>
                <a:cs typeface="ＭＳ Ｐゴシック" charset="0"/>
              </a:rPr>
              <a:pPr algn="r"/>
              <a:t>1</a:t>
            </a:fld>
            <a:endParaRPr lang="en-US" sz="12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Times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333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4408E9AF-2874-5B4F-9F56-AA347A0D5537}" type="slidenum">
              <a:rPr lang="it-IT" sz="1200"/>
              <a:pPr/>
              <a:t>2</a:t>
            </a:fld>
            <a:endParaRPr lang="it-IT" sz="1200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680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D35AB9FA-D111-BF42-A8DF-52F691C2EFF4}" type="slidenum">
              <a:rPr lang="it-IT" sz="1200"/>
              <a:pPr/>
              <a:t>3</a:t>
            </a:fld>
            <a:endParaRPr lang="it-IT" sz="120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95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06949668-3EFD-F546-8258-72E3D7292712}" type="slidenum">
              <a:rPr lang="it-IT" sz="1200"/>
              <a:pPr/>
              <a:t>5</a:t>
            </a:fld>
            <a:endParaRPr lang="it-IT" sz="120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71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D14D7D61-9220-F14C-BF6C-F678B5F691FF}" type="slidenum">
              <a:rPr lang="it-IT" sz="1200"/>
              <a:pPr/>
              <a:t>8</a:t>
            </a:fld>
            <a:endParaRPr lang="it-IT" sz="1200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032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E4C44F51-CF3F-DA4A-AE00-6322EDC136A0}" type="slidenum">
              <a:rPr lang="it-IT" sz="1200"/>
              <a:pPr/>
              <a:t>9</a:t>
            </a:fld>
            <a:endParaRPr lang="it-IT" sz="1200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it-IT">
                <a:latin typeface="Verdana" charset="0"/>
              </a:rPr>
              <a:t>L’inattivazione dell’X è ereditabile da cellula a cellula, ma non da genitore in figlio</a:t>
            </a:r>
          </a:p>
        </p:txBody>
      </p:sp>
    </p:spTree>
    <p:extLst>
      <p:ext uri="{BB962C8B-B14F-4D97-AF65-F5344CB8AC3E}">
        <p14:creationId xmlns:p14="http://schemas.microsoft.com/office/powerpoint/2010/main" val="3325893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1939C5DC-1CB1-3945-9CB4-157C9D88B1B4}" type="slidenum">
              <a:rPr lang="it-IT" sz="1200"/>
              <a:pPr/>
              <a:t>10</a:t>
            </a:fld>
            <a:endParaRPr lang="it-IT" sz="1200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211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95369EE7-A997-C745-8EB8-7544B1B9D43B}" type="slidenum">
              <a:rPr lang="it-IT" sz="1200"/>
              <a:pPr/>
              <a:t>12</a:t>
            </a:fld>
            <a:endParaRPr lang="it-IT" sz="1200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it-IT">
                <a:latin typeface="Verdana" charset="0"/>
                <a:ea typeface="MS PGothic" charset="0"/>
              </a:rPr>
              <a:t>L’inattivazione comincia da XIC e si propaga in cis (la traslocazione di XIC impedisce l’inattivazione della porzione distaccata dell’X</a:t>
            </a:r>
          </a:p>
          <a:p>
            <a:pPr eaLnBrk="1" hangingPunct="1"/>
            <a:r>
              <a:rPr lang="it-IT">
                <a:latin typeface="Verdana" charset="0"/>
                <a:ea typeface="MS PGothic" charset="0"/>
              </a:rPr>
              <a:t>I due XIC si uniscono transientemente per contarsi</a:t>
            </a:r>
          </a:p>
          <a:p>
            <a:pPr eaLnBrk="1" hangingPunct="1"/>
            <a:r>
              <a:rPr lang="it-IT">
                <a:latin typeface="Verdana" charset="0"/>
                <a:ea typeface="MS PGothic" charset="0"/>
              </a:rPr>
              <a:t>XIC produce un lungo ncRNA XIST solo dall’X inattivo. Si pensa che XIST recluti fattori proteici che organizzano la cromatina in uno stato trascrizionalmente inattivo</a:t>
            </a:r>
          </a:p>
          <a:p>
            <a:pPr eaLnBrk="1" hangingPunct="1"/>
            <a:r>
              <a:rPr lang="it-IT">
                <a:latin typeface="Verdana" charset="0"/>
                <a:ea typeface="MS PGothic" charset="0"/>
              </a:rPr>
              <a:t>La perdita di XIST in cellule differenziate già con l’X inattivo non causa la riattivazione dell’X</a:t>
            </a:r>
          </a:p>
          <a:p>
            <a:pPr eaLnBrk="1" hangingPunct="1"/>
            <a:endParaRPr lang="it-IT">
              <a:latin typeface="Verdana" charset="0"/>
              <a:ea typeface="MS PGothic" charset="0"/>
            </a:endParaRPr>
          </a:p>
          <a:p>
            <a:pPr eaLnBrk="1" hangingPunct="1"/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88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B0A3A2D8-3C08-F34D-B046-8ECC40649B05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601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B768556C-7340-9B45-A21E-3F3A61F4BBF2}" type="slidenum">
              <a:rPr lang="it-IT" sz="1200"/>
              <a:pPr/>
              <a:t>14</a:t>
            </a:fld>
            <a:endParaRPr lang="it-IT" sz="120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819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8C1E57B4-B2BB-3F4F-B55F-2C0D3A13FF45}" type="slidenum">
              <a:rPr lang="it-IT" sz="1200"/>
              <a:pPr/>
              <a:t>15</a:t>
            </a:fld>
            <a:endParaRPr lang="it-IT" sz="1200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543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AE5CF0A3-A4DE-4B44-9A45-442665BA93E4}" type="slidenum">
              <a:rPr lang="it-IT" sz="1200"/>
              <a:pPr/>
              <a:t>16</a:t>
            </a:fld>
            <a:endParaRPr lang="it-IT" sz="1200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7223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fld id="{4A609AF2-E5BD-CC49-AECA-3B360F3516FC}" type="slidenum">
              <a:rPr lang="it-IT" sz="1200"/>
              <a:pPr/>
              <a:t>17</a:t>
            </a:fld>
            <a:endParaRPr lang="it-IT" sz="1200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it-IT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610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821F9D-2F0B-6247-9EFE-CDF34BBD747C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0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B48E2D-182D-F845-A458-4B5C7E4A4F8C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00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67750C-6599-7944-A8B3-7E1942D26F68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24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65A3E-7720-8947-85CE-0FA70F53B4F7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51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B5E2FC-19E8-084D-B921-73A363BCF6CA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342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46FCF-53CC-DC4E-A3FE-B741F90397E7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414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65A3E-7720-8947-85CE-0FA70F53B4F7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76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F89EA-FCA1-0B43-B4EB-8F25D42728B3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253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AF884-0889-394C-B4CC-D63CCA3E4BB2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745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52F85F-4DF0-FE4C-BD64-26D011308A23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829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65A3E-7720-8947-85CE-0FA70F53B4F7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54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C65A3E-7720-8947-85CE-0FA70F53B4F7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66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devita@unina.i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 txBox="1">
            <a:spLocks noGrp="1"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48" charset="-128"/>
              </a:defRPr>
            </a:lvl9pPr>
          </a:lstStyle>
          <a:p>
            <a:pPr>
              <a:defRPr/>
            </a:pPr>
            <a:endParaRPr lang="it-IT" sz="1400">
              <a:latin typeface="Verdana" pitchFamily="-48" charset="0"/>
              <a:cs typeface="+mn-cs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835696" y="3356992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Gabriella De Vita</a:t>
            </a:r>
          </a:p>
          <a:p>
            <a:pPr marL="0" indent="0" algn="ctr" eaLnBrk="1" hangingPunct="1">
              <a:buFontTx/>
              <a:buNone/>
            </a:pP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 eaLnBrk="1" hangingPunct="1">
              <a:buFontTx/>
              <a:buNone/>
            </a:pP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gdevita@unina.it</a:t>
            </a:r>
            <a:endParaRPr 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 eaLnBrk="1" hangingPunct="1">
              <a:buFontTx/>
              <a:buNone/>
            </a:pP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 eaLnBrk="1" hangingPunct="1">
              <a:buFontTx/>
              <a:buNone/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</a:t>
            </a:r>
            <a:r>
              <a:rPr lang="en-US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dicembre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2023</a:t>
            </a:r>
            <a:endParaRPr 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340" name="Picture 4" descr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43000"/>
            <a:ext cx="1158875" cy="44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2011760" y="1484784"/>
            <a:ext cx="6048672" cy="93610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Verdana" pitchFamily="1" charset="0"/>
              </a:defRPr>
            </a:lvl9pPr>
          </a:lstStyle>
          <a:p>
            <a:r>
              <a:rPr lang="it-IT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Inattivazione dell’X e gene balance</a:t>
            </a:r>
          </a:p>
        </p:txBody>
      </p:sp>
    </p:spTree>
    <p:extLst>
      <p:ext uri="{BB962C8B-B14F-4D97-AF65-F5344CB8AC3E}">
        <p14:creationId xmlns:p14="http://schemas.microsoft.com/office/powerpoint/2010/main" val="1646839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1289" y="3086100"/>
            <a:ext cx="2476500" cy="685800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Verdana" charset="0"/>
              </a:rPr>
              <a:t>MECCANISMO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Verdana" charset="0"/>
              </a:rPr>
              <a:t>GENETICO</a:t>
            </a:r>
          </a:p>
        </p:txBody>
      </p:sp>
      <p:sp>
        <p:nvSpPr>
          <p:cNvPr id="783363" name="Rectangle 3"/>
          <p:cNvSpPr>
            <a:spLocks noChangeArrowheads="1"/>
          </p:cNvSpPr>
          <p:nvPr/>
        </p:nvSpPr>
        <p:spPr bwMode="auto">
          <a:xfrm>
            <a:off x="376989" y="4822304"/>
            <a:ext cx="2590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 dirty="0"/>
              <a:t>MECCANISMO</a:t>
            </a:r>
          </a:p>
          <a:p>
            <a:pPr marL="342900" indent="-342900"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 dirty="0"/>
              <a:t>EPIGENETICO</a:t>
            </a:r>
          </a:p>
        </p:txBody>
      </p:sp>
      <p:sp>
        <p:nvSpPr>
          <p:cNvPr id="67587" name="AutoShape 4"/>
          <p:cNvSpPr>
            <a:spLocks noChangeArrowheads="1"/>
          </p:cNvSpPr>
          <p:nvPr/>
        </p:nvSpPr>
        <p:spPr bwMode="auto">
          <a:xfrm>
            <a:off x="3352800" y="3138636"/>
            <a:ext cx="762000" cy="4572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D5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 sz="2000"/>
          </a:p>
        </p:txBody>
      </p:sp>
      <p:sp>
        <p:nvSpPr>
          <p:cNvPr id="67588" name="AutoShape 5"/>
          <p:cNvSpPr>
            <a:spLocks noChangeArrowheads="1"/>
          </p:cNvSpPr>
          <p:nvPr/>
        </p:nvSpPr>
        <p:spPr bwMode="auto">
          <a:xfrm>
            <a:off x="3352800" y="4936604"/>
            <a:ext cx="762000" cy="4572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6D5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 sz="2000"/>
          </a:p>
        </p:txBody>
      </p:sp>
      <p:sp>
        <p:nvSpPr>
          <p:cNvPr id="783366" name="Rectangle 6"/>
          <p:cNvSpPr>
            <a:spLocks noChangeArrowheads="1"/>
          </p:cNvSpPr>
          <p:nvPr/>
        </p:nvSpPr>
        <p:spPr bwMode="auto">
          <a:xfrm>
            <a:off x="4343400" y="2567136"/>
            <a:ext cx="4267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 algn="just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 dirty="0"/>
              <a:t>	</a:t>
            </a:r>
            <a:r>
              <a:rPr lang="en-US" sz="2000" dirty="0" err="1"/>
              <a:t>Caratteri</a:t>
            </a:r>
            <a:r>
              <a:rPr lang="en-US" sz="2000" dirty="0"/>
              <a:t> </a:t>
            </a:r>
            <a:r>
              <a:rPr lang="en-US" sz="2000" dirty="0" err="1"/>
              <a:t>ereditari</a:t>
            </a:r>
            <a:r>
              <a:rPr lang="en-US" sz="2000" dirty="0"/>
              <a:t>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dipendono</a:t>
            </a:r>
            <a:r>
              <a:rPr lang="en-US" sz="2000" dirty="0"/>
              <a:t> da </a:t>
            </a:r>
            <a:r>
              <a:rPr lang="en-US" sz="2000" dirty="0" err="1"/>
              <a:t>cambi</a:t>
            </a:r>
            <a:r>
              <a:rPr lang="en-US" sz="2000" dirty="0"/>
              <a:t> </a:t>
            </a:r>
            <a:r>
              <a:rPr lang="en-US" sz="2000" dirty="0" err="1"/>
              <a:t>nella</a:t>
            </a:r>
            <a:r>
              <a:rPr lang="en-US" sz="2000" dirty="0"/>
              <a:t> </a:t>
            </a:r>
            <a:r>
              <a:rPr lang="en-US" sz="2000" dirty="0" err="1"/>
              <a:t>sequenza</a:t>
            </a:r>
            <a:r>
              <a:rPr lang="en-US" sz="2000" dirty="0"/>
              <a:t> del DNA </a:t>
            </a:r>
          </a:p>
        </p:txBody>
      </p:sp>
      <p:sp>
        <p:nvSpPr>
          <p:cNvPr id="783367" name="Rectangle 7"/>
          <p:cNvSpPr>
            <a:spLocks noChangeArrowheads="1"/>
          </p:cNvSpPr>
          <p:nvPr/>
        </p:nvSpPr>
        <p:spPr bwMode="auto">
          <a:xfrm>
            <a:off x="4419600" y="4365104"/>
            <a:ext cx="4267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 algn="just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/>
              <a:t>	Caratteri ereditari che non dipendono dalla sequenza del DNA 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7DA76915-CE1E-3640-B6BD-BE5285A35F78}"/>
              </a:ext>
            </a:extLst>
          </p:cNvPr>
          <p:cNvSpPr txBox="1">
            <a:spLocks noChangeArrowheads="1"/>
          </p:cNvSpPr>
          <p:nvPr/>
        </p:nvSpPr>
        <p:spPr>
          <a:xfrm>
            <a:off x="864704" y="1700808"/>
            <a:ext cx="7414592" cy="3509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algn="just" fontAlgn="auto">
              <a:lnSpc>
                <a:spcPct val="90000"/>
              </a:lnSpc>
              <a:spcAft>
                <a:spcPts val="0"/>
              </a:spcAft>
              <a:buFont typeface="Times" charset="0"/>
              <a:buNone/>
            </a:pPr>
            <a:r>
              <a:rPr lang="it-IT" sz="2000">
                <a:latin typeface="Verdana" charset="0"/>
              </a:rPr>
              <a:t>Un particolare tipo di mosaicismo di natura epigenetica</a:t>
            </a:r>
            <a:endParaRPr lang="it-IT" sz="2000" dirty="0">
              <a:latin typeface="Verdana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07166D0-0AC4-B84A-9A5E-34FC30C97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457200" eaLnBrk="1" hangingPunct="1"/>
            <a:r>
              <a:rPr lang="it-IT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Inattivazione del cromosoma X:</a:t>
            </a:r>
            <a:endParaRPr lang="en-US" sz="2800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92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3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3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3362" grpId="0" build="p" autoUpdateAnimBg="0"/>
      <p:bldP spid="783363" grpId="0" build="p" autoUpdateAnimBg="0"/>
      <p:bldP spid="783366" grpId="0" build="p" autoUpdateAnimBg="0"/>
      <p:bldP spid="78336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eaLnBrk="1" hangingPunct="1"/>
            <a:r>
              <a:rPr lang="en-US" sz="2800" b="1" dirty="0" err="1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Fenomeno</a:t>
            </a:r>
            <a:r>
              <a:rPr lang="en-US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epigenetico</a:t>
            </a:r>
            <a:endParaRPr lang="en-US" sz="2800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8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28800"/>
            <a:ext cx="7772400" cy="3616424"/>
          </a:xfrm>
        </p:spPr>
        <p:txBody>
          <a:bodyPr>
            <a:normAutofit/>
          </a:bodyPr>
          <a:lstStyle/>
          <a:p>
            <a:pPr algn="just" eaLnBrk="1" hangingPunct="1">
              <a:buFontTx/>
              <a:buNone/>
            </a:pPr>
            <a:r>
              <a:rPr lang="en-US" sz="2000" dirty="0">
                <a:latin typeface="Verdana" charset="0"/>
              </a:rPr>
              <a:t>Un </a:t>
            </a:r>
            <a:r>
              <a:rPr lang="en-US" sz="2000" dirty="0" err="1">
                <a:latin typeface="Verdana" charset="0"/>
              </a:rPr>
              <a:t>cambiamento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ereditabile</a:t>
            </a:r>
            <a:r>
              <a:rPr lang="en-US" sz="2000" dirty="0">
                <a:latin typeface="Verdana" charset="0"/>
              </a:rPr>
              <a:t>, </a:t>
            </a:r>
            <a:r>
              <a:rPr lang="en-US" sz="2000" dirty="0" err="1">
                <a:latin typeface="Verdana" charset="0"/>
              </a:rPr>
              <a:t>attraverso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mitosi</a:t>
            </a:r>
            <a:r>
              <a:rPr lang="en-US" sz="2000" dirty="0">
                <a:latin typeface="Verdana" charset="0"/>
              </a:rPr>
              <a:t> e/o </a:t>
            </a:r>
            <a:r>
              <a:rPr lang="en-US" sz="2000" dirty="0" err="1">
                <a:latin typeface="Verdana" charset="0"/>
              </a:rPr>
              <a:t>meiosi</a:t>
            </a:r>
            <a:r>
              <a:rPr lang="en-US" sz="2000" dirty="0">
                <a:latin typeface="Verdana" charset="0"/>
              </a:rPr>
              <a:t>, </a:t>
            </a:r>
            <a:r>
              <a:rPr lang="en-US" sz="2000" dirty="0" err="1">
                <a:latin typeface="Verdana" charset="0"/>
              </a:rPr>
              <a:t>che</a:t>
            </a:r>
            <a:r>
              <a:rPr lang="en-US" sz="2000" dirty="0">
                <a:latin typeface="Verdana" charset="0"/>
              </a:rPr>
              <a:t> non </a:t>
            </a:r>
            <a:r>
              <a:rPr lang="en-US" sz="2000" dirty="0" err="1">
                <a:latin typeface="Verdana" charset="0"/>
              </a:rPr>
              <a:t>può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essere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spiegato</a:t>
            </a:r>
            <a:r>
              <a:rPr lang="en-US" sz="2000" dirty="0">
                <a:latin typeface="Verdana" charset="0"/>
              </a:rPr>
              <a:t> da </a:t>
            </a:r>
            <a:r>
              <a:rPr lang="en-US" sz="2000" dirty="0" err="1">
                <a:latin typeface="Verdana" charset="0"/>
              </a:rPr>
              <a:t>cambiamenti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nella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sequenza</a:t>
            </a:r>
            <a:r>
              <a:rPr lang="en-US" sz="2000" dirty="0">
                <a:latin typeface="Verdana" charset="0"/>
              </a:rPr>
              <a:t> di DNA</a:t>
            </a:r>
          </a:p>
          <a:p>
            <a:pPr algn="just" eaLnBrk="1" hangingPunct="1">
              <a:buFontTx/>
              <a:buNone/>
            </a:pPr>
            <a:endParaRPr lang="en-US" sz="2000" dirty="0">
              <a:latin typeface="Verdana" charset="0"/>
            </a:endParaRPr>
          </a:p>
          <a:p>
            <a:pPr algn="just" eaLnBrk="1" hangingPunct="1">
              <a:buFontTx/>
              <a:buNone/>
            </a:pPr>
            <a:r>
              <a:rPr lang="en-US" sz="2000" dirty="0" err="1">
                <a:latin typeface="Verdana" charset="0"/>
              </a:rPr>
              <a:t>Alcuni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esempi</a:t>
            </a:r>
            <a:r>
              <a:rPr lang="en-US" sz="2000" dirty="0">
                <a:latin typeface="Verdana" charset="0"/>
              </a:rPr>
              <a:t>:</a:t>
            </a:r>
          </a:p>
          <a:p>
            <a:pPr algn="just" eaLnBrk="1" hangingPunct="1"/>
            <a:r>
              <a:rPr lang="en-US" sz="2000" dirty="0" err="1">
                <a:latin typeface="Verdana" charset="0"/>
              </a:rPr>
              <a:t>Inattivazione</a:t>
            </a:r>
            <a:r>
              <a:rPr lang="en-US" sz="2000" dirty="0">
                <a:latin typeface="Verdana" charset="0"/>
              </a:rPr>
              <a:t> dell</a:t>
            </a:r>
            <a:r>
              <a:rPr lang="ja-JP" altLang="en-US" sz="2000">
                <a:latin typeface="Verdana" charset="0"/>
              </a:rPr>
              <a:t>’</a:t>
            </a:r>
            <a:r>
              <a:rPr lang="en-US" altLang="ja-JP" sz="2000" dirty="0">
                <a:latin typeface="Verdana" charset="0"/>
              </a:rPr>
              <a:t> X</a:t>
            </a:r>
          </a:p>
          <a:p>
            <a:pPr algn="just" eaLnBrk="1" hangingPunct="1"/>
            <a:r>
              <a:rPr lang="en-US" sz="2000" dirty="0" err="1">
                <a:latin typeface="Verdana" charset="0"/>
              </a:rPr>
              <a:t>Differenziamento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cellulare</a:t>
            </a:r>
            <a:endParaRPr lang="en-US" sz="2000" dirty="0">
              <a:latin typeface="Verdana" charset="0"/>
            </a:endParaRPr>
          </a:p>
          <a:p>
            <a:pPr algn="just" eaLnBrk="1" hangingPunct="1"/>
            <a:r>
              <a:rPr lang="en-US" sz="2000" dirty="0">
                <a:latin typeface="Verdana" charset="0"/>
              </a:rPr>
              <a:t>Imprinting </a:t>
            </a:r>
            <a:r>
              <a:rPr lang="en-US" sz="2000" dirty="0" err="1">
                <a:latin typeface="Verdana" charset="0"/>
              </a:rPr>
              <a:t>genomico</a:t>
            </a:r>
            <a:endParaRPr lang="en-US" sz="2000" dirty="0">
              <a:latin typeface="Verdana" charset="0"/>
            </a:endParaRPr>
          </a:p>
          <a:p>
            <a:pPr algn="just" eaLnBrk="1" hangingPunct="1"/>
            <a:r>
              <a:rPr lang="en-US" sz="2000" dirty="0" err="1">
                <a:latin typeface="Verdana" charset="0"/>
              </a:rPr>
              <a:t>Silenziamento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dei</a:t>
            </a:r>
            <a:r>
              <a:rPr lang="en-US" sz="2000" dirty="0">
                <a:latin typeface="Verdana" charset="0"/>
              </a:rPr>
              <a:t> </a:t>
            </a:r>
            <a:r>
              <a:rPr lang="en-US" sz="2000" dirty="0" err="1">
                <a:latin typeface="Verdana" charset="0"/>
              </a:rPr>
              <a:t>trasposoni</a:t>
            </a:r>
            <a:endParaRPr lang="en-US" sz="2000" dirty="0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126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1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1315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890" name="Text Box 2"/>
          <p:cNvSpPr txBox="1">
            <a:spLocks noChangeArrowheads="1"/>
          </p:cNvSpPr>
          <p:nvPr/>
        </p:nvSpPr>
        <p:spPr bwMode="auto">
          <a:xfrm>
            <a:off x="323528" y="332656"/>
            <a:ext cx="82809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it-IT" sz="3200" b="1" dirty="0">
                <a:latin typeface="Arial" charset="0"/>
              </a:rPr>
              <a:t>Ipotesi del </a:t>
            </a:r>
          </a:p>
          <a:p>
            <a:pPr algn="ctr" eaLnBrk="1" hangingPunct="1">
              <a:defRPr/>
            </a:pPr>
            <a:r>
              <a:rPr lang="it-IT" sz="3200" b="1" dirty="0">
                <a:latin typeface="Arial" charset="0"/>
              </a:rPr>
              <a:t>BILANCIAMENTO GENICO</a:t>
            </a:r>
          </a:p>
        </p:txBody>
      </p:sp>
      <p:sp>
        <p:nvSpPr>
          <p:cNvPr id="421891" name="Text Box 3"/>
          <p:cNvSpPr txBox="1">
            <a:spLocks noChangeArrowheads="1"/>
          </p:cNvSpPr>
          <p:nvPr/>
        </p:nvSpPr>
        <p:spPr bwMode="auto">
          <a:xfrm>
            <a:off x="431540" y="1916832"/>
            <a:ext cx="8280919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it-IT" dirty="0">
                <a:latin typeface="Arial" charset="0"/>
              </a:rPr>
              <a:t>I prodotti genici si sono evoluti per funzionare in complessi networks metabolici e regolatori</a:t>
            </a:r>
          </a:p>
          <a:p>
            <a:pPr algn="just" eaLnBrk="1" hangingPunct="1">
              <a:defRPr/>
            </a:pPr>
            <a:endParaRPr lang="it-IT" dirty="0">
              <a:latin typeface="Arial" charset="0"/>
            </a:endParaRPr>
          </a:p>
          <a:p>
            <a:pPr algn="just" eaLnBrk="1" hangingPunct="1">
              <a:defRPr/>
            </a:pPr>
            <a:r>
              <a:rPr lang="it-IT" dirty="0">
                <a:latin typeface="Arial" charset="0"/>
              </a:rPr>
              <a:t>Alcuni di questi networks funzionano al meglio quando i loro componenti sono presenti in specifici rapporti (sensibili alla dose)</a:t>
            </a:r>
          </a:p>
          <a:p>
            <a:pPr algn="just" eaLnBrk="1" hangingPunct="1">
              <a:defRPr/>
            </a:pPr>
            <a:endParaRPr lang="it-IT" dirty="0">
              <a:latin typeface="Arial" charset="0"/>
            </a:endParaRPr>
          </a:p>
          <a:p>
            <a:pPr algn="just" eaLnBrk="1" hangingPunct="1">
              <a:defRPr/>
            </a:pPr>
            <a:r>
              <a:rPr lang="it-IT" dirty="0">
                <a:latin typeface="Arial" charset="0"/>
              </a:rPr>
              <a:t>Poiché esiste un rapporto tra numero di copie di un gene e quantità di prodotto genico, variazioni del numero di copie di geni codificanti tali componenti possono sbilanciare l’intero network e risultare </a:t>
            </a:r>
            <a:r>
              <a:rPr lang="it-IT" dirty="0" err="1">
                <a:latin typeface="Arial" charset="0"/>
              </a:rPr>
              <a:t>patogeniche</a:t>
            </a:r>
            <a:endParaRPr lang="it-IT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2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762000"/>
            <a:ext cx="8077200" cy="1676400"/>
          </a:xfrm>
        </p:spPr>
        <p:txBody>
          <a:bodyPr/>
          <a:lstStyle/>
          <a:p>
            <a:pPr eaLnBrk="1" hangingPunct="1"/>
            <a:r>
              <a:rPr lang="it-IT" sz="2400">
                <a:latin typeface="Verdana" charset="0"/>
              </a:rPr>
              <a:t>L’inattivazione del cromosoma X avviene in tutti i mammiferi per ottenere una compensazione del rapporto di dosaggio genico A:X</a:t>
            </a:r>
          </a:p>
        </p:txBody>
      </p:sp>
      <p:grpSp>
        <p:nvGrpSpPr>
          <p:cNvPr id="69634" name="Group 3"/>
          <p:cNvGrpSpPr>
            <a:grpSpLocks/>
          </p:cNvGrpSpPr>
          <p:nvPr/>
        </p:nvGrpSpPr>
        <p:grpSpPr bwMode="auto">
          <a:xfrm>
            <a:off x="1538288" y="2978150"/>
            <a:ext cx="628650" cy="630238"/>
            <a:chOff x="624" y="1763"/>
            <a:chExt cx="396" cy="397"/>
          </a:xfrm>
        </p:grpSpPr>
        <p:sp>
          <p:nvSpPr>
            <p:cNvPr id="69642" name="Oval 4"/>
            <p:cNvSpPr>
              <a:spLocks noChangeArrowheads="1"/>
            </p:cNvSpPr>
            <p:nvPr/>
          </p:nvSpPr>
          <p:spPr bwMode="auto">
            <a:xfrm>
              <a:off x="624" y="1872"/>
              <a:ext cx="288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9643" name="Line 5"/>
            <p:cNvSpPr>
              <a:spLocks noChangeShapeType="1"/>
            </p:cNvSpPr>
            <p:nvPr/>
          </p:nvSpPr>
          <p:spPr bwMode="auto">
            <a:xfrm flipV="1">
              <a:off x="864" y="1776"/>
              <a:ext cx="144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9644" name="Line 6"/>
            <p:cNvSpPr>
              <a:spLocks noChangeShapeType="1"/>
            </p:cNvSpPr>
            <p:nvPr/>
          </p:nvSpPr>
          <p:spPr bwMode="auto">
            <a:xfrm>
              <a:off x="924" y="1776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9645" name="Line 7"/>
            <p:cNvSpPr>
              <a:spLocks noChangeShapeType="1"/>
            </p:cNvSpPr>
            <p:nvPr/>
          </p:nvSpPr>
          <p:spPr bwMode="auto">
            <a:xfrm>
              <a:off x="1008" y="1763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69635" name="Group 8"/>
          <p:cNvGrpSpPr>
            <a:grpSpLocks/>
          </p:cNvGrpSpPr>
          <p:nvPr/>
        </p:nvGrpSpPr>
        <p:grpSpPr bwMode="auto">
          <a:xfrm>
            <a:off x="5676900" y="2951163"/>
            <a:ext cx="457200" cy="685800"/>
            <a:chOff x="624" y="2352"/>
            <a:chExt cx="288" cy="432"/>
          </a:xfrm>
        </p:grpSpPr>
        <p:sp>
          <p:nvSpPr>
            <p:cNvPr id="69639" name="Oval 9"/>
            <p:cNvSpPr>
              <a:spLocks noChangeArrowheads="1"/>
            </p:cNvSpPr>
            <p:nvPr/>
          </p:nvSpPr>
          <p:spPr bwMode="auto">
            <a:xfrm>
              <a:off x="624" y="2352"/>
              <a:ext cx="288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9640" name="Line 10"/>
            <p:cNvSpPr>
              <a:spLocks noChangeShapeType="1"/>
            </p:cNvSpPr>
            <p:nvPr/>
          </p:nvSpPr>
          <p:spPr bwMode="auto">
            <a:xfrm>
              <a:off x="768" y="2640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9641" name="Line 11"/>
            <p:cNvSpPr>
              <a:spLocks noChangeShapeType="1"/>
            </p:cNvSpPr>
            <p:nvPr/>
          </p:nvSpPr>
          <p:spPr bwMode="auto">
            <a:xfrm>
              <a:off x="720" y="2688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69636" name="Rectangle 12"/>
          <p:cNvSpPr>
            <a:spLocks noChangeArrowheads="1"/>
          </p:cNvSpPr>
          <p:nvPr/>
        </p:nvSpPr>
        <p:spPr bwMode="auto">
          <a:xfrm>
            <a:off x="2719388" y="3065463"/>
            <a:ext cx="709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2:1</a:t>
            </a:r>
          </a:p>
        </p:txBody>
      </p:sp>
      <p:sp>
        <p:nvSpPr>
          <p:cNvPr id="69637" name="Rectangle 13"/>
          <p:cNvSpPr>
            <a:spLocks noChangeArrowheads="1"/>
          </p:cNvSpPr>
          <p:nvPr/>
        </p:nvSpPr>
        <p:spPr bwMode="auto">
          <a:xfrm>
            <a:off x="6858000" y="3065463"/>
            <a:ext cx="709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1:1</a:t>
            </a:r>
          </a:p>
        </p:txBody>
      </p:sp>
      <p:sp>
        <p:nvSpPr>
          <p:cNvPr id="69638" name="Rectangle 14"/>
          <p:cNvSpPr>
            <a:spLocks noChangeArrowheads="1"/>
          </p:cNvSpPr>
          <p:nvPr/>
        </p:nvSpPr>
        <p:spPr bwMode="auto">
          <a:xfrm>
            <a:off x="533400" y="4267200"/>
            <a:ext cx="8077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it-IT" b="1" dirty="0">
                <a:solidFill>
                  <a:srgbClr val="C00000"/>
                </a:solidFill>
              </a:rPr>
              <a:t>Il rapporto A:X è importante perché i prodotti dei geni X interagiscono con quelli di geni A in molti </a:t>
            </a:r>
            <a:r>
              <a:rPr lang="it-IT" b="1" dirty="0" err="1">
                <a:solidFill>
                  <a:srgbClr val="C00000"/>
                </a:solidFill>
              </a:rPr>
              <a:t>pathways</a:t>
            </a:r>
            <a:r>
              <a:rPr lang="it-IT" b="1" dirty="0">
                <a:solidFill>
                  <a:srgbClr val="C00000"/>
                </a:solidFill>
              </a:rPr>
              <a:t> metabolici e dello sviluppo</a:t>
            </a:r>
          </a:p>
        </p:txBody>
      </p:sp>
    </p:spTree>
    <p:extLst>
      <p:ext uri="{BB962C8B-B14F-4D97-AF65-F5344CB8AC3E}">
        <p14:creationId xmlns:p14="http://schemas.microsoft.com/office/powerpoint/2010/main" val="2969274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Text Box 2"/>
          <p:cNvSpPr txBox="1">
            <a:spLocks noChangeArrowheads="1"/>
          </p:cNvSpPr>
          <p:nvPr/>
        </p:nvSpPr>
        <p:spPr bwMode="auto">
          <a:xfrm>
            <a:off x="642135" y="2539603"/>
            <a:ext cx="834074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In alcune specie, come la </a:t>
            </a:r>
            <a:r>
              <a:rPr lang="it-IT" sz="3600" b="1" dirty="0" err="1">
                <a:latin typeface="Arial" charset="0"/>
              </a:rPr>
              <a:t>drosophila</a:t>
            </a:r>
            <a:r>
              <a:rPr lang="it-IT" sz="3600" b="1" dirty="0">
                <a:latin typeface="Arial" charset="0"/>
              </a:rPr>
              <a:t>,</a:t>
            </a:r>
          </a:p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l’unico cromosoma X maschile </a:t>
            </a:r>
          </a:p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viene trascritto </a:t>
            </a:r>
          </a:p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molto più attivamente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620688"/>
            <a:ext cx="72739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Meccanismi di compensazione del dosaggio genico A:X</a:t>
            </a:r>
          </a:p>
        </p:txBody>
      </p:sp>
    </p:spTree>
    <p:extLst>
      <p:ext uri="{BB962C8B-B14F-4D97-AF65-F5344CB8AC3E}">
        <p14:creationId xmlns:p14="http://schemas.microsoft.com/office/powerpoint/2010/main" val="3515270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Text Box 2"/>
          <p:cNvSpPr txBox="1">
            <a:spLocks noChangeArrowheads="1"/>
          </p:cNvSpPr>
          <p:nvPr/>
        </p:nvSpPr>
        <p:spPr bwMode="auto">
          <a:xfrm>
            <a:off x="459336" y="2609874"/>
            <a:ext cx="82891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la compensazione nei mammiferi</a:t>
            </a:r>
          </a:p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avviene per inattivazione di uno dei due X femminili</a:t>
            </a:r>
          </a:p>
          <a:p>
            <a:pPr algn="ctr" eaLnBrk="1" hangingPunct="1">
              <a:defRPr/>
            </a:pPr>
            <a:endParaRPr lang="it-IT" sz="3600" b="1" dirty="0">
              <a:latin typeface="Arial" charset="0"/>
            </a:endParaRPr>
          </a:p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(</a:t>
            </a:r>
            <a:r>
              <a:rPr lang="it-IT" sz="3600" b="1" dirty="0" err="1">
                <a:latin typeface="Arial" charset="0"/>
              </a:rPr>
              <a:t>lyonizzazione</a:t>
            </a:r>
            <a:r>
              <a:rPr lang="it-IT" sz="3600" b="1" dirty="0">
                <a:latin typeface="Arial" charset="0"/>
              </a:rPr>
              <a:t>)</a:t>
            </a:r>
          </a:p>
          <a:p>
            <a:pPr algn="ctr" eaLnBrk="1" hangingPunct="1">
              <a:defRPr/>
            </a:pPr>
            <a:endParaRPr lang="it-IT" sz="3600" b="1" dirty="0">
              <a:latin typeface="Arial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620688"/>
            <a:ext cx="72739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it-IT" sz="3600" b="1" dirty="0">
                <a:latin typeface="Arial" charset="0"/>
              </a:rPr>
              <a:t>Meccanismi di compensazione del dosaggio genico A:X</a:t>
            </a:r>
          </a:p>
        </p:txBody>
      </p:sp>
    </p:spTree>
    <p:extLst>
      <p:ext uri="{BB962C8B-B14F-4D97-AF65-F5344CB8AC3E}">
        <p14:creationId xmlns:p14="http://schemas.microsoft.com/office/powerpoint/2010/main" val="1232435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/>
            <a:r>
              <a:rPr lang="en-US" sz="3600">
                <a:latin typeface="Verdana" charset="0"/>
              </a:rPr>
              <a:t>Ipotesi di Lyon</a:t>
            </a:r>
          </a:p>
        </p:txBody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000">
                <a:latin typeface="Verdana" charset="0"/>
              </a:rPr>
              <a:t>Nelle cellule somatiche di mammiferi femmina solo uno degli X è attivo, l’altro è eterocromatico ed inattivo</a:t>
            </a:r>
          </a:p>
          <a:p>
            <a:pPr algn="just" eaLnBrk="1" hangingPunct="1">
              <a:lnSpc>
                <a:spcPct val="90000"/>
              </a:lnSpc>
            </a:pPr>
            <a:endParaRPr lang="it-IT" sz="2000">
              <a:latin typeface="Verdana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it-IT" sz="2000">
                <a:latin typeface="Verdana" charset="0"/>
              </a:rPr>
              <a:t>L’inattivazione avviene precocemente durante lo sviluppo embrionale</a:t>
            </a:r>
          </a:p>
          <a:p>
            <a:pPr algn="just" eaLnBrk="1" hangingPunct="1">
              <a:lnSpc>
                <a:spcPct val="90000"/>
              </a:lnSpc>
            </a:pPr>
            <a:endParaRPr lang="it-IT" sz="2000">
              <a:latin typeface="Verdana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it-IT" sz="2000">
                <a:latin typeface="Verdana" charset="0"/>
              </a:rPr>
              <a:t>L’inattivazione di uno o l’altro degli X è casuale, ma una volta che un X è stato inattivato, l’inattivazione viene ereditata clonalmente</a:t>
            </a:r>
          </a:p>
          <a:p>
            <a:pPr algn="just" eaLnBrk="1" hangingPunct="1">
              <a:lnSpc>
                <a:spcPct val="90000"/>
              </a:lnSpc>
            </a:pPr>
            <a:endParaRPr lang="it-IT" sz="2000">
              <a:latin typeface="Verdana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it-IT" sz="2000">
                <a:latin typeface="Verdana" charset="0"/>
              </a:rPr>
              <a:t>Questo meccanismo consente la compensazione della dose dei geni dell’X nella femmina rispetto al maschio</a:t>
            </a:r>
          </a:p>
        </p:txBody>
      </p:sp>
    </p:spTree>
    <p:extLst>
      <p:ext uri="{BB962C8B-B14F-4D97-AF65-F5344CB8AC3E}">
        <p14:creationId xmlns:p14="http://schemas.microsoft.com/office/powerpoint/2010/main" val="2184337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 descr="figure_11_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54000"/>
            <a:ext cx="6569075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974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938" y="0"/>
            <a:ext cx="5326062" cy="626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2" name="Rectangle 3"/>
          <p:cNvSpPr>
            <a:spLocks noChangeArrowheads="1"/>
          </p:cNvSpPr>
          <p:nvPr/>
        </p:nvSpPr>
        <p:spPr bwMode="auto">
          <a:xfrm>
            <a:off x="1371600" y="6324600"/>
            <a:ext cx="6862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Mosaicismo somatico di natura epigenetica </a:t>
            </a:r>
          </a:p>
        </p:txBody>
      </p:sp>
    </p:spTree>
    <p:extLst>
      <p:ext uri="{BB962C8B-B14F-4D97-AF65-F5344CB8AC3E}">
        <p14:creationId xmlns:p14="http://schemas.microsoft.com/office/powerpoint/2010/main" val="721602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3298825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0" name="Rectangle 3"/>
          <p:cNvSpPr>
            <a:spLocks noChangeArrowheads="1"/>
          </p:cNvSpPr>
          <p:nvPr/>
        </p:nvSpPr>
        <p:spPr bwMode="auto">
          <a:xfrm>
            <a:off x="5334000" y="1981200"/>
            <a:ext cx="3508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dirty="0"/>
              <a:t>IHC PER DISTROFINA</a:t>
            </a:r>
          </a:p>
        </p:txBody>
      </p:sp>
      <p:grpSp>
        <p:nvGrpSpPr>
          <p:cNvPr id="73731" name="Group 4"/>
          <p:cNvGrpSpPr>
            <a:grpSpLocks/>
          </p:cNvGrpSpPr>
          <p:nvPr/>
        </p:nvGrpSpPr>
        <p:grpSpPr bwMode="auto">
          <a:xfrm>
            <a:off x="3571875" y="3027363"/>
            <a:ext cx="628650" cy="630237"/>
            <a:chOff x="624" y="1763"/>
            <a:chExt cx="396" cy="397"/>
          </a:xfrm>
        </p:grpSpPr>
        <p:sp>
          <p:nvSpPr>
            <p:cNvPr id="73746" name="Oval 5"/>
            <p:cNvSpPr>
              <a:spLocks noChangeArrowheads="1"/>
            </p:cNvSpPr>
            <p:nvPr/>
          </p:nvSpPr>
          <p:spPr bwMode="auto">
            <a:xfrm>
              <a:off x="624" y="1872"/>
              <a:ext cx="288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7" name="Line 6"/>
            <p:cNvSpPr>
              <a:spLocks noChangeShapeType="1"/>
            </p:cNvSpPr>
            <p:nvPr/>
          </p:nvSpPr>
          <p:spPr bwMode="auto">
            <a:xfrm flipV="1">
              <a:off x="864" y="1776"/>
              <a:ext cx="144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8" name="Line 7"/>
            <p:cNvSpPr>
              <a:spLocks noChangeShapeType="1"/>
            </p:cNvSpPr>
            <p:nvPr/>
          </p:nvSpPr>
          <p:spPr bwMode="auto">
            <a:xfrm>
              <a:off x="924" y="1776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9" name="Line 8"/>
            <p:cNvSpPr>
              <a:spLocks noChangeShapeType="1"/>
            </p:cNvSpPr>
            <p:nvPr/>
          </p:nvSpPr>
          <p:spPr bwMode="auto">
            <a:xfrm>
              <a:off x="1008" y="1763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73732" name="Group 9"/>
          <p:cNvGrpSpPr>
            <a:grpSpLocks/>
          </p:cNvGrpSpPr>
          <p:nvPr/>
        </p:nvGrpSpPr>
        <p:grpSpPr bwMode="auto">
          <a:xfrm>
            <a:off x="3657600" y="990600"/>
            <a:ext cx="457200" cy="685800"/>
            <a:chOff x="624" y="2352"/>
            <a:chExt cx="288" cy="432"/>
          </a:xfrm>
        </p:grpSpPr>
        <p:sp>
          <p:nvSpPr>
            <p:cNvPr id="73743" name="Oval 10"/>
            <p:cNvSpPr>
              <a:spLocks noChangeArrowheads="1"/>
            </p:cNvSpPr>
            <p:nvPr/>
          </p:nvSpPr>
          <p:spPr bwMode="auto">
            <a:xfrm>
              <a:off x="624" y="2352"/>
              <a:ext cx="288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4" name="Line 11"/>
            <p:cNvSpPr>
              <a:spLocks noChangeShapeType="1"/>
            </p:cNvSpPr>
            <p:nvPr/>
          </p:nvSpPr>
          <p:spPr bwMode="auto">
            <a:xfrm>
              <a:off x="768" y="2640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5" name="Line 12"/>
            <p:cNvSpPr>
              <a:spLocks noChangeShapeType="1"/>
            </p:cNvSpPr>
            <p:nvPr/>
          </p:nvSpPr>
          <p:spPr bwMode="auto">
            <a:xfrm>
              <a:off x="720" y="2688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73733" name="Group 13"/>
          <p:cNvGrpSpPr>
            <a:grpSpLocks/>
          </p:cNvGrpSpPr>
          <p:nvPr/>
        </p:nvGrpSpPr>
        <p:grpSpPr bwMode="auto">
          <a:xfrm>
            <a:off x="3657600" y="5372100"/>
            <a:ext cx="457200" cy="685800"/>
            <a:chOff x="624" y="2352"/>
            <a:chExt cx="288" cy="432"/>
          </a:xfrm>
        </p:grpSpPr>
        <p:sp>
          <p:nvSpPr>
            <p:cNvPr id="73740" name="Oval 14"/>
            <p:cNvSpPr>
              <a:spLocks noChangeArrowheads="1"/>
            </p:cNvSpPr>
            <p:nvPr/>
          </p:nvSpPr>
          <p:spPr bwMode="auto">
            <a:xfrm>
              <a:off x="624" y="2352"/>
              <a:ext cx="288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1" name="Line 15"/>
            <p:cNvSpPr>
              <a:spLocks noChangeShapeType="1"/>
            </p:cNvSpPr>
            <p:nvPr/>
          </p:nvSpPr>
          <p:spPr bwMode="auto">
            <a:xfrm>
              <a:off x="768" y="2640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2" name="Line 16"/>
            <p:cNvSpPr>
              <a:spLocks noChangeShapeType="1"/>
            </p:cNvSpPr>
            <p:nvPr/>
          </p:nvSpPr>
          <p:spPr bwMode="auto">
            <a:xfrm>
              <a:off x="720" y="2688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73734" name="Rectangle 17"/>
          <p:cNvSpPr>
            <a:spLocks noChangeArrowheads="1"/>
          </p:cNvSpPr>
          <p:nvPr/>
        </p:nvSpPr>
        <p:spPr bwMode="auto">
          <a:xfrm>
            <a:off x="3603625" y="1981200"/>
            <a:ext cx="565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1200"/>
              <a:t>x480</a:t>
            </a:r>
          </a:p>
        </p:txBody>
      </p:sp>
      <p:sp>
        <p:nvSpPr>
          <p:cNvPr id="73735" name="Rectangle 18"/>
          <p:cNvSpPr>
            <a:spLocks noChangeArrowheads="1"/>
          </p:cNvSpPr>
          <p:nvPr/>
        </p:nvSpPr>
        <p:spPr bwMode="auto">
          <a:xfrm>
            <a:off x="3603625" y="4191000"/>
            <a:ext cx="565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1200"/>
              <a:t>x480</a:t>
            </a:r>
          </a:p>
        </p:txBody>
      </p:sp>
      <p:sp>
        <p:nvSpPr>
          <p:cNvPr id="73736" name="Rectangle 19"/>
          <p:cNvSpPr>
            <a:spLocks noChangeArrowheads="1"/>
          </p:cNvSpPr>
          <p:nvPr/>
        </p:nvSpPr>
        <p:spPr bwMode="auto">
          <a:xfrm>
            <a:off x="3603625" y="6400800"/>
            <a:ext cx="565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1200"/>
              <a:t>x240</a:t>
            </a:r>
          </a:p>
        </p:txBody>
      </p:sp>
      <p:sp>
        <p:nvSpPr>
          <p:cNvPr id="73737" name="Rectangle 20"/>
          <p:cNvSpPr>
            <a:spLocks noChangeArrowheads="1"/>
          </p:cNvSpPr>
          <p:nvPr/>
        </p:nvSpPr>
        <p:spPr bwMode="auto">
          <a:xfrm>
            <a:off x="4513263" y="1104900"/>
            <a:ext cx="820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+/+</a:t>
            </a:r>
          </a:p>
        </p:txBody>
      </p:sp>
      <p:sp>
        <p:nvSpPr>
          <p:cNvPr id="73738" name="Rectangle 21"/>
          <p:cNvSpPr>
            <a:spLocks noChangeArrowheads="1"/>
          </p:cNvSpPr>
          <p:nvPr/>
        </p:nvSpPr>
        <p:spPr bwMode="auto">
          <a:xfrm>
            <a:off x="4513263" y="3124200"/>
            <a:ext cx="377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–</a:t>
            </a:r>
          </a:p>
        </p:txBody>
      </p:sp>
      <p:sp>
        <p:nvSpPr>
          <p:cNvPr id="73739" name="Rectangle 22"/>
          <p:cNvSpPr>
            <a:spLocks noChangeArrowheads="1"/>
          </p:cNvSpPr>
          <p:nvPr/>
        </p:nvSpPr>
        <p:spPr bwMode="auto">
          <a:xfrm>
            <a:off x="4513263" y="5486400"/>
            <a:ext cx="765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+/–</a:t>
            </a:r>
          </a:p>
        </p:txBody>
      </p:sp>
    </p:spTree>
    <p:extLst>
      <p:ext uri="{BB962C8B-B14F-4D97-AF65-F5344CB8AC3E}">
        <p14:creationId xmlns:p14="http://schemas.microsoft.com/office/powerpoint/2010/main" val="2347444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/>
            <a:r>
              <a:rPr lang="en-US" sz="2800">
                <a:latin typeface="Verdana" charset="0"/>
                <a:ea typeface="MS PGothic" charset="0"/>
              </a:rPr>
              <a:t>Meccanismi molecolari dell</a:t>
            </a:r>
            <a:r>
              <a:rPr lang="ja-JP" altLang="en-US" sz="2800">
                <a:latin typeface="Verdana" charset="0"/>
                <a:ea typeface="MS PGothic" charset="0"/>
              </a:rPr>
              <a:t>’</a:t>
            </a:r>
            <a:r>
              <a:rPr lang="en-US" altLang="ja-JP" sz="2800">
                <a:latin typeface="Verdana" charset="0"/>
                <a:ea typeface="MS PGothic" charset="0"/>
              </a:rPr>
              <a:t>inattivazione</a:t>
            </a:r>
            <a:endParaRPr lang="en-US" sz="2800">
              <a:latin typeface="Verdana" charset="0"/>
              <a:ea typeface="MS PGothic" charset="0"/>
            </a:endParaRPr>
          </a:p>
        </p:txBody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41148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it-IT" sz="2000" dirty="0">
                <a:latin typeface="Verdana" charset="0"/>
                <a:ea typeface="MS PGothic" charset="0"/>
              </a:rPr>
              <a:t>XIC (X-</a:t>
            </a:r>
            <a:r>
              <a:rPr lang="it-IT" sz="2000" dirty="0" err="1">
                <a:latin typeface="Verdana" charset="0"/>
                <a:ea typeface="MS PGothic" charset="0"/>
              </a:rPr>
              <a:t>inactivation</a:t>
            </a:r>
            <a:r>
              <a:rPr lang="it-IT" sz="2000" dirty="0">
                <a:latin typeface="Verdana" charset="0"/>
                <a:ea typeface="MS PGothic" charset="0"/>
              </a:rPr>
              <a:t> center in Xq13) responsabile della conta dei cromosomi X, codifica XIST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endParaRPr lang="it-IT" sz="2000" dirty="0">
              <a:latin typeface="Verdana" charset="0"/>
              <a:ea typeface="MS PGothic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it-IT" sz="2000" dirty="0">
                <a:latin typeface="Verdana" charset="0"/>
                <a:ea typeface="MS PGothic" charset="0"/>
              </a:rPr>
              <a:t>XIST (</a:t>
            </a:r>
            <a:r>
              <a:rPr lang="it-IT" sz="2000" dirty="0" err="1">
                <a:latin typeface="Verdana" charset="0"/>
                <a:ea typeface="MS PGothic" charset="0"/>
              </a:rPr>
              <a:t>Xi-specific</a:t>
            </a:r>
            <a:r>
              <a:rPr lang="it-IT" sz="2000" dirty="0">
                <a:latin typeface="Verdana" charset="0"/>
                <a:ea typeface="MS PGothic" charset="0"/>
              </a:rPr>
              <a:t> </a:t>
            </a:r>
            <a:r>
              <a:rPr lang="it-IT" sz="2000" dirty="0" err="1">
                <a:latin typeface="Verdana" charset="0"/>
                <a:ea typeface="MS PGothic" charset="0"/>
              </a:rPr>
              <a:t>transcript</a:t>
            </a:r>
            <a:r>
              <a:rPr lang="it-IT" sz="2000" dirty="0">
                <a:latin typeface="Verdana" charset="0"/>
                <a:ea typeface="MS PGothic" charset="0"/>
              </a:rPr>
              <a:t>) 19 kb </a:t>
            </a:r>
            <a:r>
              <a:rPr lang="it-IT" sz="2000" dirty="0" err="1">
                <a:latin typeface="Verdana" charset="0"/>
                <a:ea typeface="MS PGothic" charset="0"/>
              </a:rPr>
              <a:t>ncRNA</a:t>
            </a:r>
            <a:r>
              <a:rPr lang="it-IT" sz="2000" dirty="0">
                <a:latin typeface="Verdana" charset="0"/>
                <a:ea typeface="MS PGothic" charset="0"/>
              </a:rPr>
              <a:t> responsabile dell’inizio dell’inattivazione, espressione </a:t>
            </a:r>
            <a:r>
              <a:rPr lang="it-IT" sz="2000" dirty="0" err="1">
                <a:latin typeface="Verdana" charset="0"/>
                <a:ea typeface="MS PGothic" charset="0"/>
              </a:rPr>
              <a:t>monoallelica</a:t>
            </a:r>
            <a:r>
              <a:rPr lang="it-IT" sz="2000" dirty="0">
                <a:latin typeface="Verdana" charset="0"/>
                <a:ea typeface="MS PGothic" charset="0"/>
              </a:rPr>
              <a:t> solo dall’X inattivo (</a:t>
            </a:r>
            <a:r>
              <a:rPr lang="it-IT" sz="2000" dirty="0" err="1">
                <a:latin typeface="Verdana" charset="0"/>
                <a:ea typeface="MS PGothic" charset="0"/>
              </a:rPr>
              <a:t>splicing</a:t>
            </a:r>
            <a:r>
              <a:rPr lang="it-IT" sz="2000" dirty="0">
                <a:latin typeface="Verdana" charset="0"/>
                <a:ea typeface="MS PGothic" charset="0"/>
              </a:rPr>
              <a:t>, </a:t>
            </a:r>
            <a:r>
              <a:rPr lang="it-IT" sz="2000" dirty="0" err="1">
                <a:latin typeface="Verdana" charset="0"/>
                <a:ea typeface="MS PGothic" charset="0"/>
              </a:rPr>
              <a:t>poliadenilazione</a:t>
            </a:r>
            <a:r>
              <a:rPr lang="it-IT" sz="2000" dirty="0">
                <a:latin typeface="Verdana" charset="0"/>
                <a:ea typeface="MS PGothic" charset="0"/>
              </a:rPr>
              <a:t>)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endParaRPr lang="it-IT" sz="2000" dirty="0">
              <a:latin typeface="Verdana" charset="0"/>
              <a:ea typeface="MS PGothic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it-IT" sz="2000" dirty="0">
                <a:latin typeface="Verdana" charset="0"/>
                <a:ea typeface="MS PGothic" charset="0"/>
              </a:rPr>
              <a:t>Nel topo l’</a:t>
            </a:r>
            <a:r>
              <a:rPr lang="it-IT" altLang="ja-JP" sz="2000" dirty="0" err="1">
                <a:latin typeface="Verdana" charset="0"/>
                <a:ea typeface="MS PGothic" charset="0"/>
              </a:rPr>
              <a:t>antisenso</a:t>
            </a:r>
            <a:r>
              <a:rPr lang="it-IT" altLang="ja-JP" sz="2000" dirty="0">
                <a:latin typeface="Verdana" charset="0"/>
                <a:ea typeface="MS PGothic" charset="0"/>
              </a:rPr>
              <a:t> di XIST, TSIX, silenzia l</a:t>
            </a:r>
            <a:r>
              <a:rPr lang="it-IT" sz="2000" dirty="0">
                <a:latin typeface="Verdana" charset="0"/>
                <a:ea typeface="MS PGothic" charset="0"/>
              </a:rPr>
              <a:t>’</a:t>
            </a:r>
            <a:r>
              <a:rPr lang="it-IT" altLang="ja-JP" sz="2000" dirty="0">
                <a:latin typeface="Verdana" charset="0"/>
                <a:ea typeface="MS PGothic" charset="0"/>
              </a:rPr>
              <a:t>espressione di XIST dal cromosoma X attivo (</a:t>
            </a:r>
            <a:r>
              <a:rPr lang="it-IT" altLang="ja-JP" sz="2000" dirty="0" err="1">
                <a:latin typeface="Verdana" charset="0"/>
                <a:ea typeface="MS PGothic" charset="0"/>
              </a:rPr>
              <a:t>RNAi</a:t>
            </a:r>
            <a:r>
              <a:rPr lang="it-IT" altLang="ja-JP" sz="2000" dirty="0">
                <a:latin typeface="Verdana" charset="0"/>
                <a:ea typeface="MS PGothic" charset="0"/>
              </a:rPr>
              <a:t> indotto da double </a:t>
            </a:r>
            <a:r>
              <a:rPr lang="it-IT" altLang="ja-JP" sz="2000" dirty="0" err="1">
                <a:latin typeface="Verdana" charset="0"/>
                <a:ea typeface="MS PGothic" charset="0"/>
              </a:rPr>
              <a:t>stranded</a:t>
            </a:r>
            <a:r>
              <a:rPr lang="it-IT" altLang="ja-JP" sz="2000" dirty="0">
                <a:latin typeface="Verdana" charset="0"/>
                <a:ea typeface="MS PGothic" charset="0"/>
              </a:rPr>
              <a:t> RNA?)</a:t>
            </a:r>
            <a:endParaRPr lang="it-IT" sz="2000" dirty="0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061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figure_03_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27200"/>
            <a:ext cx="6064250" cy="385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76802" name="CasellaDiTesto 1"/>
          <p:cNvSpPr txBox="1">
            <a:spLocks noChangeArrowheads="1"/>
          </p:cNvSpPr>
          <p:nvPr/>
        </p:nvSpPr>
        <p:spPr bwMode="auto">
          <a:xfrm>
            <a:off x="2381250" y="5919788"/>
            <a:ext cx="1109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r>
              <a:rPr lang="it-IT"/>
              <a:t>46,XX</a:t>
            </a:r>
          </a:p>
        </p:txBody>
      </p:sp>
      <p:sp>
        <p:nvSpPr>
          <p:cNvPr id="76803" name="CasellaDiTesto 2"/>
          <p:cNvSpPr txBox="1">
            <a:spLocks noChangeArrowheads="1"/>
          </p:cNvSpPr>
          <p:nvPr/>
        </p:nvSpPr>
        <p:spPr bwMode="auto">
          <a:xfrm>
            <a:off x="5219700" y="5870575"/>
            <a:ext cx="1720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r>
              <a:rPr lang="it-IT"/>
              <a:t>49,XXXXY</a:t>
            </a:r>
          </a:p>
        </p:txBody>
      </p:sp>
      <p:sp>
        <p:nvSpPr>
          <p:cNvPr id="76804" name="CasellaDiTesto 3"/>
          <p:cNvSpPr txBox="1">
            <a:spLocks noChangeArrowheads="1"/>
          </p:cNvSpPr>
          <p:nvPr/>
        </p:nvSpPr>
        <p:spPr bwMode="auto">
          <a:xfrm>
            <a:off x="1692275" y="836613"/>
            <a:ext cx="5657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r>
              <a:rPr lang="it-IT"/>
              <a:t>Corpo di Barr (Cromatina sessuale)</a:t>
            </a:r>
          </a:p>
        </p:txBody>
      </p:sp>
    </p:spTree>
    <p:extLst>
      <p:ext uri="{BB962C8B-B14F-4D97-AF65-F5344CB8AC3E}">
        <p14:creationId xmlns:p14="http://schemas.microsoft.com/office/powerpoint/2010/main" val="3003620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685800"/>
            <a:ext cx="50292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>
                <a:latin typeface="Verdana" charset="0"/>
              </a:rPr>
              <a:t>Corpo di Barr</a:t>
            </a:r>
          </a:p>
        </p:txBody>
      </p:sp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30400"/>
            <a:ext cx="7632700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752600" y="4343400"/>
            <a:ext cx="601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XX</a:t>
            </a: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4329113" y="4343400"/>
            <a:ext cx="60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XX</a:t>
            </a:r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6886575" y="43434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XY</a:t>
            </a:r>
          </a:p>
        </p:txBody>
      </p:sp>
    </p:spTree>
    <p:extLst>
      <p:ext uri="{BB962C8B-B14F-4D97-AF65-F5344CB8AC3E}">
        <p14:creationId xmlns:p14="http://schemas.microsoft.com/office/powerpoint/2010/main" val="1293088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381000"/>
            <a:ext cx="5029200" cy="381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2400">
                <a:latin typeface="Verdana" charset="0"/>
                <a:ea typeface="MS PGothic" charset="0"/>
              </a:rPr>
              <a:t>FISH per XIST</a:t>
            </a:r>
          </a:p>
        </p:txBody>
      </p:sp>
      <p:pic>
        <p:nvPicPr>
          <p:cNvPr id="788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86"/>
          <a:stretch>
            <a:fillRect/>
          </a:stretch>
        </p:blipFill>
        <p:spPr bwMode="auto">
          <a:xfrm>
            <a:off x="1066800" y="1295400"/>
            <a:ext cx="72009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9711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z="3600">
                <a:latin typeface="Verdana" charset="0"/>
                <a:ea typeface="MS PGothic" charset="0"/>
              </a:rPr>
              <a:t>Fuga dall</a:t>
            </a:r>
            <a:r>
              <a:rPr lang="ja-JP" altLang="en-US" sz="3600">
                <a:latin typeface="Verdana" charset="0"/>
                <a:ea typeface="MS PGothic" charset="0"/>
              </a:rPr>
              <a:t>’</a:t>
            </a:r>
            <a:r>
              <a:rPr lang="en-US" altLang="ja-JP" sz="3600">
                <a:latin typeface="Verdana" charset="0"/>
                <a:ea typeface="MS PGothic" charset="0"/>
              </a:rPr>
              <a:t>inattivazione</a:t>
            </a:r>
            <a:endParaRPr lang="en-US" sz="3600">
              <a:latin typeface="Verdana" charset="0"/>
              <a:ea typeface="MS PGothic" charset="0"/>
            </a:endParaRPr>
          </a:p>
        </p:txBody>
      </p:sp>
      <p:sp>
        <p:nvSpPr>
          <p:cNvPr id="808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848600" cy="41148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it-IT" sz="2000">
                <a:latin typeface="Verdana" charset="0"/>
                <a:ea typeface="MS PGothic" charset="0"/>
              </a:rPr>
              <a:t>Diverse regioni del braccio corto dell’X ed almeno una del braccio lungo sfuggono all’inattivazione</a:t>
            </a:r>
          </a:p>
          <a:p>
            <a:pPr marL="609600" indent="-609600" algn="just" eaLnBrk="1" hangingPunct="1">
              <a:lnSpc>
                <a:spcPct val="90000"/>
              </a:lnSpc>
            </a:pPr>
            <a:endParaRPr lang="it-IT" sz="2000">
              <a:latin typeface="Verdana" charset="0"/>
              <a:ea typeface="MS PGothic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it-IT" sz="2000">
                <a:latin typeface="Verdana" charset="0"/>
                <a:ea typeface="MS PGothic" charset="0"/>
              </a:rPr>
              <a:t>Esistono tre classi di geni che sfuggono all’inattivazione: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arenR"/>
            </a:pPr>
            <a:endParaRPr lang="it-IT" sz="2000">
              <a:latin typeface="Verdana" charset="0"/>
              <a:ea typeface="MS PGothic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arenR"/>
            </a:pPr>
            <a:r>
              <a:rPr lang="it-IT" sz="2000">
                <a:latin typeface="Verdana" charset="0"/>
                <a:ea typeface="MS PGothic" charset="0"/>
              </a:rPr>
              <a:t>I geni delle regioni pseudoautosomiche (ereditarietà simile a quella autosomica) 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arenR"/>
            </a:pPr>
            <a:r>
              <a:rPr lang="it-IT" sz="2000">
                <a:latin typeface="Verdana" charset="0"/>
                <a:ea typeface="MS PGothic" charset="0"/>
              </a:rPr>
              <a:t>Geni omologi al di fuori delle RPA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arenR"/>
            </a:pPr>
            <a:r>
              <a:rPr lang="it-IT" sz="2000">
                <a:latin typeface="Verdana" charset="0"/>
                <a:ea typeface="MS PGothic" charset="0"/>
              </a:rPr>
              <a:t>Geni unici dell’X 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AutoNum type="arabicParenR"/>
            </a:pPr>
            <a:endParaRPr lang="it-IT" sz="2000">
              <a:latin typeface="Verdana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323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2" descr="02-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708025"/>
            <a:ext cx="9002713" cy="544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6" name="CasellaDiTesto 1"/>
          <p:cNvSpPr txBox="1">
            <a:spLocks noChangeArrowheads="1"/>
          </p:cNvSpPr>
          <p:nvPr/>
        </p:nvSpPr>
        <p:spPr bwMode="auto">
          <a:xfrm>
            <a:off x="7092950" y="836613"/>
            <a:ext cx="1246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r>
              <a:rPr lang="it-IT">
                <a:solidFill>
                  <a:srgbClr val="000000"/>
                </a:solidFill>
              </a:rPr>
              <a:t>2.6 Mb</a:t>
            </a:r>
          </a:p>
        </p:txBody>
      </p:sp>
      <p:sp>
        <p:nvSpPr>
          <p:cNvPr id="82947" name="CasellaDiTesto 3"/>
          <p:cNvSpPr txBox="1">
            <a:spLocks noChangeArrowheads="1"/>
          </p:cNvSpPr>
          <p:nvPr/>
        </p:nvSpPr>
        <p:spPr bwMode="auto">
          <a:xfrm>
            <a:off x="7019925" y="5373688"/>
            <a:ext cx="1319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MS PGothic" charset="0"/>
                <a:cs typeface="MS PGothic" charset="0"/>
              </a:defRPr>
            </a:lvl9pPr>
          </a:lstStyle>
          <a:p>
            <a:r>
              <a:rPr lang="it-IT">
                <a:solidFill>
                  <a:srgbClr val="000000"/>
                </a:solidFill>
              </a:rPr>
              <a:t>300 kb</a:t>
            </a:r>
          </a:p>
        </p:txBody>
      </p:sp>
    </p:spTree>
    <p:extLst>
      <p:ext uri="{BB962C8B-B14F-4D97-AF65-F5344CB8AC3E}">
        <p14:creationId xmlns:p14="http://schemas.microsoft.com/office/powerpoint/2010/main" val="2020245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4499</TotalTime>
  <Words>586</Words>
  <Application>Microsoft Macintosh PowerPoint</Application>
  <PresentationFormat>Presentazione su schermo (4:3)</PresentationFormat>
  <Paragraphs>101</Paragraphs>
  <Slides>17</Slides>
  <Notes>13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</vt:lpstr>
      <vt:lpstr>Verdana</vt:lpstr>
      <vt:lpstr>Tema di Office</vt:lpstr>
      <vt:lpstr>Presentazione standard di PowerPoint</vt:lpstr>
      <vt:lpstr>Presentazione standard di PowerPoint</vt:lpstr>
      <vt:lpstr>Fenomeno epigenetico</vt:lpstr>
      <vt:lpstr>Presentazione standard di PowerPoint</vt:lpstr>
      <vt:lpstr>L’inattivazione del cromosoma X avviene in tutti i mammiferi per ottenere una compensazione del rapporto di dosaggio genico A:X</vt:lpstr>
      <vt:lpstr>Presentazione standard di PowerPoint</vt:lpstr>
      <vt:lpstr>Presentazione standard di PowerPoint</vt:lpstr>
      <vt:lpstr>Ipotesi di Lyon</vt:lpstr>
      <vt:lpstr>Presentazione standard di PowerPoint</vt:lpstr>
      <vt:lpstr>Presentazione standard di PowerPoint</vt:lpstr>
      <vt:lpstr>Presentazione standard di PowerPoint</vt:lpstr>
      <vt:lpstr>Meccanismi molecolari dell’inattivazione</vt:lpstr>
      <vt:lpstr>Presentazione standard di PowerPoint</vt:lpstr>
      <vt:lpstr>Corpo di Barr</vt:lpstr>
      <vt:lpstr>FISH per XIST</vt:lpstr>
      <vt:lpstr>Fuga dall’inattivazione</vt:lpstr>
      <vt:lpstr>Presentazione standard di PowerPoint</vt:lpstr>
    </vt:vector>
  </TitlesOfParts>
  <Manager/>
  <Company>W. H. Freeman &amp; Co.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IGA 8e</dc:subject>
  <dc:creator>Sumanas</dc:creator>
  <cp:keywords/>
  <dc:description/>
  <cp:lastModifiedBy>GABRIELLA DE VITA</cp:lastModifiedBy>
  <cp:revision>269</cp:revision>
  <cp:lastPrinted>2019-11-22T14:20:06Z</cp:lastPrinted>
  <dcterms:created xsi:type="dcterms:W3CDTF">2002-12-24T01:08:46Z</dcterms:created>
  <dcterms:modified xsi:type="dcterms:W3CDTF">2023-12-05T22:59:42Z</dcterms:modified>
  <cp:category/>
</cp:coreProperties>
</file>