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81" r:id="rId25"/>
    <p:sldId id="279" r:id="rId26"/>
    <p:sldId id="280" r:id="rId27"/>
  </p:sldIdLst>
  <p:sldSz cx="9144000" cy="6858000" type="screen4x3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1" d="100"/>
          <a:sy n="81" d="100"/>
        </p:scale>
        <p:origin x="1498" y="6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2043D9-3853-47D5-BF5C-DB40B21A6D6B}" type="datetimeFigureOut">
              <a:rPr lang="it-IT" smtClean="0"/>
              <a:t>14/11/2023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93A9E6-EBA1-4BC3-ACDE-C24A0F5A83A3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9819279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2043D9-3853-47D5-BF5C-DB40B21A6D6B}" type="datetimeFigureOut">
              <a:rPr lang="it-IT" smtClean="0"/>
              <a:t>14/11/2023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93A9E6-EBA1-4BC3-ACDE-C24A0F5A83A3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6152152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2043D9-3853-47D5-BF5C-DB40B21A6D6B}" type="datetimeFigureOut">
              <a:rPr lang="it-IT" smtClean="0"/>
              <a:t>14/11/2023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93A9E6-EBA1-4BC3-ACDE-C24A0F5A83A3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4419672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2043D9-3853-47D5-BF5C-DB40B21A6D6B}" type="datetimeFigureOut">
              <a:rPr lang="it-IT" smtClean="0"/>
              <a:t>14/11/2023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93A9E6-EBA1-4BC3-ACDE-C24A0F5A83A3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9606915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2043D9-3853-47D5-BF5C-DB40B21A6D6B}" type="datetimeFigureOut">
              <a:rPr lang="it-IT" smtClean="0"/>
              <a:t>14/11/2023</a:t>
            </a:fld>
            <a:endParaRPr lang="it-IT"/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93A9E6-EBA1-4BC3-ACDE-C24A0F5A83A3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699637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2043D9-3853-47D5-BF5C-DB40B21A6D6B}" type="datetimeFigureOut">
              <a:rPr lang="it-IT" smtClean="0"/>
              <a:t>14/11/2023</a:t>
            </a:fld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93A9E6-EBA1-4BC3-ACDE-C24A0F5A83A3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4526329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2043D9-3853-47D5-BF5C-DB40B21A6D6B}" type="datetimeFigureOut">
              <a:rPr lang="it-IT" smtClean="0"/>
              <a:t>14/11/2023</a:t>
            </a:fld>
            <a:endParaRPr lang="it-IT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93A9E6-EBA1-4BC3-ACDE-C24A0F5A83A3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5047352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2043D9-3853-47D5-BF5C-DB40B21A6D6B}" type="datetimeFigureOut">
              <a:rPr lang="it-IT" smtClean="0"/>
              <a:t>14/11/2023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93A9E6-EBA1-4BC3-ACDE-C24A0F5A83A3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9979419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2043D9-3853-47D5-BF5C-DB40B21A6D6B}" type="datetimeFigureOut">
              <a:rPr lang="it-IT" smtClean="0"/>
              <a:t>14/11/2023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93A9E6-EBA1-4BC3-ACDE-C24A0F5A83A3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8667575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2043D9-3853-47D5-BF5C-DB40B21A6D6B}" type="datetimeFigureOut">
              <a:rPr lang="it-IT" smtClean="0"/>
              <a:t>14/11/2023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93A9E6-EBA1-4BC3-ACDE-C24A0F5A83A3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2711485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2043D9-3853-47D5-BF5C-DB40B21A6D6B}" type="datetimeFigureOut">
              <a:rPr lang="it-IT" smtClean="0"/>
              <a:t>14/11/2023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93A9E6-EBA1-4BC3-ACDE-C24A0F5A83A3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7951801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2043D9-3853-47D5-BF5C-DB40B21A6D6B}" type="datetimeFigureOut">
              <a:rPr lang="it-IT" smtClean="0"/>
              <a:t>14/11/2023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93A9E6-EBA1-4BC3-ACDE-C24A0F5A83A3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3710864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://it.wikipedia.org/wiki/Piano_(geometria)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107504" y="260648"/>
            <a:ext cx="8496944" cy="720080"/>
          </a:xfrm>
        </p:spPr>
        <p:txBody>
          <a:bodyPr>
            <a:normAutofit fontScale="90000"/>
          </a:bodyPr>
          <a:lstStyle/>
          <a:p>
            <a:br>
              <a:rPr lang="it-IT" b="1" dirty="0"/>
            </a:br>
            <a:r>
              <a:rPr lang="it-IT" b="1" dirty="0"/>
              <a:t>LE CONICHE </a:t>
            </a:r>
            <a:br>
              <a:rPr lang="it-IT" dirty="0"/>
            </a:br>
            <a:endParaRPr lang="it-IT" dirty="0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539552" y="836712"/>
            <a:ext cx="8136904" cy="5112568"/>
          </a:xfrm>
        </p:spPr>
        <p:txBody>
          <a:bodyPr>
            <a:normAutofit lnSpcReduction="10000"/>
          </a:bodyPr>
          <a:lstStyle/>
          <a:p>
            <a:r>
              <a:rPr lang="it-IT" b="1" dirty="0"/>
              <a:t>- </a:t>
            </a:r>
            <a:r>
              <a:rPr lang="it-IT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Genesi spaziale e rappresentazione nel piano delle coniche </a:t>
            </a:r>
            <a:r>
              <a:rPr lang="it-IT" i="1" dirty="0">
                <a:latin typeface="Times New Roman" pitchFamily="18" charset="0"/>
                <a:cs typeface="Times New Roman" pitchFamily="18" charset="0"/>
              </a:rPr>
              <a:t>.</a:t>
            </a:r>
            <a:endParaRPr lang="it-IT" dirty="0">
              <a:latin typeface="Times New Roman" pitchFamily="18" charset="0"/>
              <a:cs typeface="Times New Roman" pitchFamily="18" charset="0"/>
            </a:endParaRPr>
          </a:p>
          <a:p>
            <a:r>
              <a:rPr lang="it-IT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Fissato nel piano una retta </a:t>
            </a:r>
            <a:r>
              <a:rPr lang="it-IT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it-IT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ed una retta </a:t>
            </a:r>
            <a:r>
              <a:rPr lang="it-IT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r </a:t>
            </a:r>
            <a:r>
              <a:rPr lang="it-IT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ad essa complanare, chiamiamo "</a:t>
            </a:r>
            <a:r>
              <a:rPr lang="it-IT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cono circolare retto</a:t>
            </a:r>
            <a:r>
              <a:rPr lang="it-IT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" (o “</a:t>
            </a:r>
            <a:r>
              <a:rPr lang="it-IT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superficie conica indefinita</a:t>
            </a:r>
            <a:r>
              <a:rPr lang="it-IT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”) la superficie generata dalla rotazione di </a:t>
            </a:r>
            <a:r>
              <a:rPr lang="it-IT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r</a:t>
            </a:r>
            <a:r>
              <a:rPr lang="it-IT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(generatrice del cono) intorno ad </a:t>
            </a:r>
            <a:r>
              <a:rPr lang="it-IT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it-IT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(asse di rotazione). Il punto V di intersezione tra </a:t>
            </a:r>
            <a:r>
              <a:rPr lang="it-IT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r</a:t>
            </a:r>
            <a:r>
              <a:rPr lang="it-IT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ed </a:t>
            </a:r>
            <a:r>
              <a:rPr lang="it-IT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it-IT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è detto "</a:t>
            </a:r>
            <a:r>
              <a:rPr lang="it-IT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vertice</a:t>
            </a:r>
            <a:r>
              <a:rPr lang="it-IT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" del cono; l'angolo α formato da </a:t>
            </a:r>
            <a:r>
              <a:rPr lang="it-IT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r </a:t>
            </a:r>
            <a:r>
              <a:rPr lang="it-IT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con </a:t>
            </a:r>
            <a:r>
              <a:rPr lang="it-IT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it-IT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(minore di un angolo retto) è detto "</a:t>
            </a:r>
            <a:r>
              <a:rPr lang="it-IT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apertura</a:t>
            </a:r>
            <a:r>
              <a:rPr lang="it-IT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" del cono (</a:t>
            </a:r>
            <a:r>
              <a:rPr lang="it-IT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fig. 4.1</a:t>
            </a:r>
            <a:r>
              <a:rPr lang="it-IT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).</a:t>
            </a:r>
          </a:p>
          <a:p>
            <a:endParaRPr lang="it-IT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98000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Segnaposto contenuto 4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9592" y="692696"/>
            <a:ext cx="7488832" cy="5616624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10965142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107504" y="116632"/>
            <a:ext cx="8507288" cy="5937523"/>
          </a:xfrm>
        </p:spPr>
        <p:txBody>
          <a:bodyPr/>
          <a:lstStyle/>
          <a:p>
            <a:pPr marL="0" indent="0">
              <a:buNone/>
            </a:pPr>
            <a:endParaRPr lang="it-IT" dirty="0"/>
          </a:p>
          <a:p>
            <a:pPr marL="0" indent="0">
              <a:buNone/>
            </a:pPr>
            <a:r>
              <a:rPr lang="it-IT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 </a:t>
            </a:r>
            <a:r>
              <a:rPr lang="it-IT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it-IT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è parallela ad </a:t>
            </a:r>
            <a:r>
              <a:rPr lang="it-IT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it-IT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la superficie ottenuta si chiama "</a:t>
            </a:r>
            <a:r>
              <a:rPr lang="it-IT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cilindro circolare retto</a:t>
            </a:r>
            <a:r>
              <a:rPr lang="it-IT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", che può intendersi come particolare cono (con il vertice </a:t>
            </a:r>
            <a:r>
              <a:rPr lang="it-IT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it-IT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punto improprio) (</a:t>
            </a:r>
            <a:r>
              <a:rPr lang="it-IT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fig. 4.2</a:t>
            </a:r>
            <a:r>
              <a:rPr lang="it-IT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</a:p>
          <a:p>
            <a:pPr marL="0" indent="0">
              <a:buNone/>
            </a:pPr>
            <a:r>
              <a:rPr lang="it-IT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                                                      </a:t>
            </a:r>
          </a:p>
          <a:p>
            <a:endParaRPr lang="it-IT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it-IT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Fig</a:t>
            </a:r>
            <a:r>
              <a:rPr lang="it-IT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4.2</a:t>
            </a:r>
          </a:p>
        </p:txBody>
      </p:sp>
      <p:pic>
        <p:nvPicPr>
          <p:cNvPr id="4" name="Immagine 3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91680" y="2780928"/>
            <a:ext cx="5904656" cy="305254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31003599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179512" y="260648"/>
            <a:ext cx="8507288" cy="5865515"/>
          </a:xfrm>
        </p:spPr>
        <p:txBody>
          <a:bodyPr/>
          <a:lstStyle/>
          <a:p>
            <a:pPr marL="0" indent="0">
              <a:buNone/>
            </a:pPr>
            <a:endParaRPr lang="it-IT" dirty="0">
              <a:solidFill>
                <a:srgbClr val="002060"/>
              </a:solidFill>
            </a:endParaRPr>
          </a:p>
          <a:p>
            <a:pPr marL="0" indent="0">
              <a:buNone/>
            </a:pPr>
            <a:r>
              <a:rPr lang="it-IT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Intersecando una </a:t>
            </a:r>
            <a:r>
              <a:rPr lang="it-IT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superficie conica indefinita</a:t>
            </a:r>
            <a:r>
              <a:rPr lang="it-IT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it-IT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cono circolare retto</a:t>
            </a:r>
            <a:r>
              <a:rPr lang="it-IT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con un </a:t>
            </a:r>
            <a:r>
              <a:rPr lang="it-IT" u="sng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piano</a:t>
            </a:r>
            <a:r>
              <a:rPr lang="it-IT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si ottiene una curva che è detta </a:t>
            </a:r>
            <a:r>
              <a:rPr lang="it-IT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conica</a:t>
            </a:r>
            <a:r>
              <a:rPr lang="it-IT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it-IT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fig. 4.3</a:t>
            </a:r>
            <a:r>
              <a:rPr lang="it-IT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</a:p>
          <a:p>
            <a:pPr marL="0" indent="0">
              <a:buNone/>
            </a:pPr>
            <a:r>
              <a:rPr lang="it-IT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it-IT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it-IT" dirty="0"/>
          </a:p>
        </p:txBody>
      </p:sp>
      <p:pic>
        <p:nvPicPr>
          <p:cNvPr id="4" name="Immagine 3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43808" y="2636912"/>
            <a:ext cx="3299817" cy="3715296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6352869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107504" y="188640"/>
            <a:ext cx="8579296" cy="5937523"/>
          </a:xfrm>
        </p:spPr>
        <p:txBody>
          <a:bodyPr/>
          <a:lstStyle/>
          <a:p>
            <a:pPr marL="0" indent="0">
              <a:buNone/>
            </a:pPr>
            <a:endParaRPr lang="it-IT" dirty="0"/>
          </a:p>
          <a:p>
            <a:pPr marL="0" indent="0">
              <a:buNone/>
            </a:pPr>
            <a:r>
              <a:rPr lang="it-IT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 il piano taglia il cono solo nel vertice, la conica si riduce ad un punto, che è il vertice del cono</a:t>
            </a:r>
          </a:p>
          <a:p>
            <a:pPr marL="0" indent="0">
              <a:buNone/>
            </a:pPr>
            <a:r>
              <a:rPr lang="it-IT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it-IT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fig. 4.4</a:t>
            </a:r>
            <a:r>
              <a:rPr lang="it-IT" dirty="0">
                <a:latin typeface="Times New Roman" panose="02020603050405020304" pitchFamily="18" charset="0"/>
                <a:cs typeface="Times New Roman" panose="02020603050405020304" pitchFamily="18" charset="0"/>
              </a:rPr>
              <a:t>). </a:t>
            </a:r>
          </a:p>
          <a:p>
            <a:pPr marL="0" indent="0">
              <a:buNone/>
            </a:pPr>
            <a:r>
              <a:rPr lang="it-IT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</a:t>
            </a:r>
            <a:r>
              <a:rPr lang="it-IT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fig. 4.4</a:t>
            </a:r>
            <a:endParaRPr lang="it-IT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it-IT" dirty="0"/>
          </a:p>
        </p:txBody>
      </p:sp>
      <p:pic>
        <p:nvPicPr>
          <p:cNvPr id="4" name="Immagine 3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99792" y="2395537"/>
            <a:ext cx="3888432" cy="4129807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75186561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111205" y="188640"/>
            <a:ext cx="8435280" cy="5865515"/>
          </a:xfrm>
        </p:spPr>
        <p:txBody>
          <a:bodyPr/>
          <a:lstStyle/>
          <a:p>
            <a:pPr marL="0" indent="0" algn="just">
              <a:buNone/>
            </a:pPr>
            <a:r>
              <a:rPr lang="it-IT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 il piano taglia il cono secondo delle linee, limitandoci al caso generale che il vertice </a:t>
            </a:r>
            <a:r>
              <a:rPr lang="it-IT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it-IT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sia proprio, dobbiamo distinguere due casi :</a:t>
            </a:r>
          </a:p>
          <a:p>
            <a:pPr marL="0" indent="0" algn="just">
              <a:buNone/>
            </a:pPr>
            <a:r>
              <a:rPr lang="it-IT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1) </a:t>
            </a:r>
            <a:r>
              <a:rPr lang="it-IT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Il piano passa per il vertice.</a:t>
            </a:r>
            <a:r>
              <a:rPr lang="it-IT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indent="0" algn="just">
              <a:buNone/>
            </a:pPr>
            <a:r>
              <a:rPr lang="it-IT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 la sezione è costituita da due rette incidenti (due generatrici distinte del cono), la conica è detta </a:t>
            </a:r>
            <a:r>
              <a:rPr lang="it-IT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semplicemente degenere</a:t>
            </a:r>
            <a:r>
              <a:rPr lang="it-IT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it-IT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fig. 4.5</a:t>
            </a:r>
            <a:r>
              <a:rPr lang="it-IT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</a:p>
          <a:p>
            <a:endParaRPr lang="it-IT" dirty="0"/>
          </a:p>
        </p:txBody>
      </p:sp>
      <p:pic>
        <p:nvPicPr>
          <p:cNvPr id="4" name="Immagine 3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59832" y="3573016"/>
            <a:ext cx="3168352" cy="2814042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86530111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179512" y="260648"/>
            <a:ext cx="8507288" cy="5865515"/>
          </a:xfrm>
        </p:spPr>
        <p:txBody>
          <a:bodyPr/>
          <a:lstStyle/>
          <a:p>
            <a:pPr marL="0" indent="0">
              <a:buNone/>
            </a:pPr>
            <a:r>
              <a:rPr lang="it-IT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 il piano è tangente al cono, la sezione è costituita da due rette coincidenti e la conica è detta </a:t>
            </a:r>
            <a:r>
              <a:rPr lang="it-IT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doppiamente degenere</a:t>
            </a:r>
            <a:r>
              <a:rPr lang="it-IT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it-IT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fig. 4.6</a:t>
            </a:r>
            <a:r>
              <a:rPr lang="it-IT" dirty="0"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</a:p>
          <a:p>
            <a:endParaRPr lang="it-IT" dirty="0"/>
          </a:p>
        </p:txBody>
      </p:sp>
      <p:pic>
        <p:nvPicPr>
          <p:cNvPr id="4" name="Immagine 3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75855" y="2492896"/>
            <a:ext cx="2800895" cy="247838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25556497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179512" y="116632"/>
            <a:ext cx="8507288" cy="5937523"/>
          </a:xfrm>
        </p:spPr>
        <p:txBody>
          <a:bodyPr/>
          <a:lstStyle/>
          <a:p>
            <a:pPr marL="0" indent="0">
              <a:buNone/>
            </a:pPr>
            <a:r>
              <a:rPr lang="it-IT" dirty="0">
                <a:latin typeface="Times New Roman" panose="02020603050405020304" pitchFamily="18" charset="0"/>
                <a:cs typeface="Times New Roman" panose="02020603050405020304" pitchFamily="18" charset="0"/>
              </a:rPr>
              <a:t>Nel caso particolare che il cono ha il vertice all'infinito (cilindro), il piano per il vertice può essere:</a:t>
            </a:r>
          </a:p>
          <a:p>
            <a:pPr marL="0" lvl="0" indent="0">
              <a:buNone/>
            </a:pPr>
            <a:r>
              <a:rPr lang="it-IT" dirty="0">
                <a:latin typeface="Times New Roman" panose="02020603050405020304" pitchFamily="18" charset="0"/>
                <a:cs typeface="Times New Roman" panose="02020603050405020304" pitchFamily="18" charset="0"/>
              </a:rPr>
              <a:t>a) parallelo alle generatrici del cilindro: il piano non taglia il cilindro e la conica è immaginaria (</a:t>
            </a:r>
            <a:r>
              <a:rPr lang="it-IT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fig. 4.7</a:t>
            </a:r>
            <a:r>
              <a:rPr lang="it-IT" dirty="0"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</a:p>
          <a:p>
            <a:endParaRPr lang="it-IT" dirty="0"/>
          </a:p>
        </p:txBody>
      </p:sp>
      <p:pic>
        <p:nvPicPr>
          <p:cNvPr id="4" name="Immagine 3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48012" y="3501008"/>
            <a:ext cx="3224188" cy="2448272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81302751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0" y="116632"/>
            <a:ext cx="8686800" cy="6009531"/>
          </a:xfrm>
        </p:spPr>
        <p:txBody>
          <a:bodyPr/>
          <a:lstStyle/>
          <a:p>
            <a:pPr marL="0" indent="0">
              <a:buNone/>
            </a:pPr>
            <a:endParaRPr lang="it-IT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it-IT" dirty="0">
                <a:latin typeface="Times New Roman" panose="02020603050405020304" pitchFamily="18" charset="0"/>
                <a:cs typeface="Times New Roman" panose="02020603050405020304" pitchFamily="18" charset="0"/>
              </a:rPr>
              <a:t>b)   il piano taglia il cilindro ed è parallelo alle generatrici (ed all'asse di rotazione): conica degenere  in due rette distinte parallele</a:t>
            </a:r>
            <a:r>
              <a:rPr lang="it-IT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it-IT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it-IT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fig. 4.8</a:t>
            </a:r>
            <a:r>
              <a:rPr lang="it-IT" dirty="0"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</a:p>
          <a:p>
            <a:pPr marL="0" indent="0">
              <a:buNone/>
            </a:pPr>
            <a:endParaRPr lang="it-IT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it-IT" dirty="0"/>
          </a:p>
        </p:txBody>
      </p:sp>
      <p:pic>
        <p:nvPicPr>
          <p:cNvPr id="4" name="Immagine 3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15816" y="2492896"/>
            <a:ext cx="3600400" cy="2232248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5893283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0" y="116632"/>
            <a:ext cx="8686800" cy="6009531"/>
          </a:xfrm>
        </p:spPr>
        <p:txBody>
          <a:bodyPr/>
          <a:lstStyle/>
          <a:p>
            <a:pPr marL="0" indent="0">
              <a:buNone/>
            </a:pPr>
            <a:r>
              <a:rPr lang="it-IT" dirty="0">
                <a:latin typeface="Times New Roman" panose="02020603050405020304" pitchFamily="18" charset="0"/>
                <a:cs typeface="Times New Roman" panose="02020603050405020304" pitchFamily="18" charset="0"/>
              </a:rPr>
              <a:t>2)</a:t>
            </a:r>
            <a:r>
              <a:rPr lang="it-IT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Il piano non passa per il vertice.</a:t>
            </a:r>
            <a:endParaRPr lang="it-IT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it-IT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 il piano taglia una sola delle due falde del cono e non è parallelo ad alcuna generatrice, la conica è un’</a:t>
            </a:r>
            <a:r>
              <a:rPr lang="it-IT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ellisse</a:t>
            </a:r>
            <a:r>
              <a:rPr lang="it-IT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it-IT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fig. 4.9</a:t>
            </a:r>
            <a:r>
              <a:rPr lang="it-IT" dirty="0"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</a:p>
          <a:p>
            <a:pPr marL="0" indent="0">
              <a:buNone/>
            </a:pPr>
            <a:endParaRPr lang="it-IT" dirty="0"/>
          </a:p>
          <a:p>
            <a:endParaRPr lang="it-IT" dirty="0"/>
          </a:p>
        </p:txBody>
      </p:sp>
      <p:pic>
        <p:nvPicPr>
          <p:cNvPr id="4" name="Immagine 3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87824" y="2290762"/>
            <a:ext cx="3528391" cy="3010446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09596063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107504" y="116632"/>
            <a:ext cx="8579296" cy="6009531"/>
          </a:xfrm>
        </p:spPr>
        <p:txBody>
          <a:bodyPr/>
          <a:lstStyle/>
          <a:p>
            <a:pPr marL="0" indent="0">
              <a:buNone/>
            </a:pPr>
            <a:r>
              <a:rPr lang="it-IT" dirty="0">
                <a:latin typeface="Times New Roman" panose="02020603050405020304" pitchFamily="18" charset="0"/>
                <a:cs typeface="Times New Roman" panose="02020603050405020304" pitchFamily="18" charset="0"/>
              </a:rPr>
              <a:t>Nel caso particolare in cui il piano è perpendicolare all’asse del cono, abbiamo la </a:t>
            </a:r>
            <a:r>
              <a:rPr lang="it-IT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circonferenza</a:t>
            </a:r>
            <a:r>
              <a:rPr lang="it-IT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it-IT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fig. 4.10</a:t>
            </a:r>
            <a:r>
              <a:rPr lang="it-IT" dirty="0"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</a:p>
          <a:p>
            <a:pPr marL="0" indent="0">
              <a:buNone/>
            </a:pPr>
            <a:endParaRPr lang="it-IT" dirty="0"/>
          </a:p>
          <a:p>
            <a:endParaRPr lang="it-IT" dirty="0"/>
          </a:p>
        </p:txBody>
      </p:sp>
      <p:pic>
        <p:nvPicPr>
          <p:cNvPr id="4" name="Immagine 3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43808" y="1988840"/>
            <a:ext cx="3024336" cy="2376264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48525505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107504" y="188640"/>
            <a:ext cx="8579296" cy="5937523"/>
          </a:xfrm>
        </p:spPr>
        <p:txBody>
          <a:bodyPr/>
          <a:lstStyle/>
          <a:p>
            <a:pPr marL="0" indent="0">
              <a:buNone/>
            </a:pPr>
            <a:r>
              <a:rPr lang="it-IT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 il piano taglia il cono lungo una sola falda ed è parallelo ad una generatrice, la conica è una </a:t>
            </a:r>
            <a:r>
              <a:rPr lang="it-IT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parabola </a:t>
            </a:r>
            <a:r>
              <a:rPr lang="it-IT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it-IT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fig. 4.11</a:t>
            </a:r>
            <a:r>
              <a:rPr lang="it-IT" dirty="0"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</a:p>
          <a:p>
            <a:endParaRPr lang="it-IT" dirty="0"/>
          </a:p>
        </p:txBody>
      </p:sp>
      <p:pic>
        <p:nvPicPr>
          <p:cNvPr id="4" name="Immagine 3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81375" y="2171700"/>
            <a:ext cx="2381250" cy="25146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43072691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107504" y="116632"/>
            <a:ext cx="8856984" cy="4525963"/>
          </a:xfrm>
        </p:spPr>
        <p:txBody>
          <a:bodyPr/>
          <a:lstStyle/>
          <a:p>
            <a:pPr marL="0" indent="0">
              <a:buNone/>
            </a:pPr>
            <a:r>
              <a:rPr lang="it-IT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 il piano taglia il cono lungo le due falde, la conica è un’</a:t>
            </a:r>
            <a:r>
              <a:rPr lang="it-IT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iperbole</a:t>
            </a:r>
            <a:r>
              <a:rPr lang="it-IT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it-IT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fig. 4.12</a:t>
            </a:r>
            <a:r>
              <a:rPr lang="it-IT" dirty="0"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</a:p>
          <a:p>
            <a:pPr marL="0" indent="0">
              <a:buNone/>
            </a:pPr>
            <a:endParaRPr lang="it-IT" dirty="0"/>
          </a:p>
        </p:txBody>
      </p:sp>
      <p:pic>
        <p:nvPicPr>
          <p:cNvPr id="4" name="Immagine 3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31840" y="1628800"/>
            <a:ext cx="2435523" cy="3138463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43176238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107504" y="116632"/>
            <a:ext cx="8579296" cy="6009531"/>
          </a:xfrm>
        </p:spPr>
        <p:txBody>
          <a:bodyPr/>
          <a:lstStyle/>
          <a:p>
            <a:pPr marL="0" indent="0">
              <a:buNone/>
            </a:pPr>
            <a:r>
              <a:rPr lang="it-IT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Osservazione</a:t>
            </a:r>
            <a:endParaRPr lang="it-IT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it-IT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Un qualsiasi cono retto ammette come sezioni tutte le possibili ellissi e parabole ma non tutte le iperboli (solo quelle i cui asintoti formano un angolo non superiore all'angolo di apertura del cono).</a:t>
            </a:r>
            <a:endParaRPr lang="it-IT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it-IT" dirty="0">
                <a:latin typeface="Times New Roman" panose="02020603050405020304" pitchFamily="18" charset="0"/>
                <a:cs typeface="Times New Roman" panose="02020603050405020304" pitchFamily="18" charset="0"/>
              </a:rPr>
              <a:t>Riepilogando si presentano i seguenti tipi di coniche:</a:t>
            </a: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92018115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107504" y="116632"/>
            <a:ext cx="8579296" cy="6009531"/>
          </a:xfrm>
        </p:spPr>
        <p:txBody>
          <a:bodyPr/>
          <a:lstStyle/>
          <a:p>
            <a:pPr marL="0" indent="0">
              <a:buNone/>
            </a:pPr>
            <a:r>
              <a:rPr lang="it-IT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a) CONICHE REALI DEGENERI</a:t>
            </a:r>
            <a:endParaRPr lang="it-IT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it-IT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  1</a:t>
            </a:r>
            <a:r>
              <a:rPr lang="it-IT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Un punto 	</a:t>
            </a:r>
            <a:endParaRPr lang="it-IT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it-IT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  2) Due rette reali distinte parallele o incidenti </a:t>
            </a:r>
            <a:endParaRPr lang="it-IT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it-IT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  3) Due rette reali coincidenti.</a:t>
            </a:r>
            <a:endParaRPr lang="it-IT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it-IT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it-IT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CONICHE REALI NON DEGENERI</a:t>
            </a:r>
            <a:endParaRPr lang="it-IT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it-IT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  </a:t>
            </a:r>
            <a:r>
              <a:rPr lang="it-IT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4) Ellisse (circonferenza)</a:t>
            </a:r>
            <a:endParaRPr lang="it-IT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it-IT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  5) Parabola</a:t>
            </a:r>
            <a:endParaRPr lang="it-IT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it-IT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  6) Iperbole.</a:t>
            </a:r>
            <a:endParaRPr lang="it-IT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79290972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Segnaposto contenuto 2"/>
              <p:cNvSpPr>
                <a:spLocks noGrp="1"/>
              </p:cNvSpPr>
              <p:nvPr>
                <p:ph idx="1"/>
              </p:nvPr>
            </p:nvSpPr>
            <p:spPr>
              <a:xfrm>
                <a:off x="323528" y="312258"/>
                <a:ext cx="8363272" cy="6220544"/>
              </a:xfrm>
            </p:spPr>
            <p:txBody>
              <a:bodyPr>
                <a:normAutofit fontScale="77500" lnSpcReduction="20000"/>
              </a:bodyPr>
              <a:lstStyle/>
              <a:p>
                <a:pPr marL="0" indent="0">
                  <a:buNone/>
                </a:pPr>
                <a:r>
                  <a:rPr lang="it-IT" b="1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 </a:t>
                </a:r>
                <a:r>
                  <a:rPr lang="it-IT" sz="3600" b="1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- Rappresentazione delle coniche nel piano cartesiano e nel piano proiettivo</a:t>
                </a:r>
                <a:r>
                  <a:rPr lang="it-IT" b="1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  <a:endParaRPr lang="it-IT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endParaRPr lang="it-IT" i="1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r>
                  <a:rPr lang="it-IT" sz="3400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Una conica è rappresentata nel piano cartesiano da un’equazione di secondo grado a due incognite del tipo :</a:t>
                </a:r>
              </a:p>
              <a:p>
                <a:pPr marL="0" indent="0">
                  <a:buNone/>
                </a:pPr>
                <a:endParaRPr lang="it-IT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r>
                  <a:rPr lang="it-IT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 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it-IT" sz="34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it-IT" sz="3400" b="0" i="1" smtClean="0"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sub>
                        <m:r>
                          <a:rPr lang="it-IT" sz="3400" b="0" i="1" smtClean="0">
                            <a:latin typeface="Cambria Math" panose="02040503050406030204" pitchFamily="18" charset="0"/>
                          </a:rPr>
                          <m:t>11</m:t>
                        </m:r>
                      </m:sub>
                    </m:sSub>
                    <m:sSup>
                      <m:sSupPr>
                        <m:ctrlPr>
                          <a:rPr lang="it-IT" sz="3400" i="1" dirty="0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it-IT" sz="3400" b="0" i="1" dirty="0" smtClean="0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p>
                        <m:r>
                          <a:rPr lang="it-IT" sz="3400" b="0" i="1" dirty="0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it-IT" sz="3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+2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it-IT" sz="3400" i="1" dirty="0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it-IT" sz="3400" b="0" i="1" dirty="0" smtClean="0"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sub>
                        <m:r>
                          <a:rPr lang="it-IT" sz="3400" b="0" i="1" dirty="0" smtClean="0">
                            <a:latin typeface="Cambria Math" panose="02040503050406030204" pitchFamily="18" charset="0"/>
                          </a:rPr>
                          <m:t>12</m:t>
                        </m:r>
                      </m:sub>
                    </m:sSub>
                  </m:oMath>
                </a14:m>
                <a:r>
                  <a:rPr lang="it-IT" sz="34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xy</a:t>
                </a:r>
                <a:r>
                  <a:rPr lang="it-IT" sz="3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+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it-IT" sz="34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it-IT" sz="3400" b="0" i="1" smtClean="0"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sub>
                        <m:r>
                          <a:rPr lang="it-IT" sz="3400" b="0" i="1" smtClean="0">
                            <a:latin typeface="Cambria Math" panose="02040503050406030204" pitchFamily="18" charset="0"/>
                          </a:rPr>
                          <m:t>22</m:t>
                        </m:r>
                      </m:sub>
                    </m:sSub>
                    <m:sSup>
                      <m:sSupPr>
                        <m:ctrlPr>
                          <a:rPr lang="it-IT" sz="340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it-IT" sz="3400" b="0" i="1" smtClean="0">
                            <a:latin typeface="Cambria Math" panose="02040503050406030204" pitchFamily="18" charset="0"/>
                          </a:rPr>
                          <m:t>𝑦</m:t>
                        </m:r>
                      </m:e>
                      <m:sup>
                        <m:r>
                          <a:rPr lang="it-IT" sz="34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it-IT" sz="3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+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it-IT" sz="3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m:t>2</m:t>
                    </m:r>
                    <m:sSub>
                      <m:sSubPr>
                        <m:ctrlPr>
                          <a:rPr lang="it-IT" sz="3400" i="1" dirty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it-IT" sz="3400" i="1" dirty="0"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sub>
                        <m:r>
                          <a:rPr lang="it-IT" sz="3400" i="1" dirty="0">
                            <a:latin typeface="Cambria Math" panose="02040503050406030204" pitchFamily="18" charset="0"/>
                          </a:rPr>
                          <m:t>1</m:t>
                        </m:r>
                        <m:r>
                          <a:rPr lang="it-IT" sz="3400" b="0" i="1" dirty="0" smtClean="0">
                            <a:latin typeface="Cambria Math" panose="02040503050406030204" pitchFamily="18" charset="0"/>
                          </a:rPr>
                          <m:t>3</m:t>
                        </m:r>
                      </m:sub>
                    </m:sSub>
                    <m:r>
                      <m:rPr>
                        <m:nor/>
                      </m:rPr>
                      <a:rPr lang="it-IT" sz="3400" dirty="0" err="1"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m:t>x</m:t>
                    </m:r>
                    <m:r>
                      <m:rPr>
                        <m:nor/>
                      </m:rPr>
                      <a:rPr lang="it-IT" sz="3400" i="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m:t>+</m:t>
                    </m:r>
                    <m:r>
                      <m:rPr>
                        <m:nor/>
                      </m:rPr>
                      <a:rPr lang="it-IT" sz="3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m:t>2</m:t>
                    </m:r>
                    <m:sSub>
                      <m:sSubPr>
                        <m:ctrlPr>
                          <a:rPr lang="it-IT" sz="3400" i="1" dirty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it-IT" sz="3400" i="1" dirty="0"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sub>
                        <m:r>
                          <a:rPr lang="it-IT" sz="3400" b="0" i="1" dirty="0" smtClean="0">
                            <a:latin typeface="Cambria Math" panose="02040503050406030204" pitchFamily="18" charset="0"/>
                          </a:rPr>
                          <m:t>23</m:t>
                        </m:r>
                      </m:sub>
                    </m:sSub>
                    <m:r>
                      <m:rPr>
                        <m:nor/>
                      </m:rPr>
                      <a:rPr lang="it-IT" sz="3400" b="0" i="0" dirty="0" smtClean="0">
                        <a:latin typeface="Cambria Math" panose="02040503050406030204" pitchFamily="18" charset="0"/>
                      </a:rPr>
                      <m:t>y</m:t>
                    </m:r>
                    <m:r>
                      <m:rPr>
                        <m:nor/>
                      </m:rPr>
                      <a:rPr lang="it-IT" sz="3400" b="0" i="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m:t>+</m:t>
                    </m:r>
                    <m:sSub>
                      <m:sSubPr>
                        <m:ctrlPr>
                          <a:rPr lang="it-IT" sz="3400" i="1" dirty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it-IT" sz="3400" i="1" dirty="0"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sub>
                        <m:r>
                          <a:rPr lang="it-IT" sz="3400" b="0" i="1" dirty="0" smtClean="0">
                            <a:latin typeface="Cambria Math" panose="02040503050406030204" pitchFamily="18" charset="0"/>
                          </a:rPr>
                          <m:t>33</m:t>
                        </m:r>
                      </m:sub>
                    </m:sSub>
                    <m:r>
                      <m:rPr>
                        <m:nor/>
                      </m:rPr>
                      <a:rPr lang="it-IT" sz="3400" b="0" i="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m:t>=0</m:t>
                    </m:r>
                  </m:oMath>
                </a14:m>
                <a:r>
                  <a:rPr lang="it-IT" sz="3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(*)</a:t>
                </a:r>
              </a:p>
              <a:p>
                <a:pPr marL="0" indent="0">
                  <a:buNone/>
                </a:pPr>
                <a:r>
                  <a:rPr lang="it-IT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 </a:t>
                </a:r>
              </a:p>
              <a:p>
                <a:pPr marL="0" indent="0">
                  <a:buNone/>
                </a:pPr>
                <a:r>
                  <a:rPr lang="it-IT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in cui, posto: </a:t>
                </a:r>
              </a:p>
              <a:p>
                <a:pPr marL="0" indent="0">
                  <a:buNone/>
                </a:pPr>
                <a:r>
                  <a:rPr lang="it-IT" b="0" dirty="0">
                    <a:highlight>
                      <a:srgbClr val="FFFF00"/>
                    </a:highlight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</a:t>
                </a:r>
                <a14:m>
                  <m:oMath xmlns:m="http://schemas.openxmlformats.org/officeDocument/2006/math">
                    <m:r>
                      <a:rPr lang="it-IT" b="0" i="1" smtClean="0">
                        <a:highlight>
                          <a:srgbClr val="FFFF00"/>
                        </a:highlight>
                        <a:latin typeface="Cambria Math" panose="02040503050406030204" pitchFamily="18" charset="0"/>
                      </a:rPr>
                      <m:t>𝑥</m:t>
                    </m:r>
                    <m:r>
                      <a:rPr lang="it-IT" b="0" i="1" smtClean="0">
                        <a:highlight>
                          <a:srgbClr val="FFFF00"/>
                        </a:highlight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it-IT" b="0" i="1" smtClean="0">
                            <a:highlight>
                              <a:srgbClr val="FFFF00"/>
                            </a:highlight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it-IT" b="0" i="1" smtClean="0">
                                <a:highlight>
                                  <a:srgbClr val="FFFF00"/>
                                </a:highlight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it-IT" b="0" i="1" smtClean="0">
                                <a:highlight>
                                  <a:srgbClr val="FFFF00"/>
                                </a:highlight>
                                <a:latin typeface="Cambria Math" panose="02040503050406030204" pitchFamily="18" charset="0"/>
                              </a:rPr>
                              <m:t>𝑥</m:t>
                            </m:r>
                          </m:e>
                          <m:sub>
                            <m:r>
                              <a:rPr lang="it-IT" b="0" i="1" smtClean="0">
                                <a:highlight>
                                  <a:srgbClr val="FFFF00"/>
                                </a:highlight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it-IT" b="0" i="1" smtClean="0">
                                <a:highlight>
                                  <a:srgbClr val="FFFF00"/>
                                </a:highlight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it-IT" b="0" i="1" smtClean="0">
                                <a:highlight>
                                  <a:srgbClr val="FFFF00"/>
                                </a:highlight>
                                <a:latin typeface="Cambria Math" panose="02040503050406030204" pitchFamily="18" charset="0"/>
                              </a:rPr>
                              <m:t>𝑥</m:t>
                            </m:r>
                          </m:e>
                          <m:sub>
                            <m:r>
                              <a:rPr lang="it-IT" b="0" i="1" smtClean="0">
                                <a:highlight>
                                  <a:srgbClr val="FFFF00"/>
                                </a:highlight>
                                <a:latin typeface="Cambria Math" panose="02040503050406030204" pitchFamily="18" charset="0"/>
                              </a:rPr>
                              <m:t>3</m:t>
                            </m:r>
                          </m:sub>
                        </m:sSub>
                      </m:den>
                    </m:f>
                  </m:oMath>
                </a14:m>
                <a:r>
                  <a:rPr lang="it-IT" dirty="0">
                    <a:highlight>
                      <a:srgbClr val="FFFF00"/>
                    </a:highlight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y</a:t>
                </a:r>
                <a14:m>
                  <m:oMath xmlns:m="http://schemas.openxmlformats.org/officeDocument/2006/math">
                    <m:r>
                      <a:rPr lang="it-IT" i="1">
                        <a:highlight>
                          <a:srgbClr val="FFFF00"/>
                        </a:highlight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it-IT" i="1">
                            <a:highlight>
                              <a:srgbClr val="FFFF00"/>
                            </a:highlight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it-IT" i="1" smtClean="0">
                                <a:highlight>
                                  <a:srgbClr val="FFFF00"/>
                                </a:highlight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it-IT" b="0" i="1" smtClean="0">
                                <a:highlight>
                                  <a:srgbClr val="FFFF00"/>
                                </a:highlight>
                                <a:latin typeface="Cambria Math" panose="02040503050406030204" pitchFamily="18" charset="0"/>
                              </a:rPr>
                              <m:t>𝑥</m:t>
                            </m:r>
                          </m:e>
                          <m:sub>
                            <m:r>
                              <a:rPr lang="it-IT" b="0" i="1" smtClean="0">
                                <a:highlight>
                                  <a:srgbClr val="FFFF00"/>
                                </a:highlight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it-IT" i="1">
                                <a:highlight>
                                  <a:srgbClr val="FFFF00"/>
                                </a:highlight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it-IT" b="0" i="1" smtClean="0">
                                <a:highlight>
                                  <a:srgbClr val="FFFF00"/>
                                </a:highlight>
                                <a:latin typeface="Cambria Math" panose="02040503050406030204" pitchFamily="18" charset="0"/>
                              </a:rPr>
                              <m:t>𝑥</m:t>
                            </m:r>
                          </m:e>
                          <m:sub>
                            <m:r>
                              <a:rPr lang="it-IT" i="1">
                                <a:highlight>
                                  <a:srgbClr val="FFFF00"/>
                                </a:highlight>
                                <a:latin typeface="Cambria Math" panose="02040503050406030204" pitchFamily="18" charset="0"/>
                              </a:rPr>
                              <m:t>3</m:t>
                            </m:r>
                          </m:sub>
                        </m:sSub>
                      </m:den>
                    </m:f>
                  </m:oMath>
                </a14:m>
                <a:r>
                  <a:rPr lang="it-IT" dirty="0">
                    <a:highlight>
                      <a:srgbClr val="FFFF00"/>
                    </a:highlight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</a:p>
              <a:p>
                <a:pPr marL="0" indent="0">
                  <a:buNone/>
                </a:pPr>
                <a:r>
                  <a:rPr lang="it-IT" sz="3600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si ha la seguente rappresentazione nel piano proiettivo:</a:t>
                </a:r>
              </a:p>
              <a:p>
                <a:pPr marL="0" indent="0">
                  <a:buNone/>
                </a:pPr>
                <a:endParaRPr lang="it-IT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it-IT" sz="29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it-IT" sz="2900" i="1"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sub>
                        <m:r>
                          <a:rPr lang="it-IT" sz="2900" i="1">
                            <a:latin typeface="Cambria Math" panose="02040503050406030204" pitchFamily="18" charset="0"/>
                          </a:rPr>
                          <m:t>11</m:t>
                        </m:r>
                      </m:sub>
                    </m:sSub>
                    <m:sSubSup>
                      <m:sSubSupPr>
                        <m:ctrlPr>
                          <a:rPr lang="it-IT" sz="2900" i="1" smtClean="0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it-IT" sz="2900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b>
                        <m:r>
                          <a:rPr lang="it-IT" sz="2900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  <m:sup>
                        <m:r>
                          <a:rPr lang="it-IT" sz="29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bSup>
                  </m:oMath>
                </a14:m>
                <a:r>
                  <a:rPr lang="it-IT" sz="29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+2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it-IT" sz="2900" i="1" dirty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it-IT" sz="2900" i="1" dirty="0"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sub>
                        <m:r>
                          <a:rPr lang="it-IT" sz="2900" i="1" dirty="0">
                            <a:latin typeface="Cambria Math" panose="02040503050406030204" pitchFamily="18" charset="0"/>
                          </a:rPr>
                          <m:t>12</m:t>
                        </m:r>
                      </m:sub>
                    </m:sSub>
                  </m:oMath>
                </a14:m>
                <a:r>
                  <a:rPr lang="it-IT" sz="29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it-IT" sz="2900" i="1" dirty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it-IT" sz="2900" i="1" dirty="0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b>
                        <m:r>
                          <a:rPr lang="it-IT" sz="2900" i="1" dirty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it-IT" sz="29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it-IT" sz="2900" i="1" dirty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it-IT" sz="2900" i="1" dirty="0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b>
                        <m:r>
                          <a:rPr lang="it-IT" sz="2900" b="0" i="1" dirty="0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it-IT" sz="2900" i="1" dirty="0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it-IT" sz="29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+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it-IT" sz="29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it-IT" sz="2900" i="1"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sub>
                        <m:r>
                          <a:rPr lang="it-IT" sz="2900" i="1">
                            <a:latin typeface="Cambria Math" panose="02040503050406030204" pitchFamily="18" charset="0"/>
                          </a:rPr>
                          <m:t>22</m:t>
                        </m:r>
                      </m:sub>
                    </m:sSub>
                    <m:sSubSup>
                      <m:sSubSupPr>
                        <m:ctrlPr>
                          <a:rPr lang="it-IT" sz="2900" i="1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it-IT" sz="2900" i="1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b>
                        <m:r>
                          <a:rPr lang="it-IT" sz="29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  <m:sup>
                        <m:r>
                          <a:rPr lang="it-IT" sz="2900" i="1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bSup>
                  </m:oMath>
                </a14:m>
                <a:r>
                  <a:rPr lang="it-IT" sz="29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+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it-IT" sz="29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m:t>2</m:t>
                    </m:r>
                    <m:sSub>
                      <m:sSubPr>
                        <m:ctrlPr>
                          <a:rPr lang="it-IT" sz="2900" i="1" dirty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it-IT" sz="2900" i="1" dirty="0"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sub>
                        <m:r>
                          <a:rPr lang="it-IT" sz="2900" i="1" dirty="0">
                            <a:latin typeface="Cambria Math" panose="02040503050406030204" pitchFamily="18" charset="0"/>
                          </a:rPr>
                          <m:t>13</m:t>
                        </m:r>
                      </m:sub>
                    </m:sSub>
                    <m:sSub>
                      <m:sSubPr>
                        <m:ctrlPr>
                          <a:rPr lang="it-IT" sz="2900" i="1" dirty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it-IT" sz="2900" i="1" dirty="0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b>
                        <m:r>
                          <a:rPr lang="it-IT" sz="2900" i="1" dirty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m:rPr>
                        <m:nor/>
                      </m:rPr>
                      <a:rPr lang="it-IT" sz="29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m:t> </m:t>
                    </m:r>
                    <m:sSub>
                      <m:sSubPr>
                        <m:ctrlPr>
                          <a:rPr lang="it-IT" sz="2900" i="1" dirty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it-IT" sz="2900" i="1" dirty="0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b>
                        <m:r>
                          <a:rPr lang="it-IT" sz="2900" b="0" i="1" dirty="0" smtClean="0">
                            <a:latin typeface="Cambria Math" panose="02040503050406030204" pitchFamily="18" charset="0"/>
                          </a:rPr>
                          <m:t>3</m:t>
                        </m:r>
                      </m:sub>
                    </m:sSub>
                    <m:r>
                      <m:rPr>
                        <m:nor/>
                      </m:rPr>
                      <a:rPr lang="it-IT" sz="29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m:t>+2</m:t>
                    </m:r>
                    <m:sSub>
                      <m:sSubPr>
                        <m:ctrlPr>
                          <a:rPr lang="it-IT" sz="2900" i="1" dirty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it-IT" sz="2900" i="1" dirty="0"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sub>
                        <m:r>
                          <a:rPr lang="it-IT" sz="2900" i="1" dirty="0">
                            <a:latin typeface="Cambria Math" panose="02040503050406030204" pitchFamily="18" charset="0"/>
                          </a:rPr>
                          <m:t>23</m:t>
                        </m:r>
                      </m:sub>
                    </m:sSub>
                    <m:sSub>
                      <m:sSubPr>
                        <m:ctrlPr>
                          <a:rPr lang="it-IT" sz="2900" i="1" dirty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it-IT" sz="2900" i="1" dirty="0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b>
                        <m:r>
                          <a:rPr lang="it-IT" sz="2900" b="0" i="1" dirty="0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m:rPr>
                        <m:nor/>
                      </m:rPr>
                      <a:rPr lang="it-IT" sz="29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m:t> </m:t>
                    </m:r>
                    <m:sSub>
                      <m:sSubPr>
                        <m:ctrlPr>
                          <a:rPr lang="it-IT" sz="2900" i="1" dirty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it-IT" sz="2900" i="1" dirty="0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b>
                        <m:r>
                          <a:rPr lang="it-IT" sz="2900" b="0" i="1" dirty="0" smtClean="0">
                            <a:latin typeface="Cambria Math" panose="02040503050406030204" pitchFamily="18" charset="0"/>
                          </a:rPr>
                          <m:t>3</m:t>
                        </m:r>
                      </m:sub>
                    </m:sSub>
                    <m:r>
                      <m:rPr>
                        <m:nor/>
                      </m:rPr>
                      <a:rPr lang="it-IT" sz="29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m:t>+</m:t>
                    </m:r>
                    <m:sSub>
                      <m:sSubPr>
                        <m:ctrlPr>
                          <a:rPr lang="it-IT" sz="2900" i="1" dirty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it-IT" sz="2900" i="1" dirty="0"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sub>
                        <m:r>
                          <a:rPr lang="it-IT" sz="2900" i="1" dirty="0">
                            <a:latin typeface="Cambria Math" panose="02040503050406030204" pitchFamily="18" charset="0"/>
                          </a:rPr>
                          <m:t>33</m:t>
                        </m:r>
                      </m:sub>
                    </m:sSub>
                    <m:sSubSup>
                      <m:sSubSupPr>
                        <m:ctrlPr>
                          <a:rPr lang="it-IT" sz="2900" i="1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it-IT" sz="2900" i="1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b>
                        <m:r>
                          <a:rPr lang="it-IT" sz="2900" b="0" i="1" smtClean="0">
                            <a:latin typeface="Cambria Math" panose="02040503050406030204" pitchFamily="18" charset="0"/>
                          </a:rPr>
                          <m:t>3</m:t>
                        </m:r>
                      </m:sub>
                      <m:sup>
                        <m:r>
                          <a:rPr lang="it-IT" sz="2900" i="1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bSup>
                    <m:r>
                      <m:rPr>
                        <m:nor/>
                      </m:rPr>
                      <a:rPr lang="it-IT" sz="29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m:t>=0</m:t>
                    </m:r>
                  </m:oMath>
                </a14:m>
                <a:r>
                  <a:rPr lang="it-IT" sz="29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(**)</a:t>
                </a:r>
              </a:p>
              <a:p>
                <a:pPr marL="0" indent="0">
                  <a:buNone/>
                </a:pPr>
                <a:r>
                  <a:rPr lang="it-IT" sz="29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 </a:t>
                </a:r>
              </a:p>
              <a:p>
                <a:pPr marL="0" indent="0">
                  <a:buNone/>
                </a:pPr>
                <a:endParaRPr lang="it-IT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r>
                  <a:rPr lang="it-IT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 </a:t>
                </a:r>
              </a:p>
            </p:txBody>
          </p:sp>
        </mc:Choice>
        <mc:Fallback xmlns="">
          <p:sp>
            <p:nvSpPr>
              <p:cNvPr id="3" name="Segnaposto contenuto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23528" y="312258"/>
                <a:ext cx="8363272" cy="6220544"/>
              </a:xfrm>
              <a:blipFill>
                <a:blip r:embed="rId2"/>
                <a:stretch>
                  <a:fillRect l="-1458" t="-2351" r="-2041"/>
                </a:stretch>
              </a:blipFill>
            </p:spPr>
            <p:txBody>
              <a:bodyPr/>
              <a:lstStyle/>
              <a:p>
                <a:r>
                  <a:rPr lang="it-IT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it-IT"/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152400" y="1524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4141493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107504" y="260648"/>
            <a:ext cx="8579296" cy="5865515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it-IT" dirty="0">
                <a:latin typeface="Times New Roman" panose="02020603050405020304" pitchFamily="18" charset="0"/>
                <a:cs typeface="Times New Roman" panose="02020603050405020304" pitchFamily="18" charset="0"/>
              </a:rPr>
              <a:t>Verifichiamo la (*) nel caso in cui la conica sia degenere.</a:t>
            </a:r>
          </a:p>
          <a:p>
            <a:pPr marL="0" indent="0">
              <a:buNone/>
            </a:pPr>
            <a:r>
              <a:rPr lang="it-IT" dirty="0">
                <a:latin typeface="Times New Roman" panose="02020603050405020304" pitchFamily="18" charset="0"/>
                <a:cs typeface="Times New Roman" panose="02020603050405020304" pitchFamily="18" charset="0"/>
              </a:rPr>
              <a:t>Una conica degenere è ottenuta dall’intersezione di un cono </a:t>
            </a:r>
            <a:r>
              <a:rPr lang="it-IT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</a:t>
            </a:r>
            <a:r>
              <a:rPr lang="it-IT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con un piano α che passa per il vertice </a:t>
            </a:r>
            <a:r>
              <a:rPr lang="it-IT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it-IT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del cono ed è costituita da due rette </a:t>
            </a:r>
            <a:r>
              <a:rPr lang="it-IT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it-IT" dirty="0">
                <a:latin typeface="Times New Roman" panose="02020603050405020304" pitchFamily="18" charset="0"/>
                <a:cs typeface="Times New Roman" panose="02020603050405020304" pitchFamily="18" charset="0"/>
              </a:rPr>
              <a:t> ed </a:t>
            </a:r>
            <a:r>
              <a:rPr lang="it-IT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 </a:t>
            </a:r>
            <a:r>
              <a:rPr lang="it-IT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incidenti in tale punto.</a:t>
            </a:r>
          </a:p>
          <a:p>
            <a:pPr marL="0" indent="0">
              <a:buNone/>
            </a:pPr>
            <a:r>
              <a:rPr lang="it-IT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Fissato un riferimento cartesiano </a:t>
            </a:r>
            <a:r>
              <a:rPr lang="it-IT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Vxy</a:t>
            </a:r>
            <a:r>
              <a:rPr lang="it-IT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it-IT" dirty="0">
                <a:latin typeface="Times New Roman" panose="02020603050405020304" pitchFamily="18" charset="0"/>
                <a:cs typeface="Times New Roman" panose="02020603050405020304" pitchFamily="18" charset="0"/>
              </a:rPr>
              <a:t>(con origine nel punto </a:t>
            </a:r>
            <a:r>
              <a:rPr lang="it-IT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it-IT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nel piano α, le rette </a:t>
            </a:r>
            <a:r>
              <a:rPr lang="it-IT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it-IT" dirty="0">
                <a:latin typeface="Times New Roman" panose="02020603050405020304" pitchFamily="18" charset="0"/>
                <a:cs typeface="Times New Roman" panose="02020603050405020304" pitchFamily="18" charset="0"/>
              </a:rPr>
              <a:t> ed </a:t>
            </a:r>
            <a:r>
              <a:rPr lang="it-IT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it-IT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sono rappresentate da due equazioni lineari di primo grado del tipo:</a:t>
            </a:r>
          </a:p>
          <a:p>
            <a:pPr marL="0" indent="0">
              <a:buNone/>
            </a:pPr>
            <a:r>
              <a:rPr lang="it-IT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  <a:p>
            <a:pPr marL="0" indent="0">
              <a:buNone/>
            </a:pPr>
            <a:r>
              <a:rPr lang="en-GB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GB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ax+by+c</a:t>
            </a:r>
            <a:r>
              <a:rPr lang="en-GB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=0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;          </a:t>
            </a:r>
            <a:r>
              <a:rPr lang="en-GB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GB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mx+py+q</a:t>
            </a:r>
            <a:r>
              <a:rPr lang="en-GB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=0</a:t>
            </a:r>
            <a:endParaRPr lang="it-IT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it-IT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it-IT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per cui tutti i punti della conica degenere sono soluzioni dell’equazione:</a:t>
            </a:r>
          </a:p>
          <a:p>
            <a:pPr marL="0" indent="0">
              <a:buNone/>
            </a:pPr>
            <a:r>
              <a:rPr lang="it-IT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  <a:p>
            <a:pPr marL="0" indent="0">
              <a:buNone/>
            </a:pP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GB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ax+by+c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(</a:t>
            </a:r>
            <a:r>
              <a:rPr lang="en-GB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mx+py+q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= 0,</a:t>
            </a:r>
            <a:endParaRPr lang="it-IT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it-IT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it-IT" dirty="0">
                <a:latin typeface="Times New Roman" panose="02020603050405020304" pitchFamily="18" charset="0"/>
                <a:cs typeface="Times New Roman" panose="02020603050405020304" pitchFamily="18" charset="0"/>
              </a:rPr>
              <a:t>da cui, svolgendo gli opportuni calcoli, si ha:</a:t>
            </a:r>
          </a:p>
          <a:p>
            <a:pPr marL="0" indent="0">
              <a:buNone/>
            </a:pP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03911242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Segnaposto contenuto 2"/>
              <p:cNvSpPr>
                <a:spLocks noGrp="1"/>
              </p:cNvSpPr>
              <p:nvPr>
                <p:ph idx="1"/>
              </p:nvPr>
            </p:nvSpPr>
            <p:spPr>
              <a:xfrm>
                <a:off x="107504" y="116632"/>
                <a:ext cx="8579296" cy="6009531"/>
              </a:xfrm>
            </p:spPr>
            <p:txBody>
              <a:bodyPr/>
              <a:lstStyle/>
              <a:p>
                <a:pPr marL="0" indent="0">
                  <a:buNone/>
                </a:pPr>
                <a14:m>
                  <m:oMath xmlns:m="http://schemas.openxmlformats.org/officeDocument/2006/math">
                    <m:r>
                      <a:rPr lang="it-IT" sz="24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𝑎𝑚</m:t>
                    </m:r>
                    <m:sSup>
                      <m:sSupPr>
                        <m:ctrlPr>
                          <a:rPr lang="it-IT" sz="24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it-IT" sz="24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𝑥</m:t>
                        </m:r>
                      </m:e>
                      <m:sup>
                        <m:r>
                          <a:rPr lang="it-IT" sz="24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it-IT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+(</a:t>
                </a:r>
                <a:r>
                  <a:rPr lang="it-IT" sz="24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ap+bm</a:t>
                </a:r>
                <a:r>
                  <a:rPr lang="it-IT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</a:t>
                </a:r>
                <a:r>
                  <a:rPr lang="it-IT" sz="24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xy+bp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it-IT" sz="24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it-IT" sz="24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𝑦</m:t>
                        </m:r>
                      </m:e>
                      <m:sup>
                        <m:r>
                          <a:rPr lang="it-IT" sz="24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it-IT" sz="24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+</m:t>
                    </m:r>
                    <m:d>
                      <m:dPr>
                        <m:ctrlPr>
                          <a:rPr lang="it-IT" sz="24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it-IT" sz="24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𝑎𝑞</m:t>
                        </m:r>
                        <m:r>
                          <a:rPr lang="it-IT" sz="24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+</m:t>
                        </m:r>
                        <m:r>
                          <a:rPr lang="it-IT" sz="24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𝑐𝑚</m:t>
                        </m:r>
                      </m:e>
                    </m:d>
                    <m:r>
                      <a:rPr lang="it-IT" sz="24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𝑥</m:t>
                    </m:r>
                    <m:r>
                      <a:rPr lang="it-IT" sz="24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+</m:t>
                    </m:r>
                    <m:d>
                      <m:dPr>
                        <m:ctrlPr>
                          <a:rPr lang="it-IT" sz="24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it-IT" sz="24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𝑏𝑞</m:t>
                        </m:r>
                        <m:r>
                          <a:rPr lang="it-IT" sz="24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+</m:t>
                        </m:r>
                        <m:r>
                          <a:rPr lang="it-IT" sz="24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𝑐𝑝</m:t>
                        </m:r>
                      </m:e>
                    </m:d>
                    <m:r>
                      <a:rPr lang="it-IT" sz="24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𝑦</m:t>
                    </m:r>
                  </m:oMath>
                </a14:m>
                <a:r>
                  <a:rPr lang="it-IT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+</a:t>
                </a:r>
                <a:r>
                  <a:rPr lang="it-IT" sz="24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cq</a:t>
                </a:r>
                <a:r>
                  <a:rPr lang="it-IT" sz="24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=</a:t>
                </a:r>
                <a:r>
                  <a:rPr lang="it-IT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0</a:t>
                </a:r>
              </a:p>
              <a:p>
                <a:pPr marL="0" indent="0">
                  <a:buNone/>
                </a:pPr>
                <a:endParaRPr lang="it-IT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r>
                  <a:rPr lang="it-IT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Che posto:</a:t>
                </a:r>
              </a:p>
              <a:p>
                <a:pPr marL="0" indent="0">
                  <a:buNone/>
                </a:pPr>
                <a:r>
                  <a:rPr lang="it-IT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am</a:t>
                </a:r>
                <a:r>
                  <a:rPr lang="it-IT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=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it-IT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it-IT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𝑎</m:t>
                        </m:r>
                      </m:e>
                      <m:sub>
                        <m:r>
                          <a:rPr lang="it-IT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11</m:t>
                        </m:r>
                      </m:sub>
                    </m:sSub>
                  </m:oMath>
                </a14:m>
                <a:r>
                  <a:rPr lang="it-IT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</a:t>
                </a:r>
                <a:r>
                  <a:rPr lang="it-IT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ap+bm</a:t>
                </a:r>
                <a:r>
                  <a:rPr lang="it-IT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=2</a:t>
                </a:r>
                <a:r>
                  <a:rPr lang="it-IT" dirty="0"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it-IT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it-IT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𝑎</m:t>
                        </m:r>
                      </m:e>
                      <m:sub>
                        <m:r>
                          <a:rPr lang="it-IT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1</m:t>
                        </m:r>
                        <m:r>
                          <a:rPr lang="it-IT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b>
                    </m:sSub>
                  </m:oMath>
                </a14:m>
                <a:r>
                  <a:rPr lang="it-IT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bp=</a:t>
                </a:r>
                <a:r>
                  <a:rPr lang="it-IT" dirty="0"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it-IT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it-IT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𝑎</m:t>
                        </m:r>
                      </m:e>
                      <m:sub>
                        <m:r>
                          <a:rPr lang="it-IT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22</m:t>
                        </m:r>
                      </m:sub>
                    </m:sSub>
                  </m:oMath>
                </a14:m>
                <a:endParaRPr lang="it-IT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endParaRPr lang="it-IT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r>
                  <a:rPr lang="it-IT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aq+cm</a:t>
                </a:r>
                <a:r>
                  <a:rPr lang="it-IT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=2</a:t>
                </a:r>
                <a:r>
                  <a:rPr lang="it-IT" dirty="0"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it-IT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it-IT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𝑎</m:t>
                        </m:r>
                      </m:e>
                      <m:sub>
                        <m:r>
                          <a:rPr lang="it-IT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1</m:t>
                        </m:r>
                        <m:r>
                          <a:rPr lang="it-IT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3</m:t>
                        </m:r>
                      </m:sub>
                    </m:sSub>
                  </m:oMath>
                </a14:m>
                <a:r>
                  <a:rPr lang="it-IT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</a:t>
                </a:r>
                <a:r>
                  <a:rPr lang="it-IT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bq+cp</a:t>
                </a:r>
                <a:r>
                  <a:rPr lang="it-IT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=2</a:t>
                </a:r>
                <a:r>
                  <a:rPr lang="it-IT" dirty="0"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it-IT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it-IT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𝑎</m:t>
                        </m:r>
                      </m:e>
                      <m:sub>
                        <m:r>
                          <a:rPr lang="it-IT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23</m:t>
                        </m:r>
                      </m:sub>
                    </m:sSub>
                  </m:oMath>
                </a14:m>
                <a:r>
                  <a:rPr lang="it-IT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cq=</a:t>
                </a:r>
                <a:r>
                  <a:rPr lang="it-IT" dirty="0"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it-IT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it-IT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𝑎</m:t>
                        </m:r>
                      </m:e>
                      <m:sub>
                        <m:r>
                          <a:rPr lang="it-IT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33</m:t>
                        </m:r>
                      </m:sub>
                    </m:sSub>
                  </m:oMath>
                </a14:m>
                <a:r>
                  <a:rPr lang="it-IT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(***)</a:t>
                </a:r>
              </a:p>
              <a:p>
                <a:pPr marL="0" indent="0">
                  <a:buNone/>
                </a:pPr>
                <a:endParaRPr lang="it-IT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r>
                  <a:rPr lang="it-IT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Risulta:</a:t>
                </a: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it-IT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it-IT" i="1"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sub>
                        <m:r>
                          <a:rPr lang="it-IT" i="1">
                            <a:latin typeface="Cambria Math" panose="02040503050406030204" pitchFamily="18" charset="0"/>
                          </a:rPr>
                          <m:t>11</m:t>
                        </m:r>
                      </m:sub>
                    </m:sSub>
                    <m:sSup>
                      <m:sSupPr>
                        <m:ctrlPr>
                          <a:rPr lang="it-IT" i="1" dirty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it-IT" i="1" dirty="0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p>
                        <m:r>
                          <a:rPr lang="it-IT" i="1" dirty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it-IT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+2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it-IT" i="1" dirty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it-IT" i="1" dirty="0"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sub>
                        <m:r>
                          <a:rPr lang="it-IT" i="1" dirty="0">
                            <a:latin typeface="Cambria Math" panose="02040503050406030204" pitchFamily="18" charset="0"/>
                          </a:rPr>
                          <m:t>12</m:t>
                        </m:r>
                      </m:sub>
                    </m:sSub>
                  </m:oMath>
                </a14:m>
                <a:r>
                  <a:rPr lang="it-IT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xy</a:t>
                </a:r>
                <a:r>
                  <a:rPr lang="it-IT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+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it-IT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it-IT" i="1"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sub>
                        <m:r>
                          <a:rPr lang="it-IT" i="1">
                            <a:latin typeface="Cambria Math" panose="02040503050406030204" pitchFamily="18" charset="0"/>
                          </a:rPr>
                          <m:t>22</m:t>
                        </m:r>
                      </m:sub>
                    </m:sSub>
                    <m:sSup>
                      <m:sSupPr>
                        <m:ctrlPr>
                          <a:rPr lang="it-IT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it-IT" i="1">
                            <a:latin typeface="Cambria Math" panose="02040503050406030204" pitchFamily="18" charset="0"/>
                          </a:rPr>
                          <m:t>𝑦</m:t>
                        </m:r>
                      </m:e>
                      <m:sup>
                        <m:r>
                          <a:rPr lang="it-IT" i="1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it-IT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+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it-IT" dirty="0"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m:t>2</m:t>
                    </m:r>
                    <m:sSub>
                      <m:sSubPr>
                        <m:ctrlPr>
                          <a:rPr lang="it-IT" i="1" dirty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it-IT" i="1" dirty="0"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sub>
                        <m:r>
                          <a:rPr lang="it-IT" i="1" dirty="0">
                            <a:latin typeface="Cambria Math" panose="02040503050406030204" pitchFamily="18" charset="0"/>
                          </a:rPr>
                          <m:t>13</m:t>
                        </m:r>
                      </m:sub>
                    </m:sSub>
                    <m:r>
                      <m:rPr>
                        <m:nor/>
                      </m:rPr>
                      <a:rPr lang="it-IT" dirty="0" err="1"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m:t>x</m:t>
                    </m:r>
                    <m:r>
                      <m:rPr>
                        <m:nor/>
                      </m:rPr>
                      <a:rPr lang="it-IT" dirty="0"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m:t>+2</m:t>
                    </m:r>
                    <m:sSub>
                      <m:sSubPr>
                        <m:ctrlPr>
                          <a:rPr lang="it-IT" i="1" dirty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it-IT" i="1" dirty="0"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sub>
                        <m:r>
                          <a:rPr lang="it-IT" i="1" dirty="0">
                            <a:latin typeface="Cambria Math" panose="02040503050406030204" pitchFamily="18" charset="0"/>
                          </a:rPr>
                          <m:t>23</m:t>
                        </m:r>
                      </m:sub>
                    </m:sSub>
                    <m:r>
                      <m:rPr>
                        <m:nor/>
                      </m:rPr>
                      <a:rPr lang="it-IT" dirty="0" err="1"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m:t>x</m:t>
                    </m:r>
                    <m:r>
                      <m:rPr>
                        <m:nor/>
                      </m:rPr>
                      <a:rPr lang="it-IT" dirty="0"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m:t>+</m:t>
                    </m:r>
                    <m:sSub>
                      <m:sSubPr>
                        <m:ctrlPr>
                          <a:rPr lang="it-IT" i="1" dirty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it-IT" i="1" dirty="0"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sub>
                        <m:r>
                          <a:rPr lang="it-IT" i="1" dirty="0">
                            <a:latin typeface="Cambria Math" panose="02040503050406030204" pitchFamily="18" charset="0"/>
                          </a:rPr>
                          <m:t>33</m:t>
                        </m:r>
                      </m:sub>
                    </m:sSub>
                    <m:r>
                      <m:rPr>
                        <m:nor/>
                      </m:rPr>
                      <a:rPr lang="it-IT" dirty="0"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m:t>=0</m:t>
                    </m:r>
                  </m:oMath>
                </a14:m>
                <a:endParaRPr lang="it-IT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endParaRPr lang="it-IT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" name="Segnaposto contenuto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107504" y="116632"/>
                <a:ext cx="8579296" cy="6009531"/>
              </a:xfrm>
              <a:blipFill>
                <a:blip r:embed="rId2"/>
                <a:stretch>
                  <a:fillRect l="-1848" t="-811"/>
                </a:stretch>
              </a:blipFill>
            </p:spPr>
            <p:txBody>
              <a:bodyPr/>
              <a:lstStyle/>
              <a:p>
                <a:r>
                  <a:rPr lang="it-IT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47565648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179512" y="188640"/>
            <a:ext cx="8507288" cy="5937523"/>
          </a:xfrm>
        </p:spPr>
        <p:txBody>
          <a:bodyPr/>
          <a:lstStyle/>
          <a:p>
            <a:pPr marL="0" indent="0">
              <a:buNone/>
            </a:pPr>
            <a:r>
              <a:rPr lang="it-IT" dirty="0">
                <a:latin typeface="Times New Roman" panose="02020603050405020304" pitchFamily="18" charset="0"/>
                <a:cs typeface="Times New Roman" panose="02020603050405020304" pitchFamily="18" charset="0"/>
              </a:rPr>
              <a:t>La (**) è un’immediata conseguenza della (*) e delle (***).</a:t>
            </a:r>
          </a:p>
          <a:p>
            <a:pPr marL="0" indent="0">
              <a:buNone/>
            </a:pPr>
            <a:r>
              <a:rPr lang="it-IT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Pertanto, una conica degenere è rappresentata da un’equazione del tipo (*) in cui il polinomio di secondo grado al primo membro è scomponibile nel prodotto di due fattori di primo grado che, uguagliati a zero, danno le equazioni delle due rette che costituiscono la conica. In tal caso si dimostra che, considerata la matrice (</a:t>
            </a:r>
            <a:r>
              <a:rPr lang="it-IT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matrice associata alla conica</a:t>
            </a:r>
            <a:r>
              <a:rPr lang="it-IT" dirty="0">
                <a:latin typeface="Times New Roman" panose="02020603050405020304" pitchFamily="18" charset="0"/>
                <a:cs typeface="Times New Roman" panose="02020603050405020304" pitchFamily="18" charset="0"/>
              </a:rPr>
              <a:t>):</a:t>
            </a: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13984801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Segnaposto contenuto 2"/>
              <p:cNvSpPr>
                <a:spLocks noGrp="1"/>
              </p:cNvSpPr>
              <p:nvPr>
                <p:ph idx="1"/>
              </p:nvPr>
            </p:nvSpPr>
            <p:spPr>
              <a:xfrm>
                <a:off x="179512" y="188640"/>
                <a:ext cx="8964488" cy="6669360"/>
              </a:xfrm>
            </p:spPr>
            <p:txBody>
              <a:bodyPr>
                <a:normAutofit fontScale="77500" lnSpcReduction="20000"/>
              </a:bodyPr>
              <a:lstStyle/>
              <a:p>
                <a:pPr marL="0" indent="0">
                  <a:buNone/>
                </a:pPr>
                <a:endParaRPr lang="it-IT" i="1" dirty="0"/>
              </a:p>
              <a:p>
                <a:pPr marL="0" indent="0">
                  <a:buNone/>
                </a:pPr>
                <a:r>
                  <a:rPr lang="it-IT" dirty="0"/>
                  <a:t>                         A</a:t>
                </a:r>
                <a14:m>
                  <m:oMath xmlns:m="http://schemas.openxmlformats.org/officeDocument/2006/math">
                    <m:r>
                      <a:rPr lang="it-IT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≡</m:t>
                    </m:r>
                    <m:d>
                      <m:dPr>
                        <m:ctrlPr>
                          <a:rPr lang="it-IT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m>
                          <m:mPr>
                            <m:mcs>
                              <m:mc>
                                <m:mcPr>
                                  <m:count m:val="3"/>
                                  <m:mcJc m:val="center"/>
                                </m:mcPr>
                              </m:mc>
                            </m:mcs>
                            <m:ctrlPr>
                              <a:rPr lang="it-IT" i="1" smtClean="0">
                                <a:latin typeface="Cambria Math" panose="02040503050406030204" pitchFamily="18" charset="0"/>
                              </a:rPr>
                            </m:ctrlPr>
                          </m:mPr>
                          <m:mr>
                            <m:e>
                              <m:sSub>
                                <m:sSubPr>
                                  <m:ctrlPr>
                                    <a:rPr lang="it-IT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it-IT" b="0" i="1" smtClean="0">
                                      <a:latin typeface="Cambria Math" panose="02040503050406030204" pitchFamily="18" charset="0"/>
                                    </a:rPr>
                                    <m:t>𝑎</m:t>
                                  </m:r>
                                </m:e>
                                <m:sub>
                                  <m:r>
                                    <a:rPr lang="it-IT" b="0" i="1" smtClean="0">
                                      <a:latin typeface="Cambria Math" panose="02040503050406030204" pitchFamily="18" charset="0"/>
                                    </a:rPr>
                                    <m:t>11</m:t>
                                  </m:r>
                                </m:sub>
                              </m:sSub>
                            </m:e>
                            <m:e>
                              <m:sSub>
                                <m:sSubPr>
                                  <m:ctrlPr>
                                    <a:rPr lang="it-IT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it-IT" b="0" i="1" smtClean="0">
                                      <a:latin typeface="Cambria Math" panose="02040503050406030204" pitchFamily="18" charset="0"/>
                                    </a:rPr>
                                    <m:t>𝑎</m:t>
                                  </m:r>
                                </m:e>
                                <m:sub>
                                  <m:r>
                                    <a:rPr lang="it-IT" b="0" i="1" smtClean="0">
                                      <a:latin typeface="Cambria Math" panose="02040503050406030204" pitchFamily="18" charset="0"/>
                                    </a:rPr>
                                    <m:t>12</m:t>
                                  </m:r>
                                </m:sub>
                              </m:sSub>
                            </m:e>
                            <m:e>
                              <m:sSub>
                                <m:sSubPr>
                                  <m:ctrlPr>
                                    <a:rPr lang="it-IT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it-IT" b="0" i="1" smtClean="0">
                                      <a:latin typeface="Cambria Math" panose="02040503050406030204" pitchFamily="18" charset="0"/>
                                    </a:rPr>
                                    <m:t>𝑎</m:t>
                                  </m:r>
                                </m:e>
                                <m:sub>
                                  <m:r>
                                    <a:rPr lang="it-IT" b="0" i="1" smtClean="0">
                                      <a:latin typeface="Cambria Math" panose="02040503050406030204" pitchFamily="18" charset="0"/>
                                    </a:rPr>
                                    <m:t>13</m:t>
                                  </m:r>
                                </m:sub>
                              </m:sSub>
                            </m:e>
                          </m:mr>
                          <m:mr>
                            <m:e>
                              <m:sSub>
                                <m:sSubPr>
                                  <m:ctrlPr>
                                    <a:rPr lang="it-IT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it-IT" b="0" i="1" smtClean="0">
                                      <a:latin typeface="Cambria Math" panose="02040503050406030204" pitchFamily="18" charset="0"/>
                                    </a:rPr>
                                    <m:t>𝑎</m:t>
                                  </m:r>
                                </m:e>
                                <m:sub>
                                  <m:r>
                                    <a:rPr lang="it-IT" b="0" i="1" smtClean="0">
                                      <a:latin typeface="Cambria Math" panose="02040503050406030204" pitchFamily="18" charset="0"/>
                                    </a:rPr>
                                    <m:t>21</m:t>
                                  </m:r>
                                </m:sub>
                              </m:sSub>
                            </m:e>
                            <m:e>
                              <m:sSub>
                                <m:sSubPr>
                                  <m:ctrlPr>
                                    <a:rPr lang="it-IT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it-IT" b="0" i="1" smtClean="0">
                                      <a:latin typeface="Cambria Math" panose="02040503050406030204" pitchFamily="18" charset="0"/>
                                    </a:rPr>
                                    <m:t>𝑎</m:t>
                                  </m:r>
                                </m:e>
                                <m:sub>
                                  <m:r>
                                    <a:rPr lang="it-IT" b="0" i="1" smtClean="0">
                                      <a:latin typeface="Cambria Math" panose="02040503050406030204" pitchFamily="18" charset="0"/>
                                    </a:rPr>
                                    <m:t>22</m:t>
                                  </m:r>
                                </m:sub>
                              </m:sSub>
                            </m:e>
                            <m:e>
                              <m:sSub>
                                <m:sSubPr>
                                  <m:ctrlPr>
                                    <a:rPr lang="it-IT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it-IT" b="0" i="1" smtClean="0">
                                      <a:latin typeface="Cambria Math" panose="02040503050406030204" pitchFamily="18" charset="0"/>
                                    </a:rPr>
                                    <m:t>𝑎</m:t>
                                  </m:r>
                                </m:e>
                                <m:sub>
                                  <m:r>
                                    <a:rPr lang="it-IT" b="0" i="1" smtClean="0">
                                      <a:latin typeface="Cambria Math" panose="02040503050406030204" pitchFamily="18" charset="0"/>
                                    </a:rPr>
                                    <m:t>23</m:t>
                                  </m:r>
                                </m:sub>
                              </m:sSub>
                            </m:e>
                          </m:mr>
                          <m:mr>
                            <m:e>
                              <m:sSub>
                                <m:sSubPr>
                                  <m:ctrlPr>
                                    <a:rPr lang="it-IT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it-IT" b="0" i="1" smtClean="0">
                                      <a:latin typeface="Cambria Math" panose="02040503050406030204" pitchFamily="18" charset="0"/>
                                    </a:rPr>
                                    <m:t>𝑎</m:t>
                                  </m:r>
                                </m:e>
                                <m:sub>
                                  <m:r>
                                    <a:rPr lang="it-IT" b="0" i="1" smtClean="0">
                                      <a:latin typeface="Cambria Math" panose="02040503050406030204" pitchFamily="18" charset="0"/>
                                    </a:rPr>
                                    <m:t>31</m:t>
                                  </m:r>
                                </m:sub>
                              </m:sSub>
                            </m:e>
                            <m:e>
                              <m:sSub>
                                <m:sSubPr>
                                  <m:ctrlPr>
                                    <a:rPr lang="it-IT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it-IT" b="0" i="1" smtClean="0">
                                      <a:latin typeface="Cambria Math" panose="02040503050406030204" pitchFamily="18" charset="0"/>
                                    </a:rPr>
                                    <m:t>𝑎</m:t>
                                  </m:r>
                                </m:e>
                                <m:sub>
                                  <m:r>
                                    <a:rPr lang="it-IT" b="0" i="1" smtClean="0">
                                      <a:latin typeface="Cambria Math" panose="02040503050406030204" pitchFamily="18" charset="0"/>
                                    </a:rPr>
                                    <m:t>32</m:t>
                                  </m:r>
                                </m:sub>
                              </m:sSub>
                            </m:e>
                            <m:e>
                              <m:sSub>
                                <m:sSubPr>
                                  <m:ctrlPr>
                                    <a:rPr lang="it-IT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it-IT" b="0" i="1" smtClean="0">
                                      <a:latin typeface="Cambria Math" panose="02040503050406030204" pitchFamily="18" charset="0"/>
                                    </a:rPr>
                                    <m:t>𝑎</m:t>
                                  </m:r>
                                </m:e>
                                <m:sub>
                                  <m:r>
                                    <a:rPr lang="it-IT" b="0" i="1" smtClean="0">
                                      <a:latin typeface="Cambria Math" panose="02040503050406030204" pitchFamily="18" charset="0"/>
                                    </a:rPr>
                                    <m:t>33</m:t>
                                  </m:r>
                                </m:sub>
                              </m:sSub>
                            </m:e>
                          </m:mr>
                        </m:m>
                      </m:e>
                    </m:d>
                  </m:oMath>
                </a14:m>
                <a:endParaRPr lang="it-IT" i="1" dirty="0"/>
              </a:p>
              <a:p>
                <a:pPr marL="0" indent="0">
                  <a:buNone/>
                </a:pPr>
                <a:endParaRPr lang="it-IT" i="1" dirty="0"/>
              </a:p>
              <a:p>
                <a:pPr marL="0" indent="0">
                  <a:buNone/>
                </a:pPr>
                <a:r>
                  <a:rPr lang="it-IT" sz="3300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risulta: </a:t>
                </a:r>
                <a:r>
                  <a:rPr lang="it-IT" sz="3300" i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det</a:t>
                </a:r>
                <a:r>
                  <a:rPr lang="it-IT" sz="3300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A = 0, cioè il rango ρ(A) della matrice A è minore di 3 Se ρ(A) = 2, la conica è semplicemente degenere (due rette incidenti); se ρ(A) = 1, la conica è doppiamente degenere (due rette coincidenti); in quest’ultimo caso, il polinomio si scompone nel quadrato di un trinomio.</a:t>
                </a:r>
                <a:endParaRPr lang="it-IT" sz="33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r>
                  <a:rPr lang="it-IT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 </a:t>
                </a:r>
              </a:p>
              <a:p>
                <a:pPr marL="0" indent="0">
                  <a:buNone/>
                </a:pPr>
                <a:r>
                  <a:rPr lang="it-IT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Se l’equazione di secondo grado del tipo (1) rappresenta una conica reale ed il polinomio al primo membro non è scomponibile nel prodotto di fattori di primo grado, risulta </a:t>
                </a:r>
                <a:r>
                  <a:rPr lang="it-IT" i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det</a:t>
                </a:r>
                <a:r>
                  <a:rPr lang="it-IT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(A) ≠  0, cioè la matrice A ha rango 3. In tal caso la conica è non degenere (ellisse, parabola o iperbole).</a:t>
                </a:r>
                <a:endParaRPr lang="it-IT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endParaRPr lang="it-IT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r>
                  <a:rPr lang="it-IT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 </a:t>
                </a:r>
              </a:p>
              <a:p>
                <a:pPr marL="0" indent="0">
                  <a:buNone/>
                </a:pPr>
                <a:endParaRPr lang="it-IT" dirty="0"/>
              </a:p>
            </p:txBody>
          </p:sp>
        </mc:Choice>
        <mc:Fallback xmlns="">
          <p:sp>
            <p:nvSpPr>
              <p:cNvPr id="3" name="Segnaposto contenuto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179512" y="188640"/>
                <a:ext cx="8964488" cy="6669360"/>
              </a:xfrm>
              <a:blipFill>
                <a:blip r:embed="rId2"/>
                <a:stretch>
                  <a:fillRect l="-1224" r="-1428"/>
                </a:stretch>
              </a:blipFill>
            </p:spPr>
            <p:txBody>
              <a:bodyPr/>
              <a:lstStyle/>
              <a:p>
                <a:r>
                  <a:rPr lang="it-IT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18041529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179512" y="188640"/>
            <a:ext cx="8507288" cy="5937523"/>
          </a:xfrm>
        </p:spPr>
        <p:txBody>
          <a:bodyPr>
            <a:normAutofit fontScale="85000" lnSpcReduction="10000"/>
          </a:bodyPr>
          <a:lstStyle/>
          <a:p>
            <a:pPr marL="0" indent="0" algn="ctr">
              <a:buNone/>
            </a:pPr>
            <a:r>
              <a:rPr lang="it-IT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Classificazione delle coniche </a:t>
            </a:r>
            <a:endParaRPr lang="it-IT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it-IT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 intersezioni di una conica con una retta si ricavano dalla risoluzione di un sistema a due incognite formato da un’equazione di secondo grado e da un’equazione di primo grado, per cui si ottengono due soluzioni che possono essere reali e distinte, reali e coincidenti, complesse coniugate.</a:t>
            </a:r>
            <a:endParaRPr lang="it-IT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it-IT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Diciamo dunque che una retta interseca una conica in due punti.</a:t>
            </a:r>
            <a:endParaRPr lang="it-IT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it-IT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it-IT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 la conica è un’ellisse, la retta può essere esterna (due intersezioni immaginarie), tangente (due intersezioni reali e coincidenti), secante (due intersezioni reali e distinte). </a:t>
            </a:r>
            <a:r>
              <a:rPr lang="it-IT" i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Ciò si verifica qualunque sia la direzione della retta</a:t>
            </a:r>
            <a:r>
              <a:rPr lang="it-IT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it-IT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69911572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179512" y="188640"/>
            <a:ext cx="8784976" cy="6552728"/>
          </a:xfrm>
        </p:spPr>
        <p:txBody>
          <a:bodyPr/>
          <a:lstStyle/>
          <a:p>
            <a:pPr marL="0" indent="0">
              <a:buNone/>
            </a:pPr>
            <a:endParaRPr lang="it-IT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it-IT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 la conica è una parabola si hanno sempre due intersezioni per ogni direzione diversa dalla direzione dell’asse della parabola; infatti, una retta parallela all’asse della parabola interseca la parabola in un solo punto reale, mentre la seconda soluzione è all’infinito; diciamo in tal caso che </a:t>
            </a:r>
            <a:r>
              <a:rPr lang="it-IT" i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la parabola ha un punto di intersezione con la retta impropria</a:t>
            </a:r>
            <a:r>
              <a:rPr lang="it-IT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it-IT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51546557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Segnaposto contenuto 2"/>
              <p:cNvSpPr>
                <a:spLocks noGrp="1"/>
              </p:cNvSpPr>
              <p:nvPr>
                <p:ph idx="1"/>
              </p:nvPr>
            </p:nvSpPr>
            <p:spPr>
              <a:xfrm>
                <a:off x="107504" y="188640"/>
                <a:ext cx="8579296" cy="5937523"/>
              </a:xfrm>
            </p:spPr>
            <p:txBody>
              <a:bodyPr>
                <a:normAutofit lnSpcReduction="10000"/>
              </a:bodyPr>
              <a:lstStyle/>
              <a:p>
                <a:pPr marL="0" indent="0">
                  <a:buNone/>
                </a:pPr>
                <a:r>
                  <a:rPr lang="it-IT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Se la conica è un’iperbole, si può osservare che le rette aventi le direzioni dei due asintoti hanno una sola intersezione con la conica, mentre l’altra è all’infinito; diciamo allora che </a:t>
                </a:r>
                <a:r>
                  <a:rPr lang="it-IT" i="1" u="sng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l’iperbole ha due intersezioni con la retta impropria</a:t>
                </a:r>
                <a:r>
                  <a:rPr lang="it-IT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  <a:endParaRPr lang="it-IT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endParaRPr lang="it-IT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r>
                  <a:rPr lang="it-IT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Per classificare quindi una conica operiamo nel piano proiettivo, intersecando la conica rappresentata dall’equazione  (*) con la retta impropria di equazione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it-IT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b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3</m:t>
                        </m:r>
                      </m:sub>
                    </m:sSub>
                    <m:r>
                      <a:rPr lang="it-IT" b="0" i="1" smtClean="0">
                        <a:latin typeface="Cambria Math" panose="02040503050406030204" pitchFamily="18" charset="0"/>
                      </a:rPr>
                      <m:t>=0</m:t>
                    </m:r>
                  </m:oMath>
                </a14:m>
                <a:r>
                  <a:rPr lang="it-IT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</a:p>
              <a:p>
                <a:pPr marL="0" indent="0">
                  <a:buNone/>
                </a:pPr>
                <a:r>
                  <a:rPr lang="it-IT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 seconda delle soluzioni del sistema si stabilisce il tipo di conica</a:t>
                </a:r>
              </a:p>
            </p:txBody>
          </p:sp>
        </mc:Choice>
        <mc:Fallback xmlns="">
          <p:sp>
            <p:nvSpPr>
              <p:cNvPr id="3" name="Segnaposto contenuto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107504" y="188640"/>
                <a:ext cx="8579296" cy="5937523"/>
              </a:xfrm>
              <a:blipFill>
                <a:blip r:embed="rId2"/>
                <a:stretch>
                  <a:fillRect l="-1848" t="-2259" r="-569"/>
                </a:stretch>
              </a:blipFill>
            </p:spPr>
            <p:txBody>
              <a:bodyPr/>
              <a:lstStyle/>
              <a:p>
                <a:r>
                  <a:rPr lang="it-IT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65114210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Segnaposto contenuto 2"/>
              <p:cNvSpPr>
                <a:spLocks noGrp="1"/>
              </p:cNvSpPr>
              <p:nvPr>
                <p:ph idx="1"/>
              </p:nvPr>
            </p:nvSpPr>
            <p:spPr>
              <a:xfrm>
                <a:off x="179512" y="332656"/>
                <a:ext cx="8507288" cy="5793507"/>
              </a:xfrm>
            </p:spPr>
            <p:txBody>
              <a:bodyPr/>
              <a:lstStyle/>
              <a:p>
                <a:pPr marL="0" indent="0">
                  <a:buNone/>
                </a:pPr>
                <a:endParaRPr lang="it-IT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r>
                  <a:rPr lang="it-IT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Pertanto il segno del determinante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it-IT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𝐴</m:t>
                        </m:r>
                      </m:e>
                      <m:sub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33</m:t>
                        </m:r>
                      </m:sub>
                    </m:sSub>
                    <m:r>
                      <a:rPr lang="it-IT" b="0" i="1" smtClean="0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it-IT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ci permette di classificare le coniche col piano proiettivo.</a:t>
                </a:r>
              </a:p>
              <a:p>
                <a:pPr marL="0" indent="0">
                  <a:buNone/>
                </a:pPr>
                <a:endParaRPr lang="it-IT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" name="Segnaposto contenuto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179512" y="332656"/>
                <a:ext cx="8507288" cy="5793507"/>
              </a:xfrm>
              <a:blipFill>
                <a:blip r:embed="rId2"/>
                <a:stretch>
                  <a:fillRect l="-1791" r="-1361"/>
                </a:stretch>
              </a:blipFill>
            </p:spPr>
            <p:txBody>
              <a:bodyPr/>
              <a:lstStyle/>
              <a:p>
                <a:r>
                  <a:rPr lang="it-IT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5699764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Segnaposto contenuto 2"/>
              <p:cNvSpPr>
                <a:spLocks noGrp="1"/>
              </p:cNvSpPr>
              <p:nvPr>
                <p:ph idx="1"/>
              </p:nvPr>
            </p:nvSpPr>
            <p:spPr>
              <a:xfrm>
                <a:off x="179512" y="188640"/>
                <a:ext cx="8507288" cy="5937523"/>
              </a:xfrm>
            </p:spPr>
            <p:txBody>
              <a:bodyPr>
                <a:normAutofit fontScale="85000" lnSpcReduction="10000"/>
              </a:bodyPr>
              <a:lstStyle/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begChr m:val="{"/>
                          <m:endChr m:val=""/>
                          <m:ctrlPr>
                            <a:rPr lang="it-IT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eqArr>
                            <m:eqArrPr>
                              <m:ctrlPr>
                                <a:rPr lang="it-IT" i="1" smtClean="0">
                                  <a:latin typeface="Cambria Math" panose="02040503050406030204" pitchFamily="18" charset="0"/>
                                </a:rPr>
                              </m:ctrlPr>
                            </m:eqArrPr>
                            <m:e>
                              <m:sSub>
                                <m:sSubPr>
                                  <m:ctrlPr>
                                    <a:rPr lang="it-IT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it-IT" i="1">
                                      <a:latin typeface="Cambria Math" panose="02040503050406030204" pitchFamily="18" charset="0"/>
                                    </a:rPr>
                                    <m:t>𝑎</m:t>
                                  </m:r>
                                </m:e>
                                <m:sub>
                                  <m:r>
                                    <a:rPr lang="it-IT" i="1">
                                      <a:latin typeface="Cambria Math" panose="02040503050406030204" pitchFamily="18" charset="0"/>
                                    </a:rPr>
                                    <m:t>11</m:t>
                                  </m:r>
                                </m:sub>
                              </m:sSub>
                              <m:sSubSup>
                                <m:sSubSupPr>
                                  <m:ctrlPr>
                                    <a:rPr lang="it-IT" i="1">
                                      <a:latin typeface="Cambria Math" panose="02040503050406030204" pitchFamily="18" charset="0"/>
                                    </a:rPr>
                                  </m:ctrlPr>
                                </m:sSubSupPr>
                                <m:e>
                                  <m:r>
                                    <a:rPr lang="it-IT" i="1">
                                      <a:latin typeface="Cambria Math" panose="02040503050406030204" pitchFamily="18" charset="0"/>
                                    </a:rPr>
                                    <m:t>𝑥</m:t>
                                  </m:r>
                                </m:e>
                                <m:sub>
                                  <m:r>
                                    <a:rPr lang="it-IT" i="1">
                                      <a:latin typeface="Cambria Math" panose="02040503050406030204" pitchFamily="18" charset="0"/>
                                    </a:rPr>
                                    <m:t>1</m:t>
                                  </m:r>
                                </m:sub>
                                <m:sup>
                                  <m:r>
                                    <a:rPr lang="it-IT" i="1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p>
                              </m:sSubSup>
                              <m:r>
                                <m:rPr>
                                  <m:nor/>
                                </m:rPr>
                                <a:rPr lang="it-IT" dirty="0">
                                  <a:latin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+2</m:t>
                              </m:r>
                              <m:sSub>
                                <m:sSubPr>
                                  <m:ctrlPr>
                                    <a:rPr lang="it-IT" i="1" dirty="0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it-IT" i="1" dirty="0">
                                      <a:latin typeface="Cambria Math" panose="02040503050406030204" pitchFamily="18" charset="0"/>
                                    </a:rPr>
                                    <m:t>𝑎</m:t>
                                  </m:r>
                                </m:e>
                                <m:sub>
                                  <m:r>
                                    <a:rPr lang="it-IT" i="1" dirty="0">
                                      <a:latin typeface="Cambria Math" panose="02040503050406030204" pitchFamily="18" charset="0"/>
                                    </a:rPr>
                                    <m:t>12</m:t>
                                  </m:r>
                                </m:sub>
                              </m:sSub>
                              <m:r>
                                <m:rPr>
                                  <m:nor/>
                                </m:rPr>
                                <a:rPr lang="it-IT" dirty="0">
                                  <a:latin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 </m:t>
                              </m:r>
                              <m:sSub>
                                <m:sSubPr>
                                  <m:ctrlPr>
                                    <a:rPr lang="it-IT" i="1" dirty="0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it-IT" i="1" dirty="0">
                                      <a:latin typeface="Cambria Math" panose="02040503050406030204" pitchFamily="18" charset="0"/>
                                    </a:rPr>
                                    <m:t>𝑥</m:t>
                                  </m:r>
                                </m:e>
                                <m:sub>
                                  <m:r>
                                    <a:rPr lang="it-IT" i="1" dirty="0">
                                      <a:latin typeface="Cambria Math" panose="02040503050406030204" pitchFamily="18" charset="0"/>
                                    </a:rPr>
                                    <m:t>1</m:t>
                                  </m:r>
                                </m:sub>
                              </m:sSub>
                              <m:r>
                                <m:rPr>
                                  <m:nor/>
                                </m:rPr>
                                <a:rPr lang="it-IT" dirty="0">
                                  <a:latin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 </m:t>
                              </m:r>
                              <m:sSub>
                                <m:sSubPr>
                                  <m:ctrlPr>
                                    <a:rPr lang="it-IT" i="1" dirty="0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it-IT" i="1" dirty="0">
                                      <a:latin typeface="Cambria Math" panose="02040503050406030204" pitchFamily="18" charset="0"/>
                                    </a:rPr>
                                    <m:t>𝑥</m:t>
                                  </m:r>
                                </m:e>
                                <m:sub>
                                  <m:r>
                                    <a:rPr lang="it-IT" i="1" dirty="0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b>
                              </m:sSub>
                              <m:r>
                                <a:rPr lang="it-IT" i="1" dirty="0"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  <m:r>
                                <m:rPr>
                                  <m:nor/>
                                </m:rPr>
                                <a:rPr lang="it-IT" dirty="0">
                                  <a:latin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+</m:t>
                              </m:r>
                              <m:sSub>
                                <m:sSubPr>
                                  <m:ctrlPr>
                                    <a:rPr lang="it-IT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it-IT" i="1">
                                      <a:latin typeface="Cambria Math" panose="02040503050406030204" pitchFamily="18" charset="0"/>
                                    </a:rPr>
                                    <m:t>𝑎</m:t>
                                  </m:r>
                                </m:e>
                                <m:sub>
                                  <m:r>
                                    <a:rPr lang="it-IT" i="1">
                                      <a:latin typeface="Cambria Math" panose="02040503050406030204" pitchFamily="18" charset="0"/>
                                    </a:rPr>
                                    <m:t>22</m:t>
                                  </m:r>
                                </m:sub>
                              </m:sSub>
                              <m:sSubSup>
                                <m:sSubSupPr>
                                  <m:ctrlPr>
                                    <a:rPr lang="it-IT" i="1">
                                      <a:latin typeface="Cambria Math" panose="02040503050406030204" pitchFamily="18" charset="0"/>
                                    </a:rPr>
                                  </m:ctrlPr>
                                </m:sSubSupPr>
                                <m:e>
                                  <m:r>
                                    <a:rPr lang="it-IT" i="1">
                                      <a:latin typeface="Cambria Math" panose="02040503050406030204" pitchFamily="18" charset="0"/>
                                    </a:rPr>
                                    <m:t>𝑥</m:t>
                                  </m:r>
                                </m:e>
                                <m:sub>
                                  <m:r>
                                    <a:rPr lang="it-IT" i="1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b>
                                <m:sup>
                                  <m:r>
                                    <a:rPr lang="it-IT" i="1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p>
                              </m:sSubSup>
                              <m:r>
                                <m:rPr>
                                  <m:nor/>
                                </m:rPr>
                                <a:rPr lang="it-IT" dirty="0">
                                  <a:latin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+</m:t>
                              </m:r>
                              <m:r>
                                <m:rPr>
                                  <m:nor/>
                                </m:rPr>
                                <a:rPr lang="it-IT" sz="2800" dirty="0">
                                  <a:latin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2</m:t>
                              </m:r>
                              <m:sSub>
                                <m:sSubPr>
                                  <m:ctrlPr>
                                    <a:rPr lang="it-IT" sz="2800" i="1" dirty="0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it-IT" sz="2800" i="1" dirty="0">
                                      <a:latin typeface="Cambria Math" panose="02040503050406030204" pitchFamily="18" charset="0"/>
                                    </a:rPr>
                                    <m:t>𝑎</m:t>
                                  </m:r>
                                </m:e>
                                <m:sub>
                                  <m:r>
                                    <a:rPr lang="it-IT" sz="2800" i="1" dirty="0">
                                      <a:latin typeface="Cambria Math" panose="02040503050406030204" pitchFamily="18" charset="0"/>
                                    </a:rPr>
                                    <m:t>13</m:t>
                                  </m:r>
                                </m:sub>
                              </m:sSub>
                              <m:sSub>
                                <m:sSubPr>
                                  <m:ctrlPr>
                                    <a:rPr lang="it-IT" sz="2800" i="1" dirty="0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it-IT" sz="2800" i="1" dirty="0">
                                      <a:latin typeface="Cambria Math" panose="02040503050406030204" pitchFamily="18" charset="0"/>
                                    </a:rPr>
                                    <m:t>𝑥</m:t>
                                  </m:r>
                                </m:e>
                                <m:sub>
                                  <m:r>
                                    <a:rPr lang="it-IT" sz="2800" i="1" dirty="0">
                                      <a:latin typeface="Cambria Math" panose="02040503050406030204" pitchFamily="18" charset="0"/>
                                    </a:rPr>
                                    <m:t>1</m:t>
                                  </m:r>
                                </m:sub>
                              </m:sSub>
                              <m:r>
                                <m:rPr>
                                  <m:nor/>
                                </m:rPr>
                                <a:rPr lang="it-IT" sz="2800" dirty="0">
                                  <a:latin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 </m:t>
                              </m:r>
                              <m:sSub>
                                <m:sSubPr>
                                  <m:ctrlPr>
                                    <a:rPr lang="it-IT" sz="2800" i="1" dirty="0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it-IT" sz="2800" i="1" dirty="0">
                                      <a:latin typeface="Cambria Math" panose="02040503050406030204" pitchFamily="18" charset="0"/>
                                    </a:rPr>
                                    <m:t>𝑥</m:t>
                                  </m:r>
                                </m:e>
                                <m:sub>
                                  <m:r>
                                    <a:rPr lang="it-IT" sz="2800" i="1" dirty="0">
                                      <a:latin typeface="Cambria Math" panose="02040503050406030204" pitchFamily="18" charset="0"/>
                                    </a:rPr>
                                    <m:t>3</m:t>
                                  </m:r>
                                </m:sub>
                              </m:sSub>
                              <m:r>
                                <m:rPr>
                                  <m:nor/>
                                </m:rPr>
                                <a:rPr lang="it-IT" sz="2800" dirty="0">
                                  <a:latin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+2</m:t>
                              </m:r>
                              <m:sSub>
                                <m:sSubPr>
                                  <m:ctrlPr>
                                    <a:rPr lang="it-IT" sz="2800" i="1" dirty="0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it-IT" sz="2800" i="1" dirty="0">
                                      <a:latin typeface="Cambria Math" panose="02040503050406030204" pitchFamily="18" charset="0"/>
                                    </a:rPr>
                                    <m:t>𝑎</m:t>
                                  </m:r>
                                </m:e>
                                <m:sub>
                                  <m:r>
                                    <a:rPr lang="it-IT" sz="2800" i="1" dirty="0">
                                      <a:latin typeface="Cambria Math" panose="02040503050406030204" pitchFamily="18" charset="0"/>
                                    </a:rPr>
                                    <m:t>23</m:t>
                                  </m:r>
                                </m:sub>
                              </m:sSub>
                              <m:sSub>
                                <m:sSubPr>
                                  <m:ctrlPr>
                                    <a:rPr lang="it-IT" sz="2800" i="1" dirty="0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it-IT" sz="2800" i="1" dirty="0">
                                      <a:latin typeface="Cambria Math" panose="02040503050406030204" pitchFamily="18" charset="0"/>
                                    </a:rPr>
                                    <m:t>𝑥</m:t>
                                  </m:r>
                                </m:e>
                                <m:sub>
                                  <m:r>
                                    <a:rPr lang="it-IT" sz="2800" i="1" dirty="0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b>
                              </m:sSub>
                              <m:r>
                                <m:rPr>
                                  <m:nor/>
                                </m:rPr>
                                <a:rPr lang="it-IT" sz="2800" dirty="0">
                                  <a:latin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 </m:t>
                              </m:r>
                              <m:sSub>
                                <m:sSubPr>
                                  <m:ctrlPr>
                                    <a:rPr lang="it-IT" sz="2800" i="1" dirty="0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it-IT" sz="2800" i="1" dirty="0">
                                      <a:latin typeface="Cambria Math" panose="02040503050406030204" pitchFamily="18" charset="0"/>
                                    </a:rPr>
                                    <m:t>𝑥</m:t>
                                  </m:r>
                                </m:e>
                                <m:sub>
                                  <m:r>
                                    <a:rPr lang="it-IT" sz="2800" i="1" dirty="0">
                                      <a:latin typeface="Cambria Math" panose="02040503050406030204" pitchFamily="18" charset="0"/>
                                    </a:rPr>
                                    <m:t>3</m:t>
                                  </m:r>
                                </m:sub>
                              </m:sSub>
                              <m:r>
                                <m:rPr>
                                  <m:nor/>
                                </m:rPr>
                                <a:rPr lang="it-IT" sz="2800" dirty="0">
                                  <a:latin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+</m:t>
                              </m:r>
                              <m:sSub>
                                <m:sSubPr>
                                  <m:ctrlPr>
                                    <a:rPr lang="it-IT" sz="2800" i="1" dirty="0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it-IT" sz="2800" i="1" dirty="0">
                                      <a:latin typeface="Cambria Math" panose="02040503050406030204" pitchFamily="18" charset="0"/>
                                    </a:rPr>
                                    <m:t>𝑎</m:t>
                                  </m:r>
                                </m:e>
                                <m:sub>
                                  <m:r>
                                    <a:rPr lang="it-IT" sz="2800" i="1" dirty="0">
                                      <a:latin typeface="Cambria Math" panose="02040503050406030204" pitchFamily="18" charset="0"/>
                                    </a:rPr>
                                    <m:t>33</m:t>
                                  </m:r>
                                </m:sub>
                              </m:sSub>
                              <m:sSubSup>
                                <m:sSubSupPr>
                                  <m:ctrlPr>
                                    <a:rPr lang="it-IT" sz="2800" i="1">
                                      <a:latin typeface="Cambria Math" panose="02040503050406030204" pitchFamily="18" charset="0"/>
                                    </a:rPr>
                                  </m:ctrlPr>
                                </m:sSubSupPr>
                                <m:e>
                                  <m:r>
                                    <a:rPr lang="it-IT" sz="2800" i="1">
                                      <a:latin typeface="Cambria Math" panose="02040503050406030204" pitchFamily="18" charset="0"/>
                                    </a:rPr>
                                    <m:t>𝑥</m:t>
                                  </m:r>
                                </m:e>
                                <m:sub>
                                  <m:r>
                                    <a:rPr lang="it-IT" sz="2800" i="1">
                                      <a:latin typeface="Cambria Math" panose="02040503050406030204" pitchFamily="18" charset="0"/>
                                    </a:rPr>
                                    <m:t>3</m:t>
                                  </m:r>
                                </m:sub>
                                <m:sup>
                                  <m:r>
                                    <a:rPr lang="it-IT" sz="2800" i="1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p>
                              </m:sSubSup>
                              <m:r>
                                <m:rPr>
                                  <m:nor/>
                                </m:rPr>
                                <a:rPr lang="it-IT" sz="2800" dirty="0">
                                  <a:latin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=0 </m:t>
                              </m:r>
                            </m:e>
                            <m:e>
                              <m:sSub>
                                <m:sSubPr>
                                  <m:ctrlPr>
                                    <a:rPr lang="it-IT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it-IT" b="0" i="1" smtClean="0">
                                      <a:latin typeface="Cambria Math" panose="02040503050406030204" pitchFamily="18" charset="0"/>
                                    </a:rPr>
                                    <m:t>𝑥</m:t>
                                  </m:r>
                                </m:e>
                                <m:sub>
                                  <m:r>
                                    <a:rPr lang="it-IT" b="0" i="1" smtClean="0">
                                      <a:latin typeface="Cambria Math" panose="02040503050406030204" pitchFamily="18" charset="0"/>
                                    </a:rPr>
                                    <m:t>3</m:t>
                                  </m:r>
                                </m:sub>
                              </m:sSub>
                              <m:r>
                                <a:rPr lang="it-IT" b="0" i="1" smtClean="0">
                                  <a:latin typeface="Cambria Math" panose="02040503050406030204" pitchFamily="18" charset="0"/>
                                </a:rPr>
                                <m:t>=0                                                                                         </m:t>
                              </m:r>
                            </m:e>
                          </m:eqArr>
                        </m:e>
                      </m:d>
                    </m:oMath>
                  </m:oMathPara>
                </a14:m>
                <a:endParaRPr lang="it-IT" dirty="0"/>
              </a:p>
              <a:p>
                <a:pPr marL="0" indent="0">
                  <a:buNone/>
                </a:pPr>
                <a:endParaRPr lang="it-IT" dirty="0"/>
              </a:p>
              <a:p>
                <a:pPr marL="0" indent="0">
                  <a:buNone/>
                </a:pPr>
                <a:r>
                  <a:rPr lang="it-IT" dirty="0"/>
                  <a:t>dalla cui equazione risolvente:</a:t>
                </a:r>
              </a:p>
              <a:p>
                <a:pPr marL="0" indent="0">
                  <a:buNone/>
                </a:pPr>
                <a:endParaRPr lang="it-IT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it-IT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it-IT" i="1">
                              <a:latin typeface="Cambria Math" panose="02040503050406030204" pitchFamily="18" charset="0"/>
                            </a:rPr>
                            <m:t>𝑎</m:t>
                          </m:r>
                        </m:e>
                        <m:sub>
                          <m:r>
                            <a:rPr lang="it-IT" i="1">
                              <a:latin typeface="Cambria Math" panose="02040503050406030204" pitchFamily="18" charset="0"/>
                            </a:rPr>
                            <m:t>11</m:t>
                          </m:r>
                        </m:sub>
                      </m:sSub>
                      <m:sSubSup>
                        <m:sSubSupPr>
                          <m:ctrlPr>
                            <a:rPr lang="it-IT" i="1"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it-IT" i="1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  <m:sub>
                          <m:r>
                            <a:rPr lang="it-IT" i="1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  <m:sup>
                          <m:r>
                            <a:rPr lang="it-IT" i="1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bSup>
                      <m:r>
                        <m:rPr>
                          <m:nor/>
                        </m:rPr>
                        <a:rPr lang="it-IT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m:t>+2</m:t>
                      </m:r>
                      <m:sSub>
                        <m:sSubPr>
                          <m:ctrlPr>
                            <a:rPr lang="it-IT" i="1" dirty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it-IT" i="1" dirty="0">
                              <a:latin typeface="Cambria Math" panose="02040503050406030204" pitchFamily="18" charset="0"/>
                            </a:rPr>
                            <m:t>𝑎</m:t>
                          </m:r>
                        </m:e>
                        <m:sub>
                          <m:r>
                            <a:rPr lang="it-IT" i="1" dirty="0">
                              <a:latin typeface="Cambria Math" panose="02040503050406030204" pitchFamily="18" charset="0"/>
                            </a:rPr>
                            <m:t>12</m:t>
                          </m:r>
                        </m:sub>
                      </m:sSub>
                      <m:r>
                        <m:rPr>
                          <m:nor/>
                        </m:rPr>
                        <a:rPr lang="it-IT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m:t> </m:t>
                      </m:r>
                      <m:sSub>
                        <m:sSubPr>
                          <m:ctrlPr>
                            <a:rPr lang="it-IT" i="1" dirty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it-IT" i="1" dirty="0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  <m:sub>
                          <m:r>
                            <a:rPr lang="it-IT" i="1" dirty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m:rPr>
                          <m:nor/>
                        </m:rPr>
                        <a:rPr lang="it-IT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m:t> </m:t>
                      </m:r>
                      <m:sSub>
                        <m:sSubPr>
                          <m:ctrlPr>
                            <a:rPr lang="it-IT" i="1" dirty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it-IT" i="1" dirty="0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  <m:sub>
                          <m:r>
                            <a:rPr lang="it-IT" i="1" dirty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it-IT" i="1" dirty="0"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nor/>
                        </m:rPr>
                        <a:rPr lang="it-IT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m:t>+</m:t>
                      </m:r>
                      <m:sSub>
                        <m:sSubPr>
                          <m:ctrlPr>
                            <a:rPr lang="it-IT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it-IT" i="1">
                              <a:latin typeface="Cambria Math" panose="02040503050406030204" pitchFamily="18" charset="0"/>
                            </a:rPr>
                            <m:t>𝑎</m:t>
                          </m:r>
                        </m:e>
                        <m:sub>
                          <m:r>
                            <a:rPr lang="it-IT" i="1">
                              <a:latin typeface="Cambria Math" panose="02040503050406030204" pitchFamily="18" charset="0"/>
                            </a:rPr>
                            <m:t>22</m:t>
                          </m:r>
                        </m:sub>
                      </m:sSub>
                      <m:sSubSup>
                        <m:sSubSupPr>
                          <m:ctrlPr>
                            <a:rPr lang="it-IT" i="1"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it-IT" i="1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  <m:sub>
                          <m:r>
                            <a:rPr lang="it-IT" i="1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  <m:sup>
                          <m:r>
                            <a:rPr lang="it-IT" i="1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bSup>
                      <m:r>
                        <m:rPr>
                          <m:nor/>
                        </m:rPr>
                        <a:rPr lang="it-IT" sz="2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m:t>=0 </m:t>
                      </m:r>
                    </m:oMath>
                  </m:oMathPara>
                </a14:m>
                <a:endParaRPr lang="it-IT" dirty="0"/>
              </a:p>
              <a:p>
                <a:pPr marL="0" indent="0">
                  <a:buNone/>
                </a:pPr>
                <a:endParaRPr lang="it-IT" dirty="0"/>
              </a:p>
              <a:p>
                <a:pPr marL="0" indent="0">
                  <a:buNone/>
                </a:pPr>
                <a:r>
                  <a:rPr lang="it-IT" dirty="0"/>
                  <a:t>ricaviamo il numero di intersezioni con la retta impropria analizzando il segno del discriminante Δ. Risulta:</a:t>
                </a:r>
              </a:p>
              <a:p>
                <a:pPr marL="0" indent="0">
                  <a:buNone/>
                </a:pPr>
                <a:endParaRPr lang="it-IT" dirty="0"/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f>
                      <m:fPr>
                        <m:ctrlPr>
                          <a:rPr lang="it-IT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it-IT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∆</m:t>
                        </m:r>
                      </m:num>
                      <m:den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4</m:t>
                        </m:r>
                      </m:den>
                    </m:f>
                    <m:r>
                      <a:rPr lang="it-IT" i="1" smtClean="0">
                        <a:latin typeface="Cambria Math" panose="02040503050406030204" pitchFamily="18" charset="0"/>
                      </a:rPr>
                      <m:t>=</m:t>
                    </m:r>
                    <m:sSubSup>
                      <m:sSubSupPr>
                        <m:ctrlPr>
                          <a:rPr lang="it-IT" i="1" smtClean="0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sub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12</m:t>
                        </m:r>
                      </m:sub>
                      <m:sup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bSup>
                  </m:oMath>
                </a14:m>
                <a:r>
                  <a:rPr lang="it-IT" dirty="0"/>
                  <a:t>-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it-IT" i="1" dirty="0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it-IT" b="0" i="1" dirty="0" smtClean="0"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sub>
                        <m:r>
                          <a:rPr lang="it-IT" b="0" i="1" dirty="0" smtClean="0">
                            <a:latin typeface="Cambria Math" panose="02040503050406030204" pitchFamily="18" charset="0"/>
                          </a:rPr>
                          <m:t>11</m:t>
                        </m:r>
                      </m:sub>
                    </m:sSub>
                    <m:sSub>
                      <m:sSubPr>
                        <m:ctrlPr>
                          <a:rPr lang="it-IT" i="1" dirty="0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it-IT" b="0" i="1" dirty="0" smtClean="0"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sub>
                        <m:r>
                          <a:rPr lang="it-IT" b="0" i="1" dirty="0" smtClean="0">
                            <a:latin typeface="Cambria Math" panose="02040503050406030204" pitchFamily="18" charset="0"/>
                          </a:rPr>
                          <m:t>22</m:t>
                        </m:r>
                      </m:sub>
                    </m:sSub>
                  </m:oMath>
                </a14:m>
                <a:r>
                  <a:rPr lang="it-IT" dirty="0"/>
                  <a:t>=-(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it-IT" i="1" dirty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it-IT" i="1" dirty="0"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sub>
                        <m:r>
                          <a:rPr lang="it-IT" i="1" dirty="0">
                            <a:latin typeface="Cambria Math" panose="02040503050406030204" pitchFamily="18" charset="0"/>
                          </a:rPr>
                          <m:t>11</m:t>
                        </m:r>
                      </m:sub>
                    </m:sSub>
                    <m:sSub>
                      <m:sSubPr>
                        <m:ctrlPr>
                          <a:rPr lang="it-IT" i="1" dirty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it-IT" i="1" dirty="0"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sub>
                        <m:r>
                          <a:rPr lang="it-IT" i="1" dirty="0">
                            <a:latin typeface="Cambria Math" panose="02040503050406030204" pitchFamily="18" charset="0"/>
                          </a:rPr>
                          <m:t>22</m:t>
                        </m:r>
                      </m:sub>
                    </m:sSub>
                  </m:oMath>
                </a14:m>
                <a:r>
                  <a:rPr lang="it-IT" dirty="0"/>
                  <a:t>-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it-IT" i="1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it-IT" i="1"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sub>
                        <m:r>
                          <a:rPr lang="it-IT" i="1">
                            <a:latin typeface="Cambria Math" panose="02040503050406030204" pitchFamily="18" charset="0"/>
                          </a:rPr>
                          <m:t>12</m:t>
                        </m:r>
                      </m:sub>
                      <m:sup>
                        <m:r>
                          <a:rPr lang="it-IT" i="1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bSup>
                  </m:oMath>
                </a14:m>
                <a:r>
                  <a:rPr lang="it-IT" dirty="0"/>
                  <a:t>)=-</a:t>
                </a:r>
                <a14:m>
                  <m:oMath xmlns:m="http://schemas.openxmlformats.org/officeDocument/2006/math">
                    <m:d>
                      <m:dPr>
                        <m:begChr m:val="|"/>
                        <m:endChr m:val="|"/>
                        <m:ctrlPr>
                          <a:rPr lang="it-IT" i="1" dirty="0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m>
                          <m:mPr>
                            <m:mcs>
                              <m:mc>
                                <m:mcPr>
                                  <m:count m:val="2"/>
                                  <m:mcJc m:val="center"/>
                                </m:mcPr>
                              </m:mc>
                            </m:mcs>
                            <m:ctrlPr>
                              <a:rPr lang="it-IT" i="1" dirty="0" smtClean="0">
                                <a:latin typeface="Cambria Math" panose="02040503050406030204" pitchFamily="18" charset="0"/>
                              </a:rPr>
                            </m:ctrlPr>
                          </m:mPr>
                          <m:mr>
                            <m:e>
                              <m:sSub>
                                <m:sSubPr>
                                  <m:ctrlPr>
                                    <a:rPr lang="it-IT" i="1" dirty="0" smtClean="0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it-IT" b="0" i="1" dirty="0" smtClean="0">
                                      <a:latin typeface="Cambria Math" panose="02040503050406030204" pitchFamily="18" charset="0"/>
                                    </a:rPr>
                                    <m:t>𝑎</m:t>
                                  </m:r>
                                </m:e>
                                <m:sub>
                                  <m:r>
                                    <a:rPr lang="it-IT" b="0" i="1" dirty="0" smtClean="0">
                                      <a:latin typeface="Cambria Math" panose="02040503050406030204" pitchFamily="18" charset="0"/>
                                    </a:rPr>
                                    <m:t>11</m:t>
                                  </m:r>
                                </m:sub>
                              </m:sSub>
                            </m:e>
                            <m:e>
                              <m:sSub>
                                <m:sSubPr>
                                  <m:ctrlPr>
                                    <a:rPr lang="it-IT" i="1" dirty="0" smtClean="0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it-IT" b="0" i="1" dirty="0" smtClean="0">
                                      <a:latin typeface="Cambria Math" panose="02040503050406030204" pitchFamily="18" charset="0"/>
                                    </a:rPr>
                                    <m:t>𝑎</m:t>
                                  </m:r>
                                </m:e>
                                <m:sub>
                                  <m:r>
                                    <a:rPr lang="it-IT" b="0" i="1" dirty="0" smtClean="0">
                                      <a:latin typeface="Cambria Math" panose="02040503050406030204" pitchFamily="18" charset="0"/>
                                    </a:rPr>
                                    <m:t>12</m:t>
                                  </m:r>
                                </m:sub>
                              </m:sSub>
                            </m:e>
                          </m:mr>
                          <m:mr>
                            <m:e>
                              <m:sSub>
                                <m:sSubPr>
                                  <m:ctrlPr>
                                    <a:rPr lang="it-IT" i="1" dirty="0" smtClean="0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it-IT" b="0" i="1" dirty="0" smtClean="0">
                                      <a:latin typeface="Cambria Math" panose="02040503050406030204" pitchFamily="18" charset="0"/>
                                    </a:rPr>
                                    <m:t>𝑎</m:t>
                                  </m:r>
                                </m:e>
                                <m:sub>
                                  <m:r>
                                    <a:rPr lang="it-IT" b="0" i="1" dirty="0" smtClean="0">
                                      <a:latin typeface="Cambria Math" panose="02040503050406030204" pitchFamily="18" charset="0"/>
                                    </a:rPr>
                                    <m:t>21</m:t>
                                  </m:r>
                                </m:sub>
                              </m:sSub>
                            </m:e>
                            <m:e>
                              <m:sSub>
                                <m:sSubPr>
                                  <m:ctrlPr>
                                    <a:rPr lang="it-IT" i="1" dirty="0" smtClean="0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it-IT" b="0" i="1" dirty="0" smtClean="0">
                                      <a:latin typeface="Cambria Math" panose="02040503050406030204" pitchFamily="18" charset="0"/>
                                    </a:rPr>
                                    <m:t>𝑎</m:t>
                                  </m:r>
                                </m:e>
                                <m:sub>
                                  <m:r>
                                    <a:rPr lang="it-IT" b="0" i="1" dirty="0" smtClean="0">
                                      <a:latin typeface="Cambria Math" panose="02040503050406030204" pitchFamily="18" charset="0"/>
                                    </a:rPr>
                                    <m:t>22</m:t>
                                  </m:r>
                                </m:sub>
                              </m:sSub>
                            </m:e>
                          </m:mr>
                        </m:m>
                      </m:e>
                    </m:d>
                  </m:oMath>
                </a14:m>
                <a:r>
                  <a:rPr lang="it-IT" dirty="0"/>
                  <a:t>=-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it-IT" i="1" dirty="0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it-IT" b="0" i="1" dirty="0" smtClean="0">
                            <a:latin typeface="Cambria Math" panose="02040503050406030204" pitchFamily="18" charset="0"/>
                          </a:rPr>
                          <m:t>𝐴</m:t>
                        </m:r>
                      </m:e>
                      <m:sub>
                        <m:r>
                          <a:rPr lang="it-IT" b="0" i="1" dirty="0" smtClean="0">
                            <a:latin typeface="Cambria Math" panose="02040503050406030204" pitchFamily="18" charset="0"/>
                          </a:rPr>
                          <m:t>33</m:t>
                        </m:r>
                      </m:sub>
                    </m:sSub>
                  </m:oMath>
                </a14:m>
                <a:endParaRPr lang="it-IT" dirty="0"/>
              </a:p>
            </p:txBody>
          </p:sp>
        </mc:Choice>
        <mc:Fallback xmlns="">
          <p:sp>
            <p:nvSpPr>
              <p:cNvPr id="3" name="Segnaposto contenuto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179512" y="188640"/>
                <a:ext cx="8507288" cy="5937523"/>
              </a:xfrm>
              <a:blipFill>
                <a:blip r:embed="rId2"/>
                <a:stretch>
                  <a:fillRect l="-1361"/>
                </a:stretch>
              </a:blipFill>
            </p:spPr>
            <p:txBody>
              <a:bodyPr/>
              <a:lstStyle/>
              <a:p>
                <a:r>
                  <a:rPr lang="it-IT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89087383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Segnaposto contenuto 2"/>
              <p:cNvSpPr>
                <a:spLocks noGrp="1"/>
              </p:cNvSpPr>
              <p:nvPr>
                <p:ph idx="1"/>
              </p:nvPr>
            </p:nvSpPr>
            <p:spPr>
              <a:xfrm>
                <a:off x="179512" y="260648"/>
                <a:ext cx="8507288" cy="5865515"/>
              </a:xfrm>
            </p:spPr>
            <p:txBody>
              <a:bodyPr>
                <a:normAutofit/>
              </a:bodyPr>
              <a:lstStyle/>
              <a:p>
                <a:pPr marL="0" indent="0">
                  <a:buNone/>
                </a:pPr>
                <a:r>
                  <a:rPr lang="it-IT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Quindi si ha:</a:t>
                </a:r>
              </a:p>
              <a:p>
                <a:pPr marL="514350" indent="-514350">
                  <a:buAutoNum type="arabicParenR"/>
                </a:pPr>
                <a:r>
                  <a:rPr lang="it-IT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Se </a:t>
                </a:r>
                <a14:m>
                  <m:oMath xmlns:m="http://schemas.openxmlformats.org/officeDocument/2006/math">
                    <m:r>
                      <a:rPr lang="it-IT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∆</m:t>
                    </m:r>
                    <m:r>
                      <a:rPr lang="it-IT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&gt;0 </m:t>
                    </m:r>
                    <m:r>
                      <a:rPr lang="it-IT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𝑟𝑖𝑠𝑢𝑙𝑡𝑎</m:t>
                    </m:r>
                    <m:r>
                      <a:rPr lang="it-IT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 </m:t>
                    </m:r>
                    <m:sSub>
                      <m:sSubPr>
                        <m:ctrlPr>
                          <a:rPr lang="it-IT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it-IT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𝐴</m:t>
                        </m:r>
                      </m:e>
                      <m:sub>
                        <m:r>
                          <a:rPr lang="it-IT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33</m:t>
                        </m:r>
                      </m:sub>
                    </m:sSub>
                  </m:oMath>
                </a14:m>
                <a:r>
                  <a:rPr lang="it-IT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&lt;0 : la conica ha due intersezioni reali con la retta impropria (le direzioni degli asintoti) ed è un’iperbole</a:t>
                </a:r>
              </a:p>
              <a:p>
                <a:pPr marL="514350" indent="-514350">
                  <a:buAutoNum type="arabicParenR"/>
                </a:pPr>
                <a:r>
                  <a:rPr lang="it-IT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Se </a:t>
                </a:r>
                <a14:m>
                  <m:oMath xmlns:m="http://schemas.openxmlformats.org/officeDocument/2006/math">
                    <m:r>
                      <a:rPr lang="it-IT" i="1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∆</m:t>
                    </m:r>
                    <m:r>
                      <a:rPr lang="it-IT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=</m:t>
                    </m:r>
                    <m:r>
                      <a:rPr lang="it-IT" i="1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0 </m:t>
                    </m:r>
                    <m:r>
                      <a:rPr lang="it-IT" i="1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𝑟𝑖𝑠𝑢𝑙𝑡𝑎</m:t>
                    </m:r>
                    <m:r>
                      <a:rPr lang="it-IT" i="1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 </m:t>
                    </m:r>
                    <m:sSub>
                      <m:sSubPr>
                        <m:ctrlPr>
                          <a:rPr lang="it-IT" i="1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it-IT" i="1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𝐴</m:t>
                        </m:r>
                      </m:e>
                      <m:sub>
                        <m:r>
                          <a:rPr lang="it-IT" i="1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33</m:t>
                        </m:r>
                      </m:sub>
                    </m:sSub>
                    <m:r>
                      <a:rPr lang="it-IT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=</m:t>
                    </m:r>
                  </m:oMath>
                </a14:m>
                <a:r>
                  <a:rPr lang="it-IT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0 : la conica ha una sola intersezione reale (due intersezioni coincidenti) con la retta impropria (le direzioni degli asintoti) ed è una parabola</a:t>
                </a:r>
              </a:p>
              <a:p>
                <a:pPr marL="514350" indent="-514350">
                  <a:buAutoNum type="arabicParenR"/>
                </a:pPr>
                <a:r>
                  <a:rPr lang="it-IT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Se </a:t>
                </a:r>
                <a14:m>
                  <m:oMath xmlns:m="http://schemas.openxmlformats.org/officeDocument/2006/math">
                    <m:r>
                      <a:rPr lang="it-IT" i="1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∆</m:t>
                    </m:r>
                    <m:r>
                      <a:rPr lang="it-IT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&lt;</m:t>
                    </m:r>
                    <m:r>
                      <a:rPr lang="it-IT" i="1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0 </m:t>
                    </m:r>
                    <m:r>
                      <a:rPr lang="it-IT" i="1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𝑟𝑖𝑠𝑢𝑙𝑡𝑎</m:t>
                    </m:r>
                    <m:r>
                      <a:rPr lang="it-IT" i="1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 </m:t>
                    </m:r>
                    <m:sSub>
                      <m:sSubPr>
                        <m:ctrlPr>
                          <a:rPr lang="it-IT" i="1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it-IT" i="1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𝐴</m:t>
                        </m:r>
                      </m:e>
                      <m:sub>
                        <m:r>
                          <a:rPr lang="it-IT" i="1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33</m:t>
                        </m:r>
                      </m:sub>
                    </m:sSub>
                    <m:r>
                      <a:rPr lang="it-IT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&gt;</m:t>
                    </m:r>
                  </m:oMath>
                </a14:m>
                <a:r>
                  <a:rPr lang="it-IT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0 :la conica non ha intersezioni reali con la retta impropria ed è un’ellisse.</a:t>
                </a:r>
              </a:p>
              <a:p>
                <a:pPr marL="514350" indent="-514350">
                  <a:buAutoNum type="arabicParenR"/>
                </a:pPr>
                <a:endParaRPr lang="it-IT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514350" indent="-514350">
                  <a:buAutoNum type="arabicParenR"/>
                </a:pPr>
                <a:endParaRPr lang="it-IT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514350" indent="-514350">
                  <a:buAutoNum type="arabicParenR"/>
                </a:pPr>
                <a:endParaRPr lang="it-IT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514350" indent="-514350">
                  <a:buAutoNum type="arabicParenR"/>
                </a:pPr>
                <a:endParaRPr lang="it-IT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endParaRPr lang="it-IT" dirty="0"/>
              </a:p>
            </p:txBody>
          </p:sp>
        </mc:Choice>
        <mc:Fallback xmlns="">
          <p:sp>
            <p:nvSpPr>
              <p:cNvPr id="3" name="Segnaposto contenuto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179512" y="260648"/>
                <a:ext cx="8507288" cy="5865515"/>
              </a:xfrm>
              <a:blipFill>
                <a:blip r:embed="rId2"/>
                <a:stretch>
                  <a:fillRect l="-1791" t="-1455" r="-2650" b="-1351"/>
                </a:stretch>
              </a:blipFill>
            </p:spPr>
            <p:txBody>
              <a:bodyPr/>
              <a:lstStyle/>
              <a:p>
                <a:r>
                  <a:rPr lang="it-IT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437151768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12329</TotalTime>
  <Words>1515</Words>
  <Application>Microsoft Office PowerPoint</Application>
  <PresentationFormat>Presentazione su schermo (4:3)</PresentationFormat>
  <Paragraphs>113</Paragraphs>
  <Slides>26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4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26</vt:i4>
      </vt:variant>
    </vt:vector>
  </HeadingPairs>
  <TitlesOfParts>
    <vt:vector size="31" baseType="lpstr">
      <vt:lpstr>Arial</vt:lpstr>
      <vt:lpstr>Calibri</vt:lpstr>
      <vt:lpstr>Cambria Math</vt:lpstr>
      <vt:lpstr>Times New Roman</vt:lpstr>
      <vt:lpstr>Tema di Office</vt:lpstr>
      <vt:lpstr> LE CONICHE  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 CONICHE</dc:title>
  <dc:creator>Microsoft</dc:creator>
  <cp:lastModifiedBy>ALESSANDRA ROTUNNO</cp:lastModifiedBy>
  <cp:revision>42</cp:revision>
  <dcterms:created xsi:type="dcterms:W3CDTF">2016-12-19T14:48:56Z</dcterms:created>
  <dcterms:modified xsi:type="dcterms:W3CDTF">2023-11-14T11:46:25Z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2ad0b24d-6422-44b0-b3de-abb3a9e8c81a_Enabled">
    <vt:lpwstr>true</vt:lpwstr>
  </property>
  <property fmtid="{D5CDD505-2E9C-101B-9397-08002B2CF9AE}" pid="3" name="MSIP_Label_2ad0b24d-6422-44b0-b3de-abb3a9e8c81a_SetDate">
    <vt:lpwstr>2023-11-14T11:45:59Z</vt:lpwstr>
  </property>
  <property fmtid="{D5CDD505-2E9C-101B-9397-08002B2CF9AE}" pid="4" name="MSIP_Label_2ad0b24d-6422-44b0-b3de-abb3a9e8c81a_Method">
    <vt:lpwstr>Standard</vt:lpwstr>
  </property>
  <property fmtid="{D5CDD505-2E9C-101B-9397-08002B2CF9AE}" pid="5" name="MSIP_Label_2ad0b24d-6422-44b0-b3de-abb3a9e8c81a_Name">
    <vt:lpwstr>defa4170-0d19-0005-0004-bc88714345d2</vt:lpwstr>
  </property>
  <property fmtid="{D5CDD505-2E9C-101B-9397-08002B2CF9AE}" pid="6" name="MSIP_Label_2ad0b24d-6422-44b0-b3de-abb3a9e8c81a_SiteId">
    <vt:lpwstr>2fcfe26a-bb62-46b0-b1e3-28f9da0c45fd</vt:lpwstr>
  </property>
  <property fmtid="{D5CDD505-2E9C-101B-9397-08002B2CF9AE}" pid="7" name="MSIP_Label_2ad0b24d-6422-44b0-b3de-abb3a9e8c81a_ActionId">
    <vt:lpwstr>0f6a01f2-2545-4c46-a30e-886e217136b9</vt:lpwstr>
  </property>
  <property fmtid="{D5CDD505-2E9C-101B-9397-08002B2CF9AE}" pid="8" name="MSIP_Label_2ad0b24d-6422-44b0-b3de-abb3a9e8c81a_ContentBits">
    <vt:lpwstr>0</vt:lpwstr>
  </property>
</Properties>
</file>