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21"/>
  </p:notesMasterIdLst>
  <p:sldIdLst>
    <p:sldId id="305" r:id="rId2"/>
    <p:sldId id="292" r:id="rId3"/>
    <p:sldId id="293" r:id="rId4"/>
    <p:sldId id="298" r:id="rId5"/>
    <p:sldId id="295" r:id="rId6"/>
    <p:sldId id="304" r:id="rId7"/>
    <p:sldId id="296" r:id="rId8"/>
    <p:sldId id="299" r:id="rId9"/>
    <p:sldId id="300" r:id="rId10"/>
    <p:sldId id="301" r:id="rId11"/>
    <p:sldId id="307" r:id="rId12"/>
    <p:sldId id="306" r:id="rId13"/>
    <p:sldId id="308" r:id="rId14"/>
    <p:sldId id="309" r:id="rId15"/>
    <p:sldId id="310" r:id="rId16"/>
    <p:sldId id="311" r:id="rId17"/>
    <p:sldId id="312" r:id="rId18"/>
    <p:sldId id="313" r:id="rId19"/>
    <p:sldId id="275"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Stile medio 3 - Colore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40" autoAdjust="0"/>
  </p:normalViewPr>
  <p:slideViewPr>
    <p:cSldViewPr snapToGrid="0">
      <p:cViewPr varScale="1">
        <p:scale>
          <a:sx n="104" d="100"/>
          <a:sy n="104" d="100"/>
        </p:scale>
        <p:origin x="182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A80112-DFB9-40B6-88FC-23E60CB6604F}" type="datetimeFigureOut">
              <a:rPr lang="it-IT" smtClean="0"/>
              <a:t>07/03/2024</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139464-3CCA-4994-8B1D-C14D8C7F8BD6}" type="slidenum">
              <a:rPr lang="it-IT" smtClean="0"/>
              <a:t>‹N›</a:t>
            </a:fld>
            <a:endParaRPr lang="it-IT"/>
          </a:p>
        </p:txBody>
      </p:sp>
    </p:spTree>
    <p:extLst>
      <p:ext uri="{BB962C8B-B14F-4D97-AF65-F5344CB8AC3E}">
        <p14:creationId xmlns:p14="http://schemas.microsoft.com/office/powerpoint/2010/main" val="2405381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sz="1800" kern="1200" dirty="0">
              <a:solidFill>
                <a:schemeClr val="tx1"/>
              </a:solidFill>
              <a:latin typeface="Arial" panose="020B0604020202020204" pitchFamily="34" charset="0"/>
              <a:ea typeface="+mn-ea"/>
              <a:cs typeface="Arial" panose="020B0604020202020204" pitchFamily="34" charset="0"/>
            </a:endParaRPr>
          </a:p>
        </p:txBody>
      </p:sp>
      <p:sp>
        <p:nvSpPr>
          <p:cNvPr id="4" name="Segnaposto numero diapositiva 3"/>
          <p:cNvSpPr>
            <a:spLocks noGrp="1"/>
          </p:cNvSpPr>
          <p:nvPr>
            <p:ph type="sldNum" sz="quarter" idx="5"/>
          </p:nvPr>
        </p:nvSpPr>
        <p:spPr/>
        <p:txBody>
          <a:bodyPr/>
          <a:lstStyle/>
          <a:p>
            <a:fld id="{97139464-3CCA-4994-8B1D-C14D8C7F8BD6}" type="slidenum">
              <a:rPr lang="it-IT" smtClean="0"/>
              <a:t>3</a:t>
            </a:fld>
            <a:endParaRPr lang="it-IT"/>
          </a:p>
        </p:txBody>
      </p:sp>
    </p:spTree>
    <p:extLst>
      <p:ext uri="{BB962C8B-B14F-4D97-AF65-F5344CB8AC3E}">
        <p14:creationId xmlns:p14="http://schemas.microsoft.com/office/powerpoint/2010/main" val="1158263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3675343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it-IT"/>
              <a:t>Fare clic per modificare lo stile del titolo dello schema</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1866500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1095187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1885788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CAD3D2A1-865C-4E65-BC0D-183FAC7A3637}" type="datetimeFigureOut">
              <a:rPr lang="it-IT" smtClean="0"/>
              <a:t>07/03/2024</a:t>
            </a:fld>
            <a:endParaRPr lang="it-IT"/>
          </a:p>
        </p:txBody>
      </p:sp>
      <p:sp>
        <p:nvSpPr>
          <p:cNvPr id="8" name="Footer Placeholder 7"/>
          <p:cNvSpPr>
            <a:spLocks noGrp="1"/>
          </p:cNvSpPr>
          <p:nvPr>
            <p:ph type="ftr" sz="quarter" idx="11"/>
          </p:nvPr>
        </p:nvSpPr>
        <p:spPr/>
        <p:txBody>
          <a:bodyPr/>
          <a:lstStyle/>
          <a:p>
            <a:endParaRPr lang="it-IT"/>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2557246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CAD3D2A1-865C-4E65-BC0D-183FAC7A3637}" type="datetimeFigureOut">
              <a:rPr lang="it-IT" smtClean="0"/>
              <a:t>07/03/2024</a:t>
            </a:fld>
            <a:endParaRPr lang="it-IT"/>
          </a:p>
        </p:txBody>
      </p:sp>
      <p:sp>
        <p:nvSpPr>
          <p:cNvPr id="4" name="Footer Placeholder 3"/>
          <p:cNvSpPr>
            <a:spLocks noGrp="1"/>
          </p:cNvSpPr>
          <p:nvPr>
            <p:ph type="ftr" sz="quarter" idx="11"/>
          </p:nvPr>
        </p:nvSpPr>
        <p:spPr/>
        <p:txBody>
          <a:bodyPr/>
          <a:lstStyle/>
          <a:p>
            <a:endParaRPr lang="it-IT"/>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2435529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D3D2A1-865C-4E65-BC0D-183FAC7A3637}" type="datetimeFigureOut">
              <a:rPr lang="it-IT" smtClean="0"/>
              <a:t>07/03/2024</a:t>
            </a:fld>
            <a:endParaRPr lang="it-IT"/>
          </a:p>
        </p:txBody>
      </p:sp>
      <p:sp>
        <p:nvSpPr>
          <p:cNvPr id="3" name="Footer Placeholder 2"/>
          <p:cNvSpPr>
            <a:spLocks noGrp="1"/>
          </p:cNvSpPr>
          <p:nvPr>
            <p:ph type="ftr" sz="quarter" idx="11"/>
          </p:nvPr>
        </p:nvSpPr>
        <p:spPr/>
        <p:txBody>
          <a:bodyPr/>
          <a:lstStyle/>
          <a:p>
            <a:endParaRPr lang="it-IT"/>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271539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3617629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2252722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691004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83AD2C0A-379A-4A4F-9305-C2FB7C5AEA86}" type="slidenum">
              <a:rPr lang="it-IT" smtClean="0"/>
              <a:t>‹N›</a:t>
            </a:fld>
            <a:endParaRPr lang="it-IT"/>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90703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it-IT"/>
              <a:t>Fare clic per modificare lo stile del titolo dello schema</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Fare clic per modificare gli stili del testo dello schema</a:t>
            </a:r>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3350864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it-IT"/>
              <a:t>Fare clic per modificare lo stile del titolo dello schema</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Fare clic per modificare gli stili del testo dello schema</a:t>
            </a:r>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3AD2C0A-379A-4A4F-9305-C2FB7C5AEA86}" type="slidenum">
              <a:rPr lang="it-IT" smtClean="0"/>
              <a:t>‹N›</a:t>
            </a:fld>
            <a:endParaRPr lang="it-IT"/>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71666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it-IT"/>
              <a:t>Fare clic per modificare lo stile del titolo dello schema</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a:t>Fare clic per modificare gli stili del testo dello schema</a:t>
            </a:r>
          </a:p>
        </p:txBody>
      </p:sp>
      <p:sp>
        <p:nvSpPr>
          <p:cNvPr id="5" name="Date Placeholder 4"/>
          <p:cNvSpPr>
            <a:spLocks noGrp="1"/>
          </p:cNvSpPr>
          <p:nvPr>
            <p:ph type="dt" sz="half" idx="10"/>
          </p:nvPr>
        </p:nvSpPr>
        <p:spPr/>
        <p:txBody>
          <a:bodyPr/>
          <a:lstStyle/>
          <a:p>
            <a:fld id="{CAD3D2A1-865C-4E65-BC0D-183FAC7A3637}" type="datetimeFigureOut">
              <a:rPr lang="it-IT" smtClean="0"/>
              <a:t>07/03/2024</a:t>
            </a:fld>
            <a:endParaRPr lang="it-IT"/>
          </a:p>
        </p:txBody>
      </p:sp>
      <p:sp>
        <p:nvSpPr>
          <p:cNvPr id="6" name="Footer Placeholder 5"/>
          <p:cNvSpPr>
            <a:spLocks noGrp="1"/>
          </p:cNvSpPr>
          <p:nvPr>
            <p:ph type="ftr" sz="quarter" idx="11"/>
          </p:nvPr>
        </p:nvSpPr>
        <p:spPr/>
        <p:txBody>
          <a:bodyPr/>
          <a:lstStyle/>
          <a:p>
            <a:endParaRPr lang="it-IT"/>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3448655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3629319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AD3D2A1-865C-4E65-BC0D-183FAC7A3637}" type="datetimeFigureOut">
              <a:rPr lang="it-IT" smtClean="0"/>
              <a:t>07/03/2024</a:t>
            </a:fld>
            <a:endParaRPr lang="it-IT"/>
          </a:p>
        </p:txBody>
      </p:sp>
      <p:sp>
        <p:nvSpPr>
          <p:cNvPr id="5" name="Footer Placeholder 4"/>
          <p:cNvSpPr>
            <a:spLocks noGrp="1"/>
          </p:cNvSpPr>
          <p:nvPr>
            <p:ph type="ftr" sz="quarter" idx="11"/>
          </p:nvPr>
        </p:nvSpPr>
        <p:spPr/>
        <p:txBody>
          <a:bodyPr/>
          <a:lstStyle/>
          <a:p>
            <a:endParaRPr lang="it-IT"/>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AD2C0A-379A-4A4F-9305-C2FB7C5AEA86}" type="slidenum">
              <a:rPr lang="it-IT" smtClean="0"/>
              <a:t>‹N›</a:t>
            </a:fld>
            <a:endParaRPr lang="it-IT"/>
          </a:p>
        </p:txBody>
      </p:sp>
    </p:spTree>
    <p:extLst>
      <p:ext uri="{BB962C8B-B14F-4D97-AF65-F5344CB8AC3E}">
        <p14:creationId xmlns:p14="http://schemas.microsoft.com/office/powerpoint/2010/main" val="1121614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CAD3D2A1-865C-4E65-BC0D-183FAC7A3637}" type="datetimeFigureOut">
              <a:rPr lang="it-IT" smtClean="0"/>
              <a:t>07/03/2024</a:t>
            </a:fld>
            <a:endParaRPr lang="it-IT"/>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83AD2C0A-379A-4A4F-9305-C2FB7C5AEA86}" type="slidenum">
              <a:rPr lang="it-IT" smtClean="0"/>
              <a:t>‹N›</a:t>
            </a:fld>
            <a:endParaRPr lang="it-IT"/>
          </a:p>
        </p:txBody>
      </p:sp>
    </p:spTree>
    <p:extLst>
      <p:ext uri="{BB962C8B-B14F-4D97-AF65-F5344CB8AC3E}">
        <p14:creationId xmlns:p14="http://schemas.microsoft.com/office/powerpoint/2010/main" val="88539628"/>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it.wikipedia.org/wiki/Massa_atomica_relativa" TargetMode="External"/><Relationship Id="rId7" Type="http://schemas.openxmlformats.org/officeDocument/2006/relationships/hyperlink" Target="https://it.wikipedia.org/wiki/Psicotrope" TargetMode="External"/><Relationship Id="rId2" Type="http://schemas.openxmlformats.org/officeDocument/2006/relationships/hyperlink" Target="https://it.wikipedia.org/wiki/Farmacopea_europea" TargetMode="External"/><Relationship Id="rId1" Type="http://schemas.openxmlformats.org/officeDocument/2006/relationships/slideLayout" Target="../slideLayouts/slideLayout2.xml"/><Relationship Id="rId6" Type="http://schemas.openxmlformats.org/officeDocument/2006/relationships/hyperlink" Target="https://it.wikipedia.org/wiki/Sostanza_stupefacente" TargetMode="External"/><Relationship Id="rId5" Type="http://schemas.openxmlformats.org/officeDocument/2006/relationships/hyperlink" Target="https://it.wikipedia.org/wiki/Ricetta_medica" TargetMode="External"/><Relationship Id="rId4" Type="http://schemas.openxmlformats.org/officeDocument/2006/relationships/hyperlink" Target="https://it.wikipedia.org/wiki/Veleno"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it.wikipedia.org/wiki/Farmacopea"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it.wikipedia.org/wiki/2017"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trovanorme.salute.gov.it/norme/dettaglioAtto?id=58669&amp;completo=false"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B87BE128-7D3C-46CA-B638-793A907C18D2}"/>
              </a:ext>
            </a:extLst>
          </p:cNvPr>
          <p:cNvPicPr>
            <a:picLocks noChangeAspect="1"/>
          </p:cNvPicPr>
          <p:nvPr/>
        </p:nvPicPr>
        <p:blipFill rotWithShape="1">
          <a:blip r:embed="rId2"/>
          <a:srcRect r="2806"/>
          <a:stretch/>
        </p:blipFill>
        <p:spPr>
          <a:xfrm>
            <a:off x="1693094" y="1813503"/>
            <a:ext cx="6343484" cy="3905941"/>
          </a:xfrm>
          <a:prstGeom prst="rect">
            <a:avLst/>
          </a:prstGeom>
        </p:spPr>
      </p:pic>
      <p:sp>
        <p:nvSpPr>
          <p:cNvPr id="5" name="Rettangolo 4">
            <a:extLst>
              <a:ext uri="{FF2B5EF4-FFF2-40B4-BE49-F238E27FC236}">
                <a16:creationId xmlns:a16="http://schemas.microsoft.com/office/drawing/2014/main" id="{FBE1C27B-E320-44BC-9BBE-11935B272961}"/>
              </a:ext>
            </a:extLst>
          </p:cNvPr>
          <p:cNvSpPr/>
          <p:nvPr/>
        </p:nvSpPr>
        <p:spPr>
          <a:xfrm>
            <a:off x="1343811" y="369115"/>
            <a:ext cx="6858000" cy="769441"/>
          </a:xfrm>
          <a:prstGeom prst="rect">
            <a:avLst/>
          </a:prstGeom>
        </p:spPr>
        <p:txBody>
          <a:bodyPr wrap="square">
            <a:spAutoFit/>
          </a:bodyPr>
          <a:lstStyle/>
          <a:p>
            <a:pPr algn="ctr"/>
            <a:r>
              <a:rPr lang="it-IT" sz="4400" b="1" dirty="0">
                <a:latin typeface="Arial" panose="020B0604020202020204" pitchFamily="34" charset="0"/>
                <a:cs typeface="Arial" panose="020B0604020202020204" pitchFamily="34" charset="0"/>
              </a:rPr>
              <a:t>LE FARMACOPEE</a:t>
            </a:r>
          </a:p>
        </p:txBody>
      </p:sp>
    </p:spTree>
    <p:extLst>
      <p:ext uri="{BB962C8B-B14F-4D97-AF65-F5344CB8AC3E}">
        <p14:creationId xmlns:p14="http://schemas.microsoft.com/office/powerpoint/2010/main" val="1319453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D4976D8F-0396-484D-9CC3-D07E33493DDE}"/>
              </a:ext>
            </a:extLst>
          </p:cNvPr>
          <p:cNvSpPr/>
          <p:nvPr/>
        </p:nvSpPr>
        <p:spPr>
          <a:xfrm>
            <a:off x="1315039" y="123619"/>
            <a:ext cx="7442462" cy="2400657"/>
          </a:xfrm>
          <a:prstGeom prst="rect">
            <a:avLst/>
          </a:prstGeom>
        </p:spPr>
        <p:txBody>
          <a:bodyPr wrap="square">
            <a:spAutoFit/>
          </a:bodyPr>
          <a:lstStyle/>
          <a:p>
            <a:pPr algn="just"/>
            <a:r>
              <a:rPr lang="it-IT" sz="2400" b="1" dirty="0">
                <a:solidFill>
                  <a:schemeClr val="accent1"/>
                </a:solidFill>
                <a:latin typeface="Helvetica-Bold"/>
              </a:rPr>
              <a:t>COS’È UNA FARMACOPEA ?</a:t>
            </a:r>
          </a:p>
          <a:p>
            <a:pPr algn="just"/>
            <a:r>
              <a:rPr lang="it-IT" dirty="0">
                <a:solidFill>
                  <a:srgbClr val="000066"/>
                </a:solidFill>
                <a:latin typeface="Helvetica" panose="020B0604020202020204" pitchFamily="34" charset="0"/>
              </a:rPr>
              <a:t>E</a:t>
            </a:r>
            <a:r>
              <a:rPr lang="it-IT" dirty="0">
                <a:latin typeface="Arial" panose="020B0604020202020204" pitchFamily="34" charset="0"/>
                <a:cs typeface="Arial" panose="020B0604020202020204" pitchFamily="34" charset="0"/>
              </a:rPr>
              <a:t>’ un </a:t>
            </a:r>
            <a:r>
              <a:rPr lang="it-IT" b="1" u="sng" dirty="0">
                <a:latin typeface="Arial" panose="020B0604020202020204" pitchFamily="34" charset="0"/>
                <a:cs typeface="Arial" panose="020B0604020202020204" pitchFamily="34" charset="0"/>
              </a:rPr>
              <a:t>codice farmaceutico</a:t>
            </a:r>
            <a:r>
              <a:rPr lang="it-IT" dirty="0">
                <a:latin typeface="Arial" panose="020B0604020202020204" pitchFamily="34" charset="0"/>
                <a:cs typeface="Arial" panose="020B0604020202020204" pitchFamily="34" charset="0"/>
              </a:rPr>
              <a:t>, cioè un insieme di disposizioni tecniche ed amministrative rivolte a permettere il controllo della qualità dei medicamenti, sostanze e preparati finali, mediante l’indicazione di:</a:t>
            </a:r>
          </a:p>
          <a:p>
            <a:pPr algn="just"/>
            <a:r>
              <a:rPr lang="it-IT" dirty="0">
                <a:latin typeface="Arial" panose="020B0604020202020204" pitchFamily="34" charset="0"/>
                <a:cs typeface="Arial" panose="020B0604020202020204" pitchFamily="34" charset="0"/>
              </a:rPr>
              <a:t>• metodiche di verifica analitica e tecnologica</a:t>
            </a:r>
          </a:p>
          <a:p>
            <a:pPr algn="just"/>
            <a:r>
              <a:rPr lang="it-IT" dirty="0">
                <a:latin typeface="Arial" panose="020B0604020202020204" pitchFamily="34" charset="0"/>
                <a:cs typeface="Arial" panose="020B0604020202020204" pitchFamily="34" charset="0"/>
              </a:rPr>
              <a:t>• specifiche di qualità</a:t>
            </a:r>
          </a:p>
          <a:p>
            <a:pPr algn="just"/>
            <a:r>
              <a:rPr lang="it-IT" dirty="0">
                <a:latin typeface="Arial" panose="020B0604020202020204" pitchFamily="34" charset="0"/>
                <a:cs typeface="Arial" panose="020B0604020202020204" pitchFamily="34" charset="0"/>
              </a:rPr>
              <a:t>• metodi di preparazione</a:t>
            </a:r>
          </a:p>
          <a:p>
            <a:pPr algn="just"/>
            <a:r>
              <a:rPr lang="it-IT" dirty="0">
                <a:latin typeface="Arial" panose="020B0604020202020204" pitchFamily="34" charset="0"/>
                <a:cs typeface="Arial" panose="020B0604020202020204" pitchFamily="34" charset="0"/>
              </a:rPr>
              <a:t>• formulazione</a:t>
            </a:r>
          </a:p>
        </p:txBody>
      </p:sp>
      <p:sp>
        <p:nvSpPr>
          <p:cNvPr id="5" name="Rettangolo 4">
            <a:extLst>
              <a:ext uri="{FF2B5EF4-FFF2-40B4-BE49-F238E27FC236}">
                <a16:creationId xmlns:a16="http://schemas.microsoft.com/office/drawing/2014/main" id="{DFE26A91-3FD8-4F29-A325-8DE9027F478F}"/>
              </a:ext>
            </a:extLst>
          </p:cNvPr>
          <p:cNvSpPr/>
          <p:nvPr/>
        </p:nvSpPr>
        <p:spPr>
          <a:xfrm>
            <a:off x="1173637" y="2620021"/>
            <a:ext cx="7725266" cy="646331"/>
          </a:xfrm>
          <a:prstGeom prst="rect">
            <a:avLst/>
          </a:prstGeom>
        </p:spPr>
        <p:txBody>
          <a:bodyPr wrap="square">
            <a:spAutoFit/>
          </a:bodyPr>
          <a:lstStyle/>
          <a:p>
            <a:r>
              <a:rPr lang="it-IT" sz="3600" b="1" dirty="0">
                <a:solidFill>
                  <a:schemeClr val="accent1"/>
                </a:solidFill>
                <a:latin typeface="Helvetica-Bold"/>
              </a:rPr>
              <a:t>LA FARMACOPEA UFFICIALE</a:t>
            </a:r>
          </a:p>
        </p:txBody>
      </p:sp>
      <p:pic>
        <p:nvPicPr>
          <p:cNvPr id="6" name="Immagine 5">
            <a:extLst>
              <a:ext uri="{FF2B5EF4-FFF2-40B4-BE49-F238E27FC236}">
                <a16:creationId xmlns:a16="http://schemas.microsoft.com/office/drawing/2014/main" id="{AB08D695-DCDE-4619-95A9-4E3AFD2AD88A}"/>
              </a:ext>
            </a:extLst>
          </p:cNvPr>
          <p:cNvPicPr>
            <a:picLocks noChangeAspect="1"/>
          </p:cNvPicPr>
          <p:nvPr/>
        </p:nvPicPr>
        <p:blipFill>
          <a:blip r:embed="rId2"/>
          <a:stretch>
            <a:fillRect/>
          </a:stretch>
        </p:blipFill>
        <p:spPr>
          <a:xfrm>
            <a:off x="6379927" y="3429000"/>
            <a:ext cx="2377574" cy="3170099"/>
          </a:xfrm>
          <a:prstGeom prst="rect">
            <a:avLst/>
          </a:prstGeom>
        </p:spPr>
      </p:pic>
      <p:sp>
        <p:nvSpPr>
          <p:cNvPr id="7" name="Rettangolo 6">
            <a:extLst>
              <a:ext uri="{FF2B5EF4-FFF2-40B4-BE49-F238E27FC236}">
                <a16:creationId xmlns:a16="http://schemas.microsoft.com/office/drawing/2014/main" id="{DB94AF3D-BE2A-482E-83DD-2908C9138C80}"/>
              </a:ext>
            </a:extLst>
          </p:cNvPr>
          <p:cNvSpPr/>
          <p:nvPr/>
        </p:nvSpPr>
        <p:spPr>
          <a:xfrm>
            <a:off x="510219" y="3268586"/>
            <a:ext cx="5869708" cy="3139321"/>
          </a:xfrm>
          <a:prstGeom prst="rect">
            <a:avLst/>
          </a:prstGeom>
        </p:spPr>
        <p:txBody>
          <a:bodyPr wrap="square">
            <a:spAutoFit/>
          </a:bodyPr>
          <a:lstStyle/>
          <a:p>
            <a:r>
              <a:rPr lang="it-IT" sz="2800" b="1" u="sng" dirty="0">
                <a:latin typeface="Helvetica-Bold"/>
              </a:rPr>
              <a:t>Legge 23.12.1888</a:t>
            </a:r>
          </a:p>
          <a:p>
            <a:pPr algn="just"/>
            <a:r>
              <a:rPr lang="it-IT" dirty="0">
                <a:solidFill>
                  <a:srgbClr val="000000"/>
                </a:solidFill>
                <a:latin typeface="Helvetica" panose="020B0604020202020204" pitchFamily="34" charset="0"/>
              </a:rPr>
              <a:t>Inserisce nell’ordinamento giuridico italiano la Farmacopea “ufficiale” del Regno d’Italia che sostituisce, dopo l’unificazione del 1870, i vari codici preesistenti </a:t>
            </a:r>
            <a:r>
              <a:rPr lang="it-IT" sz="1600" dirty="0">
                <a:solidFill>
                  <a:srgbClr val="000000"/>
                </a:solidFill>
                <a:latin typeface="Helvetica" panose="020B0604020202020204" pitchFamily="34" charset="0"/>
              </a:rPr>
              <a:t>(Farmacopea per gli Stati Sardi, Codice Farmaceutico per gli Stati Parmensi, Codice Farmaceutico Romano e Formulario, Ricettario Farmaceutico Napoletano, Ricettario Fiorentino, Farmacopea degli Stati Estensi etc.)</a:t>
            </a:r>
          </a:p>
          <a:p>
            <a:r>
              <a:rPr lang="it-IT" sz="3200" dirty="0">
                <a:effectLst>
                  <a:outerShdw blurRad="38100" dist="38100" dir="2700000" algn="tl">
                    <a:srgbClr val="000000">
                      <a:alpha val="43137"/>
                    </a:srgbClr>
                  </a:outerShdw>
                </a:effectLst>
                <a:latin typeface="Helvetica-Bold"/>
              </a:rPr>
              <a:t>1892- </a:t>
            </a:r>
            <a:r>
              <a:rPr lang="it-IT" dirty="0">
                <a:effectLst>
                  <a:outerShdw blurRad="38100" dist="38100" dir="2700000" algn="tl">
                    <a:srgbClr val="000000">
                      <a:alpha val="43137"/>
                    </a:srgbClr>
                  </a:outerShdw>
                </a:effectLst>
                <a:latin typeface="Helvetica" panose="020B0604020202020204" pitchFamily="34" charset="0"/>
              </a:rPr>
              <a:t>FARMACOPEA DEL REGNO D’ITALIA VIENE DESIGNATA COME </a:t>
            </a:r>
            <a:r>
              <a:rPr lang="it-IT" dirty="0">
                <a:effectLst>
                  <a:outerShdw blurRad="38100" dist="38100" dir="2700000" algn="tl">
                    <a:srgbClr val="000000">
                      <a:alpha val="43137"/>
                    </a:srgbClr>
                  </a:outerShdw>
                </a:effectLst>
                <a:latin typeface="Helvetica-Bold"/>
              </a:rPr>
              <a:t>UFFICIALE</a:t>
            </a:r>
            <a:endParaRPr lang="it-IT"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36606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79ABCEEB-1500-4FF5-B944-2648D504021A}"/>
              </a:ext>
            </a:extLst>
          </p:cNvPr>
          <p:cNvSpPr/>
          <p:nvPr/>
        </p:nvSpPr>
        <p:spPr>
          <a:xfrm>
            <a:off x="1366836" y="317287"/>
            <a:ext cx="5345049" cy="2800767"/>
          </a:xfrm>
          <a:prstGeom prst="rect">
            <a:avLst/>
          </a:prstGeom>
        </p:spPr>
        <p:txBody>
          <a:bodyPr wrap="square">
            <a:spAutoFit/>
          </a:bodyPr>
          <a:lstStyle/>
          <a:p>
            <a:pPr algn="just"/>
            <a:endParaRPr lang="it-IT" sz="3200" b="1" dirty="0">
              <a:solidFill>
                <a:schemeClr val="accent1"/>
              </a:solidFill>
              <a:latin typeface="Helvetica-Bold"/>
            </a:endParaRPr>
          </a:p>
          <a:p>
            <a:pPr algn="just"/>
            <a:r>
              <a:rPr lang="it-IT" b="1" dirty="0">
                <a:effectLst>
                  <a:outerShdw blurRad="38100" dist="38100" dir="2700000" algn="tl">
                    <a:srgbClr val="000000">
                      <a:alpha val="43137"/>
                    </a:srgbClr>
                  </a:outerShdw>
                </a:effectLst>
                <a:latin typeface="Helvetica-Bold"/>
              </a:rPr>
              <a:t>in vigore:</a:t>
            </a:r>
          </a:p>
          <a:p>
            <a:pPr algn="just"/>
            <a:r>
              <a:rPr lang="it-IT" i="1" dirty="0">
                <a:solidFill>
                  <a:srgbClr val="000066"/>
                </a:solidFill>
                <a:latin typeface="Helvetica-Oblique"/>
              </a:rPr>
              <a:t>“</a:t>
            </a:r>
            <a:r>
              <a:rPr lang="it-IT" dirty="0">
                <a:latin typeface="Arial" panose="020B0604020202020204" pitchFamily="34" charset="0"/>
                <a:cs typeface="Arial" panose="020B0604020202020204" pitchFamily="34" charset="0"/>
              </a:rPr>
              <a:t>La Farmacopea Ufficiale della Repubblica Italiana e tutte le farmacopee nazionali in vigore negli Stati Membri dell'Unione Europea.”</a:t>
            </a:r>
          </a:p>
          <a:p>
            <a:pPr algn="just"/>
            <a:r>
              <a:rPr lang="it-IT"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Art.124 T.U.LL.SS. 1934: Il Ministero della Sanità ogni cinque anni rivede e pubblica la Farmacopea Ufficiale (Commissione Permanente per la Revisione e la Pubblicazione della FU). </a:t>
            </a:r>
          </a:p>
        </p:txBody>
      </p:sp>
      <p:pic>
        <p:nvPicPr>
          <p:cNvPr id="5" name="Immagine 4">
            <a:extLst>
              <a:ext uri="{FF2B5EF4-FFF2-40B4-BE49-F238E27FC236}">
                <a16:creationId xmlns:a16="http://schemas.microsoft.com/office/drawing/2014/main" id="{0D8DAA86-C010-4D65-A35E-CDFE9E24A12F}"/>
              </a:ext>
            </a:extLst>
          </p:cNvPr>
          <p:cNvPicPr>
            <a:picLocks noChangeAspect="1"/>
          </p:cNvPicPr>
          <p:nvPr/>
        </p:nvPicPr>
        <p:blipFill>
          <a:blip r:embed="rId3"/>
          <a:stretch>
            <a:fillRect/>
          </a:stretch>
        </p:blipFill>
        <p:spPr>
          <a:xfrm>
            <a:off x="6972161" y="504739"/>
            <a:ext cx="1838684" cy="2613315"/>
          </a:xfrm>
          <a:prstGeom prst="rect">
            <a:avLst/>
          </a:prstGeom>
        </p:spPr>
      </p:pic>
      <p:sp>
        <p:nvSpPr>
          <p:cNvPr id="6" name="Rettangolo 5">
            <a:extLst>
              <a:ext uri="{FF2B5EF4-FFF2-40B4-BE49-F238E27FC236}">
                <a16:creationId xmlns:a16="http://schemas.microsoft.com/office/drawing/2014/main" id="{B4AF811D-9E27-49F3-A2A8-88D07A4FC9B7}"/>
              </a:ext>
            </a:extLst>
          </p:cNvPr>
          <p:cNvSpPr/>
          <p:nvPr/>
        </p:nvSpPr>
        <p:spPr>
          <a:xfrm>
            <a:off x="1366836" y="0"/>
            <a:ext cx="7444009" cy="830997"/>
          </a:xfrm>
          <a:prstGeom prst="rect">
            <a:avLst/>
          </a:prstGeom>
        </p:spPr>
        <p:txBody>
          <a:bodyPr wrap="square">
            <a:spAutoFit/>
          </a:bodyPr>
          <a:lstStyle/>
          <a:p>
            <a:pPr algn="just"/>
            <a:r>
              <a:rPr lang="it-IT" sz="2400" b="1" dirty="0">
                <a:solidFill>
                  <a:schemeClr val="accent1"/>
                </a:solidFill>
                <a:latin typeface="Helvetica-Bold"/>
              </a:rPr>
              <a:t>FARMACOPEA UFFICIALE DELLA REPUBBLICA ITALIANA XII Ed.</a:t>
            </a:r>
            <a:endParaRPr lang="it-IT" sz="2400" dirty="0"/>
          </a:p>
        </p:txBody>
      </p:sp>
      <p:sp>
        <p:nvSpPr>
          <p:cNvPr id="10" name="Rettangolo 9">
            <a:extLst>
              <a:ext uri="{FF2B5EF4-FFF2-40B4-BE49-F238E27FC236}">
                <a16:creationId xmlns:a16="http://schemas.microsoft.com/office/drawing/2014/main" id="{E5775960-844C-4856-9689-1287DF056DD4}"/>
              </a:ext>
            </a:extLst>
          </p:cNvPr>
          <p:cNvSpPr/>
          <p:nvPr/>
        </p:nvSpPr>
        <p:spPr>
          <a:xfrm>
            <a:off x="1418733" y="3657198"/>
            <a:ext cx="7725267" cy="1200329"/>
          </a:xfrm>
          <a:prstGeom prst="rect">
            <a:avLst/>
          </a:prstGeom>
        </p:spPr>
        <p:txBody>
          <a:bodyPr wrap="square">
            <a:spAutoFit/>
          </a:bodyPr>
          <a:lstStyle/>
          <a:p>
            <a:pPr marL="342900" indent="-342900" algn="just">
              <a:buFont typeface="Wingdings" panose="05000000000000000000" pitchFamily="2" charset="2"/>
              <a:buChar char="Ø"/>
            </a:pPr>
            <a:r>
              <a:rPr lang="it-IT" b="1" dirty="0">
                <a:solidFill>
                  <a:schemeClr val="accent1"/>
                </a:solidFill>
                <a:latin typeface="Helvetica-Bold"/>
              </a:rPr>
              <a:t>CODICE NORMATIVO</a:t>
            </a:r>
          </a:p>
          <a:p>
            <a:pPr algn="just"/>
            <a:r>
              <a:rPr lang="it-IT" b="1" dirty="0">
                <a:latin typeface="Arial" panose="020B0604020202020204" pitchFamily="34" charset="0"/>
                <a:cs typeface="Arial" panose="020B0604020202020204" pitchFamily="34" charset="0"/>
              </a:rPr>
              <a:t>La FU viene comunemente ritenuta fonte secondaria del diritto (Regolamento Ministeriale) comprendente norme amministrative di carattere esecutivo in riferimento al </a:t>
            </a:r>
            <a:r>
              <a:rPr lang="es-ES" b="1" dirty="0">
                <a:latin typeface="Arial" panose="020B0604020202020204" pitchFamily="34" charset="0"/>
                <a:cs typeface="Arial" panose="020B0604020202020204" pitchFamily="34" charset="0"/>
              </a:rPr>
              <a:t>T.U.LL.SS. del 1934</a:t>
            </a:r>
          </a:p>
        </p:txBody>
      </p:sp>
      <p:sp>
        <p:nvSpPr>
          <p:cNvPr id="11" name="Rettangolo 10">
            <a:extLst>
              <a:ext uri="{FF2B5EF4-FFF2-40B4-BE49-F238E27FC236}">
                <a16:creationId xmlns:a16="http://schemas.microsoft.com/office/drawing/2014/main" id="{0C049088-0654-4DA2-9C8D-E32798DE8401}"/>
              </a:ext>
            </a:extLst>
          </p:cNvPr>
          <p:cNvSpPr/>
          <p:nvPr/>
        </p:nvSpPr>
        <p:spPr>
          <a:xfrm>
            <a:off x="1418733" y="4942433"/>
            <a:ext cx="2813591" cy="369332"/>
          </a:xfrm>
          <a:prstGeom prst="rect">
            <a:avLst/>
          </a:prstGeom>
        </p:spPr>
        <p:txBody>
          <a:bodyPr wrap="none">
            <a:spAutoFit/>
          </a:bodyPr>
          <a:lstStyle/>
          <a:p>
            <a:pPr marL="342900" indent="-342900">
              <a:buFont typeface="Wingdings" panose="05000000000000000000" pitchFamily="2" charset="2"/>
              <a:buChar char="Ø"/>
            </a:pPr>
            <a:r>
              <a:rPr lang="it-IT" b="1" dirty="0">
                <a:solidFill>
                  <a:schemeClr val="accent1"/>
                </a:solidFill>
                <a:latin typeface="Helvetica-Bold"/>
              </a:rPr>
              <a:t>CODICE DI QUALITÀ</a:t>
            </a:r>
          </a:p>
        </p:txBody>
      </p:sp>
      <p:sp>
        <p:nvSpPr>
          <p:cNvPr id="12" name="Rettangolo 11">
            <a:extLst>
              <a:ext uri="{FF2B5EF4-FFF2-40B4-BE49-F238E27FC236}">
                <a16:creationId xmlns:a16="http://schemas.microsoft.com/office/drawing/2014/main" id="{FB77EBDA-EFA6-434B-B051-E4E9B44E94A4}"/>
              </a:ext>
            </a:extLst>
          </p:cNvPr>
          <p:cNvSpPr/>
          <p:nvPr/>
        </p:nvSpPr>
        <p:spPr>
          <a:xfrm>
            <a:off x="1418733" y="5311765"/>
            <a:ext cx="7602719" cy="923330"/>
          </a:xfrm>
          <a:prstGeom prst="rect">
            <a:avLst/>
          </a:prstGeom>
        </p:spPr>
        <p:txBody>
          <a:bodyPr wrap="square">
            <a:spAutoFit/>
          </a:bodyPr>
          <a:lstStyle/>
          <a:p>
            <a:pPr algn="just"/>
            <a:r>
              <a:rPr lang="it-IT" b="1" dirty="0">
                <a:latin typeface="Arial" panose="020B0604020202020204" pitchFamily="34" charset="0"/>
                <a:cs typeface="Arial" panose="020B0604020202020204" pitchFamily="34" charset="0"/>
              </a:rPr>
              <a:t>Una farmacopea è un insieme di norme ovvero “specifiche” standardizzate che definiscono la qualità delle preparazioni farmaceutiche, dei loro costituenti ed anche dei contenitori</a:t>
            </a:r>
          </a:p>
        </p:txBody>
      </p:sp>
    </p:spTree>
    <p:extLst>
      <p:ext uri="{BB962C8B-B14F-4D97-AF65-F5344CB8AC3E}">
        <p14:creationId xmlns:p14="http://schemas.microsoft.com/office/powerpoint/2010/main" val="1793597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838BE109-B8B3-4E38-BAC7-5C8B5C39FEAC}"/>
              </a:ext>
            </a:extLst>
          </p:cNvPr>
          <p:cNvSpPr>
            <a:spLocks noChangeArrowheads="1"/>
          </p:cNvSpPr>
          <p:nvPr/>
        </p:nvSpPr>
        <p:spPr bwMode="auto">
          <a:xfrm>
            <a:off x="828259" y="628450"/>
            <a:ext cx="8108351" cy="5865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507840" tIns="31740" rIns="0" bIns="1587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lang="it-IT" altLang="it-IT" sz="1600" dirty="0">
                <a:solidFill>
                  <a:srgbClr val="222222"/>
                </a:solidFill>
                <a:cs typeface="Arial" panose="020B0604020202020204" pitchFamily="34" charset="0"/>
              </a:rPr>
              <a:t>Il </a:t>
            </a:r>
            <a:r>
              <a:rPr lang="it-IT" altLang="it-IT" sz="1600" dirty="0">
                <a:cs typeface="Arial" panose="020B0604020202020204" pitchFamily="34" charset="0"/>
              </a:rPr>
              <a:t>testo è composto da 1568 pagine divise in 5 capitoli:</a:t>
            </a:r>
          </a:p>
          <a:p>
            <a:pPr marL="0" marR="0" lvl="0" indent="0" algn="just" defTabSz="914400" rtl="0" eaLnBrk="0" fontAlgn="base" latinLnBrk="0" hangingPunct="0">
              <a:lnSpc>
                <a:spcPct val="100000"/>
              </a:lnSpc>
              <a:spcBef>
                <a:spcPct val="0"/>
              </a:spcBef>
              <a:spcAft>
                <a:spcPct val="0"/>
              </a:spcAft>
              <a:buClrTx/>
              <a:buSzTx/>
              <a:buFontTx/>
              <a:buNone/>
              <a:tabLst/>
            </a:pPr>
            <a:r>
              <a:rPr lang="it-IT" altLang="it-IT" sz="1400" dirty="0">
                <a:cs typeface="Arial" panose="020B0604020202020204" pitchFamily="34" charset="0"/>
              </a:rPr>
              <a:t> </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it-IT" altLang="it-IT" sz="1400" b="1" dirty="0">
                <a:cs typeface="Arial" panose="020B0604020202020204" pitchFamily="34" charset="0"/>
              </a:rPr>
              <a:t>Capitoli generali: </a:t>
            </a:r>
            <a:r>
              <a:rPr lang="it-IT" altLang="it-IT" sz="1400" dirty="0">
                <a:cs typeface="Arial" panose="020B0604020202020204" pitchFamily="34" charset="0"/>
              </a:rPr>
              <a:t>1) Prescrizioni generali della </a:t>
            </a:r>
            <a:r>
              <a:rPr lang="it-IT" altLang="it-IT" sz="1400" dirty="0">
                <a:cs typeface="Arial" panose="020B0604020202020204" pitchFamily="34" charset="0"/>
                <a:hlinkClick r:id="rId2" tooltip="Farmacopea europea">
                  <a:extLst>
                    <a:ext uri="{A12FA001-AC4F-418D-AE19-62706E023703}">
                      <ahyp:hlinkClr xmlns:ahyp="http://schemas.microsoft.com/office/drawing/2018/hyperlinkcolor" val="tx"/>
                    </a:ext>
                  </a:extLst>
                </a:hlinkClick>
              </a:rPr>
              <a:t>Farmacopea Europea</a:t>
            </a:r>
            <a:r>
              <a:rPr lang="it-IT" altLang="it-IT" sz="1400" dirty="0">
                <a:cs typeface="Arial" panose="020B0604020202020204" pitchFamily="34" charset="0"/>
              </a:rPr>
              <a:t> e della Farmacopea Italiana; 2) Metodi di analisi, 3) Materiali usati nella fabbricazione di contenitori e Contenitori; 4) Reattivi ; 5) Argomenti generali</a:t>
            </a:r>
          </a:p>
          <a:p>
            <a:pPr marL="0" marR="0" lvl="0" indent="0" algn="just" defTabSz="914400" rtl="0" eaLnBrk="0" fontAlgn="base" latinLnBrk="0" hangingPunct="0">
              <a:lnSpc>
                <a:spcPct val="100000"/>
              </a:lnSpc>
              <a:spcBef>
                <a:spcPct val="0"/>
              </a:spcBef>
              <a:spcAft>
                <a:spcPct val="0"/>
              </a:spcAft>
              <a:buClrTx/>
              <a:buSzTx/>
              <a:tabLst/>
            </a:pPr>
            <a:endParaRPr lang="it-IT" altLang="it-IT" sz="1400" i="1" dirty="0">
              <a:cs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it-IT" altLang="it-IT" sz="1400" b="1" dirty="0">
                <a:cs typeface="Arial" panose="020B0604020202020204" pitchFamily="34" charset="0"/>
              </a:rPr>
              <a:t>Monografie: </a:t>
            </a:r>
            <a:r>
              <a:rPr lang="it-IT" altLang="it-IT" sz="1400" dirty="0">
                <a:cs typeface="Arial" panose="020B0604020202020204" pitchFamily="34" charset="0"/>
              </a:rPr>
              <a:t>monografie generali, forme farmaceutiche, materie prime, preparazioni farmaceutiche specifiche, preparazioni omeopatiche</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endParaRPr lang="it-IT" altLang="it-IT" sz="1400" dirty="0">
              <a:cs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it-IT" altLang="it-IT" sz="1400" b="1" dirty="0">
                <a:cs typeface="Arial" panose="020B0604020202020204" pitchFamily="34" charset="0"/>
              </a:rPr>
              <a:t>Tabelle: </a:t>
            </a:r>
            <a:r>
              <a:rPr lang="it-IT" altLang="it-IT" sz="1400" dirty="0">
                <a:cs typeface="Arial" panose="020B0604020202020204" pitchFamily="34" charset="0"/>
              </a:rPr>
              <a:t>1) </a:t>
            </a:r>
            <a:r>
              <a:rPr lang="it-IT" altLang="it-IT" sz="1400" dirty="0">
                <a:cs typeface="Arial" panose="020B0604020202020204" pitchFamily="34" charset="0"/>
                <a:hlinkClick r:id="rId3" tooltip="Massa atomica relativa">
                  <a:extLst>
                    <a:ext uri="{A12FA001-AC4F-418D-AE19-62706E023703}">
                      <ahyp:hlinkClr xmlns:ahyp="http://schemas.microsoft.com/office/drawing/2018/hyperlinkcolor" val="tx"/>
                    </a:ext>
                  </a:extLst>
                </a:hlinkClick>
              </a:rPr>
              <a:t>Masse atomiche relative</a:t>
            </a:r>
            <a:r>
              <a:rPr lang="it-IT" altLang="it-IT" sz="1400" dirty="0">
                <a:cs typeface="Arial" panose="020B0604020202020204" pitchFamily="34" charset="0"/>
              </a:rPr>
              <a:t>; 2)Sostanze medicinali di cui le farmacie devono essere provviste obbligatoriamente; 3) </a:t>
            </a:r>
            <a:r>
              <a:rPr lang="it-IT" altLang="it-IT" sz="1400" dirty="0">
                <a:cs typeface="Arial" panose="020B0604020202020204" pitchFamily="34" charset="0"/>
                <a:hlinkClick r:id="rId4" tooltip="Veleno">
                  <a:extLst>
                    <a:ext uri="{A12FA001-AC4F-418D-AE19-62706E023703}">
                      <ahyp:hlinkClr xmlns:ahyp="http://schemas.microsoft.com/office/drawing/2018/hyperlinkcolor" val="tx"/>
                    </a:ext>
                  </a:extLst>
                </a:hlinkClick>
              </a:rPr>
              <a:t>Sostanze</a:t>
            </a:r>
            <a:r>
              <a:rPr lang="it-IT" altLang="it-IT" sz="1400" dirty="0">
                <a:cs typeface="Arial" panose="020B0604020202020204" pitchFamily="34" charset="0"/>
              </a:rPr>
              <a:t>, le cui monografie sono presenti in FU, da tenere in armadio chiuso a chiave; 4) Elenco dei prodotti che la farmacia non può vendere se non in seguito a presentazione di </a:t>
            </a:r>
            <a:r>
              <a:rPr lang="it-IT" altLang="it-IT" sz="1400" dirty="0">
                <a:cs typeface="Arial" panose="020B0604020202020204" pitchFamily="34" charset="0"/>
                <a:hlinkClick r:id="rId5" tooltip="Ricetta medica">
                  <a:extLst>
                    <a:ext uri="{A12FA001-AC4F-418D-AE19-62706E023703}">
                      <ahyp:hlinkClr xmlns:ahyp="http://schemas.microsoft.com/office/drawing/2018/hyperlinkcolor" val="tx"/>
                    </a:ext>
                  </a:extLst>
                </a:hlinkClick>
              </a:rPr>
              <a:t>ricetta medica</a:t>
            </a:r>
            <a:r>
              <a:rPr lang="it-IT" altLang="it-IT" sz="1400" dirty="0">
                <a:cs typeface="Arial" panose="020B0604020202020204" pitchFamily="34" charset="0"/>
              </a:rPr>
              <a:t>; 5) Elenco dei prodotti la cui vendita è subordinata a presentazione di ricetta medica da rinnovare volta per volta; 6) Apparecchi ed utensili obbligatori in farmacia; 7) Elenco delle sostanze, loro sali e preparazioni ad azione </a:t>
            </a:r>
            <a:r>
              <a:rPr lang="it-IT" altLang="it-IT" sz="1400" dirty="0">
                <a:cs typeface="Arial" panose="020B0604020202020204" pitchFamily="34" charset="0"/>
                <a:hlinkClick r:id="rId6" tooltip="Sostanza stupefacente">
                  <a:extLst>
                    <a:ext uri="{A12FA001-AC4F-418D-AE19-62706E023703}">
                      <ahyp:hlinkClr xmlns:ahyp="http://schemas.microsoft.com/office/drawing/2018/hyperlinkcolor" val="tx"/>
                    </a:ext>
                  </a:extLst>
                </a:hlinkClick>
              </a:rPr>
              <a:t>stupefacente</a:t>
            </a:r>
            <a:r>
              <a:rPr lang="it-IT" altLang="it-IT" sz="1400" dirty="0">
                <a:cs typeface="Arial" panose="020B0604020202020204" pitchFamily="34" charset="0"/>
              </a:rPr>
              <a:t> o </a:t>
            </a:r>
            <a:r>
              <a:rPr lang="it-IT" altLang="it-IT" sz="1400" dirty="0">
                <a:cs typeface="Arial" panose="020B0604020202020204" pitchFamily="34" charset="0"/>
                <a:hlinkClick r:id="rId7" tooltip="Psicotrope">
                  <a:extLst>
                    <a:ext uri="{A12FA001-AC4F-418D-AE19-62706E023703}">
                      <ahyp:hlinkClr xmlns:ahyp="http://schemas.microsoft.com/office/drawing/2018/hyperlinkcolor" val="tx"/>
                    </a:ext>
                  </a:extLst>
                </a:hlinkClick>
              </a:rPr>
              <a:t>psicotropa</a:t>
            </a:r>
            <a:r>
              <a:rPr lang="it-IT" altLang="it-IT" sz="1400" dirty="0">
                <a:cs typeface="Arial" panose="020B0604020202020204" pitchFamily="34" charset="0"/>
              </a:rPr>
              <a:t>; 8) Dosi dei medicinali per l'adulto oltre le quali il farmacista non deve fare la spedizione senza una dichiarazione specifica del medico.</a:t>
            </a:r>
          </a:p>
          <a:p>
            <a:pPr marR="0" lvl="0" algn="just" defTabSz="914400" rtl="0" eaLnBrk="0" fontAlgn="base" latinLnBrk="0" hangingPunct="0">
              <a:lnSpc>
                <a:spcPct val="100000"/>
              </a:lnSpc>
              <a:spcBef>
                <a:spcPct val="0"/>
              </a:spcBef>
              <a:spcAft>
                <a:spcPct val="0"/>
              </a:spcAft>
              <a:buClrTx/>
              <a:buSzTx/>
              <a:tabLst/>
            </a:pPr>
            <a:endParaRPr lang="it-IT" altLang="it-IT" sz="1400" dirty="0">
              <a:cs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it-IT" altLang="it-IT" sz="1400" b="1" dirty="0">
                <a:cs typeface="Arial" panose="020B0604020202020204" pitchFamily="34" charset="0"/>
              </a:rPr>
              <a:t>Norme di buona preparazione dei medicinali in farmacia: </a:t>
            </a:r>
            <a:r>
              <a:rPr lang="it-IT" altLang="it-IT" sz="1400" dirty="0">
                <a:cs typeface="Arial" panose="020B0604020202020204" pitchFamily="34" charset="0"/>
              </a:rPr>
              <a:t>Riporta tutte le norme per una corretta preparazione dei farmaci, dalle operazioni preliminari di pulizia, le dotazioni del laboratorio e le attrezzature fino alla preparazione vera e propria e le operazioni finali di controllo, confezionamento ed etichettatura del farmaco. </a:t>
            </a:r>
          </a:p>
          <a:p>
            <a:pPr marR="0" lvl="0" algn="just" defTabSz="914400" rtl="0" eaLnBrk="0" fontAlgn="base" latinLnBrk="0" hangingPunct="0">
              <a:lnSpc>
                <a:spcPct val="100000"/>
              </a:lnSpc>
              <a:spcBef>
                <a:spcPct val="0"/>
              </a:spcBef>
              <a:spcAft>
                <a:spcPct val="0"/>
              </a:spcAft>
              <a:buClrTx/>
              <a:buSzTx/>
              <a:tabLst/>
            </a:pPr>
            <a:endParaRPr lang="it-IT" altLang="it-IT" sz="1400" dirty="0">
              <a:cs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it-IT" altLang="it-IT" sz="1400" b="1" dirty="0">
                <a:cs typeface="Arial" panose="020B0604020202020204" pitchFamily="34" charset="0"/>
              </a:rPr>
              <a:t>Norme di buona preparazione dei radiofarmaci per medicina nucleare: </a:t>
            </a:r>
            <a:r>
              <a:rPr lang="it-IT" altLang="it-IT" sz="1400" dirty="0">
                <a:cs typeface="Arial" panose="020B0604020202020204" pitchFamily="34" charset="0"/>
              </a:rPr>
              <a:t>Riporta tutte le norme per una corretta preparazione dei radiofarmaci nucleari, dalle operazioni preliminari di pulizia, le dotazioni del laboratorio e le attrezzature fino alla preparazione vera e propria e le operazioni finali di controllo, confezionamento ed etichettatura del farmaco. </a:t>
            </a:r>
          </a:p>
        </p:txBody>
      </p:sp>
    </p:spTree>
    <p:extLst>
      <p:ext uri="{BB962C8B-B14F-4D97-AF65-F5344CB8AC3E}">
        <p14:creationId xmlns:p14="http://schemas.microsoft.com/office/powerpoint/2010/main" val="3101730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B29942FD-BC19-4001-B823-86BEB6C02D80}"/>
              </a:ext>
            </a:extLst>
          </p:cNvPr>
          <p:cNvSpPr/>
          <p:nvPr/>
        </p:nvSpPr>
        <p:spPr>
          <a:xfrm>
            <a:off x="1294725" y="461665"/>
            <a:ext cx="4774811" cy="1323439"/>
          </a:xfrm>
          <a:prstGeom prst="rect">
            <a:avLst/>
          </a:prstGeom>
        </p:spPr>
        <p:txBody>
          <a:bodyPr wrap="square">
            <a:spAutoFit/>
          </a:bodyPr>
          <a:lstStyle/>
          <a:p>
            <a:pPr algn="just"/>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L’attuale fase evolutiva delle farmacopee è determinata dall’ampliamento dei mercati da nazionali ad internazionali che ha reso indispensabile un’</a:t>
            </a:r>
            <a:r>
              <a:rPr lang="it-IT" sz="1600" b="1"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armonizzazione</a:t>
            </a: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delle specifiche di qualità a livello sopranazionale</a:t>
            </a:r>
          </a:p>
        </p:txBody>
      </p:sp>
      <p:pic>
        <p:nvPicPr>
          <p:cNvPr id="7" name="Immagine 6" descr="Immagine che contiene aquilone, colorato, volando, spiaggia&#10;&#10;Descrizione generata automaticamente">
            <a:extLst>
              <a:ext uri="{FF2B5EF4-FFF2-40B4-BE49-F238E27FC236}">
                <a16:creationId xmlns:a16="http://schemas.microsoft.com/office/drawing/2014/main" id="{F499DADF-1221-4FD0-BE5E-2FABD4F88634}"/>
              </a:ext>
            </a:extLst>
          </p:cNvPr>
          <p:cNvPicPr>
            <a:picLocks noChangeAspect="1"/>
          </p:cNvPicPr>
          <p:nvPr/>
        </p:nvPicPr>
        <p:blipFill rotWithShape="1">
          <a:blip r:embed="rId2">
            <a:extLst>
              <a:ext uri="{28A0092B-C50C-407E-A947-70E740481C1C}">
                <a14:useLocalDpi xmlns:a14="http://schemas.microsoft.com/office/drawing/2010/main" val="0"/>
              </a:ext>
            </a:extLst>
          </a:blip>
          <a:srcRect r="33684"/>
          <a:stretch/>
        </p:blipFill>
        <p:spPr>
          <a:xfrm>
            <a:off x="6249636" y="118221"/>
            <a:ext cx="2741309" cy="1722394"/>
          </a:xfrm>
          <a:prstGeom prst="rect">
            <a:avLst/>
          </a:prstGeom>
        </p:spPr>
      </p:pic>
      <p:sp>
        <p:nvSpPr>
          <p:cNvPr id="8" name="Rettangolo 7">
            <a:extLst>
              <a:ext uri="{FF2B5EF4-FFF2-40B4-BE49-F238E27FC236}">
                <a16:creationId xmlns:a16="http://schemas.microsoft.com/office/drawing/2014/main" id="{0D51FF14-8637-4C83-A346-4F4787FEBDB4}"/>
              </a:ext>
            </a:extLst>
          </p:cNvPr>
          <p:cNvSpPr/>
          <p:nvPr/>
        </p:nvSpPr>
        <p:spPr>
          <a:xfrm>
            <a:off x="300231" y="2498795"/>
            <a:ext cx="8690714" cy="1754326"/>
          </a:xfrm>
          <a:prstGeom prst="rect">
            <a:avLst/>
          </a:prstGeom>
        </p:spPr>
        <p:txBody>
          <a:bodyPr wrap="square">
            <a:spAutoFit/>
          </a:bodyPr>
          <a:lstStyle/>
          <a:p>
            <a:pPr algn="just"/>
            <a:r>
              <a:rPr lang="it-IT" dirty="0">
                <a:latin typeface="Arial" panose="020B0604020202020204" pitchFamily="34" charset="0"/>
                <a:cs typeface="Arial" panose="020B0604020202020204" pitchFamily="34" charset="0"/>
              </a:rPr>
              <a:t>La farmacopea europea (</a:t>
            </a:r>
            <a:r>
              <a:rPr lang="it-IT" dirty="0" err="1">
                <a:latin typeface="Arial" panose="020B0604020202020204" pitchFamily="34" charset="0"/>
                <a:cs typeface="Arial" panose="020B0604020202020204" pitchFamily="34" charset="0"/>
              </a:rPr>
              <a:t>PhEur</a:t>
            </a:r>
            <a:r>
              <a:rPr lang="it-IT" dirty="0">
                <a:latin typeface="Arial" panose="020B0604020202020204" pitchFamily="34" charset="0"/>
                <a:cs typeface="Arial" panose="020B0604020202020204" pitchFamily="34" charset="0"/>
              </a:rPr>
              <a:t>) è il codice </a:t>
            </a:r>
            <a:r>
              <a:rPr lang="it-IT" dirty="0">
                <a:latin typeface="Arial" panose="020B0604020202020204" pitchFamily="34" charset="0"/>
                <a:cs typeface="Arial" panose="020B0604020202020204" pitchFamily="34" charset="0"/>
                <a:hlinkClick r:id="rId3" tooltip="Farmacopea">
                  <a:extLst>
                    <a:ext uri="{A12FA001-AC4F-418D-AE19-62706E023703}">
                      <ahyp:hlinkClr xmlns:ahyp="http://schemas.microsoft.com/office/drawing/2018/hyperlinkcolor" val="tx"/>
                    </a:ext>
                  </a:extLst>
                </a:hlinkClick>
              </a:rPr>
              <a:t>farmaceutico</a:t>
            </a:r>
            <a:r>
              <a:rPr lang="it-IT" dirty="0">
                <a:latin typeface="Arial" panose="020B0604020202020204" pitchFamily="34" charset="0"/>
                <a:cs typeface="Arial" panose="020B0604020202020204" pitchFamily="34" charset="0"/>
              </a:rPr>
              <a:t> che armonizza i testi delle principali farmacopee degli stati europei e ha lo scopo di assicurare parametri di qualità omologhi per le medicine a livello europeo. Gli stati europei si impegnano ad adottare questa farmacopea comune accanto alla propria farmacopea nazionale: ogni stato può scegliere se riportare o meno, nella propria farmacopea, le monografie della farmacopea europea. </a:t>
            </a:r>
          </a:p>
        </p:txBody>
      </p:sp>
      <p:sp>
        <p:nvSpPr>
          <p:cNvPr id="9" name="Rettangolo 8">
            <a:extLst>
              <a:ext uri="{FF2B5EF4-FFF2-40B4-BE49-F238E27FC236}">
                <a16:creationId xmlns:a16="http://schemas.microsoft.com/office/drawing/2014/main" id="{189C7C7E-20E0-4D5F-A73A-9CAF8F48B8F7}"/>
              </a:ext>
            </a:extLst>
          </p:cNvPr>
          <p:cNvSpPr/>
          <p:nvPr/>
        </p:nvSpPr>
        <p:spPr>
          <a:xfrm>
            <a:off x="1036208" y="4504174"/>
            <a:ext cx="8056908" cy="2308324"/>
          </a:xfrm>
          <a:prstGeom prst="rect">
            <a:avLst/>
          </a:prstGeom>
        </p:spPr>
        <p:txBody>
          <a:bodyPr wrap="square">
            <a:spAutoFit/>
          </a:bodyPr>
          <a:lstStyle/>
          <a:p>
            <a:pPr marL="285750" indent="-285750" algn="just">
              <a:buFont typeface="Wingdings" panose="05000000000000000000" pitchFamily="2" charset="2"/>
              <a:buChar char="Ø"/>
            </a:pPr>
            <a:r>
              <a:rPr lang="it-IT" sz="1600" i="1" dirty="0">
                <a:latin typeface="Arial" panose="020B0604020202020204" pitchFamily="34" charset="0"/>
                <a:cs typeface="Arial" panose="020B0604020202020204" pitchFamily="34" charset="0"/>
              </a:rPr>
              <a:t>pubblicata ogni tre anni, con supplementi ogni quattro mesi, in francese e in inglese</a:t>
            </a:r>
          </a:p>
          <a:p>
            <a:pPr marL="285750" indent="-285750" algn="just">
              <a:buFont typeface="Wingdings" panose="05000000000000000000" pitchFamily="2" charset="2"/>
              <a:buChar char="Ø"/>
            </a:pPr>
            <a:r>
              <a:rPr lang="it-IT" sz="1600" i="1" dirty="0">
                <a:latin typeface="Arial" panose="020B0604020202020204" pitchFamily="34" charset="0"/>
                <a:cs typeface="Arial" panose="020B0604020202020204" pitchFamily="34" charset="0"/>
              </a:rPr>
              <a:t>L'edizione attuale è la nona, in vigore dal 1º gennaio del </a:t>
            </a:r>
            <a:r>
              <a:rPr lang="it-IT" sz="1600" i="1" dirty="0">
                <a:latin typeface="Arial" panose="020B0604020202020204" pitchFamily="34" charset="0"/>
                <a:cs typeface="Arial" panose="020B0604020202020204" pitchFamily="34" charset="0"/>
                <a:hlinkClick r:id="rId4" tooltip="2017">
                  <a:extLst>
                    <a:ext uri="{A12FA001-AC4F-418D-AE19-62706E023703}">
                      <ahyp:hlinkClr xmlns:ahyp="http://schemas.microsoft.com/office/drawing/2018/hyperlinkcolor" val="tx"/>
                    </a:ext>
                  </a:extLst>
                </a:hlinkClick>
              </a:rPr>
              <a:t>2017</a:t>
            </a:r>
            <a:r>
              <a:rPr lang="it-IT" sz="1600" i="1" dirty="0">
                <a:latin typeface="Arial" panose="020B0604020202020204" pitchFamily="34" charset="0"/>
                <a:cs typeface="Arial" panose="020B0604020202020204" pitchFamily="34" charset="0"/>
              </a:rPr>
              <a:t>. </a:t>
            </a:r>
          </a:p>
          <a:p>
            <a:pPr marL="285750" indent="-285750" algn="just">
              <a:buFont typeface="Wingdings" panose="05000000000000000000" pitchFamily="2" charset="2"/>
              <a:buChar char="Ø"/>
            </a:pPr>
            <a:r>
              <a:rPr lang="it-IT" sz="1600" i="1" dirty="0">
                <a:latin typeface="Arial" panose="020B0604020202020204" pitchFamily="34" charset="0"/>
                <a:cs typeface="Arial" panose="020B0604020202020204" pitchFamily="34" charset="0"/>
              </a:rPr>
              <a:t>articolata in due volumi: il primo riporta una parte generale (prefazione, introduzione, elenco dei membri della commissione e i capitoli generali) e le monografie generali; il secondo riporta le monografie specifiche delle sostanze. Per ciascun prodotto vengono descritti i caratteri chimico-fisici, le reazioni di identificazione, il metodo di determinazione quantitativa e le modalità di conservazione. Oltre ai principi attivi, sono riportati anche gli eccipienti e i prodotti utilizzati come materie prime per i contenitori. </a:t>
            </a:r>
          </a:p>
        </p:txBody>
      </p:sp>
      <p:sp>
        <p:nvSpPr>
          <p:cNvPr id="11" name="Rettangolo 10">
            <a:extLst>
              <a:ext uri="{FF2B5EF4-FFF2-40B4-BE49-F238E27FC236}">
                <a16:creationId xmlns:a16="http://schemas.microsoft.com/office/drawing/2014/main" id="{A1E415C9-79D0-4743-B924-9E312E8D14AD}"/>
              </a:ext>
            </a:extLst>
          </p:cNvPr>
          <p:cNvSpPr/>
          <p:nvPr/>
        </p:nvSpPr>
        <p:spPr>
          <a:xfrm>
            <a:off x="749840" y="1892826"/>
            <a:ext cx="7932247" cy="707886"/>
          </a:xfrm>
          <a:prstGeom prst="rect">
            <a:avLst/>
          </a:prstGeom>
        </p:spPr>
        <p:txBody>
          <a:bodyPr wrap="square">
            <a:spAutoFit/>
          </a:bodyPr>
          <a:lstStyle/>
          <a:p>
            <a:r>
              <a:rPr lang="it-IT" sz="2000" b="1" dirty="0">
                <a:solidFill>
                  <a:schemeClr val="accent1"/>
                </a:solidFill>
                <a:effectLst>
                  <a:outerShdw blurRad="38100" dist="38100" dir="2700000" algn="tl">
                    <a:srgbClr val="000000">
                      <a:alpha val="43137"/>
                    </a:srgbClr>
                  </a:outerShdw>
                </a:effectLst>
                <a:latin typeface="Helvetica-Bold"/>
              </a:rPr>
              <a:t>Processo di adeguamento della Farmacopea italiana all'Europa </a:t>
            </a:r>
          </a:p>
          <a:p>
            <a:r>
              <a:rPr lang="it-IT" sz="2000" b="1" dirty="0">
                <a:solidFill>
                  <a:schemeClr val="accent1"/>
                </a:solidFill>
                <a:effectLst>
                  <a:outerShdw blurRad="38100" dist="38100" dir="2700000" algn="tl">
                    <a:srgbClr val="000000">
                      <a:alpha val="43137"/>
                    </a:srgbClr>
                  </a:outerShdw>
                </a:effectLst>
                <a:latin typeface="Helvetica-Bold"/>
              </a:rPr>
              <a:t>(iniziato nel 1998)</a:t>
            </a:r>
          </a:p>
        </p:txBody>
      </p:sp>
      <p:sp>
        <p:nvSpPr>
          <p:cNvPr id="12" name="Rettangolo 11">
            <a:extLst>
              <a:ext uri="{FF2B5EF4-FFF2-40B4-BE49-F238E27FC236}">
                <a16:creationId xmlns:a16="http://schemas.microsoft.com/office/drawing/2014/main" id="{20B79121-E216-4927-BCDD-345F75F881FB}"/>
              </a:ext>
            </a:extLst>
          </p:cNvPr>
          <p:cNvSpPr/>
          <p:nvPr/>
        </p:nvSpPr>
        <p:spPr>
          <a:xfrm>
            <a:off x="1366836" y="0"/>
            <a:ext cx="7444009" cy="461665"/>
          </a:xfrm>
          <a:prstGeom prst="rect">
            <a:avLst/>
          </a:prstGeom>
        </p:spPr>
        <p:txBody>
          <a:bodyPr wrap="square">
            <a:spAutoFit/>
          </a:bodyPr>
          <a:lstStyle/>
          <a:p>
            <a:pPr algn="just"/>
            <a:r>
              <a:rPr lang="it-IT" sz="2400" b="1" dirty="0">
                <a:solidFill>
                  <a:schemeClr val="accent1"/>
                </a:solidFill>
                <a:latin typeface="Helvetica-Bold"/>
              </a:rPr>
              <a:t>FARMACOPEA EUROPEA</a:t>
            </a:r>
            <a:endParaRPr lang="it-IT" sz="2400" dirty="0"/>
          </a:p>
        </p:txBody>
      </p:sp>
    </p:spTree>
    <p:extLst>
      <p:ext uri="{BB962C8B-B14F-4D97-AF65-F5344CB8AC3E}">
        <p14:creationId xmlns:p14="http://schemas.microsoft.com/office/powerpoint/2010/main" val="1369229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83498D46-8023-445D-BA84-5F1A12491CA0}"/>
              </a:ext>
            </a:extLst>
          </p:cNvPr>
          <p:cNvSpPr/>
          <p:nvPr/>
        </p:nvSpPr>
        <p:spPr>
          <a:xfrm>
            <a:off x="1371602" y="0"/>
            <a:ext cx="7546156" cy="3108543"/>
          </a:xfrm>
          <a:prstGeom prst="rect">
            <a:avLst/>
          </a:prstGeom>
        </p:spPr>
        <p:txBody>
          <a:bodyPr wrap="square">
            <a:spAutoFit/>
          </a:bodyPr>
          <a:lstStyle/>
          <a:p>
            <a:pPr algn="just"/>
            <a:r>
              <a:rPr lang="it-IT" sz="1400" dirty="0">
                <a:latin typeface="Arial" panose="020B0604020202020204" pitchFamily="34" charset="0"/>
                <a:cs typeface="Arial" panose="020B0604020202020204" pitchFamily="34" charset="0"/>
              </a:rPr>
              <a:t>Il ruolo della Farmacopea Europea </a:t>
            </a:r>
            <a:r>
              <a:rPr lang="it-IT" sz="1400" dirty="0" err="1">
                <a:latin typeface="Arial" panose="020B0604020202020204" pitchFamily="34" charset="0"/>
                <a:cs typeface="Arial" panose="020B0604020202020204" pitchFamily="34" charset="0"/>
              </a:rPr>
              <a:t>e'</a:t>
            </a:r>
            <a:r>
              <a:rPr lang="it-IT" sz="1400" dirty="0">
                <a:latin typeface="Arial" panose="020B0604020202020204" pitchFamily="34" charset="0"/>
                <a:cs typeface="Arial" panose="020B0604020202020204" pitchFamily="34" charset="0"/>
              </a:rPr>
              <a:t> la </a:t>
            </a:r>
            <a:r>
              <a:rPr lang="it-IT" sz="1400" b="1" u="sng" dirty="0">
                <a:latin typeface="Arial" panose="020B0604020202020204" pitchFamily="34" charset="0"/>
                <a:cs typeface="Arial" panose="020B0604020202020204" pitchFamily="34" charset="0"/>
              </a:rPr>
              <a:t>promozione della salute pubblica </a:t>
            </a:r>
            <a:r>
              <a:rPr lang="it-IT" sz="1400" dirty="0">
                <a:latin typeface="Arial" panose="020B0604020202020204" pitchFamily="34" charset="0"/>
                <a:cs typeface="Arial" panose="020B0604020202020204" pitchFamily="34" charset="0"/>
              </a:rPr>
              <a:t>mediante la messa a punto di norme comuni riconosciute e che devono essere utilizzate dal personale sanitario e da chi </a:t>
            </a:r>
            <a:r>
              <a:rPr lang="it-IT" sz="1400" dirty="0" err="1">
                <a:latin typeface="Arial" panose="020B0604020202020204" pitchFamily="34" charset="0"/>
                <a:cs typeface="Arial" panose="020B0604020202020204" pitchFamily="34" charset="0"/>
              </a:rPr>
              <a:t>e'</a:t>
            </a:r>
            <a:r>
              <a:rPr lang="it-IT" sz="1400" dirty="0">
                <a:latin typeface="Arial" panose="020B0604020202020204" pitchFamily="34" charset="0"/>
                <a:cs typeface="Arial" panose="020B0604020202020204" pitchFamily="34" charset="0"/>
              </a:rPr>
              <a:t> coinvolto con la qualità dei medicinali. Tali norme o specifiche debbono essere appropriate e costituire, per i pazienti e consumatori, la garanzia in materia di sicurezza d’uso dei medicinali. La loro esistenza:</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facilita la libera circolazione dei prodotti medicinali in Europa;</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assicura la qualità dei prodotti medicinali e dei loro componenti importati o esportati dall’Europa.</a:t>
            </a:r>
          </a:p>
          <a:p>
            <a:pPr algn="just"/>
            <a:endParaRPr lang="it-IT" sz="1400" dirty="0">
              <a:latin typeface="Arial" panose="020B0604020202020204" pitchFamily="34" charset="0"/>
              <a:cs typeface="Arial" panose="020B0604020202020204" pitchFamily="34" charset="0"/>
            </a:endParaRPr>
          </a:p>
          <a:p>
            <a:pPr algn="just"/>
            <a:r>
              <a:rPr lang="it-IT" sz="1400" dirty="0">
                <a:latin typeface="Arial" panose="020B0604020202020204" pitchFamily="34" charset="0"/>
                <a:cs typeface="Arial" panose="020B0604020202020204" pitchFamily="34" charset="0"/>
              </a:rPr>
              <a:t>Le monografie e gli altri testi della Farmacopea Europea vengono elaborati in modo da rispondere alle esigenze:</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delle autorità regolatorie;</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chi </a:t>
            </a:r>
            <a:r>
              <a:rPr lang="it-IT" sz="1400" dirty="0" err="1">
                <a:latin typeface="Arial" panose="020B0604020202020204" pitchFamily="34" charset="0"/>
                <a:cs typeface="Arial" panose="020B0604020202020204" pitchFamily="34" charset="0"/>
              </a:rPr>
              <a:t>e'</a:t>
            </a:r>
            <a:r>
              <a:rPr lang="it-IT" sz="1400" dirty="0">
                <a:latin typeface="Arial" panose="020B0604020202020204" pitchFamily="34" charset="0"/>
                <a:cs typeface="Arial" panose="020B0604020202020204" pitchFamily="34" charset="0"/>
              </a:rPr>
              <a:t> coinvolto nel controllo della qualità dei prodotti medicinali ed i loro componenti;</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dei produttori delle materie prime e dei prodotti medicinali.</a:t>
            </a:r>
          </a:p>
        </p:txBody>
      </p:sp>
      <p:sp>
        <p:nvSpPr>
          <p:cNvPr id="5" name="Rettangolo 4">
            <a:extLst>
              <a:ext uri="{FF2B5EF4-FFF2-40B4-BE49-F238E27FC236}">
                <a16:creationId xmlns:a16="http://schemas.microsoft.com/office/drawing/2014/main" id="{D5410D2F-E29D-40AA-9FF8-A5B2534DE70A}"/>
              </a:ext>
            </a:extLst>
          </p:cNvPr>
          <p:cNvSpPr/>
          <p:nvPr/>
        </p:nvSpPr>
        <p:spPr>
          <a:xfrm>
            <a:off x="1371602" y="3087387"/>
            <a:ext cx="7365868" cy="3847207"/>
          </a:xfrm>
          <a:prstGeom prst="rect">
            <a:avLst/>
          </a:prstGeom>
        </p:spPr>
        <p:txBody>
          <a:bodyPr wrap="square">
            <a:spAutoFit/>
          </a:bodyPr>
          <a:lstStyle/>
          <a:p>
            <a:pPr algn="just"/>
            <a:r>
              <a:rPr lang="it-IT" sz="2000" b="1" dirty="0">
                <a:solidFill>
                  <a:schemeClr val="accent1"/>
                </a:solidFill>
                <a:latin typeface="Helvetica-Bold"/>
              </a:rPr>
              <a:t>Armonizzazione internazionale</a:t>
            </a:r>
          </a:p>
          <a:p>
            <a:pPr algn="just"/>
            <a:r>
              <a:rPr lang="it-IT"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La Farmacopea Europea è coinvolta in un processo di armonizzazione </a:t>
            </a:r>
            <a:r>
              <a:rPr lang="it-IT" sz="1600" dirty="0">
                <a:latin typeface="Arial" panose="020B0604020202020204" pitchFamily="34" charset="0"/>
                <a:cs typeface="Arial" panose="020B0604020202020204" pitchFamily="34" charset="0"/>
              </a:rPr>
              <a:t>con la Farmacopea Giapponese e la Farmacopea degli Stati Uniti (USP) mediante una struttura informale denominata PHARMACOPOEIAL DISCUSSION GROUP (PDG). </a:t>
            </a:r>
          </a:p>
          <a:p>
            <a:pPr algn="just"/>
            <a:r>
              <a:rPr lang="it-IT" sz="1600" dirty="0">
                <a:latin typeface="Arial" panose="020B0604020202020204" pitchFamily="34" charset="0"/>
                <a:cs typeface="Arial" panose="020B0604020202020204" pitchFamily="34" charset="0"/>
              </a:rPr>
              <a:t>Le attività sono sviluppate in accordo con quelle della CONFERENZA INTERNAZIONALE sulla ARMONIZZAZIONE (ICH).</a:t>
            </a:r>
          </a:p>
          <a:p>
            <a:pPr algn="just"/>
            <a:r>
              <a:rPr lang="it-IT" sz="1600" dirty="0">
                <a:latin typeface="Arial" panose="020B0604020202020204" pitchFamily="34" charset="0"/>
                <a:cs typeface="Arial" panose="020B0604020202020204" pitchFamily="34" charset="0"/>
              </a:rPr>
              <a:t>Nel capitolo Argomenti Generali viene data informazione sullo stato dei testi armonizzati e, di conseguenza, sulla intercambiabilità dei diversi capitoli generali e delle monografie con quelli della Farmacopea Giapponese e della Farmacopea degli Stati Uniti</a:t>
            </a:r>
          </a:p>
          <a:p>
            <a:pPr algn="just"/>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Le tre Farmacopee hanno deciso di non procedere a cambiamenti unilaterali nel caso di monografie e di capitoli generali armonizzati, ma di applicare la concordata procedura di revisione in base alla quale le tre Farmacopee adottano simultaneamente una revisione</a:t>
            </a:r>
          </a:p>
        </p:txBody>
      </p:sp>
    </p:spTree>
    <p:extLst>
      <p:ext uri="{BB962C8B-B14F-4D97-AF65-F5344CB8AC3E}">
        <p14:creationId xmlns:p14="http://schemas.microsoft.com/office/powerpoint/2010/main" val="2497782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7E173548-1C9C-41CD-A080-867C5CBA19BF}"/>
              </a:ext>
            </a:extLst>
          </p:cNvPr>
          <p:cNvSpPr/>
          <p:nvPr/>
        </p:nvSpPr>
        <p:spPr>
          <a:xfrm>
            <a:off x="1303256" y="2005800"/>
            <a:ext cx="6858000" cy="2123658"/>
          </a:xfrm>
          <a:prstGeom prst="rect">
            <a:avLst/>
          </a:prstGeom>
        </p:spPr>
        <p:txBody>
          <a:bodyPr wrap="square">
            <a:spAutoFit/>
          </a:bodyPr>
          <a:lstStyle/>
          <a:p>
            <a:pPr algn="ctr"/>
            <a:r>
              <a:rPr lang="it-IT" sz="4400" b="1" dirty="0">
                <a:latin typeface="Arial" panose="020B0604020202020204" pitchFamily="34" charset="0"/>
                <a:cs typeface="Arial" panose="020B0604020202020204" pitchFamily="34" charset="0"/>
              </a:rPr>
              <a:t>AUTORITA' SANITARIE</a:t>
            </a:r>
          </a:p>
          <a:p>
            <a:pPr algn="ctr"/>
            <a:r>
              <a:rPr lang="it-IT" sz="4400" b="1" dirty="0">
                <a:latin typeface="Arial" panose="020B0604020202020204" pitchFamily="34" charset="0"/>
                <a:cs typeface="Arial" panose="020B0604020202020204" pitchFamily="34" charset="0"/>
              </a:rPr>
              <a:t>NAZIONALI E</a:t>
            </a:r>
          </a:p>
          <a:p>
            <a:pPr algn="ctr"/>
            <a:r>
              <a:rPr lang="it-IT" sz="4400" b="1" dirty="0">
                <a:latin typeface="Arial" panose="020B0604020202020204" pitchFamily="34" charset="0"/>
                <a:cs typeface="Arial" panose="020B0604020202020204" pitchFamily="34" charset="0"/>
              </a:rPr>
              <a:t>COMUNITARIE</a:t>
            </a:r>
          </a:p>
        </p:txBody>
      </p:sp>
    </p:spTree>
    <p:extLst>
      <p:ext uri="{BB962C8B-B14F-4D97-AF65-F5344CB8AC3E}">
        <p14:creationId xmlns:p14="http://schemas.microsoft.com/office/powerpoint/2010/main" val="2129333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D8B8326B-E183-41D3-BFC2-F38F6F712038}"/>
              </a:ext>
            </a:extLst>
          </p:cNvPr>
          <p:cNvSpPr/>
          <p:nvPr/>
        </p:nvSpPr>
        <p:spPr>
          <a:xfrm>
            <a:off x="1220770" y="1318022"/>
            <a:ext cx="7772400" cy="5816977"/>
          </a:xfrm>
          <a:prstGeom prst="rect">
            <a:avLst/>
          </a:prstGeom>
        </p:spPr>
        <p:txBody>
          <a:bodyPr wrap="square">
            <a:spAutoFit/>
          </a:bodyPr>
          <a:lstStyle/>
          <a:p>
            <a:pPr algn="just"/>
            <a:endParaRPr lang="it-IT" sz="2400" b="1" dirty="0">
              <a:solidFill>
                <a:schemeClr val="accent1"/>
              </a:solidFill>
              <a:latin typeface="Helvetica-Bold"/>
            </a:endParaRPr>
          </a:p>
          <a:p>
            <a:pPr algn="just"/>
            <a:r>
              <a:rPr lang="it-IT" sz="2400" b="1" dirty="0">
                <a:solidFill>
                  <a:schemeClr val="accent1"/>
                </a:solidFill>
                <a:latin typeface="Helvetica-Bold"/>
              </a:rPr>
              <a:t>Art. 1. (I principi)</a:t>
            </a:r>
          </a:p>
          <a:p>
            <a:pPr algn="just"/>
            <a:r>
              <a:rPr lang="it-IT" dirty="0" err="1">
                <a:latin typeface="Arial" panose="020B0604020202020204" pitchFamily="34" charset="0"/>
                <a:cs typeface="Arial" panose="020B0604020202020204" pitchFamily="34" charset="0"/>
              </a:rPr>
              <a:t>sLa</a:t>
            </a:r>
            <a:r>
              <a:rPr lang="it-IT" dirty="0">
                <a:latin typeface="Arial" panose="020B0604020202020204" pitchFamily="34" charset="0"/>
                <a:cs typeface="Arial" panose="020B0604020202020204" pitchFamily="34" charset="0"/>
              </a:rPr>
              <a:t> Repubblica </a:t>
            </a:r>
            <a:r>
              <a:rPr lang="it-IT" b="1" u="sng" dirty="0">
                <a:latin typeface="Arial" panose="020B0604020202020204" pitchFamily="34" charset="0"/>
                <a:cs typeface="Arial" panose="020B0604020202020204" pitchFamily="34" charset="0"/>
              </a:rPr>
              <a:t>tutela la salute come fondamentale diritto dell'individuo e interesse della collettività mediante il servizio sanitario nazionale</a:t>
            </a:r>
            <a:r>
              <a:rPr lang="it-IT" u="sng" dirty="0">
                <a:latin typeface="Arial" panose="020B0604020202020204" pitchFamily="34" charset="0"/>
                <a:cs typeface="Arial" panose="020B0604020202020204" pitchFamily="34" charset="0"/>
              </a:rPr>
              <a:t>. </a:t>
            </a:r>
            <a:r>
              <a:rPr lang="it-IT" dirty="0">
                <a:latin typeface="Arial" panose="020B0604020202020204" pitchFamily="34" charset="0"/>
                <a:cs typeface="Arial" panose="020B0604020202020204" pitchFamily="34" charset="0"/>
              </a:rPr>
              <a:t>La tutela della salute fisica e psichica deve avvenire nel rispetto della dignità e della libertà della persona umana. Il </a:t>
            </a:r>
            <a:r>
              <a:rPr lang="it-IT" dirty="0" err="1">
                <a:latin typeface="Arial" panose="020B0604020202020204" pitchFamily="34" charset="0"/>
                <a:cs typeface="Arial" panose="020B0604020202020204" pitchFamily="34" charset="0"/>
              </a:rPr>
              <a:t>ervizio</a:t>
            </a:r>
            <a:r>
              <a:rPr lang="it-IT" dirty="0">
                <a:latin typeface="Arial" panose="020B0604020202020204" pitchFamily="34" charset="0"/>
                <a:cs typeface="Arial" panose="020B0604020202020204" pitchFamily="34" charset="0"/>
              </a:rPr>
              <a:t> sanitario nazionale </a:t>
            </a:r>
            <a:r>
              <a:rPr lang="it-IT" dirty="0" err="1">
                <a:latin typeface="Arial" panose="020B0604020202020204" pitchFamily="34" charset="0"/>
                <a:cs typeface="Arial" panose="020B0604020202020204" pitchFamily="34" charset="0"/>
              </a:rPr>
              <a:t>e'</a:t>
            </a:r>
            <a:r>
              <a:rPr lang="it-IT" dirty="0">
                <a:latin typeface="Arial" panose="020B0604020202020204" pitchFamily="34" charset="0"/>
                <a:cs typeface="Arial" panose="020B0604020202020204" pitchFamily="34" charset="0"/>
              </a:rPr>
              <a:t> costituito dal </a:t>
            </a:r>
            <a:r>
              <a:rPr lang="it-IT" b="1" u="sng" dirty="0">
                <a:latin typeface="Arial" panose="020B0604020202020204" pitchFamily="34" charset="0"/>
                <a:cs typeface="Arial" panose="020B0604020202020204" pitchFamily="34" charset="0"/>
              </a:rPr>
              <a:t>complesso delle funzioni, delle strutture, dei servizi e delle attività destinati alla promozione, al mantenimento ed al recupero della salute fisica e psichica di tutta la popolazione</a:t>
            </a:r>
            <a:r>
              <a:rPr lang="it-IT" dirty="0">
                <a:latin typeface="Arial" panose="020B0604020202020204" pitchFamily="34" charset="0"/>
                <a:cs typeface="Arial" panose="020B0604020202020204" pitchFamily="34" charset="0"/>
              </a:rPr>
              <a:t> senza distinzione di condizioni individuali o sociali e secondo modalità che assicurino l'eguaglianza dei cittadini nei confronti del servizio. L'attuazione del servizio sanitario nazionale compete allo Stato, alle regioni e agli enti locali territoriali, garantendo la partecipazione dei cittadini. Nel servizio sanitario nazionale </a:t>
            </a:r>
            <a:r>
              <a:rPr lang="it-IT" dirty="0" err="1">
                <a:latin typeface="Arial" panose="020B0604020202020204" pitchFamily="34" charset="0"/>
                <a:cs typeface="Arial" panose="020B0604020202020204" pitchFamily="34" charset="0"/>
              </a:rPr>
              <a:t>e'</a:t>
            </a:r>
            <a:r>
              <a:rPr lang="it-IT" dirty="0">
                <a:latin typeface="Arial" panose="020B0604020202020204" pitchFamily="34" charset="0"/>
                <a:cs typeface="Arial" panose="020B0604020202020204" pitchFamily="34" charset="0"/>
              </a:rPr>
              <a:t> assicurato il collegamento ed il coordinamento con le attività e con gli interventi di tutti gli altri organi, centri, istituzioni e servizi, che svolgono nel settore sociale attività comunque incidenti sullo stato di salute degli individui e della collettività. Le associazioni di volontariato possono concorrere ai fini istituzionali del servizio sanitario nazionale nei modi e nelle forme stabiliti dalla presente legge.</a:t>
            </a:r>
          </a:p>
        </p:txBody>
      </p:sp>
      <p:pic>
        <p:nvPicPr>
          <p:cNvPr id="1026" name="Picture 2" descr="Risultato immagini per servizio sanitario nazionale">
            <a:extLst>
              <a:ext uri="{FF2B5EF4-FFF2-40B4-BE49-F238E27FC236}">
                <a16:creationId xmlns:a16="http://schemas.microsoft.com/office/drawing/2014/main" id="{DC8F4F9A-5D99-47A9-A69E-AA28053B85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419" y="160769"/>
            <a:ext cx="2839383" cy="1337202"/>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a:extLst>
              <a:ext uri="{FF2B5EF4-FFF2-40B4-BE49-F238E27FC236}">
                <a16:creationId xmlns:a16="http://schemas.microsoft.com/office/drawing/2014/main" id="{0A371DF4-2EA0-4BEE-86E9-8A59BCD65004}"/>
              </a:ext>
            </a:extLst>
          </p:cNvPr>
          <p:cNvSpPr/>
          <p:nvPr/>
        </p:nvSpPr>
        <p:spPr>
          <a:xfrm>
            <a:off x="4440024" y="321539"/>
            <a:ext cx="4703976" cy="1015663"/>
          </a:xfrm>
          <a:prstGeom prst="rect">
            <a:avLst/>
          </a:prstGeom>
        </p:spPr>
        <p:txBody>
          <a:bodyPr wrap="square">
            <a:spAutoFit/>
          </a:bodyPr>
          <a:lstStyle/>
          <a:p>
            <a:pPr algn="just"/>
            <a:r>
              <a:rPr lang="it-IT" sz="2000" b="1" dirty="0">
                <a:solidFill>
                  <a:schemeClr val="accent1"/>
                </a:solidFill>
                <a:latin typeface="Helvetica-Bold"/>
              </a:rPr>
              <a:t>Servizio Sanitario Nazionale (SSN)</a:t>
            </a:r>
          </a:p>
          <a:p>
            <a:pPr algn="just"/>
            <a:r>
              <a:rPr lang="it-IT" sz="2000" b="1" dirty="0">
                <a:solidFill>
                  <a:schemeClr val="accent1"/>
                </a:solidFill>
                <a:latin typeface="Helvetica-Bold"/>
              </a:rPr>
              <a:t>Legge 23.12.1978, n. 833 –</a:t>
            </a:r>
          </a:p>
          <a:p>
            <a:pPr algn="just"/>
            <a:r>
              <a:rPr lang="it-IT" sz="2000" b="1" dirty="0">
                <a:solidFill>
                  <a:schemeClr val="accent1"/>
                </a:solidFill>
                <a:latin typeface="Helvetica-Bold"/>
              </a:rPr>
              <a:t> Istituzione SSN</a:t>
            </a:r>
          </a:p>
        </p:txBody>
      </p:sp>
    </p:spTree>
    <p:extLst>
      <p:ext uri="{BB962C8B-B14F-4D97-AF65-F5344CB8AC3E}">
        <p14:creationId xmlns:p14="http://schemas.microsoft.com/office/powerpoint/2010/main" val="4283273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E7C19A6F-73CB-4BFE-86A2-67AF9F7D4504}"/>
              </a:ext>
            </a:extLst>
          </p:cNvPr>
          <p:cNvPicPr>
            <a:picLocks noChangeAspect="1"/>
          </p:cNvPicPr>
          <p:nvPr/>
        </p:nvPicPr>
        <p:blipFill rotWithShape="1">
          <a:blip r:embed="rId2"/>
          <a:srcRect t="25481" b="8859"/>
          <a:stretch/>
        </p:blipFill>
        <p:spPr>
          <a:xfrm>
            <a:off x="2967309" y="787227"/>
            <a:ext cx="4417994" cy="2175657"/>
          </a:xfrm>
          <a:prstGeom prst="rect">
            <a:avLst/>
          </a:prstGeom>
        </p:spPr>
      </p:pic>
      <p:sp>
        <p:nvSpPr>
          <p:cNvPr id="5" name="Rettangolo 4">
            <a:extLst>
              <a:ext uri="{FF2B5EF4-FFF2-40B4-BE49-F238E27FC236}">
                <a16:creationId xmlns:a16="http://schemas.microsoft.com/office/drawing/2014/main" id="{123C976A-5C52-4105-9970-A0E459EDFC84}"/>
              </a:ext>
            </a:extLst>
          </p:cNvPr>
          <p:cNvSpPr/>
          <p:nvPr/>
        </p:nvSpPr>
        <p:spPr>
          <a:xfrm>
            <a:off x="1398664" y="5780782"/>
            <a:ext cx="7617642" cy="1077218"/>
          </a:xfrm>
          <a:prstGeom prst="rect">
            <a:avLst/>
          </a:prstGeom>
        </p:spPr>
        <p:txBody>
          <a:bodyPr wrap="square">
            <a:spAutoFit/>
          </a:bodyPr>
          <a:lstStyle/>
          <a:p>
            <a:pPr algn="just"/>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 Livelli essenziali di assistenza (LEA) sono le prestazioni e i servizi che il Servizio sanitario nazionale (SSN) è tenuto a fornire a tutti i cittadini, gratuitamente o dietro pagamento di una quota di partecipazione (ticket), con le risorse pubbliche raccolte attraverso la fiscalità generale (tasse).</a:t>
            </a:r>
          </a:p>
        </p:txBody>
      </p:sp>
      <p:sp>
        <p:nvSpPr>
          <p:cNvPr id="6" name="Rettangolo 5">
            <a:extLst>
              <a:ext uri="{FF2B5EF4-FFF2-40B4-BE49-F238E27FC236}">
                <a16:creationId xmlns:a16="http://schemas.microsoft.com/office/drawing/2014/main" id="{90FC925D-437A-4CFE-A56E-39EE4D9C15FD}"/>
              </a:ext>
            </a:extLst>
          </p:cNvPr>
          <p:cNvSpPr/>
          <p:nvPr/>
        </p:nvSpPr>
        <p:spPr>
          <a:xfrm>
            <a:off x="1398664" y="5442228"/>
            <a:ext cx="8077807" cy="338554"/>
          </a:xfrm>
          <a:prstGeom prst="rect">
            <a:avLst/>
          </a:prstGeom>
        </p:spPr>
        <p:txBody>
          <a:bodyPr wrap="square">
            <a:spAutoFit/>
          </a:bodyPr>
          <a:lstStyle/>
          <a:p>
            <a:r>
              <a:rPr lang="it-IT" sz="1600" b="1" i="1" dirty="0">
                <a:solidFill>
                  <a:schemeClr val="accent1"/>
                </a:solidFill>
                <a:latin typeface="Helvetica-Bold"/>
                <a:hlinkClick r:id="rId3">
                  <a:extLst>
                    <a:ext uri="{A12FA001-AC4F-418D-AE19-62706E023703}">
                      <ahyp:hlinkClr xmlns:ahyp="http://schemas.microsoft.com/office/drawing/2018/hyperlinkcolor" val="tx"/>
                    </a:ext>
                  </a:extLst>
                </a:hlinkClick>
              </a:rPr>
              <a:t>Decreto del Presidente del Consiglio dei Ministri (DPCM) del 12 gennaio 2017</a:t>
            </a:r>
            <a:endParaRPr lang="it-IT" sz="1600" b="1" i="1" dirty="0">
              <a:solidFill>
                <a:schemeClr val="accent1"/>
              </a:solidFill>
              <a:latin typeface="Helvetica-Bold"/>
            </a:endParaRPr>
          </a:p>
        </p:txBody>
      </p:sp>
      <p:sp>
        <p:nvSpPr>
          <p:cNvPr id="7" name="Rettangolo 6">
            <a:extLst>
              <a:ext uri="{FF2B5EF4-FFF2-40B4-BE49-F238E27FC236}">
                <a16:creationId xmlns:a16="http://schemas.microsoft.com/office/drawing/2014/main" id="{DE6BD35D-0C17-4D1D-966E-FFC41178CF12}"/>
              </a:ext>
            </a:extLst>
          </p:cNvPr>
          <p:cNvSpPr/>
          <p:nvPr/>
        </p:nvSpPr>
        <p:spPr>
          <a:xfrm>
            <a:off x="1398664" y="89624"/>
            <a:ext cx="7745336" cy="830997"/>
          </a:xfrm>
          <a:prstGeom prst="rect">
            <a:avLst/>
          </a:prstGeom>
        </p:spPr>
        <p:txBody>
          <a:bodyPr wrap="square">
            <a:spAutoFit/>
          </a:bodyPr>
          <a:lstStyle/>
          <a:p>
            <a:pPr algn="just"/>
            <a:r>
              <a:rPr lang="it-IT" sz="1600" b="1" dirty="0">
                <a:solidFill>
                  <a:schemeClr val="accent1"/>
                </a:solidFill>
                <a:latin typeface="Helvetica-Bold"/>
              </a:rPr>
              <a:t>IL SSN È UN INSIEME DI ENTI ED ORGANI CHE CONCORRONO AL RAGGIUNGIMENTO DEGLI OBIETTIVI DI TUTELA DELLA SALUTE DEI CITTADINI</a:t>
            </a:r>
          </a:p>
        </p:txBody>
      </p:sp>
      <p:sp>
        <p:nvSpPr>
          <p:cNvPr id="8" name="Rettangolo 7">
            <a:extLst>
              <a:ext uri="{FF2B5EF4-FFF2-40B4-BE49-F238E27FC236}">
                <a16:creationId xmlns:a16="http://schemas.microsoft.com/office/drawing/2014/main" id="{4618AE9E-CB80-4531-AFC3-E27ECD5972CA}"/>
              </a:ext>
            </a:extLst>
          </p:cNvPr>
          <p:cNvSpPr/>
          <p:nvPr/>
        </p:nvSpPr>
        <p:spPr>
          <a:xfrm>
            <a:off x="1516245" y="2962884"/>
            <a:ext cx="6924759" cy="2462213"/>
          </a:xfrm>
          <a:prstGeom prst="rect">
            <a:avLst/>
          </a:prstGeom>
        </p:spPr>
        <p:txBody>
          <a:bodyPr wrap="square">
            <a:spAutoFit/>
          </a:bodyPr>
          <a:lstStyle/>
          <a:p>
            <a:pPr marL="285750" indent="-285750" algn="just">
              <a:buFont typeface="Arial" panose="020B0604020202020204" pitchFamily="34" charset="0"/>
              <a:buChar char="•"/>
            </a:pPr>
            <a:r>
              <a:rPr lang="it-IT" sz="1400" b="1" dirty="0">
                <a:latin typeface="Arial" panose="020B0604020202020204" pitchFamily="34" charset="0"/>
                <a:cs typeface="Arial" panose="020B0604020202020204" pitchFamily="34" charset="0"/>
              </a:rPr>
              <a:t>Ministero della Salute</a:t>
            </a:r>
          </a:p>
          <a:p>
            <a:pPr marL="285750" indent="-285750" algn="just">
              <a:buFont typeface="Arial" panose="020B0604020202020204" pitchFamily="34" charset="0"/>
              <a:buChar char="•"/>
            </a:pPr>
            <a:r>
              <a:rPr lang="it-IT" sz="1400" b="1" dirty="0">
                <a:latin typeface="Arial" panose="020B0604020202020204" pitchFamily="34" charset="0"/>
                <a:cs typeface="Arial" panose="020B0604020202020204" pitchFamily="34" charset="0"/>
              </a:rPr>
              <a:t>Consiglio superiore di sanità (CSS);</a:t>
            </a:r>
          </a:p>
          <a:p>
            <a:pPr marL="285750" indent="-285750" algn="just">
              <a:buFont typeface="Arial" panose="020B0604020202020204" pitchFamily="34" charset="0"/>
              <a:buChar char="•"/>
            </a:pPr>
            <a:r>
              <a:rPr lang="it-IT" sz="1400" b="1" dirty="0">
                <a:latin typeface="Arial" panose="020B0604020202020204" pitchFamily="34" charset="0"/>
                <a:cs typeface="Arial" panose="020B0604020202020204" pitchFamily="34" charset="0"/>
              </a:rPr>
              <a:t>Istituto Superiore di Sanità (ISS);</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Istituto Superiore per la Prevenzione e Sicurezza del Lavoro (ISPESL);</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Agenzia per i Servizi Sanitari Regionali (ASSR);</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Istituti di ricovero e cura a carattere scientifico (IRCCS);</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Istituti zooprofilattici sperimentali;</a:t>
            </a:r>
          </a:p>
          <a:p>
            <a:pPr marL="285750" indent="-285750" algn="just">
              <a:buFont typeface="Arial" panose="020B0604020202020204" pitchFamily="34" charset="0"/>
              <a:buChar char="•"/>
            </a:pPr>
            <a:r>
              <a:rPr lang="it-IT" sz="1400" b="1" dirty="0">
                <a:latin typeface="Arial" panose="020B0604020202020204" pitchFamily="34" charset="0"/>
                <a:cs typeface="Arial" panose="020B0604020202020204" pitchFamily="34" charset="0"/>
              </a:rPr>
              <a:t>Agenzia Italiana del Farmaco (AIFA);</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Servizi sanitari regionali (SSR) - Aziende sanitarie locali (ASL) e aziende ospedaliere (AO), attraverso le quali regioni e province autonome assicurano l'assistenza sanitaria</a:t>
            </a:r>
          </a:p>
        </p:txBody>
      </p:sp>
    </p:spTree>
    <p:extLst>
      <p:ext uri="{BB962C8B-B14F-4D97-AF65-F5344CB8AC3E}">
        <p14:creationId xmlns:p14="http://schemas.microsoft.com/office/powerpoint/2010/main" val="1574742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5283D8AE-32EE-43B4-8AF6-590523C1142C}"/>
              </a:ext>
            </a:extLst>
          </p:cNvPr>
          <p:cNvSpPr/>
          <p:nvPr/>
        </p:nvSpPr>
        <p:spPr>
          <a:xfrm>
            <a:off x="1315040" y="1205058"/>
            <a:ext cx="7546156" cy="3139321"/>
          </a:xfrm>
          <a:prstGeom prst="rect">
            <a:avLst/>
          </a:prstGeom>
        </p:spPr>
        <p:txBody>
          <a:bodyPr wrap="square">
            <a:spAutoFit/>
          </a:bodyPr>
          <a:lstStyle/>
          <a:p>
            <a:pPr algn="just"/>
            <a:r>
              <a:rPr lang="it-IT" dirty="0">
                <a:latin typeface="Arial" panose="020B0604020202020204" pitchFamily="34" charset="0"/>
                <a:cs typeface="Arial" panose="020B0604020202020204" pitchFamily="34" charset="0"/>
              </a:rPr>
              <a:t>Organo centrale del Servizio Sanitario Nazionale preposto alla funzione di indirizzo e programmazione in materia sanitaria, alla definizione degli obiettivi da raggiungere per il miglioramento dello stato di salute della popolazione e alla determinazione dei livelli di assistenza da assicurare a tutti i cittadini in condizioni di uniformità sull' intero territorio nazionale.</a:t>
            </a:r>
          </a:p>
          <a:p>
            <a:pPr algn="just"/>
            <a:r>
              <a:rPr lang="it-IT" dirty="0">
                <a:latin typeface="Arial" panose="020B0604020202020204" pitchFamily="34" charset="0"/>
                <a:cs typeface="Arial" panose="020B0604020202020204" pitchFamily="34" charset="0"/>
              </a:rPr>
              <a:t>Organizzato in 3 dipartimenti:</a:t>
            </a:r>
          </a:p>
          <a:p>
            <a:pPr marL="285750" indent="-285750" algn="just">
              <a:buFont typeface="Wingdings" panose="05000000000000000000" pitchFamily="2" charset="2"/>
              <a:buChar char="Ø"/>
            </a:pPr>
            <a:r>
              <a:rPr lang="it-IT" dirty="0">
                <a:latin typeface="Arial" panose="020B0604020202020204" pitchFamily="34" charset="0"/>
                <a:cs typeface="Arial" panose="020B0604020202020204" pitchFamily="34" charset="0"/>
              </a:rPr>
              <a:t>Dipartimento della sanità pubblica e dell'innovazione</a:t>
            </a:r>
          </a:p>
          <a:p>
            <a:pPr marL="285750" indent="-285750" algn="just">
              <a:buFont typeface="Wingdings" panose="05000000000000000000" pitchFamily="2" charset="2"/>
              <a:buChar char="Ø"/>
            </a:pPr>
            <a:r>
              <a:rPr lang="it-IT" dirty="0">
                <a:latin typeface="Arial" panose="020B0604020202020204" pitchFamily="34" charset="0"/>
                <a:cs typeface="Arial" panose="020B0604020202020204" pitchFamily="34" charset="0"/>
              </a:rPr>
              <a:t>Dipartimento della programmazione e dell’ordinamento del Servizio Sanitario nazionale</a:t>
            </a:r>
          </a:p>
          <a:p>
            <a:pPr marL="285750" indent="-285750" algn="just">
              <a:buFont typeface="Wingdings" panose="05000000000000000000" pitchFamily="2" charset="2"/>
              <a:buChar char="Ø"/>
            </a:pPr>
            <a:r>
              <a:rPr lang="it-IT" b="1" dirty="0">
                <a:solidFill>
                  <a:schemeClr val="accent1"/>
                </a:solidFill>
                <a:latin typeface="Arial" panose="020B0604020202020204" pitchFamily="34" charset="0"/>
                <a:cs typeface="Arial" panose="020B0604020202020204" pitchFamily="34" charset="0"/>
              </a:rPr>
              <a:t>Dipartimento della sanità pubblica veterinaria, della sicurezza alimentare e degli organi collegiali per la tutela della salute</a:t>
            </a:r>
          </a:p>
        </p:txBody>
      </p:sp>
      <p:sp>
        <p:nvSpPr>
          <p:cNvPr id="6" name="Rettangolo 5">
            <a:extLst>
              <a:ext uri="{FF2B5EF4-FFF2-40B4-BE49-F238E27FC236}">
                <a16:creationId xmlns:a16="http://schemas.microsoft.com/office/drawing/2014/main" id="{560F5FF0-D358-4DBC-8CFA-40F304FBAC8A}"/>
              </a:ext>
            </a:extLst>
          </p:cNvPr>
          <p:cNvSpPr/>
          <p:nvPr/>
        </p:nvSpPr>
        <p:spPr>
          <a:xfrm>
            <a:off x="1347151" y="158618"/>
            <a:ext cx="4997971" cy="523220"/>
          </a:xfrm>
          <a:prstGeom prst="rect">
            <a:avLst/>
          </a:prstGeom>
        </p:spPr>
        <p:txBody>
          <a:bodyPr wrap="none">
            <a:spAutoFit/>
          </a:bodyPr>
          <a:lstStyle/>
          <a:p>
            <a:pPr algn="just"/>
            <a:r>
              <a:rPr lang="it-IT" sz="2800" b="1" dirty="0">
                <a:solidFill>
                  <a:schemeClr val="accent1"/>
                </a:solidFill>
                <a:latin typeface="Helvetica-Bold"/>
              </a:rPr>
              <a:t>MINISTERO DELLA SALUTE</a:t>
            </a:r>
          </a:p>
        </p:txBody>
      </p:sp>
      <p:sp>
        <p:nvSpPr>
          <p:cNvPr id="7" name="Rettangolo 6">
            <a:extLst>
              <a:ext uri="{FF2B5EF4-FFF2-40B4-BE49-F238E27FC236}">
                <a16:creationId xmlns:a16="http://schemas.microsoft.com/office/drawing/2014/main" id="{D7BCA874-48E8-440A-B7A3-37E660DB3E45}"/>
              </a:ext>
            </a:extLst>
          </p:cNvPr>
          <p:cNvSpPr/>
          <p:nvPr/>
        </p:nvSpPr>
        <p:spPr>
          <a:xfrm>
            <a:off x="1347151" y="681838"/>
            <a:ext cx="5953027" cy="369332"/>
          </a:xfrm>
          <a:prstGeom prst="rect">
            <a:avLst/>
          </a:prstGeom>
        </p:spPr>
        <p:txBody>
          <a:bodyPr wrap="square">
            <a:spAutoFit/>
          </a:bodyPr>
          <a:lstStyle/>
          <a:p>
            <a:r>
              <a:rPr lang="it-IT" i="1" u="sng" dirty="0">
                <a:latin typeface="Arial" panose="020B0604020202020204" pitchFamily="34" charset="0"/>
                <a:cs typeface="Arial" panose="020B0604020202020204" pitchFamily="34" charset="0"/>
              </a:rPr>
              <a:t>http://www.salute.gov.it/portale/home.html</a:t>
            </a:r>
          </a:p>
        </p:txBody>
      </p:sp>
      <p:sp>
        <p:nvSpPr>
          <p:cNvPr id="10" name="Rettangolo 9">
            <a:extLst>
              <a:ext uri="{FF2B5EF4-FFF2-40B4-BE49-F238E27FC236}">
                <a16:creationId xmlns:a16="http://schemas.microsoft.com/office/drawing/2014/main" id="{73FBD08D-D700-4B7D-B87C-7DDC7FF9BAD3}"/>
              </a:ext>
            </a:extLst>
          </p:cNvPr>
          <p:cNvSpPr/>
          <p:nvPr/>
        </p:nvSpPr>
        <p:spPr>
          <a:xfrm>
            <a:off x="1800520" y="4371282"/>
            <a:ext cx="8502977" cy="2062103"/>
          </a:xfrm>
          <a:prstGeom prst="rect">
            <a:avLst/>
          </a:prstGeom>
        </p:spPr>
        <p:txBody>
          <a:bodyPr wrap="square">
            <a:spAutoFit/>
          </a:bodyPr>
          <a:lstStyle/>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sanità pubblica veterinaria, nutrizione e sicurezza alimentare</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benessere degli animali</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ricerca e sperimentazione nel settore alimentare e veterinario</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valutazione del rischio in materia di sicurezza alimentare</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dietetici e integratori alimentari</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farmaci veterinari</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Fitofarmaci</a:t>
            </a:r>
          </a:p>
          <a:p>
            <a:pPr marL="285750" indent="-285750">
              <a:buFont typeface="Arial" panose="020B0604020202020204" pitchFamily="34" charset="0"/>
              <a:buChar char="•"/>
            </a:pPr>
            <a:r>
              <a:rPr lang="it-IT"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alimentazione animale</a:t>
            </a:r>
          </a:p>
        </p:txBody>
      </p:sp>
      <p:sp>
        <p:nvSpPr>
          <p:cNvPr id="11" name="Freccia circolare a destra 10">
            <a:extLst>
              <a:ext uri="{FF2B5EF4-FFF2-40B4-BE49-F238E27FC236}">
                <a16:creationId xmlns:a16="http://schemas.microsoft.com/office/drawing/2014/main" id="{C3C48402-58A3-4ECB-8C28-724DBFDCFD24}"/>
              </a:ext>
            </a:extLst>
          </p:cNvPr>
          <p:cNvSpPr/>
          <p:nvPr/>
        </p:nvSpPr>
        <p:spPr>
          <a:xfrm>
            <a:off x="650450" y="4017500"/>
            <a:ext cx="989814" cy="96153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2" name="Rettangolo 11">
            <a:extLst>
              <a:ext uri="{FF2B5EF4-FFF2-40B4-BE49-F238E27FC236}">
                <a16:creationId xmlns:a16="http://schemas.microsoft.com/office/drawing/2014/main" id="{6A8C716B-6F17-46CE-9F91-E481B8E07BE2}"/>
              </a:ext>
            </a:extLst>
          </p:cNvPr>
          <p:cNvSpPr/>
          <p:nvPr/>
        </p:nvSpPr>
        <p:spPr>
          <a:xfrm>
            <a:off x="1800520" y="5402333"/>
            <a:ext cx="3459637" cy="77382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705505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6C22131B-F64E-4CF1-B64C-013AB40169C1}"/>
              </a:ext>
            </a:extLst>
          </p:cNvPr>
          <p:cNvSpPr/>
          <p:nvPr/>
        </p:nvSpPr>
        <p:spPr>
          <a:xfrm>
            <a:off x="992623" y="127271"/>
            <a:ext cx="6404317" cy="523220"/>
          </a:xfrm>
          <a:prstGeom prst="rect">
            <a:avLst/>
          </a:prstGeom>
        </p:spPr>
        <p:txBody>
          <a:bodyPr wrap="none">
            <a:spAutoFit/>
          </a:bodyPr>
          <a:lstStyle/>
          <a:p>
            <a:pPr algn="just"/>
            <a:r>
              <a:rPr lang="it-IT" sz="2800" b="1" dirty="0">
                <a:solidFill>
                  <a:schemeClr val="accent1"/>
                </a:solidFill>
                <a:latin typeface="Helvetica-Bold"/>
              </a:rPr>
              <a:t>CONSIGLIO SUPERIORE DI SANITÀ </a:t>
            </a:r>
          </a:p>
        </p:txBody>
      </p:sp>
      <p:sp>
        <p:nvSpPr>
          <p:cNvPr id="7" name="Rettangolo 6">
            <a:extLst>
              <a:ext uri="{FF2B5EF4-FFF2-40B4-BE49-F238E27FC236}">
                <a16:creationId xmlns:a16="http://schemas.microsoft.com/office/drawing/2014/main" id="{1E9BD153-F1EE-4868-8628-B52F2CD623E3}"/>
              </a:ext>
            </a:extLst>
          </p:cNvPr>
          <p:cNvSpPr/>
          <p:nvPr/>
        </p:nvSpPr>
        <p:spPr>
          <a:xfrm>
            <a:off x="1437587" y="650491"/>
            <a:ext cx="7131378" cy="1477328"/>
          </a:xfrm>
          <a:prstGeom prst="rect">
            <a:avLst/>
          </a:prstGeom>
        </p:spPr>
        <p:txBody>
          <a:bodyPr wrap="square">
            <a:spAutoFit/>
          </a:bodyPr>
          <a:lstStyle/>
          <a:p>
            <a:pPr algn="ctr"/>
            <a:r>
              <a:rPr lang="it-IT" sz="24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Organo consultivo tecnico-scientifico del Ministro della Salute</a:t>
            </a:r>
          </a:p>
          <a:p>
            <a:pPr algn="ctr"/>
            <a:r>
              <a:rPr lang="it-IT" dirty="0">
                <a:solidFill>
                  <a:srgbClr val="2A2A25"/>
                </a:solidFill>
                <a:latin typeface="&amp;quot"/>
              </a:rPr>
              <a:t>Nasce nel 1847 (Regio editto di Carlo Alberto)</a:t>
            </a:r>
          </a:p>
          <a:p>
            <a:pPr algn="ctr"/>
            <a:endParaRPr lang="it-IT" sz="24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Rettangolo 7">
            <a:extLst>
              <a:ext uri="{FF2B5EF4-FFF2-40B4-BE49-F238E27FC236}">
                <a16:creationId xmlns:a16="http://schemas.microsoft.com/office/drawing/2014/main" id="{230805F2-A1E4-416F-987E-B7711DA28AB9}"/>
              </a:ext>
            </a:extLst>
          </p:cNvPr>
          <p:cNvSpPr/>
          <p:nvPr/>
        </p:nvSpPr>
        <p:spPr>
          <a:xfrm>
            <a:off x="1120837" y="1761425"/>
            <a:ext cx="7764878" cy="2554545"/>
          </a:xfrm>
          <a:prstGeom prst="rect">
            <a:avLst/>
          </a:prstGeom>
        </p:spPr>
        <p:txBody>
          <a:bodyPr wrap="square">
            <a:spAutoFit/>
          </a:bodyPr>
          <a:lstStyle/>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prende in esame i fatti riguardanti la salute pubblica, su richiesta del Ministro della salute;</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propone lo studio di problemi attinenti all’igiene e alla sanità;</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propone indagini scientifiche e inchieste su avvenimenti di rilevante interesse nel campo igienico e sanitario;</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propone all’amministrazione sanitaria la formulazione di schemi di norme e di provvedimenti per la tutela della salute pubblica;</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propone la formulazione di standard costruttivi e organizzativi per la edificazione di ospedali, istituti di cura ed altre opere igieniche da parte di pubbliche amministrazioni.</a:t>
            </a:r>
          </a:p>
        </p:txBody>
      </p:sp>
      <p:sp>
        <p:nvSpPr>
          <p:cNvPr id="9" name="Rettangolo 8">
            <a:extLst>
              <a:ext uri="{FF2B5EF4-FFF2-40B4-BE49-F238E27FC236}">
                <a16:creationId xmlns:a16="http://schemas.microsoft.com/office/drawing/2014/main" id="{DEC9D68B-58D9-451C-8355-D2D792639966}"/>
              </a:ext>
            </a:extLst>
          </p:cNvPr>
          <p:cNvSpPr/>
          <p:nvPr/>
        </p:nvSpPr>
        <p:spPr>
          <a:xfrm>
            <a:off x="1322562" y="4395787"/>
            <a:ext cx="7563153" cy="2462213"/>
          </a:xfrm>
          <a:prstGeom prst="rect">
            <a:avLst/>
          </a:prstGeom>
        </p:spPr>
        <p:txBody>
          <a:bodyPr wrap="square">
            <a:spAutoFit/>
          </a:bodyPr>
          <a:lstStyle/>
          <a:p>
            <a:pPr algn="just"/>
            <a:r>
              <a:rPr lang="it-IT" sz="1400" dirty="0">
                <a:latin typeface="Arial" panose="020B0604020202020204" pitchFamily="34" charset="0"/>
                <a:cs typeface="Arial" panose="020B0604020202020204" pitchFamily="34" charset="0"/>
              </a:rPr>
              <a:t>Il Consiglio superiore di sanità esprime parere obbligatorio:</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sui regolamenti predisposti da qualunque amministrazione centrale che interessino la salute pubblica;</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sulle convenzioni internazionali relative alla predetta materia;</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sugli elenchi delle lavorazioni insalubri e dei coloranti nocivi;</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sugli insetticidi da impiegare nella lotta contro gli anofeli ed altri insetti domestici nocivi per l'uomo e gli animali;</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sulle modificazioni da introdursi negli elenchi degli stupefacenti;</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sulla revoca di registrazione delle specialità medicinali;</a:t>
            </a:r>
          </a:p>
          <a:p>
            <a:pPr marL="285750" indent="-285750" algn="just">
              <a:buFont typeface="Arial" panose="020B0604020202020204" pitchFamily="34" charset="0"/>
              <a:buChar char="•"/>
            </a:pPr>
            <a:r>
              <a:rPr lang="it-IT" sz="1400" dirty="0">
                <a:latin typeface="Arial" panose="020B0604020202020204" pitchFamily="34" charset="0"/>
                <a:cs typeface="Arial" panose="020B0604020202020204" pitchFamily="34" charset="0"/>
              </a:rPr>
              <a:t>sui servizi diretti a prevenire ed eliminare i danni delle emanazioni radioattive e delle contaminazioni atmosferiche in genere</a:t>
            </a:r>
            <a:endParaRPr lang="it-IT" sz="1400" dirty="0"/>
          </a:p>
        </p:txBody>
      </p:sp>
    </p:spTree>
    <p:extLst>
      <p:ext uri="{BB962C8B-B14F-4D97-AF65-F5344CB8AC3E}">
        <p14:creationId xmlns:p14="http://schemas.microsoft.com/office/powerpoint/2010/main" val="3498116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D4E5BC03-D8F3-4B62-B795-F3E4C9D4DDE3}"/>
              </a:ext>
            </a:extLst>
          </p:cNvPr>
          <p:cNvSpPr/>
          <p:nvPr/>
        </p:nvSpPr>
        <p:spPr>
          <a:xfrm>
            <a:off x="1390453" y="243531"/>
            <a:ext cx="7753547" cy="2062103"/>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Il Consiglio si articola nel Comitato di presidenza, nell’Assemblea generale e in cinque Sezioni.</a:t>
            </a:r>
          </a:p>
          <a:p>
            <a:pPr algn="just"/>
            <a:r>
              <a:rPr lang="it-IT" sz="1600" dirty="0">
                <a:latin typeface="Arial" panose="020B0604020202020204" pitchFamily="34" charset="0"/>
                <a:cs typeface="Arial" panose="020B0604020202020204" pitchFamily="34" charset="0"/>
              </a:rPr>
              <a:t>Le Sezioni si occupano di: programmazione sanitaria, professioni sanitarie e formazione del personale sanitario, sangue ed emoderivati, trapianti di organi, tutela igienico-sanitaria dei fattori di inquinamento, profilassi delle malattie infettive e diffusive, </a:t>
            </a:r>
            <a:r>
              <a:rPr lang="it-IT" sz="1600" b="1" u="sng" dirty="0">
                <a:latin typeface="Arial" panose="020B0604020202020204" pitchFamily="34" charset="0"/>
                <a:cs typeface="Arial" panose="020B0604020202020204" pitchFamily="34" charset="0"/>
              </a:rPr>
              <a:t>profilassi nutrizionale, sicurezza alimentare, </a:t>
            </a:r>
            <a:r>
              <a:rPr lang="it-IT" sz="1600" dirty="0">
                <a:latin typeface="Arial" panose="020B0604020202020204" pitchFamily="34" charset="0"/>
                <a:cs typeface="Arial" panose="020B0604020202020204" pitchFamily="34" charset="0"/>
              </a:rPr>
              <a:t>tutela salute e benessere degli animali, profilassi veterinaria e malattie infettive e diffusive, farmaci e alimenti per gli animali, farmaci a uso umano e dispositivi medici.</a:t>
            </a:r>
          </a:p>
        </p:txBody>
      </p:sp>
      <p:sp>
        <p:nvSpPr>
          <p:cNvPr id="7" name="Rettangolo 6">
            <a:extLst>
              <a:ext uri="{FF2B5EF4-FFF2-40B4-BE49-F238E27FC236}">
                <a16:creationId xmlns:a16="http://schemas.microsoft.com/office/drawing/2014/main" id="{829A86A0-1E8F-4DE3-AACB-5AFAA4679841}"/>
              </a:ext>
            </a:extLst>
          </p:cNvPr>
          <p:cNvSpPr/>
          <p:nvPr/>
        </p:nvSpPr>
        <p:spPr>
          <a:xfrm>
            <a:off x="1390452" y="2536207"/>
            <a:ext cx="7668707" cy="584775"/>
          </a:xfrm>
          <a:prstGeom prst="rect">
            <a:avLst/>
          </a:prstGeom>
        </p:spPr>
        <p:txBody>
          <a:bodyPr wrap="square">
            <a:spAutoFit/>
          </a:bodyPr>
          <a:lstStyle/>
          <a:p>
            <a:r>
              <a:rPr lang="it-IT" sz="1600" b="1" i="1" dirty="0">
                <a:solidFill>
                  <a:schemeClr val="accent1"/>
                </a:solidFill>
                <a:latin typeface="Arial" panose="020B0604020202020204" pitchFamily="34" charset="0"/>
                <a:cs typeface="Arial" panose="020B0604020202020204" pitchFamily="34" charset="0"/>
              </a:rPr>
              <a:t>Il Consiglio è composto da trenta membri non di diritto e dai componenti di diritto di cui all’art.7 del decreto del Presidente della Repubblica 2013, n. 44</a:t>
            </a:r>
          </a:p>
        </p:txBody>
      </p:sp>
      <p:sp>
        <p:nvSpPr>
          <p:cNvPr id="8" name="Rettangolo 7">
            <a:extLst>
              <a:ext uri="{FF2B5EF4-FFF2-40B4-BE49-F238E27FC236}">
                <a16:creationId xmlns:a16="http://schemas.microsoft.com/office/drawing/2014/main" id="{2C0A1522-E1A8-4E7B-A145-1A46F70A0917}"/>
              </a:ext>
            </a:extLst>
          </p:cNvPr>
          <p:cNvSpPr/>
          <p:nvPr/>
        </p:nvSpPr>
        <p:spPr>
          <a:xfrm>
            <a:off x="1154783" y="3137702"/>
            <a:ext cx="7904376" cy="954107"/>
          </a:xfrm>
          <a:prstGeom prst="rect">
            <a:avLst/>
          </a:prstGeom>
        </p:spPr>
        <p:txBody>
          <a:bodyPr wrap="square">
            <a:spAutoFit/>
          </a:bodyPr>
          <a:lstStyle/>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I </a:t>
            </a:r>
            <a:r>
              <a:rPr lang="it-IT" sz="1400" b="1" i="1" u="sng" dirty="0">
                <a:latin typeface="Arial" panose="020B0604020202020204" pitchFamily="34" charset="0"/>
                <a:cs typeface="Arial" panose="020B0604020202020204" pitchFamily="34" charset="0"/>
              </a:rPr>
              <a:t>COMPONENTI NON DI DIRITTO </a:t>
            </a:r>
            <a:r>
              <a:rPr lang="it-IT" sz="1400" dirty="0">
                <a:latin typeface="Arial" panose="020B0604020202020204" pitchFamily="34" charset="0"/>
                <a:cs typeface="Arial" panose="020B0604020202020204" pitchFamily="34" charset="0"/>
              </a:rPr>
              <a:t>sono individuati tra docenti universitari, dirigenti di struttura complessa del Servizio sanitario nazionale, soggetti particolarmente qualificati nelle materie attinenti alle competenze istituzionali del Consiglio stesso e tra appartenenti alla magistratura ordinaria, amministrativa, contabile e agli avvocati dello Stato.</a:t>
            </a:r>
          </a:p>
        </p:txBody>
      </p:sp>
      <p:sp>
        <p:nvSpPr>
          <p:cNvPr id="9" name="Rettangolo 8">
            <a:extLst>
              <a:ext uri="{FF2B5EF4-FFF2-40B4-BE49-F238E27FC236}">
                <a16:creationId xmlns:a16="http://schemas.microsoft.com/office/drawing/2014/main" id="{01AC6486-A654-4DD0-898F-2214C10D2F5C}"/>
              </a:ext>
            </a:extLst>
          </p:cNvPr>
          <p:cNvSpPr/>
          <p:nvPr/>
        </p:nvSpPr>
        <p:spPr>
          <a:xfrm>
            <a:off x="1154783" y="4091809"/>
            <a:ext cx="7828961" cy="2462213"/>
          </a:xfrm>
          <a:prstGeom prst="rect">
            <a:avLst/>
          </a:prstGeom>
        </p:spPr>
        <p:txBody>
          <a:bodyPr wrap="square">
            <a:spAutoFit/>
          </a:bodyPr>
          <a:lstStyle/>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Sono </a:t>
            </a:r>
            <a:r>
              <a:rPr lang="it-IT" sz="1400" b="1" i="1" u="sng" dirty="0">
                <a:latin typeface="Arial" panose="020B0604020202020204" pitchFamily="34" charset="0"/>
                <a:cs typeface="Arial" panose="020B0604020202020204" pitchFamily="34" charset="0"/>
              </a:rPr>
              <a:t>COMPONENTI DI DIRITTO </a:t>
            </a:r>
            <a:r>
              <a:rPr lang="it-IT" sz="1400" dirty="0">
                <a:latin typeface="Arial" panose="020B0604020202020204" pitchFamily="34" charset="0"/>
                <a:cs typeface="Arial" panose="020B0604020202020204" pitchFamily="34" charset="0"/>
              </a:rPr>
              <a:t>i dirigenti generali preposti ai dipartimenti ed alle direzioni generali del Ministero della salute, il presidente del ISS, i direttori del Centro nazionale sangue e del Centro nazionale trapianti, il direttore dell'Agenzia per i servizi sanitari regionali, il direttore generale dell'AIFA, l'Ispettore generale della </a:t>
            </a:r>
            <a:r>
              <a:rPr lang="it-IT" sz="1400" dirty="0" err="1">
                <a:latin typeface="Arial" panose="020B0604020202020204" pitchFamily="34" charset="0"/>
                <a:cs typeface="Arial" panose="020B0604020202020204" pitchFamily="34" charset="0"/>
              </a:rPr>
              <a:t>sanita'</a:t>
            </a:r>
            <a:r>
              <a:rPr lang="it-IT" sz="1400" dirty="0">
                <a:latin typeface="Arial" panose="020B0604020202020204" pitchFamily="34" charset="0"/>
                <a:cs typeface="Arial" panose="020B0604020202020204" pitchFamily="34" charset="0"/>
              </a:rPr>
              <a:t> militare presso lo Stato Maggiore della difesa, il presidente del Comitato scientifico permanente del CCM, il presidente della Federazione nazionale ordini medici chirurghi e odontoiatri (FNOM </a:t>
            </a:r>
            <a:r>
              <a:rPr lang="it-IT" sz="1400" dirty="0" err="1">
                <a:latin typeface="Arial" panose="020B0604020202020204" pitchFamily="34" charset="0"/>
                <a:cs typeface="Arial" panose="020B0604020202020204" pitchFamily="34" charset="0"/>
              </a:rPr>
              <a:t>CeO</a:t>
            </a:r>
            <a:r>
              <a:rPr lang="it-IT" sz="1400" dirty="0">
                <a:latin typeface="Arial" panose="020B0604020202020204" pitchFamily="34" charset="0"/>
                <a:cs typeface="Arial" panose="020B0604020202020204" pitchFamily="34" charset="0"/>
              </a:rPr>
              <a:t>), il presidente della Federazione ordini farmacisti italiani (FOFI), il presidente della Federazione nazionale collegi infermieri (IPASVI), il presidente della Federazione nazionale collegi ostetriche (FNCO), il presidente del Consiglio nazionale dell'Ordine degli psicologi, il presidente della Federazione nazionale ordini veterinari italiani (FNOVI) e il presidente della Federazione nazionale collegi tecnici sanitari di radiologia medica (F.N.C.P.T.S.R.M.).</a:t>
            </a:r>
          </a:p>
        </p:txBody>
      </p:sp>
    </p:spTree>
    <p:extLst>
      <p:ext uri="{BB962C8B-B14F-4D97-AF65-F5344CB8AC3E}">
        <p14:creationId xmlns:p14="http://schemas.microsoft.com/office/powerpoint/2010/main" val="3452048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08398A0D-A5C1-42F7-B150-4DF4F438A912}"/>
              </a:ext>
            </a:extLst>
          </p:cNvPr>
          <p:cNvSpPr/>
          <p:nvPr/>
        </p:nvSpPr>
        <p:spPr>
          <a:xfrm>
            <a:off x="1185016" y="127271"/>
            <a:ext cx="6019533" cy="523220"/>
          </a:xfrm>
          <a:prstGeom prst="rect">
            <a:avLst/>
          </a:prstGeom>
        </p:spPr>
        <p:txBody>
          <a:bodyPr wrap="none">
            <a:spAutoFit/>
          </a:bodyPr>
          <a:lstStyle/>
          <a:p>
            <a:pPr algn="just"/>
            <a:r>
              <a:rPr lang="it-IT" sz="2800" b="1" dirty="0">
                <a:solidFill>
                  <a:schemeClr val="accent1"/>
                </a:solidFill>
                <a:latin typeface="Helvetica-Bold"/>
              </a:rPr>
              <a:t>ISTITUTO SUPERIORE DI SANITÀ </a:t>
            </a:r>
          </a:p>
        </p:txBody>
      </p:sp>
      <p:sp>
        <p:nvSpPr>
          <p:cNvPr id="5" name="Rettangolo 4">
            <a:extLst>
              <a:ext uri="{FF2B5EF4-FFF2-40B4-BE49-F238E27FC236}">
                <a16:creationId xmlns:a16="http://schemas.microsoft.com/office/drawing/2014/main" id="{0A1A0B4F-E8C1-4FBC-8702-371638031A7B}"/>
              </a:ext>
            </a:extLst>
          </p:cNvPr>
          <p:cNvSpPr/>
          <p:nvPr/>
        </p:nvSpPr>
        <p:spPr>
          <a:xfrm>
            <a:off x="1305612" y="966723"/>
            <a:ext cx="7734693" cy="1323439"/>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E' un ente pubblico che esercita, nelle materie di competenza del Ministero della Salute, funzioni e compiti tecnico-scientifici e di coordinamento tecnico.</a:t>
            </a:r>
          </a:p>
          <a:p>
            <a:pPr algn="just"/>
            <a:r>
              <a:rPr lang="it-IT" sz="1600" dirty="0">
                <a:latin typeface="Arial" panose="020B0604020202020204" pitchFamily="34" charset="0"/>
                <a:cs typeface="Arial" panose="020B0604020202020204" pitchFamily="34" charset="0"/>
              </a:rPr>
              <a:t>E </a:t>
            </a:r>
            <a:r>
              <a:rPr lang="it-IT" sz="1600" b="1" u="sng" dirty="0">
                <a:latin typeface="Arial" panose="020B0604020202020204" pitchFamily="34" charset="0"/>
                <a:cs typeface="Arial" panose="020B0604020202020204" pitchFamily="34" charset="0"/>
              </a:rPr>
              <a:t>l'organo tecnico-scientifico del Servizio Sanitario Nazionale </a:t>
            </a:r>
            <a:r>
              <a:rPr lang="it-IT" sz="1600" dirty="0">
                <a:latin typeface="Arial" panose="020B0604020202020204" pitchFamily="34" charset="0"/>
                <a:cs typeface="Arial" panose="020B0604020202020204" pitchFamily="34" charset="0"/>
              </a:rPr>
              <a:t>e svolge funzioni di ricerca, sperimentazione, controllo, consulenza, documentazione e formazione</a:t>
            </a:r>
          </a:p>
          <a:p>
            <a:pPr algn="just"/>
            <a:r>
              <a:rPr lang="it-IT" sz="1600" dirty="0">
                <a:latin typeface="Arial" panose="020B0604020202020204" pitchFamily="34" charset="0"/>
                <a:cs typeface="Arial" panose="020B0604020202020204" pitchFamily="34" charset="0"/>
              </a:rPr>
              <a:t>in materia di salute pubblica e numerose altre attività</a:t>
            </a:r>
          </a:p>
        </p:txBody>
      </p:sp>
      <p:sp>
        <p:nvSpPr>
          <p:cNvPr id="6" name="Rettangolo 5">
            <a:extLst>
              <a:ext uri="{FF2B5EF4-FFF2-40B4-BE49-F238E27FC236}">
                <a16:creationId xmlns:a16="http://schemas.microsoft.com/office/drawing/2014/main" id="{E69B517B-2BD9-4DF0-B3A8-3A3FC3720ABD}"/>
              </a:ext>
            </a:extLst>
          </p:cNvPr>
          <p:cNvSpPr/>
          <p:nvPr/>
        </p:nvSpPr>
        <p:spPr>
          <a:xfrm>
            <a:off x="1305612" y="524960"/>
            <a:ext cx="1954446" cy="369332"/>
          </a:xfrm>
          <a:prstGeom prst="rect">
            <a:avLst/>
          </a:prstGeom>
        </p:spPr>
        <p:txBody>
          <a:bodyPr wrap="none">
            <a:spAutoFit/>
          </a:bodyPr>
          <a:lstStyle/>
          <a:p>
            <a:r>
              <a:rPr lang="it-IT" i="1" u="sng" dirty="0">
                <a:latin typeface="Arial" panose="020B0604020202020204" pitchFamily="34" charset="0"/>
                <a:cs typeface="Arial" panose="020B0604020202020204" pitchFamily="34" charset="0"/>
              </a:rPr>
              <a:t>https://www.iss.it/</a:t>
            </a:r>
          </a:p>
        </p:txBody>
      </p:sp>
      <p:sp>
        <p:nvSpPr>
          <p:cNvPr id="7" name="Rettangolo 6">
            <a:extLst>
              <a:ext uri="{FF2B5EF4-FFF2-40B4-BE49-F238E27FC236}">
                <a16:creationId xmlns:a16="http://schemas.microsoft.com/office/drawing/2014/main" id="{D90FA3A4-3E16-4BB5-AC15-19977C67EFD1}"/>
              </a:ext>
            </a:extLst>
          </p:cNvPr>
          <p:cNvSpPr/>
          <p:nvPr/>
        </p:nvSpPr>
        <p:spPr>
          <a:xfrm>
            <a:off x="1305612" y="2537378"/>
            <a:ext cx="7734693" cy="1815882"/>
          </a:xfrm>
          <a:prstGeom prst="rect">
            <a:avLst/>
          </a:prstGeom>
        </p:spPr>
        <p:txBody>
          <a:bodyPr wrap="square">
            <a:spAutoFit/>
          </a:bodyPr>
          <a:lstStyle/>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promuove programmi di studio e di ricerca anche in collaborazione con le strutture del SSN e sperimentazioni cliniche e sviluppi tecnologici di avanguardia, in collaborazione con gli Istituti di ricovero e cura a carattere scientifico e le aziende ospedaliere;</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stipula convenzioni, contratti ed accordi di collaborazione con enti, istituti ed organismi pubblici o privati, nazionali, esteri o internazionali;</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partecipa a progetti di studio e ricerca nazionali ed internazionali.</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promuove lo svolgimento di sperimentazioni cliniche e sviluppi tecnologici d'avanguardia di interesse nazionale</a:t>
            </a:r>
          </a:p>
        </p:txBody>
      </p:sp>
      <p:sp>
        <p:nvSpPr>
          <p:cNvPr id="8" name="Rettangolo 7">
            <a:extLst>
              <a:ext uri="{FF2B5EF4-FFF2-40B4-BE49-F238E27FC236}">
                <a16:creationId xmlns:a16="http://schemas.microsoft.com/office/drawing/2014/main" id="{883824E0-7F44-4BC0-8D35-71DA5E01C099}"/>
              </a:ext>
            </a:extLst>
          </p:cNvPr>
          <p:cNvSpPr/>
          <p:nvPr/>
        </p:nvSpPr>
        <p:spPr>
          <a:xfrm>
            <a:off x="1305612" y="4623041"/>
            <a:ext cx="7734693" cy="1384995"/>
          </a:xfrm>
          <a:prstGeom prst="rect">
            <a:avLst/>
          </a:prstGeom>
        </p:spPr>
        <p:txBody>
          <a:bodyPr wrap="square">
            <a:spAutoFit/>
          </a:bodyPr>
          <a:lstStyle/>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Controlli riguardanti farmaci, vaccini, dispositivi medici, prodotti destinati all'alimentazione e presidi chimici e diagnostici</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accertamenti ispettivi e analitici, indagini igienico-sanitarie in relazione all'ambiente.</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misura e vigila sulla prevalenza, incidenza e mortalità delle principali patologie.</a:t>
            </a:r>
          </a:p>
          <a:p>
            <a:pPr marL="285750" indent="-285750" algn="just">
              <a:buFont typeface="Wingdings" panose="05000000000000000000" pitchFamily="2" charset="2"/>
              <a:buChar char="Ø"/>
            </a:pPr>
            <a:r>
              <a:rPr lang="it-IT" sz="1400" dirty="0">
                <a:latin typeface="Arial" panose="020B0604020202020204" pitchFamily="34" charset="0"/>
                <a:cs typeface="Arial" panose="020B0604020202020204" pitchFamily="34" charset="0"/>
              </a:rPr>
              <a:t>Esercita vigilanza sui laboratori preposti al controllo sanitario sull'attività sportiva e sugli Istituti zooprofilattici.</a:t>
            </a:r>
          </a:p>
        </p:txBody>
      </p:sp>
      <p:sp>
        <p:nvSpPr>
          <p:cNvPr id="9" name="Rettangolo 8">
            <a:extLst>
              <a:ext uri="{FF2B5EF4-FFF2-40B4-BE49-F238E27FC236}">
                <a16:creationId xmlns:a16="http://schemas.microsoft.com/office/drawing/2014/main" id="{36A1D1A1-8146-4877-9C96-C1854A1E06A7}"/>
              </a:ext>
            </a:extLst>
          </p:cNvPr>
          <p:cNvSpPr/>
          <p:nvPr/>
        </p:nvSpPr>
        <p:spPr>
          <a:xfrm>
            <a:off x="1305612" y="2255364"/>
            <a:ext cx="2916183" cy="369332"/>
          </a:xfrm>
          <a:prstGeom prst="rect">
            <a:avLst/>
          </a:prstGeom>
        </p:spPr>
        <p:txBody>
          <a:bodyPr wrap="none">
            <a:spAutoFit/>
          </a:bodyPr>
          <a:lstStyle/>
          <a:p>
            <a:pPr algn="just"/>
            <a:r>
              <a:rPr lang="it-IT" u="sng" dirty="0">
                <a:solidFill>
                  <a:schemeClr val="accent1"/>
                </a:solidFill>
                <a:effectLst>
                  <a:outerShdw blurRad="38100" dist="38100" dir="2700000" algn="tl">
                    <a:srgbClr val="000000">
                      <a:alpha val="43137"/>
                    </a:srgbClr>
                  </a:outerShdw>
                </a:effectLst>
                <a:latin typeface="Helvetica-Bold"/>
              </a:rPr>
              <a:t>Ricerca e sperimentazione</a:t>
            </a:r>
          </a:p>
        </p:txBody>
      </p:sp>
      <p:sp>
        <p:nvSpPr>
          <p:cNvPr id="10" name="Rettangolo 9">
            <a:extLst>
              <a:ext uri="{FF2B5EF4-FFF2-40B4-BE49-F238E27FC236}">
                <a16:creationId xmlns:a16="http://schemas.microsoft.com/office/drawing/2014/main" id="{4A57D49F-3341-41A9-B848-FCE4DAD6DF90}"/>
              </a:ext>
            </a:extLst>
          </p:cNvPr>
          <p:cNvSpPr/>
          <p:nvPr/>
        </p:nvSpPr>
        <p:spPr>
          <a:xfrm>
            <a:off x="1305612" y="4233305"/>
            <a:ext cx="1107996" cy="369332"/>
          </a:xfrm>
          <a:prstGeom prst="rect">
            <a:avLst/>
          </a:prstGeom>
        </p:spPr>
        <p:txBody>
          <a:bodyPr wrap="none">
            <a:spAutoFit/>
          </a:bodyPr>
          <a:lstStyle/>
          <a:p>
            <a:pPr algn="just"/>
            <a:r>
              <a:rPr lang="it-IT" u="sng" dirty="0">
                <a:solidFill>
                  <a:schemeClr val="accent1"/>
                </a:solidFill>
                <a:effectLst>
                  <a:outerShdw blurRad="38100" dist="38100" dir="2700000" algn="tl">
                    <a:srgbClr val="000000">
                      <a:alpha val="43137"/>
                    </a:srgbClr>
                  </a:outerShdw>
                </a:effectLst>
                <a:latin typeface="Helvetica-Bold"/>
              </a:rPr>
              <a:t>Controllo</a:t>
            </a:r>
          </a:p>
        </p:txBody>
      </p:sp>
      <p:sp>
        <p:nvSpPr>
          <p:cNvPr id="11" name="Rettangolo 10">
            <a:extLst>
              <a:ext uri="{FF2B5EF4-FFF2-40B4-BE49-F238E27FC236}">
                <a16:creationId xmlns:a16="http://schemas.microsoft.com/office/drawing/2014/main" id="{87627F47-4225-484E-A894-9997EDB6E589}"/>
              </a:ext>
            </a:extLst>
          </p:cNvPr>
          <p:cNvSpPr/>
          <p:nvPr/>
        </p:nvSpPr>
        <p:spPr>
          <a:xfrm>
            <a:off x="1560136" y="6069309"/>
            <a:ext cx="7480169" cy="707886"/>
          </a:xfrm>
          <a:prstGeom prst="rect">
            <a:avLst/>
          </a:prstGeom>
        </p:spPr>
        <p:txBody>
          <a:bodyPr wrap="square">
            <a:spAutoFit/>
          </a:bodyPr>
          <a:lstStyle/>
          <a:p>
            <a:pPr algn="ctr"/>
            <a:r>
              <a:rPr lang="it-IT" sz="2000" b="1" dirty="0">
                <a:solidFill>
                  <a:schemeClr val="accent1"/>
                </a:solidFill>
                <a:effectLst>
                  <a:outerShdw blurRad="38100" dist="38100" dir="2700000" algn="tl">
                    <a:srgbClr val="000000">
                      <a:alpha val="43137"/>
                    </a:srgbClr>
                  </a:outerShdw>
                </a:effectLst>
                <a:latin typeface="Helvetica-Bold"/>
              </a:rPr>
              <a:t>progetta, sviluppa e organizza attività di formazione e di aggiornamento in sanità pubblica</a:t>
            </a:r>
          </a:p>
        </p:txBody>
      </p:sp>
    </p:spTree>
    <p:extLst>
      <p:ext uri="{BB962C8B-B14F-4D97-AF65-F5344CB8AC3E}">
        <p14:creationId xmlns:p14="http://schemas.microsoft.com/office/powerpoint/2010/main" val="3438133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9C6AA33F-CB21-42FC-8870-24B3C4DE39F1}"/>
              </a:ext>
            </a:extLst>
          </p:cNvPr>
          <p:cNvSpPr/>
          <p:nvPr/>
        </p:nvSpPr>
        <p:spPr>
          <a:xfrm>
            <a:off x="1626124" y="980516"/>
            <a:ext cx="7310487" cy="2400657"/>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La missione del </a:t>
            </a:r>
            <a:r>
              <a:rPr lang="it-IT" sz="1600" dirty="0" err="1">
                <a:latin typeface="Arial" panose="020B0604020202020204" pitchFamily="34" charset="0"/>
                <a:cs typeface="Arial" panose="020B0604020202020204" pitchFamily="34" charset="0"/>
              </a:rPr>
              <a:t>Dip</a:t>
            </a:r>
            <a:r>
              <a:rPr lang="it-IT" sz="1600" dirty="0">
                <a:latin typeface="Arial" panose="020B0604020202020204" pitchFamily="34" charset="0"/>
                <a:cs typeface="Arial" panose="020B0604020202020204" pitchFamily="34" charset="0"/>
              </a:rPr>
              <a:t>. del Farmaco è centrata sulla </a:t>
            </a:r>
            <a:r>
              <a:rPr lang="it-IT" sz="16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valutazione di qualità, sicurezza, efficacia e appropriatezza d’uso dei medicinali </a:t>
            </a:r>
            <a:r>
              <a:rPr lang="it-IT" sz="1600" dirty="0">
                <a:latin typeface="Arial" panose="020B0604020202020204" pitchFamily="34" charset="0"/>
                <a:cs typeface="Arial" panose="020B0604020202020204" pitchFamily="34" charset="0"/>
              </a:rPr>
              <a:t>mediante:</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sviluppa programmi atti alla valutazione delle caratteristiche chimiche e della purezza dei medicinali (incluse le specialità, i prodotti generici, i </a:t>
            </a:r>
            <a:r>
              <a:rPr lang="it-IT" b="1" i="1" dirty="0">
                <a:latin typeface="Arial" panose="020B0604020202020204" pitchFamily="34" charset="0"/>
                <a:cs typeface="Arial" panose="020B0604020202020204" pitchFamily="34" charset="0"/>
              </a:rPr>
              <a:t>medicinali magistrali e officinali e quelli derivati dalle piante medicinali), dei prodotti di erboristeria</a:t>
            </a:r>
            <a:r>
              <a:rPr lang="it-IT" sz="1600" dirty="0">
                <a:latin typeface="Arial" panose="020B0604020202020204" pitchFamily="34" charset="0"/>
                <a:cs typeface="Arial" panose="020B0604020202020204" pitchFamily="34" charset="0"/>
              </a:rPr>
              <a:t>, dei presidi medico-chirurgici e </a:t>
            </a:r>
            <a:r>
              <a:rPr lang="it-IT" b="1" i="1" dirty="0">
                <a:latin typeface="Arial" panose="020B0604020202020204" pitchFamily="34" charset="0"/>
                <a:cs typeface="Arial" panose="020B0604020202020204" pitchFamily="34" charset="0"/>
              </a:rPr>
              <a:t>dei prodotti cosmetici</a:t>
            </a:r>
            <a:r>
              <a:rPr lang="it-IT" sz="1600" dirty="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monitoraggio delle sperimentazioni cliniche</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farmacovigilanza e farmacosorveglianza sui medicinali</a:t>
            </a:r>
          </a:p>
        </p:txBody>
      </p:sp>
      <p:sp>
        <p:nvSpPr>
          <p:cNvPr id="5" name="Rettangolo 4">
            <a:extLst>
              <a:ext uri="{FF2B5EF4-FFF2-40B4-BE49-F238E27FC236}">
                <a16:creationId xmlns:a16="http://schemas.microsoft.com/office/drawing/2014/main" id="{94485003-5B86-43C4-96FA-BD6CA5EC901B}"/>
              </a:ext>
            </a:extLst>
          </p:cNvPr>
          <p:cNvSpPr/>
          <p:nvPr/>
        </p:nvSpPr>
        <p:spPr>
          <a:xfrm>
            <a:off x="1309784" y="195686"/>
            <a:ext cx="7673960" cy="646331"/>
          </a:xfrm>
          <a:prstGeom prst="rect">
            <a:avLst/>
          </a:prstGeom>
        </p:spPr>
        <p:txBody>
          <a:bodyPr wrap="none">
            <a:spAutoFit/>
          </a:bodyPr>
          <a:lstStyle/>
          <a:p>
            <a:r>
              <a:rPr lang="it-IT" i="1" dirty="0">
                <a:latin typeface="Arial" panose="020B0604020202020204" pitchFamily="34" charset="0"/>
                <a:cs typeface="Arial" panose="020B0604020202020204" pitchFamily="34" charset="0"/>
              </a:rPr>
              <a:t>L’ISS è costituito da vari dipartimenti tra cui il </a:t>
            </a:r>
            <a:r>
              <a:rPr lang="it-IT" b="1" dirty="0">
                <a:solidFill>
                  <a:schemeClr val="accent1"/>
                </a:solidFill>
                <a:latin typeface="Helvetica-Bold"/>
              </a:rPr>
              <a:t>Dipartimento del Farmaco </a:t>
            </a:r>
          </a:p>
          <a:p>
            <a:r>
              <a:rPr lang="it-IT" i="1" dirty="0">
                <a:latin typeface="Arial" panose="020B0604020202020204" pitchFamily="34" charset="0"/>
                <a:cs typeface="Arial" panose="020B0604020202020204" pitchFamily="34" charset="0"/>
              </a:rPr>
              <a:t> </a:t>
            </a:r>
            <a:endParaRPr lang="it-IT" dirty="0"/>
          </a:p>
        </p:txBody>
      </p:sp>
      <p:sp>
        <p:nvSpPr>
          <p:cNvPr id="7" name="Rettangolo 6">
            <a:extLst>
              <a:ext uri="{FF2B5EF4-FFF2-40B4-BE49-F238E27FC236}">
                <a16:creationId xmlns:a16="http://schemas.microsoft.com/office/drawing/2014/main" id="{BC726AE6-7BC0-4CE8-A5BA-1153A8774693}"/>
              </a:ext>
            </a:extLst>
          </p:cNvPr>
          <p:cNvSpPr/>
          <p:nvPr/>
        </p:nvSpPr>
        <p:spPr>
          <a:xfrm>
            <a:off x="1578989" y="3381173"/>
            <a:ext cx="7404755" cy="923330"/>
          </a:xfrm>
          <a:prstGeom prst="rect">
            <a:avLst/>
          </a:prstGeom>
        </p:spPr>
        <p:txBody>
          <a:bodyPr wrap="square">
            <a:spAutoFit/>
          </a:bodyPr>
          <a:lstStyle/>
          <a:p>
            <a:pPr marL="285750" indent="-285750" algn="just">
              <a:buFont typeface="Wingdings" panose="05000000000000000000" pitchFamily="2" charset="2"/>
              <a:buChar char="Ø"/>
            </a:pPr>
            <a:r>
              <a:rPr lang="it-IT" b="1" i="1" dirty="0">
                <a:latin typeface="Arial" panose="020B0604020202020204" pitchFamily="34" charset="0"/>
                <a:cs typeface="Arial" panose="020B0604020202020204" pitchFamily="34" charset="0"/>
              </a:rPr>
              <a:t>attività di consulenza tecnico-scientifica rivolte al Ministero della Salute, all'Agenzia del Farmaco (AIFA) e all’l'Agenzia europea di registrazione dei farmaci (EMA).</a:t>
            </a:r>
          </a:p>
        </p:txBody>
      </p:sp>
      <p:sp>
        <p:nvSpPr>
          <p:cNvPr id="8" name="Rettangolo 7">
            <a:extLst>
              <a:ext uri="{FF2B5EF4-FFF2-40B4-BE49-F238E27FC236}">
                <a16:creationId xmlns:a16="http://schemas.microsoft.com/office/drawing/2014/main" id="{511FC68D-9CAC-4500-B83B-CDC1489E7F1B}"/>
              </a:ext>
            </a:extLst>
          </p:cNvPr>
          <p:cNvSpPr/>
          <p:nvPr/>
        </p:nvSpPr>
        <p:spPr>
          <a:xfrm>
            <a:off x="1578989" y="4304503"/>
            <a:ext cx="7357622" cy="1754326"/>
          </a:xfrm>
          <a:prstGeom prst="rect">
            <a:avLst/>
          </a:prstGeom>
        </p:spPr>
        <p:txBody>
          <a:bodyPr wrap="square">
            <a:spAutoFit/>
          </a:bodyPr>
          <a:lstStyle/>
          <a:p>
            <a:pPr marL="285750" indent="-285750" algn="just">
              <a:buFont typeface="Wingdings" panose="05000000000000000000" pitchFamily="2" charset="2"/>
              <a:buChar char="Ø"/>
            </a:pPr>
            <a:r>
              <a:rPr lang="it-IT" b="1" i="1" dirty="0">
                <a:latin typeface="Arial" panose="020B0604020202020204" pitchFamily="34" charset="0"/>
                <a:cs typeface="Arial" panose="020B0604020202020204" pitchFamily="34" charset="0"/>
              </a:rPr>
              <a:t>Provvede al coordinamento del Segretariato della Farmacopea Ufficiale Italiana che, in quanto Ente deputato alla definizione degli standard di qualità dei prodotti medicinali e delle sostanze usate nella loro fabbricazione, è anche punto di riferimento nazionale per il Segretariato della Farmacopea Europea</a:t>
            </a:r>
          </a:p>
        </p:txBody>
      </p:sp>
    </p:spTree>
    <p:extLst>
      <p:ext uri="{BB962C8B-B14F-4D97-AF65-F5344CB8AC3E}">
        <p14:creationId xmlns:p14="http://schemas.microsoft.com/office/powerpoint/2010/main" val="688139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3F004015-17A2-4F1A-82E3-5E0F8BE69DE6}"/>
              </a:ext>
            </a:extLst>
          </p:cNvPr>
          <p:cNvSpPr/>
          <p:nvPr/>
        </p:nvSpPr>
        <p:spPr>
          <a:xfrm>
            <a:off x="867266" y="1118168"/>
            <a:ext cx="6250943" cy="400110"/>
          </a:xfrm>
          <a:prstGeom prst="rect">
            <a:avLst/>
          </a:prstGeom>
        </p:spPr>
        <p:txBody>
          <a:bodyPr wrap="square">
            <a:spAutoFit/>
          </a:bodyPr>
          <a:lstStyle/>
          <a:p>
            <a:pPr algn="ctr"/>
            <a:r>
              <a:rPr lang="it-IT" sz="20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ente di diritto pubblico dotato di personalità giuridica</a:t>
            </a:r>
          </a:p>
        </p:txBody>
      </p:sp>
      <p:sp>
        <p:nvSpPr>
          <p:cNvPr id="5" name="Rettangolo 4">
            <a:extLst>
              <a:ext uri="{FF2B5EF4-FFF2-40B4-BE49-F238E27FC236}">
                <a16:creationId xmlns:a16="http://schemas.microsoft.com/office/drawing/2014/main" id="{64362F2D-8F00-4C3F-AD0B-B672649FA064}"/>
              </a:ext>
            </a:extLst>
          </p:cNvPr>
          <p:cNvSpPr/>
          <p:nvPr/>
        </p:nvSpPr>
        <p:spPr>
          <a:xfrm>
            <a:off x="677759" y="33045"/>
            <a:ext cx="6250942" cy="523220"/>
          </a:xfrm>
          <a:prstGeom prst="rect">
            <a:avLst/>
          </a:prstGeom>
        </p:spPr>
        <p:txBody>
          <a:bodyPr wrap="none">
            <a:spAutoFit/>
          </a:bodyPr>
          <a:lstStyle/>
          <a:p>
            <a:pPr algn="just"/>
            <a:r>
              <a:rPr lang="it-IT" sz="2800" b="1" dirty="0">
                <a:solidFill>
                  <a:schemeClr val="accent1"/>
                </a:solidFill>
                <a:latin typeface="Helvetica-Bold"/>
              </a:rPr>
              <a:t>AGENZIA ITALIANA DEL FARMACO</a:t>
            </a:r>
          </a:p>
        </p:txBody>
      </p:sp>
      <p:sp>
        <p:nvSpPr>
          <p:cNvPr id="6" name="Rettangolo 5">
            <a:extLst>
              <a:ext uri="{FF2B5EF4-FFF2-40B4-BE49-F238E27FC236}">
                <a16:creationId xmlns:a16="http://schemas.microsoft.com/office/drawing/2014/main" id="{3D0DCB8E-7F46-4BBD-9970-819B831878DE}"/>
              </a:ext>
            </a:extLst>
          </p:cNvPr>
          <p:cNvSpPr/>
          <p:nvPr/>
        </p:nvSpPr>
        <p:spPr>
          <a:xfrm>
            <a:off x="1474219" y="565650"/>
            <a:ext cx="2463110" cy="369332"/>
          </a:xfrm>
          <a:prstGeom prst="rect">
            <a:avLst/>
          </a:prstGeom>
        </p:spPr>
        <p:txBody>
          <a:bodyPr wrap="none">
            <a:spAutoFit/>
          </a:bodyPr>
          <a:lstStyle/>
          <a:p>
            <a:r>
              <a:rPr lang="it-IT" i="1" u="sng" dirty="0">
                <a:latin typeface="Arial" panose="020B0604020202020204" pitchFamily="34" charset="0"/>
                <a:cs typeface="Arial" panose="020B0604020202020204" pitchFamily="34" charset="0"/>
              </a:rPr>
              <a:t>https://www.aifa.gov.it/</a:t>
            </a:r>
          </a:p>
        </p:txBody>
      </p:sp>
      <p:sp>
        <p:nvSpPr>
          <p:cNvPr id="7" name="Rettangolo 6">
            <a:extLst>
              <a:ext uri="{FF2B5EF4-FFF2-40B4-BE49-F238E27FC236}">
                <a16:creationId xmlns:a16="http://schemas.microsoft.com/office/drawing/2014/main" id="{91B02612-3679-4BF0-B227-571AEDC2F69C}"/>
              </a:ext>
            </a:extLst>
          </p:cNvPr>
          <p:cNvSpPr/>
          <p:nvPr/>
        </p:nvSpPr>
        <p:spPr>
          <a:xfrm>
            <a:off x="636308" y="1662003"/>
            <a:ext cx="6292393" cy="1077218"/>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Il farmaco è un bene etico dotato di valenza fondamentale per la tutela della salute dei cittadini. Tra gli scopi della Agenzia Italiana del Farmaco (AIFA) c’è quello di promuovere l’uso appropriato dei farmaci</a:t>
            </a:r>
          </a:p>
        </p:txBody>
      </p:sp>
      <p:sp>
        <p:nvSpPr>
          <p:cNvPr id="8" name="Rettangolo 7">
            <a:extLst>
              <a:ext uri="{FF2B5EF4-FFF2-40B4-BE49-F238E27FC236}">
                <a16:creationId xmlns:a16="http://schemas.microsoft.com/office/drawing/2014/main" id="{E4015742-E5D8-4A1F-B56E-759E8AC8609C}"/>
              </a:ext>
            </a:extLst>
          </p:cNvPr>
          <p:cNvSpPr/>
          <p:nvPr/>
        </p:nvSpPr>
        <p:spPr>
          <a:xfrm>
            <a:off x="867266" y="2625678"/>
            <a:ext cx="8276734" cy="4062651"/>
          </a:xfrm>
          <a:prstGeom prst="rect">
            <a:avLst/>
          </a:prstGeom>
        </p:spPr>
        <p:txBody>
          <a:bodyPr wrap="square">
            <a:spAutoFit/>
          </a:bodyPr>
          <a:lstStyle/>
          <a:p>
            <a:pPr algn="just"/>
            <a:r>
              <a:rPr lang="it-IT" b="1" dirty="0">
                <a:solidFill>
                  <a:schemeClr val="accent1"/>
                </a:solidFill>
                <a:latin typeface="Arial" panose="020B0604020202020204" pitchFamily="34" charset="0"/>
                <a:cs typeface="Arial" panose="020B0604020202020204" pitchFamily="34" charset="0"/>
              </a:rPr>
              <a:t>Le aree di intervento dell'Agenzia</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Autorizzazione all'Immissione in Commercio (AIC): </a:t>
            </a:r>
            <a:r>
              <a:rPr lang="it-IT" sz="1600" dirty="0">
                <a:latin typeface="Arial" panose="020B0604020202020204" pitchFamily="34" charset="0"/>
                <a:cs typeface="Arial" panose="020B0604020202020204" pitchFamily="34" charset="0"/>
              </a:rPr>
              <a:t>autorizza la commercializzazione dei farmaci secondo criteri di qualità, sicurezza ed efficacia previsti dalla normativa comunitaria</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Farmacovigilanza: </a:t>
            </a:r>
            <a:r>
              <a:rPr lang="it-IT" sz="1600" dirty="0">
                <a:latin typeface="Arial" panose="020B0604020202020204" pitchFamily="34" charset="0"/>
                <a:cs typeface="Arial" panose="020B0604020202020204" pitchFamily="34" charset="0"/>
              </a:rPr>
              <a:t>opera un monitoraggio continuo delle reazioni avverse e del profilo di beneficio-rischio dei farmaci; aggiorna il data-base nazionale delle segnalazioni delle reazioni avverse e dei dati di consumo, che si collega con la banca dati europea (EUDRA </a:t>
            </a:r>
            <a:r>
              <a:rPr lang="it-IT" sz="1600" dirty="0" err="1">
                <a:latin typeface="Arial" panose="020B0604020202020204" pitchFamily="34" charset="0"/>
                <a:cs typeface="Arial" panose="020B0604020202020204" pitchFamily="34" charset="0"/>
              </a:rPr>
              <a:t>vigilance</a:t>
            </a:r>
            <a:r>
              <a:rPr lang="it-IT" sz="1600" dirty="0">
                <a:latin typeface="Arial" panose="020B0604020202020204" pitchFamily="34" charset="0"/>
                <a:cs typeface="Arial" panose="020B0604020202020204" pitchFamily="34" charset="0"/>
              </a:rPr>
              <a:t>);</a:t>
            </a:r>
            <a:r>
              <a:rPr lang="it-IT" b="1" dirty="0"/>
              <a:t> </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Sperimentazione Clinica: </a:t>
            </a:r>
            <a:r>
              <a:rPr lang="it-IT" sz="1600" dirty="0">
                <a:latin typeface="Arial" panose="020B0604020202020204" pitchFamily="34" charset="0"/>
                <a:cs typeface="Arial" panose="020B0604020202020204" pitchFamily="34" charset="0"/>
              </a:rPr>
              <a:t>cura la applicazione delle direttive europee e delle normative nazionali sulla Sperimentazione Clinica, garantisce il funzionamento dell'Osservatorio Nazionale sulle Sperimentazioni Cliniche (</a:t>
            </a:r>
            <a:r>
              <a:rPr lang="it-IT" sz="1600" dirty="0" err="1">
                <a:latin typeface="Arial" panose="020B0604020202020204" pitchFamily="34" charset="0"/>
                <a:cs typeface="Arial" panose="020B0604020202020204" pitchFamily="34" charset="0"/>
              </a:rPr>
              <a:t>OsSC</a:t>
            </a:r>
            <a:r>
              <a:rPr lang="it-IT" sz="1600" dirty="0">
                <a:latin typeface="Arial" panose="020B0604020202020204" pitchFamily="34" charset="0"/>
                <a:cs typeface="Arial" panose="020B0604020202020204" pitchFamily="34" charset="0"/>
              </a:rPr>
              <a:t>) </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Ispezioni: </a:t>
            </a:r>
            <a:r>
              <a:rPr lang="it-IT" sz="1600" dirty="0">
                <a:latin typeface="Arial" panose="020B0604020202020204" pitchFamily="34" charset="0"/>
                <a:cs typeface="Arial" panose="020B0604020202020204" pitchFamily="34" charset="0"/>
              </a:rPr>
              <a:t>l'AIFA vigila e controlla le Officine di Produzione delle Aziende farmaceutiche per garantire la qualità della produzione dei farmaci e delle materie prime (GMP); vigila e controlla l'applicazione delle norme di Buona Pratica Clinica (GCP) nella conduzione delle Sperimentazioni Cliniche; assicura l'equivalenza del sistema ispettivo italiano con quello dei paesi della Comunità Europea</a:t>
            </a:r>
          </a:p>
        </p:txBody>
      </p:sp>
      <p:pic>
        <p:nvPicPr>
          <p:cNvPr id="2050" name="Picture 2" descr="Risultato immagini per aifa">
            <a:extLst>
              <a:ext uri="{FF2B5EF4-FFF2-40B4-BE49-F238E27FC236}">
                <a16:creationId xmlns:a16="http://schemas.microsoft.com/office/drawing/2014/main" id="{FAB44220-1504-4364-8F0E-5DAEB95194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094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09D15E70-A3D1-4696-80C9-6AD946517160}"/>
              </a:ext>
            </a:extLst>
          </p:cNvPr>
          <p:cNvSpPr/>
          <p:nvPr/>
        </p:nvSpPr>
        <p:spPr>
          <a:xfrm>
            <a:off x="1135931" y="113996"/>
            <a:ext cx="7857240" cy="2554545"/>
          </a:xfrm>
          <a:prstGeom prst="rect">
            <a:avLst/>
          </a:prstGeom>
        </p:spPr>
        <p:txBody>
          <a:bodyPr wrap="square">
            <a:spAutoFit/>
          </a:bodyPr>
          <a:lstStyle/>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Informazione: </a:t>
            </a:r>
            <a:r>
              <a:rPr lang="it-IT" sz="1600" dirty="0">
                <a:latin typeface="Arial" panose="020B0604020202020204" pitchFamily="34" charset="0"/>
                <a:cs typeface="Arial" panose="020B0604020202020204" pitchFamily="34" charset="0"/>
              </a:rPr>
              <a:t>fornisce una informazione pubblica al fine di favorire un corretto uso dei farmaci, di promuovere l'appropriatezza delle prescrizioni, nonché l'aggiornamento degli operatori sanitari attraverso le attività editoriali, lo svolgimento come provider di programmi di formazione a distanza (FAD) e la gestione del proprio sito internet</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Promozione della ricerca: </a:t>
            </a:r>
            <a:r>
              <a:rPr lang="it-IT" sz="1600" dirty="0">
                <a:latin typeface="Arial" panose="020B0604020202020204" pitchFamily="34" charset="0"/>
                <a:cs typeface="Arial" panose="020B0604020202020204" pitchFamily="34" charset="0"/>
              </a:rPr>
              <a:t>promuove sperimentazioni cliniche no profit di tipo comparativo atte a dimostrare il valore terapeutico aggiunto dei nuovi farmaci rispetto a quelli disponibili, utilizzando un fondo apposito istituito per norma</a:t>
            </a:r>
          </a:p>
          <a:p>
            <a:pPr marL="285750" indent="-285750" algn="just">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Governo della spesa farmaceutica</a:t>
            </a:r>
            <a:r>
              <a:rPr lang="it-IT" sz="1600" dirty="0">
                <a:latin typeface="Arial" panose="020B0604020202020204" pitchFamily="34" charset="0"/>
                <a:cs typeface="Arial" panose="020B0604020202020204" pitchFamily="34" charset="0"/>
              </a:rPr>
              <a:t>: L'AIFA è responsabile del rispetto del tetto di spesa farmaceutica programmato</a:t>
            </a:r>
          </a:p>
        </p:txBody>
      </p:sp>
      <p:sp>
        <p:nvSpPr>
          <p:cNvPr id="5" name="Rettangolo 4">
            <a:extLst>
              <a:ext uri="{FF2B5EF4-FFF2-40B4-BE49-F238E27FC236}">
                <a16:creationId xmlns:a16="http://schemas.microsoft.com/office/drawing/2014/main" id="{BC13C3C2-6F2D-4F74-83C8-25DD11BE7084}"/>
              </a:ext>
            </a:extLst>
          </p:cNvPr>
          <p:cNvSpPr/>
          <p:nvPr/>
        </p:nvSpPr>
        <p:spPr>
          <a:xfrm>
            <a:off x="1258478" y="2870146"/>
            <a:ext cx="7612145" cy="3785652"/>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L’AIFA è organizzata in aree tecnico-scientifiche ed amministrative.</a:t>
            </a:r>
          </a:p>
          <a:p>
            <a:pPr algn="just"/>
            <a:r>
              <a:rPr lang="it-IT" sz="1600" dirty="0">
                <a:latin typeface="Arial" panose="020B0604020202020204" pitchFamily="34" charset="0"/>
                <a:cs typeface="Arial" panose="020B0604020202020204" pitchFamily="34" charset="0"/>
              </a:rPr>
              <a:t>Le Commissioni consultive dall'AIFA sono: la Commissione Consultiva Tecnico Scientifica (CTS), il Comitato Prezzi e Rimborso (CPR), il Centro di collegamento tra Agenzia e Regioni, la Commissione per la promozione della ricerca e sviluppo.</a:t>
            </a:r>
          </a:p>
          <a:p>
            <a:pPr algn="just"/>
            <a:r>
              <a:rPr lang="it-IT" sz="1600" dirty="0">
                <a:latin typeface="Arial" panose="020B0604020202020204" pitchFamily="34" charset="0"/>
                <a:cs typeface="Arial" panose="020B0604020202020204" pitchFamily="34" charset="0"/>
              </a:rPr>
              <a:t>All'interno della stessa Agenzia operano tre grandi osservatori:</a:t>
            </a:r>
          </a:p>
          <a:p>
            <a:pPr marL="285750" indent="-285750" algn="just">
              <a:buFont typeface="Wingdings" panose="05000000000000000000" pitchFamily="2" charset="2"/>
              <a:buChar char="q"/>
            </a:pPr>
            <a:r>
              <a:rPr lang="it-IT" sz="1600" dirty="0">
                <a:latin typeface="Arial" panose="020B0604020202020204" pitchFamily="34" charset="0"/>
                <a:cs typeface="Arial" panose="020B0604020202020204" pitchFamily="34" charset="0"/>
              </a:rPr>
              <a:t> </a:t>
            </a:r>
            <a:r>
              <a:rPr lang="it-IT" sz="1600" b="1" u="sng" dirty="0">
                <a:latin typeface="Arial" panose="020B0604020202020204" pitchFamily="34" charset="0"/>
                <a:cs typeface="Arial" panose="020B0604020202020204" pitchFamily="34" charset="0"/>
              </a:rPr>
              <a:t>Osservatorio sull'impiego dei medicinali (</a:t>
            </a:r>
            <a:r>
              <a:rPr lang="it-IT" sz="1600" b="1" u="sng" dirty="0" err="1">
                <a:latin typeface="Arial" panose="020B0604020202020204" pitchFamily="34" charset="0"/>
                <a:cs typeface="Arial" panose="020B0604020202020204" pitchFamily="34" charset="0"/>
              </a:rPr>
              <a:t>OsMed</a:t>
            </a:r>
            <a:r>
              <a:rPr lang="it-IT" sz="1600" b="1" u="sng" dirty="0">
                <a:latin typeface="Arial" panose="020B0604020202020204" pitchFamily="34" charset="0"/>
                <a:cs typeface="Arial" panose="020B0604020202020204" pitchFamily="34" charset="0"/>
              </a:rPr>
              <a:t>) </a:t>
            </a:r>
            <a:r>
              <a:rPr lang="it-IT" sz="1600" dirty="0">
                <a:latin typeface="Arial" panose="020B0604020202020204" pitchFamily="34" charset="0"/>
                <a:cs typeface="Arial" panose="020B0604020202020204" pitchFamily="34" charset="0"/>
              </a:rPr>
              <a:t>che, attraverso la disponibilità dei flussi di dati relativi alle prescrizioni a livello nazionale, regionale e nelle singole ASL, permette di monitorare il mercato, con l'obiettivo di mantenere l'equilibrio economico</a:t>
            </a:r>
          </a:p>
          <a:p>
            <a:pPr marL="285750" indent="-285750" algn="just">
              <a:buFont typeface="Wingdings" panose="05000000000000000000" pitchFamily="2" charset="2"/>
              <a:buChar char="q"/>
            </a:pPr>
            <a:r>
              <a:rPr lang="it-IT" sz="1600" b="1" u="sng" dirty="0">
                <a:latin typeface="Arial" panose="020B0604020202020204" pitchFamily="34" charset="0"/>
                <a:cs typeface="Arial" panose="020B0604020202020204" pitchFamily="34" charset="0"/>
              </a:rPr>
              <a:t>Osservatorio sulla Sperimentazione Clinica (OSSC), </a:t>
            </a:r>
            <a:r>
              <a:rPr lang="it-IT" sz="1600" dirty="0">
                <a:latin typeface="Arial" panose="020B0604020202020204" pitchFamily="34" charset="0"/>
                <a:cs typeface="Arial" panose="020B0604020202020204" pitchFamily="34" charset="0"/>
              </a:rPr>
              <a:t>attraverso cui possiamo contare su oltre 300 Comitati Etici locali, collegati tra loro attraverso una rete informatica</a:t>
            </a:r>
          </a:p>
          <a:p>
            <a:pPr marL="285750" indent="-285750" algn="just">
              <a:buFont typeface="Wingdings" panose="05000000000000000000" pitchFamily="2" charset="2"/>
              <a:buChar char="q"/>
            </a:pPr>
            <a:r>
              <a:rPr lang="it-IT" sz="1600" b="1" u="sng" dirty="0">
                <a:latin typeface="Arial" panose="020B0604020202020204" pitchFamily="34" charset="0"/>
                <a:cs typeface="Arial" panose="020B0604020202020204" pitchFamily="34" charset="0"/>
              </a:rPr>
              <a:t>La Rete Nazionale di Farmacovigilanza, </a:t>
            </a:r>
            <a:r>
              <a:rPr lang="it-IT" sz="1600" dirty="0">
                <a:latin typeface="Arial" panose="020B0604020202020204" pitchFamily="34" charset="0"/>
                <a:cs typeface="Arial" panose="020B0604020202020204" pitchFamily="34" charset="0"/>
              </a:rPr>
              <a:t>che collega 203 ASL, Aziende Farmaceutiche, Aziende Ospedaliere...complessivamente si tratta di una rete di 891 centri collegati tra loro</a:t>
            </a:r>
          </a:p>
        </p:txBody>
      </p:sp>
      <p:sp>
        <p:nvSpPr>
          <p:cNvPr id="6" name="Rettangolo 5">
            <a:extLst>
              <a:ext uri="{FF2B5EF4-FFF2-40B4-BE49-F238E27FC236}">
                <a16:creationId xmlns:a16="http://schemas.microsoft.com/office/drawing/2014/main" id="{B4E47C82-90A1-4A6C-A689-EF20D505957D}"/>
              </a:ext>
            </a:extLst>
          </p:cNvPr>
          <p:cNvSpPr/>
          <p:nvPr/>
        </p:nvSpPr>
        <p:spPr>
          <a:xfrm>
            <a:off x="1258478" y="2562668"/>
            <a:ext cx="1787669" cy="369332"/>
          </a:xfrm>
          <a:prstGeom prst="rect">
            <a:avLst/>
          </a:prstGeom>
        </p:spPr>
        <p:txBody>
          <a:bodyPr wrap="none">
            <a:spAutoFit/>
          </a:bodyPr>
          <a:lstStyle/>
          <a:p>
            <a:pPr algn="just"/>
            <a:r>
              <a:rPr lang="it-IT" u="sng" dirty="0">
                <a:solidFill>
                  <a:schemeClr val="accent1"/>
                </a:solidFill>
                <a:effectLst>
                  <a:outerShdw blurRad="38100" dist="38100" dir="2700000" algn="tl">
                    <a:srgbClr val="000000">
                      <a:alpha val="43137"/>
                    </a:srgbClr>
                  </a:outerShdw>
                </a:effectLst>
                <a:latin typeface="Helvetica-Bold"/>
              </a:rPr>
              <a:t>Organizzazione</a:t>
            </a:r>
          </a:p>
        </p:txBody>
      </p:sp>
    </p:spTree>
    <p:extLst>
      <p:ext uri="{BB962C8B-B14F-4D97-AF65-F5344CB8AC3E}">
        <p14:creationId xmlns:p14="http://schemas.microsoft.com/office/powerpoint/2010/main" val="1296379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26D5EC9F-D077-443B-B044-8AF92F72AE59}"/>
              </a:ext>
            </a:extLst>
          </p:cNvPr>
          <p:cNvPicPr>
            <a:picLocks noChangeAspect="1"/>
          </p:cNvPicPr>
          <p:nvPr/>
        </p:nvPicPr>
        <p:blipFill>
          <a:blip r:embed="rId2"/>
          <a:stretch>
            <a:fillRect/>
          </a:stretch>
        </p:blipFill>
        <p:spPr>
          <a:xfrm>
            <a:off x="46924" y="289774"/>
            <a:ext cx="2984787" cy="972144"/>
          </a:xfrm>
          <a:prstGeom prst="rect">
            <a:avLst/>
          </a:prstGeom>
        </p:spPr>
      </p:pic>
      <p:sp>
        <p:nvSpPr>
          <p:cNvPr id="5" name="Rettangolo 4">
            <a:extLst>
              <a:ext uri="{FF2B5EF4-FFF2-40B4-BE49-F238E27FC236}">
                <a16:creationId xmlns:a16="http://schemas.microsoft.com/office/drawing/2014/main" id="{5549F171-4AD5-4884-98DA-1033265AD9D4}"/>
              </a:ext>
            </a:extLst>
          </p:cNvPr>
          <p:cNvSpPr/>
          <p:nvPr/>
        </p:nvSpPr>
        <p:spPr>
          <a:xfrm>
            <a:off x="712980" y="1483732"/>
            <a:ext cx="8223630" cy="1077218"/>
          </a:xfrm>
          <a:prstGeom prst="rect">
            <a:avLst/>
          </a:prstGeom>
        </p:spPr>
        <p:txBody>
          <a:bodyPr wrap="square">
            <a:spAutoFit/>
          </a:bodyPr>
          <a:lstStyle/>
          <a:p>
            <a:pPr algn="just"/>
            <a:r>
              <a:rPr lang="it-IT" sz="1600" dirty="0">
                <a:latin typeface="Arial" panose="020B0604020202020204" pitchFamily="34" charset="0"/>
                <a:cs typeface="Arial" panose="020B0604020202020204" pitchFamily="34" charset="0"/>
              </a:rPr>
              <a:t>Istituita da un regolamento (CEE) nel 1993, l’EMA, che ha sede a Londra, ha avviato le proprie attività il 1° febbraio 1995. </a:t>
            </a:r>
          </a:p>
          <a:p>
            <a:pPr algn="just"/>
            <a:r>
              <a:rPr lang="it-IT" sz="1600" dirty="0">
                <a:latin typeface="Arial" panose="020B0604020202020204" pitchFamily="34" charset="0"/>
                <a:cs typeface="Arial" panose="020B0604020202020204" pitchFamily="34" charset="0"/>
              </a:rPr>
              <a:t>L’Agenzia coordina le risorse scientifiche degli Stati membri al fine di valutare e controllare i medicinali per uso umano e veterinario in tutta l’UE.</a:t>
            </a:r>
          </a:p>
        </p:txBody>
      </p:sp>
      <p:sp>
        <p:nvSpPr>
          <p:cNvPr id="6" name="Rettangolo 5">
            <a:extLst>
              <a:ext uri="{FF2B5EF4-FFF2-40B4-BE49-F238E27FC236}">
                <a16:creationId xmlns:a16="http://schemas.microsoft.com/office/drawing/2014/main" id="{B10489FD-BCB1-4177-899B-AC92274F7C8B}"/>
              </a:ext>
            </a:extLst>
          </p:cNvPr>
          <p:cNvSpPr/>
          <p:nvPr/>
        </p:nvSpPr>
        <p:spPr>
          <a:xfrm>
            <a:off x="3031711" y="49329"/>
            <a:ext cx="5624611" cy="954107"/>
          </a:xfrm>
          <a:prstGeom prst="rect">
            <a:avLst/>
          </a:prstGeom>
        </p:spPr>
        <p:txBody>
          <a:bodyPr wrap="square">
            <a:spAutoFit/>
          </a:bodyPr>
          <a:lstStyle/>
          <a:p>
            <a:pPr algn="ctr"/>
            <a:r>
              <a:rPr lang="it-IT" sz="2800" b="1" dirty="0">
                <a:solidFill>
                  <a:schemeClr val="accent1"/>
                </a:solidFill>
                <a:latin typeface="Helvetica-Bold"/>
              </a:rPr>
              <a:t>EMA</a:t>
            </a:r>
          </a:p>
          <a:p>
            <a:pPr algn="ctr"/>
            <a:r>
              <a:rPr lang="it-IT" sz="2800" b="1" dirty="0">
                <a:solidFill>
                  <a:schemeClr val="accent1"/>
                </a:solidFill>
                <a:latin typeface="Helvetica-Bold"/>
              </a:rPr>
              <a:t>(</a:t>
            </a:r>
            <a:r>
              <a:rPr lang="it-IT" sz="2800" b="1" dirty="0" err="1">
                <a:solidFill>
                  <a:schemeClr val="accent1"/>
                </a:solidFill>
                <a:latin typeface="Helvetica-Bold"/>
              </a:rPr>
              <a:t>European</a:t>
            </a:r>
            <a:r>
              <a:rPr lang="it-IT" sz="2800" b="1" dirty="0">
                <a:solidFill>
                  <a:schemeClr val="accent1"/>
                </a:solidFill>
                <a:latin typeface="Helvetica-Bold"/>
              </a:rPr>
              <a:t> </a:t>
            </a:r>
            <a:r>
              <a:rPr lang="it-IT" sz="2800" b="1" dirty="0" err="1">
                <a:solidFill>
                  <a:schemeClr val="accent1"/>
                </a:solidFill>
                <a:latin typeface="Helvetica-Bold"/>
              </a:rPr>
              <a:t>Medicines</a:t>
            </a:r>
            <a:r>
              <a:rPr lang="it-IT" sz="2800" b="1" dirty="0">
                <a:solidFill>
                  <a:schemeClr val="accent1"/>
                </a:solidFill>
                <a:latin typeface="Helvetica-Bold"/>
              </a:rPr>
              <a:t> Agency)</a:t>
            </a:r>
          </a:p>
        </p:txBody>
      </p:sp>
      <p:sp>
        <p:nvSpPr>
          <p:cNvPr id="7" name="Rettangolo 6">
            <a:extLst>
              <a:ext uri="{FF2B5EF4-FFF2-40B4-BE49-F238E27FC236}">
                <a16:creationId xmlns:a16="http://schemas.microsoft.com/office/drawing/2014/main" id="{BD1C16A4-E625-4CCA-837A-09CEA94BEBFB}"/>
              </a:ext>
            </a:extLst>
          </p:cNvPr>
          <p:cNvSpPr/>
          <p:nvPr/>
        </p:nvSpPr>
        <p:spPr>
          <a:xfrm>
            <a:off x="5057480" y="1024556"/>
            <a:ext cx="2454583" cy="369332"/>
          </a:xfrm>
          <a:prstGeom prst="rect">
            <a:avLst/>
          </a:prstGeom>
        </p:spPr>
        <p:txBody>
          <a:bodyPr wrap="none">
            <a:spAutoFit/>
          </a:bodyPr>
          <a:lstStyle/>
          <a:p>
            <a:r>
              <a:rPr lang="it-IT" i="1" u="sng" dirty="0">
                <a:latin typeface="Arial" panose="020B0604020202020204" pitchFamily="34" charset="0"/>
                <a:cs typeface="Arial" panose="020B0604020202020204" pitchFamily="34" charset="0"/>
              </a:rPr>
              <a:t>http://www.ema.eu.int/</a:t>
            </a:r>
          </a:p>
        </p:txBody>
      </p:sp>
      <p:sp>
        <p:nvSpPr>
          <p:cNvPr id="8" name="Rettangolo 7">
            <a:extLst>
              <a:ext uri="{FF2B5EF4-FFF2-40B4-BE49-F238E27FC236}">
                <a16:creationId xmlns:a16="http://schemas.microsoft.com/office/drawing/2014/main" id="{E6C5DB56-509A-4C87-9FD3-27C6315AE1D3}"/>
              </a:ext>
            </a:extLst>
          </p:cNvPr>
          <p:cNvSpPr/>
          <p:nvPr/>
        </p:nvSpPr>
        <p:spPr>
          <a:xfrm>
            <a:off x="1499490" y="2560950"/>
            <a:ext cx="6650610" cy="707886"/>
          </a:xfrm>
          <a:prstGeom prst="rect">
            <a:avLst/>
          </a:prstGeom>
        </p:spPr>
        <p:txBody>
          <a:bodyPr wrap="square">
            <a:spAutoFit/>
          </a:bodyPr>
          <a:lstStyle/>
          <a:p>
            <a:pPr algn="ctr"/>
            <a:r>
              <a:rPr lang="it-IT" sz="20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si propone di contribuire alla tutela e alla promozione della sanità pubblica e della salute degli animali</a:t>
            </a:r>
          </a:p>
        </p:txBody>
      </p:sp>
      <p:sp>
        <p:nvSpPr>
          <p:cNvPr id="9" name="Rettangolo 8">
            <a:extLst>
              <a:ext uri="{FF2B5EF4-FFF2-40B4-BE49-F238E27FC236}">
                <a16:creationId xmlns:a16="http://schemas.microsoft.com/office/drawing/2014/main" id="{AF1686A4-2805-4E98-AB49-B940E47DFF9A}"/>
              </a:ext>
            </a:extLst>
          </p:cNvPr>
          <p:cNvSpPr/>
          <p:nvPr/>
        </p:nvSpPr>
        <p:spPr>
          <a:xfrm>
            <a:off x="1174894" y="3268836"/>
            <a:ext cx="7563753" cy="3046988"/>
          </a:xfrm>
          <a:prstGeom prst="rect">
            <a:avLst/>
          </a:prstGeom>
        </p:spPr>
        <p:txBody>
          <a:bodyPr wrap="square">
            <a:spAutoFit/>
          </a:bodyPr>
          <a:lstStyle/>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mobilitando le risorse scientifiche disponibili nell’UE al fine di garantire una valutazione di alta qualità dei prodotti medicinali, svolgendo un’attività di consulenza sui programmi di ricerca e sviluppo e fornendo informazioni agli utenti e agli operatori sanitari;</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definendo procedure efficaci che consentano agli utenti di accedere tempestivamente a medicinali innovativi tramite un’unica AIC europea;</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controllando la sicurezza dei medicinali per uso umano e veterinario, in particolare mediante la creazione di una rete di farmacovigilanza e la definizione di limiti di sicurezza;</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assicurando il coordinamento delle attività d’ispezione nel campo industriale dei medicinali, in particolare di quelle relative alla verifica del rispetto della buona prassi di produzione (GMP), di laboratorio (GLP) e cliniche (GCP)</a:t>
            </a:r>
          </a:p>
        </p:txBody>
      </p:sp>
    </p:spTree>
    <p:extLst>
      <p:ext uri="{BB962C8B-B14F-4D97-AF65-F5344CB8AC3E}">
        <p14:creationId xmlns:p14="http://schemas.microsoft.com/office/powerpoint/2010/main" val="3737587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EF4EBA3C-4898-4C14-BB6F-C37A61493D25}"/>
              </a:ext>
            </a:extLst>
          </p:cNvPr>
          <p:cNvSpPr/>
          <p:nvPr/>
        </p:nvSpPr>
        <p:spPr>
          <a:xfrm>
            <a:off x="1249051" y="87227"/>
            <a:ext cx="7762973" cy="3046988"/>
          </a:xfrm>
          <a:prstGeom prst="rect">
            <a:avLst/>
          </a:prstGeom>
        </p:spPr>
        <p:txBody>
          <a:bodyPr wrap="square">
            <a:spAutoFit/>
          </a:bodyPr>
          <a:lstStyle/>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L’Agenzia fornisce inoltre consulenze scientifiche a società impegnate nella ricerca durante la fase di sviluppo di nuovi medicinali, anche sotto forma di linee guida sui requisiti d’esame in materia di qualità, sicurezza ed efficacia</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 L’EMA non ha poteri decisionali, ma deve rendere disponibili valutazioni e pareri alle istituzioni europee, in particolare alla Commissione europea che autorizza le immissioni in commercio dei medicinali, e agli Stati membri (ad esempio, in materia di farmacovigilanza)</a:t>
            </a:r>
          </a:p>
          <a:p>
            <a:pPr marL="285750" indent="-285750" algn="just">
              <a:buFont typeface="Wingdings" panose="05000000000000000000" pitchFamily="2" charset="2"/>
              <a:buChar char="Ø"/>
            </a:pPr>
            <a:r>
              <a:rPr lang="it-IT" sz="1600" dirty="0">
                <a:latin typeface="Arial" panose="020B0604020202020204" pitchFamily="34" charset="0"/>
                <a:cs typeface="Arial" panose="020B0604020202020204" pitchFamily="34" charset="0"/>
              </a:rPr>
              <a:t> Compito dell’EMA è di mettere a disposizione degli operatori sanitari e dei cittadini dell’UE le medesime informazioni aggiornate nelle 11 lingue ufficiali dell’Unione. Il nome del prodotto, l’etichettatura, il foglietto illustrativo, le indicazioni e le informazioni sul prodotto, sono pertanto gli stessi per tutti i cittadini</a:t>
            </a:r>
          </a:p>
        </p:txBody>
      </p:sp>
      <p:sp>
        <p:nvSpPr>
          <p:cNvPr id="5" name="Rettangolo 4">
            <a:extLst>
              <a:ext uri="{FF2B5EF4-FFF2-40B4-BE49-F238E27FC236}">
                <a16:creationId xmlns:a16="http://schemas.microsoft.com/office/drawing/2014/main" id="{84461C8D-8557-452F-B26E-789FB5B99C72}"/>
              </a:ext>
            </a:extLst>
          </p:cNvPr>
          <p:cNvSpPr/>
          <p:nvPr/>
        </p:nvSpPr>
        <p:spPr>
          <a:xfrm>
            <a:off x="1418734" y="3410098"/>
            <a:ext cx="7593290" cy="2092881"/>
          </a:xfrm>
          <a:prstGeom prst="rect">
            <a:avLst/>
          </a:prstGeom>
        </p:spPr>
        <p:txBody>
          <a:bodyPr wrap="square">
            <a:spAutoFit/>
          </a:bodyPr>
          <a:lstStyle/>
          <a:p>
            <a:pPr marL="342900" indent="-342900">
              <a:buFont typeface="Wingdings" panose="05000000000000000000" pitchFamily="2" charset="2"/>
              <a:buChar char="Ø"/>
            </a:pPr>
            <a:r>
              <a:rPr lang="it-IT" sz="1600" b="1" u="sng" dirty="0">
                <a:latin typeface="Arial" panose="020B0604020202020204" pitchFamily="34" charset="0"/>
                <a:cs typeface="Arial" panose="020B0604020202020204" pitchFamily="34" charset="0"/>
              </a:rPr>
              <a:t>Comitato per le specialità medicinali (CHMP)</a:t>
            </a:r>
          </a:p>
          <a:p>
            <a:pPr marL="342900" indent="-342900">
              <a:buFont typeface="Wingdings" panose="05000000000000000000" pitchFamily="2" charset="2"/>
              <a:buChar char="Ø"/>
            </a:pPr>
            <a:r>
              <a:rPr lang="it-IT" sz="1600" dirty="0">
                <a:latin typeface="Arial" panose="020B0604020202020204" pitchFamily="34" charset="0"/>
                <a:cs typeface="Arial" panose="020B0604020202020204" pitchFamily="34" charset="0"/>
              </a:rPr>
              <a:t>Comitato per i medicinali per uso veterinario (CVMP)</a:t>
            </a:r>
          </a:p>
          <a:p>
            <a:pPr marL="342900" indent="-342900">
              <a:buFont typeface="Wingdings" panose="05000000000000000000" pitchFamily="2" charset="2"/>
              <a:buChar char="Ø"/>
            </a:pPr>
            <a:r>
              <a:rPr lang="it-IT" sz="1600" dirty="0">
                <a:latin typeface="Arial" panose="020B0604020202020204" pitchFamily="34" charset="0"/>
                <a:cs typeface="Arial" panose="020B0604020202020204" pitchFamily="34" charset="0"/>
              </a:rPr>
              <a:t>Comitato per i farmaci orfani (COMP)</a:t>
            </a:r>
          </a:p>
          <a:p>
            <a:pPr marL="342900" indent="-342900">
              <a:buFont typeface="Wingdings" panose="05000000000000000000" pitchFamily="2" charset="2"/>
              <a:buChar char="Ø"/>
            </a:pPr>
            <a:r>
              <a:rPr lang="it-IT" b="1" i="1" dirty="0">
                <a:solidFill>
                  <a:schemeClr val="accent1"/>
                </a:solidFill>
                <a:latin typeface="Arial" panose="020B0604020202020204" pitchFamily="34" charset="0"/>
                <a:cs typeface="Arial" panose="020B0604020202020204" pitchFamily="34" charset="0"/>
              </a:rPr>
              <a:t>Comitato per i medicinali di origine vegetale (HMPC)</a:t>
            </a:r>
          </a:p>
          <a:p>
            <a:pPr marL="342900" indent="-342900">
              <a:buFont typeface="Wingdings" panose="05000000000000000000" pitchFamily="2" charset="2"/>
              <a:buChar char="Ø"/>
            </a:pPr>
            <a:r>
              <a:rPr lang="en-US" sz="1600" dirty="0">
                <a:latin typeface="Arial" panose="020B0604020202020204" pitchFamily="34" charset="0"/>
                <a:cs typeface="Arial" panose="020B0604020202020204" pitchFamily="34" charset="0"/>
              </a:rPr>
              <a:t>Pharmacovigilance Risk Assessment Committee (PRAC)</a:t>
            </a:r>
          </a:p>
          <a:p>
            <a:pPr marL="342900" indent="-342900">
              <a:buFont typeface="Wingdings" panose="05000000000000000000" pitchFamily="2" charset="2"/>
              <a:buChar char="Ø"/>
            </a:pPr>
            <a:r>
              <a:rPr lang="it-IT" sz="1600" dirty="0" err="1">
                <a:latin typeface="Arial" panose="020B0604020202020204" pitchFamily="34" charset="0"/>
                <a:cs typeface="Arial" panose="020B0604020202020204" pitchFamily="34" charset="0"/>
              </a:rPr>
              <a:t>Paediatric</a:t>
            </a:r>
            <a:r>
              <a:rPr lang="it-IT" sz="1600" dirty="0">
                <a:latin typeface="Arial" panose="020B0604020202020204" pitchFamily="34" charset="0"/>
                <a:cs typeface="Arial" panose="020B0604020202020204" pitchFamily="34" charset="0"/>
              </a:rPr>
              <a:t> Committee (PDCO)</a:t>
            </a:r>
          </a:p>
          <a:p>
            <a:pPr marL="342900" indent="-342900">
              <a:buFont typeface="Wingdings" panose="05000000000000000000" pitchFamily="2" charset="2"/>
              <a:buChar char="Ø"/>
            </a:pPr>
            <a:r>
              <a:rPr lang="en-US" sz="1600" dirty="0">
                <a:latin typeface="Arial" panose="020B0604020202020204" pitchFamily="34" charset="0"/>
                <a:cs typeface="Arial" panose="020B0604020202020204" pitchFamily="34" charset="0"/>
              </a:rPr>
              <a:t>Committee for Advanced Therapies (CAT)</a:t>
            </a:r>
          </a:p>
          <a:p>
            <a:endParaRPr lang="en-US" sz="1600" dirty="0">
              <a:latin typeface="Arial" panose="020B0604020202020204" pitchFamily="34" charset="0"/>
              <a:cs typeface="Arial" panose="020B0604020202020204" pitchFamily="34" charset="0"/>
            </a:endParaRPr>
          </a:p>
        </p:txBody>
      </p:sp>
      <p:sp>
        <p:nvSpPr>
          <p:cNvPr id="6" name="Rettangolo 5">
            <a:extLst>
              <a:ext uri="{FF2B5EF4-FFF2-40B4-BE49-F238E27FC236}">
                <a16:creationId xmlns:a16="http://schemas.microsoft.com/office/drawing/2014/main" id="{14E8281E-25DC-48DA-9BA7-427B7403B9B3}"/>
              </a:ext>
            </a:extLst>
          </p:cNvPr>
          <p:cNvSpPr/>
          <p:nvPr/>
        </p:nvSpPr>
        <p:spPr>
          <a:xfrm>
            <a:off x="1409307" y="3059668"/>
            <a:ext cx="1787669" cy="369332"/>
          </a:xfrm>
          <a:prstGeom prst="rect">
            <a:avLst/>
          </a:prstGeom>
        </p:spPr>
        <p:txBody>
          <a:bodyPr wrap="none">
            <a:spAutoFit/>
          </a:bodyPr>
          <a:lstStyle/>
          <a:p>
            <a:pPr algn="just"/>
            <a:r>
              <a:rPr lang="it-IT" u="sng" dirty="0">
                <a:solidFill>
                  <a:schemeClr val="accent1"/>
                </a:solidFill>
                <a:effectLst>
                  <a:outerShdw blurRad="38100" dist="38100" dir="2700000" algn="tl">
                    <a:srgbClr val="000000">
                      <a:alpha val="43137"/>
                    </a:srgbClr>
                  </a:outerShdw>
                </a:effectLst>
                <a:latin typeface="Helvetica-Bold"/>
              </a:rPr>
              <a:t>Organizzazione</a:t>
            </a:r>
          </a:p>
        </p:txBody>
      </p:sp>
      <p:sp>
        <p:nvSpPr>
          <p:cNvPr id="7" name="Rettangolo 6">
            <a:extLst>
              <a:ext uri="{FF2B5EF4-FFF2-40B4-BE49-F238E27FC236}">
                <a16:creationId xmlns:a16="http://schemas.microsoft.com/office/drawing/2014/main" id="{24519E38-63C6-45A5-B58B-25C7AAE9838A}"/>
              </a:ext>
            </a:extLst>
          </p:cNvPr>
          <p:cNvSpPr/>
          <p:nvPr/>
        </p:nvSpPr>
        <p:spPr>
          <a:xfrm>
            <a:off x="1409306" y="5277390"/>
            <a:ext cx="7593289" cy="1569660"/>
          </a:xfrm>
          <a:prstGeom prst="rect">
            <a:avLst/>
          </a:prstGeom>
        </p:spPr>
        <p:txBody>
          <a:bodyPr wrap="square">
            <a:spAutoFit/>
          </a:bodyPr>
          <a:lstStyle/>
          <a:p>
            <a:pPr algn="just"/>
            <a:r>
              <a:rPr lang="it-IT" sz="1600" b="1" i="1" dirty="0">
                <a:solidFill>
                  <a:schemeClr val="accent1"/>
                </a:solidFill>
                <a:latin typeface="Arial" panose="020B0604020202020204" pitchFamily="34" charset="0"/>
                <a:cs typeface="Arial" panose="020B0604020202020204" pitchFamily="34" charset="0"/>
              </a:rPr>
              <a:t>Il «</a:t>
            </a:r>
            <a:r>
              <a:rPr lang="en-US" sz="1600" b="1" i="1" dirty="0">
                <a:solidFill>
                  <a:schemeClr val="accent1"/>
                </a:solidFill>
                <a:latin typeface="Arial" panose="020B0604020202020204" pitchFamily="34" charset="0"/>
                <a:cs typeface="Arial" panose="020B0604020202020204" pitchFamily="34" charset="0"/>
              </a:rPr>
              <a:t>Committee on Herbal Medicinal Products” </a:t>
            </a:r>
            <a:r>
              <a:rPr lang="it-IT" sz="1600" b="1" i="1" dirty="0">
                <a:solidFill>
                  <a:schemeClr val="accent1"/>
                </a:solidFill>
                <a:latin typeface="Arial" panose="020B0604020202020204" pitchFamily="34" charset="0"/>
                <a:cs typeface="Arial" panose="020B0604020202020204" pitchFamily="34" charset="0"/>
              </a:rPr>
              <a:t>(HMPC) emette pareri su sostanze e preparati a base di erbe, ed informazioni sugli usi raccomandati e le condizioni di sicurezza. Ciò fornisce alle società e alle autorità nazionali competenti un punto di riferimento quando si prepara o si valuta una domanda di autorizzazione all'immissione in commercio o la registrazione di medicinali a base di erbe negli Stati membri dell’UE.</a:t>
            </a:r>
          </a:p>
        </p:txBody>
      </p:sp>
    </p:spTree>
    <p:extLst>
      <p:ext uri="{BB962C8B-B14F-4D97-AF65-F5344CB8AC3E}">
        <p14:creationId xmlns:p14="http://schemas.microsoft.com/office/powerpoint/2010/main" val="400071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734B6328-3263-487B-8FF7-48FC35726DF6}"/>
              </a:ext>
            </a:extLst>
          </p:cNvPr>
          <p:cNvSpPr/>
          <p:nvPr/>
        </p:nvSpPr>
        <p:spPr>
          <a:xfrm>
            <a:off x="1216058" y="1044200"/>
            <a:ext cx="7739405" cy="2862322"/>
          </a:xfrm>
          <a:prstGeom prst="rect">
            <a:avLst/>
          </a:prstGeom>
        </p:spPr>
        <p:txBody>
          <a:bodyPr wrap="square">
            <a:spAutoFit/>
          </a:bodyPr>
          <a:lstStyle/>
          <a:p>
            <a:pPr algn="just"/>
            <a:r>
              <a:rPr lang="it-IT" dirty="0">
                <a:latin typeface="Arial" panose="020B0604020202020204" pitchFamily="34" charset="0"/>
                <a:cs typeface="Arial" panose="020B0604020202020204" pitchFamily="34" charset="0"/>
              </a:rPr>
              <a:t>istituita nel 1948 da 26 Stati che ne hanno ratificato la costituzione (conta 192 stati membri)</a:t>
            </a:r>
          </a:p>
          <a:p>
            <a:pPr algn="just"/>
            <a:endParaRPr lang="it-IT" dirty="0">
              <a:latin typeface="Arial" panose="020B0604020202020204" pitchFamily="34" charset="0"/>
              <a:cs typeface="Arial" panose="020B0604020202020204" pitchFamily="34" charset="0"/>
            </a:endParaRPr>
          </a:p>
          <a:p>
            <a:pPr algn="just"/>
            <a:r>
              <a:rPr lang="it-IT" dirty="0">
                <a:latin typeface="Arial" panose="020B0604020202020204" pitchFamily="34" charset="0"/>
                <a:cs typeface="Arial" panose="020B0604020202020204" pitchFamily="34" charset="0"/>
              </a:rPr>
              <a:t>Art. 1</a:t>
            </a:r>
          </a:p>
          <a:p>
            <a:pPr algn="just"/>
            <a:r>
              <a:rPr lang="it-IT" b="1" i="1" dirty="0">
                <a:latin typeface="Arial" panose="020B0604020202020204" pitchFamily="34" charset="0"/>
                <a:cs typeface="Arial" panose="020B0604020202020204" pitchFamily="34" charset="0"/>
              </a:rPr>
              <a:t>"il godimento del miglior stato di salute raggiungibile costituisce uno dei diritti fondamentali di ogni essere umano senza distinzione di razza, religione, opinioni politiche, condizione economica o sociale"</a:t>
            </a:r>
          </a:p>
          <a:p>
            <a:pPr algn="just"/>
            <a:endParaRPr lang="it-IT" dirty="0">
              <a:latin typeface="Arial" panose="020B0604020202020204" pitchFamily="34" charset="0"/>
              <a:cs typeface="Arial" panose="020B0604020202020204" pitchFamily="34" charset="0"/>
            </a:endParaRPr>
          </a:p>
          <a:p>
            <a:pPr algn="just"/>
            <a:r>
              <a:rPr lang="it-IT" dirty="0">
                <a:latin typeface="Arial" panose="020B0604020202020204" pitchFamily="34" charset="0"/>
                <a:cs typeface="Arial" panose="020B0604020202020204" pitchFamily="34" charset="0"/>
              </a:rPr>
              <a:t>Il fine dell’Organizzazione mondiale della sanità è quello di portare tutti i popoli al più alto grado possibile di sanità.</a:t>
            </a:r>
          </a:p>
        </p:txBody>
      </p:sp>
      <p:sp>
        <p:nvSpPr>
          <p:cNvPr id="8" name="Rettangolo 7">
            <a:extLst>
              <a:ext uri="{FF2B5EF4-FFF2-40B4-BE49-F238E27FC236}">
                <a16:creationId xmlns:a16="http://schemas.microsoft.com/office/drawing/2014/main" id="{95EC55A0-72FA-40F3-B0F1-8BC023E440B0}"/>
              </a:ext>
            </a:extLst>
          </p:cNvPr>
          <p:cNvSpPr/>
          <p:nvPr/>
        </p:nvSpPr>
        <p:spPr>
          <a:xfrm>
            <a:off x="1643505" y="90093"/>
            <a:ext cx="7179984" cy="954107"/>
          </a:xfrm>
          <a:prstGeom prst="rect">
            <a:avLst/>
          </a:prstGeom>
        </p:spPr>
        <p:txBody>
          <a:bodyPr wrap="square">
            <a:spAutoFit/>
          </a:bodyPr>
          <a:lstStyle/>
          <a:p>
            <a:pPr algn="ctr"/>
            <a:r>
              <a:rPr lang="it-IT" sz="2800" b="1" dirty="0">
                <a:solidFill>
                  <a:schemeClr val="accent1"/>
                </a:solidFill>
                <a:latin typeface="Helvetica-Bold"/>
              </a:rPr>
              <a:t>Organizzazione Mondiale della Sanità (OMS o WHO)</a:t>
            </a:r>
          </a:p>
        </p:txBody>
      </p:sp>
      <p:sp>
        <p:nvSpPr>
          <p:cNvPr id="9" name="Rettangolo 8">
            <a:extLst>
              <a:ext uri="{FF2B5EF4-FFF2-40B4-BE49-F238E27FC236}">
                <a16:creationId xmlns:a16="http://schemas.microsoft.com/office/drawing/2014/main" id="{87B43E33-526D-4D5C-A195-5DA26F54B688}"/>
              </a:ext>
            </a:extLst>
          </p:cNvPr>
          <p:cNvSpPr/>
          <p:nvPr/>
        </p:nvSpPr>
        <p:spPr>
          <a:xfrm>
            <a:off x="1322994" y="4459583"/>
            <a:ext cx="7500495" cy="2308324"/>
          </a:xfrm>
          <a:prstGeom prst="rect">
            <a:avLst/>
          </a:prstGeom>
        </p:spPr>
        <p:txBody>
          <a:bodyPr wrap="square">
            <a:spAutoFit/>
          </a:bodyPr>
          <a:lstStyle/>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Uniformazione della nomenclatura farmaceutica (denominazione comune internazionale dei medicamenti)</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Redazione della lista delle sostanze stupefacenti e suo aggiornamento</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Servizio internazionale di farmacovigilanza</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Certificato internazionale di qualità (NBF)</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Compilazione della Farmacopea Internazionale (III ed nel 1980)</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Compilazione di un repertorio internazionale delle piante medicinali, scientificamente aggiornato</a:t>
            </a:r>
          </a:p>
          <a:p>
            <a:pPr marL="285750" indent="-285750">
              <a:buFont typeface="Wingdings" panose="05000000000000000000" pitchFamily="2" charset="2"/>
              <a:buChar char="q"/>
            </a:pPr>
            <a:r>
              <a:rPr lang="it-IT" sz="1600" dirty="0">
                <a:latin typeface="Arial" panose="020B0604020202020204" pitchFamily="34" charset="0"/>
                <a:cs typeface="Arial" panose="020B0604020202020204" pitchFamily="34" charset="0"/>
              </a:rPr>
              <a:t>Lista dei medicamenti essenziali</a:t>
            </a:r>
          </a:p>
        </p:txBody>
      </p:sp>
      <p:sp>
        <p:nvSpPr>
          <p:cNvPr id="10" name="Rettangolo 9">
            <a:extLst>
              <a:ext uri="{FF2B5EF4-FFF2-40B4-BE49-F238E27FC236}">
                <a16:creationId xmlns:a16="http://schemas.microsoft.com/office/drawing/2014/main" id="{6F66A059-C361-4911-83E1-B81FDE80F10A}"/>
              </a:ext>
            </a:extLst>
          </p:cNvPr>
          <p:cNvSpPr/>
          <p:nvPr/>
        </p:nvSpPr>
        <p:spPr>
          <a:xfrm>
            <a:off x="1898029" y="567146"/>
            <a:ext cx="2095510" cy="369332"/>
          </a:xfrm>
          <a:prstGeom prst="rect">
            <a:avLst/>
          </a:prstGeom>
        </p:spPr>
        <p:txBody>
          <a:bodyPr wrap="none">
            <a:spAutoFit/>
          </a:bodyPr>
          <a:lstStyle/>
          <a:p>
            <a:r>
              <a:rPr lang="it-IT" i="1" u="sng" dirty="0">
                <a:latin typeface="Arial" panose="020B0604020202020204" pitchFamily="34" charset="0"/>
                <a:cs typeface="Arial" panose="020B0604020202020204" pitchFamily="34" charset="0"/>
              </a:rPr>
              <a:t>https://www.who.in</a:t>
            </a:r>
          </a:p>
        </p:txBody>
      </p:sp>
    </p:spTree>
    <p:extLst>
      <p:ext uri="{BB962C8B-B14F-4D97-AF65-F5344CB8AC3E}">
        <p14:creationId xmlns:p14="http://schemas.microsoft.com/office/powerpoint/2010/main" val="2122714682"/>
      </p:ext>
    </p:extLst>
  </p:cSld>
  <p:clrMapOvr>
    <a:masterClrMapping/>
  </p:clrMapOvr>
</p:sld>
</file>

<file path=ppt/theme/theme1.xml><?xml version="1.0" encoding="utf-8"?>
<a:theme xmlns:a="http://schemas.openxmlformats.org/drawingml/2006/main" name="Filo">
  <a:themeElements>
    <a:clrScheme name="Fil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Filo">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il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0</TotalTime>
  <Words>3653</Words>
  <Application>Microsoft Office PowerPoint</Application>
  <PresentationFormat>Presentazione su schermo (4:3)</PresentationFormat>
  <Paragraphs>190</Paragraphs>
  <Slides>19</Slides>
  <Notes>1</Notes>
  <HiddenSlides>0</HiddenSlides>
  <MMClips>0</MMClips>
  <ScaleCrop>false</ScaleCrop>
  <HeadingPairs>
    <vt:vector size="6" baseType="variant">
      <vt:variant>
        <vt:lpstr>Caratteri utilizzati</vt:lpstr>
      </vt:variant>
      <vt:variant>
        <vt:i4>9</vt:i4>
      </vt:variant>
      <vt:variant>
        <vt:lpstr>Tema</vt:lpstr>
      </vt:variant>
      <vt:variant>
        <vt:i4>1</vt:i4>
      </vt:variant>
      <vt:variant>
        <vt:lpstr>Titoli diapositive</vt:lpstr>
      </vt:variant>
      <vt:variant>
        <vt:i4>19</vt:i4>
      </vt:variant>
    </vt:vector>
  </HeadingPairs>
  <TitlesOfParts>
    <vt:vector size="29" baseType="lpstr">
      <vt:lpstr>&amp;quot</vt:lpstr>
      <vt:lpstr>Arial</vt:lpstr>
      <vt:lpstr>Calibri</vt:lpstr>
      <vt:lpstr>Century Gothic</vt:lpstr>
      <vt:lpstr>Helvetica</vt:lpstr>
      <vt:lpstr>Helvetica-Bold</vt:lpstr>
      <vt:lpstr>Helvetica-Oblique</vt:lpstr>
      <vt:lpstr>Wingdings</vt:lpstr>
      <vt:lpstr>Wingdings 3</vt:lpstr>
      <vt:lpstr>Filo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Claudia Conte</dc:creator>
  <cp:lastModifiedBy>CLAUDIA CONTE</cp:lastModifiedBy>
  <cp:revision>91</cp:revision>
  <dcterms:created xsi:type="dcterms:W3CDTF">2020-03-02T10:46:29Z</dcterms:created>
  <dcterms:modified xsi:type="dcterms:W3CDTF">2024-03-07T10:49:05Z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d0b24d-6422-44b0-b3de-abb3a9e8c81a_Enabled">
    <vt:lpwstr>true</vt:lpwstr>
  </property>
  <property fmtid="{D5CDD505-2E9C-101B-9397-08002B2CF9AE}" pid="3" name="MSIP_Label_2ad0b24d-6422-44b0-b3de-abb3a9e8c81a_SetDate">
    <vt:lpwstr>2024-03-07T10:49:04Z</vt:lpwstr>
  </property>
  <property fmtid="{D5CDD505-2E9C-101B-9397-08002B2CF9AE}" pid="4" name="MSIP_Label_2ad0b24d-6422-44b0-b3de-abb3a9e8c81a_Method">
    <vt:lpwstr>Standard</vt:lpwstr>
  </property>
  <property fmtid="{D5CDD505-2E9C-101B-9397-08002B2CF9AE}" pid="5" name="MSIP_Label_2ad0b24d-6422-44b0-b3de-abb3a9e8c81a_Name">
    <vt:lpwstr>defa4170-0d19-0005-0004-bc88714345d2</vt:lpwstr>
  </property>
  <property fmtid="{D5CDD505-2E9C-101B-9397-08002B2CF9AE}" pid="6" name="MSIP_Label_2ad0b24d-6422-44b0-b3de-abb3a9e8c81a_SiteId">
    <vt:lpwstr>2fcfe26a-bb62-46b0-b1e3-28f9da0c45fd</vt:lpwstr>
  </property>
  <property fmtid="{D5CDD505-2E9C-101B-9397-08002B2CF9AE}" pid="7" name="MSIP_Label_2ad0b24d-6422-44b0-b3de-abb3a9e8c81a_ActionId">
    <vt:lpwstr>2f2b118a-158d-431d-be84-276b59b962b9</vt:lpwstr>
  </property>
  <property fmtid="{D5CDD505-2E9C-101B-9397-08002B2CF9AE}" pid="8" name="MSIP_Label_2ad0b24d-6422-44b0-b3de-abb3a9e8c81a_ContentBits">
    <vt:lpwstr>0</vt:lpwstr>
  </property>
</Properties>
</file>