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7" r:id="rId2"/>
    <p:sldId id="308" r:id="rId3"/>
    <p:sldId id="309" r:id="rId4"/>
    <p:sldId id="310" r:id="rId5"/>
    <p:sldId id="311" r:id="rId6"/>
    <p:sldId id="312" r:id="rId7"/>
  </p:sldIdLst>
  <p:sldSz cx="9144000" cy="6858000" type="screen4x3"/>
  <p:notesSz cx="6797675" cy="9926638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1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BERTO CASTELLUCCIO" userId="a6e86ced-79dd-454c-b5fc-a7169d9ac2db" providerId="ADAL" clId="{CA6E628D-36B2-4CDD-8FE9-C42ABC1F7286}"/>
    <pc:docChg chg="custSel modSld">
      <pc:chgData name="ROBERTO CASTELLUCCIO" userId="a6e86ced-79dd-454c-b5fc-a7169d9ac2db" providerId="ADAL" clId="{CA6E628D-36B2-4CDD-8FE9-C42ABC1F7286}" dt="2021-04-15T08:19:08.312" v="5" actId="478"/>
      <pc:docMkLst>
        <pc:docMk/>
      </pc:docMkLst>
      <pc:sldChg chg="delSp mod">
        <pc:chgData name="ROBERTO CASTELLUCCIO" userId="a6e86ced-79dd-454c-b5fc-a7169d9ac2db" providerId="ADAL" clId="{CA6E628D-36B2-4CDD-8FE9-C42ABC1F7286}" dt="2021-04-15T08:18:55.752" v="0" actId="478"/>
        <pc:sldMkLst>
          <pc:docMk/>
          <pc:sldMk cId="1905598666" sldId="307"/>
        </pc:sldMkLst>
        <pc:spChg chg="del">
          <ac:chgData name="ROBERTO CASTELLUCCIO" userId="a6e86ced-79dd-454c-b5fc-a7169d9ac2db" providerId="ADAL" clId="{CA6E628D-36B2-4CDD-8FE9-C42ABC1F7286}" dt="2021-04-15T08:18:55.752" v="0" actId="478"/>
          <ac:spMkLst>
            <pc:docMk/>
            <pc:sldMk cId="1905598666" sldId="307"/>
            <ac:spMk id="23" creationId="{00000000-0000-0000-0000-000000000000}"/>
          </ac:spMkLst>
        </pc:spChg>
      </pc:sldChg>
      <pc:sldChg chg="delSp mod">
        <pc:chgData name="ROBERTO CASTELLUCCIO" userId="a6e86ced-79dd-454c-b5fc-a7169d9ac2db" providerId="ADAL" clId="{CA6E628D-36B2-4CDD-8FE9-C42ABC1F7286}" dt="2021-04-15T08:18:58.800" v="1" actId="478"/>
        <pc:sldMkLst>
          <pc:docMk/>
          <pc:sldMk cId="3644985986" sldId="308"/>
        </pc:sldMkLst>
        <pc:spChg chg="del">
          <ac:chgData name="ROBERTO CASTELLUCCIO" userId="a6e86ced-79dd-454c-b5fc-a7169d9ac2db" providerId="ADAL" clId="{CA6E628D-36B2-4CDD-8FE9-C42ABC1F7286}" dt="2021-04-15T08:18:58.800" v="1" actId="478"/>
          <ac:spMkLst>
            <pc:docMk/>
            <pc:sldMk cId="3644985986" sldId="308"/>
            <ac:spMk id="23" creationId="{00000000-0000-0000-0000-000000000000}"/>
          </ac:spMkLst>
        </pc:spChg>
      </pc:sldChg>
      <pc:sldChg chg="delSp mod">
        <pc:chgData name="ROBERTO CASTELLUCCIO" userId="a6e86ced-79dd-454c-b5fc-a7169d9ac2db" providerId="ADAL" clId="{CA6E628D-36B2-4CDD-8FE9-C42ABC1F7286}" dt="2021-04-15T08:19:01.263" v="2" actId="478"/>
        <pc:sldMkLst>
          <pc:docMk/>
          <pc:sldMk cId="3799136374" sldId="309"/>
        </pc:sldMkLst>
        <pc:spChg chg="del">
          <ac:chgData name="ROBERTO CASTELLUCCIO" userId="a6e86ced-79dd-454c-b5fc-a7169d9ac2db" providerId="ADAL" clId="{CA6E628D-36B2-4CDD-8FE9-C42ABC1F7286}" dt="2021-04-15T08:19:01.263" v="2" actId="478"/>
          <ac:spMkLst>
            <pc:docMk/>
            <pc:sldMk cId="3799136374" sldId="309"/>
            <ac:spMk id="23" creationId="{00000000-0000-0000-0000-000000000000}"/>
          </ac:spMkLst>
        </pc:spChg>
      </pc:sldChg>
      <pc:sldChg chg="delSp mod">
        <pc:chgData name="ROBERTO CASTELLUCCIO" userId="a6e86ced-79dd-454c-b5fc-a7169d9ac2db" providerId="ADAL" clId="{CA6E628D-36B2-4CDD-8FE9-C42ABC1F7286}" dt="2021-04-15T08:19:03.592" v="3" actId="478"/>
        <pc:sldMkLst>
          <pc:docMk/>
          <pc:sldMk cId="4134501701" sldId="310"/>
        </pc:sldMkLst>
        <pc:spChg chg="del">
          <ac:chgData name="ROBERTO CASTELLUCCIO" userId="a6e86ced-79dd-454c-b5fc-a7169d9ac2db" providerId="ADAL" clId="{CA6E628D-36B2-4CDD-8FE9-C42ABC1F7286}" dt="2021-04-15T08:19:03.592" v="3" actId="478"/>
          <ac:spMkLst>
            <pc:docMk/>
            <pc:sldMk cId="4134501701" sldId="310"/>
            <ac:spMk id="23" creationId="{00000000-0000-0000-0000-000000000000}"/>
          </ac:spMkLst>
        </pc:spChg>
      </pc:sldChg>
      <pc:sldChg chg="delSp mod">
        <pc:chgData name="ROBERTO CASTELLUCCIO" userId="a6e86ced-79dd-454c-b5fc-a7169d9ac2db" providerId="ADAL" clId="{CA6E628D-36B2-4CDD-8FE9-C42ABC1F7286}" dt="2021-04-15T08:19:06.231" v="4" actId="478"/>
        <pc:sldMkLst>
          <pc:docMk/>
          <pc:sldMk cId="857380781" sldId="311"/>
        </pc:sldMkLst>
        <pc:spChg chg="del">
          <ac:chgData name="ROBERTO CASTELLUCCIO" userId="a6e86ced-79dd-454c-b5fc-a7169d9ac2db" providerId="ADAL" clId="{CA6E628D-36B2-4CDD-8FE9-C42ABC1F7286}" dt="2021-04-15T08:19:06.231" v="4" actId="478"/>
          <ac:spMkLst>
            <pc:docMk/>
            <pc:sldMk cId="857380781" sldId="311"/>
            <ac:spMk id="23" creationId="{00000000-0000-0000-0000-000000000000}"/>
          </ac:spMkLst>
        </pc:spChg>
      </pc:sldChg>
      <pc:sldChg chg="delSp mod">
        <pc:chgData name="ROBERTO CASTELLUCCIO" userId="a6e86ced-79dd-454c-b5fc-a7169d9ac2db" providerId="ADAL" clId="{CA6E628D-36B2-4CDD-8FE9-C42ABC1F7286}" dt="2021-04-15T08:19:08.312" v="5" actId="478"/>
        <pc:sldMkLst>
          <pc:docMk/>
          <pc:sldMk cId="3435705137" sldId="312"/>
        </pc:sldMkLst>
        <pc:spChg chg="del">
          <ac:chgData name="ROBERTO CASTELLUCCIO" userId="a6e86ced-79dd-454c-b5fc-a7169d9ac2db" providerId="ADAL" clId="{CA6E628D-36B2-4CDD-8FE9-C42ABC1F7286}" dt="2021-04-15T08:19:08.312" v="5" actId="478"/>
          <ac:spMkLst>
            <pc:docMk/>
            <pc:sldMk cId="3435705137" sldId="312"/>
            <ac:spMk id="2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15/04/2021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15/04/2021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15/04/2021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15/04/2021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15/04/2021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15/04/2021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15/04/2021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15/04/2021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15/04/2021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15/04/2021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15/04/2021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49D355-16BD-4E45-BD9A-5EA878CF7CBD}" type="datetimeFigureOut">
              <a:rPr lang="it-IT" smtClean="0"/>
              <a:t>15/04/2021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6.png"/><Relationship Id="rId7" Type="http://schemas.openxmlformats.org/officeDocument/2006/relationships/image" Target="../media/image10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Connettore 1 9"/>
          <p:cNvCxnSpPr/>
          <p:nvPr/>
        </p:nvCxnSpPr>
        <p:spPr>
          <a:xfrm>
            <a:off x="323528" y="548680"/>
            <a:ext cx="8496944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7" name="Titolo 4"/>
          <p:cNvSpPr txBox="1">
            <a:spLocks/>
          </p:cNvSpPr>
          <p:nvPr/>
        </p:nvSpPr>
        <p:spPr>
          <a:xfrm>
            <a:off x="6328792" y="548680"/>
            <a:ext cx="2491680" cy="3955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Prof. Ing. Roberto Castelluccio</a:t>
            </a:r>
          </a:p>
        </p:txBody>
      </p:sp>
      <p:sp>
        <p:nvSpPr>
          <p:cNvPr id="13" name="Rettangolo 12"/>
          <p:cNvSpPr/>
          <p:nvPr/>
        </p:nvSpPr>
        <p:spPr>
          <a:xfrm>
            <a:off x="323528" y="1038067"/>
            <a:ext cx="399620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200" b="1" dirty="0">
                <a:solidFill>
                  <a:schemeClr val="accent6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LEGNO LAMELLARE</a:t>
            </a:r>
            <a:endParaRPr lang="it-IT" sz="1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22" name="Connettore 1 21"/>
          <p:cNvCxnSpPr/>
          <p:nvPr/>
        </p:nvCxnSpPr>
        <p:spPr>
          <a:xfrm>
            <a:off x="323528" y="1131789"/>
            <a:ext cx="0" cy="97842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ttore 1 17"/>
          <p:cNvCxnSpPr/>
          <p:nvPr/>
        </p:nvCxnSpPr>
        <p:spPr>
          <a:xfrm>
            <a:off x="179512" y="1340768"/>
            <a:ext cx="8640960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ttangolo 30"/>
          <p:cNvSpPr/>
          <p:nvPr/>
        </p:nvSpPr>
        <p:spPr>
          <a:xfrm>
            <a:off x="323528" y="1340768"/>
            <a:ext cx="849694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1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Dal punto di vista storico il legno lamellare nasce col fine di superare i limiti dimensionali del </a:t>
            </a:r>
            <a:r>
              <a:rPr lang="it-IT" sz="11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tondame</a:t>
            </a:r>
            <a:r>
              <a:rPr lang="it-IT" sz="11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dal quale si ricavano le travature. Da un solo fusto è infatti impossibile ottenere travi in legno naturale di sezione e lunghezza necessarie a consentire la copertura di luci libere di 20-30 metri. Inoltre il portamento tipico dei fusti non consente di ottenere travi curve, o della curvatura voluta, di sezione sufficiente.</a:t>
            </a:r>
          </a:p>
        </p:txBody>
      </p:sp>
      <p:pic>
        <p:nvPicPr>
          <p:cNvPr id="19" name="Picture 9" descr="Trave in legno / lamellare LAM WOO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37" t="17805" r="12567" b="16350"/>
          <a:stretch/>
        </p:blipFill>
        <p:spPr bwMode="auto">
          <a:xfrm>
            <a:off x="-129" y="0"/>
            <a:ext cx="996873" cy="1052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Rettangolo 20"/>
          <p:cNvSpPr/>
          <p:nvPr/>
        </p:nvSpPr>
        <p:spPr>
          <a:xfrm>
            <a:off x="323528" y="2276872"/>
            <a:ext cx="8496944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1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VANTAGGI RISPETTO AL LEGNO NATURALE</a:t>
            </a:r>
          </a:p>
          <a:p>
            <a:pPr algn="just"/>
            <a:r>
              <a:rPr lang="it-IT" sz="11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La demolizione e l’assemblaggio di parti minute del tronco tende a ovviare a quelle che sono le caratteristiche di:</a:t>
            </a:r>
          </a:p>
          <a:p>
            <a:pPr algn="just"/>
            <a:endParaRPr lang="it-IT" sz="11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it-IT" sz="11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Limitata disponibilità dimensionale </a:t>
            </a:r>
            <a:r>
              <a:rPr lang="it-IT" sz="11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degli elementi strutturali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it-IT" sz="11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Scarsa affidabilità</a:t>
            </a:r>
            <a:r>
              <a:rPr lang="it-IT" sz="11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causa la disomogeneità del tronco, e quindi limitati valori dei carichi di sicurezza che si possono assumere ai fini dei calcoli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it-IT" sz="11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Instabilità morfologico-dimensionale </a:t>
            </a:r>
            <a:r>
              <a:rPr lang="it-IT" sz="11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causata principalmente da variazioni di umidità</a:t>
            </a:r>
          </a:p>
        </p:txBody>
      </p:sp>
      <p:sp>
        <p:nvSpPr>
          <p:cNvPr id="2" name="Rettangolo 1"/>
          <p:cNvSpPr/>
          <p:nvPr/>
        </p:nvSpPr>
        <p:spPr>
          <a:xfrm>
            <a:off x="318368" y="3775099"/>
            <a:ext cx="3749576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1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La novità tecnologica di questo materiale è di essere ottenuto mediante l’incollaggio di </a:t>
            </a:r>
            <a:r>
              <a:rPr lang="it-IT" sz="1100" b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lamelle</a:t>
            </a:r>
            <a:r>
              <a:rPr lang="it-IT" sz="11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di legno di limitata larghezza e lunghezza, in modo da formare elementi strutturali ad ampia flessibilità compositiva e formale, anche a sezione variabile. </a:t>
            </a:r>
          </a:p>
          <a:p>
            <a:pPr algn="just"/>
            <a:endParaRPr lang="it-IT" sz="1100" dirty="0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/>
            <a:r>
              <a:rPr lang="it-IT" sz="11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Il vantaggio della prefabbricazione consente di ottenere un materiale con caratteristiche di </a:t>
            </a:r>
            <a:r>
              <a:rPr lang="it-IT" sz="1100" b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omogeneità</a:t>
            </a:r>
            <a:r>
              <a:rPr lang="it-IT" sz="11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</a:p>
          <a:p>
            <a:pPr algn="just"/>
            <a:endParaRPr lang="it-IT" sz="1100" dirty="0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/>
            <a:r>
              <a:rPr lang="it-IT" sz="11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Il legno lamellare si classifica come materiale </a:t>
            </a:r>
            <a:r>
              <a:rPr lang="it-IT" sz="1100" b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anisotropo</a:t>
            </a:r>
            <a:r>
              <a:rPr lang="it-IT" sz="11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attesa la differente risposta alle sollecitazioni parallele alle fibre ovvero perpendicolari ad esse.</a:t>
            </a:r>
            <a:endParaRPr lang="it-IT" sz="11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7425" y="3741131"/>
            <a:ext cx="2880000" cy="2777873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472" y="5184287"/>
            <a:ext cx="1800000" cy="1334717"/>
          </a:xfrm>
          <a:prstGeom prst="rect">
            <a:avLst/>
          </a:prstGeom>
        </p:spPr>
      </p:pic>
      <p:sp>
        <p:nvSpPr>
          <p:cNvPr id="16" name="Rettangolo 15"/>
          <p:cNvSpPr/>
          <p:nvPr/>
        </p:nvSpPr>
        <p:spPr>
          <a:xfrm>
            <a:off x="6732240" y="3735762"/>
            <a:ext cx="1843532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1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Trave in </a:t>
            </a:r>
          </a:p>
          <a:p>
            <a:pPr algn="just"/>
            <a:r>
              <a:rPr lang="it-IT" sz="11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legno lamellare</a:t>
            </a:r>
          </a:p>
          <a:p>
            <a:pPr algn="just"/>
            <a:endParaRPr lang="it-IT" sz="11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0" name="Rettangolo 19"/>
          <p:cNvSpPr/>
          <p:nvPr/>
        </p:nvSpPr>
        <p:spPr>
          <a:xfrm>
            <a:off x="5212110" y="6126927"/>
            <a:ext cx="184353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it-IT" sz="11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Giunto «a pettine»</a:t>
            </a:r>
          </a:p>
          <a:p>
            <a:pPr algn="r"/>
            <a:r>
              <a:rPr lang="it-IT" sz="11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Tra le lamelle</a:t>
            </a:r>
            <a:endParaRPr lang="it-IT" sz="11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4" name="Titolo 4"/>
          <p:cNvSpPr txBox="1">
            <a:spLocks/>
          </p:cNvSpPr>
          <p:nvPr/>
        </p:nvSpPr>
        <p:spPr>
          <a:xfrm>
            <a:off x="996743" y="116632"/>
            <a:ext cx="8147385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1600" b="1" dirty="0">
                <a:solidFill>
                  <a:schemeClr val="accent6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it-IT" sz="2100" b="1" dirty="0">
                <a:solidFill>
                  <a:srgbClr val="FFC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1.3 - LA STRUTTURA PORTANTE: MATERIALI – IL LEGNO LAMELLARE</a:t>
            </a:r>
          </a:p>
        </p:txBody>
      </p:sp>
    </p:spTree>
    <p:extLst>
      <p:ext uri="{BB962C8B-B14F-4D97-AF65-F5344CB8AC3E}">
        <p14:creationId xmlns:p14="http://schemas.microsoft.com/office/powerpoint/2010/main" val="19055986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Connettore 1 9"/>
          <p:cNvCxnSpPr/>
          <p:nvPr/>
        </p:nvCxnSpPr>
        <p:spPr>
          <a:xfrm>
            <a:off x="323528" y="548680"/>
            <a:ext cx="8496944" cy="0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7" name="Titolo 4"/>
          <p:cNvSpPr txBox="1">
            <a:spLocks/>
          </p:cNvSpPr>
          <p:nvPr/>
        </p:nvSpPr>
        <p:spPr>
          <a:xfrm>
            <a:off x="6328792" y="548680"/>
            <a:ext cx="2491680" cy="3955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Prof. Ing. Roberto Castelluccio</a:t>
            </a:r>
          </a:p>
        </p:txBody>
      </p:sp>
      <p:sp>
        <p:nvSpPr>
          <p:cNvPr id="13" name="Rettangolo 12"/>
          <p:cNvSpPr/>
          <p:nvPr/>
        </p:nvSpPr>
        <p:spPr>
          <a:xfrm>
            <a:off x="323528" y="1038067"/>
            <a:ext cx="399620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200" b="1" dirty="0">
                <a:solidFill>
                  <a:schemeClr val="accent6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CARATTERISTICHE MECCANICHE</a:t>
            </a:r>
            <a:endParaRPr lang="it-IT" sz="1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22" name="Connettore 1 21"/>
          <p:cNvCxnSpPr/>
          <p:nvPr/>
        </p:nvCxnSpPr>
        <p:spPr>
          <a:xfrm>
            <a:off x="323528" y="1131789"/>
            <a:ext cx="0" cy="97842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ttore 1 17"/>
          <p:cNvCxnSpPr/>
          <p:nvPr/>
        </p:nvCxnSpPr>
        <p:spPr>
          <a:xfrm>
            <a:off x="179512" y="1340768"/>
            <a:ext cx="8640960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ttangolo 30"/>
          <p:cNvSpPr/>
          <p:nvPr/>
        </p:nvSpPr>
        <p:spPr>
          <a:xfrm>
            <a:off x="323528" y="1340768"/>
            <a:ext cx="8496944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1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L’EC5 indica con la sigla </a:t>
            </a:r>
            <a:r>
              <a:rPr lang="it-IT" sz="11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BS</a:t>
            </a:r>
            <a:r>
              <a:rPr lang="it-IT" sz="11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il legno lamellare in genere, mentre con la sigla </a:t>
            </a:r>
            <a:r>
              <a:rPr lang="it-IT" sz="11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BSH</a:t>
            </a:r>
            <a:r>
              <a:rPr lang="it-IT" sz="11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si indica il legno lamellare di conifera che è quello maggiormente utilizzato. </a:t>
            </a:r>
          </a:p>
          <a:p>
            <a:pPr algn="just"/>
            <a:r>
              <a:rPr lang="it-IT" sz="11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Il numero BS progressivo indica una classe di legname migliore.</a:t>
            </a:r>
          </a:p>
        </p:txBody>
      </p:sp>
      <p:pic>
        <p:nvPicPr>
          <p:cNvPr id="19" name="Picture 9" descr="Trave in legno / lamellare LAM WOO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37" t="17805" r="12567" b="16350"/>
          <a:stretch/>
        </p:blipFill>
        <p:spPr bwMode="auto">
          <a:xfrm>
            <a:off x="-129" y="0"/>
            <a:ext cx="996873" cy="1052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tangolo 1"/>
          <p:cNvSpPr/>
          <p:nvPr/>
        </p:nvSpPr>
        <p:spPr>
          <a:xfrm>
            <a:off x="323528" y="2121955"/>
            <a:ext cx="332146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1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 moduli elastici </a:t>
            </a:r>
            <a:r>
              <a:rPr lang="it-IT" sz="1100" b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</a:t>
            </a:r>
            <a:r>
              <a:rPr lang="it-IT" sz="1100" b="1" baseline="-25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// </a:t>
            </a:r>
            <a:r>
              <a:rPr lang="it-IT" sz="11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it-IT" sz="1100" b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</a:t>
            </a:r>
            <a:r>
              <a:rPr lang="it-IT" sz="1100" b="1" baseline="-25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┴</a:t>
            </a:r>
            <a:r>
              <a:rPr lang="it-IT" sz="1100" baseline="-25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it-IT" sz="11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it-IT" sz="1100" b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</a:t>
            </a:r>
            <a:r>
              <a:rPr lang="it-IT" sz="11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, </a:t>
            </a:r>
            <a:r>
              <a:rPr lang="it-IT" sz="1100" b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</a:t>
            </a:r>
            <a:r>
              <a:rPr lang="it-IT" sz="1100" b="1" baseline="-250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┴ </a:t>
            </a:r>
            <a:r>
              <a:rPr lang="it-IT" sz="11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dipendono da molti fattori e possono variare anche per la stessa specie legnosa. </a:t>
            </a:r>
          </a:p>
          <a:p>
            <a:pPr algn="just"/>
            <a:r>
              <a:rPr lang="it-IT" sz="11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Essi vanno aumentando all’aumentare dei valori di classe di.  </a:t>
            </a:r>
          </a:p>
          <a:p>
            <a:pPr algn="just"/>
            <a:endParaRPr lang="it-IT" sz="1100" dirty="0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/>
            <a:r>
              <a:rPr lang="it-IT" sz="11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 valori delle resistenze caratteristiche vengono dedotti dalla statistica applicata ai risultati delle prove a rottura su provini standardizzati ottenute con carichi di breve durata e in precise condizioni idrometriche ambientali e di temperatura.</a:t>
            </a:r>
            <a:endParaRPr lang="it-IT" sz="11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4994" y="2121954"/>
            <a:ext cx="5175478" cy="3875235"/>
          </a:xfrm>
          <a:prstGeom prst="rect">
            <a:avLst/>
          </a:prstGeom>
        </p:spPr>
      </p:pic>
      <p:sp>
        <p:nvSpPr>
          <p:cNvPr id="24" name="Rettangolo 23"/>
          <p:cNvSpPr/>
          <p:nvPr/>
        </p:nvSpPr>
        <p:spPr>
          <a:xfrm>
            <a:off x="323528" y="4282629"/>
            <a:ext cx="332146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1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Le resistenze di progetto sono ottenute dalle resistenze caratteristiche opportunamente modificate dal coefficiente </a:t>
            </a:r>
            <a:r>
              <a:rPr lang="it-IT" sz="1100" b="1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γ</a:t>
            </a:r>
            <a:r>
              <a:rPr lang="it-IT" sz="1100" b="1" baseline="-250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</a:t>
            </a:r>
            <a:r>
              <a:rPr lang="it-IT" sz="11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del materiale e dal fattore di modifica </a:t>
            </a:r>
            <a:r>
              <a:rPr lang="it-IT" sz="1100" b="1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</a:t>
            </a:r>
            <a:r>
              <a:rPr lang="it-IT" sz="1100" b="1" baseline="-250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mod</a:t>
            </a:r>
            <a:r>
              <a:rPr lang="it-IT" sz="1100" b="1" baseline="-25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it-IT" sz="11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che tiene conto dell’effetto riduttivo che la durata del carico e la percentuale di umidità interna della struttura in opera hanno sulla resistenza del legno.</a:t>
            </a:r>
            <a:endParaRPr lang="it-IT" sz="1100" dirty="0">
              <a:solidFill>
                <a:srgbClr val="00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6744" y="5863767"/>
            <a:ext cx="1080000" cy="696568"/>
          </a:xfrm>
          <a:prstGeom prst="rect">
            <a:avLst/>
          </a:prstGeom>
        </p:spPr>
      </p:pic>
      <p:sp>
        <p:nvSpPr>
          <p:cNvPr id="15" name="Titolo 4"/>
          <p:cNvSpPr txBox="1">
            <a:spLocks/>
          </p:cNvSpPr>
          <p:nvPr/>
        </p:nvSpPr>
        <p:spPr>
          <a:xfrm>
            <a:off x="996743" y="116632"/>
            <a:ext cx="8147385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1600" b="1" dirty="0">
                <a:solidFill>
                  <a:schemeClr val="accent6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it-IT" sz="2100" b="1" dirty="0">
                <a:solidFill>
                  <a:srgbClr val="FFC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1.3 - LA STRUTTURA PORTANTE: MATERIALI – IL LEGNO LAMELLARE</a:t>
            </a:r>
          </a:p>
        </p:txBody>
      </p:sp>
    </p:spTree>
    <p:extLst>
      <p:ext uri="{BB962C8B-B14F-4D97-AF65-F5344CB8AC3E}">
        <p14:creationId xmlns:p14="http://schemas.microsoft.com/office/powerpoint/2010/main" val="36449859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Connettore 1 9"/>
          <p:cNvCxnSpPr/>
          <p:nvPr/>
        </p:nvCxnSpPr>
        <p:spPr>
          <a:xfrm>
            <a:off x="323528" y="548680"/>
            <a:ext cx="8496944" cy="0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7" name="Titolo 4"/>
          <p:cNvSpPr txBox="1">
            <a:spLocks/>
          </p:cNvSpPr>
          <p:nvPr/>
        </p:nvSpPr>
        <p:spPr>
          <a:xfrm>
            <a:off x="6328792" y="548680"/>
            <a:ext cx="2491680" cy="3955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Prof. Ing. Roberto Castelluccio</a:t>
            </a:r>
          </a:p>
        </p:txBody>
      </p:sp>
      <p:sp>
        <p:nvSpPr>
          <p:cNvPr id="13" name="Rettangolo 12"/>
          <p:cNvSpPr/>
          <p:nvPr/>
        </p:nvSpPr>
        <p:spPr>
          <a:xfrm>
            <a:off x="323528" y="1038067"/>
            <a:ext cx="399620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200" b="1" dirty="0">
                <a:solidFill>
                  <a:schemeClr val="accent6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ELEMENTI COSTRUTTIVI</a:t>
            </a:r>
            <a:endParaRPr lang="it-IT" sz="1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22" name="Connettore 1 21"/>
          <p:cNvCxnSpPr/>
          <p:nvPr/>
        </p:nvCxnSpPr>
        <p:spPr>
          <a:xfrm>
            <a:off x="323528" y="1131789"/>
            <a:ext cx="0" cy="97842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ttore 1 17"/>
          <p:cNvCxnSpPr/>
          <p:nvPr/>
        </p:nvCxnSpPr>
        <p:spPr>
          <a:xfrm>
            <a:off x="179512" y="1340768"/>
            <a:ext cx="8640960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9" descr="Trave in legno / lamellare LAM WOO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37" t="17805" r="12567" b="16350"/>
          <a:stretch/>
        </p:blipFill>
        <p:spPr bwMode="auto">
          <a:xfrm>
            <a:off x="-129" y="0"/>
            <a:ext cx="996873" cy="1052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ttangolo 14"/>
          <p:cNvSpPr/>
          <p:nvPr/>
        </p:nvSpPr>
        <p:spPr>
          <a:xfrm>
            <a:off x="323528" y="1340768"/>
            <a:ext cx="849694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1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TIPOLOGIE DI COLLEGAMENTI</a:t>
            </a:r>
            <a:endParaRPr lang="it-IT" sz="11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6" name="Rettangolo 15"/>
          <p:cNvSpPr/>
          <p:nvPr/>
        </p:nvSpPr>
        <p:spPr>
          <a:xfrm>
            <a:off x="323528" y="1699647"/>
            <a:ext cx="403244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TRADIZIONALI LEGNO-LEGNO</a:t>
            </a:r>
            <a:endParaRPr lang="it-IT" sz="11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21" name="Connettore 1 20"/>
          <p:cNvCxnSpPr/>
          <p:nvPr/>
        </p:nvCxnSpPr>
        <p:spPr>
          <a:xfrm>
            <a:off x="179512" y="2008232"/>
            <a:ext cx="4176464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ttangolo 24"/>
          <p:cNvSpPr/>
          <p:nvPr/>
        </p:nvSpPr>
        <p:spPr>
          <a:xfrm>
            <a:off x="305626" y="2110890"/>
            <a:ext cx="403200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1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Sono caratterizzati dalla trasmissione degli sforzi per contatto tra le superfici.</a:t>
            </a:r>
            <a:endParaRPr lang="it-IT" sz="11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984" y="2564904"/>
            <a:ext cx="3960000" cy="1488383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984" y="4518195"/>
            <a:ext cx="3960000" cy="1575101"/>
          </a:xfrm>
          <a:prstGeom prst="rect">
            <a:avLst/>
          </a:prstGeom>
        </p:spPr>
      </p:pic>
      <p:sp>
        <p:nvSpPr>
          <p:cNvPr id="27" name="Rettangolo 26"/>
          <p:cNvSpPr/>
          <p:nvPr/>
        </p:nvSpPr>
        <p:spPr>
          <a:xfrm>
            <a:off x="4860032" y="1700808"/>
            <a:ext cx="403244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UNIONI MECCANICHE</a:t>
            </a:r>
            <a:endParaRPr lang="it-IT" sz="11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28" name="Connettore 1 27"/>
          <p:cNvCxnSpPr/>
          <p:nvPr/>
        </p:nvCxnSpPr>
        <p:spPr>
          <a:xfrm>
            <a:off x="4860032" y="1793369"/>
            <a:ext cx="0" cy="1257401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ttore 1 28"/>
          <p:cNvCxnSpPr/>
          <p:nvPr/>
        </p:nvCxnSpPr>
        <p:spPr>
          <a:xfrm>
            <a:off x="4716016" y="2009393"/>
            <a:ext cx="4176464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ttangolo 29"/>
          <p:cNvSpPr/>
          <p:nvPr/>
        </p:nvSpPr>
        <p:spPr>
          <a:xfrm>
            <a:off x="4842130" y="2112051"/>
            <a:ext cx="4032008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1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Sono caratterizzate dall’inserimento di elementi metallici. Variano in funzione della tipologia di connettore: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it-IT" sz="1100" b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 gambo cilindrico:</a:t>
            </a:r>
            <a:r>
              <a:rPr lang="it-IT" sz="11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chiodi, bulloni, spinotti, viti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it-IT" sz="1100" b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 superficie: </a:t>
            </a:r>
            <a:r>
              <a:rPr lang="it-IT" sz="11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anelli, caviglie, piastre dentate.</a:t>
            </a:r>
            <a:endParaRPr lang="it-IT" sz="11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60032" y="3307777"/>
            <a:ext cx="3960000" cy="1305787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14138" y="5164932"/>
            <a:ext cx="3960000" cy="856356"/>
          </a:xfrm>
          <a:prstGeom prst="rect">
            <a:avLst/>
          </a:prstGeom>
        </p:spPr>
      </p:pic>
      <p:cxnSp>
        <p:nvCxnSpPr>
          <p:cNvPr id="32" name="Connettore 1 31"/>
          <p:cNvCxnSpPr/>
          <p:nvPr/>
        </p:nvCxnSpPr>
        <p:spPr>
          <a:xfrm>
            <a:off x="323528" y="1699647"/>
            <a:ext cx="0" cy="1257401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olo 4"/>
          <p:cNvSpPr txBox="1">
            <a:spLocks/>
          </p:cNvSpPr>
          <p:nvPr/>
        </p:nvSpPr>
        <p:spPr>
          <a:xfrm>
            <a:off x="996743" y="116632"/>
            <a:ext cx="8147385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1600" b="1" dirty="0">
                <a:solidFill>
                  <a:schemeClr val="accent6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it-IT" sz="2100" b="1" dirty="0">
                <a:solidFill>
                  <a:srgbClr val="FFC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1.3 - LA STRUTTURA PORTANTE: MATERIALI – IL LEGNO LAMELLARE</a:t>
            </a:r>
          </a:p>
        </p:txBody>
      </p:sp>
    </p:spTree>
    <p:extLst>
      <p:ext uri="{BB962C8B-B14F-4D97-AF65-F5344CB8AC3E}">
        <p14:creationId xmlns:p14="http://schemas.microsoft.com/office/powerpoint/2010/main" val="37991363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Connettore 1 9"/>
          <p:cNvCxnSpPr/>
          <p:nvPr/>
        </p:nvCxnSpPr>
        <p:spPr>
          <a:xfrm>
            <a:off x="323528" y="548680"/>
            <a:ext cx="8496944" cy="0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7" name="Titolo 4"/>
          <p:cNvSpPr txBox="1">
            <a:spLocks/>
          </p:cNvSpPr>
          <p:nvPr/>
        </p:nvSpPr>
        <p:spPr>
          <a:xfrm>
            <a:off x="6328792" y="548680"/>
            <a:ext cx="2491680" cy="3955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Prof. Ing. Roberto Castelluccio</a:t>
            </a:r>
          </a:p>
        </p:txBody>
      </p:sp>
      <p:sp>
        <p:nvSpPr>
          <p:cNvPr id="13" name="Rettangolo 12"/>
          <p:cNvSpPr/>
          <p:nvPr/>
        </p:nvSpPr>
        <p:spPr>
          <a:xfrm>
            <a:off x="323528" y="1038067"/>
            <a:ext cx="399620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200" b="1" dirty="0">
                <a:solidFill>
                  <a:schemeClr val="accent6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ELEMENTI COSTRUTTIVI</a:t>
            </a:r>
            <a:endParaRPr lang="it-IT" sz="1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22" name="Connettore 1 21"/>
          <p:cNvCxnSpPr/>
          <p:nvPr/>
        </p:nvCxnSpPr>
        <p:spPr>
          <a:xfrm>
            <a:off x="323528" y="1131789"/>
            <a:ext cx="0" cy="97842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ttore 1 17"/>
          <p:cNvCxnSpPr/>
          <p:nvPr/>
        </p:nvCxnSpPr>
        <p:spPr>
          <a:xfrm>
            <a:off x="179512" y="1340768"/>
            <a:ext cx="8640960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9" descr="Trave in legno / lamellare LAM WOO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37" t="17805" r="12567" b="16350"/>
          <a:stretch/>
        </p:blipFill>
        <p:spPr bwMode="auto">
          <a:xfrm>
            <a:off x="-129" y="0"/>
            <a:ext cx="996873" cy="1052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ttangolo 14"/>
          <p:cNvSpPr/>
          <p:nvPr/>
        </p:nvSpPr>
        <p:spPr>
          <a:xfrm>
            <a:off x="323528" y="1340768"/>
            <a:ext cx="849694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1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TIPOLOGIE DI COLLEGAMENTI</a:t>
            </a:r>
            <a:endParaRPr lang="it-IT" sz="11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6" name="Rettangolo 15"/>
          <p:cNvSpPr/>
          <p:nvPr/>
        </p:nvSpPr>
        <p:spPr>
          <a:xfrm>
            <a:off x="323528" y="1699647"/>
            <a:ext cx="403244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TRADIZIONALI LEGNO-LEGNO</a:t>
            </a:r>
            <a:endParaRPr lang="it-IT" sz="11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21" name="Connettore 1 20"/>
          <p:cNvCxnSpPr/>
          <p:nvPr/>
        </p:nvCxnSpPr>
        <p:spPr>
          <a:xfrm>
            <a:off x="179512" y="2008232"/>
            <a:ext cx="4176464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ttangolo 24"/>
          <p:cNvSpPr/>
          <p:nvPr/>
        </p:nvSpPr>
        <p:spPr>
          <a:xfrm>
            <a:off x="305626" y="2110890"/>
            <a:ext cx="403200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1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Sono caratterizzati dalla trasmissione degli sforzi per contatto tra le superfici.</a:t>
            </a:r>
            <a:endParaRPr lang="it-IT" sz="11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28792" y="2032382"/>
            <a:ext cx="2160000" cy="811846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0472" y="2030128"/>
            <a:ext cx="2160000" cy="859146"/>
          </a:xfrm>
          <a:prstGeom prst="rect">
            <a:avLst/>
          </a:prstGeom>
        </p:spPr>
      </p:pic>
      <p:sp>
        <p:nvSpPr>
          <p:cNvPr id="27" name="Rettangolo 26"/>
          <p:cNvSpPr/>
          <p:nvPr/>
        </p:nvSpPr>
        <p:spPr>
          <a:xfrm>
            <a:off x="337176" y="3087150"/>
            <a:ext cx="403244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UNIONI MECCANICHE</a:t>
            </a:r>
            <a:endParaRPr lang="it-IT" sz="1100" dirty="0">
              <a:solidFill>
                <a:schemeClr val="tx1">
                  <a:lumMod val="50000"/>
                  <a:lumOff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28" name="Connettore 1 27"/>
          <p:cNvCxnSpPr/>
          <p:nvPr/>
        </p:nvCxnSpPr>
        <p:spPr>
          <a:xfrm>
            <a:off x="337176" y="3179711"/>
            <a:ext cx="0" cy="1257401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ttore 1 28"/>
          <p:cNvCxnSpPr/>
          <p:nvPr/>
        </p:nvCxnSpPr>
        <p:spPr>
          <a:xfrm>
            <a:off x="193160" y="3498393"/>
            <a:ext cx="4176464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ttangolo 29"/>
          <p:cNvSpPr/>
          <p:nvPr/>
        </p:nvSpPr>
        <p:spPr>
          <a:xfrm>
            <a:off x="319274" y="3498393"/>
            <a:ext cx="4032008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11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Sono caratterizzate dall’inserimento di elementi metallici. Variano in funzione della tipologia di connettore: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it-IT" sz="1100" b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 gambo cilindrico:</a:t>
            </a:r>
            <a:r>
              <a:rPr lang="it-IT" sz="11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chiodi, bulloni, spinotti, viti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it-IT" sz="1100" b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 superficie: </a:t>
            </a:r>
            <a:r>
              <a:rPr lang="it-IT" sz="1100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anelli, caviglie, piastre dentate.</a:t>
            </a:r>
            <a:endParaRPr lang="it-IT" sz="11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77488" y="3796873"/>
            <a:ext cx="2160000" cy="712247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55298" y="3901886"/>
            <a:ext cx="2160000" cy="467103"/>
          </a:xfrm>
          <a:prstGeom prst="rect">
            <a:avLst/>
          </a:prstGeom>
        </p:spPr>
      </p:pic>
      <p:cxnSp>
        <p:nvCxnSpPr>
          <p:cNvPr id="32" name="Connettore 1 31"/>
          <p:cNvCxnSpPr/>
          <p:nvPr/>
        </p:nvCxnSpPr>
        <p:spPr>
          <a:xfrm>
            <a:off x="323528" y="1699647"/>
            <a:ext cx="0" cy="1257401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Immagin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3" y="4909770"/>
            <a:ext cx="2803977" cy="1356459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22" r="8226" b="53381"/>
          <a:stretch/>
        </p:blipFill>
        <p:spPr>
          <a:xfrm>
            <a:off x="3145488" y="4933706"/>
            <a:ext cx="2448272" cy="1447622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867240"/>
            <a:ext cx="3093759" cy="1586096"/>
          </a:xfrm>
          <a:prstGeom prst="rect">
            <a:avLst/>
          </a:prstGeom>
        </p:spPr>
      </p:pic>
      <p:sp>
        <p:nvSpPr>
          <p:cNvPr id="31" name="Titolo 4"/>
          <p:cNvSpPr txBox="1">
            <a:spLocks/>
          </p:cNvSpPr>
          <p:nvPr/>
        </p:nvSpPr>
        <p:spPr>
          <a:xfrm>
            <a:off x="996743" y="116632"/>
            <a:ext cx="8147385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1600" b="1" dirty="0">
                <a:solidFill>
                  <a:schemeClr val="accent6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it-IT" sz="2100" b="1" dirty="0">
                <a:solidFill>
                  <a:srgbClr val="FFC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1.3 - LA STRUTTURA PORTANTE: MATERIALI – IL LEGNO LAMELLARE</a:t>
            </a:r>
          </a:p>
        </p:txBody>
      </p:sp>
    </p:spTree>
    <p:extLst>
      <p:ext uri="{BB962C8B-B14F-4D97-AF65-F5344CB8AC3E}">
        <p14:creationId xmlns:p14="http://schemas.microsoft.com/office/powerpoint/2010/main" val="41345017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Connettore 1 9"/>
          <p:cNvCxnSpPr/>
          <p:nvPr/>
        </p:nvCxnSpPr>
        <p:spPr>
          <a:xfrm>
            <a:off x="323528" y="548680"/>
            <a:ext cx="8496944" cy="0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7" name="Titolo 4"/>
          <p:cNvSpPr txBox="1">
            <a:spLocks/>
          </p:cNvSpPr>
          <p:nvPr/>
        </p:nvSpPr>
        <p:spPr>
          <a:xfrm>
            <a:off x="6328792" y="548680"/>
            <a:ext cx="2491680" cy="3955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Prof. Ing. Roberto Castelluccio</a:t>
            </a:r>
          </a:p>
        </p:txBody>
      </p:sp>
      <p:sp>
        <p:nvSpPr>
          <p:cNvPr id="13" name="Rettangolo 12"/>
          <p:cNvSpPr/>
          <p:nvPr/>
        </p:nvSpPr>
        <p:spPr>
          <a:xfrm>
            <a:off x="323528" y="1038067"/>
            <a:ext cx="399620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200" b="1" dirty="0">
                <a:solidFill>
                  <a:schemeClr val="accent6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ESEMPI DI REALIZZAZIONE</a:t>
            </a:r>
            <a:endParaRPr lang="it-IT" sz="1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22" name="Connettore 1 21"/>
          <p:cNvCxnSpPr/>
          <p:nvPr/>
        </p:nvCxnSpPr>
        <p:spPr>
          <a:xfrm>
            <a:off x="323528" y="1131789"/>
            <a:ext cx="0" cy="97842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ttore 1 17"/>
          <p:cNvCxnSpPr/>
          <p:nvPr/>
        </p:nvCxnSpPr>
        <p:spPr>
          <a:xfrm>
            <a:off x="179512" y="1340768"/>
            <a:ext cx="8640960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9" descr="Trave in legno / lamellare LAM WOO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37" t="17805" r="12567" b="16350"/>
          <a:stretch/>
        </p:blipFill>
        <p:spPr bwMode="auto">
          <a:xfrm>
            <a:off x="-129" y="0"/>
            <a:ext cx="996873" cy="1052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413705"/>
            <a:ext cx="8352927" cy="4934652"/>
          </a:xfrm>
          <a:prstGeom prst="rect">
            <a:avLst/>
          </a:prstGeom>
        </p:spPr>
      </p:pic>
      <p:sp>
        <p:nvSpPr>
          <p:cNvPr id="11" name="Titolo 4"/>
          <p:cNvSpPr txBox="1">
            <a:spLocks/>
          </p:cNvSpPr>
          <p:nvPr/>
        </p:nvSpPr>
        <p:spPr>
          <a:xfrm>
            <a:off x="996743" y="116632"/>
            <a:ext cx="8147385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1600" b="1" dirty="0">
                <a:solidFill>
                  <a:schemeClr val="accent6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it-IT" sz="2100" b="1" dirty="0">
                <a:solidFill>
                  <a:srgbClr val="FFC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1.3 - LA STRUTTURA PORTANTE: MATERIALI – IL LEGNO LAMELLARE</a:t>
            </a:r>
          </a:p>
        </p:txBody>
      </p:sp>
    </p:spTree>
    <p:extLst>
      <p:ext uri="{BB962C8B-B14F-4D97-AF65-F5344CB8AC3E}">
        <p14:creationId xmlns:p14="http://schemas.microsoft.com/office/powerpoint/2010/main" val="8573807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Connettore 1 9"/>
          <p:cNvCxnSpPr/>
          <p:nvPr/>
        </p:nvCxnSpPr>
        <p:spPr>
          <a:xfrm>
            <a:off x="323528" y="548680"/>
            <a:ext cx="8496944" cy="0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7" name="Titolo 4"/>
          <p:cNvSpPr txBox="1">
            <a:spLocks/>
          </p:cNvSpPr>
          <p:nvPr/>
        </p:nvSpPr>
        <p:spPr>
          <a:xfrm>
            <a:off x="6328792" y="548680"/>
            <a:ext cx="2491680" cy="3955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Prof. Ing. Roberto Castelluccio</a:t>
            </a:r>
          </a:p>
        </p:txBody>
      </p:sp>
      <p:sp>
        <p:nvSpPr>
          <p:cNvPr id="13" name="Rettangolo 12"/>
          <p:cNvSpPr/>
          <p:nvPr/>
        </p:nvSpPr>
        <p:spPr>
          <a:xfrm>
            <a:off x="323528" y="1038067"/>
            <a:ext cx="399620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200" b="1" dirty="0">
                <a:solidFill>
                  <a:schemeClr val="accent6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ESEMPI DI REALIZZAZIONE</a:t>
            </a:r>
            <a:endParaRPr lang="it-IT" sz="1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22" name="Connettore 1 21"/>
          <p:cNvCxnSpPr/>
          <p:nvPr/>
        </p:nvCxnSpPr>
        <p:spPr>
          <a:xfrm>
            <a:off x="323528" y="1131789"/>
            <a:ext cx="0" cy="97842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ttore 1 17"/>
          <p:cNvCxnSpPr/>
          <p:nvPr/>
        </p:nvCxnSpPr>
        <p:spPr>
          <a:xfrm>
            <a:off x="179512" y="1340768"/>
            <a:ext cx="8640960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9" descr="Trave in legno / lamellare LAM WOO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37" t="17805" r="12567" b="16350"/>
          <a:stretch/>
        </p:blipFill>
        <p:spPr bwMode="auto">
          <a:xfrm>
            <a:off x="-129" y="0"/>
            <a:ext cx="996873" cy="1052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Immagine 1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270"/>
          <a:stretch/>
        </p:blipFill>
        <p:spPr>
          <a:xfrm>
            <a:off x="467543" y="1433601"/>
            <a:ext cx="8363437" cy="4875718"/>
          </a:xfrm>
          <a:prstGeom prst="rect">
            <a:avLst/>
          </a:prstGeom>
        </p:spPr>
      </p:pic>
      <p:sp>
        <p:nvSpPr>
          <p:cNvPr id="11" name="Titolo 4"/>
          <p:cNvSpPr txBox="1">
            <a:spLocks/>
          </p:cNvSpPr>
          <p:nvPr/>
        </p:nvSpPr>
        <p:spPr>
          <a:xfrm>
            <a:off x="996743" y="116632"/>
            <a:ext cx="8147385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it-IT" sz="1600" b="1" dirty="0">
                <a:solidFill>
                  <a:schemeClr val="accent6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it-IT" sz="2100" b="1" dirty="0">
                <a:solidFill>
                  <a:srgbClr val="FFC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1.3 - LA STRUTTURA PORTANTE: MATERIALI – IL LEGNO LAMELLARE</a:t>
            </a:r>
          </a:p>
        </p:txBody>
      </p:sp>
    </p:spTree>
    <p:extLst>
      <p:ext uri="{BB962C8B-B14F-4D97-AF65-F5344CB8AC3E}">
        <p14:creationId xmlns:p14="http://schemas.microsoft.com/office/powerpoint/2010/main" val="343570513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1510</TotalTime>
  <Words>620</Words>
  <Application>Microsoft Office PowerPoint</Application>
  <PresentationFormat>Presentazione su schermo (4:3)</PresentationFormat>
  <Paragraphs>55</Paragraphs>
  <Slides>6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10" baseType="lpstr">
      <vt:lpstr>Arial</vt:lpstr>
      <vt:lpstr>Calibri</vt:lpstr>
      <vt:lpstr>Verdana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Gamma Service</dc:creator>
  <cp:lastModifiedBy>ROBERTO CASTELLUCCIO</cp:lastModifiedBy>
  <cp:revision>121</cp:revision>
  <cp:lastPrinted>2015-03-26T21:52:26Z</cp:lastPrinted>
  <dcterms:created xsi:type="dcterms:W3CDTF">2015-03-24T10:35:22Z</dcterms:created>
  <dcterms:modified xsi:type="dcterms:W3CDTF">2021-04-15T08:19:11Z</dcterms:modified>
</cp:coreProperties>
</file>