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313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300" r:id="rId29"/>
    <p:sldId id="282" r:id="rId30"/>
    <p:sldId id="283" r:id="rId31"/>
    <p:sldId id="284" r:id="rId32"/>
    <p:sldId id="285" r:id="rId33"/>
    <p:sldId id="286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288" r:id="rId45"/>
    <p:sldId id="289" r:id="rId46"/>
    <p:sldId id="311" r:id="rId47"/>
    <p:sldId id="290" r:id="rId48"/>
    <p:sldId id="291" r:id="rId49"/>
    <p:sldId id="292" r:id="rId50"/>
    <p:sldId id="312" r:id="rId51"/>
    <p:sldId id="293" r:id="rId52"/>
    <p:sldId id="294" r:id="rId53"/>
    <p:sldId id="295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11267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1269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Fare clic per modificare lo stile del sottotitolo dello schema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04A9AA5-92C7-4EDB-8380-9B26E431265C}" type="slidenum">
              <a:rPr lang="en-US"/>
              <a:pPr/>
              <a:t>‹N›</a:t>
            </a:fld>
            <a:endParaRPr lang="en-US"/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US"/>
              <a:t>Fare clic per modificare lo stile del titolo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95EDC-C3AE-4CE2-8ABD-19210B4550DD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3BCE6-BAA9-4862-9640-4FAF6459105B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5D6FB-D00A-444B-B2C5-B5AB0AC620B5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6E471-E0BF-495C-B10D-273E83406A2B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41EFB3-3EE9-41F6-A06E-D2D7F3598720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989D6-140C-4F55-9CB3-310CC47D4779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992A3-E113-4487-8272-2878E664DE57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7F2DDB-0929-4EB0-A758-FCB660F38EC9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7DCA0-67F8-4E30-BB93-94102713F0EB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BCD28-46D0-491D-89D7-C6EFB342ED39}" type="slidenum">
              <a:rPr lang="en-US"/>
              <a:pPr/>
              <a:t>‹N›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10243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Fare clic per modificare lo stile del titolo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Fare clic per modificare gli stili del testo dello schema</a:t>
            </a:r>
          </a:p>
          <a:p>
            <a:pPr lvl="1"/>
            <a:r>
              <a:rPr lang="en-US" smtClean="0"/>
              <a:t>Secondo livello</a:t>
            </a:r>
          </a:p>
          <a:p>
            <a:pPr lvl="2"/>
            <a:r>
              <a:rPr lang="en-US" smtClean="0"/>
              <a:t>Terzo livello</a:t>
            </a:r>
          </a:p>
          <a:p>
            <a:pPr lvl="3"/>
            <a:r>
              <a:rPr lang="en-US" smtClean="0"/>
              <a:t>Quarto livello</a:t>
            </a:r>
          </a:p>
          <a:p>
            <a:pPr lvl="4"/>
            <a:r>
              <a:rPr lang="en-US" smtClean="0"/>
              <a:t>Quinto livello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4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819E8EE-498F-4DF8-87E1-AE706400C639}" type="slidenum">
              <a:rPr lang="en-US"/>
              <a:pPr/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engineering.cua.edu/biomedical/faculty/kirtley/synergy/Micharm1.m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8062913" cy="3605213"/>
          </a:xfrm>
          <a:ln/>
        </p:spPr>
        <p:txBody>
          <a:bodyPr/>
          <a:lstStyle/>
          <a:p>
            <a:pPr>
              <a:lnSpc>
                <a:spcPct val="220000"/>
              </a:lnSpc>
            </a:pPr>
            <a:r>
              <a:rPr lang="en-US" sz="4000"/>
              <a:t>Riabilitazione dell’amputato </a:t>
            </a:r>
            <a:br>
              <a:rPr lang="en-US" sz="4000"/>
            </a:br>
            <a:r>
              <a:rPr lang="en-US" sz="4000"/>
              <a:t>di arto superiore e </a:t>
            </a:r>
            <a:br>
              <a:rPr lang="en-US" sz="4000"/>
            </a:br>
            <a:r>
              <a:rPr lang="en-US" sz="4000"/>
              <a:t>ricostruzione protesica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284663" y="333375"/>
            <a:ext cx="4518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>
                <a:latin typeface="Comic Sans MS" pitchFamily="66" charset="0"/>
              </a:rPr>
              <a:t>Corso di Laurea in Tecniche Ortopediche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7370763" y="6118225"/>
            <a:ext cx="1304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>
                <a:latin typeface="Comic Sans MS" pitchFamily="66" charset="0"/>
              </a:rPr>
              <a:t>B. Corrado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Epidemiologia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1.230.000 amputati vivono negli Stati Uniti (tutti i livelli di amputazione)</a:t>
            </a:r>
          </a:p>
          <a:p>
            <a:pPr>
              <a:lnSpc>
                <a:spcPct val="90000"/>
              </a:lnSpc>
            </a:pPr>
            <a:r>
              <a:rPr lang="en-US" sz="2800"/>
              <a:t>Circa 50.000 nuove amputazioni vengono effettuate ogni anno negli USA</a:t>
            </a:r>
          </a:p>
          <a:p>
            <a:pPr>
              <a:lnSpc>
                <a:spcPct val="90000"/>
              </a:lnSpc>
            </a:pPr>
            <a:r>
              <a:rPr lang="en-US" sz="2800"/>
              <a:t>Arto superiore:arto inferiore = 1:4,9</a:t>
            </a:r>
          </a:p>
          <a:p>
            <a:pPr>
              <a:lnSpc>
                <a:spcPct val="90000"/>
              </a:lnSpc>
            </a:pPr>
            <a:r>
              <a:rPr lang="en-US" sz="2800"/>
              <a:t>Cause più frequenti di amputazione dell’arto superiore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Traumi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Tumori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Complicazioni vascolari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7305675" y="6046788"/>
            <a:ext cx="1370013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latin typeface="Comic Sans MS" pitchFamily="66" charset="0"/>
              </a:rPr>
              <a:t>N.C.H.S.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Epidemiologia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2400"/>
              <a:t>Il tipo più comune di amputazione dell’arto superiore è al radio (57%)</a:t>
            </a:r>
          </a:p>
          <a:p>
            <a:pPr>
              <a:lnSpc>
                <a:spcPct val="120000"/>
              </a:lnSpc>
            </a:pPr>
            <a:r>
              <a:rPr lang="en-US" sz="2400"/>
              <a:t>L’amputazione transomerale rappresenta il 23% di tutte le amputazioni</a:t>
            </a:r>
          </a:p>
          <a:p>
            <a:pPr>
              <a:lnSpc>
                <a:spcPct val="120000"/>
              </a:lnSpc>
            </a:pPr>
            <a:r>
              <a:rPr lang="en-US" sz="2400"/>
              <a:t>Il braccio destro è coinvolto più frequentemente nelle lesioni correlate al lavoro</a:t>
            </a:r>
          </a:p>
          <a:p>
            <a:pPr>
              <a:lnSpc>
                <a:spcPct val="120000"/>
              </a:lnSpc>
            </a:pPr>
            <a:r>
              <a:rPr lang="en-US" sz="2400"/>
              <a:t>Il 60% degli amputati al braccio sono fra i 21 ed i 64 anni di età</a:t>
            </a:r>
          </a:p>
          <a:p>
            <a:pPr>
              <a:lnSpc>
                <a:spcPct val="120000"/>
              </a:lnSpc>
            </a:pPr>
            <a:r>
              <a:rPr lang="en-US" sz="2400"/>
              <a:t>Il 10% degli amputati al braccio ha meno di 21 anni 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305675" y="6021388"/>
            <a:ext cx="1370013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latin typeface="Comic Sans MS" pitchFamily="66" charset="0"/>
              </a:rPr>
              <a:t>N.C.H.S.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/>
          <a:lstStyle/>
          <a:p>
            <a:r>
              <a:rPr lang="en-US" sz="4000"/>
              <a:t>Malformazioni congenite </a:t>
            </a:r>
            <a:br>
              <a:rPr lang="en-US" sz="4000"/>
            </a:br>
            <a:r>
              <a:rPr lang="en-US" sz="4000"/>
              <a:t>dell’arto superiore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92375"/>
            <a:ext cx="8229600" cy="381635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it-IT"/>
              <a:t>Incidenza di 4,1 su 10.000 nascite</a:t>
            </a:r>
          </a:p>
          <a:p>
            <a:pPr>
              <a:lnSpc>
                <a:spcPct val="130000"/>
              </a:lnSpc>
            </a:pPr>
            <a:r>
              <a:rPr lang="it-IT"/>
              <a:t>Classificazione </a:t>
            </a:r>
          </a:p>
          <a:p>
            <a:pPr lvl="1">
              <a:lnSpc>
                <a:spcPct val="130000"/>
              </a:lnSpc>
            </a:pPr>
            <a:r>
              <a:rPr lang="it-IT"/>
              <a:t>Trasversali</a:t>
            </a:r>
          </a:p>
          <a:p>
            <a:pPr lvl="1">
              <a:lnSpc>
                <a:spcPct val="130000"/>
              </a:lnSpc>
            </a:pPr>
            <a:r>
              <a:rPr lang="it-IT"/>
              <a:t>Longitudinali</a:t>
            </a:r>
          </a:p>
          <a:p>
            <a:pPr lvl="1">
              <a:lnSpc>
                <a:spcPct val="130000"/>
              </a:lnSpc>
            </a:pPr>
            <a:r>
              <a:rPr lang="it-IT"/>
              <a:t>Terminali</a:t>
            </a:r>
          </a:p>
          <a:p>
            <a:pPr lvl="1">
              <a:lnSpc>
                <a:spcPct val="130000"/>
              </a:lnSpc>
              <a:buFontTx/>
              <a:buNone/>
            </a:pPr>
            <a:endParaRPr lang="it-IT"/>
          </a:p>
          <a:p>
            <a:pPr>
              <a:lnSpc>
                <a:spcPct val="130000"/>
              </a:lnSpc>
            </a:pPr>
            <a:endParaRPr lang="it-IT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779838" y="5654675"/>
            <a:ext cx="4514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>
                <a:latin typeface="Comic Sans MS" pitchFamily="66" charset="0"/>
              </a:rPr>
              <a:t>International Organization of Standards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276600" y="6165850"/>
            <a:ext cx="5638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>
                <a:latin typeface="Comic Sans MS" pitchFamily="66" charset="0"/>
              </a:rPr>
              <a:t>International Society of Prosthetics and Orthotics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Conservazione vs chirurgia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2400"/>
              <a:t>Indicazione assoluta per la chirurgia di amputazione nei traumi è l’ischemia con una lesione vascolare non ricostruibile</a:t>
            </a:r>
          </a:p>
          <a:p>
            <a:pPr>
              <a:lnSpc>
                <a:spcPct val="120000"/>
              </a:lnSpc>
            </a:pPr>
            <a:r>
              <a:rPr lang="en-US" sz="2400"/>
              <a:t>Le tecniche di ricostruzione sono molto migliorate negli ultimi anni</a:t>
            </a:r>
          </a:p>
          <a:p>
            <a:pPr>
              <a:lnSpc>
                <a:spcPct val="120000"/>
              </a:lnSpc>
            </a:pPr>
            <a:r>
              <a:rPr lang="en-US" sz="2400"/>
              <a:t>Tuttavia bisogna sempre valutare il rapporto costi/benefici</a:t>
            </a:r>
          </a:p>
          <a:p>
            <a:pPr>
              <a:lnSpc>
                <a:spcPct val="120000"/>
              </a:lnSpc>
            </a:pPr>
            <a:r>
              <a:rPr lang="en-US" sz="2400"/>
              <a:t>N.B. “crush syndrome”; infezioni; lesioni nervose</a:t>
            </a:r>
          </a:p>
          <a:p>
            <a:pPr>
              <a:lnSpc>
                <a:spcPct val="120000"/>
              </a:lnSpc>
            </a:pPr>
            <a:r>
              <a:rPr lang="en-US" sz="2400"/>
              <a:t>“Valore dell’amputazione precoce”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575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2400" b="1"/>
              <a:t>Per l’arto superiore la conservazione dovrebbe essere fatta per fornire un’estremità che abbia: 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741488"/>
            <a:ext cx="8229600" cy="4495800"/>
          </a:xfrm>
        </p:spPr>
        <p:txBody>
          <a:bodyPr/>
          <a:lstStyle/>
          <a:p>
            <a:pPr marL="609600" indent="-609600">
              <a:lnSpc>
                <a:spcPct val="130000"/>
              </a:lnSpc>
              <a:buFont typeface="Wingdings" pitchFamily="2" charset="2"/>
              <a:buAutoNum type="arabicPeriod"/>
            </a:pPr>
            <a:r>
              <a:rPr lang="en-US" sz="2400"/>
              <a:t>Una sensibilità sufficiente per fornire le risposte protettive</a:t>
            </a:r>
          </a:p>
          <a:p>
            <a:pPr marL="609600" indent="-609600">
              <a:lnSpc>
                <a:spcPct val="130000"/>
              </a:lnSpc>
              <a:buFont typeface="Wingdings" pitchFamily="2" charset="2"/>
              <a:buAutoNum type="arabicPeriod"/>
            </a:pPr>
            <a:r>
              <a:rPr lang="en-US" sz="2400"/>
              <a:t>Una copertura di tessuto molle completa e resistente </a:t>
            </a:r>
          </a:p>
          <a:p>
            <a:pPr marL="609600" indent="-609600">
              <a:lnSpc>
                <a:spcPct val="130000"/>
              </a:lnSpc>
              <a:buFont typeface="Wingdings" pitchFamily="2" charset="2"/>
              <a:buAutoNum type="arabicPeriod"/>
            </a:pPr>
            <a:r>
              <a:rPr lang="en-US" sz="2400"/>
              <a:t>La possibilità di interagire con l’ambiente</a:t>
            </a:r>
          </a:p>
          <a:p>
            <a:pPr marL="609600" indent="-609600">
              <a:lnSpc>
                <a:spcPct val="130000"/>
              </a:lnSpc>
              <a:buFont typeface="Wingdings" pitchFamily="2" charset="2"/>
              <a:buNone/>
            </a:pPr>
            <a:r>
              <a:rPr lang="en-US" sz="2400"/>
              <a:t>	</a:t>
            </a:r>
            <a:r>
              <a:rPr lang="en-US" sz="2400" b="1" i="1"/>
              <a:t>N.B.</a:t>
            </a:r>
            <a:r>
              <a:rPr lang="en-US" sz="2400"/>
              <a:t> Un arto superiore con movimento limitato, cicatrici multiple o mancanza di sensibilità funziona male ed è spesso peggio di un moderno sostituto protesico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528638" y="417513"/>
            <a:ext cx="7931150" cy="5891212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/>
              <a:t>L’amputazione non dovrebbe essere mai considerata dal chirurgo come un fallimento ma piuttosto come un mezzo per restituire il paziente ad una situazione più </a:t>
            </a:r>
            <a:r>
              <a:rPr lang="en-US" i="1" u="sng"/>
              <a:t>funzionale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Aspetti chirurgici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18488" cy="499745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z="2000"/>
              <a:t>La scelta del livello di amputazione è una delle decisioni più importanti che devono essere prese per l’amputato</a:t>
            </a:r>
          </a:p>
          <a:p>
            <a:pPr>
              <a:lnSpc>
                <a:spcPct val="120000"/>
              </a:lnSpc>
            </a:pPr>
            <a:r>
              <a:rPr lang="en-US" sz="2000"/>
              <a:t>La vitalità dei tessuti molli e la quantità di copertura cutanea con sensibilità adeguata solitamente determinano il maggior livello distale possibile per l’amputazione</a:t>
            </a:r>
          </a:p>
          <a:p>
            <a:pPr>
              <a:lnSpc>
                <a:spcPct val="120000"/>
              </a:lnSpc>
            </a:pPr>
            <a:r>
              <a:rPr lang="en-US" sz="2000"/>
              <a:t>Il moncone deve essere costruito chirurgicamente con cura per ottimizzare l’applicazione successiva della protesi</a:t>
            </a:r>
          </a:p>
          <a:p>
            <a:pPr>
              <a:lnSpc>
                <a:spcPct val="120000"/>
              </a:lnSpc>
            </a:pPr>
            <a:r>
              <a:rPr lang="en-US" sz="2000"/>
              <a:t>L’ottimizzazione del moncone può essere fatta anche in un secondo momento ma ciò ritarda l’applicazione della protesi</a:t>
            </a:r>
          </a:p>
          <a:p>
            <a:pPr>
              <a:lnSpc>
                <a:spcPct val="120000"/>
              </a:lnSpc>
            </a:pPr>
            <a:r>
              <a:rPr lang="en-US" sz="2000"/>
              <a:t>L’applicazione precoce della protesi (da 1 a 4 mesi) è fondamentale se ci si aspetta una ricostruzione protesica degna di successo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Amputazione delle dita: </a:t>
            </a:r>
          </a:p>
          <a:p>
            <a:pPr>
              <a:buFont typeface="Wingdings" pitchFamily="2" charset="2"/>
              <a:buNone/>
            </a:pPr>
            <a:r>
              <a:rPr lang="en-US"/>
              <a:t>	asportazione di una o più falangi o parti di esse. Se l’amputazione cade a livello di una articolazione, si parla di disarticolato di falange:</a:t>
            </a:r>
          </a:p>
          <a:p>
            <a:pPr lvl="1"/>
            <a:r>
              <a:rPr lang="en-US"/>
              <a:t>Interfalangea distale</a:t>
            </a:r>
          </a:p>
          <a:p>
            <a:pPr lvl="1"/>
            <a:r>
              <a:rPr lang="en-US"/>
              <a:t>Interfalangea prossimale</a:t>
            </a:r>
          </a:p>
          <a:p>
            <a:pPr lvl="1"/>
            <a:r>
              <a:rPr lang="en-US"/>
              <a:t>Metacarpofalangea </a:t>
            </a:r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>
            <a:off x="288925" y="2203450"/>
            <a:ext cx="395288" cy="865188"/>
          </a:xfrm>
          <a:prstGeom prst="curvedRightArrow">
            <a:avLst>
              <a:gd name="adj1" fmla="val 43775"/>
              <a:gd name="adj2" fmla="val 875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93763" y="6005513"/>
            <a:ext cx="7288212" cy="52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>
                <a:latin typeface="Comic Sans MS" pitchFamily="66" charset="0"/>
              </a:rPr>
              <a:t>Conservare la maggiore lunghezza possibile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800"/>
              <a:t>Amputazione delle dita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800"/>
              <a:t>	.	Si bada molto all’estetica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800"/>
              <a:t>	.	Vengono effettuate per lo più protesi 	in 	materiale siliconico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800"/>
              <a:t>	. 	Raramente si ricorre a protesi in 		resina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80000"/>
              </a:lnSpc>
            </a:pPr>
            <a:r>
              <a:rPr lang="en-US" sz="2400"/>
              <a:t>Amputazione transmetacarpale</a:t>
            </a:r>
          </a:p>
          <a:p>
            <a:pPr>
              <a:lnSpc>
                <a:spcPct val="180000"/>
              </a:lnSpc>
              <a:buFont typeface="Wingdings" pitchFamily="2" charset="2"/>
              <a:buNone/>
            </a:pPr>
            <a:r>
              <a:rPr lang="en-US" sz="2400"/>
              <a:t>	.	Definita anche amputazione parziale di mano</a:t>
            </a:r>
          </a:p>
          <a:p>
            <a:pPr>
              <a:lnSpc>
                <a:spcPct val="180000"/>
              </a:lnSpc>
              <a:buFont typeface="Wingdings" pitchFamily="2" charset="2"/>
              <a:buNone/>
            </a:pPr>
            <a:r>
              <a:rPr lang="en-US" sz="2400"/>
              <a:t>	.	Vengono uitlizzate per lo più protesi estetiche in</a:t>
            </a:r>
          </a:p>
          <a:p>
            <a:pPr>
              <a:lnSpc>
                <a:spcPct val="180000"/>
              </a:lnSpc>
              <a:buFont typeface="Wingdings" pitchFamily="2" charset="2"/>
              <a:buNone/>
            </a:pPr>
            <a:r>
              <a:rPr lang="en-US" sz="2400"/>
              <a:t>		silicone</a:t>
            </a:r>
          </a:p>
          <a:p>
            <a:pPr>
              <a:lnSpc>
                <a:spcPct val="180000"/>
              </a:lnSpc>
              <a:buFont typeface="Wingdings" pitchFamily="2" charset="2"/>
              <a:buNone/>
            </a:pPr>
            <a:r>
              <a:rPr lang="en-US" sz="2400"/>
              <a:t>	.	Raramente protesi mioelettriche</a:t>
            </a:r>
          </a:p>
          <a:p>
            <a:pPr>
              <a:lnSpc>
                <a:spcPct val="180000"/>
              </a:lnSpc>
              <a:buFont typeface="Wingdings" pitchFamily="2" charset="2"/>
              <a:buNone/>
            </a:pPr>
            <a:r>
              <a:rPr lang="en-US" sz="2400"/>
              <a:t>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60000"/>
              </a:lnSpc>
            </a:pPr>
            <a:r>
              <a:rPr lang="en-US" sz="2800"/>
              <a:t>Amputazione transcarpale</a:t>
            </a:r>
          </a:p>
          <a:p>
            <a:pPr lvl="1">
              <a:lnSpc>
                <a:spcPct val="160000"/>
              </a:lnSpc>
            </a:pPr>
            <a:r>
              <a:rPr lang="en-US" sz="2400"/>
              <a:t>Disarticolazione della II filiera carpica o di ossa del carpo isolate</a:t>
            </a:r>
          </a:p>
          <a:p>
            <a:pPr lvl="1">
              <a:lnSpc>
                <a:spcPct val="160000"/>
              </a:lnSpc>
              <a:buFontTx/>
              <a:buNone/>
            </a:pPr>
            <a:endParaRPr lang="en-US" sz="2400"/>
          </a:p>
          <a:p>
            <a:pPr lvl="1">
              <a:lnSpc>
                <a:spcPct val="160000"/>
              </a:lnSpc>
              <a:buFontTx/>
              <a:buNone/>
            </a:pPr>
            <a:r>
              <a:rPr lang="en-US" sz="2400"/>
              <a:t>Protesi estetiche per disarticolato metacarpale</a:t>
            </a:r>
          </a:p>
        </p:txBody>
      </p:sp>
      <p:sp>
        <p:nvSpPr>
          <p:cNvPr id="25604" name="AutoShape 4"/>
          <p:cNvSpPr>
            <a:spLocks noChangeArrowheads="1"/>
          </p:cNvSpPr>
          <p:nvPr/>
        </p:nvSpPr>
        <p:spPr bwMode="auto">
          <a:xfrm>
            <a:off x="395288" y="3141663"/>
            <a:ext cx="431800" cy="1357312"/>
          </a:xfrm>
          <a:prstGeom prst="curvedRightArrow">
            <a:avLst>
              <a:gd name="adj1" fmla="val 62868"/>
              <a:gd name="adj2" fmla="val 12573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30000"/>
              </a:lnSpc>
            </a:pPr>
            <a:r>
              <a:rPr lang="en-US"/>
              <a:t>Disarticolazione di polso</a:t>
            </a:r>
          </a:p>
          <a:p>
            <a:pPr lvl="1">
              <a:lnSpc>
                <a:spcPct val="230000"/>
              </a:lnSpc>
            </a:pPr>
            <a:r>
              <a:rPr lang="en-US"/>
              <a:t>Protesi estetiche in silicone</a:t>
            </a:r>
          </a:p>
          <a:p>
            <a:pPr lvl="1">
              <a:lnSpc>
                <a:spcPct val="230000"/>
              </a:lnSpc>
            </a:pPr>
            <a:r>
              <a:rPr lang="en-US"/>
              <a:t>Protesi funzionali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cosmesis options for hands fingers and fe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988" y="333375"/>
            <a:ext cx="4668837" cy="3035300"/>
          </a:xfrm>
          <a:prstGeom prst="rect">
            <a:avLst/>
          </a:prstGeom>
          <a:noFill/>
        </p:spPr>
      </p:pic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716338"/>
            <a:ext cx="3600450" cy="24590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3195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Amputazione transradiale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Moncone lungo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Da preferirsi quando l’obiettivo è una ricostruzione protesica azionata dal corpo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È ideale per il paziente al quale si richiede di eseguire un lavoro fisico importante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Moncone medio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Da preferirsi quando l’obiettivo è una ricostruzione protesica azionata dall’esterno (funzionalità ed estetica buone)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Moncone corto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Sospensione complicata; problemi al gomito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189038" y="5949950"/>
            <a:ext cx="6777037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Comic Sans MS" pitchFamily="66" charset="0"/>
              </a:rPr>
              <a:t>Consente il più alto livello di ripresa funzionale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z="2800"/>
              <a:t>Disarticolazione di gomito vs. amputazione transomerale</a:t>
            </a:r>
          </a:p>
          <a:p>
            <a:pPr lvl="1">
              <a:lnSpc>
                <a:spcPct val="110000"/>
              </a:lnSpc>
            </a:pPr>
            <a:r>
              <a:rPr lang="en-US" sz="2400"/>
              <a:t>Vantaggi </a:t>
            </a:r>
          </a:p>
          <a:p>
            <a:pPr lvl="2">
              <a:lnSpc>
                <a:spcPct val="110000"/>
              </a:lnSpc>
            </a:pPr>
            <a:r>
              <a:rPr lang="en-US" sz="2000"/>
              <a:t>Semplicità chirurgica</a:t>
            </a:r>
          </a:p>
          <a:p>
            <a:pPr lvl="2">
              <a:lnSpc>
                <a:spcPct val="110000"/>
              </a:lnSpc>
            </a:pPr>
            <a:r>
              <a:rPr lang="en-US" sz="2000"/>
              <a:t>Permette l’uso di un invaso meno ingombrante</a:t>
            </a:r>
          </a:p>
          <a:p>
            <a:pPr lvl="2">
              <a:lnSpc>
                <a:spcPct val="110000"/>
              </a:lnSpc>
            </a:pPr>
            <a:r>
              <a:rPr lang="en-US" sz="2000"/>
              <a:t>Riduce la rotazione dell’invaso sull’arto residuo</a:t>
            </a:r>
          </a:p>
          <a:p>
            <a:pPr lvl="1">
              <a:lnSpc>
                <a:spcPct val="110000"/>
              </a:lnSpc>
            </a:pPr>
            <a:r>
              <a:rPr lang="en-US" sz="2400"/>
              <a:t>Svantaggi</a:t>
            </a:r>
          </a:p>
          <a:p>
            <a:pPr lvl="2">
              <a:lnSpc>
                <a:spcPct val="110000"/>
              </a:lnSpc>
            </a:pPr>
            <a:r>
              <a:rPr lang="en-US" sz="2000"/>
              <a:t>Non esistono meccanismi per il gomito azionati esternamente a questo livello</a:t>
            </a:r>
          </a:p>
          <a:p>
            <a:pPr lvl="2">
              <a:lnSpc>
                <a:spcPct val="110000"/>
              </a:lnSpc>
            </a:pPr>
            <a:r>
              <a:rPr lang="en-US" sz="2000"/>
              <a:t>Estetica scadente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US" sz="2400"/>
              <a:t>Amputazione transomerale</a:t>
            </a:r>
          </a:p>
          <a:p>
            <a:pPr lvl="1">
              <a:lnSpc>
                <a:spcPct val="140000"/>
              </a:lnSpc>
            </a:pPr>
            <a:r>
              <a:rPr lang="en-US" sz="2000"/>
              <a:t>Terzo distale (moncone lungo)</a:t>
            </a:r>
          </a:p>
          <a:p>
            <a:pPr lvl="2">
              <a:lnSpc>
                <a:spcPct val="140000"/>
              </a:lnSpc>
            </a:pPr>
            <a:r>
              <a:rPr lang="en-US" sz="1800"/>
              <a:t>Ricostruzione protesica ottimale</a:t>
            </a:r>
          </a:p>
          <a:p>
            <a:pPr lvl="1">
              <a:lnSpc>
                <a:spcPct val="140000"/>
              </a:lnSpc>
            </a:pPr>
            <a:r>
              <a:rPr lang="en-US" sz="2000"/>
              <a:t>Terzo medio (moncone medio)</a:t>
            </a:r>
          </a:p>
          <a:p>
            <a:pPr lvl="1">
              <a:lnSpc>
                <a:spcPct val="140000"/>
              </a:lnSpc>
            </a:pPr>
            <a:r>
              <a:rPr lang="en-US" sz="2000"/>
              <a:t>Terzo prossimale (moncone corto)</a:t>
            </a:r>
          </a:p>
          <a:p>
            <a:pPr lvl="1">
              <a:lnSpc>
                <a:spcPct val="140000"/>
              </a:lnSpc>
              <a:buFontTx/>
              <a:buNone/>
            </a:pPr>
            <a:r>
              <a:rPr lang="en-US" sz="2000" b="1"/>
              <a:t>N.B. </a:t>
            </a:r>
            <a:r>
              <a:rPr lang="en-US" sz="2000"/>
              <a:t>questi tre livelli di amputazione richiedono lo stesso tipo di intervento riabilitativo e, nella maggior parte dei casi, componenti protesiche simili, che possono essere azionate esternamente, dal corpo o in modo passivo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Livelli di amputazione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z="2400"/>
              <a:t>Disarticolazione di spalla</a:t>
            </a:r>
          </a:p>
          <a:p>
            <a:pPr lvl="1">
              <a:lnSpc>
                <a:spcPct val="120000"/>
              </a:lnSpc>
            </a:pPr>
            <a:r>
              <a:rPr lang="en-US" sz="2000"/>
              <a:t>Solo protesizzazioni estetiche</a:t>
            </a:r>
          </a:p>
          <a:p>
            <a:pPr>
              <a:lnSpc>
                <a:spcPct val="120000"/>
              </a:lnSpc>
            </a:pPr>
            <a:r>
              <a:rPr lang="en-US" sz="2400"/>
              <a:t>Disarticolazione interscapolo-toracica</a:t>
            </a:r>
          </a:p>
          <a:p>
            <a:pPr lvl="1">
              <a:lnSpc>
                <a:spcPct val="120000"/>
              </a:lnSpc>
            </a:pPr>
            <a:r>
              <a:rPr lang="en-US" sz="2000"/>
              <a:t>Grosse difficoltà per la costruzione di una protesi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 b="1"/>
              <a:t>N.B.: </a:t>
            </a:r>
            <a:r>
              <a:rPr lang="en-US" sz="2000"/>
              <a:t>si rendono necessarie come parte dell’intervento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/>
              <a:t>chirurgico di rimozione di una formazione maligna. I pazienti con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/>
              <a:t>questo livello di amputazione sono i più difficili da trattare per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/>
              <a:t>l’applicazione di una protesi funzionale a causa del numero di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/>
              <a:t>articolazioni da sostituire e dei problemi connessi alla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/>
              <a:t>sospensione della protesi</a:t>
            </a:r>
            <a:endParaRPr lang="en-US" sz="2000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Problemi chirurgici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2000"/>
              <a:t>Quando i tessuti sono eccessivamente traumatizzati, il rischio di fallimento e di infezione è alto</a:t>
            </a:r>
          </a:p>
          <a:p>
            <a:pPr>
              <a:lnSpc>
                <a:spcPct val="120000"/>
              </a:lnSpc>
            </a:pPr>
            <a:r>
              <a:rPr lang="en-US" sz="2000"/>
              <a:t>I lembi cutanei devono essere sempre mantenuti spessi, evitando la dissezione tra pelle e piani sottostanti</a:t>
            </a:r>
          </a:p>
          <a:p>
            <a:pPr>
              <a:lnSpc>
                <a:spcPct val="120000"/>
              </a:lnSpc>
            </a:pPr>
            <a:r>
              <a:rPr lang="en-US" sz="2000"/>
              <a:t>Gli spigoli ossei vanno arrotondati e le protuberanze livellate</a:t>
            </a:r>
          </a:p>
          <a:p>
            <a:pPr>
              <a:lnSpc>
                <a:spcPct val="120000"/>
              </a:lnSpc>
            </a:pPr>
            <a:r>
              <a:rPr lang="en-US" sz="2000"/>
              <a:t>Gli innesti cutanei sono generalmente scoraggiati</a:t>
            </a:r>
          </a:p>
          <a:p>
            <a:pPr>
              <a:lnSpc>
                <a:spcPct val="120000"/>
              </a:lnSpc>
            </a:pPr>
            <a:r>
              <a:rPr lang="en-US" sz="2000"/>
              <a:t>I muscoli vanno stabilizzati distalmente</a:t>
            </a:r>
          </a:p>
          <a:p>
            <a:pPr lvl="1">
              <a:lnSpc>
                <a:spcPct val="120000"/>
              </a:lnSpc>
            </a:pPr>
            <a:r>
              <a:rPr lang="en-US" sz="1800"/>
              <a:t>Miodesi (osso)</a:t>
            </a:r>
          </a:p>
          <a:p>
            <a:pPr lvl="1">
              <a:lnSpc>
                <a:spcPct val="120000"/>
              </a:lnSpc>
            </a:pPr>
            <a:r>
              <a:rPr lang="en-US" sz="1800"/>
              <a:t>Mioplastica (periostio)</a:t>
            </a:r>
          </a:p>
          <a:p>
            <a:pPr>
              <a:lnSpc>
                <a:spcPct val="120000"/>
              </a:lnSpc>
            </a:pPr>
            <a:r>
              <a:rPr lang="en-US" sz="2000"/>
              <a:t>I nervi vanno sezionati in modo pulito e le estremità distali vanno infossate nei tessuti molli (</a:t>
            </a:r>
            <a:r>
              <a:rPr lang="en-US" sz="2000" b="1" i="1"/>
              <a:t>neuromi da amputazione</a:t>
            </a:r>
            <a:r>
              <a:rPr lang="en-US" sz="2000"/>
              <a:t>)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Il moncone</a:t>
            </a:r>
            <a:br>
              <a:rPr lang="en-US" sz="4000"/>
            </a:br>
            <a:r>
              <a:rPr lang="en-US" sz="3200" i="1"/>
              <a:t>requisiti per la protesizzazione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US" sz="2400"/>
              <a:t>Lunghezza giusta</a:t>
            </a:r>
          </a:p>
          <a:p>
            <a:pPr>
              <a:lnSpc>
                <a:spcPct val="140000"/>
              </a:lnSpc>
            </a:pPr>
            <a:r>
              <a:rPr lang="en-US" sz="2400"/>
              <a:t>Tessuti molli mobili sui piani sottostanti e senza cicatrici retraenti</a:t>
            </a:r>
          </a:p>
          <a:p>
            <a:pPr>
              <a:lnSpc>
                <a:spcPct val="140000"/>
              </a:lnSpc>
            </a:pPr>
            <a:r>
              <a:rPr lang="en-US" sz="2400"/>
              <a:t>Cute libera da lesioni irritative e flogistiche</a:t>
            </a:r>
          </a:p>
          <a:p>
            <a:pPr>
              <a:lnSpc>
                <a:spcPct val="140000"/>
              </a:lnSpc>
            </a:pPr>
            <a:r>
              <a:rPr lang="en-US" sz="2400"/>
              <a:t>Mobilità completa delle articolazioni residue e mobilità dei muscoli che le circondano</a:t>
            </a:r>
          </a:p>
          <a:p>
            <a:pPr>
              <a:lnSpc>
                <a:spcPct val="140000"/>
              </a:lnSpc>
            </a:pPr>
            <a:r>
              <a:rPr lang="en-US" sz="2400"/>
              <a:t>Trofismo ottimale nelle aree destinate agli appoggi sulla protesi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Programma riabilitativo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sz="2400"/>
              <a:t>Consulenza preamputazione</a:t>
            </a:r>
          </a:p>
          <a:p>
            <a:pPr>
              <a:lnSpc>
                <a:spcPct val="130000"/>
              </a:lnSpc>
            </a:pPr>
            <a:r>
              <a:rPr lang="en-US" sz="2400"/>
              <a:t>Fase postamputazione acuta</a:t>
            </a:r>
          </a:p>
          <a:p>
            <a:pPr>
              <a:lnSpc>
                <a:spcPct val="130000"/>
              </a:lnSpc>
            </a:pPr>
            <a:r>
              <a:rPr lang="en-US" sz="2400"/>
              <a:t>Allenamento pre-protesico</a:t>
            </a:r>
          </a:p>
          <a:p>
            <a:pPr>
              <a:lnSpc>
                <a:spcPct val="130000"/>
              </a:lnSpc>
            </a:pPr>
            <a:r>
              <a:rPr lang="en-US" sz="2400"/>
              <a:t>Applicazione della protesi provvisoria</a:t>
            </a:r>
          </a:p>
          <a:p>
            <a:pPr>
              <a:lnSpc>
                <a:spcPct val="130000"/>
              </a:lnSpc>
            </a:pPr>
            <a:r>
              <a:rPr lang="en-US" sz="2400"/>
              <a:t>Applicazione della protesi definitiva</a:t>
            </a:r>
          </a:p>
          <a:p>
            <a:pPr>
              <a:lnSpc>
                <a:spcPct val="130000"/>
              </a:lnSpc>
            </a:pPr>
            <a:r>
              <a:rPr lang="en-US" sz="2400"/>
              <a:t>Allenamento protesico</a:t>
            </a:r>
          </a:p>
          <a:p>
            <a:pPr>
              <a:lnSpc>
                <a:spcPct val="130000"/>
              </a:lnSpc>
            </a:pPr>
            <a:r>
              <a:rPr lang="en-US" sz="2400"/>
              <a:t>Reintegro nella comunità</a:t>
            </a:r>
          </a:p>
          <a:p>
            <a:pPr>
              <a:lnSpc>
                <a:spcPct val="130000"/>
              </a:lnSpc>
            </a:pPr>
            <a:r>
              <a:rPr lang="en-US" sz="2400"/>
              <a:t>Follow-up a lungo termine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Consulenza preamputazione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4852988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800"/>
              <a:t>Comunicazione diretta che coinvolga il paziente, la famiglia ed il chirurgo per quanto riguarda la necessità dell’amputazione ed il risultato chirurgico previsto</a:t>
            </a:r>
          </a:p>
          <a:p>
            <a:pPr>
              <a:lnSpc>
                <a:spcPct val="110000"/>
              </a:lnSpc>
            </a:pPr>
            <a:r>
              <a:rPr lang="en-US" sz="2800"/>
              <a:t>Presentazione dell’èquipe di riabilitazione:	</a:t>
            </a:r>
          </a:p>
          <a:p>
            <a:pPr lvl="1">
              <a:lnSpc>
                <a:spcPct val="110000"/>
              </a:lnSpc>
            </a:pPr>
            <a:r>
              <a:rPr lang="en-US" sz="2400"/>
              <a:t>Fisiatra</a:t>
            </a:r>
          </a:p>
          <a:p>
            <a:pPr lvl="1">
              <a:lnSpc>
                <a:spcPct val="110000"/>
              </a:lnSpc>
            </a:pPr>
            <a:r>
              <a:rPr lang="en-US" sz="2400"/>
              <a:t>Fisioterapista</a:t>
            </a:r>
          </a:p>
          <a:p>
            <a:pPr lvl="1">
              <a:lnSpc>
                <a:spcPct val="110000"/>
              </a:lnSpc>
            </a:pPr>
            <a:r>
              <a:rPr lang="en-US" sz="2400"/>
              <a:t>Tecnico ortopedico</a:t>
            </a:r>
          </a:p>
          <a:p>
            <a:pPr lvl="1">
              <a:lnSpc>
                <a:spcPct val="110000"/>
              </a:lnSpc>
            </a:pPr>
            <a:r>
              <a:rPr lang="en-US" sz="2400"/>
              <a:t>Terapista occupazionale </a:t>
            </a:r>
          </a:p>
          <a:p>
            <a:pPr>
              <a:lnSpc>
                <a:spcPct val="110000"/>
              </a:lnSpc>
            </a:pPr>
            <a:endParaRPr lang="en-US" sz="28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Consulenza preamputazione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Il concetto di “arto fantasma”</a:t>
            </a:r>
          </a:p>
          <a:p>
            <a:r>
              <a:rPr lang="en-US"/>
              <a:t>I dispositivi protesici</a:t>
            </a:r>
          </a:p>
          <a:p>
            <a:pPr lvl="1"/>
            <a:r>
              <a:rPr lang="en-US"/>
              <a:t>Scelta</a:t>
            </a:r>
          </a:p>
          <a:p>
            <a:pPr lvl="1"/>
            <a:r>
              <a:rPr lang="en-US"/>
              <a:t>Applicazione</a:t>
            </a:r>
          </a:p>
          <a:p>
            <a:pPr lvl="1"/>
            <a:r>
              <a:rPr lang="en-US"/>
              <a:t>Allenamento </a:t>
            </a:r>
          </a:p>
          <a:p>
            <a:r>
              <a:rPr lang="en-US"/>
              <a:t>Coinvolgimento della famiglia</a:t>
            </a:r>
          </a:p>
          <a:p>
            <a:r>
              <a:rPr lang="en-US"/>
              <a:t>Programma di “pre-riabilitazione”</a:t>
            </a:r>
          </a:p>
        </p:txBody>
      </p:sp>
      <p:sp>
        <p:nvSpPr>
          <p:cNvPr id="35844" name="AutoShape 4"/>
          <p:cNvSpPr>
            <a:spLocks/>
          </p:cNvSpPr>
          <p:nvPr/>
        </p:nvSpPr>
        <p:spPr bwMode="auto">
          <a:xfrm>
            <a:off x="3419475" y="2781300"/>
            <a:ext cx="360363" cy="1511300"/>
          </a:xfrm>
          <a:prstGeom prst="rightBrace">
            <a:avLst>
              <a:gd name="adj1" fmla="val 3494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3924300" y="2909888"/>
            <a:ext cx="48387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>
                <a:latin typeface="Comic Sans MS" pitchFamily="66" charset="0"/>
              </a:rPr>
              <a:t>Dimostrazione del funzionamento </a:t>
            </a:r>
          </a:p>
          <a:p>
            <a:pPr algn="ctr"/>
            <a:r>
              <a:rPr lang="en-US" sz="2000">
                <a:latin typeface="Comic Sans MS" pitchFamily="66" charset="0"/>
              </a:rPr>
              <a:t>di una protesi da parte di un volontario </a:t>
            </a:r>
          </a:p>
          <a:p>
            <a:pPr algn="ctr"/>
            <a:r>
              <a:rPr lang="en-US" sz="2000">
                <a:latin typeface="Comic Sans MS" pitchFamily="66" charset="0"/>
              </a:rPr>
              <a:t>addestrato che presenti</a:t>
            </a:r>
          </a:p>
          <a:p>
            <a:pPr algn="ctr"/>
            <a:r>
              <a:rPr lang="en-US" sz="2000">
                <a:latin typeface="Comic Sans MS" pitchFamily="66" charset="0"/>
              </a:rPr>
              <a:t>un livello di amputazione similare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Pre-riabilitazione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60000"/>
              </a:lnSpc>
            </a:pPr>
            <a:r>
              <a:rPr lang="en-US" sz="2800"/>
              <a:t>Esercizi di potenziamento per il tronco</a:t>
            </a:r>
          </a:p>
          <a:p>
            <a:pPr>
              <a:lnSpc>
                <a:spcPct val="160000"/>
              </a:lnSpc>
            </a:pPr>
            <a:r>
              <a:rPr lang="en-US" sz="2800"/>
              <a:t>Esercizi di potenziamento della restante muscolatura dell’arto superiore interessato</a:t>
            </a:r>
          </a:p>
          <a:p>
            <a:pPr>
              <a:lnSpc>
                <a:spcPct val="160000"/>
              </a:lnSpc>
            </a:pPr>
            <a:r>
              <a:rPr lang="en-US" sz="2800"/>
              <a:t>Esercizi di una gamma di movimenti per le articolazioni implicate (gleno-omerale, scopolo-toracica e del gomito)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796925"/>
          </a:xfrm>
        </p:spPr>
        <p:txBody>
          <a:bodyPr/>
          <a:lstStyle/>
          <a:p>
            <a:r>
              <a:rPr lang="en-US"/>
              <a:t>Fase postamputazione acuta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686800" cy="5545137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400"/>
              <a:t>Controllo del dolore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Sistema analgesico controllato dal paziente (PCA)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Analgesici per via parenterale e orale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Programma di desensibilizzazione della pelle</a:t>
            </a:r>
          </a:p>
          <a:p>
            <a:pPr>
              <a:lnSpc>
                <a:spcPct val="110000"/>
              </a:lnSpc>
            </a:pPr>
            <a:r>
              <a:rPr lang="en-US" sz="2400"/>
              <a:t>Mantenimento della gamma di movimento e forza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Mobilizzazione precoce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Resistenza generale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Esercizi di potenziamento</a:t>
            </a:r>
          </a:p>
          <a:p>
            <a:pPr>
              <a:lnSpc>
                <a:spcPct val="110000"/>
              </a:lnSpc>
            </a:pPr>
            <a:r>
              <a:rPr lang="en-US" sz="2400"/>
              <a:t>Guarigione della ferita chirurgica/tto dell’edema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Fasciatura rigida (gessata) postoperatoria immediata (IPORD)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Protesi postoperatoria immediata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Fasciatura elastica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Fasciatura morbida</a:t>
            </a:r>
          </a:p>
          <a:p>
            <a:pPr lvl="1">
              <a:lnSpc>
                <a:spcPct val="110000"/>
              </a:lnSpc>
            </a:pPr>
            <a:endParaRPr lang="en-US" sz="20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78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78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78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78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785225" cy="1152525"/>
          </a:xfrm>
        </p:spPr>
        <p:txBody>
          <a:bodyPr/>
          <a:lstStyle/>
          <a:p>
            <a:r>
              <a:rPr lang="en-US" sz="2800"/>
              <a:t>Fasciatura rigida postoperatoria immediata</a:t>
            </a:r>
            <a:br>
              <a:rPr lang="en-US" sz="2800"/>
            </a:br>
            <a:r>
              <a:rPr lang="en-US" sz="2800"/>
              <a:t>IPORD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70000"/>
              </a:lnSpc>
            </a:pPr>
            <a:r>
              <a:rPr lang="en-US" sz="2400"/>
              <a:t>Controlla l’edema postoperatorio</a:t>
            </a:r>
          </a:p>
          <a:p>
            <a:pPr>
              <a:lnSpc>
                <a:spcPct val="170000"/>
              </a:lnSpc>
            </a:pPr>
            <a:r>
              <a:rPr lang="en-US" sz="2400"/>
              <a:t>Agevola la guarigione della ferita</a:t>
            </a:r>
          </a:p>
          <a:p>
            <a:pPr>
              <a:lnSpc>
                <a:spcPct val="170000"/>
              </a:lnSpc>
            </a:pPr>
            <a:r>
              <a:rPr lang="en-US" sz="2400"/>
              <a:t>Protegge l’arto da traumi</a:t>
            </a:r>
          </a:p>
          <a:p>
            <a:pPr>
              <a:lnSpc>
                <a:spcPct val="170000"/>
              </a:lnSpc>
            </a:pPr>
            <a:r>
              <a:rPr lang="en-US" sz="2400"/>
              <a:t>Diminuisce il dolore postoperatorio</a:t>
            </a:r>
          </a:p>
          <a:p>
            <a:pPr>
              <a:lnSpc>
                <a:spcPct val="170000"/>
              </a:lnSpc>
            </a:pPr>
            <a:r>
              <a:rPr lang="en-US" sz="2400"/>
              <a:t>Desensibilizza l’arto</a:t>
            </a:r>
          </a:p>
          <a:p>
            <a:pPr>
              <a:lnSpc>
                <a:spcPct val="170000"/>
              </a:lnSpc>
            </a:pPr>
            <a:r>
              <a:rPr lang="en-US" sz="2400"/>
              <a:t>Permette la mobilizzazione precoce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331913" y="6118225"/>
            <a:ext cx="6611937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Comic Sans MS" pitchFamily="66" charset="0"/>
              </a:rPr>
              <a:t>Viene sostituita ad intervalli di una settimana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“L’arto fantasma”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z="2400"/>
              <a:t>È vissuto da quasi tutti i neo-amputati ma non è sempre fastidioso</a:t>
            </a:r>
          </a:p>
          <a:p>
            <a:pPr>
              <a:lnSpc>
                <a:spcPct val="120000"/>
              </a:lnSpc>
            </a:pPr>
            <a:r>
              <a:rPr lang="en-US" sz="2400"/>
              <a:t>Il 70% degli amputati percepisce il dolore fantasma nei primissimi mesi dopo l’amputazione</a:t>
            </a:r>
          </a:p>
          <a:p>
            <a:pPr>
              <a:lnSpc>
                <a:spcPct val="120000"/>
              </a:lnSpc>
            </a:pPr>
            <a:r>
              <a:rPr lang="en-US" sz="2400"/>
              <a:t>“telescoping”</a:t>
            </a:r>
          </a:p>
          <a:p>
            <a:pPr>
              <a:lnSpc>
                <a:spcPct val="120000"/>
              </a:lnSpc>
            </a:pPr>
            <a:r>
              <a:rPr lang="en-US" sz="2400"/>
              <a:t>Generalmente il dolore scompare o si riduce nettamente oltre il 6° mese dall’amputazione</a:t>
            </a:r>
          </a:p>
          <a:p>
            <a:pPr>
              <a:lnSpc>
                <a:spcPct val="120000"/>
              </a:lnSpc>
            </a:pPr>
            <a:r>
              <a:rPr lang="en-US" sz="2400"/>
              <a:t>L’intensità del dolore è strettamente correlata al livello di ansia e di depressione, ai problemi di applicazione della protesi e ad altri fattori personali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/>
              <a:t>Arto fantasma: etiologia</a:t>
            </a:r>
            <a:br>
              <a:rPr lang="it-IT" sz="4000"/>
            </a:br>
            <a:r>
              <a:rPr lang="it-IT" sz="3200" i="1"/>
              <a:t>ipotesi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190000"/>
              </a:lnSpc>
              <a:buFont typeface="Wingdings" pitchFamily="2" charset="2"/>
              <a:buAutoNum type="arabicPeriod"/>
            </a:pPr>
            <a:r>
              <a:rPr lang="it-IT" sz="2000"/>
              <a:t>I nervi restanti nell’arto amputato continuano a generare impulsi che scorrono attraverso il midollo spinale ed il talamo fino alla corteccia cerebrale</a:t>
            </a:r>
          </a:p>
          <a:p>
            <a:pPr marL="609600" indent="-609600">
              <a:lnSpc>
                <a:spcPct val="190000"/>
              </a:lnSpc>
              <a:buFont typeface="Wingdings" pitchFamily="2" charset="2"/>
              <a:buAutoNum type="arabicPeriod"/>
            </a:pPr>
            <a:r>
              <a:rPr lang="it-IT" sz="2000"/>
              <a:t>Eccessiva e spontanea infiammazione dei neuroni del midollo spinale che hanno perso il loro input sensoriale</a:t>
            </a:r>
          </a:p>
          <a:p>
            <a:pPr marL="609600" indent="-609600">
              <a:lnSpc>
                <a:spcPct val="190000"/>
              </a:lnSpc>
              <a:buFont typeface="Wingdings" pitchFamily="2" charset="2"/>
              <a:buAutoNum type="arabicPeriod"/>
            </a:pPr>
            <a:r>
              <a:rPr lang="it-IT" sz="2000"/>
              <a:t>Cambiamenti nel flusso dei segnali attraverso il circuito somatosensoriale nel cervello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“L’arto fantasma”</a:t>
            </a:r>
            <a:br>
              <a:rPr lang="en-US" sz="4000"/>
            </a:br>
            <a:r>
              <a:rPr lang="en-US" sz="3200" i="1"/>
              <a:t>prevenzione e trattamento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80400" cy="5184775"/>
          </a:xfrm>
        </p:spPr>
        <p:txBody>
          <a:bodyPr/>
          <a:lstStyle/>
          <a:p>
            <a:r>
              <a:rPr lang="en-US" sz="2400"/>
              <a:t>Prevenzione	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	evitare i periodi prolungati di dolore prima dell’amputazione</a:t>
            </a:r>
          </a:p>
          <a:p>
            <a:r>
              <a:rPr lang="en-US" sz="2400"/>
              <a:t>Trattamento incruento</a:t>
            </a:r>
          </a:p>
          <a:p>
            <a:pPr lvl="1"/>
            <a:r>
              <a:rPr lang="en-US" sz="2000"/>
              <a:t>Revisioni dell’invaso protesico</a:t>
            </a:r>
          </a:p>
          <a:p>
            <a:pPr lvl="1"/>
            <a:r>
              <a:rPr lang="en-US" sz="2000"/>
              <a:t>Tecniche di desensibilizzazione</a:t>
            </a:r>
          </a:p>
          <a:p>
            <a:pPr lvl="1"/>
            <a:r>
              <a:rPr lang="en-US" sz="2000"/>
              <a:t>Stimolazione nervosa transcutanea</a:t>
            </a:r>
          </a:p>
          <a:p>
            <a:pPr lvl="1"/>
            <a:r>
              <a:rPr lang="en-US" sz="2000"/>
              <a:t>Terapie neurofarmacologiche</a:t>
            </a:r>
          </a:p>
          <a:p>
            <a:pPr lvl="1"/>
            <a:r>
              <a:rPr lang="en-US" sz="2000"/>
              <a:t>Controllo volontario dell’arto fantasma</a:t>
            </a:r>
          </a:p>
          <a:p>
            <a:r>
              <a:rPr lang="en-US" sz="2400"/>
              <a:t>Trattamento cruento</a:t>
            </a:r>
          </a:p>
          <a:p>
            <a:pPr lvl="1"/>
            <a:r>
              <a:rPr lang="en-US" sz="2000"/>
              <a:t>Blocchi nervosi</a:t>
            </a:r>
          </a:p>
          <a:p>
            <a:pPr lvl="1"/>
            <a:r>
              <a:rPr lang="en-US" sz="2000"/>
              <a:t>Iniezioni di steroidi</a:t>
            </a:r>
          </a:p>
          <a:p>
            <a:pPr lvl="1"/>
            <a:r>
              <a:rPr lang="en-US" sz="2000"/>
              <a:t>Blocchi epidurali</a:t>
            </a:r>
          </a:p>
          <a:p>
            <a:pPr>
              <a:buFont typeface="Wingdings" pitchFamily="2" charset="2"/>
              <a:buNone/>
            </a:pPr>
            <a:endParaRPr lang="en-US" sz="2400"/>
          </a:p>
        </p:txBody>
      </p:sp>
      <p:sp>
        <p:nvSpPr>
          <p:cNvPr id="40964" name="AutoShape 4"/>
          <p:cNvSpPr>
            <a:spLocks noChangeArrowheads="1"/>
          </p:cNvSpPr>
          <p:nvPr/>
        </p:nvSpPr>
        <p:spPr bwMode="auto">
          <a:xfrm>
            <a:off x="468313" y="1844675"/>
            <a:ext cx="287337" cy="647700"/>
          </a:xfrm>
          <a:prstGeom prst="curvedRightArrow">
            <a:avLst>
              <a:gd name="adj1" fmla="val 45083"/>
              <a:gd name="adj2" fmla="val 9016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</p:spPr>
        <p:txBody>
          <a:bodyPr/>
          <a:lstStyle/>
          <a:p>
            <a:r>
              <a:rPr lang="en-US" sz="4000"/>
              <a:t>Contratture articolari</a:t>
            </a:r>
            <a:br>
              <a:rPr lang="en-US" sz="4000"/>
            </a:br>
            <a:r>
              <a:rPr lang="en-US" sz="3200" i="1"/>
              <a:t>prevenzione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50000"/>
              </a:lnSpc>
            </a:pPr>
            <a:r>
              <a:rPr lang="en-US"/>
              <a:t>Posizionamento adeguato</a:t>
            </a:r>
          </a:p>
          <a:p>
            <a:pPr>
              <a:lnSpc>
                <a:spcPct val="250000"/>
              </a:lnSpc>
            </a:pPr>
            <a:r>
              <a:rPr lang="en-US"/>
              <a:t>Applicazione di splint</a:t>
            </a:r>
          </a:p>
          <a:p>
            <a:pPr>
              <a:lnSpc>
                <a:spcPct val="250000"/>
              </a:lnSpc>
            </a:pPr>
            <a:r>
              <a:rPr lang="en-US"/>
              <a:t>Movimenti passivi e attivi assistiti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Riabilitazione preprotesica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18488" cy="4852988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400"/>
              <a:t>Deve essere iniziata al più presto</a:t>
            </a:r>
          </a:p>
          <a:p>
            <a:pPr>
              <a:lnSpc>
                <a:spcPct val="110000"/>
              </a:lnSpc>
            </a:pPr>
            <a:r>
              <a:rPr lang="en-US" sz="2400"/>
              <a:t>Il paziente inizia l’adattamento emotivo all’immagine del proprio corpo senza l’arto artificiale ed impara i movimenti di base senza la protesi</a:t>
            </a:r>
          </a:p>
          <a:p>
            <a:pPr>
              <a:lnSpc>
                <a:spcPct val="110000"/>
              </a:lnSpc>
            </a:pPr>
            <a:r>
              <a:rPr lang="en-US" sz="2400"/>
              <a:t>Vengono praticati: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Desensibilizzazione dei tessuti molli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Mobilizzazione precoce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Miglioramento della resistenza generale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Potenziamento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Prevenzione della contratture articolari</a:t>
            </a:r>
          </a:p>
          <a:p>
            <a:pPr lvl="1">
              <a:lnSpc>
                <a:spcPct val="110000"/>
              </a:lnSpc>
            </a:pPr>
            <a:r>
              <a:rPr lang="en-US" sz="2000"/>
              <a:t>Consulenza emotiva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333375"/>
            <a:ext cx="8353425" cy="619125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2000"/>
              <a:t>La prima protesi dovrebbe essere applicata il prima possibile</a:t>
            </a:r>
          </a:p>
          <a:p>
            <a:pPr>
              <a:lnSpc>
                <a:spcPct val="140000"/>
              </a:lnSpc>
              <a:buFont typeface="Wingdings" pitchFamily="2" charset="2"/>
              <a:buNone/>
            </a:pPr>
            <a:r>
              <a:rPr lang="en-US" sz="2000"/>
              <a:t>	3-6 mesi per l’amputato all’arto superiore unilaterale</a:t>
            </a:r>
          </a:p>
          <a:p>
            <a:pPr>
              <a:lnSpc>
                <a:spcPct val="140000"/>
              </a:lnSpc>
            </a:pPr>
            <a:r>
              <a:rPr lang="en-US" sz="2000"/>
              <a:t>La protesi temporanea è intesa a:</a:t>
            </a:r>
          </a:p>
          <a:p>
            <a:pPr lvl="1">
              <a:lnSpc>
                <a:spcPct val="140000"/>
              </a:lnSpc>
            </a:pPr>
            <a:r>
              <a:rPr lang="en-US" sz="1800"/>
              <a:t>Promuovere la maturazione e la desensibilizzazione del moncone</a:t>
            </a:r>
          </a:p>
          <a:p>
            <a:pPr lvl="1">
              <a:lnSpc>
                <a:spcPct val="140000"/>
              </a:lnSpc>
            </a:pPr>
            <a:r>
              <a:rPr lang="en-US" sz="1800"/>
              <a:t>Sviluppare tolleranza all’uso</a:t>
            </a:r>
          </a:p>
          <a:p>
            <a:pPr lvl="1">
              <a:lnSpc>
                <a:spcPct val="140000"/>
              </a:lnSpc>
            </a:pPr>
            <a:r>
              <a:rPr lang="en-US" sz="1800"/>
              <a:t>Permettere al paziente di diventare un utente funzionalmente indipendente</a:t>
            </a:r>
          </a:p>
          <a:p>
            <a:pPr>
              <a:lnSpc>
                <a:spcPct val="140000"/>
              </a:lnSpc>
            </a:pPr>
            <a:r>
              <a:rPr lang="en-US" sz="2000"/>
              <a:t>Il passaggio alla protesi definitiva si ha quando non si nota fluttuazione significativa del volume del moncone per un periodo di 2 mesi</a:t>
            </a:r>
          </a:p>
          <a:p>
            <a:pPr>
              <a:lnSpc>
                <a:spcPct val="140000"/>
              </a:lnSpc>
              <a:buFont typeface="Wingdings" pitchFamily="2" charset="2"/>
              <a:buNone/>
            </a:pPr>
            <a:r>
              <a:rPr lang="en-US" sz="2000"/>
              <a:t>	Misurazione seriale della circionferenza dell’arto ad un livello prestabilito (oppure bacinella di acqua collegata ad un sistema computerizzato)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L’ applicazione protesica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4852988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000"/>
              <a:t>La prescrizione della protesi dovrebbe essere fatta da un’èquipe di professionisti esperti a contatto con il paziente: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chirurgo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fisiatra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tecnico protesista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terapista occupazionale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fisioterapista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terapista ricreazionale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Lo psicologo</a:t>
            </a:r>
          </a:p>
          <a:p>
            <a:pPr lvl="1">
              <a:lnSpc>
                <a:spcPct val="110000"/>
              </a:lnSpc>
            </a:pPr>
            <a:r>
              <a:rPr lang="en-US" sz="1800"/>
              <a:t>Il sociologo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/>
              <a:t>+ Il paziente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/>
              <a:t>+ La famiglia del paziente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Parti terminali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Attività della mano</a:t>
            </a:r>
          </a:p>
          <a:p>
            <a:pPr lvl="1"/>
            <a:r>
              <a:rPr lang="it-IT"/>
              <a:t>Prensili (toccare, sentire, premere, battere, vibrare, sollevare, spingere)</a:t>
            </a:r>
          </a:p>
          <a:p>
            <a:pPr lvl="2"/>
            <a:r>
              <a:rPr lang="it-IT"/>
              <a:t>Prese di precisione</a:t>
            </a:r>
          </a:p>
          <a:p>
            <a:pPr lvl="3"/>
            <a:r>
              <a:rPr lang="it-IT"/>
              <a:t>Pinza pulpare tridigitale</a:t>
            </a:r>
          </a:p>
          <a:p>
            <a:pPr lvl="3"/>
            <a:r>
              <a:rPr lang="it-IT"/>
              <a:t>Presa laterale o della chiave</a:t>
            </a:r>
          </a:p>
          <a:p>
            <a:pPr lvl="2"/>
            <a:r>
              <a:rPr lang="it-IT"/>
              <a:t>Prese di forza</a:t>
            </a:r>
          </a:p>
          <a:p>
            <a:pPr lvl="3"/>
            <a:r>
              <a:rPr lang="it-IT"/>
              <a:t>Presa ad uncino (es. con la valigetta)</a:t>
            </a:r>
          </a:p>
          <a:p>
            <a:pPr lvl="3"/>
            <a:r>
              <a:rPr lang="it-IT"/>
              <a:t>Presa sferica</a:t>
            </a:r>
          </a:p>
          <a:p>
            <a:pPr lvl="1"/>
            <a:r>
              <a:rPr lang="it-IT"/>
              <a:t>Non prensili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725488"/>
          </a:xfrm>
        </p:spPr>
        <p:txBody>
          <a:bodyPr/>
          <a:lstStyle/>
          <a:p>
            <a:r>
              <a:rPr lang="it-IT" sz="4000"/>
              <a:t>Parti terminali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400"/>
              <a:t>La maggior parte dei pazienti che si sottopongono ad una ricostruzione protesica dell’arto superiore hanno bisogno di un dispositivo terminale</a:t>
            </a:r>
          </a:p>
          <a:p>
            <a:pPr>
              <a:lnSpc>
                <a:spcPct val="90000"/>
              </a:lnSpc>
            </a:pPr>
            <a:r>
              <a:rPr lang="it-IT" sz="2400"/>
              <a:t>Le funzioni complesse della mano non possono essere sostituite dell’attuale livello di tecnologia protesica</a:t>
            </a:r>
          </a:p>
          <a:p>
            <a:pPr>
              <a:lnSpc>
                <a:spcPct val="90000"/>
              </a:lnSpc>
            </a:pPr>
            <a:r>
              <a:rPr lang="it-IT" sz="2400"/>
              <a:t>Una varietà di dispositivi protesici terminali sono disponibili:</a:t>
            </a:r>
          </a:p>
          <a:p>
            <a:pPr lvl="1">
              <a:lnSpc>
                <a:spcPct val="90000"/>
              </a:lnSpc>
            </a:pPr>
            <a:r>
              <a:rPr lang="it-IT" sz="2000"/>
              <a:t>MANO					-  UNCINO</a:t>
            </a:r>
          </a:p>
          <a:p>
            <a:pPr lvl="2">
              <a:lnSpc>
                <a:spcPct val="90000"/>
              </a:lnSpc>
            </a:pPr>
            <a:r>
              <a:rPr lang="it-IT" sz="1800"/>
              <a:t>Meccanica</a:t>
            </a:r>
          </a:p>
          <a:p>
            <a:pPr lvl="3">
              <a:lnSpc>
                <a:spcPct val="90000"/>
              </a:lnSpc>
            </a:pPr>
            <a:r>
              <a:rPr lang="it-IT" sz="1600"/>
              <a:t>Apertura Volontaria</a:t>
            </a:r>
          </a:p>
          <a:p>
            <a:pPr lvl="3">
              <a:lnSpc>
                <a:spcPct val="90000"/>
              </a:lnSpc>
            </a:pPr>
            <a:r>
              <a:rPr lang="it-IT" sz="1600"/>
              <a:t>Chiusura Volontaria</a:t>
            </a:r>
          </a:p>
          <a:p>
            <a:pPr lvl="2">
              <a:lnSpc>
                <a:spcPct val="90000"/>
              </a:lnSpc>
            </a:pPr>
            <a:r>
              <a:rPr lang="it-IT" sz="1800"/>
              <a:t>Elettrica</a:t>
            </a:r>
          </a:p>
          <a:p>
            <a:pPr lvl="3">
              <a:lnSpc>
                <a:spcPct val="90000"/>
              </a:lnSpc>
            </a:pPr>
            <a:r>
              <a:rPr lang="it-IT" sz="1600"/>
              <a:t>Elettrica</a:t>
            </a:r>
          </a:p>
          <a:p>
            <a:pPr lvl="3">
              <a:lnSpc>
                <a:spcPct val="90000"/>
              </a:lnSpc>
            </a:pPr>
            <a:r>
              <a:rPr lang="it-IT" sz="1600"/>
              <a:t>Mioelettrica </a:t>
            </a:r>
          </a:p>
          <a:p>
            <a:pPr lvl="4">
              <a:lnSpc>
                <a:spcPct val="90000"/>
              </a:lnSpc>
            </a:pPr>
            <a:r>
              <a:rPr lang="it-IT" sz="1600"/>
              <a:t>Digitale</a:t>
            </a:r>
          </a:p>
          <a:p>
            <a:pPr lvl="4">
              <a:lnSpc>
                <a:spcPct val="90000"/>
              </a:lnSpc>
            </a:pPr>
            <a:r>
              <a:rPr lang="it-IT" sz="1600"/>
              <a:t>Proporzionale </a:t>
            </a:r>
          </a:p>
          <a:p>
            <a:pPr lvl="2">
              <a:lnSpc>
                <a:spcPct val="90000"/>
              </a:lnSpc>
            </a:pPr>
            <a:r>
              <a:rPr lang="it-IT" sz="1800"/>
              <a:t>Passiva </a:t>
            </a:r>
          </a:p>
        </p:txBody>
      </p:sp>
      <p:pic>
        <p:nvPicPr>
          <p:cNvPr id="63493" name="Picture 5" descr="Photo of the Wilmer passive hand prosthesis, with and without cosmetic glo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5300663"/>
            <a:ext cx="1782763" cy="1266825"/>
          </a:xfrm>
          <a:prstGeom prst="rect">
            <a:avLst/>
          </a:prstGeom>
          <a:noFill/>
        </p:spPr>
      </p:pic>
      <p:pic>
        <p:nvPicPr>
          <p:cNvPr id="63495" name="Picture 7" descr="Photo of a Wilmer central pushrod operated hand prosthes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4292600"/>
            <a:ext cx="1512887" cy="944563"/>
          </a:xfrm>
          <a:prstGeom prst="rect">
            <a:avLst/>
          </a:prstGeom>
          <a:noFill/>
        </p:spPr>
      </p:pic>
      <p:pic>
        <p:nvPicPr>
          <p:cNvPr id="63497" name="Picture 9" descr="Photo of a Wilmer central pushrod operated hoo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48463" y="4144963"/>
            <a:ext cx="2216150" cy="8683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3499" name="Picture 11" descr="Myoelectric Hand Prosthesi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9338" y="5589588"/>
            <a:ext cx="1511300" cy="998537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Polsi protesici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it-IT" sz="2400"/>
              <a:t>Meccanici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Pronosupinazione</a:t>
            </a:r>
          </a:p>
          <a:p>
            <a:pPr lvl="2">
              <a:lnSpc>
                <a:spcPct val="110000"/>
              </a:lnSpc>
            </a:pPr>
            <a:r>
              <a:rPr lang="it-IT" sz="1800"/>
              <a:t>Frizione (passiva)</a:t>
            </a:r>
          </a:p>
          <a:p>
            <a:pPr lvl="2">
              <a:lnSpc>
                <a:spcPct val="110000"/>
              </a:lnSpc>
            </a:pPr>
            <a:r>
              <a:rPr lang="it-IT" sz="1800"/>
              <a:t>Disconnessione rapida</a:t>
            </a:r>
          </a:p>
          <a:p>
            <a:pPr lvl="2">
              <a:lnSpc>
                <a:spcPct val="110000"/>
              </a:lnSpc>
            </a:pPr>
            <a:r>
              <a:rPr lang="it-IT" sz="1800"/>
              <a:t>Assitenza a molla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Flessione</a:t>
            </a:r>
          </a:p>
          <a:p>
            <a:pPr lvl="2">
              <a:lnSpc>
                <a:spcPct val="110000"/>
              </a:lnSpc>
            </a:pPr>
            <a:r>
              <a:rPr lang="it-IT" sz="1800"/>
              <a:t>Assistenza a molla interna o esterna</a:t>
            </a:r>
          </a:p>
          <a:p>
            <a:pPr>
              <a:lnSpc>
                <a:spcPct val="110000"/>
              </a:lnSpc>
            </a:pPr>
            <a:r>
              <a:rPr lang="it-IT" sz="2400"/>
              <a:t>Elettrici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Pronosupinazione</a:t>
            </a:r>
          </a:p>
          <a:p>
            <a:pPr lvl="2">
              <a:lnSpc>
                <a:spcPct val="110000"/>
              </a:lnSpc>
            </a:pPr>
            <a:r>
              <a:rPr lang="it-IT" sz="1800"/>
              <a:t>Mioelettrico</a:t>
            </a:r>
          </a:p>
          <a:p>
            <a:pPr lvl="2">
              <a:lnSpc>
                <a:spcPct val="110000"/>
              </a:lnSpc>
            </a:pPr>
            <a:r>
              <a:rPr lang="it-IT" sz="1800"/>
              <a:t>Controllo a pulsante</a:t>
            </a:r>
          </a:p>
        </p:txBody>
      </p:sp>
      <p:pic>
        <p:nvPicPr>
          <p:cNvPr id="64517" name="Picture 5" descr="photo of a Wilmer friction wrist uni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1341438"/>
            <a:ext cx="1871662" cy="1274762"/>
          </a:xfrm>
          <a:prstGeom prst="rect">
            <a:avLst/>
          </a:prstGeom>
          <a:noFill/>
        </p:spPr>
      </p:pic>
      <p:pic>
        <p:nvPicPr>
          <p:cNvPr id="64519" name="Picture 7" descr="Photo of a Wilmer central pushrod operated wrist un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5229225"/>
            <a:ext cx="1808162" cy="1123950"/>
          </a:xfrm>
          <a:prstGeom prst="rect">
            <a:avLst/>
          </a:prstGeom>
          <a:noFill/>
        </p:spPr>
      </p:pic>
      <p:pic>
        <p:nvPicPr>
          <p:cNvPr id="64521" name="Picture 9" descr="Proportional DM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2997200"/>
            <a:ext cx="1905000" cy="16954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Protesi di gomito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400"/>
              <a:t>Gomito azionato dal corpo</a:t>
            </a:r>
          </a:p>
          <a:p>
            <a:pPr lvl="1"/>
            <a:r>
              <a:rPr lang="it-IT" sz="2000"/>
              <a:t>Esterno, con o senza flessione assistita a molla</a:t>
            </a:r>
          </a:p>
          <a:p>
            <a:pPr lvl="1"/>
            <a:r>
              <a:rPr lang="it-IT" sz="2000"/>
              <a:t>Interno, con o senza flessione assistita a molla</a:t>
            </a:r>
          </a:p>
          <a:p>
            <a:pPr lvl="1"/>
            <a:r>
              <a:rPr lang="it-IT" sz="2000"/>
              <a:t>Interno, con piattaforma girevole</a:t>
            </a:r>
          </a:p>
          <a:p>
            <a:r>
              <a:rPr lang="it-IT" sz="2400"/>
              <a:t>Gomito azionato esternamente</a:t>
            </a:r>
          </a:p>
          <a:p>
            <a:pPr lvl="1"/>
            <a:r>
              <a:rPr lang="it-IT" sz="2000"/>
              <a:t>Controllo a pulsante digitale</a:t>
            </a:r>
          </a:p>
          <a:p>
            <a:pPr lvl="1"/>
            <a:r>
              <a:rPr lang="it-IT" sz="2000"/>
              <a:t>Controllo a pulsante proporzionale</a:t>
            </a:r>
          </a:p>
          <a:p>
            <a:pPr lvl="1"/>
            <a:r>
              <a:rPr lang="it-IT" sz="2000"/>
              <a:t>Controllo mioelettrico digitale</a:t>
            </a:r>
          </a:p>
          <a:p>
            <a:pPr lvl="1"/>
            <a:r>
              <a:rPr lang="it-IT" sz="2000"/>
              <a:t>Controllo mioelettrico proporzionale</a:t>
            </a:r>
          </a:p>
          <a:p>
            <a:r>
              <a:rPr lang="it-IT" sz="2400"/>
              <a:t>Gomito passivo</a:t>
            </a:r>
          </a:p>
          <a:p>
            <a:pPr lvl="1"/>
            <a:r>
              <a:rPr lang="it-IT" sz="2000"/>
              <a:t>Blocco manuale</a:t>
            </a:r>
          </a:p>
        </p:txBody>
      </p:sp>
      <p:pic>
        <p:nvPicPr>
          <p:cNvPr id="65541" name="Picture 5" descr="SimpsonArm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4149725"/>
            <a:ext cx="2579687" cy="2132013"/>
          </a:xfrm>
          <a:prstGeom prst="rect">
            <a:avLst/>
          </a:prstGeom>
          <a:noFill/>
        </p:spPr>
      </p:pic>
      <p:pic>
        <p:nvPicPr>
          <p:cNvPr id="65543" name="Picture 7" descr="o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1989138"/>
            <a:ext cx="1830387" cy="1592262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55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655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655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Invasi protesici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it-IT" sz="2400"/>
              <a:t>Funzioni chiave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Interfaccia moncone-protesi confortevole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Trasferimento di energia efficiente alla protesi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Sospensione sicura della protesi</a:t>
            </a:r>
          </a:p>
          <a:p>
            <a:pPr lvl="1">
              <a:lnSpc>
                <a:spcPct val="110000"/>
              </a:lnSpc>
            </a:pPr>
            <a:r>
              <a:rPr lang="it-IT" sz="2000"/>
              <a:t>Estetica adeguata</a:t>
            </a:r>
          </a:p>
          <a:p>
            <a:pPr>
              <a:lnSpc>
                <a:spcPct val="110000"/>
              </a:lnSpc>
            </a:pPr>
            <a:r>
              <a:rPr lang="it-IT" sz="2400"/>
              <a:t>Materiali: laminati acrilici, carbonio, termoplastica flessibile</a:t>
            </a:r>
          </a:p>
          <a:p>
            <a:pPr>
              <a:lnSpc>
                <a:spcPct val="110000"/>
              </a:lnSpc>
            </a:pPr>
            <a:r>
              <a:rPr lang="it-IT" sz="2400"/>
              <a:t>In genere presentano due strati. Il primo è profilato strettamente al moncone e lo strato esterno da la lunghezza e la forma necessarie all’invaso. Sullo strato esterno sono agganciate le componenti protesiche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Invasi protesici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400"/>
              <a:t>Sono prodotti su misura ottenendo un calco negativo del moncone con benda in gesso, che viene poi convertito in uno stampo positivo (modificazioni)</a:t>
            </a:r>
          </a:p>
          <a:p>
            <a:r>
              <a:rPr lang="it-IT" sz="2400"/>
              <a:t>Invaso trasparente</a:t>
            </a:r>
          </a:p>
          <a:p>
            <a:r>
              <a:rPr lang="it-IT" sz="2400"/>
              <a:t>Invaso definitivo</a:t>
            </a:r>
          </a:p>
          <a:p>
            <a:r>
              <a:rPr lang="it-IT" sz="2400"/>
              <a:t>Sistema CAD-CAM</a:t>
            </a:r>
          </a:p>
          <a:p>
            <a:r>
              <a:rPr lang="it-IT" sz="2400"/>
              <a:t>Invaso con design a struttura doppia</a:t>
            </a:r>
          </a:p>
          <a:p>
            <a:pPr lvl="1"/>
            <a:r>
              <a:rPr lang="it-IT" sz="2000"/>
              <a:t>L’invaso interno consente un contatto totale con il moncone ed è l’interfaccia che fornisce la sospensione ad aspirazione se desiderata</a:t>
            </a:r>
          </a:p>
          <a:p>
            <a:pPr lvl="1"/>
            <a:r>
              <a:rPr lang="it-IT" sz="2000"/>
              <a:t>L’invaso esterno fornisce l’integrità strutturale</a:t>
            </a:r>
          </a:p>
          <a:p>
            <a:endParaRPr lang="it-IT" sz="24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it-IT" sz="4000"/>
              <a:t>Sistemi di sospensione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327650"/>
          </a:xfrm>
        </p:spPr>
        <p:txBody>
          <a:bodyPr/>
          <a:lstStyle/>
          <a:p>
            <a:r>
              <a:rPr lang="it-IT" sz="2000"/>
              <a:t>Tanto più sicuro è il sistema di sospensione tanto più il paziente può aspettarsi il controllo ed il comfort della protesi</a:t>
            </a:r>
          </a:p>
          <a:p>
            <a:r>
              <a:rPr lang="it-IT" sz="2000"/>
              <a:t>Tipi di sistemi di sospensione</a:t>
            </a:r>
          </a:p>
          <a:p>
            <a:pPr lvl="1"/>
            <a:r>
              <a:rPr lang="it-IT" sz="1800"/>
              <a:t>Tirante</a:t>
            </a:r>
          </a:p>
          <a:p>
            <a:pPr lvl="2"/>
            <a:r>
              <a:rPr lang="it-IT" sz="1600"/>
              <a:t>A forma di 8</a:t>
            </a:r>
          </a:p>
          <a:p>
            <a:pPr lvl="2"/>
            <a:r>
              <a:rPr lang="it-IT" sz="1600"/>
              <a:t>Fascia pettorale</a:t>
            </a:r>
          </a:p>
          <a:p>
            <a:pPr lvl="2"/>
            <a:r>
              <a:rPr lang="it-IT" sz="1600"/>
              <a:t>Sella per spalla</a:t>
            </a:r>
          </a:p>
          <a:p>
            <a:pPr lvl="1"/>
            <a:r>
              <a:rPr lang="it-IT" sz="1800"/>
              <a:t>Auto-sospensione</a:t>
            </a:r>
          </a:p>
          <a:p>
            <a:pPr lvl="2"/>
            <a:r>
              <a:rPr lang="it-IT" sz="1600"/>
              <a:t>Condiloidea</a:t>
            </a:r>
          </a:p>
          <a:p>
            <a:pPr lvl="2"/>
            <a:r>
              <a:rPr lang="it-IT" sz="1600"/>
              <a:t>Muenster</a:t>
            </a:r>
          </a:p>
          <a:p>
            <a:pPr lvl="2"/>
            <a:r>
              <a:rPr lang="it-IT" sz="1600"/>
              <a:t>Northwestern </a:t>
            </a:r>
          </a:p>
          <a:p>
            <a:pPr lvl="1"/>
            <a:r>
              <a:rPr lang="it-IT" sz="1800"/>
              <a:t>Semiaspirazione</a:t>
            </a:r>
          </a:p>
          <a:p>
            <a:pPr lvl="2"/>
            <a:r>
              <a:rPr lang="it-IT" sz="1600"/>
              <a:t>Ipobarica</a:t>
            </a:r>
          </a:p>
          <a:p>
            <a:pPr lvl="1"/>
            <a:r>
              <a:rPr lang="it-IT" sz="1800"/>
              <a:t>Aspirazione</a:t>
            </a:r>
          </a:p>
          <a:p>
            <a:pPr lvl="2"/>
            <a:r>
              <a:rPr lang="it-IT" sz="1600"/>
              <a:t>Aspirazione completa</a:t>
            </a:r>
          </a:p>
          <a:p>
            <a:pPr lvl="2"/>
            <a:r>
              <a:rPr lang="it-IT" sz="1600"/>
              <a:t>Manica di silicone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it-IT"/>
              <a:t>Meccanismi di controllo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507412" cy="5256213"/>
          </a:xfrm>
        </p:spPr>
        <p:txBody>
          <a:bodyPr/>
          <a:lstStyle/>
          <a:p>
            <a:r>
              <a:rPr lang="it-IT" sz="2000"/>
              <a:t>Tiranti</a:t>
            </a:r>
          </a:p>
          <a:p>
            <a:pPr lvl="1"/>
            <a:r>
              <a:rPr lang="it-IT" sz="1800"/>
              <a:t>Il paziente deve essere in grado di produrre movimenti che generino i requisiti di forza per attivare il dispositivo terminale o il gomito: abduzione del braccio; espansione pettorale; abbassamento della spalla; estensione, abduzione e flessione omerale; flessione e estensione del gomito</a:t>
            </a:r>
          </a:p>
          <a:p>
            <a:r>
              <a:rPr lang="it-IT" sz="2000"/>
              <a:t>Meccanismi a interruttore elettrico</a:t>
            </a:r>
          </a:p>
          <a:p>
            <a:pPr lvl="1"/>
            <a:r>
              <a:rPr lang="it-IT" sz="1800"/>
              <a:t>I movimenti del moncone attivano l’interruttore all’interno dell’invaso</a:t>
            </a:r>
          </a:p>
          <a:p>
            <a:r>
              <a:rPr lang="it-IT" sz="2000"/>
              <a:t>Controllo mioelettrico</a:t>
            </a:r>
          </a:p>
          <a:p>
            <a:pPr lvl="1"/>
            <a:r>
              <a:rPr lang="it-IT" sz="1800"/>
              <a:t>Utilizzano l’attività elettrica generata durante la contrazione muscolare per controllare il flusso di energia da una batteria ad un motore nel dispositivo elettrico. I muscoli antagonisti sono i migliori per questa funzione</a:t>
            </a:r>
          </a:p>
          <a:p>
            <a:pPr lvl="1"/>
            <a:r>
              <a:rPr lang="it-IT" sz="1800"/>
              <a:t>Sistemi ad un canale e sistemi multi-canale (contrazioni a vel diverse)</a:t>
            </a:r>
          </a:p>
          <a:p>
            <a:pPr lvl="1"/>
            <a:r>
              <a:rPr lang="it-IT" sz="1800"/>
              <a:t>Alternatore elettrico (gomito-mano)</a:t>
            </a:r>
          </a:p>
          <a:p>
            <a:pPr lvl="1"/>
            <a:r>
              <a:rPr lang="it-IT" sz="1800"/>
              <a:t>Controllo proporzionale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Coperture estetiche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0050"/>
            <a:ext cx="8229600" cy="44958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it-IT" sz="2400"/>
              <a:t>Possono essere confezionate:</a:t>
            </a:r>
          </a:p>
          <a:p>
            <a:pPr lvl="1">
              <a:lnSpc>
                <a:spcPct val="120000"/>
              </a:lnSpc>
            </a:pPr>
            <a:r>
              <a:rPr lang="it-IT" sz="2000"/>
              <a:t>Per un singolo dito</a:t>
            </a:r>
          </a:p>
          <a:p>
            <a:pPr lvl="1">
              <a:lnSpc>
                <a:spcPct val="120000"/>
              </a:lnSpc>
            </a:pPr>
            <a:r>
              <a:rPr lang="it-IT" sz="2000"/>
              <a:t>Per la mano</a:t>
            </a:r>
          </a:p>
          <a:p>
            <a:pPr lvl="1">
              <a:lnSpc>
                <a:spcPct val="120000"/>
              </a:lnSpc>
            </a:pPr>
            <a:r>
              <a:rPr lang="it-IT" sz="2000"/>
              <a:t>Fino al gomito</a:t>
            </a:r>
          </a:p>
          <a:p>
            <a:pPr>
              <a:lnSpc>
                <a:spcPct val="120000"/>
              </a:lnSpc>
            </a:pPr>
            <a:r>
              <a:rPr lang="it-IT" sz="2400"/>
              <a:t>Coperture estetiche al silicone fatte su misura possono fornire risultati eccellenti ma possono rivelarsi costose e difficili da mantenere, e si deteriorano con il tempo.</a:t>
            </a:r>
          </a:p>
          <a:p>
            <a:pPr>
              <a:lnSpc>
                <a:spcPct val="120000"/>
              </a:lnSpc>
            </a:pPr>
            <a:r>
              <a:rPr lang="it-IT" sz="2400"/>
              <a:t>“colorazione intrinseca”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/>
              <a:t>Dispositivi per attività specifiche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08525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it-IT" sz="2000"/>
              <a:t>Nel lavoro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In campo edile</a:t>
            </a:r>
          </a:p>
          <a:p>
            <a:pPr>
              <a:lnSpc>
                <a:spcPct val="140000"/>
              </a:lnSpc>
            </a:pPr>
            <a:r>
              <a:rPr lang="it-IT" sz="2000"/>
              <a:t>Nello sport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Golf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Sci 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Tiro con l’arco</a:t>
            </a:r>
          </a:p>
          <a:p>
            <a:pPr>
              <a:lnSpc>
                <a:spcPct val="140000"/>
              </a:lnSpc>
            </a:pPr>
            <a:r>
              <a:rPr lang="it-IT" sz="2000"/>
              <a:t>Nelle attività ricreazionali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Pesca 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Cucina </a:t>
            </a:r>
          </a:p>
          <a:p>
            <a:pPr lvl="1">
              <a:lnSpc>
                <a:spcPct val="140000"/>
              </a:lnSpc>
            </a:pPr>
            <a:r>
              <a:rPr lang="it-IT" sz="1800"/>
              <a:t>Fotografia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71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16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Allenamento protesico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US" sz="2800"/>
              <a:t>Questo programma dovrebbe essere uno sforzo coordinato da:</a:t>
            </a:r>
          </a:p>
          <a:p>
            <a:pPr lvl="1">
              <a:lnSpc>
                <a:spcPct val="140000"/>
              </a:lnSpc>
            </a:pPr>
            <a:r>
              <a:rPr lang="en-US" sz="2400"/>
              <a:t>Terapista occupazionale</a:t>
            </a:r>
          </a:p>
          <a:p>
            <a:pPr lvl="1">
              <a:lnSpc>
                <a:spcPct val="140000"/>
              </a:lnSpc>
            </a:pPr>
            <a:r>
              <a:rPr lang="en-US" sz="2400"/>
              <a:t>Fisioterapista</a:t>
            </a:r>
          </a:p>
          <a:p>
            <a:pPr lvl="1">
              <a:lnSpc>
                <a:spcPct val="140000"/>
              </a:lnSpc>
            </a:pPr>
            <a:r>
              <a:rPr lang="en-US" sz="2400"/>
              <a:t>Terapista ricreazionale</a:t>
            </a:r>
          </a:p>
          <a:p>
            <a:pPr lvl="1">
              <a:lnSpc>
                <a:spcPct val="140000"/>
              </a:lnSpc>
            </a:pPr>
            <a:r>
              <a:rPr lang="en-US" sz="2400"/>
              <a:t>Tecnico protesista</a:t>
            </a:r>
          </a:p>
          <a:p>
            <a:pPr lvl="1">
              <a:lnSpc>
                <a:spcPct val="140000"/>
              </a:lnSpc>
            </a:pPr>
            <a:r>
              <a:rPr lang="en-US" sz="2400"/>
              <a:t>(Kinesiterapista)</a:t>
            </a:r>
          </a:p>
        </p:txBody>
      </p:sp>
      <p:sp>
        <p:nvSpPr>
          <p:cNvPr id="48132" name="AutoShape 4"/>
          <p:cNvSpPr>
            <a:spLocks/>
          </p:cNvSpPr>
          <p:nvPr/>
        </p:nvSpPr>
        <p:spPr bwMode="auto">
          <a:xfrm>
            <a:off x="4859338" y="3141663"/>
            <a:ext cx="512762" cy="2735262"/>
          </a:xfrm>
          <a:prstGeom prst="rightBrace">
            <a:avLst>
              <a:gd name="adj1" fmla="val 4445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5508625" y="4292600"/>
            <a:ext cx="3208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Comic Sans MS" pitchFamily="66" charset="0"/>
              </a:rPr>
              <a:t>Su indicazioni del fisiatra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Allenamento protesico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Orientare il paziente in modo realistico su quello che la protesi può o non può fare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Insegnare a gestire la protesi, compresi i principi fondamentali che sono dietro al suo funzionamento, alla sua cura e al mantenimento di ogni componente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Fare esercitare il paziente ad infilare e sfilare la protesi in modo autonomo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Cura della pelle e tecniche di ispezione del moncone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Nel caso di protesi controllate dal corpo, esercitare il paziente a montare e smontare il tirante per lavarlo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Cura e manutenzione delle batterie per i dispositivi azionati esternamente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r>
              <a:rPr lang="en-US" sz="1800"/>
              <a:t>Revisione e pratica dell’uso della protesi per attività bimanuali</a:t>
            </a:r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endParaRPr lang="en-US" sz="1800"/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endParaRPr lang="en-US" sz="1800"/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endParaRPr lang="en-US" sz="1800"/>
          </a:p>
          <a:p>
            <a:pPr marL="609600" indent="-609600">
              <a:lnSpc>
                <a:spcPct val="110000"/>
              </a:lnSpc>
              <a:buFont typeface="Wingdings" pitchFamily="2" charset="2"/>
              <a:buAutoNum type="arabicPeriod"/>
            </a:pPr>
            <a:endParaRPr lang="en-US" sz="18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4000"/>
              <a:t>Allenamento protesico</a:t>
            </a:r>
            <a:br>
              <a:rPr lang="it-IT" sz="4000"/>
            </a:br>
            <a:r>
              <a:rPr lang="it-IT" sz="2800" i="1"/>
              <a:t>casi particolari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90000"/>
              </a:lnSpc>
            </a:pPr>
            <a:r>
              <a:rPr lang="it-IT" sz="2400"/>
              <a:t>Amputati bilaterali di arto superiore</a:t>
            </a:r>
          </a:p>
          <a:p>
            <a:pPr lvl="1">
              <a:lnSpc>
                <a:spcPct val="190000"/>
              </a:lnSpc>
            </a:pPr>
            <a:r>
              <a:rPr lang="it-IT" sz="2000"/>
              <a:t>Promuovere lo sviluppo di una protesi dominante</a:t>
            </a:r>
          </a:p>
          <a:p>
            <a:pPr lvl="1">
              <a:lnSpc>
                <a:spcPct val="190000"/>
              </a:lnSpc>
            </a:pPr>
            <a:r>
              <a:rPr lang="it-IT" sz="2000"/>
              <a:t>Insegnare ad indossare le protesi in modo indipendente</a:t>
            </a:r>
          </a:p>
          <a:p>
            <a:pPr lvl="1">
              <a:lnSpc>
                <a:spcPct val="190000"/>
              </a:lnSpc>
              <a:buFontTx/>
              <a:buNone/>
            </a:pPr>
            <a:r>
              <a:rPr lang="it-IT" sz="2000"/>
              <a:t>	“Tecniche alternative”</a:t>
            </a:r>
          </a:p>
          <a:p>
            <a:pPr lvl="1">
              <a:lnSpc>
                <a:spcPct val="190000"/>
              </a:lnSpc>
            </a:pPr>
            <a:r>
              <a:rPr lang="it-IT" sz="2000"/>
              <a:t>Facilitare le attività di pulizia</a:t>
            </a:r>
          </a:p>
          <a:p>
            <a:pPr>
              <a:lnSpc>
                <a:spcPct val="190000"/>
              </a:lnSpc>
            </a:pPr>
            <a:r>
              <a:rPr lang="it-IT" sz="2400"/>
              <a:t>Plesso brachiale e altre lesioni nervose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Reintegro nella comunità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2000"/>
              <a:t>Deve avvenire il prima possibile ma deve essere graduale (settimane o mesi)</a:t>
            </a:r>
          </a:p>
          <a:p>
            <a:pPr>
              <a:lnSpc>
                <a:spcPct val="120000"/>
              </a:lnSpc>
            </a:pPr>
            <a:r>
              <a:rPr lang="en-US" sz="2000"/>
              <a:t>Il paziente può tornare a lavorare quando sono raggiunti i requisiti di sicurezza</a:t>
            </a:r>
          </a:p>
          <a:p>
            <a:pPr>
              <a:lnSpc>
                <a:spcPct val="120000"/>
              </a:lnSpc>
            </a:pPr>
            <a:r>
              <a:rPr lang="en-US" sz="2000"/>
              <a:t>All’inizio dovrebbe essere assegnato un lavoro modificato o limitato ma il paziente non deve essere scoraggiato dal tornare al livello di lavoro pre-malattia</a:t>
            </a:r>
          </a:p>
          <a:p>
            <a:pPr>
              <a:lnSpc>
                <a:spcPct val="120000"/>
              </a:lnSpc>
            </a:pPr>
            <a:r>
              <a:rPr lang="en-US" sz="2000"/>
              <a:t>“simulazione di lavoro” e “lavoro supervisionato”</a:t>
            </a:r>
          </a:p>
          <a:p>
            <a:pPr>
              <a:lnSpc>
                <a:spcPct val="120000"/>
              </a:lnSpc>
            </a:pPr>
            <a:r>
              <a:rPr lang="en-US" sz="2000"/>
              <a:t>“programma quotidiano di riabilitazione parziale”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en-US" sz="2000"/>
              <a:t>	3 ore al giorno, 5 giorni alla settimana</a:t>
            </a: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en-US" sz="2000"/>
              <a:t>	6 ore al giorno, 2 o 3 giorni alla settimana</a:t>
            </a:r>
          </a:p>
          <a:p>
            <a:pPr>
              <a:lnSpc>
                <a:spcPct val="120000"/>
              </a:lnSpc>
            </a:pPr>
            <a:endParaRPr lang="en-US" sz="20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Risultati funzionali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Amputazione transradiale o transomerale unilaterale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Attività quotidiane indipendenti, attività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casalinghe, guida e lavoro con alcune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limitazioni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Amp. transradiale da 10 a 15 kg di peso max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Amp. transomerale da 5 a 7,5 kg di peso max</a:t>
            </a:r>
          </a:p>
          <a:p>
            <a:pPr>
              <a:lnSpc>
                <a:spcPct val="90000"/>
              </a:lnSpc>
            </a:pPr>
            <a:r>
              <a:rPr lang="en-US" sz="2800"/>
              <a:t>Amputazione bilaterale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Dopo aver indossato la protesi con assistenza,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attività quotidiane indipendenti, attività domestiche,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400"/>
              <a:t>guida e lavoro con molte limitazioni</a:t>
            </a: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auto">
          <a:xfrm>
            <a:off x="395288" y="2133600"/>
            <a:ext cx="360362" cy="1079500"/>
          </a:xfrm>
          <a:prstGeom prst="curvedRightArrow">
            <a:avLst>
              <a:gd name="adj1" fmla="val 59912"/>
              <a:gd name="adj2" fmla="val 11982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51205" name="AutoShape 5"/>
          <p:cNvSpPr>
            <a:spLocks noChangeArrowheads="1"/>
          </p:cNvSpPr>
          <p:nvPr/>
        </p:nvSpPr>
        <p:spPr bwMode="auto">
          <a:xfrm>
            <a:off x="395288" y="4797425"/>
            <a:ext cx="360362" cy="1079500"/>
          </a:xfrm>
          <a:prstGeom prst="curvedRightArrow">
            <a:avLst>
              <a:gd name="adj1" fmla="val 59912"/>
              <a:gd name="adj2" fmla="val 11982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Follow-up a lungo termine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/>
              <a:t>Controlli clinici ogni 3 mesi per i primi 18 mesi, successivamente ogni 6 mesi</a:t>
            </a:r>
          </a:p>
          <a:p>
            <a:pPr>
              <a:lnSpc>
                <a:spcPct val="130000"/>
              </a:lnSpc>
            </a:pPr>
            <a:r>
              <a:rPr lang="en-US"/>
              <a:t>Sostituzioni:</a:t>
            </a:r>
          </a:p>
          <a:p>
            <a:pPr lvl="1">
              <a:lnSpc>
                <a:spcPct val="130000"/>
              </a:lnSpc>
            </a:pPr>
            <a:r>
              <a:rPr lang="en-US"/>
              <a:t>Ogni 18 mesi/3 anni per i dispositivi azionati dal corpo</a:t>
            </a:r>
          </a:p>
          <a:p>
            <a:pPr lvl="1">
              <a:lnSpc>
                <a:spcPct val="130000"/>
              </a:lnSpc>
            </a:pPr>
            <a:r>
              <a:rPr lang="en-US"/>
              <a:t>Ogni 2/4 anni per le protesi mioelettriche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Altri problemi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44958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it-IT" sz="2400"/>
              <a:t>Neuromi</a:t>
            </a:r>
          </a:p>
          <a:p>
            <a:pPr lvl="1">
              <a:lnSpc>
                <a:spcPct val="130000"/>
              </a:lnSpc>
            </a:pPr>
            <a:r>
              <a:rPr lang="it-IT" sz="2000"/>
              <a:t>TRATTAMENTO: tecniche di desensibilizzazione, modifiche protesiche (finestre), iniezioni con anestetico locale e corticosteroidi, rimozione chirurgica</a:t>
            </a:r>
          </a:p>
          <a:p>
            <a:pPr>
              <a:lnSpc>
                <a:spcPct val="130000"/>
              </a:lnSpc>
            </a:pPr>
            <a:r>
              <a:rPr lang="it-IT" sz="2400"/>
              <a:t>Problemi dermatologici</a:t>
            </a:r>
          </a:p>
          <a:p>
            <a:pPr lvl="1">
              <a:lnSpc>
                <a:spcPct val="130000"/>
              </a:lnSpc>
            </a:pPr>
            <a:r>
              <a:rPr lang="it-IT" sz="2000"/>
              <a:t>Iperidrosi, follicolite, dermatite allergica</a:t>
            </a:r>
          </a:p>
          <a:p>
            <a:pPr lvl="1">
              <a:lnSpc>
                <a:spcPct val="130000"/>
              </a:lnSpc>
            </a:pPr>
            <a:r>
              <a:rPr lang="it-IT" sz="2000"/>
              <a:t>PREVENZIONE: igiene del moncone e della protesi</a:t>
            </a:r>
          </a:p>
          <a:p>
            <a:pPr>
              <a:lnSpc>
                <a:spcPct val="130000"/>
              </a:lnSpc>
            </a:pPr>
            <a:r>
              <a:rPr lang="it-IT" sz="2400"/>
              <a:t>Problemi all’arto non amputato (uso eccessivo)</a:t>
            </a:r>
          </a:p>
          <a:p>
            <a:pPr>
              <a:lnSpc>
                <a:spcPct val="130000"/>
              </a:lnSpc>
            </a:pPr>
            <a:r>
              <a:rPr lang="it-IT" sz="2400"/>
              <a:t>Problemi psicologici (gruppi di supporto)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en-US"/>
              <a:t>Amputazioni in età pediatrica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sz="2400"/>
              <a:t>Nel caso delle malformazioni, manca il processo di adattamento psicologico alla protesi</a:t>
            </a:r>
          </a:p>
          <a:p>
            <a:pPr lvl="1">
              <a:lnSpc>
                <a:spcPct val="130000"/>
              </a:lnSpc>
              <a:buFontTx/>
              <a:buNone/>
            </a:pPr>
            <a:r>
              <a:rPr lang="en-US" sz="2000"/>
              <a:t>La protesi è percepita come un </a:t>
            </a:r>
            <a:r>
              <a:rPr lang="en-US" sz="2000" i="1"/>
              <a:t>aiuto</a:t>
            </a:r>
            <a:r>
              <a:rPr lang="en-US" sz="2000"/>
              <a:t> piuttosto che</a:t>
            </a:r>
          </a:p>
          <a:p>
            <a:pPr lvl="1">
              <a:lnSpc>
                <a:spcPct val="130000"/>
              </a:lnSpc>
              <a:buFontTx/>
              <a:buNone/>
            </a:pPr>
            <a:r>
              <a:rPr lang="en-US" sz="2000"/>
              <a:t>come una </a:t>
            </a:r>
            <a:r>
              <a:rPr lang="en-US" sz="2000" i="1"/>
              <a:t>sostituzione</a:t>
            </a:r>
          </a:p>
          <a:p>
            <a:pPr>
              <a:lnSpc>
                <a:spcPct val="130000"/>
              </a:lnSpc>
            </a:pPr>
            <a:r>
              <a:rPr lang="en-US" sz="2400"/>
              <a:t>Considerazioni speciali per l’età pediatrica:</a:t>
            </a:r>
          </a:p>
          <a:p>
            <a:pPr lvl="1">
              <a:lnSpc>
                <a:spcPct val="130000"/>
              </a:lnSpc>
            </a:pPr>
            <a:r>
              <a:rPr lang="en-US" sz="2000"/>
              <a:t>Crescita e sviluppo richiederanno frequenti adattamenti o sostituzioni protesiche</a:t>
            </a:r>
          </a:p>
          <a:p>
            <a:pPr lvl="1">
              <a:lnSpc>
                <a:spcPct val="130000"/>
              </a:lnSpc>
            </a:pPr>
            <a:r>
              <a:rPr lang="en-US" sz="2000"/>
              <a:t>Crescita eccessiva dell’osso</a:t>
            </a:r>
          </a:p>
          <a:p>
            <a:pPr lvl="1">
              <a:lnSpc>
                <a:spcPct val="130000"/>
              </a:lnSpc>
            </a:pPr>
            <a:r>
              <a:rPr lang="en-US" sz="2000"/>
              <a:t>Utilizzo più rigoroso del dispositivo</a:t>
            </a: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466725" y="2276475"/>
            <a:ext cx="288925" cy="935038"/>
          </a:xfrm>
          <a:prstGeom prst="curvedRightArrow">
            <a:avLst>
              <a:gd name="adj1" fmla="val 64725"/>
              <a:gd name="adj2" fmla="val 12945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Amputazioni in età pediatrica</a:t>
            </a:r>
            <a:br>
              <a:rPr lang="en-US" sz="4000"/>
            </a:br>
            <a:r>
              <a:rPr lang="en-US" sz="3200" i="1"/>
              <a:t>malformazioni congenite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60000"/>
              </a:lnSpc>
            </a:pPr>
            <a:r>
              <a:rPr lang="en-US"/>
              <a:t>L’applicazione protesica dovrebbe essere iniziata dai 3 ai 9 mesi di età</a:t>
            </a:r>
          </a:p>
          <a:p>
            <a:pPr>
              <a:lnSpc>
                <a:spcPct val="160000"/>
              </a:lnSpc>
            </a:pPr>
            <a:r>
              <a:rPr lang="en-US"/>
              <a:t>Il dispositivo terminale può essere attivato dall’età di 18-24 mesi ed il gomito dall’età di 36-48 mesi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Considerazioni conclusive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18488" cy="4852988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400"/>
              <a:t>Il processo di riabilitazione per il paziente con un’amputazione dell’arto superiore è complesso ed è ben realizzato dal paziente che sia in grado di lavorare in stretto rapporto con l’èquipe di trattamento</a:t>
            </a:r>
          </a:p>
          <a:p>
            <a:pPr>
              <a:lnSpc>
                <a:spcPct val="110000"/>
              </a:lnSpc>
            </a:pPr>
            <a:r>
              <a:rPr lang="en-US" sz="2400"/>
              <a:t>I membri dell’èquipe dovrebbero essere pronti e in grado di assistere il paziente attraverso il programma di riabilitazione, dalla preamputazione fino al reinserimento nella comunità</a:t>
            </a:r>
          </a:p>
          <a:p>
            <a:pPr>
              <a:lnSpc>
                <a:spcPct val="110000"/>
              </a:lnSpc>
            </a:pPr>
            <a:r>
              <a:rPr lang="en-US" sz="2400"/>
              <a:t>La disponibilità di consulenza psicologica e/o assitenza è molto importante per il paziente</a:t>
            </a:r>
          </a:p>
          <a:p>
            <a:pPr>
              <a:lnSpc>
                <a:spcPct val="110000"/>
              </a:lnSpc>
            </a:pPr>
            <a:endParaRPr lang="en-US" sz="24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theme/theme1.xml><?xml version="1.0" encoding="utf-8"?>
<a:theme xmlns:a="http://schemas.openxmlformats.org/drawingml/2006/main" name="Fenditura">
  <a:themeElements>
    <a:clrScheme name="Fenditur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Fenditura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enditur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nditur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enditur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496</TotalTime>
  <Words>2324</Words>
  <Application>Microsoft Office PowerPoint</Application>
  <PresentationFormat>Presentazione su schermo (4:3)</PresentationFormat>
  <Paragraphs>416</Paragraphs>
  <Slides>53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53</vt:i4>
      </vt:variant>
    </vt:vector>
  </HeadingPairs>
  <TitlesOfParts>
    <vt:vector size="59" baseType="lpstr">
      <vt:lpstr>Arial</vt:lpstr>
      <vt:lpstr>Comic Sans MS</vt:lpstr>
      <vt:lpstr>Times New Roman</vt:lpstr>
      <vt:lpstr>Wingdings</vt:lpstr>
      <vt:lpstr>Tahoma</vt:lpstr>
      <vt:lpstr>Fenditura</vt:lpstr>
      <vt:lpstr>Riabilitazione dell’amputato  di arto superiore e  ricostruzione protesica</vt:lpstr>
      <vt:lpstr>Epidemiologia </vt:lpstr>
      <vt:lpstr>Epidemiologia </vt:lpstr>
      <vt:lpstr>Malformazioni congenite  dell’arto superiore</vt:lpstr>
      <vt:lpstr>Conservazione vs chirurgia</vt:lpstr>
      <vt:lpstr>Per l’arto superiore la conservazione dovrebbe essere fatta per fornire un’estremità che abbia: </vt:lpstr>
      <vt:lpstr>L’amputazione non dovrebbe essere mai considerata dal chirurgo come un fallimento ma piuttosto come un mezzo per restituire il paziente ad una situazione più funzionale</vt:lpstr>
      <vt:lpstr>Aspetti chirurgici</vt:lpstr>
      <vt:lpstr>Livelli di amputazione</vt:lpstr>
      <vt:lpstr>Livelli di amputazione</vt:lpstr>
      <vt:lpstr>Livelli di amputazione</vt:lpstr>
      <vt:lpstr>Livelli di amputazione</vt:lpstr>
      <vt:lpstr>Livelli di amputazione</vt:lpstr>
      <vt:lpstr>Diapositiva 14</vt:lpstr>
      <vt:lpstr>Livelli di amputazione</vt:lpstr>
      <vt:lpstr>Livelli di amputazione</vt:lpstr>
      <vt:lpstr>Livelli di amputazione</vt:lpstr>
      <vt:lpstr>Livelli di amputazione</vt:lpstr>
      <vt:lpstr>Problemi chirurgici</vt:lpstr>
      <vt:lpstr>Il moncone requisiti per la protesizzazione</vt:lpstr>
      <vt:lpstr>Programma riabilitativo</vt:lpstr>
      <vt:lpstr>Consulenza preamputazione</vt:lpstr>
      <vt:lpstr>Consulenza preamputazione</vt:lpstr>
      <vt:lpstr>Pre-riabilitazione</vt:lpstr>
      <vt:lpstr>Fase postamputazione acuta</vt:lpstr>
      <vt:lpstr>Fasciatura rigida postoperatoria immediata IPORD</vt:lpstr>
      <vt:lpstr>“L’arto fantasma”</vt:lpstr>
      <vt:lpstr>Arto fantasma: etiologia ipotesi</vt:lpstr>
      <vt:lpstr>“L’arto fantasma” prevenzione e trattamento</vt:lpstr>
      <vt:lpstr>Contratture articolari prevenzione</vt:lpstr>
      <vt:lpstr>Riabilitazione preprotesica</vt:lpstr>
      <vt:lpstr>Diapositiva 32</vt:lpstr>
      <vt:lpstr>L’ applicazione protesica</vt:lpstr>
      <vt:lpstr>Parti terminali</vt:lpstr>
      <vt:lpstr>Parti terminali</vt:lpstr>
      <vt:lpstr>Polsi protesici</vt:lpstr>
      <vt:lpstr>Protesi di gomito</vt:lpstr>
      <vt:lpstr>Invasi protesici</vt:lpstr>
      <vt:lpstr>Invasi protesici</vt:lpstr>
      <vt:lpstr>Sistemi di sospensione</vt:lpstr>
      <vt:lpstr>Meccanismi di controllo</vt:lpstr>
      <vt:lpstr>Coperture estetiche</vt:lpstr>
      <vt:lpstr>Dispositivi per attività specifiche</vt:lpstr>
      <vt:lpstr>Allenamento protesico</vt:lpstr>
      <vt:lpstr>Allenamento protesico</vt:lpstr>
      <vt:lpstr>Allenamento protesico casi particolari</vt:lpstr>
      <vt:lpstr>Reintegro nella comunità</vt:lpstr>
      <vt:lpstr>Risultati funzionali</vt:lpstr>
      <vt:lpstr>Follow-up a lungo termine</vt:lpstr>
      <vt:lpstr>Altri problemi</vt:lpstr>
      <vt:lpstr>Amputazioni in età pediatrica</vt:lpstr>
      <vt:lpstr>Amputazioni in età pediatrica malformazioni congenite</vt:lpstr>
      <vt:lpstr>Considerazioni conclusive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L’amputato di  arto superiore</dc:title>
  <dc:creator>chimano</dc:creator>
  <cp:lastModifiedBy>User</cp:lastModifiedBy>
  <cp:revision>137</cp:revision>
  <dcterms:created xsi:type="dcterms:W3CDTF">2006-11-11T10:14:41Z</dcterms:created>
  <dcterms:modified xsi:type="dcterms:W3CDTF">2013-05-20T07:05:19Z</dcterms:modified>
</cp:coreProperties>
</file>