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>
        <p:scale>
          <a:sx n="75" d="100"/>
          <a:sy n="75" d="100"/>
        </p:scale>
        <p:origin x="-354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0ACD58-79FD-4124-A1F2-F92E8DB03ABE}" type="doc">
      <dgm:prSet loTypeId="urn:microsoft.com/office/officeart/2005/8/layout/vProcess5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5C75037E-DE17-4AB6-8D9C-B068E7E35FFB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Esistono </a:t>
          </a:r>
          <a:r>
            <a:rPr lang="it-IT" sz="1400" b="1" dirty="0" smtClean="0">
              <a:solidFill>
                <a:schemeClr val="tx1"/>
              </a:solidFill>
            </a:rPr>
            <a:t>modi diversi </a:t>
          </a:r>
          <a:r>
            <a:rPr lang="it-IT" sz="1400" dirty="0" smtClean="0">
              <a:solidFill>
                <a:schemeClr val="tx1"/>
              </a:solidFill>
            </a:rPr>
            <a:t>di tradurre una proprietà in variabili e ciò perché esistono </a:t>
          </a:r>
          <a:r>
            <a:rPr lang="it-IT" sz="1400" b="1" dirty="0" smtClean="0">
              <a:solidFill>
                <a:schemeClr val="tx1"/>
              </a:solidFill>
            </a:rPr>
            <a:t>diverse procedure di definizione operativa</a:t>
          </a:r>
          <a:r>
            <a:rPr lang="it-IT" sz="1400" dirty="0" smtClean="0">
              <a:solidFill>
                <a:schemeClr val="tx1"/>
              </a:solidFill>
            </a:rPr>
            <a:t> a seconda del grado di generalità della proprietà, dell’unità di analisi e del contesto sociale di riferimento (del luogo o del tempo).</a:t>
          </a:r>
          <a:endParaRPr lang="it-IT" sz="1400" dirty="0">
            <a:solidFill>
              <a:schemeClr val="tx1"/>
            </a:solidFill>
          </a:endParaRPr>
        </a:p>
      </dgm:t>
    </dgm:pt>
    <dgm:pt modelId="{138307CA-3F63-44C2-BF6D-4BDA39F30033}" type="parTrans" cxnId="{C933B813-0222-433C-B2EF-F7E785236B7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9CD9040-41AC-4A04-82A0-60FFE2396DF8}" type="sibTrans" cxnId="{C933B813-0222-433C-B2EF-F7E785236B7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C3C65EB-4101-4512-B400-3D04750DAB02}">
      <dgm:prSet custT="1"/>
      <dgm:spPr/>
      <dgm:t>
        <a:bodyPr/>
        <a:lstStyle/>
        <a:p>
          <a:pPr rtl="0"/>
          <a:r>
            <a:rPr lang="it-IT" sz="1400" b="1" dirty="0" smtClean="0">
              <a:solidFill>
                <a:schemeClr val="tx1"/>
              </a:solidFill>
            </a:rPr>
            <a:t>Esempio</a:t>
          </a:r>
          <a:r>
            <a:rPr lang="it-IT" sz="1400" dirty="0" smtClean="0">
              <a:solidFill>
                <a:schemeClr val="tx1"/>
              </a:solidFill>
            </a:rPr>
            <a:t> unità d’analisi individuo, proprietà titolo di studio, oggetti anziani o giovani (maggiore specificità sui titoli bassi per i primi, sui titoli medio o alti per i secondi). </a:t>
          </a:r>
          <a:endParaRPr lang="it-IT" sz="1400" dirty="0">
            <a:solidFill>
              <a:schemeClr val="tx1"/>
            </a:solidFill>
          </a:endParaRPr>
        </a:p>
      </dgm:t>
    </dgm:pt>
    <dgm:pt modelId="{030A2C18-143D-4E99-B803-F071C68BFD7E}" type="parTrans" cxnId="{44CA57AC-729A-42D4-B93C-09D0542ABDA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582FCC9-C64C-4D93-8349-B0CD3B795FEA}" type="sibTrans" cxnId="{44CA57AC-729A-42D4-B93C-09D0542ABDA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AE1C5F9-8938-485A-B6F2-E2BAC5DC8B08}">
      <dgm:prSet custT="1"/>
      <dgm:spPr/>
      <dgm:t>
        <a:bodyPr/>
        <a:lstStyle/>
        <a:p>
          <a:pPr rtl="0"/>
          <a:r>
            <a:rPr lang="it-IT" sz="1400" b="1" dirty="0" smtClean="0">
              <a:solidFill>
                <a:schemeClr val="tx1"/>
              </a:solidFill>
            </a:rPr>
            <a:t>Non vi è corrispondenza biunivoca tra concetti e variabili</a:t>
          </a:r>
          <a:r>
            <a:rPr lang="it-IT" sz="1400" dirty="0" smtClean="0">
              <a:solidFill>
                <a:schemeClr val="tx1"/>
              </a:solidFill>
            </a:rPr>
            <a:t> ma solo </a:t>
          </a:r>
          <a:r>
            <a:rPr lang="it-IT" sz="1400" b="1" dirty="0" smtClean="0">
              <a:solidFill>
                <a:schemeClr val="tx1"/>
              </a:solidFill>
            </a:rPr>
            <a:t>una serie di scelte </a:t>
          </a:r>
          <a:r>
            <a:rPr lang="it-IT" sz="1400" dirty="0" smtClean="0">
              <a:solidFill>
                <a:schemeClr val="tx1"/>
              </a:solidFill>
            </a:rPr>
            <a:t>di </a:t>
          </a:r>
          <a:r>
            <a:rPr lang="it-IT" sz="1400" dirty="0" err="1" smtClean="0">
              <a:solidFill>
                <a:schemeClr val="tx1"/>
              </a:solidFill>
            </a:rPr>
            <a:t>operativizzazione</a:t>
          </a:r>
          <a:r>
            <a:rPr lang="it-IT" sz="1400" dirty="0" smtClean="0">
              <a:solidFill>
                <a:schemeClr val="tx1"/>
              </a:solidFill>
            </a:rPr>
            <a:t> effettuate dal ricercatore fondate su regole metodologiche a garanzia della scientificità della procedura.</a:t>
          </a:r>
          <a:endParaRPr lang="it-IT" sz="1400" dirty="0">
            <a:solidFill>
              <a:schemeClr val="tx1"/>
            </a:solidFill>
          </a:endParaRPr>
        </a:p>
      </dgm:t>
    </dgm:pt>
    <dgm:pt modelId="{8B06FF56-DA8D-4A81-9C08-1DBAFAD724B9}" type="parTrans" cxnId="{71D50821-5967-4FBF-982B-DBB32A6E6FF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BA08C09-C6E7-4DAD-A223-1740108BA147}" type="sibTrans" cxnId="{71D50821-5967-4FBF-982B-DBB32A6E6FF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B1EB713-4417-4CB0-89B9-B93AAA73D956}">
      <dgm:prSet custT="1"/>
      <dgm:spPr/>
      <dgm:t>
        <a:bodyPr/>
        <a:lstStyle/>
        <a:p>
          <a:r>
            <a:rPr lang="it-IT" sz="1400" dirty="0" smtClean="0">
              <a:solidFill>
                <a:schemeClr val="tx1"/>
              </a:solidFill>
            </a:rPr>
            <a:t>Ma cosa è una variabile? La </a:t>
          </a:r>
          <a:r>
            <a:rPr lang="it-IT" sz="1400" b="1" dirty="0" smtClean="0">
              <a:solidFill>
                <a:schemeClr val="tx1"/>
              </a:solidFill>
            </a:rPr>
            <a:t>variabile </a:t>
          </a:r>
          <a:r>
            <a:rPr lang="it-IT" sz="1400" dirty="0" smtClean="0">
              <a:solidFill>
                <a:schemeClr val="tx1"/>
              </a:solidFill>
            </a:rPr>
            <a:t>è una </a:t>
          </a:r>
          <a:r>
            <a:rPr lang="it-IT" sz="1400" b="1" dirty="0" smtClean="0">
              <a:solidFill>
                <a:schemeClr val="tx1"/>
              </a:solidFill>
            </a:rPr>
            <a:t>proprietà</a:t>
          </a:r>
          <a:r>
            <a:rPr lang="it-IT" sz="1400" dirty="0" smtClean="0">
              <a:solidFill>
                <a:schemeClr val="tx1"/>
              </a:solidFill>
            </a:rPr>
            <a:t> di cui sia stata data una </a:t>
          </a:r>
          <a:r>
            <a:rPr lang="it-IT" sz="1400" b="1" dirty="0" smtClean="0">
              <a:solidFill>
                <a:schemeClr val="tx1"/>
              </a:solidFill>
            </a:rPr>
            <a:t>definizione operativa</a:t>
          </a:r>
          <a:r>
            <a:rPr lang="it-IT" sz="1400" dirty="0" smtClean="0">
              <a:solidFill>
                <a:schemeClr val="tx1"/>
              </a:solidFill>
            </a:rPr>
            <a:t>, permettendo così di trasformare una serie di situazioni reali (</a:t>
          </a:r>
          <a:r>
            <a:rPr lang="it-IT" sz="1400" b="1" dirty="0" smtClean="0">
              <a:solidFill>
                <a:schemeClr val="tx1"/>
              </a:solidFill>
            </a:rPr>
            <a:t>stati</a:t>
          </a:r>
          <a:r>
            <a:rPr lang="it-IT" sz="1400" dirty="0" smtClean="0">
              <a:solidFill>
                <a:schemeClr val="tx1"/>
              </a:solidFill>
            </a:rPr>
            <a:t>) in una serie di dati (definiti all’interno di determinate categorie) su un vettore ovvero una sequenza ordinata di informazioni relative allo stesso referente (</a:t>
          </a:r>
          <a:r>
            <a:rPr lang="it-IT" sz="1400" b="1" dirty="0" smtClean="0">
              <a:solidFill>
                <a:schemeClr val="tx1"/>
              </a:solidFill>
            </a:rPr>
            <a:t>matrice dei dati</a:t>
          </a:r>
          <a:r>
            <a:rPr lang="it-IT" sz="1400" dirty="0" smtClean="0">
              <a:solidFill>
                <a:schemeClr val="tx1"/>
              </a:solidFill>
            </a:rPr>
            <a:t>). Nella ricerca sociale queste informazioni sono presentate in forma di valori simbolici (abitualmente cifre).</a:t>
          </a:r>
          <a:endParaRPr lang="it-IT" sz="1400" dirty="0">
            <a:solidFill>
              <a:schemeClr val="tx1"/>
            </a:solidFill>
          </a:endParaRPr>
        </a:p>
      </dgm:t>
    </dgm:pt>
    <dgm:pt modelId="{1FDE6D37-5226-4B7C-BD9B-B5F17DB0991F}" type="parTrans" cxnId="{2FC9E59F-0291-40A2-8FE5-7647DC999002}">
      <dgm:prSet/>
      <dgm:spPr/>
      <dgm:t>
        <a:bodyPr/>
        <a:lstStyle/>
        <a:p>
          <a:endParaRPr lang="it-IT"/>
        </a:p>
      </dgm:t>
    </dgm:pt>
    <dgm:pt modelId="{540F708C-5B35-4BD8-86A1-41D2460E43F6}" type="sibTrans" cxnId="{2FC9E59F-0291-40A2-8FE5-7647DC999002}">
      <dgm:prSet/>
      <dgm:spPr/>
      <dgm:t>
        <a:bodyPr/>
        <a:lstStyle/>
        <a:p>
          <a:endParaRPr lang="it-IT"/>
        </a:p>
      </dgm:t>
    </dgm:pt>
    <dgm:pt modelId="{8102D953-AA6D-4E71-9963-B0C3C7BCBF3E}" type="pres">
      <dgm:prSet presAssocID="{0D0ACD58-79FD-4124-A1F2-F92E8DB03AB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4BC5974-4B88-4739-B69F-02BB3E50E6C5}" type="pres">
      <dgm:prSet presAssocID="{0D0ACD58-79FD-4124-A1F2-F92E8DB03ABE}" presName="dummyMaxCanvas" presStyleCnt="0">
        <dgm:presLayoutVars/>
      </dgm:prSet>
      <dgm:spPr/>
    </dgm:pt>
    <dgm:pt modelId="{B17F4B13-9B43-440A-A3DF-7A17F4973511}" type="pres">
      <dgm:prSet presAssocID="{0D0ACD58-79FD-4124-A1F2-F92E8DB03ABE}" presName="FourNodes_1" presStyleLbl="node1" presStyleIdx="0" presStyleCnt="4" custLinFactNeighborY="1261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2C16666-51AD-4CFC-BBB4-AE098B203E19}" type="pres">
      <dgm:prSet presAssocID="{0D0ACD58-79FD-4124-A1F2-F92E8DB03ABE}" presName="FourNodes_2" presStyleLbl="node1" presStyleIdx="1" presStyleCnt="4" custScaleY="59275" custLinFactNeighborX="-86" custLinFactNeighborY="-1694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A2D65D3-B432-491C-8D93-E2E035C14514}" type="pres">
      <dgm:prSet presAssocID="{0D0ACD58-79FD-4124-A1F2-F92E8DB03ABE}" presName="FourNodes_3" presStyleLbl="node1" presStyleIdx="2" presStyleCnt="4" custLinFactNeighborX="990" custLinFactNeighborY="-4807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FB8626B-0FDF-4238-9BB8-BAFBF9AB9BEE}" type="pres">
      <dgm:prSet presAssocID="{0D0ACD58-79FD-4124-A1F2-F92E8DB03ABE}" presName="FourNodes_4" presStyleLbl="node1" presStyleIdx="3" presStyleCnt="4" custScaleY="168899" custLinFactNeighborX="-132" custLinFactNeighborY="-253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0D32D22-82BB-4FE7-B701-9F437EA2EBBF}" type="pres">
      <dgm:prSet presAssocID="{0D0ACD58-79FD-4124-A1F2-F92E8DB03ABE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C0913AC-7F73-43AD-B4E4-EC3CE288E7EB}" type="pres">
      <dgm:prSet presAssocID="{0D0ACD58-79FD-4124-A1F2-F92E8DB03ABE}" presName="FourConn_2-3" presStyleLbl="fgAccFollowNode1" presStyleIdx="1" presStyleCnt="3" custLinFactNeighborX="-14333" custLinFactNeighborY="-4353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104CA07-DD83-475E-819A-E2AD3600EBA7}" type="pres">
      <dgm:prSet presAssocID="{0D0ACD58-79FD-4124-A1F2-F92E8DB03ABE}" presName="FourConn_3-4" presStyleLbl="fgAccFollowNode1" presStyleIdx="2" presStyleCnt="3" custLinFactNeighborX="-4095" custLinFactNeighborY="-5767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9C53DEE-CF2B-4FA1-AD41-8893DD85B15E}" type="pres">
      <dgm:prSet presAssocID="{0D0ACD58-79FD-4124-A1F2-F92E8DB03ABE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4C120AC-8C10-4567-85AF-A26AA6E28076}" type="pres">
      <dgm:prSet presAssocID="{0D0ACD58-79FD-4124-A1F2-F92E8DB03ABE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F9D20A5-A18B-4FC0-8620-5725FF59867B}" type="pres">
      <dgm:prSet presAssocID="{0D0ACD58-79FD-4124-A1F2-F92E8DB03ABE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F1C9FC8-2CC3-40BF-BFEA-FFE78B9EBAD7}" type="pres">
      <dgm:prSet presAssocID="{0D0ACD58-79FD-4124-A1F2-F92E8DB03ABE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2FB9527-AC80-4CE0-9C93-888C70D04A13}" type="presOf" srcId="{0D0ACD58-79FD-4124-A1F2-F92E8DB03ABE}" destId="{8102D953-AA6D-4E71-9963-B0C3C7BCBF3E}" srcOrd="0" destOrd="0" presId="urn:microsoft.com/office/officeart/2005/8/layout/vProcess5"/>
    <dgm:cxn modelId="{77028B4A-9AE5-4ADF-90CD-FC0C652E3E69}" type="presOf" srcId="{2C3C65EB-4101-4512-B400-3D04750DAB02}" destId="{C4C120AC-8C10-4567-85AF-A26AA6E28076}" srcOrd="1" destOrd="0" presId="urn:microsoft.com/office/officeart/2005/8/layout/vProcess5"/>
    <dgm:cxn modelId="{1036EFAE-6132-4934-AEAA-D6567F0494E1}" type="presOf" srcId="{CB1EB713-4417-4CB0-89B9-B93AAA73D956}" destId="{EFB8626B-0FDF-4238-9BB8-BAFBF9AB9BEE}" srcOrd="0" destOrd="0" presId="urn:microsoft.com/office/officeart/2005/8/layout/vProcess5"/>
    <dgm:cxn modelId="{CF6D3637-A97A-461D-830D-EDA42A832675}" type="presOf" srcId="{CB1EB713-4417-4CB0-89B9-B93AAA73D956}" destId="{CF1C9FC8-2CC3-40BF-BFEA-FFE78B9EBAD7}" srcOrd="1" destOrd="0" presId="urn:microsoft.com/office/officeart/2005/8/layout/vProcess5"/>
    <dgm:cxn modelId="{7B88CF7D-1E34-4D32-AC02-DCCE32338B9E}" type="presOf" srcId="{BAE1C5F9-8938-485A-B6F2-E2BAC5DC8B08}" destId="{5F9D20A5-A18B-4FC0-8620-5725FF59867B}" srcOrd="1" destOrd="0" presId="urn:microsoft.com/office/officeart/2005/8/layout/vProcess5"/>
    <dgm:cxn modelId="{C933B813-0222-433C-B2EF-F7E785236B71}" srcId="{0D0ACD58-79FD-4124-A1F2-F92E8DB03ABE}" destId="{5C75037E-DE17-4AB6-8D9C-B068E7E35FFB}" srcOrd="0" destOrd="0" parTransId="{138307CA-3F63-44C2-BF6D-4BDA39F30033}" sibTransId="{49CD9040-41AC-4A04-82A0-60FFE2396DF8}"/>
    <dgm:cxn modelId="{34500D20-2EC4-4EA2-BF23-5DEC262E8C7D}" type="presOf" srcId="{BAE1C5F9-8938-485A-B6F2-E2BAC5DC8B08}" destId="{3A2D65D3-B432-491C-8D93-E2E035C14514}" srcOrd="0" destOrd="0" presId="urn:microsoft.com/office/officeart/2005/8/layout/vProcess5"/>
    <dgm:cxn modelId="{99E1DE5C-59C5-4B33-B02C-0ADAF501633B}" type="presOf" srcId="{49CD9040-41AC-4A04-82A0-60FFE2396DF8}" destId="{50D32D22-82BB-4FE7-B701-9F437EA2EBBF}" srcOrd="0" destOrd="0" presId="urn:microsoft.com/office/officeart/2005/8/layout/vProcess5"/>
    <dgm:cxn modelId="{71D50821-5967-4FBF-982B-DBB32A6E6FF1}" srcId="{0D0ACD58-79FD-4124-A1F2-F92E8DB03ABE}" destId="{BAE1C5F9-8938-485A-B6F2-E2BAC5DC8B08}" srcOrd="2" destOrd="0" parTransId="{8B06FF56-DA8D-4A81-9C08-1DBAFAD724B9}" sibTransId="{ABA08C09-C6E7-4DAD-A223-1740108BA147}"/>
    <dgm:cxn modelId="{EB7406C1-2F51-4B40-92F8-CBCBB0B8F852}" type="presOf" srcId="{5C75037E-DE17-4AB6-8D9C-B068E7E35FFB}" destId="{B17F4B13-9B43-440A-A3DF-7A17F4973511}" srcOrd="0" destOrd="0" presId="urn:microsoft.com/office/officeart/2005/8/layout/vProcess5"/>
    <dgm:cxn modelId="{D90D28E8-2DF4-48BF-A820-8F82529A05F4}" type="presOf" srcId="{2C3C65EB-4101-4512-B400-3D04750DAB02}" destId="{72C16666-51AD-4CFC-BBB4-AE098B203E19}" srcOrd="0" destOrd="0" presId="urn:microsoft.com/office/officeart/2005/8/layout/vProcess5"/>
    <dgm:cxn modelId="{6B02E902-AF95-4134-A00D-E52D0132F227}" type="presOf" srcId="{ABA08C09-C6E7-4DAD-A223-1740108BA147}" destId="{0104CA07-DD83-475E-819A-E2AD3600EBA7}" srcOrd="0" destOrd="0" presId="urn:microsoft.com/office/officeart/2005/8/layout/vProcess5"/>
    <dgm:cxn modelId="{2FC9E59F-0291-40A2-8FE5-7647DC999002}" srcId="{0D0ACD58-79FD-4124-A1F2-F92E8DB03ABE}" destId="{CB1EB713-4417-4CB0-89B9-B93AAA73D956}" srcOrd="3" destOrd="0" parTransId="{1FDE6D37-5226-4B7C-BD9B-B5F17DB0991F}" sibTransId="{540F708C-5B35-4BD8-86A1-41D2460E43F6}"/>
    <dgm:cxn modelId="{44CA57AC-729A-42D4-B93C-09D0542ABDAB}" srcId="{0D0ACD58-79FD-4124-A1F2-F92E8DB03ABE}" destId="{2C3C65EB-4101-4512-B400-3D04750DAB02}" srcOrd="1" destOrd="0" parTransId="{030A2C18-143D-4E99-B803-F071C68BFD7E}" sibTransId="{3582FCC9-C64C-4D93-8349-B0CD3B795FEA}"/>
    <dgm:cxn modelId="{BF73DE69-134B-4CB2-9352-9E8016D87C37}" type="presOf" srcId="{5C75037E-DE17-4AB6-8D9C-B068E7E35FFB}" destId="{99C53DEE-CF2B-4FA1-AD41-8893DD85B15E}" srcOrd="1" destOrd="0" presId="urn:microsoft.com/office/officeart/2005/8/layout/vProcess5"/>
    <dgm:cxn modelId="{78D04F01-6E5B-4B1A-BBF8-7B148FD6B996}" type="presOf" srcId="{3582FCC9-C64C-4D93-8349-B0CD3B795FEA}" destId="{AC0913AC-7F73-43AD-B4E4-EC3CE288E7EB}" srcOrd="0" destOrd="0" presId="urn:microsoft.com/office/officeart/2005/8/layout/vProcess5"/>
    <dgm:cxn modelId="{EA559C29-C110-4FAD-A23A-1DE442C25632}" type="presParOf" srcId="{8102D953-AA6D-4E71-9963-B0C3C7BCBF3E}" destId="{A4BC5974-4B88-4739-B69F-02BB3E50E6C5}" srcOrd="0" destOrd="0" presId="urn:microsoft.com/office/officeart/2005/8/layout/vProcess5"/>
    <dgm:cxn modelId="{826F3D23-C013-4D56-9367-941B95352049}" type="presParOf" srcId="{8102D953-AA6D-4E71-9963-B0C3C7BCBF3E}" destId="{B17F4B13-9B43-440A-A3DF-7A17F4973511}" srcOrd="1" destOrd="0" presId="urn:microsoft.com/office/officeart/2005/8/layout/vProcess5"/>
    <dgm:cxn modelId="{76E0ACE3-EC89-40A7-B25B-ACF08B6DDE27}" type="presParOf" srcId="{8102D953-AA6D-4E71-9963-B0C3C7BCBF3E}" destId="{72C16666-51AD-4CFC-BBB4-AE098B203E19}" srcOrd="2" destOrd="0" presId="urn:microsoft.com/office/officeart/2005/8/layout/vProcess5"/>
    <dgm:cxn modelId="{A1A09911-BBBB-4DC9-A0B0-1B3AD47C2908}" type="presParOf" srcId="{8102D953-AA6D-4E71-9963-B0C3C7BCBF3E}" destId="{3A2D65D3-B432-491C-8D93-E2E035C14514}" srcOrd="3" destOrd="0" presId="urn:microsoft.com/office/officeart/2005/8/layout/vProcess5"/>
    <dgm:cxn modelId="{4D998358-46A9-4A66-B18A-8F7417732CB0}" type="presParOf" srcId="{8102D953-AA6D-4E71-9963-B0C3C7BCBF3E}" destId="{EFB8626B-0FDF-4238-9BB8-BAFBF9AB9BEE}" srcOrd="4" destOrd="0" presId="urn:microsoft.com/office/officeart/2005/8/layout/vProcess5"/>
    <dgm:cxn modelId="{8DA0A073-D77D-4437-B9C4-03621463058F}" type="presParOf" srcId="{8102D953-AA6D-4E71-9963-B0C3C7BCBF3E}" destId="{50D32D22-82BB-4FE7-B701-9F437EA2EBBF}" srcOrd="5" destOrd="0" presId="urn:microsoft.com/office/officeart/2005/8/layout/vProcess5"/>
    <dgm:cxn modelId="{38CB2894-4B13-4E1F-969F-2C487D5C5A27}" type="presParOf" srcId="{8102D953-AA6D-4E71-9963-B0C3C7BCBF3E}" destId="{AC0913AC-7F73-43AD-B4E4-EC3CE288E7EB}" srcOrd="6" destOrd="0" presId="urn:microsoft.com/office/officeart/2005/8/layout/vProcess5"/>
    <dgm:cxn modelId="{98DFA247-C8DE-4A3C-A77B-13E72E6F246F}" type="presParOf" srcId="{8102D953-AA6D-4E71-9963-B0C3C7BCBF3E}" destId="{0104CA07-DD83-475E-819A-E2AD3600EBA7}" srcOrd="7" destOrd="0" presId="urn:microsoft.com/office/officeart/2005/8/layout/vProcess5"/>
    <dgm:cxn modelId="{69E6B2B4-83D5-4DE0-8363-6EB61D589A8F}" type="presParOf" srcId="{8102D953-AA6D-4E71-9963-B0C3C7BCBF3E}" destId="{99C53DEE-CF2B-4FA1-AD41-8893DD85B15E}" srcOrd="8" destOrd="0" presId="urn:microsoft.com/office/officeart/2005/8/layout/vProcess5"/>
    <dgm:cxn modelId="{B2AA6B08-6F4B-4759-9362-331DC809B644}" type="presParOf" srcId="{8102D953-AA6D-4E71-9963-B0C3C7BCBF3E}" destId="{C4C120AC-8C10-4567-85AF-A26AA6E28076}" srcOrd="9" destOrd="0" presId="urn:microsoft.com/office/officeart/2005/8/layout/vProcess5"/>
    <dgm:cxn modelId="{96154EDF-FE14-443C-B0ED-C83A515BF842}" type="presParOf" srcId="{8102D953-AA6D-4E71-9963-B0C3C7BCBF3E}" destId="{5F9D20A5-A18B-4FC0-8620-5725FF59867B}" srcOrd="10" destOrd="0" presId="urn:microsoft.com/office/officeart/2005/8/layout/vProcess5"/>
    <dgm:cxn modelId="{B465C5EF-40D3-4DE4-8F5C-0733876C18E0}" type="presParOf" srcId="{8102D953-AA6D-4E71-9963-B0C3C7BCBF3E}" destId="{CF1C9FC8-2CC3-40BF-BFEA-FFE78B9EBAD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25F578-6911-46D3-9A95-5BA26E0BE102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50540E24-2258-42BB-A0D3-939A5242067B}">
      <dgm:prSet custT="1"/>
      <dgm:spPr/>
      <dgm:t>
        <a:bodyPr/>
        <a:lstStyle/>
        <a:p>
          <a:pPr rtl="0"/>
          <a:r>
            <a:rPr lang="it-IT" sz="1400" b="1" dirty="0" smtClean="0">
              <a:solidFill>
                <a:schemeClr val="tx1"/>
              </a:solidFill>
            </a:rPr>
            <a:t>Sistema di organizzazione delle informazioni rilevate </a:t>
          </a:r>
          <a:r>
            <a:rPr lang="it-IT" sz="1400" dirty="0" smtClean="0">
              <a:solidFill>
                <a:schemeClr val="tx1"/>
              </a:solidFill>
            </a:rPr>
            <a:t>rispetto agli stati sulla proprietà posseduti dagli oggetti di ricerca </a:t>
          </a:r>
          <a:r>
            <a:rPr lang="it-IT" sz="1400" b="1" dirty="0" smtClean="0">
              <a:solidFill>
                <a:schemeClr val="tx1"/>
              </a:solidFill>
            </a:rPr>
            <a:t>in vista della fase di analisi dei dati </a:t>
          </a:r>
          <a:r>
            <a:rPr lang="it-IT" sz="1400" dirty="0" smtClean="0">
              <a:solidFill>
                <a:schemeClr val="tx1"/>
              </a:solidFill>
            </a:rPr>
            <a:t>che punta a stabilire l’esistenza di relazioni tra variabili rilevate mediante appropriate tecniche statistiche.</a:t>
          </a:r>
          <a:endParaRPr lang="it-IT" sz="1400" dirty="0">
            <a:solidFill>
              <a:schemeClr val="tx1"/>
            </a:solidFill>
          </a:endParaRPr>
        </a:p>
      </dgm:t>
    </dgm:pt>
    <dgm:pt modelId="{5FB192DA-2942-4162-9BD2-F5A56ECE588D}" type="parTrans" cxnId="{DC67D2CF-6FA2-47E9-9C95-B3DEEAE0B437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CC0C2284-4DB6-4990-9B2F-29D1D15061E5}" type="sibTrans" cxnId="{DC67D2CF-6FA2-47E9-9C95-B3DEEAE0B437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33BC331C-419D-49A3-8FE6-88297CC6908F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Essa è </a:t>
          </a:r>
          <a:r>
            <a:rPr lang="it-IT" sz="1400" b="1" dirty="0" smtClean="0">
              <a:solidFill>
                <a:schemeClr val="tx1"/>
              </a:solidFill>
            </a:rPr>
            <a:t>un insieme ordinato di righe </a:t>
          </a:r>
          <a:r>
            <a:rPr lang="it-IT" sz="1400" dirty="0" smtClean="0">
              <a:solidFill>
                <a:schemeClr val="tx1"/>
              </a:solidFill>
            </a:rPr>
            <a:t>(vettori riga) – che corrispondono ai casi della ricerca – </a:t>
          </a:r>
          <a:r>
            <a:rPr lang="it-IT" sz="1400" b="1" dirty="0" smtClean="0">
              <a:solidFill>
                <a:schemeClr val="tx1"/>
              </a:solidFill>
            </a:rPr>
            <a:t>e di colonne </a:t>
          </a:r>
          <a:r>
            <a:rPr lang="it-IT" sz="1400" dirty="0" smtClean="0">
              <a:solidFill>
                <a:schemeClr val="tx1"/>
              </a:solidFill>
            </a:rPr>
            <a:t>(vettori colonna)– che corrispondono, invece, alle variabili – tale che all’incrocio tra riga e colonna si trova il valore alfanumerico stabilito per la registrazione di ciascuno stato nella definizione operativa per tutti gli N casi e le V variabili.</a:t>
          </a:r>
          <a:endParaRPr lang="it-IT" sz="1400" dirty="0">
            <a:solidFill>
              <a:schemeClr val="tx1"/>
            </a:solidFill>
          </a:endParaRPr>
        </a:p>
      </dgm:t>
    </dgm:pt>
    <dgm:pt modelId="{10F6F4D6-8E35-452A-BCCD-4C72F7EFE3D2}" type="parTrans" cxnId="{74B7FE7C-369D-4B6E-9875-140B5D1E114F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FF68143E-D3A3-4FF3-905B-A86744C98B9D}" type="sibTrans" cxnId="{74B7FE7C-369D-4B6E-9875-140B5D1E114F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C13CC95E-74AA-484A-BECB-667B742CFC6B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La matrice dei dati si basa su </a:t>
          </a:r>
          <a:r>
            <a:rPr lang="it-IT" sz="1400" b="1" dirty="0" smtClean="0">
              <a:solidFill>
                <a:schemeClr val="tx1"/>
              </a:solidFill>
            </a:rPr>
            <a:t>quattro assunti </a:t>
          </a:r>
          <a:r>
            <a:rPr lang="it-IT" sz="1400" dirty="0" smtClean="0">
              <a:solidFill>
                <a:schemeClr val="tx1"/>
              </a:solidFill>
            </a:rPr>
            <a:t>definiti da Marradi (2007): ciascun referente di un vettore riga (caso) e scomponibile in tutti gli stati che assume su ciascuna proprietà; ciascuno stato sulla proprietà è autonomo rispetto al caso che lo detiene; ciascuno stato su una proprietà è autonomo dagli altri stati che lo stesso caso assume sulle altre proprietà; i dati con lo stesso codice alfa-numerico sulla stessa variabile sono trattati come uguali.</a:t>
          </a:r>
          <a:endParaRPr lang="it-IT" sz="1400" dirty="0">
            <a:solidFill>
              <a:schemeClr val="tx1"/>
            </a:solidFill>
          </a:endParaRPr>
        </a:p>
      </dgm:t>
    </dgm:pt>
    <dgm:pt modelId="{2578E803-FD6A-4DF9-8948-EBB588C313E1}" type="parTrans" cxnId="{8427959C-7111-46D1-89FE-E577E1E08476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0F2F273F-9392-4961-A57C-49F88CD50292}" type="sibTrans" cxnId="{8427959C-7111-46D1-89FE-E577E1E08476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55FE37D6-0A86-4D70-B54B-E5FC842ED039}" type="pres">
      <dgm:prSet presAssocID="{4E25F578-6911-46D3-9A95-5BA26E0BE1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77A8ECB3-D94E-4338-A396-B61B0C365AEC}" type="pres">
      <dgm:prSet presAssocID="{50540E24-2258-42BB-A0D3-939A5242067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894683F-4149-47CD-A7AC-0ED424868E80}" type="pres">
      <dgm:prSet presAssocID="{CC0C2284-4DB6-4990-9B2F-29D1D15061E5}" presName="spacer" presStyleCnt="0"/>
      <dgm:spPr/>
    </dgm:pt>
    <dgm:pt modelId="{8878EAEF-F7CB-45C2-9933-E9944A0DD407}" type="pres">
      <dgm:prSet presAssocID="{33BC331C-419D-49A3-8FE6-88297CC6908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8447D72-3946-4485-9AB9-1EA886BBA75A}" type="pres">
      <dgm:prSet presAssocID="{FF68143E-D3A3-4FF3-905B-A86744C98B9D}" presName="spacer" presStyleCnt="0"/>
      <dgm:spPr/>
    </dgm:pt>
    <dgm:pt modelId="{D321CBBC-0F74-4244-9DCE-52FD51A50C44}" type="pres">
      <dgm:prSet presAssocID="{C13CC95E-74AA-484A-BECB-667B742CFC6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A58D1219-2B7F-45FE-9447-03465878B2F9}" type="presOf" srcId="{4E25F578-6911-46D3-9A95-5BA26E0BE102}" destId="{55FE37D6-0A86-4D70-B54B-E5FC842ED039}" srcOrd="0" destOrd="0" presId="urn:microsoft.com/office/officeart/2005/8/layout/vList2"/>
    <dgm:cxn modelId="{E70DF059-4A9B-41FA-A1BF-E0C93985CBD9}" type="presOf" srcId="{C13CC95E-74AA-484A-BECB-667B742CFC6B}" destId="{D321CBBC-0F74-4244-9DCE-52FD51A50C44}" srcOrd="0" destOrd="0" presId="urn:microsoft.com/office/officeart/2005/8/layout/vList2"/>
    <dgm:cxn modelId="{74B7FE7C-369D-4B6E-9875-140B5D1E114F}" srcId="{4E25F578-6911-46D3-9A95-5BA26E0BE102}" destId="{33BC331C-419D-49A3-8FE6-88297CC6908F}" srcOrd="1" destOrd="0" parTransId="{10F6F4D6-8E35-452A-BCCD-4C72F7EFE3D2}" sibTransId="{FF68143E-D3A3-4FF3-905B-A86744C98B9D}"/>
    <dgm:cxn modelId="{9038C40F-4440-48FB-B7DD-B46E765B9D39}" type="presOf" srcId="{50540E24-2258-42BB-A0D3-939A5242067B}" destId="{77A8ECB3-D94E-4338-A396-B61B0C365AEC}" srcOrd="0" destOrd="0" presId="urn:microsoft.com/office/officeart/2005/8/layout/vList2"/>
    <dgm:cxn modelId="{8427959C-7111-46D1-89FE-E577E1E08476}" srcId="{4E25F578-6911-46D3-9A95-5BA26E0BE102}" destId="{C13CC95E-74AA-484A-BECB-667B742CFC6B}" srcOrd="2" destOrd="0" parTransId="{2578E803-FD6A-4DF9-8948-EBB588C313E1}" sibTransId="{0F2F273F-9392-4961-A57C-49F88CD50292}"/>
    <dgm:cxn modelId="{DC67D2CF-6FA2-47E9-9C95-B3DEEAE0B437}" srcId="{4E25F578-6911-46D3-9A95-5BA26E0BE102}" destId="{50540E24-2258-42BB-A0D3-939A5242067B}" srcOrd="0" destOrd="0" parTransId="{5FB192DA-2942-4162-9BD2-F5A56ECE588D}" sibTransId="{CC0C2284-4DB6-4990-9B2F-29D1D15061E5}"/>
    <dgm:cxn modelId="{3FF2A370-CC09-4F59-87AD-45861625F489}" type="presOf" srcId="{33BC331C-419D-49A3-8FE6-88297CC6908F}" destId="{8878EAEF-F7CB-45C2-9933-E9944A0DD407}" srcOrd="0" destOrd="0" presId="urn:microsoft.com/office/officeart/2005/8/layout/vList2"/>
    <dgm:cxn modelId="{DCDDE1FB-81E0-49FE-BD95-D94D0954792C}" type="presParOf" srcId="{55FE37D6-0A86-4D70-B54B-E5FC842ED039}" destId="{77A8ECB3-D94E-4338-A396-B61B0C365AEC}" srcOrd="0" destOrd="0" presId="urn:microsoft.com/office/officeart/2005/8/layout/vList2"/>
    <dgm:cxn modelId="{A1D9F7F0-4CFF-46F5-A4B5-47CE0E26CC1E}" type="presParOf" srcId="{55FE37D6-0A86-4D70-B54B-E5FC842ED039}" destId="{5894683F-4149-47CD-A7AC-0ED424868E80}" srcOrd="1" destOrd="0" presId="urn:microsoft.com/office/officeart/2005/8/layout/vList2"/>
    <dgm:cxn modelId="{D26E2022-405B-4A3E-A1D7-022B0FF0EE71}" type="presParOf" srcId="{55FE37D6-0A86-4D70-B54B-E5FC842ED039}" destId="{8878EAEF-F7CB-45C2-9933-E9944A0DD407}" srcOrd="2" destOrd="0" presId="urn:microsoft.com/office/officeart/2005/8/layout/vList2"/>
    <dgm:cxn modelId="{5A39385D-35C8-4A07-A4E1-B0C4D27352E2}" type="presParOf" srcId="{55FE37D6-0A86-4D70-B54B-E5FC842ED039}" destId="{98447D72-3946-4485-9AB9-1EA886BBA75A}" srcOrd="3" destOrd="0" presId="urn:microsoft.com/office/officeart/2005/8/layout/vList2"/>
    <dgm:cxn modelId="{6E490197-99F3-4DAA-9D02-B28FC587B1CB}" type="presParOf" srcId="{55FE37D6-0A86-4D70-B54B-E5FC842ED039}" destId="{D321CBBC-0F74-4244-9DCE-52FD51A50C4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1518CC-CD1A-4844-85E2-A33E79A92311}" type="doc">
      <dgm:prSet loTypeId="urn:microsoft.com/office/officeart/2005/8/layout/vList6" loCatId="process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CD2BC07B-778C-4DAD-A9BA-EF067D10CEBD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La prima – necessaria – è che la proprietà vari</a:t>
          </a:r>
          <a:r>
            <a:rPr lang="it-IT" smtClean="0">
              <a:solidFill>
                <a:schemeClr val="tx1"/>
              </a:solidFill>
            </a:rPr>
            <a:t>; </a:t>
          </a:r>
          <a:endParaRPr lang="it-IT">
            <a:solidFill>
              <a:schemeClr val="tx1"/>
            </a:solidFill>
          </a:endParaRPr>
        </a:p>
      </dgm:t>
    </dgm:pt>
    <dgm:pt modelId="{E570D1B8-ED05-4178-AE7B-56B309A9FB66}" type="parTrans" cxnId="{F1E60061-EE0A-4AC1-8167-A6D2D803D40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255765E-DD66-49B3-BC18-0B0FA8FF65EB}" type="sibTrans" cxnId="{F1E60061-EE0A-4AC1-8167-A6D2D803D40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176F18E-9F15-41C4-AE91-3DF9EEC0C0BA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deve assumere stati diversi da caso a caso nello stesso momento oppure nello stesso caso in tempi differenti, </a:t>
          </a:r>
          <a:r>
            <a:rPr lang="it-IT" b="1" dirty="0" smtClean="0">
              <a:solidFill>
                <a:schemeClr val="tx1"/>
              </a:solidFill>
            </a:rPr>
            <a:t>gli stati dei referenti sulla proprietà devono essere almeno due</a:t>
          </a:r>
          <a:r>
            <a:rPr lang="it-IT" dirty="0" smtClean="0">
              <a:solidFill>
                <a:schemeClr val="tx1"/>
              </a:solidFill>
            </a:rPr>
            <a:t>; se ciò non accade la proprietà è una costante</a:t>
          </a:r>
          <a:endParaRPr lang="it-IT" dirty="0">
            <a:solidFill>
              <a:schemeClr val="tx1"/>
            </a:solidFill>
          </a:endParaRPr>
        </a:p>
      </dgm:t>
    </dgm:pt>
    <dgm:pt modelId="{FA874B6E-7EE1-4E2C-A77D-2661B4DBD400}" type="parTrans" cxnId="{403121D9-6AC0-4E71-9024-2B70906EB00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940EE33-8981-4AB5-B316-A541215AFC90}" type="sibTrans" cxnId="{403121D9-6AC0-4E71-9024-2B70906EB00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0515144-5C13-4B49-BE6C-1C5570F5CEB7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La seconda – sufficiente – è che sia possibile darne una definizione operativa</a:t>
          </a:r>
          <a:r>
            <a:rPr lang="it-IT" smtClean="0">
              <a:solidFill>
                <a:schemeClr val="tx1"/>
              </a:solidFill>
            </a:rPr>
            <a:t>, </a:t>
          </a:r>
          <a:endParaRPr lang="it-IT">
            <a:solidFill>
              <a:schemeClr val="tx1"/>
            </a:solidFill>
          </a:endParaRPr>
        </a:p>
      </dgm:t>
    </dgm:pt>
    <dgm:pt modelId="{FDE10A61-8EC0-4E7E-93FB-3AAD6C4AC7E1}" type="parTrans" cxnId="{AD16EBEC-2369-423A-A251-5AEC4EE2001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8D39AE7-F74D-4361-B3BD-408A873171FE}" type="sibTrans" cxnId="{AD16EBEC-2369-423A-A251-5AEC4EE2001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02F5A4F-C036-4C00-8562-AE49BB09E1AB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stabilendo </a:t>
          </a:r>
          <a:r>
            <a:rPr lang="it-IT" b="1" i="1" dirty="0" smtClean="0">
              <a:solidFill>
                <a:schemeClr val="tx1"/>
              </a:solidFill>
            </a:rPr>
            <a:t>in che modo </a:t>
          </a:r>
          <a:r>
            <a:rPr lang="it-IT" b="1" dirty="0" smtClean="0">
              <a:solidFill>
                <a:schemeClr val="tx1"/>
              </a:solidFill>
            </a:rPr>
            <a:t>gli stati differenti debbano essere rilevati </a:t>
          </a:r>
          <a:r>
            <a:rPr lang="it-IT" dirty="0" smtClean="0">
              <a:solidFill>
                <a:schemeClr val="tx1"/>
              </a:solidFill>
            </a:rPr>
            <a:t>(assegnati a una delle categorie stabilite in precedenza) e </a:t>
          </a:r>
          <a:r>
            <a:rPr lang="it-IT" b="1" dirty="0" smtClean="0">
              <a:solidFill>
                <a:schemeClr val="tx1"/>
              </a:solidFill>
            </a:rPr>
            <a:t>registrati</a:t>
          </a:r>
          <a:r>
            <a:rPr lang="it-IT" dirty="0" smtClean="0">
              <a:solidFill>
                <a:schemeClr val="tx1"/>
              </a:solidFill>
            </a:rPr>
            <a:t> in matrice dati nel modo necessario a permettere la successiva analisi con le tecniche statistiche.</a:t>
          </a:r>
          <a:endParaRPr lang="it-IT" dirty="0">
            <a:solidFill>
              <a:schemeClr val="tx1"/>
            </a:solidFill>
          </a:endParaRPr>
        </a:p>
      </dgm:t>
    </dgm:pt>
    <dgm:pt modelId="{2B42BAAE-A063-4AE1-AE59-BBACAE679C87}" type="parTrans" cxnId="{125227F5-1510-4849-B52B-49F36CF802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56692F3-FCF3-4EB0-AD0F-E57889CDD596}" type="sibTrans" cxnId="{125227F5-1510-4849-B52B-49F36CF802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C67D8AD-997E-4CDA-A0EF-2168497B7A8A}" type="pres">
      <dgm:prSet presAssocID="{281518CC-CD1A-4844-85E2-A33E79A9231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2797B61C-4CC9-4B08-82BF-8402BC0ED413}" type="pres">
      <dgm:prSet presAssocID="{CD2BC07B-778C-4DAD-A9BA-EF067D10CEBD}" presName="linNode" presStyleCnt="0"/>
      <dgm:spPr/>
    </dgm:pt>
    <dgm:pt modelId="{9407DE28-62AF-45BF-8143-D3BAFCF02FE1}" type="pres">
      <dgm:prSet presAssocID="{CD2BC07B-778C-4DAD-A9BA-EF067D10CEBD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82B00E7-EE48-4F3F-87A6-8055670B0B0E}" type="pres">
      <dgm:prSet presAssocID="{CD2BC07B-778C-4DAD-A9BA-EF067D10CEBD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E24432F-C74A-47A6-8F37-97AE03AAE3FD}" type="pres">
      <dgm:prSet presAssocID="{D255765E-DD66-49B3-BC18-0B0FA8FF65EB}" presName="spacing" presStyleCnt="0"/>
      <dgm:spPr/>
    </dgm:pt>
    <dgm:pt modelId="{EC17CA42-CE6A-49B3-BEE1-204D6D76504B}" type="pres">
      <dgm:prSet presAssocID="{E0515144-5C13-4B49-BE6C-1C5570F5CEB7}" presName="linNode" presStyleCnt="0"/>
      <dgm:spPr/>
    </dgm:pt>
    <dgm:pt modelId="{0BD77530-417F-4AF0-A9D1-331F4219C804}" type="pres">
      <dgm:prSet presAssocID="{E0515144-5C13-4B49-BE6C-1C5570F5CEB7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481C782-CD21-402A-9A1C-02D3B62505CD}" type="pres">
      <dgm:prSet presAssocID="{E0515144-5C13-4B49-BE6C-1C5570F5CEB7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03121D9-6AC0-4E71-9024-2B70906EB004}" srcId="{CD2BC07B-778C-4DAD-A9BA-EF067D10CEBD}" destId="{E176F18E-9F15-41C4-AE91-3DF9EEC0C0BA}" srcOrd="0" destOrd="0" parTransId="{FA874B6E-7EE1-4E2C-A77D-2661B4DBD400}" sibTransId="{2940EE33-8981-4AB5-B316-A541215AFC90}"/>
    <dgm:cxn modelId="{E96CF71C-CFF8-4A8A-843B-81512B693902}" type="presOf" srcId="{E176F18E-9F15-41C4-AE91-3DF9EEC0C0BA}" destId="{182B00E7-EE48-4F3F-87A6-8055670B0B0E}" srcOrd="0" destOrd="0" presId="urn:microsoft.com/office/officeart/2005/8/layout/vList6"/>
    <dgm:cxn modelId="{0F0F48D8-A119-4EA4-BE20-A4CF1D151EDC}" type="presOf" srcId="{F02F5A4F-C036-4C00-8562-AE49BB09E1AB}" destId="{C481C782-CD21-402A-9A1C-02D3B62505CD}" srcOrd="0" destOrd="0" presId="urn:microsoft.com/office/officeart/2005/8/layout/vList6"/>
    <dgm:cxn modelId="{3C1707F6-622E-4951-9571-B9DD22EA1CBB}" type="presOf" srcId="{E0515144-5C13-4B49-BE6C-1C5570F5CEB7}" destId="{0BD77530-417F-4AF0-A9D1-331F4219C804}" srcOrd="0" destOrd="0" presId="urn:microsoft.com/office/officeart/2005/8/layout/vList6"/>
    <dgm:cxn modelId="{086D17D3-2E6E-446D-A986-F81B1DEE7B21}" type="presOf" srcId="{281518CC-CD1A-4844-85E2-A33E79A92311}" destId="{7C67D8AD-997E-4CDA-A0EF-2168497B7A8A}" srcOrd="0" destOrd="0" presId="urn:microsoft.com/office/officeart/2005/8/layout/vList6"/>
    <dgm:cxn modelId="{F1E60061-EE0A-4AC1-8167-A6D2D803D403}" srcId="{281518CC-CD1A-4844-85E2-A33E79A92311}" destId="{CD2BC07B-778C-4DAD-A9BA-EF067D10CEBD}" srcOrd="0" destOrd="0" parTransId="{E570D1B8-ED05-4178-AE7B-56B309A9FB66}" sibTransId="{D255765E-DD66-49B3-BC18-0B0FA8FF65EB}"/>
    <dgm:cxn modelId="{125227F5-1510-4849-B52B-49F36CF802B4}" srcId="{E0515144-5C13-4B49-BE6C-1C5570F5CEB7}" destId="{F02F5A4F-C036-4C00-8562-AE49BB09E1AB}" srcOrd="0" destOrd="0" parTransId="{2B42BAAE-A063-4AE1-AE59-BBACAE679C87}" sibTransId="{056692F3-FCF3-4EB0-AD0F-E57889CDD596}"/>
    <dgm:cxn modelId="{A086DAF8-B501-4B81-8CB5-65C47E31D985}" type="presOf" srcId="{CD2BC07B-778C-4DAD-A9BA-EF067D10CEBD}" destId="{9407DE28-62AF-45BF-8143-D3BAFCF02FE1}" srcOrd="0" destOrd="0" presId="urn:microsoft.com/office/officeart/2005/8/layout/vList6"/>
    <dgm:cxn modelId="{AD16EBEC-2369-423A-A251-5AEC4EE2001C}" srcId="{281518CC-CD1A-4844-85E2-A33E79A92311}" destId="{E0515144-5C13-4B49-BE6C-1C5570F5CEB7}" srcOrd="1" destOrd="0" parTransId="{FDE10A61-8EC0-4E7E-93FB-3AAD6C4AC7E1}" sibTransId="{E8D39AE7-F74D-4361-B3BD-408A873171FE}"/>
    <dgm:cxn modelId="{7192C579-5FAE-4242-B183-C3C4C8C5A0AA}" type="presParOf" srcId="{7C67D8AD-997E-4CDA-A0EF-2168497B7A8A}" destId="{2797B61C-4CC9-4B08-82BF-8402BC0ED413}" srcOrd="0" destOrd="0" presId="urn:microsoft.com/office/officeart/2005/8/layout/vList6"/>
    <dgm:cxn modelId="{D55F9E99-EE08-4BF6-9F27-54A43F7B6AA4}" type="presParOf" srcId="{2797B61C-4CC9-4B08-82BF-8402BC0ED413}" destId="{9407DE28-62AF-45BF-8143-D3BAFCF02FE1}" srcOrd="0" destOrd="0" presId="urn:microsoft.com/office/officeart/2005/8/layout/vList6"/>
    <dgm:cxn modelId="{48387875-73D0-4E83-A78D-9176F9E43F6F}" type="presParOf" srcId="{2797B61C-4CC9-4B08-82BF-8402BC0ED413}" destId="{182B00E7-EE48-4F3F-87A6-8055670B0B0E}" srcOrd="1" destOrd="0" presId="urn:microsoft.com/office/officeart/2005/8/layout/vList6"/>
    <dgm:cxn modelId="{6776FA1F-DE7F-4C4D-A10E-E32A0B4A40AC}" type="presParOf" srcId="{7C67D8AD-997E-4CDA-A0EF-2168497B7A8A}" destId="{DE24432F-C74A-47A6-8F37-97AE03AAE3FD}" srcOrd="1" destOrd="0" presId="urn:microsoft.com/office/officeart/2005/8/layout/vList6"/>
    <dgm:cxn modelId="{6972C079-B171-4742-BFE6-835FC2E576EE}" type="presParOf" srcId="{7C67D8AD-997E-4CDA-A0EF-2168497B7A8A}" destId="{EC17CA42-CE6A-49B3-BEE1-204D6D76504B}" srcOrd="2" destOrd="0" presId="urn:microsoft.com/office/officeart/2005/8/layout/vList6"/>
    <dgm:cxn modelId="{C8E76468-652D-4F48-8BD0-5F1A95D5B0D8}" type="presParOf" srcId="{EC17CA42-CE6A-49B3-BEE1-204D6D76504B}" destId="{0BD77530-417F-4AF0-A9D1-331F4219C804}" srcOrd="0" destOrd="0" presId="urn:microsoft.com/office/officeart/2005/8/layout/vList6"/>
    <dgm:cxn modelId="{E7A68ABB-9AD5-45A2-8DC2-D1419A2C221F}" type="presParOf" srcId="{EC17CA42-CE6A-49B3-BEE1-204D6D76504B}" destId="{C481C782-CD21-402A-9A1C-02D3B62505C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AE96E60-6A7D-4A39-AC10-148453CB2C9A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313B1783-5914-4444-ACEC-CEF5FC96774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Così come un concetto può non esaurirsi in un unico indicatore, anche le proprietà possono dare luogo a più variabili:</a:t>
          </a:r>
          <a:endParaRPr lang="it-IT" dirty="0">
            <a:solidFill>
              <a:schemeClr val="tx1"/>
            </a:solidFill>
          </a:endParaRPr>
        </a:p>
      </dgm:t>
    </dgm:pt>
    <dgm:pt modelId="{C3E8E718-3244-4AC2-A3EB-2FF57032A002}" type="parTrans" cxnId="{83FEA718-674C-4183-BE6F-C31D52C10A6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B859F0E-E9E4-4AF0-9A5F-7C8E949312C9}" type="sibTrans" cxnId="{83FEA718-674C-4183-BE6F-C31D52C10A6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7AB31DF-D61C-4C0E-A3FF-645FDC6A9EA3}" type="pres">
      <dgm:prSet presAssocID="{9AE96E60-6A7D-4A39-AC10-148453CB2C9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1BE0312D-0232-42BD-9DFE-8719CCB16546}" type="pres">
      <dgm:prSet presAssocID="{313B1783-5914-4444-ACEC-CEF5FC96774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3FEA718-674C-4183-BE6F-C31D52C10A6A}" srcId="{9AE96E60-6A7D-4A39-AC10-148453CB2C9A}" destId="{313B1783-5914-4444-ACEC-CEF5FC96774D}" srcOrd="0" destOrd="0" parTransId="{C3E8E718-3244-4AC2-A3EB-2FF57032A002}" sibTransId="{2B859F0E-E9E4-4AF0-9A5F-7C8E949312C9}"/>
    <dgm:cxn modelId="{066CC9F2-F636-4BCA-9594-A38164E90F6D}" type="presOf" srcId="{9AE96E60-6A7D-4A39-AC10-148453CB2C9A}" destId="{57AB31DF-D61C-4C0E-A3FF-645FDC6A9EA3}" srcOrd="0" destOrd="0" presId="urn:microsoft.com/office/officeart/2005/8/layout/vList2"/>
    <dgm:cxn modelId="{1CC21470-AF3C-470F-90EC-77355A747231}" type="presOf" srcId="{313B1783-5914-4444-ACEC-CEF5FC96774D}" destId="{1BE0312D-0232-42BD-9DFE-8719CCB16546}" srcOrd="0" destOrd="0" presId="urn:microsoft.com/office/officeart/2005/8/layout/vList2"/>
    <dgm:cxn modelId="{E8228069-622D-440E-ABD8-C4F47518052F}" type="presParOf" srcId="{57AB31DF-D61C-4C0E-A3FF-645FDC6A9EA3}" destId="{1BE0312D-0232-42BD-9DFE-8719CCB165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4D16E7-F193-406D-8E38-7BE14F05174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9139BB0D-E8C7-43E4-B2EC-F1BE8FF400F6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Affinché gli stati sulla proprietà che si intende rilevare possano essere correttamente rilevati e registrati in matrice è necessario rispettare </a:t>
          </a:r>
          <a:r>
            <a:rPr lang="it-IT" b="1" smtClean="0">
              <a:solidFill>
                <a:schemeClr val="tx1"/>
              </a:solidFill>
            </a:rPr>
            <a:t>tre regole</a:t>
          </a:r>
          <a:r>
            <a:rPr lang="it-IT" smtClean="0">
              <a:solidFill>
                <a:schemeClr val="tx1"/>
              </a:solidFill>
            </a:rPr>
            <a:t>:</a:t>
          </a:r>
          <a:endParaRPr lang="it-IT" dirty="0">
            <a:solidFill>
              <a:schemeClr val="tx1"/>
            </a:solidFill>
          </a:endParaRPr>
        </a:p>
      </dgm:t>
    </dgm:pt>
    <dgm:pt modelId="{24119238-3851-4BAA-81B9-E4A8CE29E0DC}" type="parTrans" cxnId="{3907247B-2B92-49B9-970A-FEA229135B23}">
      <dgm:prSet/>
      <dgm:spPr/>
      <dgm:t>
        <a:bodyPr/>
        <a:lstStyle/>
        <a:p>
          <a:endParaRPr lang="it-IT"/>
        </a:p>
      </dgm:t>
    </dgm:pt>
    <dgm:pt modelId="{A08C76EE-0DCF-48EE-90C8-F3A69D0F731A}" type="sibTrans" cxnId="{3907247B-2B92-49B9-970A-FEA229135B23}">
      <dgm:prSet/>
      <dgm:spPr/>
      <dgm:t>
        <a:bodyPr/>
        <a:lstStyle/>
        <a:p>
          <a:endParaRPr lang="it-IT"/>
        </a:p>
      </dgm:t>
    </dgm:pt>
    <dgm:pt modelId="{DFC119A8-F094-4B76-8CA2-D580AADC43F1}">
      <dgm:prSet/>
      <dgm:spPr/>
      <dgm:t>
        <a:bodyPr/>
        <a:lstStyle/>
        <a:p>
          <a:pPr rtl="0"/>
          <a:r>
            <a:rPr lang="it-IT" dirty="0" smtClean="0"/>
            <a:t>nell’individuazione delle modalità ci si deve riferire ad un unico </a:t>
          </a:r>
          <a:r>
            <a:rPr lang="it-IT" b="1" i="1" dirty="0" err="1" smtClean="0"/>
            <a:t>fundamentum</a:t>
          </a:r>
          <a:r>
            <a:rPr lang="it-IT" b="1" i="1" dirty="0" smtClean="0"/>
            <a:t> </a:t>
          </a:r>
          <a:r>
            <a:rPr lang="it-IT" b="1" i="1" dirty="0" err="1" smtClean="0"/>
            <a:t>divisionis</a:t>
          </a:r>
          <a:r>
            <a:rPr lang="it-IT" i="1" dirty="0" smtClean="0"/>
            <a:t>, </a:t>
          </a:r>
          <a:r>
            <a:rPr lang="it-IT" dirty="0" smtClean="0"/>
            <a:t>ossia a un unico criterio di classificazione;</a:t>
          </a:r>
          <a:endParaRPr lang="it-IT" dirty="0"/>
        </a:p>
      </dgm:t>
    </dgm:pt>
    <dgm:pt modelId="{359BE493-C5E2-4570-BB0C-4319BFFFBB20}" type="parTrans" cxnId="{16A2F9C7-3770-4DA6-B982-8C0A20AF04BF}">
      <dgm:prSet/>
      <dgm:spPr/>
      <dgm:t>
        <a:bodyPr/>
        <a:lstStyle/>
        <a:p>
          <a:endParaRPr lang="it-IT"/>
        </a:p>
      </dgm:t>
    </dgm:pt>
    <dgm:pt modelId="{FADCE665-9B81-42D5-BDC3-AE07644BB1C1}" type="sibTrans" cxnId="{16A2F9C7-3770-4DA6-B982-8C0A20AF04BF}">
      <dgm:prSet/>
      <dgm:spPr/>
      <dgm:t>
        <a:bodyPr/>
        <a:lstStyle/>
        <a:p>
          <a:endParaRPr lang="it-IT"/>
        </a:p>
      </dgm:t>
    </dgm:pt>
    <dgm:pt modelId="{60FC47F8-78EE-4E28-8EDC-0C12B64A92BA}">
      <dgm:prSet/>
      <dgm:spPr/>
      <dgm:t>
        <a:bodyPr/>
        <a:lstStyle/>
        <a:p>
          <a:pPr rtl="0"/>
          <a:r>
            <a:rPr lang="it-IT" dirty="0" smtClean="0"/>
            <a:t>si tenga conto della la </a:t>
          </a:r>
          <a:r>
            <a:rPr lang="it-IT" b="1" i="1" dirty="0" smtClean="0"/>
            <a:t>mutua esclusività</a:t>
          </a:r>
          <a:r>
            <a:rPr lang="it-IT" i="1" dirty="0" smtClean="0"/>
            <a:t>, </a:t>
          </a:r>
          <a:r>
            <a:rPr lang="it-IT" dirty="0" smtClean="0"/>
            <a:t>proprietà di ogni possibile coppia di classi tale che nessun referente possa essere attribuito contemporaneamente a due o più classi;</a:t>
          </a:r>
          <a:endParaRPr lang="it-IT" dirty="0"/>
        </a:p>
      </dgm:t>
    </dgm:pt>
    <dgm:pt modelId="{95E4024D-BBED-4448-A3B7-1D176C86A4B2}" type="parTrans" cxnId="{9F69F06A-9109-4C3E-A673-CC5B77203402}">
      <dgm:prSet/>
      <dgm:spPr/>
      <dgm:t>
        <a:bodyPr/>
        <a:lstStyle/>
        <a:p>
          <a:endParaRPr lang="it-IT"/>
        </a:p>
      </dgm:t>
    </dgm:pt>
    <dgm:pt modelId="{076779E9-D36D-4937-85FD-B6F7FEE2F3A6}" type="sibTrans" cxnId="{9F69F06A-9109-4C3E-A673-CC5B77203402}">
      <dgm:prSet/>
      <dgm:spPr/>
      <dgm:t>
        <a:bodyPr/>
        <a:lstStyle/>
        <a:p>
          <a:endParaRPr lang="it-IT"/>
        </a:p>
      </dgm:t>
    </dgm:pt>
    <dgm:pt modelId="{D2E86CDF-EF84-4D4F-BA15-C55FC18AACA7}">
      <dgm:prSet/>
      <dgm:spPr/>
      <dgm:t>
        <a:bodyPr/>
        <a:lstStyle/>
        <a:p>
          <a:pPr rtl="0"/>
          <a:r>
            <a:rPr lang="it-IT" dirty="0" smtClean="0"/>
            <a:t>sia rispettata </a:t>
          </a:r>
          <a:r>
            <a:rPr lang="it-IT" i="0" dirty="0" smtClean="0"/>
            <a:t>l’</a:t>
          </a:r>
          <a:r>
            <a:rPr lang="it-IT" b="1" i="1" dirty="0" smtClean="0"/>
            <a:t>esaustività</a:t>
          </a:r>
          <a:r>
            <a:rPr lang="it-IT" i="1" dirty="0" smtClean="0"/>
            <a:t>,</a:t>
          </a:r>
          <a:r>
            <a:rPr lang="it-IT" dirty="0" smtClean="0"/>
            <a:t> proprietà dell’insieme delle classi secondo cui ogni stato sulla proprietà – assunta come </a:t>
          </a:r>
          <a:r>
            <a:rPr lang="it-IT" i="1" dirty="0" err="1" smtClean="0"/>
            <a:t>fundamentum</a:t>
          </a:r>
          <a:r>
            <a:rPr lang="it-IT" i="1" dirty="0" smtClean="0"/>
            <a:t> </a:t>
          </a:r>
          <a:r>
            <a:rPr lang="it-IT" i="1" dirty="0" err="1" smtClean="0"/>
            <a:t>divisionis</a:t>
          </a:r>
          <a:r>
            <a:rPr lang="it-IT" i="1" dirty="0" smtClean="0"/>
            <a:t> </a:t>
          </a:r>
          <a:r>
            <a:rPr lang="it-IT" dirty="0" smtClean="0"/>
            <a:t>– deve essere assegnato almeno a una delle classi, le modalità previste devono, pertanto, comprendere tutte le «sfaccettature» della proprietà considerata.</a:t>
          </a:r>
          <a:endParaRPr lang="it-IT" dirty="0"/>
        </a:p>
      </dgm:t>
    </dgm:pt>
    <dgm:pt modelId="{6E87B07E-A197-4DBD-8044-648BFA376A08}" type="parTrans" cxnId="{FAD124F2-6213-4246-86C3-A5D0334C410C}">
      <dgm:prSet/>
      <dgm:spPr/>
      <dgm:t>
        <a:bodyPr/>
        <a:lstStyle/>
        <a:p>
          <a:endParaRPr lang="it-IT"/>
        </a:p>
      </dgm:t>
    </dgm:pt>
    <dgm:pt modelId="{936FBA34-8AB8-43DF-8430-3A3B7ACA8B90}" type="sibTrans" cxnId="{FAD124F2-6213-4246-86C3-A5D0334C410C}">
      <dgm:prSet/>
      <dgm:spPr/>
      <dgm:t>
        <a:bodyPr/>
        <a:lstStyle/>
        <a:p>
          <a:endParaRPr lang="it-IT"/>
        </a:p>
      </dgm:t>
    </dgm:pt>
    <dgm:pt modelId="{30E1A1B5-EC89-4B15-88C8-EDBD268EE4B4}" type="pres">
      <dgm:prSet presAssocID="{CD4D16E7-F193-406D-8E38-7BE14F05174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C6876640-FD49-46B9-BCAA-56875D0E9721}" type="pres">
      <dgm:prSet presAssocID="{9139BB0D-E8C7-43E4-B2EC-F1BE8FF400F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4FBBDD3-4C9D-42CF-99B2-1D073607C251}" type="pres">
      <dgm:prSet presAssocID="{9139BB0D-E8C7-43E4-B2EC-F1BE8FF400F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63AEDC3B-4862-41C8-B56D-CEDECE07161C}" type="presOf" srcId="{60FC47F8-78EE-4E28-8EDC-0C12B64A92BA}" destId="{34FBBDD3-4C9D-42CF-99B2-1D073607C251}" srcOrd="0" destOrd="1" presId="urn:microsoft.com/office/officeart/2005/8/layout/vList2"/>
    <dgm:cxn modelId="{9F69F06A-9109-4C3E-A673-CC5B77203402}" srcId="{9139BB0D-E8C7-43E4-B2EC-F1BE8FF400F6}" destId="{60FC47F8-78EE-4E28-8EDC-0C12B64A92BA}" srcOrd="1" destOrd="0" parTransId="{95E4024D-BBED-4448-A3B7-1D176C86A4B2}" sibTransId="{076779E9-D36D-4937-85FD-B6F7FEE2F3A6}"/>
    <dgm:cxn modelId="{16A2F9C7-3770-4DA6-B982-8C0A20AF04BF}" srcId="{9139BB0D-E8C7-43E4-B2EC-F1BE8FF400F6}" destId="{DFC119A8-F094-4B76-8CA2-D580AADC43F1}" srcOrd="0" destOrd="0" parTransId="{359BE493-C5E2-4570-BB0C-4319BFFFBB20}" sibTransId="{FADCE665-9B81-42D5-BDC3-AE07644BB1C1}"/>
    <dgm:cxn modelId="{2A1EB65F-387B-4FDE-9DA2-494BA92D58ED}" type="presOf" srcId="{CD4D16E7-F193-406D-8E38-7BE14F051743}" destId="{30E1A1B5-EC89-4B15-88C8-EDBD268EE4B4}" srcOrd="0" destOrd="0" presId="urn:microsoft.com/office/officeart/2005/8/layout/vList2"/>
    <dgm:cxn modelId="{3907247B-2B92-49B9-970A-FEA229135B23}" srcId="{CD4D16E7-F193-406D-8E38-7BE14F051743}" destId="{9139BB0D-E8C7-43E4-B2EC-F1BE8FF400F6}" srcOrd="0" destOrd="0" parTransId="{24119238-3851-4BAA-81B9-E4A8CE29E0DC}" sibTransId="{A08C76EE-0DCF-48EE-90C8-F3A69D0F731A}"/>
    <dgm:cxn modelId="{3B294CBC-30E5-484F-9FC2-5CEF0796EE21}" type="presOf" srcId="{D2E86CDF-EF84-4D4F-BA15-C55FC18AACA7}" destId="{34FBBDD3-4C9D-42CF-99B2-1D073607C251}" srcOrd="0" destOrd="2" presId="urn:microsoft.com/office/officeart/2005/8/layout/vList2"/>
    <dgm:cxn modelId="{24BA36F7-7031-4C50-8305-37D53377978A}" type="presOf" srcId="{9139BB0D-E8C7-43E4-B2EC-F1BE8FF400F6}" destId="{C6876640-FD49-46B9-BCAA-56875D0E9721}" srcOrd="0" destOrd="0" presId="urn:microsoft.com/office/officeart/2005/8/layout/vList2"/>
    <dgm:cxn modelId="{4F2A3F1D-2122-4435-BBF6-7EC64E0D24C2}" type="presOf" srcId="{DFC119A8-F094-4B76-8CA2-D580AADC43F1}" destId="{34FBBDD3-4C9D-42CF-99B2-1D073607C251}" srcOrd="0" destOrd="0" presId="urn:microsoft.com/office/officeart/2005/8/layout/vList2"/>
    <dgm:cxn modelId="{FAD124F2-6213-4246-86C3-A5D0334C410C}" srcId="{9139BB0D-E8C7-43E4-B2EC-F1BE8FF400F6}" destId="{D2E86CDF-EF84-4D4F-BA15-C55FC18AACA7}" srcOrd="2" destOrd="0" parTransId="{6E87B07E-A197-4DBD-8044-648BFA376A08}" sibTransId="{936FBA34-8AB8-43DF-8430-3A3B7ACA8B90}"/>
    <dgm:cxn modelId="{1FD3DBBE-4BAF-4BF8-80A6-713AE38D84ED}" type="presParOf" srcId="{30E1A1B5-EC89-4B15-88C8-EDBD268EE4B4}" destId="{C6876640-FD49-46B9-BCAA-56875D0E9721}" srcOrd="0" destOrd="0" presId="urn:microsoft.com/office/officeart/2005/8/layout/vList2"/>
    <dgm:cxn modelId="{AD36239F-A3F3-46F7-9E9A-562AE52B841E}" type="presParOf" srcId="{30E1A1B5-EC89-4B15-88C8-EDBD268EE4B4}" destId="{34FBBDD3-4C9D-42CF-99B2-1D073607C25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6B50EC-D46D-4363-BB20-491F2D13CBE8}" type="doc">
      <dgm:prSet loTypeId="urn:microsoft.com/office/officeart/2005/8/layout/lProcess3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4777D89E-8A88-42DD-AF37-2DE5AF1A6112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La </a:t>
          </a:r>
          <a:r>
            <a:rPr lang="it-IT" b="1" dirty="0" smtClean="0">
              <a:solidFill>
                <a:schemeClr val="tx1"/>
              </a:solidFill>
            </a:rPr>
            <a:t>variabile</a:t>
          </a:r>
          <a:r>
            <a:rPr lang="it-IT" dirty="0" smtClean="0">
              <a:solidFill>
                <a:schemeClr val="tx1"/>
              </a:solidFill>
            </a:rPr>
            <a:t> è lo </a:t>
          </a:r>
          <a:r>
            <a:rPr lang="it-IT" b="1" dirty="0" smtClean="0">
              <a:solidFill>
                <a:schemeClr val="tx1"/>
              </a:solidFill>
            </a:rPr>
            <a:t>strumento fondamentale </a:t>
          </a:r>
          <a:r>
            <a:rPr lang="it-IT" dirty="0" smtClean="0">
              <a:solidFill>
                <a:schemeClr val="tx1"/>
              </a:solidFill>
            </a:rPr>
            <a:t>nella ricerca empirica di tipo standard (quantitativa) al punto che </a:t>
          </a:r>
          <a:r>
            <a:rPr lang="it-IT" dirty="0" err="1" smtClean="0">
              <a:solidFill>
                <a:schemeClr val="tx1"/>
              </a:solidFill>
            </a:rPr>
            <a:t>Lazarsfeld</a:t>
          </a:r>
          <a:r>
            <a:rPr lang="it-IT" dirty="0" smtClean="0">
              <a:solidFill>
                <a:schemeClr val="tx1"/>
              </a:solidFill>
            </a:rPr>
            <a:t> coniò l’espressione </a:t>
          </a:r>
          <a:r>
            <a:rPr lang="it-IT" i="1" dirty="0" smtClean="0">
              <a:solidFill>
                <a:schemeClr val="tx1"/>
              </a:solidFill>
            </a:rPr>
            <a:t>linguaggio delle variabili </a:t>
          </a:r>
          <a:r>
            <a:rPr lang="it-IT" dirty="0" smtClean="0">
              <a:solidFill>
                <a:schemeClr val="tx1"/>
              </a:solidFill>
            </a:rPr>
            <a:t>proprio per riferirsi all’oggetto di studio delle scienze sociali ed il ricorso alla variabile consente di rilevare, classificare, ordinare e misurare tutti i fenomeni sociali.</a:t>
          </a:r>
          <a:endParaRPr lang="it-IT" dirty="0">
            <a:solidFill>
              <a:schemeClr val="tx1"/>
            </a:solidFill>
          </a:endParaRPr>
        </a:p>
      </dgm:t>
    </dgm:pt>
    <dgm:pt modelId="{7F4CE3A8-FE38-4501-B51C-B1E5BE84DF9C}" type="parTrans" cxnId="{4453C692-E402-445C-B5CB-BCEF81E0D39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9B471B5-360C-4234-ABD6-77A2679E05FF}" type="sibTrans" cxnId="{4453C692-E402-445C-B5CB-BCEF81E0D39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E6CAF66-83D9-46E0-A3F1-BF7A60352ABC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A seconda del </a:t>
          </a:r>
          <a:r>
            <a:rPr lang="it-IT" b="1" dirty="0" smtClean="0">
              <a:solidFill>
                <a:schemeClr val="tx1"/>
              </a:solidFill>
            </a:rPr>
            <a:t>tipo di proprietà </a:t>
          </a:r>
          <a:r>
            <a:rPr lang="it-IT" dirty="0" smtClean="0">
              <a:solidFill>
                <a:schemeClr val="tx1"/>
              </a:solidFill>
            </a:rPr>
            <a:t>che ha suggerito la variabile, sulla base delle possibili </a:t>
          </a:r>
          <a:r>
            <a:rPr lang="it-IT" b="1" dirty="0" smtClean="0">
              <a:solidFill>
                <a:schemeClr val="tx1"/>
              </a:solidFill>
            </a:rPr>
            <a:t>operazioni logiche e matematiche </a:t>
          </a:r>
          <a:r>
            <a:rPr lang="it-IT" dirty="0" smtClean="0">
              <a:solidFill>
                <a:schemeClr val="tx1"/>
              </a:solidFill>
            </a:rPr>
            <a:t>alle quali i </a:t>
          </a:r>
          <a:r>
            <a:rPr lang="it-IT" b="1" dirty="0" smtClean="0">
              <a:solidFill>
                <a:schemeClr val="tx1"/>
              </a:solidFill>
            </a:rPr>
            <a:t>valori delle modalità </a:t>
          </a:r>
          <a:r>
            <a:rPr lang="it-IT" dirty="0" smtClean="0">
              <a:solidFill>
                <a:schemeClr val="tx1"/>
              </a:solidFill>
            </a:rPr>
            <a:t>possono essere sottoposti e sulla base delle proprietà dei numeri che legittimamente possono essere ascritte alle etichette numeriche (valori) che designano lo stato dei casi (modalità) su ciascuna variabile, è possibile distinguere tra </a:t>
          </a:r>
          <a:r>
            <a:rPr lang="it-IT" b="1" i="1" dirty="0" smtClean="0">
              <a:solidFill>
                <a:schemeClr val="tx1"/>
              </a:solidFill>
            </a:rPr>
            <a:t>variabili categoriali </a:t>
          </a:r>
          <a:r>
            <a:rPr lang="it-IT" b="1" dirty="0" smtClean="0">
              <a:solidFill>
                <a:schemeClr val="tx1"/>
              </a:solidFill>
            </a:rPr>
            <a:t>e </a:t>
          </a:r>
          <a:r>
            <a:rPr lang="it-IT" b="1" i="1" dirty="0" smtClean="0">
              <a:solidFill>
                <a:schemeClr val="tx1"/>
              </a:solidFill>
            </a:rPr>
            <a:t>variabili cardinali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0776A7D6-424A-407D-AFBC-79F9CB67E598}" type="parTrans" cxnId="{708523E6-D44F-430B-9AB9-AC9DDCC4ED4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D9F8A94-269D-4870-908A-B38D2E88460F}" type="sibTrans" cxnId="{708523E6-D44F-430B-9AB9-AC9DDCC4ED4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76C7198-5086-441B-8100-0D29683CF3CA}" type="pres">
      <dgm:prSet presAssocID="{E26B50EC-D46D-4363-BB20-491F2D13CBE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EE710FDB-E191-42A3-B284-C0FCEDF9DC20}" type="pres">
      <dgm:prSet presAssocID="{4777D89E-8A88-42DD-AF37-2DE5AF1A6112}" presName="horFlow" presStyleCnt="0"/>
      <dgm:spPr/>
    </dgm:pt>
    <dgm:pt modelId="{BD529BBC-30A5-4824-B60E-5C3B04A76045}" type="pres">
      <dgm:prSet presAssocID="{4777D89E-8A88-42DD-AF37-2DE5AF1A6112}" presName="bigChev" presStyleLbl="node1" presStyleIdx="0" presStyleCnt="2" custScaleX="138278" custScaleY="68811"/>
      <dgm:spPr/>
      <dgm:t>
        <a:bodyPr/>
        <a:lstStyle/>
        <a:p>
          <a:endParaRPr lang="it-IT"/>
        </a:p>
      </dgm:t>
    </dgm:pt>
    <dgm:pt modelId="{D62F7406-7DF7-4D37-A606-52A71882F8F3}" type="pres">
      <dgm:prSet presAssocID="{4777D89E-8A88-42DD-AF37-2DE5AF1A6112}" presName="vSp" presStyleCnt="0"/>
      <dgm:spPr/>
    </dgm:pt>
    <dgm:pt modelId="{05BE1E3E-A478-4A7B-999F-E30B9CBCC984}" type="pres">
      <dgm:prSet presAssocID="{6E6CAF66-83D9-46E0-A3F1-BF7A60352ABC}" presName="horFlow" presStyleCnt="0"/>
      <dgm:spPr/>
    </dgm:pt>
    <dgm:pt modelId="{9C13D802-ABBF-40C9-B3A9-0C5823E4E414}" type="pres">
      <dgm:prSet presAssocID="{6E6CAF66-83D9-46E0-A3F1-BF7A60352ABC}" presName="bigChev" presStyleLbl="node1" presStyleIdx="1" presStyleCnt="2" custScaleX="138278" custScaleY="68811"/>
      <dgm:spPr/>
      <dgm:t>
        <a:bodyPr/>
        <a:lstStyle/>
        <a:p>
          <a:endParaRPr lang="it-IT"/>
        </a:p>
      </dgm:t>
    </dgm:pt>
  </dgm:ptLst>
  <dgm:cxnLst>
    <dgm:cxn modelId="{A3940911-C824-4A37-A01A-6A192AE47541}" type="presOf" srcId="{6E6CAF66-83D9-46E0-A3F1-BF7A60352ABC}" destId="{9C13D802-ABBF-40C9-B3A9-0C5823E4E414}" srcOrd="0" destOrd="0" presId="urn:microsoft.com/office/officeart/2005/8/layout/lProcess3"/>
    <dgm:cxn modelId="{7C4BDDD1-FC93-40C4-B91A-6C7FCEABE8DD}" type="presOf" srcId="{4777D89E-8A88-42DD-AF37-2DE5AF1A6112}" destId="{BD529BBC-30A5-4824-B60E-5C3B04A76045}" srcOrd="0" destOrd="0" presId="urn:microsoft.com/office/officeart/2005/8/layout/lProcess3"/>
    <dgm:cxn modelId="{4453C692-E402-445C-B5CB-BCEF81E0D392}" srcId="{E26B50EC-D46D-4363-BB20-491F2D13CBE8}" destId="{4777D89E-8A88-42DD-AF37-2DE5AF1A6112}" srcOrd="0" destOrd="0" parTransId="{7F4CE3A8-FE38-4501-B51C-B1E5BE84DF9C}" sibTransId="{49B471B5-360C-4234-ABD6-77A2679E05FF}"/>
    <dgm:cxn modelId="{708523E6-D44F-430B-9AB9-AC9DDCC4ED4C}" srcId="{E26B50EC-D46D-4363-BB20-491F2D13CBE8}" destId="{6E6CAF66-83D9-46E0-A3F1-BF7A60352ABC}" srcOrd="1" destOrd="0" parTransId="{0776A7D6-424A-407D-AFBC-79F9CB67E598}" sibTransId="{7D9F8A94-269D-4870-908A-B38D2E88460F}"/>
    <dgm:cxn modelId="{572E4DE9-9FF4-49F1-A9AF-3B14F143BC37}" type="presOf" srcId="{E26B50EC-D46D-4363-BB20-491F2D13CBE8}" destId="{776C7198-5086-441B-8100-0D29683CF3CA}" srcOrd="0" destOrd="0" presId="urn:microsoft.com/office/officeart/2005/8/layout/lProcess3"/>
    <dgm:cxn modelId="{E27031E6-1221-43CF-82E3-5CFF7F88DCDE}" type="presParOf" srcId="{776C7198-5086-441B-8100-0D29683CF3CA}" destId="{EE710FDB-E191-42A3-B284-C0FCEDF9DC20}" srcOrd="0" destOrd="0" presId="urn:microsoft.com/office/officeart/2005/8/layout/lProcess3"/>
    <dgm:cxn modelId="{8475B427-30A4-4C61-BBAF-22BF55F894BC}" type="presParOf" srcId="{EE710FDB-E191-42A3-B284-C0FCEDF9DC20}" destId="{BD529BBC-30A5-4824-B60E-5C3B04A76045}" srcOrd="0" destOrd="0" presId="urn:microsoft.com/office/officeart/2005/8/layout/lProcess3"/>
    <dgm:cxn modelId="{043F3982-1088-404D-B863-BC8A1C1574E8}" type="presParOf" srcId="{776C7198-5086-441B-8100-0D29683CF3CA}" destId="{D62F7406-7DF7-4D37-A606-52A71882F8F3}" srcOrd="1" destOrd="0" presId="urn:microsoft.com/office/officeart/2005/8/layout/lProcess3"/>
    <dgm:cxn modelId="{8344D626-299E-42E5-9976-A862B87BD3EB}" type="presParOf" srcId="{776C7198-5086-441B-8100-0D29683CF3CA}" destId="{05BE1E3E-A478-4A7B-999F-E30B9CBCC984}" srcOrd="2" destOrd="0" presId="urn:microsoft.com/office/officeart/2005/8/layout/lProcess3"/>
    <dgm:cxn modelId="{3803C1CC-8832-4C92-9242-EBF9D08660B0}" type="presParOf" srcId="{05BE1E3E-A478-4A7B-999F-E30B9CBCC984}" destId="{9C13D802-ABBF-40C9-B3A9-0C5823E4E414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1E62BA-BEC5-4092-B170-57E2ADA5498A}" type="doc">
      <dgm:prSet loTypeId="urn:microsoft.com/office/officeart/2005/8/layout/hierarchy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36435841-A84E-4074-9DE1-9D899BD2FFC1}">
      <dgm:prSet custT="1"/>
      <dgm:spPr/>
      <dgm:t>
        <a:bodyPr/>
        <a:lstStyle/>
        <a:p>
          <a:pPr rtl="0"/>
          <a:r>
            <a:rPr lang="it-IT" sz="2000" b="1" smtClean="0">
              <a:solidFill>
                <a:schemeClr val="tx1"/>
              </a:solidFill>
            </a:rPr>
            <a:t>Quali differenze?</a:t>
          </a:r>
          <a:endParaRPr lang="it-IT" sz="2000" b="1">
            <a:solidFill>
              <a:schemeClr val="tx1"/>
            </a:solidFill>
          </a:endParaRPr>
        </a:p>
      </dgm:t>
    </dgm:pt>
    <dgm:pt modelId="{8016A4F0-2569-4904-9818-EC2A860E7A32}" type="parTrans" cxnId="{02161974-0DE4-4F70-A3AB-E8B9ED3EC50C}">
      <dgm:prSet/>
      <dgm:spPr/>
      <dgm:t>
        <a:bodyPr/>
        <a:lstStyle/>
        <a:p>
          <a:endParaRPr lang="it-IT" sz="1800"/>
        </a:p>
      </dgm:t>
    </dgm:pt>
    <dgm:pt modelId="{D1745C57-2757-4A03-BEE9-E7E154907BFA}" type="sibTrans" cxnId="{02161974-0DE4-4F70-A3AB-E8B9ED3EC50C}">
      <dgm:prSet/>
      <dgm:spPr/>
      <dgm:t>
        <a:bodyPr/>
        <a:lstStyle/>
        <a:p>
          <a:endParaRPr lang="it-IT" sz="1800"/>
        </a:p>
      </dgm:t>
    </dgm:pt>
    <dgm:pt modelId="{A3AFBFFB-5B04-4B32-90ED-7C75229147E9}">
      <dgm:prSet custT="1"/>
      <dgm:spPr/>
      <dgm:t>
        <a:bodyPr/>
        <a:lstStyle/>
        <a:p>
          <a:pPr rtl="0"/>
          <a:r>
            <a:rPr lang="it-IT" sz="1800" smtClean="0">
              <a:solidFill>
                <a:schemeClr val="tx1"/>
              </a:solidFill>
            </a:rPr>
            <a:t>Numeri in matrice: </a:t>
          </a:r>
          <a:endParaRPr lang="it-IT" sz="1800">
            <a:solidFill>
              <a:schemeClr val="tx1"/>
            </a:solidFill>
          </a:endParaRPr>
        </a:p>
      </dgm:t>
    </dgm:pt>
    <dgm:pt modelId="{012276D1-C030-4FFE-B684-4FE6B1D20305}" type="parTrans" cxnId="{5F2847E9-65DA-4CA8-A845-6FE4174C1EEB}">
      <dgm:prSet/>
      <dgm:spPr/>
      <dgm:t>
        <a:bodyPr/>
        <a:lstStyle/>
        <a:p>
          <a:endParaRPr lang="it-IT" sz="1800"/>
        </a:p>
      </dgm:t>
    </dgm:pt>
    <dgm:pt modelId="{C1BB3C5A-3864-47F5-9CB5-DEC0AF8613B5}" type="sibTrans" cxnId="{5F2847E9-65DA-4CA8-A845-6FE4174C1EEB}">
      <dgm:prSet/>
      <dgm:spPr/>
      <dgm:t>
        <a:bodyPr/>
        <a:lstStyle/>
        <a:p>
          <a:endParaRPr lang="it-IT" sz="1800"/>
        </a:p>
      </dgm:t>
    </dgm:pt>
    <dgm:pt modelId="{DD9FD326-BF18-410B-A3E3-0B7161F46260}">
      <dgm:prSet custT="1"/>
      <dgm:spPr/>
      <dgm:t>
        <a:bodyPr/>
        <a:lstStyle/>
        <a:p>
          <a:pPr rtl="0"/>
          <a:r>
            <a:rPr lang="it-IT" sz="1800" b="1" smtClean="0">
              <a:solidFill>
                <a:schemeClr val="tx1"/>
              </a:solidFill>
            </a:rPr>
            <a:t>etichette</a:t>
          </a:r>
          <a:endParaRPr lang="it-IT" sz="1800" b="1">
            <a:solidFill>
              <a:schemeClr val="tx1"/>
            </a:solidFill>
          </a:endParaRPr>
        </a:p>
      </dgm:t>
    </dgm:pt>
    <dgm:pt modelId="{2A31DAB4-B87F-43ED-8194-34DC43237060}" type="parTrans" cxnId="{DA16CA27-D028-43F6-A3BE-74B8401657CB}">
      <dgm:prSet/>
      <dgm:spPr/>
      <dgm:t>
        <a:bodyPr/>
        <a:lstStyle/>
        <a:p>
          <a:endParaRPr lang="it-IT" sz="1800"/>
        </a:p>
      </dgm:t>
    </dgm:pt>
    <dgm:pt modelId="{7B19E56B-CFBC-4EE1-83BB-01A18C82D945}" type="sibTrans" cxnId="{DA16CA27-D028-43F6-A3BE-74B8401657CB}">
      <dgm:prSet/>
      <dgm:spPr/>
      <dgm:t>
        <a:bodyPr/>
        <a:lstStyle/>
        <a:p>
          <a:endParaRPr lang="it-IT" sz="1800"/>
        </a:p>
      </dgm:t>
    </dgm:pt>
    <dgm:pt modelId="{CE9CB076-5AD4-49D2-9D32-9B05FA3F571C}">
      <dgm:prSet custT="1"/>
      <dgm:spPr/>
      <dgm:t>
        <a:bodyPr/>
        <a:lstStyle/>
        <a:p>
          <a:pPr rtl="0"/>
          <a:r>
            <a:rPr lang="it-IT" sz="1800" b="1" smtClean="0">
              <a:solidFill>
                <a:schemeClr val="tx1"/>
              </a:solidFill>
            </a:rPr>
            <a:t>valori reali</a:t>
          </a:r>
          <a:endParaRPr lang="it-IT" sz="1800" b="1">
            <a:solidFill>
              <a:schemeClr val="tx1"/>
            </a:solidFill>
          </a:endParaRPr>
        </a:p>
      </dgm:t>
    </dgm:pt>
    <dgm:pt modelId="{2A06396D-2A7E-41C7-86CD-9BE442840B91}" type="parTrans" cxnId="{29374072-2D22-4873-9C86-D1A50A10E4C3}">
      <dgm:prSet/>
      <dgm:spPr/>
      <dgm:t>
        <a:bodyPr/>
        <a:lstStyle/>
        <a:p>
          <a:endParaRPr lang="it-IT" sz="1800"/>
        </a:p>
      </dgm:t>
    </dgm:pt>
    <dgm:pt modelId="{23D8ECB3-1D9C-4B80-8F58-37BB2C5AE20F}" type="sibTrans" cxnId="{29374072-2D22-4873-9C86-D1A50A10E4C3}">
      <dgm:prSet/>
      <dgm:spPr/>
      <dgm:t>
        <a:bodyPr/>
        <a:lstStyle/>
        <a:p>
          <a:endParaRPr lang="it-IT" sz="1800"/>
        </a:p>
      </dgm:t>
    </dgm:pt>
    <dgm:pt modelId="{2805A71D-909E-473F-9590-AE5404C08E45}">
      <dgm:prSet custT="1"/>
      <dgm:spPr/>
      <dgm:t>
        <a:bodyPr/>
        <a:lstStyle/>
        <a:p>
          <a:pPr rtl="0"/>
          <a:r>
            <a:rPr lang="it-IT" sz="1800" smtClean="0">
              <a:solidFill>
                <a:schemeClr val="tx1"/>
              </a:solidFill>
            </a:rPr>
            <a:t>Proprietà che generano variabili: </a:t>
          </a:r>
          <a:endParaRPr lang="it-IT" sz="1800">
            <a:solidFill>
              <a:schemeClr val="tx1"/>
            </a:solidFill>
          </a:endParaRPr>
        </a:p>
      </dgm:t>
    </dgm:pt>
    <dgm:pt modelId="{52A59799-F482-4CCC-AFE5-7957099C004B}" type="parTrans" cxnId="{4FB019B6-5237-4F73-82A6-B6206D7B29E5}">
      <dgm:prSet/>
      <dgm:spPr/>
      <dgm:t>
        <a:bodyPr/>
        <a:lstStyle/>
        <a:p>
          <a:endParaRPr lang="it-IT" sz="1800"/>
        </a:p>
      </dgm:t>
    </dgm:pt>
    <dgm:pt modelId="{99B71628-16E9-40C0-98B7-07660F73037B}" type="sibTrans" cxnId="{4FB019B6-5237-4F73-82A6-B6206D7B29E5}">
      <dgm:prSet/>
      <dgm:spPr/>
      <dgm:t>
        <a:bodyPr/>
        <a:lstStyle/>
        <a:p>
          <a:endParaRPr lang="it-IT" sz="1800"/>
        </a:p>
      </dgm:t>
    </dgm:pt>
    <dgm:pt modelId="{C781E6FD-9F65-4168-8092-1B423F67C4ED}">
      <dgm:prSet custT="1"/>
      <dgm:spPr/>
      <dgm:t>
        <a:bodyPr/>
        <a:lstStyle/>
        <a:p>
          <a:pPr rtl="0"/>
          <a:r>
            <a:rPr lang="it-IT" sz="1600" b="1" dirty="0" smtClean="0">
              <a:solidFill>
                <a:schemeClr val="tx1"/>
              </a:solidFill>
            </a:rPr>
            <a:t>discrete </a:t>
          </a:r>
          <a:r>
            <a:rPr lang="it-IT" sz="1600" dirty="0" smtClean="0">
              <a:solidFill>
                <a:schemeClr val="tx1"/>
              </a:solidFill>
            </a:rPr>
            <a:t>(può assumere solo un numero finito di stati che non sono relazione quantitativa tra loro) </a:t>
          </a:r>
          <a:endParaRPr lang="it-IT" sz="1600" dirty="0">
            <a:solidFill>
              <a:schemeClr val="tx1"/>
            </a:solidFill>
          </a:endParaRPr>
        </a:p>
      </dgm:t>
    </dgm:pt>
    <dgm:pt modelId="{EE19A6F6-D6A5-49A7-A7D2-739A796BC5BE}" type="parTrans" cxnId="{CFA76FE0-FE8C-45AC-9F08-8ED926375DA1}">
      <dgm:prSet/>
      <dgm:spPr/>
      <dgm:t>
        <a:bodyPr/>
        <a:lstStyle/>
        <a:p>
          <a:endParaRPr lang="it-IT" sz="1800"/>
        </a:p>
      </dgm:t>
    </dgm:pt>
    <dgm:pt modelId="{27DEF036-17FD-4F6D-9C3D-8C35BF6E6ECB}" type="sibTrans" cxnId="{CFA76FE0-FE8C-45AC-9F08-8ED926375DA1}">
      <dgm:prSet/>
      <dgm:spPr/>
      <dgm:t>
        <a:bodyPr/>
        <a:lstStyle/>
        <a:p>
          <a:endParaRPr lang="it-IT" sz="1800"/>
        </a:p>
      </dgm:t>
    </dgm:pt>
    <dgm:pt modelId="{6FBCEF6D-7DBC-4C27-9313-037FE01A891A}">
      <dgm:prSet custT="1"/>
      <dgm:spPr/>
      <dgm:t>
        <a:bodyPr/>
        <a:lstStyle/>
        <a:p>
          <a:pPr rtl="0"/>
          <a:r>
            <a:rPr lang="it-IT" sz="1600" b="1" dirty="0" smtClean="0">
              <a:solidFill>
                <a:schemeClr val="tx1"/>
              </a:solidFill>
            </a:rPr>
            <a:t>continue</a:t>
          </a:r>
          <a:r>
            <a:rPr lang="it-IT" sz="1600" dirty="0" smtClean="0">
              <a:solidFill>
                <a:schemeClr val="tx1"/>
              </a:solidFill>
            </a:rPr>
            <a:t> (può assumere un numero infinito di stati impercettibilmente diversi l’uno dall’altro e ciascuno stato è collocabile lungo un </a:t>
          </a:r>
          <a:r>
            <a:rPr lang="it-IT" sz="1600" i="1" dirty="0" smtClean="0">
              <a:solidFill>
                <a:schemeClr val="tx1"/>
              </a:solidFill>
            </a:rPr>
            <a:t>continuum </a:t>
          </a:r>
          <a:r>
            <a:rPr lang="it-IT" sz="1600" dirty="0" smtClean="0">
              <a:solidFill>
                <a:schemeClr val="tx1"/>
              </a:solidFill>
            </a:rPr>
            <a:t>ed è in relazione quantitativa con gli altri stati)</a:t>
          </a:r>
          <a:endParaRPr lang="it-IT" sz="1600" dirty="0">
            <a:solidFill>
              <a:schemeClr val="tx1"/>
            </a:solidFill>
          </a:endParaRPr>
        </a:p>
      </dgm:t>
    </dgm:pt>
    <dgm:pt modelId="{E55DCC4E-35D8-4258-9EA7-D50116DBEC62}" type="parTrans" cxnId="{1B1A5524-7822-42B7-81DB-DB38DDE7FD3B}">
      <dgm:prSet/>
      <dgm:spPr/>
      <dgm:t>
        <a:bodyPr/>
        <a:lstStyle/>
        <a:p>
          <a:endParaRPr lang="it-IT" sz="1800"/>
        </a:p>
      </dgm:t>
    </dgm:pt>
    <dgm:pt modelId="{317F8FD4-B3F9-406E-974C-6283775E2CFC}" type="sibTrans" cxnId="{1B1A5524-7822-42B7-81DB-DB38DDE7FD3B}">
      <dgm:prSet/>
      <dgm:spPr/>
      <dgm:t>
        <a:bodyPr/>
        <a:lstStyle/>
        <a:p>
          <a:endParaRPr lang="it-IT" sz="1800"/>
        </a:p>
      </dgm:t>
    </dgm:pt>
    <dgm:pt modelId="{121CC3DF-03DA-4F74-8388-E73AEE4AA94C}" type="pres">
      <dgm:prSet presAssocID="{CB1E62BA-BEC5-4092-B170-57E2ADA549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41766064-2D0B-4C12-AA09-E0F7201DEDDF}" type="pres">
      <dgm:prSet presAssocID="{36435841-A84E-4074-9DE1-9D899BD2FFC1}" presName="vertOne" presStyleCnt="0"/>
      <dgm:spPr/>
    </dgm:pt>
    <dgm:pt modelId="{F049B1B1-FFD9-4C68-B0FE-7B4DC1BCD8D8}" type="pres">
      <dgm:prSet presAssocID="{36435841-A84E-4074-9DE1-9D899BD2FFC1}" presName="txOne" presStyleLbl="node0" presStyleIdx="0" presStyleCnt="1" custScaleX="100223" custScaleY="34599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CAD964E2-2A51-4784-8095-26BAB1A1A469}" type="pres">
      <dgm:prSet presAssocID="{36435841-A84E-4074-9DE1-9D899BD2FFC1}" presName="parTransOne" presStyleCnt="0"/>
      <dgm:spPr/>
    </dgm:pt>
    <dgm:pt modelId="{76151ACA-02C9-456D-8127-E1BB1E470053}" type="pres">
      <dgm:prSet presAssocID="{36435841-A84E-4074-9DE1-9D899BD2FFC1}" presName="horzOne" presStyleCnt="0"/>
      <dgm:spPr/>
    </dgm:pt>
    <dgm:pt modelId="{5374F7C3-3A43-4D20-9446-044BC34F22E2}" type="pres">
      <dgm:prSet presAssocID="{A3AFBFFB-5B04-4B32-90ED-7C75229147E9}" presName="vertTwo" presStyleCnt="0"/>
      <dgm:spPr/>
    </dgm:pt>
    <dgm:pt modelId="{F804EDE1-F5F8-448E-8FC0-CFDAE387CB4C}" type="pres">
      <dgm:prSet presAssocID="{A3AFBFFB-5B04-4B32-90ED-7C75229147E9}" presName="txTwo" presStyleLbl="node2" presStyleIdx="0" presStyleCnt="2" custScaleY="34526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E1F3819A-FE35-44F8-9D1C-40015CB6C0C7}" type="pres">
      <dgm:prSet presAssocID="{A3AFBFFB-5B04-4B32-90ED-7C75229147E9}" presName="parTransTwo" presStyleCnt="0"/>
      <dgm:spPr/>
    </dgm:pt>
    <dgm:pt modelId="{604222CC-6760-40AB-93B5-595A24CBFD7F}" type="pres">
      <dgm:prSet presAssocID="{A3AFBFFB-5B04-4B32-90ED-7C75229147E9}" presName="horzTwo" presStyleCnt="0"/>
      <dgm:spPr/>
    </dgm:pt>
    <dgm:pt modelId="{FFB2FDC9-86F6-4E8C-989C-929E644D5338}" type="pres">
      <dgm:prSet presAssocID="{DD9FD326-BF18-410B-A3E3-0B7161F46260}" presName="vertThree" presStyleCnt="0"/>
      <dgm:spPr/>
    </dgm:pt>
    <dgm:pt modelId="{A65356BF-676A-4357-A424-6BA0F07BB281}" type="pres">
      <dgm:prSet presAssocID="{DD9FD326-BF18-410B-A3E3-0B7161F46260}" presName="txThre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3F6FF966-DDF9-44F1-B7F0-E3ABF0A06C6F}" type="pres">
      <dgm:prSet presAssocID="{DD9FD326-BF18-410B-A3E3-0B7161F46260}" presName="horzThree" presStyleCnt="0"/>
      <dgm:spPr/>
    </dgm:pt>
    <dgm:pt modelId="{7277797C-FFEE-4542-9A78-EDB69793E07E}" type="pres">
      <dgm:prSet presAssocID="{7B19E56B-CFBC-4EE1-83BB-01A18C82D945}" presName="sibSpaceThree" presStyleCnt="0"/>
      <dgm:spPr/>
    </dgm:pt>
    <dgm:pt modelId="{08D43B23-D7FD-4C65-A900-D0BF164DE6F4}" type="pres">
      <dgm:prSet presAssocID="{CE9CB076-5AD4-49D2-9D32-9B05FA3F571C}" presName="vertThree" presStyleCnt="0"/>
      <dgm:spPr/>
    </dgm:pt>
    <dgm:pt modelId="{F1AEB76C-D85A-46F0-9D7F-C09276A989EF}" type="pres">
      <dgm:prSet presAssocID="{CE9CB076-5AD4-49D2-9D32-9B05FA3F571C}" presName="txThre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E18EC299-94BD-40C4-B811-173D78FCB8ED}" type="pres">
      <dgm:prSet presAssocID="{CE9CB076-5AD4-49D2-9D32-9B05FA3F571C}" presName="horzThree" presStyleCnt="0"/>
      <dgm:spPr/>
    </dgm:pt>
    <dgm:pt modelId="{80CCF0CB-C5DB-4DF2-A4D7-126711B8E1C5}" type="pres">
      <dgm:prSet presAssocID="{C1BB3C5A-3864-47F5-9CB5-DEC0AF8613B5}" presName="sibSpaceTwo" presStyleCnt="0"/>
      <dgm:spPr/>
    </dgm:pt>
    <dgm:pt modelId="{D356E595-F01A-4E8A-A8DB-A62EFED9B8AE}" type="pres">
      <dgm:prSet presAssocID="{2805A71D-909E-473F-9590-AE5404C08E45}" presName="vertTwo" presStyleCnt="0"/>
      <dgm:spPr/>
    </dgm:pt>
    <dgm:pt modelId="{96587BE4-1271-4085-8B64-45AF50943D13}" type="pres">
      <dgm:prSet presAssocID="{2805A71D-909E-473F-9590-AE5404C08E45}" presName="txTwo" presStyleLbl="node2" presStyleIdx="1" presStyleCnt="2" custScaleY="34526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3AAD19AA-7C80-44F8-9F79-068756046C62}" type="pres">
      <dgm:prSet presAssocID="{2805A71D-909E-473F-9590-AE5404C08E45}" presName="parTransTwo" presStyleCnt="0"/>
      <dgm:spPr/>
    </dgm:pt>
    <dgm:pt modelId="{6899A935-37DE-4084-92D5-4FFCA1A818B3}" type="pres">
      <dgm:prSet presAssocID="{2805A71D-909E-473F-9590-AE5404C08E45}" presName="horzTwo" presStyleCnt="0"/>
      <dgm:spPr/>
    </dgm:pt>
    <dgm:pt modelId="{2DB9582C-BF10-4BAA-AAD2-1ED2A31B6E65}" type="pres">
      <dgm:prSet presAssocID="{C781E6FD-9F65-4168-8092-1B423F67C4ED}" presName="vertThree" presStyleCnt="0"/>
      <dgm:spPr/>
    </dgm:pt>
    <dgm:pt modelId="{2A6024BF-FCD6-47D1-8000-CA1E4577056B}" type="pres">
      <dgm:prSet presAssocID="{C781E6FD-9F65-4168-8092-1B423F67C4ED}" presName="txThree" presStyleLbl="node3" presStyleIdx="2" presStyleCnt="4" custScaleX="174561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5B41E14A-535E-4D50-AD60-5DF16C41AAB4}" type="pres">
      <dgm:prSet presAssocID="{C781E6FD-9F65-4168-8092-1B423F67C4ED}" presName="horzThree" presStyleCnt="0"/>
      <dgm:spPr/>
    </dgm:pt>
    <dgm:pt modelId="{8187705A-A831-4DB8-AA3B-9F98259CDE49}" type="pres">
      <dgm:prSet presAssocID="{27DEF036-17FD-4F6D-9C3D-8C35BF6E6ECB}" presName="sibSpaceThree" presStyleCnt="0"/>
      <dgm:spPr/>
    </dgm:pt>
    <dgm:pt modelId="{0D3F61A9-4D23-4900-AD83-528EEC108E84}" type="pres">
      <dgm:prSet presAssocID="{6FBCEF6D-7DBC-4C27-9313-037FE01A891A}" presName="vertThree" presStyleCnt="0"/>
      <dgm:spPr/>
    </dgm:pt>
    <dgm:pt modelId="{2D35D60F-6FEF-4513-A84A-E244C6D6A9BE}" type="pres">
      <dgm:prSet presAssocID="{6FBCEF6D-7DBC-4C27-9313-037FE01A891A}" presName="txThree" presStyleLbl="node3" presStyleIdx="3" presStyleCnt="4" custScaleX="174561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0464DC37-9ED5-4A4B-B106-44607FE81D87}" type="pres">
      <dgm:prSet presAssocID="{6FBCEF6D-7DBC-4C27-9313-037FE01A891A}" presName="horzThree" presStyleCnt="0"/>
      <dgm:spPr/>
    </dgm:pt>
  </dgm:ptLst>
  <dgm:cxnLst>
    <dgm:cxn modelId="{1B1A5524-7822-42B7-81DB-DB38DDE7FD3B}" srcId="{2805A71D-909E-473F-9590-AE5404C08E45}" destId="{6FBCEF6D-7DBC-4C27-9313-037FE01A891A}" srcOrd="1" destOrd="0" parTransId="{E55DCC4E-35D8-4258-9EA7-D50116DBEC62}" sibTransId="{317F8FD4-B3F9-406E-974C-6283775E2CFC}"/>
    <dgm:cxn modelId="{29374072-2D22-4873-9C86-D1A50A10E4C3}" srcId="{A3AFBFFB-5B04-4B32-90ED-7C75229147E9}" destId="{CE9CB076-5AD4-49D2-9D32-9B05FA3F571C}" srcOrd="1" destOrd="0" parTransId="{2A06396D-2A7E-41C7-86CD-9BE442840B91}" sibTransId="{23D8ECB3-1D9C-4B80-8F58-37BB2C5AE20F}"/>
    <dgm:cxn modelId="{892659C6-45FC-4841-A254-8F7CB4C6808F}" type="presOf" srcId="{DD9FD326-BF18-410B-A3E3-0B7161F46260}" destId="{A65356BF-676A-4357-A424-6BA0F07BB281}" srcOrd="0" destOrd="0" presId="urn:microsoft.com/office/officeart/2005/8/layout/hierarchy4"/>
    <dgm:cxn modelId="{334F081D-9C84-4AEE-9366-06572AE99285}" type="presOf" srcId="{6FBCEF6D-7DBC-4C27-9313-037FE01A891A}" destId="{2D35D60F-6FEF-4513-A84A-E244C6D6A9BE}" srcOrd="0" destOrd="0" presId="urn:microsoft.com/office/officeart/2005/8/layout/hierarchy4"/>
    <dgm:cxn modelId="{42304F6C-0CC3-4C38-9E4A-203AC4597CCD}" type="presOf" srcId="{CE9CB076-5AD4-49D2-9D32-9B05FA3F571C}" destId="{F1AEB76C-D85A-46F0-9D7F-C09276A989EF}" srcOrd="0" destOrd="0" presId="urn:microsoft.com/office/officeart/2005/8/layout/hierarchy4"/>
    <dgm:cxn modelId="{3829E743-6C51-42A3-80F1-4C7BFEB49E6A}" type="presOf" srcId="{CB1E62BA-BEC5-4092-B170-57E2ADA5498A}" destId="{121CC3DF-03DA-4F74-8388-E73AEE4AA94C}" srcOrd="0" destOrd="0" presId="urn:microsoft.com/office/officeart/2005/8/layout/hierarchy4"/>
    <dgm:cxn modelId="{02161974-0DE4-4F70-A3AB-E8B9ED3EC50C}" srcId="{CB1E62BA-BEC5-4092-B170-57E2ADA5498A}" destId="{36435841-A84E-4074-9DE1-9D899BD2FFC1}" srcOrd="0" destOrd="0" parTransId="{8016A4F0-2569-4904-9818-EC2A860E7A32}" sibTransId="{D1745C57-2757-4A03-BEE9-E7E154907BFA}"/>
    <dgm:cxn modelId="{82012F7C-B0A4-488B-B072-0A27BFECC964}" type="presOf" srcId="{2805A71D-909E-473F-9590-AE5404C08E45}" destId="{96587BE4-1271-4085-8B64-45AF50943D13}" srcOrd="0" destOrd="0" presId="urn:microsoft.com/office/officeart/2005/8/layout/hierarchy4"/>
    <dgm:cxn modelId="{CFA76FE0-FE8C-45AC-9F08-8ED926375DA1}" srcId="{2805A71D-909E-473F-9590-AE5404C08E45}" destId="{C781E6FD-9F65-4168-8092-1B423F67C4ED}" srcOrd="0" destOrd="0" parTransId="{EE19A6F6-D6A5-49A7-A7D2-739A796BC5BE}" sibTransId="{27DEF036-17FD-4F6D-9C3D-8C35BF6E6ECB}"/>
    <dgm:cxn modelId="{9E463FAA-C3FE-4153-A64E-79168D192C55}" type="presOf" srcId="{C781E6FD-9F65-4168-8092-1B423F67C4ED}" destId="{2A6024BF-FCD6-47D1-8000-CA1E4577056B}" srcOrd="0" destOrd="0" presId="urn:microsoft.com/office/officeart/2005/8/layout/hierarchy4"/>
    <dgm:cxn modelId="{5F2847E9-65DA-4CA8-A845-6FE4174C1EEB}" srcId="{36435841-A84E-4074-9DE1-9D899BD2FFC1}" destId="{A3AFBFFB-5B04-4B32-90ED-7C75229147E9}" srcOrd="0" destOrd="0" parTransId="{012276D1-C030-4FFE-B684-4FE6B1D20305}" sibTransId="{C1BB3C5A-3864-47F5-9CB5-DEC0AF8613B5}"/>
    <dgm:cxn modelId="{09DDF0B6-1D7C-416C-BD3C-2B41D59A31DA}" type="presOf" srcId="{36435841-A84E-4074-9DE1-9D899BD2FFC1}" destId="{F049B1B1-FFD9-4C68-B0FE-7B4DC1BCD8D8}" srcOrd="0" destOrd="0" presId="urn:microsoft.com/office/officeart/2005/8/layout/hierarchy4"/>
    <dgm:cxn modelId="{4FB019B6-5237-4F73-82A6-B6206D7B29E5}" srcId="{36435841-A84E-4074-9DE1-9D899BD2FFC1}" destId="{2805A71D-909E-473F-9590-AE5404C08E45}" srcOrd="1" destOrd="0" parTransId="{52A59799-F482-4CCC-AFE5-7957099C004B}" sibTransId="{99B71628-16E9-40C0-98B7-07660F73037B}"/>
    <dgm:cxn modelId="{98BBBCCA-BD86-453A-A5AE-3EE175EBF07B}" type="presOf" srcId="{A3AFBFFB-5B04-4B32-90ED-7C75229147E9}" destId="{F804EDE1-F5F8-448E-8FC0-CFDAE387CB4C}" srcOrd="0" destOrd="0" presId="urn:microsoft.com/office/officeart/2005/8/layout/hierarchy4"/>
    <dgm:cxn modelId="{DA16CA27-D028-43F6-A3BE-74B8401657CB}" srcId="{A3AFBFFB-5B04-4B32-90ED-7C75229147E9}" destId="{DD9FD326-BF18-410B-A3E3-0B7161F46260}" srcOrd="0" destOrd="0" parTransId="{2A31DAB4-B87F-43ED-8194-34DC43237060}" sibTransId="{7B19E56B-CFBC-4EE1-83BB-01A18C82D945}"/>
    <dgm:cxn modelId="{13E78FEF-C132-4985-A260-2A2CBF372F1F}" type="presParOf" srcId="{121CC3DF-03DA-4F74-8388-E73AEE4AA94C}" destId="{41766064-2D0B-4C12-AA09-E0F7201DEDDF}" srcOrd="0" destOrd="0" presId="urn:microsoft.com/office/officeart/2005/8/layout/hierarchy4"/>
    <dgm:cxn modelId="{7DC918BC-2BDF-498E-8F4C-5C2ABFA66CD3}" type="presParOf" srcId="{41766064-2D0B-4C12-AA09-E0F7201DEDDF}" destId="{F049B1B1-FFD9-4C68-B0FE-7B4DC1BCD8D8}" srcOrd="0" destOrd="0" presId="urn:microsoft.com/office/officeart/2005/8/layout/hierarchy4"/>
    <dgm:cxn modelId="{4982347A-3AA3-4811-8774-1DE66A37721B}" type="presParOf" srcId="{41766064-2D0B-4C12-AA09-E0F7201DEDDF}" destId="{CAD964E2-2A51-4784-8095-26BAB1A1A469}" srcOrd="1" destOrd="0" presId="urn:microsoft.com/office/officeart/2005/8/layout/hierarchy4"/>
    <dgm:cxn modelId="{4907646B-28BB-4096-AA2D-6F660537807B}" type="presParOf" srcId="{41766064-2D0B-4C12-AA09-E0F7201DEDDF}" destId="{76151ACA-02C9-456D-8127-E1BB1E470053}" srcOrd="2" destOrd="0" presId="urn:microsoft.com/office/officeart/2005/8/layout/hierarchy4"/>
    <dgm:cxn modelId="{3B66F068-F359-46E9-964E-59C0A1E2154F}" type="presParOf" srcId="{76151ACA-02C9-456D-8127-E1BB1E470053}" destId="{5374F7C3-3A43-4D20-9446-044BC34F22E2}" srcOrd="0" destOrd="0" presId="urn:microsoft.com/office/officeart/2005/8/layout/hierarchy4"/>
    <dgm:cxn modelId="{EBB388DB-7F6E-4653-9EA0-B5F8D8146111}" type="presParOf" srcId="{5374F7C3-3A43-4D20-9446-044BC34F22E2}" destId="{F804EDE1-F5F8-448E-8FC0-CFDAE387CB4C}" srcOrd="0" destOrd="0" presId="urn:microsoft.com/office/officeart/2005/8/layout/hierarchy4"/>
    <dgm:cxn modelId="{CF73DECD-7D21-45DD-B13A-634E13C3C81A}" type="presParOf" srcId="{5374F7C3-3A43-4D20-9446-044BC34F22E2}" destId="{E1F3819A-FE35-44F8-9D1C-40015CB6C0C7}" srcOrd="1" destOrd="0" presId="urn:microsoft.com/office/officeart/2005/8/layout/hierarchy4"/>
    <dgm:cxn modelId="{0B5FF484-C0F8-446F-8CD6-0F1C73D48FED}" type="presParOf" srcId="{5374F7C3-3A43-4D20-9446-044BC34F22E2}" destId="{604222CC-6760-40AB-93B5-595A24CBFD7F}" srcOrd="2" destOrd="0" presId="urn:microsoft.com/office/officeart/2005/8/layout/hierarchy4"/>
    <dgm:cxn modelId="{32F6D655-4065-4FFB-A851-AC8E8644D4AC}" type="presParOf" srcId="{604222CC-6760-40AB-93B5-595A24CBFD7F}" destId="{FFB2FDC9-86F6-4E8C-989C-929E644D5338}" srcOrd="0" destOrd="0" presId="urn:microsoft.com/office/officeart/2005/8/layout/hierarchy4"/>
    <dgm:cxn modelId="{684C39D3-9056-47C4-AC2E-006FD66D0151}" type="presParOf" srcId="{FFB2FDC9-86F6-4E8C-989C-929E644D5338}" destId="{A65356BF-676A-4357-A424-6BA0F07BB281}" srcOrd="0" destOrd="0" presId="urn:microsoft.com/office/officeart/2005/8/layout/hierarchy4"/>
    <dgm:cxn modelId="{8344E026-1589-45C1-8131-DBEDDC865D29}" type="presParOf" srcId="{FFB2FDC9-86F6-4E8C-989C-929E644D5338}" destId="{3F6FF966-DDF9-44F1-B7F0-E3ABF0A06C6F}" srcOrd="1" destOrd="0" presId="urn:microsoft.com/office/officeart/2005/8/layout/hierarchy4"/>
    <dgm:cxn modelId="{9CD4861A-8CB9-43AA-82DF-2551AE16BF41}" type="presParOf" srcId="{604222CC-6760-40AB-93B5-595A24CBFD7F}" destId="{7277797C-FFEE-4542-9A78-EDB69793E07E}" srcOrd="1" destOrd="0" presId="urn:microsoft.com/office/officeart/2005/8/layout/hierarchy4"/>
    <dgm:cxn modelId="{2B4D44D8-F7FE-4191-B96E-F534B3EE595D}" type="presParOf" srcId="{604222CC-6760-40AB-93B5-595A24CBFD7F}" destId="{08D43B23-D7FD-4C65-A900-D0BF164DE6F4}" srcOrd="2" destOrd="0" presId="urn:microsoft.com/office/officeart/2005/8/layout/hierarchy4"/>
    <dgm:cxn modelId="{23C75562-8637-4EF8-91A3-4FF986A94290}" type="presParOf" srcId="{08D43B23-D7FD-4C65-A900-D0BF164DE6F4}" destId="{F1AEB76C-D85A-46F0-9D7F-C09276A989EF}" srcOrd="0" destOrd="0" presId="urn:microsoft.com/office/officeart/2005/8/layout/hierarchy4"/>
    <dgm:cxn modelId="{4144E95A-DA7E-49B1-AFE9-67C86400B4E6}" type="presParOf" srcId="{08D43B23-D7FD-4C65-A900-D0BF164DE6F4}" destId="{E18EC299-94BD-40C4-B811-173D78FCB8ED}" srcOrd="1" destOrd="0" presId="urn:microsoft.com/office/officeart/2005/8/layout/hierarchy4"/>
    <dgm:cxn modelId="{2F209FBC-A84D-4304-BD94-867720D278D9}" type="presParOf" srcId="{76151ACA-02C9-456D-8127-E1BB1E470053}" destId="{80CCF0CB-C5DB-4DF2-A4D7-126711B8E1C5}" srcOrd="1" destOrd="0" presId="urn:microsoft.com/office/officeart/2005/8/layout/hierarchy4"/>
    <dgm:cxn modelId="{2635E512-23BA-48B6-A6DC-5A6A83759A64}" type="presParOf" srcId="{76151ACA-02C9-456D-8127-E1BB1E470053}" destId="{D356E595-F01A-4E8A-A8DB-A62EFED9B8AE}" srcOrd="2" destOrd="0" presId="urn:microsoft.com/office/officeart/2005/8/layout/hierarchy4"/>
    <dgm:cxn modelId="{EF7A589E-E832-488A-8A50-2329C2EC299B}" type="presParOf" srcId="{D356E595-F01A-4E8A-A8DB-A62EFED9B8AE}" destId="{96587BE4-1271-4085-8B64-45AF50943D13}" srcOrd="0" destOrd="0" presId="urn:microsoft.com/office/officeart/2005/8/layout/hierarchy4"/>
    <dgm:cxn modelId="{244EAEAD-35EB-4F27-9B3E-753651DF56F0}" type="presParOf" srcId="{D356E595-F01A-4E8A-A8DB-A62EFED9B8AE}" destId="{3AAD19AA-7C80-44F8-9F79-068756046C62}" srcOrd="1" destOrd="0" presId="urn:microsoft.com/office/officeart/2005/8/layout/hierarchy4"/>
    <dgm:cxn modelId="{240B4F90-01FE-45B3-BD44-629991264408}" type="presParOf" srcId="{D356E595-F01A-4E8A-A8DB-A62EFED9B8AE}" destId="{6899A935-37DE-4084-92D5-4FFCA1A818B3}" srcOrd="2" destOrd="0" presId="urn:microsoft.com/office/officeart/2005/8/layout/hierarchy4"/>
    <dgm:cxn modelId="{A6444461-9307-4248-9977-208ACE5CB2DD}" type="presParOf" srcId="{6899A935-37DE-4084-92D5-4FFCA1A818B3}" destId="{2DB9582C-BF10-4BAA-AAD2-1ED2A31B6E65}" srcOrd="0" destOrd="0" presId="urn:microsoft.com/office/officeart/2005/8/layout/hierarchy4"/>
    <dgm:cxn modelId="{010CEEC1-4724-45CD-A52F-451BC8FDA9B8}" type="presParOf" srcId="{2DB9582C-BF10-4BAA-AAD2-1ED2A31B6E65}" destId="{2A6024BF-FCD6-47D1-8000-CA1E4577056B}" srcOrd="0" destOrd="0" presId="urn:microsoft.com/office/officeart/2005/8/layout/hierarchy4"/>
    <dgm:cxn modelId="{36B24E1A-2DCC-4426-BD69-15A269435EF6}" type="presParOf" srcId="{2DB9582C-BF10-4BAA-AAD2-1ED2A31B6E65}" destId="{5B41E14A-535E-4D50-AD60-5DF16C41AAB4}" srcOrd="1" destOrd="0" presId="urn:microsoft.com/office/officeart/2005/8/layout/hierarchy4"/>
    <dgm:cxn modelId="{9FED6420-063A-4C04-A5D3-35B1BE2C2837}" type="presParOf" srcId="{6899A935-37DE-4084-92D5-4FFCA1A818B3}" destId="{8187705A-A831-4DB8-AA3B-9F98259CDE49}" srcOrd="1" destOrd="0" presId="urn:microsoft.com/office/officeart/2005/8/layout/hierarchy4"/>
    <dgm:cxn modelId="{81C22991-BE7C-4736-8C90-A94376D255D2}" type="presParOf" srcId="{6899A935-37DE-4084-92D5-4FFCA1A818B3}" destId="{0D3F61A9-4D23-4900-AD83-528EEC108E84}" srcOrd="2" destOrd="0" presId="urn:microsoft.com/office/officeart/2005/8/layout/hierarchy4"/>
    <dgm:cxn modelId="{7E39C445-33DC-4317-AAC7-B06A02FE45B9}" type="presParOf" srcId="{0D3F61A9-4D23-4900-AD83-528EEC108E84}" destId="{2D35D60F-6FEF-4513-A84A-E244C6D6A9BE}" srcOrd="0" destOrd="0" presId="urn:microsoft.com/office/officeart/2005/8/layout/hierarchy4"/>
    <dgm:cxn modelId="{BAE1673E-77CC-4534-9AD1-30030E364FC2}" type="presParOf" srcId="{0D3F61A9-4D23-4900-AD83-528EEC108E84}" destId="{0464DC37-9ED5-4A4B-B106-44607FE81D8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C156501-7D0F-4C0F-B17A-71C2ABB705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05226280-7198-4316-8D54-2EB5F4E5561C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Quale operazione intellettuale e quali tipi di variabili?</a:t>
          </a:r>
          <a:endParaRPr lang="it-IT" dirty="0">
            <a:solidFill>
              <a:schemeClr val="tx1"/>
            </a:solidFill>
          </a:endParaRPr>
        </a:p>
      </dgm:t>
    </dgm:pt>
    <dgm:pt modelId="{18803974-F114-4DA9-90A7-782BDCC1DEB9}" type="parTrans" cxnId="{51F21D97-F793-4E88-B43E-08438A725F5F}">
      <dgm:prSet/>
      <dgm:spPr/>
      <dgm:t>
        <a:bodyPr/>
        <a:lstStyle/>
        <a:p>
          <a:endParaRPr lang="it-IT"/>
        </a:p>
      </dgm:t>
    </dgm:pt>
    <dgm:pt modelId="{82E54E20-A871-4F74-839F-55A4160B3655}" type="sibTrans" cxnId="{51F21D97-F793-4E88-B43E-08438A725F5F}">
      <dgm:prSet/>
      <dgm:spPr/>
      <dgm:t>
        <a:bodyPr/>
        <a:lstStyle/>
        <a:p>
          <a:endParaRPr lang="it-IT"/>
        </a:p>
      </dgm:t>
    </dgm:pt>
    <dgm:pt modelId="{2ACF1D3A-1711-462C-8239-E2F963F092C3}">
      <dgm:prSet/>
      <dgm:spPr/>
      <dgm:t>
        <a:bodyPr/>
        <a:lstStyle/>
        <a:p>
          <a:pPr rtl="0"/>
          <a:r>
            <a:rPr lang="it-IT" b="1" dirty="0" smtClean="0"/>
            <a:t>Classificazione</a:t>
          </a:r>
          <a:r>
            <a:rPr lang="it-IT" dirty="0" smtClean="0"/>
            <a:t> degli stati sulla proprietà (</a:t>
          </a:r>
          <a:r>
            <a:rPr lang="it-IT" b="1" dirty="0" smtClean="0"/>
            <a:t>variabili categoriali non ordinate</a:t>
          </a:r>
          <a:r>
            <a:rPr lang="it-IT" dirty="0" smtClean="0"/>
            <a:t> derivanti da </a:t>
          </a:r>
          <a:r>
            <a:rPr lang="it-IT" b="1" dirty="0" smtClean="0"/>
            <a:t>proprietà discrete </a:t>
          </a:r>
          <a:r>
            <a:rPr lang="it-IT" dirty="0" smtClean="0"/>
            <a:t>- genere) gli stati sono pensati come </a:t>
          </a:r>
          <a:r>
            <a:rPr lang="it-IT" b="1" dirty="0" smtClean="0"/>
            <a:t>uguali/differenti</a:t>
          </a:r>
          <a:r>
            <a:rPr lang="it-IT" dirty="0" smtClean="0"/>
            <a:t>, le modalità saranno semplicemente </a:t>
          </a:r>
          <a:r>
            <a:rPr lang="it-IT" b="1" dirty="0" smtClean="0"/>
            <a:t>etichettate</a:t>
          </a:r>
          <a:r>
            <a:rPr lang="it-IT" dirty="0" smtClean="0"/>
            <a:t>.</a:t>
          </a:r>
          <a:endParaRPr lang="it-IT" dirty="0"/>
        </a:p>
      </dgm:t>
    </dgm:pt>
    <dgm:pt modelId="{73442BB5-66CE-4EE1-9C3C-EEDDC09EE4F9}" type="parTrans" cxnId="{B85F8474-9A26-45AE-AB39-9C89668FD9A5}">
      <dgm:prSet/>
      <dgm:spPr/>
      <dgm:t>
        <a:bodyPr/>
        <a:lstStyle/>
        <a:p>
          <a:endParaRPr lang="it-IT"/>
        </a:p>
      </dgm:t>
    </dgm:pt>
    <dgm:pt modelId="{D37D5872-A48C-47B3-9682-AF3D2E3F5D06}" type="sibTrans" cxnId="{B85F8474-9A26-45AE-AB39-9C89668FD9A5}">
      <dgm:prSet/>
      <dgm:spPr/>
      <dgm:t>
        <a:bodyPr/>
        <a:lstStyle/>
        <a:p>
          <a:endParaRPr lang="it-IT"/>
        </a:p>
      </dgm:t>
    </dgm:pt>
    <dgm:pt modelId="{F6A58878-4ED0-4427-8ADE-8E98A635E90E}">
      <dgm:prSet/>
      <dgm:spPr/>
      <dgm:t>
        <a:bodyPr/>
        <a:lstStyle/>
        <a:p>
          <a:pPr rtl="0"/>
          <a:r>
            <a:rPr lang="it-IT" b="1" dirty="0" smtClean="0"/>
            <a:t>Ordinamento</a:t>
          </a:r>
          <a:r>
            <a:rPr lang="it-IT" dirty="0" smtClean="0"/>
            <a:t> degli stati sulla proprietà (</a:t>
          </a:r>
          <a:r>
            <a:rPr lang="it-IT" b="1" dirty="0" smtClean="0"/>
            <a:t>variabili categoriali ordinate </a:t>
          </a:r>
          <a:r>
            <a:rPr lang="it-IT" dirty="0" smtClean="0"/>
            <a:t>derivanti da </a:t>
          </a:r>
          <a:r>
            <a:rPr lang="it-IT" b="1" dirty="0" smtClean="0"/>
            <a:t>proprietà discrete </a:t>
          </a:r>
          <a:r>
            <a:rPr lang="it-IT" dirty="0" smtClean="0"/>
            <a:t>– titolo di studio) gli stati sono pensati come ordinabili nel senso di </a:t>
          </a:r>
          <a:r>
            <a:rPr lang="it-IT" b="1" dirty="0" smtClean="0"/>
            <a:t>maggiore o minore </a:t>
          </a:r>
          <a:r>
            <a:rPr lang="it-IT" dirty="0" smtClean="0"/>
            <a:t>quantità di proprietà posseduta ma senza la possibilità di quantificare la distanza tra l’uno e l’altro stato, le modalità saranno contrassegnate sa una serie numerica che rispecchi </a:t>
          </a:r>
          <a:r>
            <a:rPr lang="it-IT" b="1" dirty="0" smtClean="0"/>
            <a:t>l’ordine </a:t>
          </a:r>
          <a:r>
            <a:rPr lang="it-IT" b="1" dirty="0" err="1" smtClean="0"/>
            <a:t>monotonico</a:t>
          </a:r>
          <a:r>
            <a:rPr lang="it-IT" b="1" dirty="0" smtClean="0"/>
            <a:t> </a:t>
          </a:r>
          <a:r>
            <a:rPr lang="it-IT" dirty="0" smtClean="0"/>
            <a:t>tra la serie e le modalità stesse.</a:t>
          </a:r>
          <a:endParaRPr lang="it-IT" dirty="0"/>
        </a:p>
      </dgm:t>
    </dgm:pt>
    <dgm:pt modelId="{9F0D855A-1179-4AC4-8EF2-E04ADAA18A25}" type="parTrans" cxnId="{9C6C640D-DF0F-430A-A4D7-954AB17EE5F9}">
      <dgm:prSet/>
      <dgm:spPr/>
      <dgm:t>
        <a:bodyPr/>
        <a:lstStyle/>
        <a:p>
          <a:endParaRPr lang="it-IT"/>
        </a:p>
      </dgm:t>
    </dgm:pt>
    <dgm:pt modelId="{34DDBC2E-EDBE-418F-9911-E316DB54F93F}" type="sibTrans" cxnId="{9C6C640D-DF0F-430A-A4D7-954AB17EE5F9}">
      <dgm:prSet/>
      <dgm:spPr/>
      <dgm:t>
        <a:bodyPr/>
        <a:lstStyle/>
        <a:p>
          <a:endParaRPr lang="it-IT"/>
        </a:p>
      </dgm:t>
    </dgm:pt>
    <dgm:pt modelId="{B32D790C-6185-4B90-8CDC-ED6CEFC8EE57}" type="pres">
      <dgm:prSet presAssocID="{EC156501-7D0F-4C0F-B17A-71C2ABB705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3F1CA94-8BEB-487C-BD17-E4D88C06AB3B}" type="pres">
      <dgm:prSet presAssocID="{05226280-7198-4316-8D54-2EB5F4E5561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91CBA75-2B1B-41DC-9CEB-A8C4879D4372}" type="pres">
      <dgm:prSet presAssocID="{05226280-7198-4316-8D54-2EB5F4E5561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C6C640D-DF0F-430A-A4D7-954AB17EE5F9}" srcId="{05226280-7198-4316-8D54-2EB5F4E5561C}" destId="{F6A58878-4ED0-4427-8ADE-8E98A635E90E}" srcOrd="1" destOrd="0" parTransId="{9F0D855A-1179-4AC4-8EF2-E04ADAA18A25}" sibTransId="{34DDBC2E-EDBE-418F-9911-E316DB54F93F}"/>
    <dgm:cxn modelId="{B85F8474-9A26-45AE-AB39-9C89668FD9A5}" srcId="{05226280-7198-4316-8D54-2EB5F4E5561C}" destId="{2ACF1D3A-1711-462C-8239-E2F963F092C3}" srcOrd="0" destOrd="0" parTransId="{73442BB5-66CE-4EE1-9C3C-EEDDC09EE4F9}" sibTransId="{D37D5872-A48C-47B3-9682-AF3D2E3F5D06}"/>
    <dgm:cxn modelId="{E0BB7F49-CD5B-4EA8-AF36-690F93DD853E}" type="presOf" srcId="{05226280-7198-4316-8D54-2EB5F4E5561C}" destId="{23F1CA94-8BEB-487C-BD17-E4D88C06AB3B}" srcOrd="0" destOrd="0" presId="urn:microsoft.com/office/officeart/2005/8/layout/vList2"/>
    <dgm:cxn modelId="{43DDF384-F994-4BD8-A6B1-4E6CCFF96922}" type="presOf" srcId="{2ACF1D3A-1711-462C-8239-E2F963F092C3}" destId="{B91CBA75-2B1B-41DC-9CEB-A8C4879D4372}" srcOrd="0" destOrd="0" presId="urn:microsoft.com/office/officeart/2005/8/layout/vList2"/>
    <dgm:cxn modelId="{945EF319-126A-456D-9500-C63DD65FABD4}" type="presOf" srcId="{F6A58878-4ED0-4427-8ADE-8E98A635E90E}" destId="{B91CBA75-2B1B-41DC-9CEB-A8C4879D4372}" srcOrd="0" destOrd="1" presId="urn:microsoft.com/office/officeart/2005/8/layout/vList2"/>
    <dgm:cxn modelId="{51F21D97-F793-4E88-B43E-08438A725F5F}" srcId="{EC156501-7D0F-4C0F-B17A-71C2ABB705E0}" destId="{05226280-7198-4316-8D54-2EB5F4E5561C}" srcOrd="0" destOrd="0" parTransId="{18803974-F114-4DA9-90A7-782BDCC1DEB9}" sibTransId="{82E54E20-A871-4F74-839F-55A4160B3655}"/>
    <dgm:cxn modelId="{DC221C52-53AF-4D76-AF90-19D5E2E5DD0C}" type="presOf" srcId="{EC156501-7D0F-4C0F-B17A-71C2ABB705E0}" destId="{B32D790C-6185-4B90-8CDC-ED6CEFC8EE57}" srcOrd="0" destOrd="0" presId="urn:microsoft.com/office/officeart/2005/8/layout/vList2"/>
    <dgm:cxn modelId="{C769F8D5-EB0E-47AE-8F4F-5C875A497FF0}" type="presParOf" srcId="{B32D790C-6185-4B90-8CDC-ED6CEFC8EE57}" destId="{23F1CA94-8BEB-487C-BD17-E4D88C06AB3B}" srcOrd="0" destOrd="0" presId="urn:microsoft.com/office/officeart/2005/8/layout/vList2"/>
    <dgm:cxn modelId="{3EBAB97A-CA75-41C2-9DA2-FC6587EC343A}" type="presParOf" srcId="{B32D790C-6185-4B90-8CDC-ED6CEFC8EE57}" destId="{B91CBA75-2B1B-41DC-9CEB-A8C4879D437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533A4ED-C833-4A5B-A7B9-2E50445916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AE1C8BD0-A7D5-4C83-80C6-F2E6A6532A45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Derivanti da </a:t>
          </a:r>
          <a:r>
            <a:rPr lang="it-IT" b="1" smtClean="0">
              <a:solidFill>
                <a:schemeClr val="tx1"/>
              </a:solidFill>
            </a:rPr>
            <a:t>proprietà discrete cardinale ed enumerabili </a:t>
          </a:r>
          <a:r>
            <a:rPr lang="it-IT" smtClean="0">
              <a:solidFill>
                <a:schemeClr val="tx1"/>
              </a:solidFill>
            </a:rPr>
            <a:t>i cui stati sulla proprietà sono determinati da </a:t>
          </a:r>
          <a:r>
            <a:rPr lang="it-IT" b="1" smtClean="0">
              <a:solidFill>
                <a:schemeClr val="tx1"/>
              </a:solidFill>
            </a:rPr>
            <a:t>conteggio</a:t>
          </a:r>
          <a:r>
            <a:rPr lang="it-IT" smtClean="0">
              <a:solidFill>
                <a:schemeClr val="tx1"/>
              </a:solidFill>
            </a:rPr>
            <a:t>.</a:t>
          </a:r>
          <a:endParaRPr lang="it-IT">
            <a:solidFill>
              <a:schemeClr val="tx1"/>
            </a:solidFill>
          </a:endParaRPr>
        </a:p>
      </dgm:t>
    </dgm:pt>
    <dgm:pt modelId="{2CC07738-BBA1-46FE-91EE-A974AC87E0F2}" type="parTrans" cxnId="{BB352B12-53E9-4EF0-81B4-B675CBD0CFA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69C1F6F-34FB-443B-AB37-B5383EFF5125}" type="sibTrans" cxnId="{BB352B12-53E9-4EF0-81B4-B675CBD0CFA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4CE71A5-00F2-4522-9A18-828CDCBB9911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Esito: un </a:t>
          </a:r>
          <a:r>
            <a:rPr lang="it-IT" b="1" dirty="0" smtClean="0">
              <a:solidFill>
                <a:schemeClr val="tx1"/>
              </a:solidFill>
            </a:rPr>
            <a:t>numero intero non frazionabile</a:t>
          </a:r>
          <a:r>
            <a:rPr lang="it-IT" dirty="0" smtClean="0">
              <a:solidFill>
                <a:schemeClr val="tx1"/>
              </a:solidFill>
            </a:rPr>
            <a:t>. I numeri registrati in matrice assumono pieno significato. </a:t>
          </a:r>
          <a:endParaRPr lang="it-IT" dirty="0">
            <a:solidFill>
              <a:schemeClr val="tx1"/>
            </a:solidFill>
          </a:endParaRPr>
        </a:p>
      </dgm:t>
    </dgm:pt>
    <dgm:pt modelId="{6C543ADA-D850-4431-AB53-79C6B6EAD231}" type="parTrans" cxnId="{567ACC7D-D726-4C83-A376-1C71682B46D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B1EDCF6-5C81-4523-8EED-B8BEF6B530FA}" type="sibTrans" cxnId="{567ACC7D-D726-4C83-A376-1C71682B46D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AA153A5-1D90-4E1C-8653-33C2742FD41C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Oltre alle operazioni di uguaglianza/differenza e di maggiore/uguale/minore, è possibile </a:t>
          </a:r>
          <a:r>
            <a:rPr lang="it-IT" b="1" dirty="0" smtClean="0">
              <a:solidFill>
                <a:schemeClr val="tx1"/>
              </a:solidFill>
            </a:rPr>
            <a:t>calcolare il quoziente </a:t>
          </a:r>
          <a:r>
            <a:rPr lang="it-IT" dirty="0" smtClean="0">
              <a:solidFill>
                <a:schemeClr val="tx1"/>
              </a:solidFill>
            </a:rPr>
            <a:t>tra gli stati sulla proprietà. </a:t>
          </a:r>
          <a:endParaRPr lang="it-IT" dirty="0">
            <a:solidFill>
              <a:schemeClr val="tx1"/>
            </a:solidFill>
          </a:endParaRPr>
        </a:p>
      </dgm:t>
    </dgm:pt>
    <dgm:pt modelId="{C96CFC2F-D90A-4818-8BB5-E45DB145DCFD}" type="parTrans" cxnId="{226AEFFB-8F2D-4834-AE22-FFD054F9CE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B20B717-3B19-4671-B203-4F530D2E2EFD}" type="sibTrans" cxnId="{226AEFFB-8F2D-4834-AE22-FFD054F9CE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92A0530-EC75-41B4-8234-3AE26E7DA551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Necessita di </a:t>
          </a:r>
          <a:r>
            <a:rPr lang="it-IT" b="1" dirty="0" smtClean="0">
              <a:solidFill>
                <a:schemeClr val="tx1"/>
              </a:solidFill>
            </a:rPr>
            <a:t>due condizioni</a:t>
          </a:r>
          <a:r>
            <a:rPr lang="it-IT" dirty="0" smtClean="0">
              <a:solidFill>
                <a:schemeClr val="tx1"/>
              </a:solidFill>
            </a:rPr>
            <a:t>: la proprietà deve essere discreta ed enumerabile e deve esistere </a:t>
          </a:r>
          <a:r>
            <a:rPr lang="it-IT" b="1" dirty="0" smtClean="0">
              <a:solidFill>
                <a:schemeClr val="tx1"/>
              </a:solidFill>
            </a:rPr>
            <a:t>un’unità di conto (naturale). </a:t>
          </a:r>
          <a:endParaRPr lang="it-IT" b="1" dirty="0">
            <a:solidFill>
              <a:schemeClr val="tx1"/>
            </a:solidFill>
          </a:endParaRPr>
        </a:p>
      </dgm:t>
    </dgm:pt>
    <dgm:pt modelId="{3748EED0-A14A-44BA-9DB4-9DD230B83C40}" type="parTrans" cxnId="{8353FACF-CE65-4229-859E-93DC9751CF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149C402-1CCC-40C1-97A0-128637F479F0}" type="sibTrans" cxnId="{8353FACF-CE65-4229-859E-93DC9751CF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558FEC6-2FEF-4FE7-AC1F-BE8BAC79E7E9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Il conteggio produce la </a:t>
          </a:r>
          <a:r>
            <a:rPr lang="it-IT" b="1" i="1" dirty="0" smtClean="0">
              <a:solidFill>
                <a:schemeClr val="tx1"/>
              </a:solidFill>
            </a:rPr>
            <a:t>scala assoluta</a:t>
          </a:r>
          <a:r>
            <a:rPr lang="it-IT" dirty="0" smtClean="0">
              <a:solidFill>
                <a:schemeClr val="tx1"/>
              </a:solidFill>
            </a:rPr>
            <a:t>, ovvero una variabile in cui non è possibile alcuna trasformazione dei valori, in quanto i numeri sono stati originariamente concepiti a fini di conteggio.</a:t>
          </a:r>
          <a:endParaRPr lang="it-IT" dirty="0">
            <a:solidFill>
              <a:schemeClr val="tx1"/>
            </a:solidFill>
          </a:endParaRPr>
        </a:p>
      </dgm:t>
    </dgm:pt>
    <dgm:pt modelId="{21F64E40-3EB1-465D-BB7C-02617DB2BF94}" type="parTrans" cxnId="{599ACEC1-E0B7-4E18-88F1-F80008B5387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679EEF8-22C3-4075-91D3-D304577F30BF}" type="sibTrans" cxnId="{599ACEC1-E0B7-4E18-88F1-F80008B5387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71C2AB1-BC36-4320-8E49-662E06A36D92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Derivanti da </a:t>
          </a:r>
          <a:r>
            <a:rPr lang="it-IT" b="1" dirty="0" smtClean="0">
              <a:solidFill>
                <a:schemeClr val="tx1"/>
              </a:solidFill>
            </a:rPr>
            <a:t>proprietà continue misurabili </a:t>
          </a:r>
          <a:r>
            <a:rPr lang="it-IT" dirty="0" smtClean="0">
              <a:solidFill>
                <a:schemeClr val="tx1"/>
              </a:solidFill>
            </a:rPr>
            <a:t>i cui stati sulla proprietà sono determinati da </a:t>
          </a:r>
          <a:r>
            <a:rPr lang="it-IT" b="1" dirty="0" smtClean="0">
              <a:solidFill>
                <a:schemeClr val="tx1"/>
              </a:solidFill>
            </a:rPr>
            <a:t>misurazione</a:t>
          </a:r>
          <a:r>
            <a:rPr lang="it-IT" dirty="0" smtClean="0">
              <a:solidFill>
                <a:schemeClr val="tx1"/>
              </a:solidFill>
            </a:rPr>
            <a:t>. </a:t>
          </a:r>
          <a:endParaRPr lang="it-IT" dirty="0">
            <a:solidFill>
              <a:schemeClr val="tx1"/>
            </a:solidFill>
          </a:endParaRPr>
        </a:p>
      </dgm:t>
    </dgm:pt>
    <dgm:pt modelId="{DBA24757-21B6-43E1-AE46-CA313ECBEB3E}" type="parTrans" cxnId="{03CABB47-AC5C-43E4-BE7A-1DC49EF867E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9F07E89-CEB9-43F0-93C2-F9536AE04DF6}" type="sibTrans" cxnId="{03CABB47-AC5C-43E4-BE7A-1DC49EF867E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6A11826-7543-4C31-86D1-E2FB9A64109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Esiste una </a:t>
          </a:r>
          <a:r>
            <a:rPr lang="it-IT" b="1" dirty="0" smtClean="0">
              <a:solidFill>
                <a:schemeClr val="tx1"/>
              </a:solidFill>
            </a:rPr>
            <a:t>unità di misura convenzionale </a:t>
          </a:r>
          <a:r>
            <a:rPr lang="it-IT" dirty="0" smtClean="0">
              <a:solidFill>
                <a:schemeClr val="tx1"/>
              </a:solidFill>
            </a:rPr>
            <a:t>ed una procedura di arrotondamento stabilita (4 fasi: individuazione unità di misura, decisione su quante cifre registrare in matrice, confronto dell’unità di misura con la grandezza da misurare, registrazione in matrice dell’esito di tale confronto). </a:t>
          </a:r>
          <a:endParaRPr lang="it-IT" dirty="0">
            <a:solidFill>
              <a:schemeClr val="tx1"/>
            </a:solidFill>
          </a:endParaRPr>
        </a:p>
      </dgm:t>
    </dgm:pt>
    <dgm:pt modelId="{463D462F-12C0-4C87-8FA6-48E0BC6C01D5}" type="parTrans" cxnId="{D42DB65C-175A-441A-94DD-A5443264F77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8AE6E7B-0054-43D4-AA6F-A2EA32197329}" type="sibTrans" cxnId="{D42DB65C-175A-441A-94DD-A5443264F77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917DA91-785A-4F01-AEA4-305C435536E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Gli </a:t>
          </a:r>
          <a:r>
            <a:rPr lang="it-IT" b="1" dirty="0" smtClean="0">
              <a:solidFill>
                <a:schemeClr val="tx1"/>
              </a:solidFill>
            </a:rPr>
            <a:t>stati</a:t>
          </a:r>
          <a:r>
            <a:rPr lang="it-IT" dirty="0" smtClean="0">
              <a:solidFill>
                <a:schemeClr val="tx1"/>
              </a:solidFill>
            </a:rPr>
            <a:t> sono</a:t>
          </a:r>
          <a:r>
            <a:rPr lang="it-IT" b="1" dirty="0" smtClean="0">
              <a:solidFill>
                <a:schemeClr val="tx1"/>
              </a:solidFill>
            </a:rPr>
            <a:t> frazionabili </a:t>
          </a:r>
          <a:r>
            <a:rPr lang="it-IT" dirty="0" smtClean="0">
              <a:solidFill>
                <a:schemeClr val="tx1"/>
              </a:solidFill>
            </a:rPr>
            <a:t>e sottoponibili a </a:t>
          </a:r>
          <a:r>
            <a:rPr lang="it-IT" b="1" dirty="0" smtClean="0">
              <a:solidFill>
                <a:schemeClr val="tx1"/>
              </a:solidFill>
            </a:rPr>
            <a:t>tutte le operazioni matematiche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77CADA00-99A3-4E67-B76F-2AD573433C76}" type="parTrans" cxnId="{4E624C8F-704F-459B-8DE2-38EDF710E98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10E3708-5D71-450D-BD14-A57D37E35093}" type="sibTrans" cxnId="{4E624C8F-704F-459B-8DE2-38EDF710E98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7D98111-DE3C-4E74-AB31-A085EAC16D5D}" type="pres">
      <dgm:prSet presAssocID="{E533A4ED-C833-4A5B-A7B9-2E50445916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4CF8BE1F-1A7D-4C6A-B79C-425951D21067}" type="pres">
      <dgm:prSet presAssocID="{AE1C8BD0-A7D5-4C83-80C6-F2E6A6532A4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036D103-DEB0-46A8-B4F3-4ED7BF78AC43}" type="pres">
      <dgm:prSet presAssocID="{AE1C8BD0-A7D5-4C83-80C6-F2E6A6532A4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4A7D3BA-3543-4389-8FCE-C51364D8EB1C}" type="pres">
      <dgm:prSet presAssocID="{571C2AB1-BC36-4320-8E49-662E06A36D9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AFCC207-2707-4458-9A57-A111CB87CC2D}" type="pres">
      <dgm:prSet presAssocID="{571C2AB1-BC36-4320-8E49-662E06A36D9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D266496-BF57-4084-BCFC-DD6D1DEA3248}" type="presOf" srcId="{571C2AB1-BC36-4320-8E49-662E06A36D92}" destId="{34A7D3BA-3543-4389-8FCE-C51364D8EB1C}" srcOrd="0" destOrd="0" presId="urn:microsoft.com/office/officeart/2005/8/layout/vList2"/>
    <dgm:cxn modelId="{0904E456-B0F9-4B5C-9C9A-5239BEFA5EB1}" type="presOf" srcId="{44CE71A5-00F2-4522-9A18-828CDCBB9911}" destId="{7036D103-DEB0-46A8-B4F3-4ED7BF78AC43}" srcOrd="0" destOrd="0" presId="urn:microsoft.com/office/officeart/2005/8/layout/vList2"/>
    <dgm:cxn modelId="{A785DDB2-B007-4C93-822A-06DFE08C6ABE}" type="presOf" srcId="{E533A4ED-C833-4A5B-A7B9-2E50445916D2}" destId="{67D98111-DE3C-4E74-AB31-A085EAC16D5D}" srcOrd="0" destOrd="0" presId="urn:microsoft.com/office/officeart/2005/8/layout/vList2"/>
    <dgm:cxn modelId="{03CABB47-AC5C-43E4-BE7A-1DC49EF867EA}" srcId="{E533A4ED-C833-4A5B-A7B9-2E50445916D2}" destId="{571C2AB1-BC36-4320-8E49-662E06A36D92}" srcOrd="1" destOrd="0" parTransId="{DBA24757-21B6-43E1-AE46-CA313ECBEB3E}" sibTransId="{F9F07E89-CEB9-43F0-93C2-F9536AE04DF6}"/>
    <dgm:cxn modelId="{226AEFFB-8F2D-4834-AE22-FFD054F9CEB4}" srcId="{AE1C8BD0-A7D5-4C83-80C6-F2E6A6532A45}" destId="{8AA153A5-1D90-4E1C-8653-33C2742FD41C}" srcOrd="1" destOrd="0" parTransId="{C96CFC2F-D90A-4818-8BB5-E45DB145DCFD}" sibTransId="{CB20B717-3B19-4671-B203-4F530D2E2EFD}"/>
    <dgm:cxn modelId="{4E624C8F-704F-459B-8DE2-38EDF710E989}" srcId="{571C2AB1-BC36-4320-8E49-662E06A36D92}" destId="{3917DA91-785A-4F01-AEA4-305C435536ED}" srcOrd="1" destOrd="0" parTransId="{77CADA00-99A3-4E67-B76F-2AD573433C76}" sibTransId="{B10E3708-5D71-450D-BD14-A57D37E35093}"/>
    <dgm:cxn modelId="{D42DB65C-175A-441A-94DD-A5443264F779}" srcId="{571C2AB1-BC36-4320-8E49-662E06A36D92}" destId="{56A11826-7543-4C31-86D1-E2FB9A64109D}" srcOrd="0" destOrd="0" parTransId="{463D462F-12C0-4C87-8FA6-48E0BC6C01D5}" sibTransId="{D8AE6E7B-0054-43D4-AA6F-A2EA32197329}"/>
    <dgm:cxn modelId="{1DB5E924-CC36-40A2-AC97-0A112125F109}" type="presOf" srcId="{C92A0530-EC75-41B4-8234-3AE26E7DA551}" destId="{7036D103-DEB0-46A8-B4F3-4ED7BF78AC43}" srcOrd="0" destOrd="2" presId="urn:microsoft.com/office/officeart/2005/8/layout/vList2"/>
    <dgm:cxn modelId="{C525286C-4564-49AE-9891-7080E39EB60A}" type="presOf" srcId="{3917DA91-785A-4F01-AEA4-305C435536ED}" destId="{9AFCC207-2707-4458-9A57-A111CB87CC2D}" srcOrd="0" destOrd="1" presId="urn:microsoft.com/office/officeart/2005/8/layout/vList2"/>
    <dgm:cxn modelId="{8353FACF-CE65-4229-859E-93DC9751CFFE}" srcId="{AE1C8BD0-A7D5-4C83-80C6-F2E6A6532A45}" destId="{C92A0530-EC75-41B4-8234-3AE26E7DA551}" srcOrd="2" destOrd="0" parTransId="{3748EED0-A14A-44BA-9DB4-9DD230B83C40}" sibTransId="{4149C402-1CCC-40C1-97A0-128637F479F0}"/>
    <dgm:cxn modelId="{59D8470E-2F9A-415C-A05A-87F4B290D172}" type="presOf" srcId="{56A11826-7543-4C31-86D1-E2FB9A64109D}" destId="{9AFCC207-2707-4458-9A57-A111CB87CC2D}" srcOrd="0" destOrd="0" presId="urn:microsoft.com/office/officeart/2005/8/layout/vList2"/>
    <dgm:cxn modelId="{BB352B12-53E9-4EF0-81B4-B675CBD0CFAC}" srcId="{E533A4ED-C833-4A5B-A7B9-2E50445916D2}" destId="{AE1C8BD0-A7D5-4C83-80C6-F2E6A6532A45}" srcOrd="0" destOrd="0" parTransId="{2CC07738-BBA1-46FE-91EE-A974AC87E0F2}" sibTransId="{269C1F6F-34FB-443B-AB37-B5383EFF5125}"/>
    <dgm:cxn modelId="{A87D1001-4607-4624-AE81-53EDC34BA301}" type="presOf" srcId="{8AA153A5-1D90-4E1C-8653-33C2742FD41C}" destId="{7036D103-DEB0-46A8-B4F3-4ED7BF78AC43}" srcOrd="0" destOrd="1" presId="urn:microsoft.com/office/officeart/2005/8/layout/vList2"/>
    <dgm:cxn modelId="{599ACEC1-E0B7-4E18-88F1-F80008B53879}" srcId="{AE1C8BD0-A7D5-4C83-80C6-F2E6A6532A45}" destId="{1558FEC6-2FEF-4FE7-AC1F-BE8BAC79E7E9}" srcOrd="3" destOrd="0" parTransId="{21F64E40-3EB1-465D-BB7C-02617DB2BF94}" sibTransId="{9679EEF8-22C3-4075-91D3-D304577F30BF}"/>
    <dgm:cxn modelId="{567ACC7D-D726-4C83-A376-1C71682B46DF}" srcId="{AE1C8BD0-A7D5-4C83-80C6-F2E6A6532A45}" destId="{44CE71A5-00F2-4522-9A18-828CDCBB9911}" srcOrd="0" destOrd="0" parTransId="{6C543ADA-D850-4431-AB53-79C6B6EAD231}" sibTransId="{3B1EDCF6-5C81-4523-8EED-B8BEF6B530FA}"/>
    <dgm:cxn modelId="{42CE7C48-C351-40DD-81A9-226ED6711F09}" type="presOf" srcId="{1558FEC6-2FEF-4FE7-AC1F-BE8BAC79E7E9}" destId="{7036D103-DEB0-46A8-B4F3-4ED7BF78AC43}" srcOrd="0" destOrd="3" presId="urn:microsoft.com/office/officeart/2005/8/layout/vList2"/>
    <dgm:cxn modelId="{ACA4742E-325A-4F45-8312-C1522C53CFA5}" type="presOf" srcId="{AE1C8BD0-A7D5-4C83-80C6-F2E6A6532A45}" destId="{4CF8BE1F-1A7D-4C6A-B79C-425951D21067}" srcOrd="0" destOrd="0" presId="urn:microsoft.com/office/officeart/2005/8/layout/vList2"/>
    <dgm:cxn modelId="{245E9FF1-F8EE-4053-8456-02CBE842585F}" type="presParOf" srcId="{67D98111-DE3C-4E74-AB31-A085EAC16D5D}" destId="{4CF8BE1F-1A7D-4C6A-B79C-425951D21067}" srcOrd="0" destOrd="0" presId="urn:microsoft.com/office/officeart/2005/8/layout/vList2"/>
    <dgm:cxn modelId="{56A78A9E-B496-46FA-8B0D-74D2E009C503}" type="presParOf" srcId="{67D98111-DE3C-4E74-AB31-A085EAC16D5D}" destId="{7036D103-DEB0-46A8-B4F3-4ED7BF78AC43}" srcOrd="1" destOrd="0" presId="urn:microsoft.com/office/officeart/2005/8/layout/vList2"/>
    <dgm:cxn modelId="{AFAB0858-C6D8-40FB-B211-CBCC302FBD83}" type="presParOf" srcId="{67D98111-DE3C-4E74-AB31-A085EAC16D5D}" destId="{34A7D3BA-3543-4389-8FCE-C51364D8EB1C}" srcOrd="2" destOrd="0" presId="urn:microsoft.com/office/officeart/2005/8/layout/vList2"/>
    <dgm:cxn modelId="{4FF90D22-AB51-4433-841A-C14A28E39B00}" type="presParOf" srcId="{67D98111-DE3C-4E74-AB31-A085EAC16D5D}" destId="{9AFCC207-2707-4458-9A57-A111CB87CC2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22E6B8F-254F-4805-862F-C95CD15CF12A}" type="doc">
      <dgm:prSet loTypeId="urn:microsoft.com/office/officeart/2005/8/layout/process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169A7EE-EC08-4806-A62D-C9E8907E080B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1"/>
              </a:solidFill>
            </a:rPr>
            <a:t>La misurazione </a:t>
          </a:r>
          <a:r>
            <a:rPr lang="it-IT" dirty="0" smtClean="0">
              <a:solidFill>
                <a:schemeClr val="tx1"/>
              </a:solidFill>
            </a:rPr>
            <a:t>è quel processo con cui si </a:t>
          </a:r>
          <a:r>
            <a:rPr lang="it-IT" b="1" dirty="0" smtClean="0">
              <a:solidFill>
                <a:schemeClr val="tx1"/>
              </a:solidFill>
            </a:rPr>
            <a:t>confronta l’ammontare di una proprietà X posseduto da un oggetto A con l’ammontare della stessa proprietà posseduto dallo strumento-unità </a:t>
          </a:r>
          <a:r>
            <a:rPr lang="it-IT" b="1" i="1" dirty="0" smtClean="0">
              <a:solidFill>
                <a:schemeClr val="tx1"/>
              </a:solidFill>
            </a:rPr>
            <a:t>scelto convenzionalmente </a:t>
          </a:r>
          <a:r>
            <a:rPr lang="it-IT" b="1" dirty="0" smtClean="0">
              <a:solidFill>
                <a:schemeClr val="tx1"/>
              </a:solidFill>
            </a:rPr>
            <a:t>per misurare la proprietà X </a:t>
          </a:r>
          <a:r>
            <a:rPr lang="it-IT" dirty="0" smtClean="0">
              <a:solidFill>
                <a:schemeClr val="tx1"/>
              </a:solidFill>
            </a:rPr>
            <a:t>(unità di misura). Lo strumento è l’unità di una scala numerica e la misurazione converte una certa proprietà in simboli numerici: </a:t>
          </a:r>
          <a:r>
            <a:rPr lang="it-IT" b="1" dirty="0" smtClean="0">
              <a:solidFill>
                <a:schemeClr val="tx1"/>
              </a:solidFill>
            </a:rPr>
            <a:t>a differenza dell’unità di conto, l’unità di misura non è naturale ma convenzionale.</a:t>
          </a:r>
          <a:endParaRPr lang="it-IT" b="1" dirty="0">
            <a:solidFill>
              <a:schemeClr val="tx1"/>
            </a:solidFill>
          </a:endParaRPr>
        </a:p>
      </dgm:t>
    </dgm:pt>
    <dgm:pt modelId="{D4B47E56-BF5A-41D5-A4B2-35FD457C6FD1}" type="parTrans" cxnId="{B4F8A08C-1B6A-459F-BB60-72BDA9E789D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8AEB724-F0C3-4296-8752-532989F5FC08}" type="sibTrans" cxnId="{B4F8A08C-1B6A-459F-BB60-72BDA9E789D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B6C0989-B627-471E-80EB-8A0C6A665935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L’ammontare da misurare è raramente un multiplo esatto dell’ammontare equiparato all’unità di misura; quindi per registrare l’esito effettivo della misurazione è necessario ricorrere non solo ai numeri naturali (come quando si «conta»), ma anche ai numeri razionali: </a:t>
          </a:r>
          <a:r>
            <a:rPr lang="it-IT" b="1" dirty="0" smtClean="0">
              <a:solidFill>
                <a:schemeClr val="tx1"/>
              </a:solidFill>
            </a:rPr>
            <a:t>l’unità di misura non è indivisibile.</a:t>
          </a:r>
          <a:endParaRPr lang="it-IT" b="1" dirty="0">
            <a:solidFill>
              <a:schemeClr val="tx1"/>
            </a:solidFill>
          </a:endParaRPr>
        </a:p>
      </dgm:t>
    </dgm:pt>
    <dgm:pt modelId="{DB921430-BE0C-4680-BBEC-2C45622E8906}" type="parTrans" cxnId="{6966F40B-9132-4584-9A78-3196293EF96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EB64D51-CC12-4040-ADBB-94F8C38852AA}" type="sibTrans" cxnId="{6966F40B-9132-4584-9A78-3196293EF96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E68D5ED-D1A6-46A0-BF4E-0E3EAA0BA975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L’unità di misura è </a:t>
          </a:r>
          <a:r>
            <a:rPr lang="it-IT" b="1" dirty="0" smtClean="0">
              <a:solidFill>
                <a:schemeClr val="tx1"/>
              </a:solidFill>
            </a:rPr>
            <a:t>convenzionale, intersoggettiva </a:t>
          </a:r>
          <a:r>
            <a:rPr lang="it-IT" dirty="0" smtClean="0">
              <a:solidFill>
                <a:schemeClr val="tx1"/>
              </a:solidFill>
            </a:rPr>
            <a:t>– perché stabilita senza la collaborazione dell’oggetto a cui afferisce la proprietà – e </a:t>
          </a:r>
          <a:r>
            <a:rPr lang="it-IT" b="1" dirty="0" smtClean="0">
              <a:solidFill>
                <a:schemeClr val="tx1"/>
              </a:solidFill>
            </a:rPr>
            <a:t>replicabile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9DC59E40-9CC2-4C48-B226-E38460E7838E}" type="parTrans" cxnId="{8C35C9C9-94D9-436E-B028-A5B6B1262CB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D6234B0-7AE8-4024-B313-E9B0A905F707}" type="sibTrans" cxnId="{8C35C9C9-94D9-436E-B028-A5B6B1262CB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56C8E61-29EA-4D37-9E62-895966276980}" type="pres">
      <dgm:prSet presAssocID="{E22E6B8F-254F-4805-862F-C95CD15CF12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3CCF1B3-2192-4356-9D2C-33E6E5AF0D7B}" type="pres">
      <dgm:prSet presAssocID="{0E68D5ED-D1A6-46A0-BF4E-0E3EAA0BA975}" presName="boxAndChildren" presStyleCnt="0"/>
      <dgm:spPr/>
    </dgm:pt>
    <dgm:pt modelId="{9F14334A-2137-44EE-A167-1611273520A4}" type="pres">
      <dgm:prSet presAssocID="{0E68D5ED-D1A6-46A0-BF4E-0E3EAA0BA975}" presName="parentTextBox" presStyleLbl="node1" presStyleIdx="0" presStyleCnt="3"/>
      <dgm:spPr/>
      <dgm:t>
        <a:bodyPr/>
        <a:lstStyle/>
        <a:p>
          <a:endParaRPr lang="it-IT"/>
        </a:p>
      </dgm:t>
    </dgm:pt>
    <dgm:pt modelId="{B974FE7E-E7FE-4A4C-BA8E-847467D59524}" type="pres">
      <dgm:prSet presAssocID="{0EB64D51-CC12-4040-ADBB-94F8C38852AA}" presName="sp" presStyleCnt="0"/>
      <dgm:spPr/>
    </dgm:pt>
    <dgm:pt modelId="{31B4E3DF-6A9F-4C1F-A6D8-ACF5A03FEAAD}" type="pres">
      <dgm:prSet presAssocID="{AB6C0989-B627-471E-80EB-8A0C6A665935}" presName="arrowAndChildren" presStyleCnt="0"/>
      <dgm:spPr/>
    </dgm:pt>
    <dgm:pt modelId="{85698C70-BE95-4429-B18F-90727C54EA6F}" type="pres">
      <dgm:prSet presAssocID="{AB6C0989-B627-471E-80EB-8A0C6A665935}" presName="parentTextArrow" presStyleLbl="node1" presStyleIdx="1" presStyleCnt="3"/>
      <dgm:spPr/>
      <dgm:t>
        <a:bodyPr/>
        <a:lstStyle/>
        <a:p>
          <a:endParaRPr lang="it-IT"/>
        </a:p>
      </dgm:t>
    </dgm:pt>
    <dgm:pt modelId="{C9974D78-531F-4C85-A9AE-0340AB944A5F}" type="pres">
      <dgm:prSet presAssocID="{48AEB724-F0C3-4296-8752-532989F5FC08}" presName="sp" presStyleCnt="0"/>
      <dgm:spPr/>
    </dgm:pt>
    <dgm:pt modelId="{5F4C76E6-C2F8-437A-9E02-20B48D2A2463}" type="pres">
      <dgm:prSet presAssocID="{B169A7EE-EC08-4806-A62D-C9E8907E080B}" presName="arrowAndChildren" presStyleCnt="0"/>
      <dgm:spPr/>
    </dgm:pt>
    <dgm:pt modelId="{0DA55D33-ED27-46FD-8EBF-AD95B4CA03A7}" type="pres">
      <dgm:prSet presAssocID="{B169A7EE-EC08-4806-A62D-C9E8907E080B}" presName="parentTextArrow" presStyleLbl="node1" presStyleIdx="2" presStyleCnt="3"/>
      <dgm:spPr/>
      <dgm:t>
        <a:bodyPr/>
        <a:lstStyle/>
        <a:p>
          <a:endParaRPr lang="it-IT"/>
        </a:p>
      </dgm:t>
    </dgm:pt>
  </dgm:ptLst>
  <dgm:cxnLst>
    <dgm:cxn modelId="{B4F8A08C-1B6A-459F-BB60-72BDA9E789DD}" srcId="{E22E6B8F-254F-4805-862F-C95CD15CF12A}" destId="{B169A7EE-EC08-4806-A62D-C9E8907E080B}" srcOrd="0" destOrd="0" parTransId="{D4B47E56-BF5A-41D5-A4B2-35FD457C6FD1}" sibTransId="{48AEB724-F0C3-4296-8752-532989F5FC08}"/>
    <dgm:cxn modelId="{99720EAE-AC15-418A-837F-BA71B4C44F2D}" type="presOf" srcId="{0E68D5ED-D1A6-46A0-BF4E-0E3EAA0BA975}" destId="{9F14334A-2137-44EE-A167-1611273520A4}" srcOrd="0" destOrd="0" presId="urn:microsoft.com/office/officeart/2005/8/layout/process4"/>
    <dgm:cxn modelId="{8C35C9C9-94D9-436E-B028-A5B6B1262CBB}" srcId="{E22E6B8F-254F-4805-862F-C95CD15CF12A}" destId="{0E68D5ED-D1A6-46A0-BF4E-0E3EAA0BA975}" srcOrd="2" destOrd="0" parTransId="{9DC59E40-9CC2-4C48-B226-E38460E7838E}" sibTransId="{DD6234B0-7AE8-4024-B313-E9B0A905F707}"/>
    <dgm:cxn modelId="{938CC7C6-A7C1-4618-8713-222D63FD51B4}" type="presOf" srcId="{AB6C0989-B627-471E-80EB-8A0C6A665935}" destId="{85698C70-BE95-4429-B18F-90727C54EA6F}" srcOrd="0" destOrd="0" presId="urn:microsoft.com/office/officeart/2005/8/layout/process4"/>
    <dgm:cxn modelId="{E1A6D51E-1039-41FE-8628-5F8FE58556E9}" type="presOf" srcId="{E22E6B8F-254F-4805-862F-C95CD15CF12A}" destId="{456C8E61-29EA-4D37-9E62-895966276980}" srcOrd="0" destOrd="0" presId="urn:microsoft.com/office/officeart/2005/8/layout/process4"/>
    <dgm:cxn modelId="{6966F40B-9132-4584-9A78-3196293EF96D}" srcId="{E22E6B8F-254F-4805-862F-C95CD15CF12A}" destId="{AB6C0989-B627-471E-80EB-8A0C6A665935}" srcOrd="1" destOrd="0" parTransId="{DB921430-BE0C-4680-BBEC-2C45622E8906}" sibTransId="{0EB64D51-CC12-4040-ADBB-94F8C38852AA}"/>
    <dgm:cxn modelId="{7E7CA21B-CA30-416B-9A88-4FF5F51DF90F}" type="presOf" srcId="{B169A7EE-EC08-4806-A62D-C9E8907E080B}" destId="{0DA55D33-ED27-46FD-8EBF-AD95B4CA03A7}" srcOrd="0" destOrd="0" presId="urn:microsoft.com/office/officeart/2005/8/layout/process4"/>
    <dgm:cxn modelId="{4E7F1BB7-0C98-4852-9E1A-F5FAA3B985DE}" type="presParOf" srcId="{456C8E61-29EA-4D37-9E62-895966276980}" destId="{03CCF1B3-2192-4356-9D2C-33E6E5AF0D7B}" srcOrd="0" destOrd="0" presId="urn:microsoft.com/office/officeart/2005/8/layout/process4"/>
    <dgm:cxn modelId="{83E5192B-9615-42F5-AA81-E75E2B6F0476}" type="presParOf" srcId="{03CCF1B3-2192-4356-9D2C-33E6E5AF0D7B}" destId="{9F14334A-2137-44EE-A167-1611273520A4}" srcOrd="0" destOrd="0" presId="urn:microsoft.com/office/officeart/2005/8/layout/process4"/>
    <dgm:cxn modelId="{4B661DB0-9EDF-4232-B2BB-DD486C08A194}" type="presParOf" srcId="{456C8E61-29EA-4D37-9E62-895966276980}" destId="{B974FE7E-E7FE-4A4C-BA8E-847467D59524}" srcOrd="1" destOrd="0" presId="urn:microsoft.com/office/officeart/2005/8/layout/process4"/>
    <dgm:cxn modelId="{C0739D87-F9B1-4187-B015-6FA224C8E4D5}" type="presParOf" srcId="{456C8E61-29EA-4D37-9E62-895966276980}" destId="{31B4E3DF-6A9F-4C1F-A6D8-ACF5A03FEAAD}" srcOrd="2" destOrd="0" presId="urn:microsoft.com/office/officeart/2005/8/layout/process4"/>
    <dgm:cxn modelId="{F7ED6224-A4DE-429C-ADAB-3240E979CDF9}" type="presParOf" srcId="{31B4E3DF-6A9F-4C1F-A6D8-ACF5A03FEAAD}" destId="{85698C70-BE95-4429-B18F-90727C54EA6F}" srcOrd="0" destOrd="0" presId="urn:microsoft.com/office/officeart/2005/8/layout/process4"/>
    <dgm:cxn modelId="{CC0CAB2F-0456-4D73-A310-C396FE48F895}" type="presParOf" srcId="{456C8E61-29EA-4D37-9E62-895966276980}" destId="{C9974D78-531F-4C85-A9AE-0340AB944A5F}" srcOrd="3" destOrd="0" presId="urn:microsoft.com/office/officeart/2005/8/layout/process4"/>
    <dgm:cxn modelId="{D2D156B5-AC26-4E63-9DEE-2A8802719360}" type="presParOf" srcId="{456C8E61-29EA-4D37-9E62-895966276980}" destId="{5F4C76E6-C2F8-437A-9E02-20B48D2A2463}" srcOrd="4" destOrd="0" presId="urn:microsoft.com/office/officeart/2005/8/layout/process4"/>
    <dgm:cxn modelId="{93B930D4-7D55-495B-87AD-ED7AF36AEB20}" type="presParOf" srcId="{5F4C76E6-C2F8-437A-9E02-20B48D2A2463}" destId="{0DA55D33-ED27-46FD-8EBF-AD95B4CA03A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51D73B1-AA91-48F5-A9A5-B12A4CA4F1B2}" type="doc">
      <dgm:prSet loTypeId="urn:microsoft.com/office/officeart/2005/8/layout/process2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C30F8264-73CD-4225-B179-9E7CB30E8806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Ma se la variabile che vogliamo </a:t>
          </a:r>
          <a:r>
            <a:rPr lang="it-IT" dirty="0" err="1" smtClean="0">
              <a:solidFill>
                <a:schemeClr val="tx1"/>
              </a:solidFill>
            </a:rPr>
            <a:t>operativzzare</a:t>
          </a:r>
          <a:r>
            <a:rPr lang="it-IT" dirty="0" smtClean="0">
              <a:solidFill>
                <a:schemeClr val="tx1"/>
              </a:solidFill>
            </a:rPr>
            <a:t> deriva da </a:t>
          </a:r>
          <a:r>
            <a:rPr lang="it-IT" b="1" dirty="0" smtClean="0">
              <a:solidFill>
                <a:schemeClr val="tx1"/>
              </a:solidFill>
            </a:rPr>
            <a:t>proprietà continue per le quali non esiste un’unità di misura</a:t>
          </a:r>
          <a:r>
            <a:rPr lang="it-IT" dirty="0" smtClean="0">
              <a:solidFill>
                <a:schemeClr val="tx1"/>
              </a:solidFill>
            </a:rPr>
            <a:t>? </a:t>
          </a:r>
          <a:endParaRPr lang="it-IT" dirty="0">
            <a:solidFill>
              <a:schemeClr val="tx1"/>
            </a:solidFill>
          </a:endParaRPr>
        </a:p>
      </dgm:t>
    </dgm:pt>
    <dgm:pt modelId="{0A80F4DF-B3A3-4FAD-8676-2FF5EB916E5F}" type="parTrans" cxnId="{4B9BA767-D2FB-4FEE-84B2-BBF137B5322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7AC80E3-E5BE-4924-9EE4-23518CB0A6B0}" type="sibTrans" cxnId="{4B9BA767-D2FB-4FEE-84B2-BBF137B5322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E43D672-2044-43AF-BE2C-9353575C2DBF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Questo è il caso tipico delle scienze sociali soprattutto per la rilevazione di </a:t>
          </a:r>
          <a:r>
            <a:rPr lang="it-IT" b="1" dirty="0" smtClean="0">
              <a:solidFill>
                <a:schemeClr val="tx1"/>
              </a:solidFill>
            </a:rPr>
            <a:t>atteggiamenti, opinioni, valori</a:t>
          </a:r>
          <a:r>
            <a:rPr lang="it-IT" dirty="0" smtClean="0">
              <a:solidFill>
                <a:schemeClr val="tx1"/>
              </a:solidFill>
            </a:rPr>
            <a:t>. Per sopperire a questa assenza sono state messe a punto tecniche specifiche di assegnazione dei valori che prendono il nome di </a:t>
          </a:r>
          <a:r>
            <a:rPr lang="it-IT" b="1" i="1" dirty="0" err="1" smtClean="0">
              <a:solidFill>
                <a:schemeClr val="tx1"/>
              </a:solidFill>
            </a:rPr>
            <a:t>Scaling</a:t>
          </a:r>
          <a:r>
            <a:rPr lang="it-IT" i="1" dirty="0" smtClean="0">
              <a:solidFill>
                <a:schemeClr val="tx1"/>
              </a:solidFill>
            </a:rPr>
            <a:t>. </a:t>
          </a:r>
          <a:endParaRPr lang="it-IT" dirty="0">
            <a:solidFill>
              <a:schemeClr val="tx1"/>
            </a:solidFill>
          </a:endParaRPr>
        </a:p>
      </dgm:t>
    </dgm:pt>
    <dgm:pt modelId="{469264D8-1678-46FE-A98F-6ABF2158C42B}" type="parTrans" cxnId="{86F105F6-E1B3-4400-B684-04DE8276349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B6CCA26-A577-48B8-A418-55CB482EC3C2}" type="sibTrans" cxnId="{86F105F6-E1B3-4400-B684-04DE8276349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6E6EE38-4893-4F62-AF7E-B831A2F1E399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Queste possono generare </a:t>
          </a:r>
          <a:r>
            <a:rPr lang="it-IT" b="1" dirty="0" smtClean="0">
              <a:solidFill>
                <a:schemeClr val="tx1"/>
              </a:solidFill>
            </a:rPr>
            <a:t>variabili categoriali ordinate</a:t>
          </a:r>
          <a:r>
            <a:rPr lang="it-IT" dirty="0" smtClean="0">
              <a:solidFill>
                <a:schemeClr val="tx1"/>
              </a:solidFill>
            </a:rPr>
            <a:t> oppure </a:t>
          </a:r>
          <a:r>
            <a:rPr lang="it-IT" b="1" dirty="0" smtClean="0">
              <a:solidFill>
                <a:schemeClr val="tx1"/>
              </a:solidFill>
            </a:rPr>
            <a:t>variabili definite quasi-cardinali</a:t>
          </a:r>
          <a:r>
            <a:rPr lang="it-IT" dirty="0" smtClean="0">
              <a:solidFill>
                <a:schemeClr val="tx1"/>
              </a:solidFill>
            </a:rPr>
            <a:t>. Queste ultime variabili rappresentano proprietà non effettivamente misurabili, ma che vengono trattate a tutti gli effetti come cardinali.</a:t>
          </a:r>
          <a:endParaRPr lang="it-IT" dirty="0">
            <a:solidFill>
              <a:schemeClr val="tx1"/>
            </a:solidFill>
          </a:endParaRPr>
        </a:p>
      </dgm:t>
    </dgm:pt>
    <dgm:pt modelId="{B2F40E4D-74AE-4ECB-B6E7-89080DC5C062}" type="parTrans" cxnId="{FA31DA9B-A639-476F-AED0-ABC7691AEC9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9D9D8BD-14FC-404E-86C8-9C12D411C1C5}" type="sibTrans" cxnId="{FA31DA9B-A639-476F-AED0-ABC7691AEC9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34393CA-71E4-48C7-8070-AF8A8703AE31}" type="pres">
      <dgm:prSet presAssocID="{751D73B1-AA91-48F5-A9A5-B12A4CA4F1B2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9F99DD95-8319-48B3-832D-7714F081D0A3}" type="pres">
      <dgm:prSet presAssocID="{C30F8264-73CD-4225-B179-9E7CB30E880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3F1FC2-AE15-41CA-83E0-20EACECD65E4}" type="pres">
      <dgm:prSet presAssocID="{47AC80E3-E5BE-4924-9EE4-23518CB0A6B0}" presName="sibTrans" presStyleLbl="sibTrans2D1" presStyleIdx="0" presStyleCnt="2"/>
      <dgm:spPr/>
      <dgm:t>
        <a:bodyPr/>
        <a:lstStyle/>
        <a:p>
          <a:endParaRPr lang="it-IT"/>
        </a:p>
      </dgm:t>
    </dgm:pt>
    <dgm:pt modelId="{8C21745B-82AC-4CFF-86E7-4E83F54DCDB4}" type="pres">
      <dgm:prSet presAssocID="{47AC80E3-E5BE-4924-9EE4-23518CB0A6B0}" presName="connectorText" presStyleLbl="sibTrans2D1" presStyleIdx="0" presStyleCnt="2"/>
      <dgm:spPr/>
      <dgm:t>
        <a:bodyPr/>
        <a:lstStyle/>
        <a:p>
          <a:endParaRPr lang="it-IT"/>
        </a:p>
      </dgm:t>
    </dgm:pt>
    <dgm:pt modelId="{68C2EF0D-1404-4C6B-A9A6-421A24FBD8ED}" type="pres">
      <dgm:prSet presAssocID="{5E43D672-2044-43AF-BE2C-9353575C2DB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ACE3AF6-8369-4B77-83FB-0A503C5D5C2A}" type="pres">
      <dgm:prSet presAssocID="{5B6CCA26-A577-48B8-A418-55CB482EC3C2}" presName="sibTrans" presStyleLbl="sibTrans2D1" presStyleIdx="1" presStyleCnt="2"/>
      <dgm:spPr/>
      <dgm:t>
        <a:bodyPr/>
        <a:lstStyle/>
        <a:p>
          <a:endParaRPr lang="it-IT"/>
        </a:p>
      </dgm:t>
    </dgm:pt>
    <dgm:pt modelId="{F1907EF0-4361-4FEE-8065-17F691131EB3}" type="pres">
      <dgm:prSet presAssocID="{5B6CCA26-A577-48B8-A418-55CB482EC3C2}" presName="connectorText" presStyleLbl="sibTrans2D1" presStyleIdx="1" presStyleCnt="2"/>
      <dgm:spPr/>
      <dgm:t>
        <a:bodyPr/>
        <a:lstStyle/>
        <a:p>
          <a:endParaRPr lang="it-IT"/>
        </a:p>
      </dgm:t>
    </dgm:pt>
    <dgm:pt modelId="{6DC96F2C-4504-46D0-ACC6-8B5324F2BEB1}" type="pres">
      <dgm:prSet presAssocID="{66E6EE38-4893-4F62-AF7E-B831A2F1E39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B742A8A2-3A4E-40C4-8701-AD22178BC49C}" type="presOf" srcId="{66E6EE38-4893-4F62-AF7E-B831A2F1E399}" destId="{6DC96F2C-4504-46D0-ACC6-8B5324F2BEB1}" srcOrd="0" destOrd="0" presId="urn:microsoft.com/office/officeart/2005/8/layout/process2"/>
    <dgm:cxn modelId="{4B9BA767-D2FB-4FEE-84B2-BBF137B5322B}" srcId="{751D73B1-AA91-48F5-A9A5-B12A4CA4F1B2}" destId="{C30F8264-73CD-4225-B179-9E7CB30E8806}" srcOrd="0" destOrd="0" parTransId="{0A80F4DF-B3A3-4FAD-8676-2FF5EB916E5F}" sibTransId="{47AC80E3-E5BE-4924-9EE4-23518CB0A6B0}"/>
    <dgm:cxn modelId="{501D9661-085C-4FA8-98B8-B03758EE50D9}" type="presOf" srcId="{47AC80E3-E5BE-4924-9EE4-23518CB0A6B0}" destId="{5A3F1FC2-AE15-41CA-83E0-20EACECD65E4}" srcOrd="0" destOrd="0" presId="urn:microsoft.com/office/officeart/2005/8/layout/process2"/>
    <dgm:cxn modelId="{1C046FB1-002A-4BB9-B33B-CFE755DE8024}" type="presOf" srcId="{C30F8264-73CD-4225-B179-9E7CB30E8806}" destId="{9F99DD95-8319-48B3-832D-7714F081D0A3}" srcOrd="0" destOrd="0" presId="urn:microsoft.com/office/officeart/2005/8/layout/process2"/>
    <dgm:cxn modelId="{801C5132-6104-471E-8985-7E030752AC7D}" type="presOf" srcId="{5B6CCA26-A577-48B8-A418-55CB482EC3C2}" destId="{2ACE3AF6-8369-4B77-83FB-0A503C5D5C2A}" srcOrd="0" destOrd="0" presId="urn:microsoft.com/office/officeart/2005/8/layout/process2"/>
    <dgm:cxn modelId="{FA31DA9B-A639-476F-AED0-ABC7691AEC93}" srcId="{751D73B1-AA91-48F5-A9A5-B12A4CA4F1B2}" destId="{66E6EE38-4893-4F62-AF7E-B831A2F1E399}" srcOrd="2" destOrd="0" parTransId="{B2F40E4D-74AE-4ECB-B6E7-89080DC5C062}" sibTransId="{E9D9D8BD-14FC-404E-86C8-9C12D411C1C5}"/>
    <dgm:cxn modelId="{BB7408DC-752E-4BC5-860E-090B68DCC999}" type="presOf" srcId="{5B6CCA26-A577-48B8-A418-55CB482EC3C2}" destId="{F1907EF0-4361-4FEE-8065-17F691131EB3}" srcOrd="1" destOrd="0" presId="urn:microsoft.com/office/officeart/2005/8/layout/process2"/>
    <dgm:cxn modelId="{4510D556-65BF-47DE-8120-E749F9548827}" type="presOf" srcId="{751D73B1-AA91-48F5-A9A5-B12A4CA4F1B2}" destId="{434393CA-71E4-48C7-8070-AF8A8703AE31}" srcOrd="0" destOrd="0" presId="urn:microsoft.com/office/officeart/2005/8/layout/process2"/>
    <dgm:cxn modelId="{448363FF-0E5C-4238-8514-57B75CC6874D}" type="presOf" srcId="{5E43D672-2044-43AF-BE2C-9353575C2DBF}" destId="{68C2EF0D-1404-4C6B-A9A6-421A24FBD8ED}" srcOrd="0" destOrd="0" presId="urn:microsoft.com/office/officeart/2005/8/layout/process2"/>
    <dgm:cxn modelId="{312E9AAA-370C-42C6-9877-4A4FD87D2377}" type="presOf" srcId="{47AC80E3-E5BE-4924-9EE4-23518CB0A6B0}" destId="{8C21745B-82AC-4CFF-86E7-4E83F54DCDB4}" srcOrd="1" destOrd="0" presId="urn:microsoft.com/office/officeart/2005/8/layout/process2"/>
    <dgm:cxn modelId="{86F105F6-E1B3-4400-B684-04DE8276349D}" srcId="{751D73B1-AA91-48F5-A9A5-B12A4CA4F1B2}" destId="{5E43D672-2044-43AF-BE2C-9353575C2DBF}" srcOrd="1" destOrd="0" parTransId="{469264D8-1678-46FE-A98F-6ABF2158C42B}" sibTransId="{5B6CCA26-A577-48B8-A418-55CB482EC3C2}"/>
    <dgm:cxn modelId="{1997778F-2467-4DE3-97E3-303AC81D7DC5}" type="presParOf" srcId="{434393CA-71E4-48C7-8070-AF8A8703AE31}" destId="{9F99DD95-8319-48B3-832D-7714F081D0A3}" srcOrd="0" destOrd="0" presId="urn:microsoft.com/office/officeart/2005/8/layout/process2"/>
    <dgm:cxn modelId="{FC8B4864-655C-42BD-B6DF-51E1AFF486B3}" type="presParOf" srcId="{434393CA-71E4-48C7-8070-AF8A8703AE31}" destId="{5A3F1FC2-AE15-41CA-83E0-20EACECD65E4}" srcOrd="1" destOrd="0" presId="urn:microsoft.com/office/officeart/2005/8/layout/process2"/>
    <dgm:cxn modelId="{A7B19E1A-6699-4816-83E6-1FE316A40301}" type="presParOf" srcId="{5A3F1FC2-AE15-41CA-83E0-20EACECD65E4}" destId="{8C21745B-82AC-4CFF-86E7-4E83F54DCDB4}" srcOrd="0" destOrd="0" presId="urn:microsoft.com/office/officeart/2005/8/layout/process2"/>
    <dgm:cxn modelId="{B26CD492-0D93-4D16-A266-14E3B9475867}" type="presParOf" srcId="{434393CA-71E4-48C7-8070-AF8A8703AE31}" destId="{68C2EF0D-1404-4C6B-A9A6-421A24FBD8ED}" srcOrd="2" destOrd="0" presId="urn:microsoft.com/office/officeart/2005/8/layout/process2"/>
    <dgm:cxn modelId="{4F11CF0E-EA89-4A01-B03C-E54DA9CCE99A}" type="presParOf" srcId="{434393CA-71E4-48C7-8070-AF8A8703AE31}" destId="{2ACE3AF6-8369-4B77-83FB-0A503C5D5C2A}" srcOrd="3" destOrd="0" presId="urn:microsoft.com/office/officeart/2005/8/layout/process2"/>
    <dgm:cxn modelId="{F9557B87-E5CF-4A7F-8876-308596690D8A}" type="presParOf" srcId="{2ACE3AF6-8369-4B77-83FB-0A503C5D5C2A}" destId="{F1907EF0-4361-4FEE-8065-17F691131EB3}" srcOrd="0" destOrd="0" presId="urn:microsoft.com/office/officeart/2005/8/layout/process2"/>
    <dgm:cxn modelId="{14F78D99-C3AE-40EF-A5A3-FFFAE2CC473F}" type="presParOf" srcId="{434393CA-71E4-48C7-8070-AF8A8703AE31}" destId="{6DC96F2C-4504-46D0-ACC6-8B5324F2BEB1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AA046E-1D25-4F9D-A5A6-88E68EFD9637}" type="doc">
      <dgm:prSet loTypeId="urn:microsoft.com/office/officeart/2005/8/layout/hierarchy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6FB48F15-47FC-4357-ACA8-EA77B7D74A3B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«Per </a:t>
          </a:r>
          <a:r>
            <a:rPr lang="it-IT" b="1" dirty="0" smtClean="0">
              <a:solidFill>
                <a:schemeClr val="tx1"/>
              </a:solidFill>
            </a:rPr>
            <a:t>autonomia semantica </a:t>
          </a:r>
          <a:r>
            <a:rPr lang="it-IT" dirty="0" smtClean="0">
              <a:solidFill>
                <a:schemeClr val="tx1"/>
              </a:solidFill>
            </a:rPr>
            <a:t>si intende il grado in cui il termine o espressione che etichetta una modalità assume significato senza dover ricorrere alle etichette delle altre modalità o dell’intera variabile» (Marradi, 1995, p. 34). </a:t>
          </a:r>
          <a:endParaRPr lang="it-IT" dirty="0">
            <a:solidFill>
              <a:schemeClr val="tx1"/>
            </a:solidFill>
          </a:endParaRPr>
        </a:p>
      </dgm:t>
    </dgm:pt>
    <dgm:pt modelId="{B03FBFFC-10F0-4B0D-82E3-0EA7D8EF634A}" type="parTrans" cxnId="{0A629AE9-828B-42FA-BAFC-1E257C222B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17B3EF9-CFB3-4F9C-9B4D-ED9FD0190A29}" type="sibTrans" cxnId="{0A629AE9-828B-42FA-BAFC-1E257C222B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02B8207-1FA7-4E4F-85D1-154A9BD89023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A seconda del </a:t>
          </a:r>
          <a:r>
            <a:rPr lang="it-IT" b="1" dirty="0" smtClean="0">
              <a:solidFill>
                <a:schemeClr val="tx1"/>
              </a:solidFill>
            </a:rPr>
            <a:t>tipo di variabile </a:t>
          </a:r>
          <a:r>
            <a:rPr lang="it-IT" dirty="0" smtClean="0">
              <a:solidFill>
                <a:schemeClr val="tx1"/>
              </a:solidFill>
            </a:rPr>
            <a:t>è possibile individuare un diverso grado di autonomia semantica. </a:t>
          </a:r>
          <a:endParaRPr lang="it-IT" dirty="0">
            <a:solidFill>
              <a:schemeClr val="tx1"/>
            </a:solidFill>
          </a:endParaRPr>
        </a:p>
      </dgm:t>
    </dgm:pt>
    <dgm:pt modelId="{2A4EC210-9C3B-438E-9082-1954751447AC}" type="parTrans" cxnId="{03FB1427-C0A3-451D-9483-AE313C90C34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74FCB33-7AAF-4CDE-9741-BD56FFF9C6C5}" type="sibTrans" cxnId="{03FB1427-C0A3-451D-9483-AE313C90C34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F4245BB-ADDF-45BA-A096-DBE62D34B00F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Le </a:t>
          </a:r>
          <a:r>
            <a:rPr lang="it-IT" b="1" dirty="0" smtClean="0">
              <a:solidFill>
                <a:schemeClr val="tx1"/>
              </a:solidFill>
            </a:rPr>
            <a:t>variabili categoriali non ordinate </a:t>
          </a:r>
          <a:r>
            <a:rPr lang="it-IT" dirty="0" smtClean="0">
              <a:solidFill>
                <a:schemeClr val="tx1"/>
              </a:solidFill>
            </a:rPr>
            <a:t>(es. posizione occupazionale: occupato, disoccupato, studente) presentano un </a:t>
          </a:r>
          <a:r>
            <a:rPr lang="it-IT" b="1" dirty="0" smtClean="0">
              <a:solidFill>
                <a:schemeClr val="tx1"/>
              </a:solidFill>
            </a:rPr>
            <a:t>elevato grado di autonomia semantica </a:t>
          </a:r>
          <a:r>
            <a:rPr lang="it-IT" dirty="0" smtClean="0">
              <a:solidFill>
                <a:schemeClr val="tx1"/>
              </a:solidFill>
            </a:rPr>
            <a:t>delle modalità. </a:t>
          </a:r>
          <a:endParaRPr lang="it-IT" dirty="0">
            <a:solidFill>
              <a:schemeClr val="tx1"/>
            </a:solidFill>
          </a:endParaRPr>
        </a:p>
      </dgm:t>
    </dgm:pt>
    <dgm:pt modelId="{CFA8B0E0-4DC4-4819-AADC-BCAF3DEAB61D}" type="parTrans" cxnId="{257CF80E-25CF-4883-BF1E-06098144F5C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7E5D896-4361-4A5A-B2D8-35774E6A3E70}" type="sibTrans" cxnId="{257CF80E-25CF-4883-BF1E-06098144F5C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9E82D33-8B5C-41A0-8711-E831E6089BA4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Il </a:t>
          </a:r>
          <a:r>
            <a:rPr lang="it-IT" b="1" dirty="0" smtClean="0">
              <a:solidFill>
                <a:schemeClr val="tx1"/>
              </a:solidFill>
            </a:rPr>
            <a:t>grado di autonomia semantica si riduce per le modalità delle variabili categoriali ordinate </a:t>
          </a:r>
          <a:r>
            <a:rPr lang="it-IT" dirty="0" smtClean="0">
              <a:solidFill>
                <a:schemeClr val="tx1"/>
              </a:solidFill>
            </a:rPr>
            <a:t>(es. grado di favore per il governo: molto, abbastanza, poco, per nulla) per le quali bisogna specificare ciascuna modalità in rapporto alla variabile stessa. Questi due tipi possono </a:t>
          </a:r>
          <a:r>
            <a:rPr lang="it-IT" b="1" dirty="0" smtClean="0">
              <a:solidFill>
                <a:schemeClr val="tx1"/>
              </a:solidFill>
            </a:rPr>
            <a:t>tollerare un numero ridotto di modalità</a:t>
          </a:r>
          <a:r>
            <a:rPr lang="it-IT" dirty="0" smtClean="0">
              <a:solidFill>
                <a:schemeClr val="tx1"/>
              </a:solidFill>
            </a:rPr>
            <a:t> in quanto in sede di analisi dei dati è necessario tener conto delle relazioni tra le modalità di ciascuna variabile; per questo il numero delle relazioni da analizzare cresce in modo esponenziale all’aumentare delle categorie delle variabili messe in relazione. </a:t>
          </a:r>
          <a:endParaRPr lang="it-IT" dirty="0">
            <a:solidFill>
              <a:schemeClr val="tx1"/>
            </a:solidFill>
          </a:endParaRPr>
        </a:p>
      </dgm:t>
    </dgm:pt>
    <dgm:pt modelId="{E37121EF-521B-4BC3-8A1C-9C676309DFDF}" type="parTrans" cxnId="{581DDC33-E36C-4019-8D59-DA084426A24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065A88B-4E63-4C80-AD70-0F7121D149AE}" type="sibTrans" cxnId="{581DDC33-E36C-4019-8D59-DA084426A24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26CBB0E-9C4E-406A-B487-0FC6BA6753A8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Nelle </a:t>
          </a:r>
          <a:r>
            <a:rPr lang="it-IT" b="1" dirty="0" smtClean="0">
              <a:solidFill>
                <a:schemeClr val="tx1"/>
              </a:solidFill>
            </a:rPr>
            <a:t>variabili cardinali l’autonomia semantica è quasi del tutto assente </a:t>
          </a:r>
          <a:r>
            <a:rPr lang="it-IT" dirty="0" smtClean="0">
              <a:solidFill>
                <a:schemeClr val="tx1"/>
              </a:solidFill>
            </a:rPr>
            <a:t>(es. età) ed i valori registrati in matrice avranno senso solo se connessi alla variabile dai quali derivano. </a:t>
          </a:r>
          <a:r>
            <a:rPr lang="it-IT" b="1" dirty="0" smtClean="0">
              <a:solidFill>
                <a:schemeClr val="tx1"/>
              </a:solidFill>
            </a:rPr>
            <a:t>Tollerano</a:t>
          </a:r>
          <a:r>
            <a:rPr lang="it-IT" dirty="0" smtClean="0">
              <a:solidFill>
                <a:schemeClr val="tx1"/>
              </a:solidFill>
            </a:rPr>
            <a:t>, per tanto, </a:t>
          </a:r>
          <a:r>
            <a:rPr lang="it-IT" b="1" dirty="0" smtClean="0">
              <a:solidFill>
                <a:schemeClr val="tx1"/>
              </a:solidFill>
            </a:rPr>
            <a:t>un numero elevato di modalità </a:t>
          </a:r>
          <a:r>
            <a:rPr lang="it-IT" dirty="0" smtClean="0">
              <a:solidFill>
                <a:schemeClr val="tx1"/>
              </a:solidFill>
            </a:rPr>
            <a:t>poiché quel che conta è l’andamento della distribuzione e non il legame tra le singole categorie.</a:t>
          </a:r>
          <a:endParaRPr lang="it-IT" dirty="0">
            <a:solidFill>
              <a:schemeClr val="tx1"/>
            </a:solidFill>
          </a:endParaRPr>
        </a:p>
      </dgm:t>
    </dgm:pt>
    <dgm:pt modelId="{645E5B91-673D-4FF6-8255-4D5DF8CE990C}" type="parTrans" cxnId="{1EBD1D22-A889-407C-878B-1C56850E04C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4D572AD-4218-4F90-BB34-104B8A0A99B2}" type="sibTrans" cxnId="{1EBD1D22-A889-407C-878B-1C56850E04C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6EA7B38-7024-4E53-9C6B-2C86BE38A6CB}" type="pres">
      <dgm:prSet presAssocID="{A3AA046E-1D25-4F9D-A5A6-88E68EFD963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16205425-2687-4AF5-8077-39008D9B2362}" type="pres">
      <dgm:prSet presAssocID="{6FB48F15-47FC-4357-ACA8-EA77B7D74A3B}" presName="vertOne" presStyleCnt="0"/>
      <dgm:spPr/>
    </dgm:pt>
    <dgm:pt modelId="{CB5C00E5-F8F9-4FEB-BE6D-7794146139BE}" type="pres">
      <dgm:prSet presAssocID="{6FB48F15-47FC-4357-ACA8-EA77B7D74A3B}" presName="txOne" presStyleLbl="node0" presStyleIdx="0" presStyleCnt="1" custScaleY="44666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9A2A90FF-EDF4-4D48-B845-8B979C9DBCD1}" type="pres">
      <dgm:prSet presAssocID="{6FB48F15-47FC-4357-ACA8-EA77B7D74A3B}" presName="parTransOne" presStyleCnt="0"/>
      <dgm:spPr/>
    </dgm:pt>
    <dgm:pt modelId="{67468BF4-8AEC-49F1-87A2-B579304FBF86}" type="pres">
      <dgm:prSet presAssocID="{6FB48F15-47FC-4357-ACA8-EA77B7D74A3B}" presName="horzOne" presStyleCnt="0"/>
      <dgm:spPr/>
    </dgm:pt>
    <dgm:pt modelId="{C28622FF-C40C-4FBF-98E1-BB6F00C22743}" type="pres">
      <dgm:prSet presAssocID="{602B8207-1FA7-4E4F-85D1-154A9BD89023}" presName="vertTwo" presStyleCnt="0"/>
      <dgm:spPr/>
    </dgm:pt>
    <dgm:pt modelId="{84D66C17-3C42-42BF-9A9D-31932F97AAA4}" type="pres">
      <dgm:prSet presAssocID="{602B8207-1FA7-4E4F-85D1-154A9BD89023}" presName="txTwo" presStyleLbl="node2" presStyleIdx="0" presStyleCnt="1" custScaleY="26746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7E9BE6A5-0313-40DD-920B-92A8E45921F0}" type="pres">
      <dgm:prSet presAssocID="{602B8207-1FA7-4E4F-85D1-154A9BD89023}" presName="parTransTwo" presStyleCnt="0"/>
      <dgm:spPr/>
    </dgm:pt>
    <dgm:pt modelId="{377E3F5C-923F-4CD8-AEF8-23473C749314}" type="pres">
      <dgm:prSet presAssocID="{602B8207-1FA7-4E4F-85D1-154A9BD89023}" presName="horzTwo" presStyleCnt="0"/>
      <dgm:spPr/>
    </dgm:pt>
    <dgm:pt modelId="{6D5AB7CE-BC20-421D-AD70-5D8EC90E383C}" type="pres">
      <dgm:prSet presAssocID="{0F4245BB-ADDF-45BA-A096-DBE62D34B00F}" presName="vertThree" presStyleCnt="0"/>
      <dgm:spPr/>
    </dgm:pt>
    <dgm:pt modelId="{DB6F6A21-8196-4048-89E9-7836900AB936}" type="pres">
      <dgm:prSet presAssocID="{0F4245BB-ADDF-45BA-A096-DBE62D34B00F}" presName="txThree" presStyleLbl="node3" presStyleIdx="0" presStyleCnt="3" custScaleX="54855" custScaleY="129717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59944F7A-9CE9-4403-9CAD-5518F9CA6DD6}" type="pres">
      <dgm:prSet presAssocID="{0F4245BB-ADDF-45BA-A096-DBE62D34B00F}" presName="horzThree" presStyleCnt="0"/>
      <dgm:spPr/>
    </dgm:pt>
    <dgm:pt modelId="{9FC48776-B2A4-4839-9B2E-DB22F63646BA}" type="pres">
      <dgm:prSet presAssocID="{67E5D896-4361-4A5A-B2D8-35774E6A3E70}" presName="sibSpaceThree" presStyleCnt="0"/>
      <dgm:spPr/>
    </dgm:pt>
    <dgm:pt modelId="{B892DA92-6CB9-4976-A046-F77CAC0ABF87}" type="pres">
      <dgm:prSet presAssocID="{B9E82D33-8B5C-41A0-8711-E831E6089BA4}" presName="vertThree" presStyleCnt="0"/>
      <dgm:spPr/>
    </dgm:pt>
    <dgm:pt modelId="{2B03F0F6-7C0F-46BA-851A-9A1778D52B21}" type="pres">
      <dgm:prSet presAssocID="{B9E82D33-8B5C-41A0-8711-E831E6089BA4}" presName="txThree" presStyleLbl="node3" presStyleIdx="1" presStyleCnt="3" custScaleX="123396" custScaleY="129717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26C440BC-2414-4130-A67C-25A36780BF98}" type="pres">
      <dgm:prSet presAssocID="{B9E82D33-8B5C-41A0-8711-E831E6089BA4}" presName="horzThree" presStyleCnt="0"/>
      <dgm:spPr/>
    </dgm:pt>
    <dgm:pt modelId="{E86911DB-6410-4507-915F-6AF2696E0F78}" type="pres">
      <dgm:prSet presAssocID="{9065A88B-4E63-4C80-AD70-0F7121D149AE}" presName="sibSpaceThree" presStyleCnt="0"/>
      <dgm:spPr/>
    </dgm:pt>
    <dgm:pt modelId="{47754E50-A08C-4825-85A2-819260FBB615}" type="pres">
      <dgm:prSet presAssocID="{926CBB0E-9C4E-406A-B487-0FC6BA6753A8}" presName="vertThree" presStyleCnt="0"/>
      <dgm:spPr/>
    </dgm:pt>
    <dgm:pt modelId="{01CF209E-26D2-452C-8BE9-9125057B8D09}" type="pres">
      <dgm:prSet presAssocID="{926CBB0E-9C4E-406A-B487-0FC6BA6753A8}" presName="txThree" presStyleLbl="node3" presStyleIdx="2" presStyleCnt="3" custScaleX="82499" custScaleY="129717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33119B53-C63E-4C00-8F98-961E253B3E29}" type="pres">
      <dgm:prSet presAssocID="{926CBB0E-9C4E-406A-B487-0FC6BA6753A8}" presName="horzThree" presStyleCnt="0"/>
      <dgm:spPr/>
    </dgm:pt>
  </dgm:ptLst>
  <dgm:cxnLst>
    <dgm:cxn modelId="{ACB301E9-DA70-4238-AB48-4CB3A029871D}" type="presOf" srcId="{0F4245BB-ADDF-45BA-A096-DBE62D34B00F}" destId="{DB6F6A21-8196-4048-89E9-7836900AB936}" srcOrd="0" destOrd="0" presId="urn:microsoft.com/office/officeart/2005/8/layout/hierarchy4"/>
    <dgm:cxn modelId="{CEE0994E-6D68-45C2-84F8-2AD8DFA6E892}" type="presOf" srcId="{A3AA046E-1D25-4F9D-A5A6-88E68EFD9637}" destId="{56EA7B38-7024-4E53-9C6B-2C86BE38A6CB}" srcOrd="0" destOrd="0" presId="urn:microsoft.com/office/officeart/2005/8/layout/hierarchy4"/>
    <dgm:cxn modelId="{606DE94E-BAC0-4903-BCD4-450AB23FC6C3}" type="presOf" srcId="{B9E82D33-8B5C-41A0-8711-E831E6089BA4}" destId="{2B03F0F6-7C0F-46BA-851A-9A1778D52B21}" srcOrd="0" destOrd="0" presId="urn:microsoft.com/office/officeart/2005/8/layout/hierarchy4"/>
    <dgm:cxn modelId="{581DDC33-E36C-4019-8D59-DA084426A243}" srcId="{602B8207-1FA7-4E4F-85D1-154A9BD89023}" destId="{B9E82D33-8B5C-41A0-8711-E831E6089BA4}" srcOrd="1" destOrd="0" parTransId="{E37121EF-521B-4BC3-8A1C-9C676309DFDF}" sibTransId="{9065A88B-4E63-4C80-AD70-0F7121D149AE}"/>
    <dgm:cxn modelId="{257CF80E-25CF-4883-BF1E-06098144F5CA}" srcId="{602B8207-1FA7-4E4F-85D1-154A9BD89023}" destId="{0F4245BB-ADDF-45BA-A096-DBE62D34B00F}" srcOrd="0" destOrd="0" parTransId="{CFA8B0E0-4DC4-4819-AADC-BCAF3DEAB61D}" sibTransId="{67E5D896-4361-4A5A-B2D8-35774E6A3E70}"/>
    <dgm:cxn modelId="{1EBD1D22-A889-407C-878B-1C56850E04C0}" srcId="{602B8207-1FA7-4E4F-85D1-154A9BD89023}" destId="{926CBB0E-9C4E-406A-B487-0FC6BA6753A8}" srcOrd="2" destOrd="0" parTransId="{645E5B91-673D-4FF6-8255-4D5DF8CE990C}" sibTransId="{E4D572AD-4218-4F90-BB34-104B8A0A99B2}"/>
    <dgm:cxn modelId="{0A629AE9-828B-42FA-BAFC-1E257C222BB4}" srcId="{A3AA046E-1D25-4F9D-A5A6-88E68EFD9637}" destId="{6FB48F15-47FC-4357-ACA8-EA77B7D74A3B}" srcOrd="0" destOrd="0" parTransId="{B03FBFFC-10F0-4B0D-82E3-0EA7D8EF634A}" sibTransId="{317B3EF9-CFB3-4F9C-9B4D-ED9FD0190A29}"/>
    <dgm:cxn modelId="{D7B4D74D-AA9C-41B5-8CF3-3EE8D544D467}" type="presOf" srcId="{602B8207-1FA7-4E4F-85D1-154A9BD89023}" destId="{84D66C17-3C42-42BF-9A9D-31932F97AAA4}" srcOrd="0" destOrd="0" presId="urn:microsoft.com/office/officeart/2005/8/layout/hierarchy4"/>
    <dgm:cxn modelId="{03FB1427-C0A3-451D-9483-AE313C90C34D}" srcId="{6FB48F15-47FC-4357-ACA8-EA77B7D74A3B}" destId="{602B8207-1FA7-4E4F-85D1-154A9BD89023}" srcOrd="0" destOrd="0" parTransId="{2A4EC210-9C3B-438E-9082-1954751447AC}" sibTransId="{C74FCB33-7AAF-4CDE-9741-BD56FFF9C6C5}"/>
    <dgm:cxn modelId="{5EB7D7BD-4289-4FC8-BB83-92F01C8B3CD0}" type="presOf" srcId="{926CBB0E-9C4E-406A-B487-0FC6BA6753A8}" destId="{01CF209E-26D2-452C-8BE9-9125057B8D09}" srcOrd="0" destOrd="0" presId="urn:microsoft.com/office/officeart/2005/8/layout/hierarchy4"/>
    <dgm:cxn modelId="{38ADB1EE-D3E1-4777-8EEF-3E3D117F974D}" type="presOf" srcId="{6FB48F15-47FC-4357-ACA8-EA77B7D74A3B}" destId="{CB5C00E5-F8F9-4FEB-BE6D-7794146139BE}" srcOrd="0" destOrd="0" presId="urn:microsoft.com/office/officeart/2005/8/layout/hierarchy4"/>
    <dgm:cxn modelId="{6703063A-AA23-4920-9B7D-00D54D668344}" type="presParOf" srcId="{56EA7B38-7024-4E53-9C6B-2C86BE38A6CB}" destId="{16205425-2687-4AF5-8077-39008D9B2362}" srcOrd="0" destOrd="0" presId="urn:microsoft.com/office/officeart/2005/8/layout/hierarchy4"/>
    <dgm:cxn modelId="{923B8910-B896-4409-A1FA-124D4C987109}" type="presParOf" srcId="{16205425-2687-4AF5-8077-39008D9B2362}" destId="{CB5C00E5-F8F9-4FEB-BE6D-7794146139BE}" srcOrd="0" destOrd="0" presId="urn:microsoft.com/office/officeart/2005/8/layout/hierarchy4"/>
    <dgm:cxn modelId="{DD29A44C-08B0-49B5-8FE8-C893398938FE}" type="presParOf" srcId="{16205425-2687-4AF5-8077-39008D9B2362}" destId="{9A2A90FF-EDF4-4D48-B845-8B979C9DBCD1}" srcOrd="1" destOrd="0" presId="urn:microsoft.com/office/officeart/2005/8/layout/hierarchy4"/>
    <dgm:cxn modelId="{216EF9B1-FDEF-458A-9DD5-C66A991469F1}" type="presParOf" srcId="{16205425-2687-4AF5-8077-39008D9B2362}" destId="{67468BF4-8AEC-49F1-87A2-B579304FBF86}" srcOrd="2" destOrd="0" presId="urn:microsoft.com/office/officeart/2005/8/layout/hierarchy4"/>
    <dgm:cxn modelId="{B8511F44-505A-47F6-8533-A4A578749129}" type="presParOf" srcId="{67468BF4-8AEC-49F1-87A2-B579304FBF86}" destId="{C28622FF-C40C-4FBF-98E1-BB6F00C22743}" srcOrd="0" destOrd="0" presId="urn:microsoft.com/office/officeart/2005/8/layout/hierarchy4"/>
    <dgm:cxn modelId="{E3A141C9-7365-404B-86A8-340704B4E098}" type="presParOf" srcId="{C28622FF-C40C-4FBF-98E1-BB6F00C22743}" destId="{84D66C17-3C42-42BF-9A9D-31932F97AAA4}" srcOrd="0" destOrd="0" presId="urn:microsoft.com/office/officeart/2005/8/layout/hierarchy4"/>
    <dgm:cxn modelId="{94F858F3-4B1D-4880-A318-DACDB9E73A18}" type="presParOf" srcId="{C28622FF-C40C-4FBF-98E1-BB6F00C22743}" destId="{7E9BE6A5-0313-40DD-920B-92A8E45921F0}" srcOrd="1" destOrd="0" presId="urn:microsoft.com/office/officeart/2005/8/layout/hierarchy4"/>
    <dgm:cxn modelId="{EDF08333-4F82-4A1D-B0EE-4F67B1CD1956}" type="presParOf" srcId="{C28622FF-C40C-4FBF-98E1-BB6F00C22743}" destId="{377E3F5C-923F-4CD8-AEF8-23473C749314}" srcOrd="2" destOrd="0" presId="urn:microsoft.com/office/officeart/2005/8/layout/hierarchy4"/>
    <dgm:cxn modelId="{C88028DF-923E-4D9F-AE9F-86AC4BCA867B}" type="presParOf" srcId="{377E3F5C-923F-4CD8-AEF8-23473C749314}" destId="{6D5AB7CE-BC20-421D-AD70-5D8EC90E383C}" srcOrd="0" destOrd="0" presId="urn:microsoft.com/office/officeart/2005/8/layout/hierarchy4"/>
    <dgm:cxn modelId="{21E4D0CB-EDE7-4F54-81D5-CFCF6C97CB40}" type="presParOf" srcId="{6D5AB7CE-BC20-421D-AD70-5D8EC90E383C}" destId="{DB6F6A21-8196-4048-89E9-7836900AB936}" srcOrd="0" destOrd="0" presId="urn:microsoft.com/office/officeart/2005/8/layout/hierarchy4"/>
    <dgm:cxn modelId="{5035AF63-E219-4532-B9D9-7F8E789CC714}" type="presParOf" srcId="{6D5AB7CE-BC20-421D-AD70-5D8EC90E383C}" destId="{59944F7A-9CE9-4403-9CAD-5518F9CA6DD6}" srcOrd="1" destOrd="0" presId="urn:microsoft.com/office/officeart/2005/8/layout/hierarchy4"/>
    <dgm:cxn modelId="{F5F79886-7703-4529-815D-27C15E98E474}" type="presParOf" srcId="{377E3F5C-923F-4CD8-AEF8-23473C749314}" destId="{9FC48776-B2A4-4839-9B2E-DB22F63646BA}" srcOrd="1" destOrd="0" presId="urn:microsoft.com/office/officeart/2005/8/layout/hierarchy4"/>
    <dgm:cxn modelId="{BF5E9147-3770-4971-BA26-AA900A5DF504}" type="presParOf" srcId="{377E3F5C-923F-4CD8-AEF8-23473C749314}" destId="{B892DA92-6CB9-4976-A046-F77CAC0ABF87}" srcOrd="2" destOrd="0" presId="urn:microsoft.com/office/officeart/2005/8/layout/hierarchy4"/>
    <dgm:cxn modelId="{AA10FF21-23B1-4A04-B594-DEF163530EC2}" type="presParOf" srcId="{B892DA92-6CB9-4976-A046-F77CAC0ABF87}" destId="{2B03F0F6-7C0F-46BA-851A-9A1778D52B21}" srcOrd="0" destOrd="0" presId="urn:microsoft.com/office/officeart/2005/8/layout/hierarchy4"/>
    <dgm:cxn modelId="{EA8797F3-7B68-466D-8C7C-2EBDFAADC8AB}" type="presParOf" srcId="{B892DA92-6CB9-4976-A046-F77CAC0ABF87}" destId="{26C440BC-2414-4130-A67C-25A36780BF98}" srcOrd="1" destOrd="0" presId="urn:microsoft.com/office/officeart/2005/8/layout/hierarchy4"/>
    <dgm:cxn modelId="{73BBF183-4B2D-465A-97CD-5BC41F059AAD}" type="presParOf" srcId="{377E3F5C-923F-4CD8-AEF8-23473C749314}" destId="{E86911DB-6410-4507-915F-6AF2696E0F78}" srcOrd="3" destOrd="0" presId="urn:microsoft.com/office/officeart/2005/8/layout/hierarchy4"/>
    <dgm:cxn modelId="{D9A8C25B-60F4-4386-BF73-36F1BDC119E0}" type="presParOf" srcId="{377E3F5C-923F-4CD8-AEF8-23473C749314}" destId="{47754E50-A08C-4825-85A2-819260FBB615}" srcOrd="4" destOrd="0" presId="urn:microsoft.com/office/officeart/2005/8/layout/hierarchy4"/>
    <dgm:cxn modelId="{70DDF5C6-7CA6-44E0-90BC-73B5E7037DB5}" type="presParOf" srcId="{47754E50-A08C-4825-85A2-819260FBB615}" destId="{01CF209E-26D2-452C-8BE9-9125057B8D09}" srcOrd="0" destOrd="0" presId="urn:microsoft.com/office/officeart/2005/8/layout/hierarchy4"/>
    <dgm:cxn modelId="{BE45EF2F-CE3C-4818-BE03-BE1652A668C4}" type="presParOf" srcId="{47754E50-A08C-4825-85A2-819260FBB615}" destId="{33119B53-C63E-4C00-8F98-961E253B3E2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3DCCD6E-CFA4-47A3-8C39-EB768543D872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A190E1D4-4FEA-46C2-8B44-61DA2D1E2825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A seconda della posizione assunta nella </a:t>
          </a:r>
          <a:r>
            <a:rPr lang="it-IT" sz="1200" b="1" dirty="0" smtClean="0">
              <a:solidFill>
                <a:schemeClr val="tx1"/>
              </a:solidFill>
            </a:rPr>
            <a:t>relazione causa/effetto </a:t>
          </a:r>
          <a:r>
            <a:rPr lang="it-IT" sz="1200" dirty="0" smtClean="0">
              <a:solidFill>
                <a:schemeClr val="tx1"/>
              </a:solidFill>
            </a:rPr>
            <a:t>(distinzione convenzionale </a:t>
          </a:r>
          <a:r>
            <a:rPr lang="it-IT" sz="1200" smtClean="0">
              <a:solidFill>
                <a:schemeClr val="tx1"/>
              </a:solidFill>
            </a:rPr>
            <a:t>e contestuale</a:t>
          </a:r>
          <a:r>
            <a:rPr lang="it-IT" sz="1200" dirty="0" smtClean="0">
              <a:solidFill>
                <a:schemeClr val="tx1"/>
              </a:solidFill>
            </a:rPr>
            <a:t>):</a:t>
          </a:r>
          <a:endParaRPr lang="it-IT" sz="1200" dirty="0">
            <a:solidFill>
              <a:schemeClr val="tx1"/>
            </a:solidFill>
          </a:endParaRPr>
        </a:p>
      </dgm:t>
    </dgm:pt>
    <dgm:pt modelId="{30985CCD-BC5E-434E-ABB5-AD683920763C}" type="parTrans" cxnId="{514D050A-D567-4881-90E0-C32F750F8309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7DC4B47F-9E60-4A56-8DD7-264369C61424}" type="sibTrans" cxnId="{514D050A-D567-4881-90E0-C32F750F8309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2BF3A801-67AA-431C-9F6A-18A95845AFEC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Variabile dipendente, </a:t>
          </a:r>
          <a:endParaRPr lang="it-IT" sz="1200" b="1" dirty="0">
            <a:solidFill>
              <a:schemeClr val="tx1"/>
            </a:solidFill>
          </a:endParaRPr>
        </a:p>
      </dgm:t>
    </dgm:pt>
    <dgm:pt modelId="{5BFE2865-9804-467E-AEF6-297002E627F7}" type="parTrans" cxnId="{4750A627-9744-41C8-9D40-F666F2C68FDB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25ED840A-4351-47E8-937B-72DBC66C6ABC}" type="sibTrans" cxnId="{4750A627-9744-41C8-9D40-F666F2C68FDB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313831D6-D70E-408C-95E3-81437B92400D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Variabile indipendente</a:t>
          </a:r>
          <a:r>
            <a:rPr lang="it-IT" sz="1200" dirty="0" smtClean="0">
              <a:solidFill>
                <a:schemeClr val="tx1"/>
              </a:solidFill>
            </a:rPr>
            <a:t>.</a:t>
          </a:r>
          <a:endParaRPr lang="it-IT" sz="1200" dirty="0">
            <a:solidFill>
              <a:schemeClr val="tx1"/>
            </a:solidFill>
          </a:endParaRPr>
        </a:p>
      </dgm:t>
    </dgm:pt>
    <dgm:pt modelId="{4237C149-372E-4F13-82DF-81B55DD7F341}" type="parTrans" cxnId="{2347DDC4-38BF-488C-8D25-735219ECF747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19E51A1C-8BDA-4044-8DAA-6A62A8F43176}" type="sibTrans" cxnId="{2347DDC4-38BF-488C-8D25-735219ECF747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92A9CBFB-C48E-41E8-B7E0-CCED204BAD1A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A seconda del </a:t>
          </a:r>
          <a:r>
            <a:rPr lang="it-IT" sz="1200" b="1" dirty="0" smtClean="0">
              <a:solidFill>
                <a:schemeClr val="tx1"/>
              </a:solidFill>
            </a:rPr>
            <a:t>grado di </a:t>
          </a:r>
          <a:r>
            <a:rPr lang="it-IT" sz="1200" b="1" dirty="0" err="1" smtClean="0">
              <a:solidFill>
                <a:schemeClr val="tx1"/>
              </a:solidFill>
            </a:rPr>
            <a:t>manipolabilità</a:t>
          </a:r>
          <a:r>
            <a:rPr lang="it-IT" sz="1200" dirty="0" smtClean="0">
              <a:solidFill>
                <a:schemeClr val="tx1"/>
              </a:solidFill>
            </a:rPr>
            <a:t>:</a:t>
          </a:r>
          <a:endParaRPr lang="it-IT" sz="1200" dirty="0">
            <a:solidFill>
              <a:schemeClr val="tx1"/>
            </a:solidFill>
          </a:endParaRPr>
        </a:p>
      </dgm:t>
    </dgm:pt>
    <dgm:pt modelId="{C24D8872-A8F6-4D28-9FE6-25AA5A573158}" type="parTrans" cxnId="{F8CF1652-7FA0-4416-8067-9BC29A2DB94D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0D97CFFD-8406-4864-95F9-7CEDCA33A7E5}" type="sibTrans" cxnId="{F8CF1652-7FA0-4416-8067-9BC29A2DB94D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E5DAE553-70CD-4271-B9AC-8A24F21790FC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Non manipolabili </a:t>
          </a:r>
          <a:r>
            <a:rPr lang="it-IT" sz="1200" dirty="0" smtClean="0">
              <a:solidFill>
                <a:schemeClr val="tx1"/>
              </a:solidFill>
            </a:rPr>
            <a:t>(sesso, età, titolo di studio, etc.),</a:t>
          </a:r>
          <a:endParaRPr lang="it-IT" sz="1200" dirty="0">
            <a:solidFill>
              <a:schemeClr val="tx1"/>
            </a:solidFill>
          </a:endParaRPr>
        </a:p>
      </dgm:t>
    </dgm:pt>
    <dgm:pt modelId="{DB86D4F9-6AC1-49E4-BA1C-3CBDE43543B8}" type="parTrans" cxnId="{C3365DE8-E3B5-47E1-A4A6-48BF2BEE0CF0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8A7FB093-D3DD-4DCA-B818-C5CA37327C92}" type="sibTrans" cxnId="{C3365DE8-E3B5-47E1-A4A6-48BF2BEE0CF0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ED0C566E-08D5-4E29-83FE-C55A4ABA7B4D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Manipolabili </a:t>
          </a:r>
          <a:r>
            <a:rPr lang="it-IT" sz="1200" dirty="0" smtClean="0">
              <a:solidFill>
                <a:schemeClr val="tx1"/>
              </a:solidFill>
            </a:rPr>
            <a:t>(variabili stimo o di controllo - effetto della visione di film violento s aggressività).</a:t>
          </a:r>
          <a:endParaRPr lang="it-IT" sz="1200" dirty="0">
            <a:solidFill>
              <a:schemeClr val="tx1"/>
            </a:solidFill>
          </a:endParaRPr>
        </a:p>
      </dgm:t>
    </dgm:pt>
    <dgm:pt modelId="{50396736-0237-44F6-A01D-6971739B6B3B}" type="parTrans" cxnId="{AEE57A45-126C-4FE8-A0B4-14BC98925E4E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A6B7D625-E35A-4C61-833D-80D36237AEEA}" type="sibTrans" cxnId="{AEE57A45-126C-4FE8-A0B4-14BC98925E4E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2A6C39B8-B6F4-4116-9F0C-12D975714F3E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A seconda del  </a:t>
          </a:r>
          <a:r>
            <a:rPr lang="it-IT" sz="1200" b="1" dirty="0" smtClean="0">
              <a:solidFill>
                <a:schemeClr val="tx1"/>
              </a:solidFill>
            </a:rPr>
            <a:t>grado di osservabilità</a:t>
          </a:r>
          <a:r>
            <a:rPr lang="it-IT" sz="1200" dirty="0" smtClean="0">
              <a:solidFill>
                <a:schemeClr val="tx1"/>
              </a:solidFill>
            </a:rPr>
            <a:t>:</a:t>
          </a:r>
          <a:endParaRPr lang="it-IT" sz="1200" dirty="0">
            <a:solidFill>
              <a:schemeClr val="tx1"/>
            </a:solidFill>
          </a:endParaRPr>
        </a:p>
      </dgm:t>
    </dgm:pt>
    <dgm:pt modelId="{9F19C89B-F750-44A0-9CBA-087EB3FAD4EB}" type="parTrans" cxnId="{77876932-9C95-4199-9A35-1A56EB3373B9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8C65B60D-BBA5-49F8-9465-86284C8C5DAC}" type="sibTrans" cxnId="{77876932-9C95-4199-9A35-1A56EB3373B9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CDD48E34-97AD-41D9-9D7B-8BBE3BE560A1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Variabili osservabili </a:t>
          </a:r>
          <a:r>
            <a:rPr lang="it-IT" sz="1200" dirty="0" smtClean="0">
              <a:solidFill>
                <a:schemeClr val="tx1"/>
              </a:solidFill>
            </a:rPr>
            <a:t>(reddito su status socio-economico),</a:t>
          </a:r>
          <a:endParaRPr lang="it-IT" sz="1200" dirty="0">
            <a:solidFill>
              <a:schemeClr val="tx1"/>
            </a:solidFill>
          </a:endParaRPr>
        </a:p>
      </dgm:t>
    </dgm:pt>
    <dgm:pt modelId="{03B381FF-7999-46C3-981B-E44231B5E29F}" type="parTrans" cxnId="{8A0CB8CD-7189-4CBB-ACA4-786263154DC3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25E5945F-8C45-4374-AF3D-F10C93865D99}" type="sibTrans" cxnId="{8A0CB8CD-7189-4CBB-ACA4-786263154DC3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41BFFC5A-0F6E-44B2-AC54-7491A0C82FE5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Variabili latenti </a:t>
          </a:r>
          <a:r>
            <a:rPr lang="it-IT" sz="1200" dirty="0" smtClean="0">
              <a:solidFill>
                <a:schemeClr val="tx1"/>
              </a:solidFill>
            </a:rPr>
            <a:t>(come atteggiamenti rilevabili ad esempio con procedure di </a:t>
          </a:r>
          <a:r>
            <a:rPr lang="it-IT" sz="1200" dirty="0" err="1" smtClean="0">
              <a:solidFill>
                <a:schemeClr val="tx1"/>
              </a:solidFill>
            </a:rPr>
            <a:t>scaling</a:t>
          </a:r>
          <a:r>
            <a:rPr lang="it-IT" sz="1200" dirty="0" smtClean="0">
              <a:solidFill>
                <a:schemeClr val="tx1"/>
              </a:solidFill>
            </a:rPr>
            <a:t>).</a:t>
          </a:r>
          <a:endParaRPr lang="it-IT" sz="1200" dirty="0">
            <a:solidFill>
              <a:schemeClr val="tx1"/>
            </a:solidFill>
          </a:endParaRPr>
        </a:p>
      </dgm:t>
    </dgm:pt>
    <dgm:pt modelId="{D54FCE6E-1462-4AD6-A527-2D3FEB54B22D}" type="parTrans" cxnId="{2612D467-6B53-4827-934C-D28833F32334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28B334AE-7CA9-4C74-AA1E-77286280B07D}" type="sibTrans" cxnId="{2612D467-6B53-4827-934C-D28833F32334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12D687AE-83CA-4D82-B11D-EA9A3E4E2C13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A seconda del </a:t>
          </a:r>
          <a:r>
            <a:rPr lang="it-IT" sz="1200" b="1" dirty="0" smtClean="0">
              <a:solidFill>
                <a:schemeClr val="tx1"/>
              </a:solidFill>
            </a:rPr>
            <a:t>carattere individuale o collettivo</a:t>
          </a:r>
          <a:r>
            <a:rPr lang="it-IT" sz="1200" dirty="0" smtClean="0">
              <a:solidFill>
                <a:schemeClr val="tx1"/>
              </a:solidFill>
            </a:rPr>
            <a:t>:</a:t>
          </a:r>
          <a:endParaRPr lang="it-IT" sz="1200" dirty="0">
            <a:solidFill>
              <a:schemeClr val="tx1"/>
            </a:solidFill>
          </a:endParaRPr>
        </a:p>
      </dgm:t>
    </dgm:pt>
    <dgm:pt modelId="{752EB0D8-BBB6-4DD8-9568-083113D0CE3E}" type="parTrans" cxnId="{735ECFD1-855D-4281-B247-7103A0FE72CE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DBF19721-5B4F-44FC-95DF-8DD3671464E3}" type="sibTrans" cxnId="{735ECFD1-855D-4281-B247-7103A0FE72CE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892B38AB-9D3A-41D5-8DE6-B102ED9D85FF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Le </a:t>
          </a:r>
          <a:r>
            <a:rPr lang="it-IT" sz="1200" b="1" dirty="0" smtClean="0">
              <a:solidFill>
                <a:schemeClr val="tx1"/>
              </a:solidFill>
            </a:rPr>
            <a:t>variabili individuali </a:t>
          </a:r>
          <a:r>
            <a:rPr lang="it-IT" sz="1200" dirty="0" smtClean="0">
              <a:solidFill>
                <a:schemeClr val="tx1"/>
              </a:solidFill>
            </a:rPr>
            <a:t>sono specifiche dell’individuo sono relative ai singoli membri di collettivi. In questa classe ricadono le </a:t>
          </a:r>
          <a:r>
            <a:rPr lang="it-IT" sz="1200" b="1" dirty="0" smtClean="0">
              <a:solidFill>
                <a:schemeClr val="tx1"/>
              </a:solidFill>
            </a:rPr>
            <a:t>variabili assolute </a:t>
          </a:r>
          <a:r>
            <a:rPr lang="it-IT" sz="1200" dirty="0" smtClean="0">
              <a:solidFill>
                <a:schemeClr val="tx1"/>
              </a:solidFill>
            </a:rPr>
            <a:t>(come il genere e l’età), le </a:t>
          </a:r>
          <a:r>
            <a:rPr lang="it-IT" sz="1200" b="1" dirty="0" smtClean="0">
              <a:solidFill>
                <a:schemeClr val="tx1"/>
              </a:solidFill>
            </a:rPr>
            <a:t>variabili comparative </a:t>
          </a:r>
          <a:r>
            <a:rPr lang="it-IT" sz="1200" dirty="0" smtClean="0">
              <a:solidFill>
                <a:schemeClr val="tx1"/>
              </a:solidFill>
            </a:rPr>
            <a:t>(per esempio la graduatoria dei giudizi di una classe), le </a:t>
          </a:r>
          <a:r>
            <a:rPr lang="it-IT" sz="1200" b="1" dirty="0" smtClean="0">
              <a:solidFill>
                <a:schemeClr val="tx1"/>
              </a:solidFill>
            </a:rPr>
            <a:t>variabili relazionali </a:t>
          </a:r>
          <a:r>
            <a:rPr lang="it-IT" sz="1200" dirty="0" smtClean="0">
              <a:solidFill>
                <a:schemeClr val="tx1"/>
              </a:solidFill>
            </a:rPr>
            <a:t>(come la centralità o l’isolamento di uno studente rispetto alla classe di appartenenza), le </a:t>
          </a:r>
          <a:r>
            <a:rPr lang="it-IT" sz="1200" b="1" dirty="0" smtClean="0">
              <a:solidFill>
                <a:schemeClr val="tx1"/>
              </a:solidFill>
            </a:rPr>
            <a:t>variabili contestuali o ecologiche </a:t>
          </a:r>
          <a:r>
            <a:rPr lang="it-IT" sz="1200" dirty="0" smtClean="0">
              <a:solidFill>
                <a:schemeClr val="tx1"/>
              </a:solidFill>
            </a:rPr>
            <a:t>(esempio il tipo di scuola frequentata per singolo studente).</a:t>
          </a:r>
          <a:endParaRPr lang="it-IT" sz="1200" dirty="0">
            <a:solidFill>
              <a:schemeClr val="tx1"/>
            </a:solidFill>
          </a:endParaRPr>
        </a:p>
      </dgm:t>
    </dgm:pt>
    <dgm:pt modelId="{8C120D1E-F0F1-4960-A0E1-0EC67DC4F53B}" type="parTrans" cxnId="{37ED2F95-5D56-447E-81C5-DCDC79E864B7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55CB7D02-D847-4568-ACC5-61621407DCEC}" type="sibTrans" cxnId="{37ED2F95-5D56-447E-81C5-DCDC79E864B7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27DDDBD2-DC0C-4444-998B-0A906A4A5501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Le </a:t>
          </a:r>
          <a:r>
            <a:rPr lang="it-IT" sz="1200" b="1" dirty="0" smtClean="0">
              <a:solidFill>
                <a:schemeClr val="tx1"/>
              </a:solidFill>
            </a:rPr>
            <a:t>variabili collettive </a:t>
          </a:r>
          <a:r>
            <a:rPr lang="it-IT" sz="1200" dirty="0" smtClean="0">
              <a:solidFill>
                <a:schemeClr val="tx1"/>
              </a:solidFill>
            </a:rPr>
            <a:t>sono proprie di un gruppo sociale, sono relative a collettivi, aggregati o insiemi di membri. Vi fanno parte le </a:t>
          </a:r>
          <a:r>
            <a:rPr lang="it-IT" sz="1200" b="1" dirty="0" smtClean="0">
              <a:solidFill>
                <a:schemeClr val="tx1"/>
              </a:solidFill>
            </a:rPr>
            <a:t>variabili aggregate </a:t>
          </a:r>
          <a:r>
            <a:rPr lang="it-IT" sz="1200" dirty="0" smtClean="0">
              <a:solidFill>
                <a:schemeClr val="tx1"/>
              </a:solidFill>
            </a:rPr>
            <a:t>(il reddito familiare determinato dalla media dei redditi dei singoli individui), le </a:t>
          </a:r>
          <a:r>
            <a:rPr lang="it-IT" sz="1200" b="1" dirty="0" smtClean="0">
              <a:solidFill>
                <a:schemeClr val="tx1"/>
              </a:solidFill>
            </a:rPr>
            <a:t>variabili analitiche </a:t>
          </a:r>
          <a:r>
            <a:rPr lang="it-IT" sz="1200" dirty="0" smtClean="0">
              <a:solidFill>
                <a:schemeClr val="tx1"/>
              </a:solidFill>
            </a:rPr>
            <a:t>(per esempio, il tasso di disoccupazione), le </a:t>
          </a:r>
          <a:r>
            <a:rPr lang="it-IT" sz="1200" b="1" dirty="0" smtClean="0">
              <a:solidFill>
                <a:schemeClr val="tx1"/>
              </a:solidFill>
            </a:rPr>
            <a:t>variabili strutturali </a:t>
          </a:r>
          <a:r>
            <a:rPr lang="it-IT" sz="1200" dirty="0" smtClean="0">
              <a:solidFill>
                <a:schemeClr val="tx1"/>
              </a:solidFill>
            </a:rPr>
            <a:t>(per esempio, il grado di coesione di un gruppo di amici), le </a:t>
          </a:r>
          <a:r>
            <a:rPr lang="it-IT" sz="1200" b="1" dirty="0" smtClean="0">
              <a:solidFill>
                <a:schemeClr val="tx1"/>
              </a:solidFill>
            </a:rPr>
            <a:t>variabili globali </a:t>
          </a:r>
          <a:r>
            <a:rPr lang="it-IT" sz="1200" dirty="0" smtClean="0">
              <a:solidFill>
                <a:schemeClr val="tx1"/>
              </a:solidFill>
            </a:rPr>
            <a:t>(come la densità abitativa di un comune).</a:t>
          </a:r>
          <a:endParaRPr lang="it-IT" sz="1200" dirty="0">
            <a:solidFill>
              <a:schemeClr val="tx1"/>
            </a:solidFill>
          </a:endParaRPr>
        </a:p>
      </dgm:t>
    </dgm:pt>
    <dgm:pt modelId="{412734E6-0472-44D0-9FB8-5C00BF6A0F07}" type="parTrans" cxnId="{E10B2708-A351-4609-8643-0A2F97EC849D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07F6BF15-D039-4E20-AA4E-507B3C0AFA0A}" type="sibTrans" cxnId="{E10B2708-A351-4609-8643-0A2F97EC849D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DBADA0FA-057E-44CB-A9B7-BB22AF6B5AE5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Infine possiamo avere:</a:t>
          </a:r>
          <a:endParaRPr lang="it-IT" sz="1200">
            <a:solidFill>
              <a:schemeClr val="tx1"/>
            </a:solidFill>
          </a:endParaRPr>
        </a:p>
      </dgm:t>
    </dgm:pt>
    <dgm:pt modelId="{3F323DC0-7178-42B2-9D3E-168FEE4BE741}" type="parTrans" cxnId="{8894EE36-DC05-455F-9988-0477301156A0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B8C12527-17FE-4AA7-99E0-C79051E7155B}" type="sibTrans" cxnId="{8894EE36-DC05-455F-9988-0477301156A0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DF0F7C1D-E996-48D6-9B96-E552759FEA7E}">
      <dgm:prSet custT="1"/>
      <dgm:spPr/>
      <dgm:t>
        <a:bodyPr/>
        <a:lstStyle/>
        <a:p>
          <a:pPr rtl="0"/>
          <a:r>
            <a:rPr lang="it-IT" sz="1200" b="1" i="1" dirty="0" smtClean="0">
              <a:solidFill>
                <a:schemeClr val="tx1"/>
              </a:solidFill>
            </a:rPr>
            <a:t>variabili naturali </a:t>
          </a:r>
          <a:r>
            <a:rPr lang="it-IT" sz="1200" dirty="0" smtClean="0">
              <a:solidFill>
                <a:schemeClr val="tx1"/>
              </a:solidFill>
            </a:rPr>
            <a:t>immediatamente percepibili e non dipendenti da particolari operazioni di trattamento dei dati (come la residenza, il genere o il reddito),</a:t>
          </a:r>
          <a:endParaRPr lang="it-IT" sz="1200" dirty="0">
            <a:solidFill>
              <a:schemeClr val="tx1"/>
            </a:solidFill>
          </a:endParaRPr>
        </a:p>
      </dgm:t>
    </dgm:pt>
    <dgm:pt modelId="{39D496E1-4A86-4579-A1DE-A5104F15C0D8}" type="parTrans" cxnId="{AB3C9BF6-0BCE-46FD-95BA-6AE150A2AAFF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3F5A1038-5307-41E5-A858-E6BBC790D8B5}" type="sibTrans" cxnId="{AB3C9BF6-0BCE-46FD-95BA-6AE150A2AAFF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EE6F716F-1A8B-4A45-8867-1C66B98ED407}">
      <dgm:prSet custT="1"/>
      <dgm:spPr/>
      <dgm:t>
        <a:bodyPr/>
        <a:lstStyle/>
        <a:p>
          <a:pPr rtl="0"/>
          <a:r>
            <a:rPr lang="it-IT" sz="1200" b="1" i="1" dirty="0" smtClean="0">
              <a:solidFill>
                <a:schemeClr val="tx1"/>
              </a:solidFill>
            </a:rPr>
            <a:t>variabili artificiali </a:t>
          </a:r>
          <a:r>
            <a:rPr lang="it-IT" sz="1200" dirty="0" smtClean="0">
              <a:solidFill>
                <a:schemeClr val="tx1"/>
              </a:solidFill>
            </a:rPr>
            <a:t>risultato di operazioni matematiche sui dati.</a:t>
          </a:r>
          <a:endParaRPr lang="it-IT" sz="1200" dirty="0">
            <a:solidFill>
              <a:schemeClr val="tx1"/>
            </a:solidFill>
          </a:endParaRPr>
        </a:p>
      </dgm:t>
    </dgm:pt>
    <dgm:pt modelId="{8A6B2C59-826B-48D7-9B8D-ED252B148CC3}" type="parTrans" cxnId="{A73EF038-7E2E-4E97-8EB6-4E0F02EAC442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6F50C0C8-FF50-48AD-9D4D-04F147CF8115}" type="sibTrans" cxnId="{A73EF038-7E2E-4E97-8EB6-4E0F02EAC442}">
      <dgm:prSet/>
      <dgm:spPr/>
      <dgm:t>
        <a:bodyPr/>
        <a:lstStyle/>
        <a:p>
          <a:endParaRPr lang="it-IT" sz="1200">
            <a:solidFill>
              <a:schemeClr val="tx1"/>
            </a:solidFill>
          </a:endParaRPr>
        </a:p>
      </dgm:t>
    </dgm:pt>
    <dgm:pt modelId="{0C1F94DA-4C28-4ABD-8A69-F6CF314D4ED2}" type="pres">
      <dgm:prSet presAssocID="{33DCCD6E-CFA4-47A3-8C39-EB768543D8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361C7FB-E83B-4DCE-9BA6-6517D4058B5B}" type="pres">
      <dgm:prSet presAssocID="{A190E1D4-4FEA-46C2-8B44-61DA2D1E282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D939C6A-305D-4481-8776-75E09BEFD094}" type="pres">
      <dgm:prSet presAssocID="{A190E1D4-4FEA-46C2-8B44-61DA2D1E2825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B55576C-FEF4-4744-94A7-2CEE4AFD79C0}" type="pres">
      <dgm:prSet presAssocID="{92A9CBFB-C48E-41E8-B7E0-CCED204BAD1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5EC6525-FBDD-4E0A-B09F-626277607DBF}" type="pres">
      <dgm:prSet presAssocID="{92A9CBFB-C48E-41E8-B7E0-CCED204BAD1A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FC35205-E044-4F1C-A093-29E36695A0D7}" type="pres">
      <dgm:prSet presAssocID="{2A6C39B8-B6F4-4116-9F0C-12D975714F3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448AB2C-6F3C-40B5-B2CB-1C7A49652A1F}" type="pres">
      <dgm:prSet presAssocID="{2A6C39B8-B6F4-4116-9F0C-12D975714F3E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4ADAE44-0F45-4097-9DC4-008A2EE55502}" type="pres">
      <dgm:prSet presAssocID="{12D687AE-83CA-4D82-B11D-EA9A3E4E2C1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F4A5104-15D1-435B-95D1-BF6F96646B25}" type="pres">
      <dgm:prSet presAssocID="{12D687AE-83CA-4D82-B11D-EA9A3E4E2C13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A7D6403-C9FB-4464-AF4E-DE17475ABA1B}" type="pres">
      <dgm:prSet presAssocID="{DBADA0FA-057E-44CB-A9B7-BB22AF6B5AE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B490244-9148-4B25-9AED-DA806073D4C3}" type="pres">
      <dgm:prSet presAssocID="{DBADA0FA-057E-44CB-A9B7-BB22AF6B5AE5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F8CF1652-7FA0-4416-8067-9BC29A2DB94D}" srcId="{33DCCD6E-CFA4-47A3-8C39-EB768543D872}" destId="{92A9CBFB-C48E-41E8-B7E0-CCED204BAD1A}" srcOrd="1" destOrd="0" parTransId="{C24D8872-A8F6-4D28-9FE6-25AA5A573158}" sibTransId="{0D97CFFD-8406-4864-95F9-7CEDCA33A7E5}"/>
    <dgm:cxn modelId="{D1001896-3C28-48B0-B2CB-C7B3A05DC2A3}" type="presOf" srcId="{A190E1D4-4FEA-46C2-8B44-61DA2D1E2825}" destId="{B361C7FB-E83B-4DCE-9BA6-6517D4058B5B}" srcOrd="0" destOrd="0" presId="urn:microsoft.com/office/officeart/2005/8/layout/vList2"/>
    <dgm:cxn modelId="{A73EF038-7E2E-4E97-8EB6-4E0F02EAC442}" srcId="{DBADA0FA-057E-44CB-A9B7-BB22AF6B5AE5}" destId="{EE6F716F-1A8B-4A45-8867-1C66B98ED407}" srcOrd="1" destOrd="0" parTransId="{8A6B2C59-826B-48D7-9B8D-ED252B148CC3}" sibTransId="{6F50C0C8-FF50-48AD-9D4D-04F147CF8115}"/>
    <dgm:cxn modelId="{CC4D654F-C6C0-4B19-9846-D3CF827074AF}" type="presOf" srcId="{2A6C39B8-B6F4-4116-9F0C-12D975714F3E}" destId="{2FC35205-E044-4F1C-A093-29E36695A0D7}" srcOrd="0" destOrd="0" presId="urn:microsoft.com/office/officeart/2005/8/layout/vList2"/>
    <dgm:cxn modelId="{6A11F5C4-F2F8-4F40-8F2F-242D6A062319}" type="presOf" srcId="{E5DAE553-70CD-4271-B9AC-8A24F21790FC}" destId="{95EC6525-FBDD-4E0A-B09F-626277607DBF}" srcOrd="0" destOrd="0" presId="urn:microsoft.com/office/officeart/2005/8/layout/vList2"/>
    <dgm:cxn modelId="{1A40ED74-F742-4266-90B1-DD918AC25B82}" type="presOf" srcId="{313831D6-D70E-408C-95E3-81437B92400D}" destId="{FD939C6A-305D-4481-8776-75E09BEFD094}" srcOrd="0" destOrd="1" presId="urn:microsoft.com/office/officeart/2005/8/layout/vList2"/>
    <dgm:cxn modelId="{8894EE36-DC05-455F-9988-0477301156A0}" srcId="{33DCCD6E-CFA4-47A3-8C39-EB768543D872}" destId="{DBADA0FA-057E-44CB-A9B7-BB22AF6B5AE5}" srcOrd="4" destOrd="0" parTransId="{3F323DC0-7178-42B2-9D3E-168FEE4BE741}" sibTransId="{B8C12527-17FE-4AA7-99E0-C79051E7155B}"/>
    <dgm:cxn modelId="{C7A58AC2-B45B-40E2-9B60-DF749D713ABB}" type="presOf" srcId="{41BFFC5A-0F6E-44B2-AC54-7491A0C82FE5}" destId="{C448AB2C-6F3C-40B5-B2CB-1C7A49652A1F}" srcOrd="0" destOrd="1" presId="urn:microsoft.com/office/officeart/2005/8/layout/vList2"/>
    <dgm:cxn modelId="{4750A627-9744-41C8-9D40-F666F2C68FDB}" srcId="{A190E1D4-4FEA-46C2-8B44-61DA2D1E2825}" destId="{2BF3A801-67AA-431C-9F6A-18A95845AFEC}" srcOrd="0" destOrd="0" parTransId="{5BFE2865-9804-467E-AEF6-297002E627F7}" sibTransId="{25ED840A-4351-47E8-937B-72DBC66C6ABC}"/>
    <dgm:cxn modelId="{697C2E5F-DF73-4001-845B-194D9B19FEA7}" type="presOf" srcId="{27DDDBD2-DC0C-4444-998B-0A906A4A5501}" destId="{AF4A5104-15D1-435B-95D1-BF6F96646B25}" srcOrd="0" destOrd="1" presId="urn:microsoft.com/office/officeart/2005/8/layout/vList2"/>
    <dgm:cxn modelId="{AEE57A45-126C-4FE8-A0B4-14BC98925E4E}" srcId="{92A9CBFB-C48E-41E8-B7E0-CCED204BAD1A}" destId="{ED0C566E-08D5-4E29-83FE-C55A4ABA7B4D}" srcOrd="1" destOrd="0" parTransId="{50396736-0237-44F6-A01D-6971739B6B3B}" sibTransId="{A6B7D625-E35A-4C61-833D-80D36237AEEA}"/>
    <dgm:cxn modelId="{2347DDC4-38BF-488C-8D25-735219ECF747}" srcId="{A190E1D4-4FEA-46C2-8B44-61DA2D1E2825}" destId="{313831D6-D70E-408C-95E3-81437B92400D}" srcOrd="1" destOrd="0" parTransId="{4237C149-372E-4F13-82DF-81B55DD7F341}" sibTransId="{19E51A1C-8BDA-4044-8DAA-6A62A8F43176}"/>
    <dgm:cxn modelId="{6ED70090-A397-4809-81EB-A9CA973DDE76}" type="presOf" srcId="{33DCCD6E-CFA4-47A3-8C39-EB768543D872}" destId="{0C1F94DA-4C28-4ABD-8A69-F6CF314D4ED2}" srcOrd="0" destOrd="0" presId="urn:microsoft.com/office/officeart/2005/8/layout/vList2"/>
    <dgm:cxn modelId="{E389B9F8-9659-4288-9DEE-09FDC7A7D884}" type="presOf" srcId="{2BF3A801-67AA-431C-9F6A-18A95845AFEC}" destId="{FD939C6A-305D-4481-8776-75E09BEFD094}" srcOrd="0" destOrd="0" presId="urn:microsoft.com/office/officeart/2005/8/layout/vList2"/>
    <dgm:cxn modelId="{765408EC-B736-4108-88BB-109A0E3E49D8}" type="presOf" srcId="{CDD48E34-97AD-41D9-9D7B-8BBE3BE560A1}" destId="{C448AB2C-6F3C-40B5-B2CB-1C7A49652A1F}" srcOrd="0" destOrd="0" presId="urn:microsoft.com/office/officeart/2005/8/layout/vList2"/>
    <dgm:cxn modelId="{ECFDCBB1-D8FA-4B19-8DF1-7DD0D86ADB4B}" type="presOf" srcId="{ED0C566E-08D5-4E29-83FE-C55A4ABA7B4D}" destId="{95EC6525-FBDD-4E0A-B09F-626277607DBF}" srcOrd="0" destOrd="1" presId="urn:microsoft.com/office/officeart/2005/8/layout/vList2"/>
    <dgm:cxn modelId="{5B2A36A5-FB5F-43F3-B839-487021023368}" type="presOf" srcId="{12D687AE-83CA-4D82-B11D-EA9A3E4E2C13}" destId="{C4ADAE44-0F45-4097-9DC4-008A2EE55502}" srcOrd="0" destOrd="0" presId="urn:microsoft.com/office/officeart/2005/8/layout/vList2"/>
    <dgm:cxn modelId="{E10B2708-A351-4609-8643-0A2F97EC849D}" srcId="{12D687AE-83CA-4D82-B11D-EA9A3E4E2C13}" destId="{27DDDBD2-DC0C-4444-998B-0A906A4A5501}" srcOrd="1" destOrd="0" parTransId="{412734E6-0472-44D0-9FB8-5C00BF6A0F07}" sibTransId="{07F6BF15-D039-4E20-AA4E-507B3C0AFA0A}"/>
    <dgm:cxn modelId="{5AC8B236-121B-46B4-A69A-88BE437663CD}" type="presOf" srcId="{92A9CBFB-C48E-41E8-B7E0-CCED204BAD1A}" destId="{1B55576C-FEF4-4744-94A7-2CEE4AFD79C0}" srcOrd="0" destOrd="0" presId="urn:microsoft.com/office/officeart/2005/8/layout/vList2"/>
    <dgm:cxn modelId="{37ED2F95-5D56-447E-81C5-DCDC79E864B7}" srcId="{12D687AE-83CA-4D82-B11D-EA9A3E4E2C13}" destId="{892B38AB-9D3A-41D5-8DE6-B102ED9D85FF}" srcOrd="0" destOrd="0" parTransId="{8C120D1E-F0F1-4960-A0E1-0EC67DC4F53B}" sibTransId="{55CB7D02-D847-4568-ACC5-61621407DCEC}"/>
    <dgm:cxn modelId="{B1510540-2599-4922-A364-0330CF8787F6}" type="presOf" srcId="{EE6F716F-1A8B-4A45-8867-1C66B98ED407}" destId="{9B490244-9148-4B25-9AED-DA806073D4C3}" srcOrd="0" destOrd="1" presId="urn:microsoft.com/office/officeart/2005/8/layout/vList2"/>
    <dgm:cxn modelId="{F2F3EE0F-124B-465B-9603-EEE19A690C06}" type="presOf" srcId="{DBADA0FA-057E-44CB-A9B7-BB22AF6B5AE5}" destId="{1A7D6403-C9FB-4464-AF4E-DE17475ABA1B}" srcOrd="0" destOrd="0" presId="urn:microsoft.com/office/officeart/2005/8/layout/vList2"/>
    <dgm:cxn modelId="{77876932-9C95-4199-9A35-1A56EB3373B9}" srcId="{33DCCD6E-CFA4-47A3-8C39-EB768543D872}" destId="{2A6C39B8-B6F4-4116-9F0C-12D975714F3E}" srcOrd="2" destOrd="0" parTransId="{9F19C89B-F750-44A0-9CBA-087EB3FAD4EB}" sibTransId="{8C65B60D-BBA5-49F8-9465-86284C8C5DAC}"/>
    <dgm:cxn modelId="{735ECFD1-855D-4281-B247-7103A0FE72CE}" srcId="{33DCCD6E-CFA4-47A3-8C39-EB768543D872}" destId="{12D687AE-83CA-4D82-B11D-EA9A3E4E2C13}" srcOrd="3" destOrd="0" parTransId="{752EB0D8-BBB6-4DD8-9568-083113D0CE3E}" sibTransId="{DBF19721-5B4F-44FC-95DF-8DD3671464E3}"/>
    <dgm:cxn modelId="{2612D467-6B53-4827-934C-D28833F32334}" srcId="{2A6C39B8-B6F4-4116-9F0C-12D975714F3E}" destId="{41BFFC5A-0F6E-44B2-AC54-7491A0C82FE5}" srcOrd="1" destOrd="0" parTransId="{D54FCE6E-1462-4AD6-A527-2D3FEB54B22D}" sibTransId="{28B334AE-7CA9-4C74-AA1E-77286280B07D}"/>
    <dgm:cxn modelId="{8A0CB8CD-7189-4CBB-ACA4-786263154DC3}" srcId="{2A6C39B8-B6F4-4116-9F0C-12D975714F3E}" destId="{CDD48E34-97AD-41D9-9D7B-8BBE3BE560A1}" srcOrd="0" destOrd="0" parTransId="{03B381FF-7999-46C3-981B-E44231B5E29F}" sibTransId="{25E5945F-8C45-4374-AF3D-F10C93865D99}"/>
    <dgm:cxn modelId="{0A120453-B915-4A28-A129-C21C2A4753CD}" type="presOf" srcId="{DF0F7C1D-E996-48D6-9B96-E552759FEA7E}" destId="{9B490244-9148-4B25-9AED-DA806073D4C3}" srcOrd="0" destOrd="0" presId="urn:microsoft.com/office/officeart/2005/8/layout/vList2"/>
    <dgm:cxn modelId="{514D050A-D567-4881-90E0-C32F750F8309}" srcId="{33DCCD6E-CFA4-47A3-8C39-EB768543D872}" destId="{A190E1D4-4FEA-46C2-8B44-61DA2D1E2825}" srcOrd="0" destOrd="0" parTransId="{30985CCD-BC5E-434E-ABB5-AD683920763C}" sibTransId="{7DC4B47F-9E60-4A56-8DD7-264369C61424}"/>
    <dgm:cxn modelId="{30165F8B-8DDD-4D08-A7EF-A4A44CF66D0C}" type="presOf" srcId="{892B38AB-9D3A-41D5-8DE6-B102ED9D85FF}" destId="{AF4A5104-15D1-435B-95D1-BF6F96646B25}" srcOrd="0" destOrd="0" presId="urn:microsoft.com/office/officeart/2005/8/layout/vList2"/>
    <dgm:cxn modelId="{C3365DE8-E3B5-47E1-A4A6-48BF2BEE0CF0}" srcId="{92A9CBFB-C48E-41E8-B7E0-CCED204BAD1A}" destId="{E5DAE553-70CD-4271-B9AC-8A24F21790FC}" srcOrd="0" destOrd="0" parTransId="{DB86D4F9-6AC1-49E4-BA1C-3CBDE43543B8}" sibTransId="{8A7FB093-D3DD-4DCA-B818-C5CA37327C92}"/>
    <dgm:cxn modelId="{AB3C9BF6-0BCE-46FD-95BA-6AE150A2AAFF}" srcId="{DBADA0FA-057E-44CB-A9B7-BB22AF6B5AE5}" destId="{DF0F7C1D-E996-48D6-9B96-E552759FEA7E}" srcOrd="0" destOrd="0" parTransId="{39D496E1-4A86-4579-A1DE-A5104F15C0D8}" sibTransId="{3F5A1038-5307-41E5-A858-E6BBC790D8B5}"/>
    <dgm:cxn modelId="{9123DC48-A3CA-4F3A-8B11-F3244ADAE7FC}" type="presParOf" srcId="{0C1F94DA-4C28-4ABD-8A69-F6CF314D4ED2}" destId="{B361C7FB-E83B-4DCE-9BA6-6517D4058B5B}" srcOrd="0" destOrd="0" presId="urn:microsoft.com/office/officeart/2005/8/layout/vList2"/>
    <dgm:cxn modelId="{014D2D52-8547-44C1-867E-41B70849C65B}" type="presParOf" srcId="{0C1F94DA-4C28-4ABD-8A69-F6CF314D4ED2}" destId="{FD939C6A-305D-4481-8776-75E09BEFD094}" srcOrd="1" destOrd="0" presId="urn:microsoft.com/office/officeart/2005/8/layout/vList2"/>
    <dgm:cxn modelId="{3BD6992E-1DE4-4175-9D8B-385358C297F1}" type="presParOf" srcId="{0C1F94DA-4C28-4ABD-8A69-F6CF314D4ED2}" destId="{1B55576C-FEF4-4744-94A7-2CEE4AFD79C0}" srcOrd="2" destOrd="0" presId="urn:microsoft.com/office/officeart/2005/8/layout/vList2"/>
    <dgm:cxn modelId="{04D5657D-A467-48B5-92B6-DA044CEFD6C1}" type="presParOf" srcId="{0C1F94DA-4C28-4ABD-8A69-F6CF314D4ED2}" destId="{95EC6525-FBDD-4E0A-B09F-626277607DBF}" srcOrd="3" destOrd="0" presId="urn:microsoft.com/office/officeart/2005/8/layout/vList2"/>
    <dgm:cxn modelId="{15CC1682-9CA0-4289-82D9-8E3440DC77F8}" type="presParOf" srcId="{0C1F94DA-4C28-4ABD-8A69-F6CF314D4ED2}" destId="{2FC35205-E044-4F1C-A093-29E36695A0D7}" srcOrd="4" destOrd="0" presId="urn:microsoft.com/office/officeart/2005/8/layout/vList2"/>
    <dgm:cxn modelId="{A1A1253B-3A4D-47B2-BAA9-B73D5348639C}" type="presParOf" srcId="{0C1F94DA-4C28-4ABD-8A69-F6CF314D4ED2}" destId="{C448AB2C-6F3C-40B5-B2CB-1C7A49652A1F}" srcOrd="5" destOrd="0" presId="urn:microsoft.com/office/officeart/2005/8/layout/vList2"/>
    <dgm:cxn modelId="{5DB4A005-D044-4A22-BC01-85EBEB0F0CD8}" type="presParOf" srcId="{0C1F94DA-4C28-4ABD-8A69-F6CF314D4ED2}" destId="{C4ADAE44-0F45-4097-9DC4-008A2EE55502}" srcOrd="6" destOrd="0" presId="urn:microsoft.com/office/officeart/2005/8/layout/vList2"/>
    <dgm:cxn modelId="{39EB0AF3-17D8-4C17-9BAA-9EDC75258253}" type="presParOf" srcId="{0C1F94DA-4C28-4ABD-8A69-F6CF314D4ED2}" destId="{AF4A5104-15D1-435B-95D1-BF6F96646B25}" srcOrd="7" destOrd="0" presId="urn:microsoft.com/office/officeart/2005/8/layout/vList2"/>
    <dgm:cxn modelId="{BAF662B5-1C7C-4966-B0A7-6545BFC638E5}" type="presParOf" srcId="{0C1F94DA-4C28-4ABD-8A69-F6CF314D4ED2}" destId="{1A7D6403-C9FB-4464-AF4E-DE17475ABA1B}" srcOrd="8" destOrd="0" presId="urn:microsoft.com/office/officeart/2005/8/layout/vList2"/>
    <dgm:cxn modelId="{2BC4758F-4AD0-407B-9F7B-1EA0429E2E1B}" type="presParOf" srcId="{0C1F94DA-4C28-4ABD-8A69-F6CF314D4ED2}" destId="{9B490244-9148-4B25-9AED-DA806073D4C3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0CE0832-D054-4B23-BC94-069305C45BBB}" type="doc">
      <dgm:prSet loTypeId="urn:microsoft.com/office/officeart/2005/8/layout/process2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38693342-22F8-42A8-B557-BE7EC89CF6BE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Data </a:t>
          </a:r>
          <a:r>
            <a:rPr lang="it-IT" b="1" dirty="0" smtClean="0">
              <a:solidFill>
                <a:schemeClr val="tx1"/>
              </a:solidFill>
            </a:rPr>
            <a:t>la complessità dei concetti </a:t>
          </a:r>
          <a:r>
            <a:rPr lang="it-IT" dirty="0" smtClean="0">
              <a:solidFill>
                <a:schemeClr val="tx1"/>
              </a:solidFill>
            </a:rPr>
            <a:t>utilizzati nella ricerca sociale per coprirne interamente l’estensione semantica bisogna ricorrere a </a:t>
          </a:r>
          <a:r>
            <a:rPr lang="it-IT" b="1" dirty="0" smtClean="0">
              <a:solidFill>
                <a:schemeClr val="tx1"/>
              </a:solidFill>
            </a:rPr>
            <a:t>diversi indicatori</a:t>
          </a:r>
          <a:r>
            <a:rPr lang="it-IT" dirty="0" smtClean="0">
              <a:solidFill>
                <a:schemeClr val="tx1"/>
              </a:solidFill>
            </a:rPr>
            <a:t>. </a:t>
          </a:r>
          <a:endParaRPr lang="it-IT" dirty="0">
            <a:solidFill>
              <a:schemeClr val="tx1"/>
            </a:solidFill>
          </a:endParaRPr>
        </a:p>
      </dgm:t>
    </dgm:pt>
    <dgm:pt modelId="{3ADC127B-ACE2-4859-BC27-F46C4F2EF380}" type="parTrans" cxnId="{42C0D5F2-EE28-4921-8C29-5C4383B4EA9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17FF2AC-7EE5-4F33-A34B-5B28F7F5770F}" type="sibTrans" cxnId="{42C0D5F2-EE28-4921-8C29-5C4383B4EA9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5562618-1D4C-443E-B613-26DFCA7E6116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Ma scomposto il concetto in indicatori diviene forte l’esigenza di operare una sintesi delle informazioni che ci permetta di ricostruire l’unità del concetto. Dalla </a:t>
          </a:r>
          <a:r>
            <a:rPr lang="it-IT" b="1" dirty="0" smtClean="0">
              <a:solidFill>
                <a:schemeClr val="tx1"/>
              </a:solidFill>
            </a:rPr>
            <a:t>sintesi delle variabili </a:t>
          </a:r>
          <a:r>
            <a:rPr lang="it-IT" dirty="0" smtClean="0">
              <a:solidFill>
                <a:schemeClr val="tx1"/>
              </a:solidFill>
            </a:rPr>
            <a:t>ottenute attraverso l’</a:t>
          </a:r>
          <a:r>
            <a:rPr lang="it-IT" dirty="0" err="1" smtClean="0">
              <a:solidFill>
                <a:schemeClr val="tx1"/>
              </a:solidFill>
            </a:rPr>
            <a:t>operativizzazione</a:t>
          </a:r>
          <a:r>
            <a:rPr lang="it-IT" dirty="0" smtClean="0">
              <a:solidFill>
                <a:schemeClr val="tx1"/>
              </a:solidFill>
            </a:rPr>
            <a:t> di un concetto si ottiene </a:t>
          </a:r>
          <a:r>
            <a:rPr lang="it-IT" b="1" dirty="0" smtClean="0">
              <a:solidFill>
                <a:schemeClr val="tx1"/>
              </a:solidFill>
            </a:rPr>
            <a:t>l’</a:t>
          </a:r>
          <a:r>
            <a:rPr lang="it-IT" b="1" i="1" dirty="0" smtClean="0">
              <a:solidFill>
                <a:schemeClr val="tx1"/>
              </a:solidFill>
            </a:rPr>
            <a:t>indice</a:t>
          </a:r>
          <a:r>
            <a:rPr lang="it-IT" dirty="0" smtClean="0">
              <a:solidFill>
                <a:schemeClr val="tx1"/>
              </a:solidFill>
            </a:rPr>
            <a:t>. </a:t>
          </a:r>
          <a:endParaRPr lang="it-IT" dirty="0">
            <a:solidFill>
              <a:schemeClr val="tx1"/>
            </a:solidFill>
          </a:endParaRPr>
        </a:p>
      </dgm:t>
    </dgm:pt>
    <dgm:pt modelId="{6A45F101-E0ED-4D88-8964-34D98F7702AD}" type="parTrans" cxnId="{07C86066-29A6-462F-91CC-6AA51595F9D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1E5B556-24FF-47F8-BB4E-53001288969B}" type="sibTrans" cxnId="{07C86066-29A6-462F-91CC-6AA51595F9D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F7C96E7-903A-4A70-B4B7-2DA6C7BEB6D6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Esempio: </a:t>
          </a:r>
          <a:r>
            <a:rPr lang="it-IT" b="1" dirty="0" smtClean="0">
              <a:solidFill>
                <a:schemeClr val="tx1"/>
              </a:solidFill>
            </a:rPr>
            <a:t>indice di modernizzazione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7815B91A-3397-44B5-885E-BCF76944FA81}" type="parTrans" cxnId="{A1824762-FFA6-4AAE-A83F-488EDFD8656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D0800F2-71DC-4773-96C7-9878792974A9}" type="sibTrans" cxnId="{A1824762-FFA6-4AAE-A83F-488EDFD8656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8D74D8D-45C6-419B-BA08-2D434180FB4A}" type="pres">
      <dgm:prSet presAssocID="{E0CE0832-D054-4B23-BC94-069305C45BBB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9898CCCC-35B4-49AA-BFB1-B2EE91BBD976}" type="pres">
      <dgm:prSet presAssocID="{38693342-22F8-42A8-B557-BE7EC89CF6B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04D0E85-5FFE-4C9A-B120-3E8C3BC443FE}" type="pres">
      <dgm:prSet presAssocID="{517FF2AC-7EE5-4F33-A34B-5B28F7F5770F}" presName="sibTrans" presStyleLbl="sibTrans2D1" presStyleIdx="0" presStyleCnt="2"/>
      <dgm:spPr/>
      <dgm:t>
        <a:bodyPr/>
        <a:lstStyle/>
        <a:p>
          <a:endParaRPr lang="it-IT"/>
        </a:p>
      </dgm:t>
    </dgm:pt>
    <dgm:pt modelId="{EFB0F1B9-4D0B-4761-AABC-95A188A442BC}" type="pres">
      <dgm:prSet presAssocID="{517FF2AC-7EE5-4F33-A34B-5B28F7F5770F}" presName="connectorText" presStyleLbl="sibTrans2D1" presStyleIdx="0" presStyleCnt="2"/>
      <dgm:spPr/>
      <dgm:t>
        <a:bodyPr/>
        <a:lstStyle/>
        <a:p>
          <a:endParaRPr lang="it-IT"/>
        </a:p>
      </dgm:t>
    </dgm:pt>
    <dgm:pt modelId="{3F93F0B8-5358-4480-9283-3C38E9C5A4EC}" type="pres">
      <dgm:prSet presAssocID="{C5562618-1D4C-443E-B613-26DFCA7E611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6DE4272-29E8-400C-8B44-0CB287BB1429}" type="pres">
      <dgm:prSet presAssocID="{D1E5B556-24FF-47F8-BB4E-53001288969B}" presName="sibTrans" presStyleLbl="sibTrans2D1" presStyleIdx="1" presStyleCnt="2"/>
      <dgm:spPr/>
      <dgm:t>
        <a:bodyPr/>
        <a:lstStyle/>
        <a:p>
          <a:endParaRPr lang="it-IT"/>
        </a:p>
      </dgm:t>
    </dgm:pt>
    <dgm:pt modelId="{9B38E3DB-987C-43D2-94B4-7E269FABD19E}" type="pres">
      <dgm:prSet presAssocID="{D1E5B556-24FF-47F8-BB4E-53001288969B}" presName="connectorText" presStyleLbl="sibTrans2D1" presStyleIdx="1" presStyleCnt="2"/>
      <dgm:spPr/>
      <dgm:t>
        <a:bodyPr/>
        <a:lstStyle/>
        <a:p>
          <a:endParaRPr lang="it-IT"/>
        </a:p>
      </dgm:t>
    </dgm:pt>
    <dgm:pt modelId="{03BFA290-BE03-4923-BE54-8DD575727989}" type="pres">
      <dgm:prSet presAssocID="{4F7C96E7-903A-4A70-B4B7-2DA6C7BEB6D6}" presName="node" presStyleLbl="node1" presStyleIdx="2" presStyleCnt="3" custScaleY="5904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3F20AF96-1ACD-450F-9EC1-E887266ABD78}" type="presOf" srcId="{D1E5B556-24FF-47F8-BB4E-53001288969B}" destId="{9B38E3DB-987C-43D2-94B4-7E269FABD19E}" srcOrd="1" destOrd="0" presId="urn:microsoft.com/office/officeart/2005/8/layout/process2"/>
    <dgm:cxn modelId="{AF1142EE-1A12-4932-BAF9-49A5AC0CA6AE}" type="presOf" srcId="{4F7C96E7-903A-4A70-B4B7-2DA6C7BEB6D6}" destId="{03BFA290-BE03-4923-BE54-8DD575727989}" srcOrd="0" destOrd="0" presId="urn:microsoft.com/office/officeart/2005/8/layout/process2"/>
    <dgm:cxn modelId="{07C86066-29A6-462F-91CC-6AA51595F9D4}" srcId="{E0CE0832-D054-4B23-BC94-069305C45BBB}" destId="{C5562618-1D4C-443E-B613-26DFCA7E6116}" srcOrd="1" destOrd="0" parTransId="{6A45F101-E0ED-4D88-8964-34D98F7702AD}" sibTransId="{D1E5B556-24FF-47F8-BB4E-53001288969B}"/>
    <dgm:cxn modelId="{A1824762-FFA6-4AAE-A83F-488EDFD86562}" srcId="{E0CE0832-D054-4B23-BC94-069305C45BBB}" destId="{4F7C96E7-903A-4A70-B4B7-2DA6C7BEB6D6}" srcOrd="2" destOrd="0" parTransId="{7815B91A-3397-44B5-885E-BCF76944FA81}" sibTransId="{0D0800F2-71DC-4773-96C7-9878792974A9}"/>
    <dgm:cxn modelId="{A4B5A7AD-3592-40C7-A83C-67197FF6B447}" type="presOf" srcId="{E0CE0832-D054-4B23-BC94-069305C45BBB}" destId="{58D74D8D-45C6-419B-BA08-2D434180FB4A}" srcOrd="0" destOrd="0" presId="urn:microsoft.com/office/officeart/2005/8/layout/process2"/>
    <dgm:cxn modelId="{B6E175D1-1867-4C9A-91E7-E2074CA1C12A}" type="presOf" srcId="{517FF2AC-7EE5-4F33-A34B-5B28F7F5770F}" destId="{204D0E85-5FFE-4C9A-B120-3E8C3BC443FE}" srcOrd="0" destOrd="0" presId="urn:microsoft.com/office/officeart/2005/8/layout/process2"/>
    <dgm:cxn modelId="{42C0D5F2-EE28-4921-8C29-5C4383B4EA98}" srcId="{E0CE0832-D054-4B23-BC94-069305C45BBB}" destId="{38693342-22F8-42A8-B557-BE7EC89CF6BE}" srcOrd="0" destOrd="0" parTransId="{3ADC127B-ACE2-4859-BC27-F46C4F2EF380}" sibTransId="{517FF2AC-7EE5-4F33-A34B-5B28F7F5770F}"/>
    <dgm:cxn modelId="{A660A986-C11E-49D2-A7B3-AB50591760D5}" type="presOf" srcId="{C5562618-1D4C-443E-B613-26DFCA7E6116}" destId="{3F93F0B8-5358-4480-9283-3C38E9C5A4EC}" srcOrd="0" destOrd="0" presId="urn:microsoft.com/office/officeart/2005/8/layout/process2"/>
    <dgm:cxn modelId="{2ACF5436-723A-46C4-B751-1F8A9532793E}" type="presOf" srcId="{517FF2AC-7EE5-4F33-A34B-5B28F7F5770F}" destId="{EFB0F1B9-4D0B-4761-AABC-95A188A442BC}" srcOrd="1" destOrd="0" presId="urn:microsoft.com/office/officeart/2005/8/layout/process2"/>
    <dgm:cxn modelId="{E12E29CD-2179-49F1-9AF7-8AF0C4EBA825}" type="presOf" srcId="{38693342-22F8-42A8-B557-BE7EC89CF6BE}" destId="{9898CCCC-35B4-49AA-BFB1-B2EE91BBD976}" srcOrd="0" destOrd="0" presId="urn:microsoft.com/office/officeart/2005/8/layout/process2"/>
    <dgm:cxn modelId="{0A7612BB-D915-459A-8FE7-67514BA84247}" type="presOf" srcId="{D1E5B556-24FF-47F8-BB4E-53001288969B}" destId="{B6DE4272-29E8-400C-8B44-0CB287BB1429}" srcOrd="0" destOrd="0" presId="urn:microsoft.com/office/officeart/2005/8/layout/process2"/>
    <dgm:cxn modelId="{E67E25A9-3946-4F74-84FF-23ECF5AC6EA8}" type="presParOf" srcId="{58D74D8D-45C6-419B-BA08-2D434180FB4A}" destId="{9898CCCC-35B4-49AA-BFB1-B2EE91BBD976}" srcOrd="0" destOrd="0" presId="urn:microsoft.com/office/officeart/2005/8/layout/process2"/>
    <dgm:cxn modelId="{E971DC45-A4CF-46C4-A795-046C41D50B20}" type="presParOf" srcId="{58D74D8D-45C6-419B-BA08-2D434180FB4A}" destId="{204D0E85-5FFE-4C9A-B120-3E8C3BC443FE}" srcOrd="1" destOrd="0" presId="urn:microsoft.com/office/officeart/2005/8/layout/process2"/>
    <dgm:cxn modelId="{767C39A8-282C-4DFB-B8F4-15B25E2E57A3}" type="presParOf" srcId="{204D0E85-5FFE-4C9A-B120-3E8C3BC443FE}" destId="{EFB0F1B9-4D0B-4761-AABC-95A188A442BC}" srcOrd="0" destOrd="0" presId="urn:microsoft.com/office/officeart/2005/8/layout/process2"/>
    <dgm:cxn modelId="{F8A01670-EE00-4C32-8EFD-B589A0DD1B2E}" type="presParOf" srcId="{58D74D8D-45C6-419B-BA08-2D434180FB4A}" destId="{3F93F0B8-5358-4480-9283-3C38E9C5A4EC}" srcOrd="2" destOrd="0" presId="urn:microsoft.com/office/officeart/2005/8/layout/process2"/>
    <dgm:cxn modelId="{A445DA2D-03D6-4BE2-824E-F091F4D97A2A}" type="presParOf" srcId="{58D74D8D-45C6-419B-BA08-2D434180FB4A}" destId="{B6DE4272-29E8-400C-8B44-0CB287BB1429}" srcOrd="3" destOrd="0" presId="urn:microsoft.com/office/officeart/2005/8/layout/process2"/>
    <dgm:cxn modelId="{096D8AD9-5AFA-4C7E-BFB1-C9B0EB048A96}" type="presParOf" srcId="{B6DE4272-29E8-400C-8B44-0CB287BB1429}" destId="{9B38E3DB-987C-43D2-94B4-7E269FABD19E}" srcOrd="0" destOrd="0" presId="urn:microsoft.com/office/officeart/2005/8/layout/process2"/>
    <dgm:cxn modelId="{90EFC0ED-B48F-4ED6-89AD-AC8128E75588}" type="presParOf" srcId="{58D74D8D-45C6-419B-BA08-2D434180FB4A}" destId="{03BFA290-BE03-4923-BE54-8DD575727989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EA9AB4D-F424-4080-830B-B3FE87820A69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2C4D72AF-E828-4564-AAC7-0C58494E61D1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La sintesi dell’informazione segmentata in un indice può avvenire attraverso una ricomposizione logico-matematica degli indicatori,  è necessario tener conto del tipo di variabili che concorreranno alla costruzione dell’indice: le variabili possono essere categoriali o cardinali e quindi è possibile ottenere due tipi di indici, quello </a:t>
          </a:r>
          <a:r>
            <a:rPr lang="it-IT" b="1" dirty="0" smtClean="0">
              <a:solidFill>
                <a:schemeClr val="tx1"/>
              </a:solidFill>
            </a:rPr>
            <a:t>tipologico</a:t>
          </a:r>
          <a:r>
            <a:rPr lang="it-IT" dirty="0" smtClean="0">
              <a:solidFill>
                <a:schemeClr val="tx1"/>
              </a:solidFill>
            </a:rPr>
            <a:t> e quello </a:t>
          </a:r>
          <a:r>
            <a:rPr lang="it-IT" b="1" dirty="0" smtClean="0">
              <a:solidFill>
                <a:schemeClr val="tx1"/>
              </a:solidFill>
            </a:rPr>
            <a:t>additivo o sommatorio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A18CC0B7-1887-4EE0-BDCC-42BEDA492169}" type="parTrans" cxnId="{7906C685-30EE-4E56-A743-844B6CCAB9A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7461941-C4C9-4043-824C-9CE9020E0034}" type="sibTrans" cxnId="{7906C685-30EE-4E56-A743-844B6CCAB9A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C943259-AB5F-46CD-8D12-786CE19D7C0A}" type="pres">
      <dgm:prSet presAssocID="{EEA9AB4D-F424-4080-830B-B3FE87820A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9BAA08A-AEEF-40AF-AE94-CA1569A898FF}" type="pres">
      <dgm:prSet presAssocID="{2C4D72AF-E828-4564-AAC7-0C58494E61D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906C685-30EE-4E56-A743-844B6CCAB9A0}" srcId="{EEA9AB4D-F424-4080-830B-B3FE87820A69}" destId="{2C4D72AF-E828-4564-AAC7-0C58494E61D1}" srcOrd="0" destOrd="0" parTransId="{A18CC0B7-1887-4EE0-BDCC-42BEDA492169}" sibTransId="{C7461941-C4C9-4043-824C-9CE9020E0034}"/>
    <dgm:cxn modelId="{7193C909-F371-4D51-BD3B-EEF5069530B6}" type="presOf" srcId="{EEA9AB4D-F424-4080-830B-B3FE87820A69}" destId="{6C943259-AB5F-46CD-8D12-786CE19D7C0A}" srcOrd="0" destOrd="0" presId="urn:microsoft.com/office/officeart/2005/8/layout/vList2"/>
    <dgm:cxn modelId="{B1221042-079F-41E4-AFF2-5C831073F31B}" type="presOf" srcId="{2C4D72AF-E828-4564-AAC7-0C58494E61D1}" destId="{E9BAA08A-AEEF-40AF-AE94-CA1569A898FF}" srcOrd="0" destOrd="0" presId="urn:microsoft.com/office/officeart/2005/8/layout/vList2"/>
    <dgm:cxn modelId="{6A7E3D54-EB88-4C17-B6D0-B13E72527B71}" type="presParOf" srcId="{6C943259-AB5F-46CD-8D12-786CE19D7C0A}" destId="{E9BAA08A-AEEF-40AF-AE94-CA1569A898F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DFDC2D4-D69D-4381-90A1-41765EDA5DEC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296BB4D-B082-4194-BFB6-D1AC9A1F1C59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Se le variabili che costituiranno l’indice sono </a:t>
          </a:r>
          <a:r>
            <a:rPr lang="it-IT" b="1" dirty="0" smtClean="0">
              <a:solidFill>
                <a:schemeClr val="tx1"/>
              </a:solidFill>
            </a:rPr>
            <a:t>categoriali (ordinate e non</a:t>
          </a:r>
          <a:r>
            <a:rPr lang="it-IT" dirty="0" smtClean="0">
              <a:solidFill>
                <a:schemeClr val="tx1"/>
              </a:solidFill>
            </a:rPr>
            <a:t>), è possibile costruire un </a:t>
          </a:r>
          <a:r>
            <a:rPr lang="it-IT" b="1" i="1" dirty="0" smtClean="0">
              <a:solidFill>
                <a:schemeClr val="tx1"/>
              </a:solidFill>
            </a:rPr>
            <a:t>indice tipologico</a:t>
          </a:r>
          <a:r>
            <a:rPr lang="it-IT" dirty="0" smtClean="0">
              <a:solidFill>
                <a:schemeClr val="tx1"/>
              </a:solidFill>
            </a:rPr>
            <a:t>. Incrociando le modalità di due (o più) variabili categoriali si ottiene una tipologia definita </a:t>
          </a:r>
          <a:r>
            <a:rPr lang="it-IT" i="1" dirty="0" smtClean="0">
              <a:solidFill>
                <a:schemeClr val="tx1"/>
              </a:solidFill>
            </a:rPr>
            <a:t>spazio semantico </a:t>
          </a:r>
          <a:r>
            <a:rPr lang="it-IT" dirty="0" smtClean="0">
              <a:solidFill>
                <a:schemeClr val="tx1"/>
              </a:solidFill>
            </a:rPr>
            <a:t>del concetto a un più elevato livello di generalità rispetto a quello delle variabili incrociate. In altre parole, il ricercatore attraverso </a:t>
          </a:r>
          <a:r>
            <a:rPr lang="it-IT" b="1" dirty="0" smtClean="0">
              <a:solidFill>
                <a:schemeClr val="tx1"/>
              </a:solidFill>
            </a:rPr>
            <a:t>criteri logici aggrega le diverse modalità in macro-modalità </a:t>
          </a:r>
          <a:r>
            <a:rPr lang="it-IT" dirty="0" smtClean="0">
              <a:solidFill>
                <a:schemeClr val="tx1"/>
              </a:solidFill>
            </a:rPr>
            <a:t>più ampie, in modo da ridurre lo spazio di attributi iniziale. Dato l’alto grado di autonomia semantica, l’incrocio tra le variabili considerate avviene tramite </a:t>
          </a:r>
          <a:r>
            <a:rPr lang="it-IT" b="1" dirty="0" smtClean="0">
              <a:solidFill>
                <a:schemeClr val="tx1"/>
              </a:solidFill>
            </a:rPr>
            <a:t>tabella di contingenza</a:t>
          </a:r>
          <a:r>
            <a:rPr lang="it-IT" dirty="0" smtClean="0">
              <a:solidFill>
                <a:schemeClr val="tx1"/>
              </a:solidFill>
            </a:rPr>
            <a:t>, nell’incrocio delle celle troveremo </a:t>
          </a:r>
          <a:r>
            <a:rPr lang="it-IT" b="1" dirty="0" smtClean="0">
              <a:solidFill>
                <a:schemeClr val="tx1"/>
              </a:solidFill>
            </a:rPr>
            <a:t>un </a:t>
          </a:r>
          <a:r>
            <a:rPr lang="it-IT" b="1" i="1" dirty="0" smtClean="0">
              <a:solidFill>
                <a:schemeClr val="tx1"/>
              </a:solidFill>
            </a:rPr>
            <a:t>tipo </a:t>
          </a:r>
          <a:r>
            <a:rPr lang="it-IT" dirty="0" smtClean="0">
              <a:solidFill>
                <a:schemeClr val="tx1"/>
              </a:solidFill>
            </a:rPr>
            <a:t>che rappresenta la combinazione delle categorie delle variabili che costituiscono l’indice. Esempi: </a:t>
          </a:r>
          <a:r>
            <a:rPr lang="it-IT" b="1" dirty="0" smtClean="0">
              <a:solidFill>
                <a:schemeClr val="tx1"/>
              </a:solidFill>
            </a:rPr>
            <a:t>indice tipologico di interesse politico, indice di congruenza di status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4534B34D-04B2-4A42-9320-D7AC4ADF0E91}" type="parTrans" cxnId="{CE55B272-DBB9-49CA-B559-3C1D152A755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2475F8E-1824-4FAB-925B-C78C8545EB01}" type="sibTrans" cxnId="{CE55B272-DBB9-49CA-B559-3C1D152A755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31B9AF2-036B-4CD6-B80A-D1785DD50462}" type="pres">
      <dgm:prSet presAssocID="{0DFDC2D4-D69D-4381-90A1-41765EDA5D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0B3EF4C-9B9C-4FB4-BFEE-E6F6E156F948}" type="pres">
      <dgm:prSet presAssocID="{D296BB4D-B082-4194-BFB6-D1AC9A1F1C5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5B754B9-9E8D-422A-B153-DFB22E07DB3E}" type="presOf" srcId="{0DFDC2D4-D69D-4381-90A1-41765EDA5DEC}" destId="{131B9AF2-036B-4CD6-B80A-D1785DD50462}" srcOrd="0" destOrd="0" presId="urn:microsoft.com/office/officeart/2005/8/layout/vList2"/>
    <dgm:cxn modelId="{BFE3F136-EADD-4EAA-8F68-42635EEF3A3F}" type="presOf" srcId="{D296BB4D-B082-4194-BFB6-D1AC9A1F1C59}" destId="{E0B3EF4C-9B9C-4FB4-BFEE-E6F6E156F948}" srcOrd="0" destOrd="0" presId="urn:microsoft.com/office/officeart/2005/8/layout/vList2"/>
    <dgm:cxn modelId="{CE55B272-DBB9-49CA-B559-3C1D152A7554}" srcId="{0DFDC2D4-D69D-4381-90A1-41765EDA5DEC}" destId="{D296BB4D-B082-4194-BFB6-D1AC9A1F1C59}" srcOrd="0" destOrd="0" parTransId="{4534B34D-04B2-4A42-9320-D7AC4ADF0E91}" sibTransId="{C2475F8E-1824-4FAB-925B-C78C8545EB01}"/>
    <dgm:cxn modelId="{E2944EA4-C637-4072-8DF9-84E79408ABE5}" type="presParOf" srcId="{131B9AF2-036B-4CD6-B80A-D1785DD50462}" destId="{E0B3EF4C-9B9C-4FB4-BFEE-E6F6E156F9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BCD989E-EA47-457D-8753-9695DC71B0BA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9CEEF090-575B-4D1A-90C4-39B88B946B87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Se invece le variabili in cui è stato scomposto il concetto sono </a:t>
          </a:r>
          <a:r>
            <a:rPr lang="it-IT" sz="1200" b="1" dirty="0" smtClean="0">
              <a:solidFill>
                <a:schemeClr val="tx1"/>
              </a:solidFill>
            </a:rPr>
            <a:t>cardinali o quasi-cardinali </a:t>
          </a:r>
          <a:r>
            <a:rPr lang="it-IT" sz="1200" dirty="0" smtClean="0">
              <a:solidFill>
                <a:schemeClr val="tx1"/>
              </a:solidFill>
            </a:rPr>
            <a:t>è possibile costruire mediante operazioni algebriche </a:t>
          </a:r>
          <a:r>
            <a:rPr lang="it-IT" sz="1200" b="1" i="1" dirty="0" smtClean="0">
              <a:solidFill>
                <a:schemeClr val="tx1"/>
              </a:solidFill>
            </a:rPr>
            <a:t>indici additivi o sommatori</a:t>
          </a:r>
          <a:r>
            <a:rPr lang="it-IT" sz="1200" dirty="0" smtClean="0">
              <a:solidFill>
                <a:schemeClr val="tx1"/>
              </a:solidFill>
            </a:rPr>
            <a:t>. Per la loro combinazione si utilizzano pertanto tutti gli strumenti algebrici (somma, media, prodotto e così via). Esempio: </a:t>
          </a:r>
          <a:r>
            <a:rPr lang="it-IT" sz="1200" b="1" dirty="0" smtClean="0">
              <a:solidFill>
                <a:schemeClr val="tx1"/>
              </a:solidFill>
            </a:rPr>
            <a:t>l’indice di soddisfazione per i servizi offerti da un Ateneo.</a:t>
          </a:r>
        </a:p>
        <a:p>
          <a:pPr rtl="0"/>
          <a:r>
            <a:rPr lang="it-IT" sz="1200" b="0" dirty="0" smtClean="0">
              <a:solidFill>
                <a:schemeClr val="tx1"/>
              </a:solidFill>
            </a:rPr>
            <a:t>Perché però sia possibile sommare variabili, è necessario che siano soddisfatte </a:t>
          </a:r>
          <a:r>
            <a:rPr lang="it-IT" sz="1200" b="1" dirty="0" smtClean="0">
              <a:solidFill>
                <a:schemeClr val="tx1"/>
              </a:solidFill>
            </a:rPr>
            <a:t>alcune condizioni</a:t>
          </a:r>
          <a:r>
            <a:rPr lang="it-IT" sz="1200" b="0" dirty="0" smtClean="0">
              <a:solidFill>
                <a:schemeClr val="tx1"/>
              </a:solidFill>
            </a:rPr>
            <a:t>. La prima condizione è </a:t>
          </a:r>
          <a:r>
            <a:rPr lang="it-IT" sz="1200" b="1" dirty="0" smtClean="0">
              <a:solidFill>
                <a:schemeClr val="tx1"/>
              </a:solidFill>
            </a:rPr>
            <a:t>fattuale</a:t>
          </a:r>
          <a:r>
            <a:rPr lang="it-IT" sz="1200" b="0" dirty="0" smtClean="0">
              <a:solidFill>
                <a:schemeClr val="tx1"/>
              </a:solidFill>
            </a:rPr>
            <a:t>: </a:t>
          </a:r>
          <a:r>
            <a:rPr lang="it-IT" sz="1200" b="1" dirty="0" smtClean="0">
              <a:solidFill>
                <a:schemeClr val="tx1"/>
              </a:solidFill>
            </a:rPr>
            <a:t>non devono esserci dati mancanti su uno o più variabili</a:t>
          </a:r>
          <a:r>
            <a:rPr lang="it-IT" sz="1200" b="0" dirty="0" smtClean="0">
              <a:solidFill>
                <a:schemeClr val="tx1"/>
              </a:solidFill>
            </a:rPr>
            <a:t>, in casi del genere è meglio calcolare la media del punteggio di ciascun caso anziché la somma. La seconda condizione – </a:t>
          </a:r>
          <a:r>
            <a:rPr lang="it-IT" sz="1200" b="1" dirty="0" smtClean="0">
              <a:solidFill>
                <a:schemeClr val="tx1"/>
              </a:solidFill>
            </a:rPr>
            <a:t>numerica</a:t>
          </a:r>
          <a:r>
            <a:rPr lang="it-IT" sz="1200" b="0" dirty="0" smtClean="0">
              <a:solidFill>
                <a:schemeClr val="tx1"/>
              </a:solidFill>
            </a:rPr>
            <a:t> – impone che </a:t>
          </a:r>
          <a:r>
            <a:rPr lang="it-IT" sz="1200" b="1" dirty="0" smtClean="0">
              <a:solidFill>
                <a:schemeClr val="tx1"/>
              </a:solidFill>
            </a:rPr>
            <a:t>tutte le variabili che si sommano abbiano la stessa (o simile) estensione di scala</a:t>
          </a:r>
          <a:r>
            <a:rPr lang="it-IT" sz="1200" b="0" dirty="0" smtClean="0">
              <a:solidFill>
                <a:schemeClr val="tx1"/>
              </a:solidFill>
            </a:rPr>
            <a:t>; è necessario altrimenti procedere con la standardizzazione. L’ultima condizione è </a:t>
          </a:r>
          <a:r>
            <a:rPr lang="it-IT" sz="1200" b="1" dirty="0" smtClean="0">
              <a:solidFill>
                <a:schemeClr val="tx1"/>
              </a:solidFill>
            </a:rPr>
            <a:t>semantica </a:t>
          </a:r>
          <a:r>
            <a:rPr lang="it-IT" sz="1200" b="0" dirty="0" smtClean="0">
              <a:solidFill>
                <a:schemeClr val="tx1"/>
              </a:solidFill>
            </a:rPr>
            <a:t>e prevede due sotto-condizioni. Le variabili che compongono l’indice devono essere </a:t>
          </a:r>
          <a:r>
            <a:rPr lang="it-IT" sz="1200" b="1" dirty="0" smtClean="0">
              <a:solidFill>
                <a:schemeClr val="tx1"/>
              </a:solidFill>
            </a:rPr>
            <a:t>tutte orientate semanticamente nello stesso verso </a:t>
          </a:r>
          <a:r>
            <a:rPr lang="it-IT" sz="1200" b="0" dirty="0" smtClean="0">
              <a:solidFill>
                <a:schemeClr val="tx1"/>
              </a:solidFill>
            </a:rPr>
            <a:t>e nel caso non lo fossero è necessario </a:t>
          </a:r>
          <a:r>
            <a:rPr lang="it-IT" sz="1200" b="0" dirty="0" err="1" smtClean="0">
              <a:solidFill>
                <a:schemeClr val="tx1"/>
              </a:solidFill>
            </a:rPr>
            <a:t>controscalare</a:t>
          </a:r>
          <a:r>
            <a:rPr lang="it-IT" sz="1200" b="0" dirty="0" smtClean="0">
              <a:solidFill>
                <a:schemeClr val="tx1"/>
              </a:solidFill>
            </a:rPr>
            <a:t>; se sulla base della sua esperienza o della letteratura sul tema il ricercatore ritiene che </a:t>
          </a:r>
          <a:r>
            <a:rPr lang="it-IT" sz="1200" b="1" dirty="0" smtClean="0">
              <a:solidFill>
                <a:schemeClr val="tx1"/>
              </a:solidFill>
            </a:rPr>
            <a:t>alcune variabili siano più valide di altre, </a:t>
          </a:r>
          <a:r>
            <a:rPr lang="it-IT" sz="1200" b="0" dirty="0" smtClean="0">
              <a:solidFill>
                <a:schemeClr val="tx1"/>
              </a:solidFill>
            </a:rPr>
            <a:t>nella formazione dell’indice è possibile dare a queste variabili un </a:t>
          </a:r>
          <a:r>
            <a:rPr lang="it-IT" sz="1200" b="1" dirty="0" smtClean="0">
              <a:solidFill>
                <a:schemeClr val="tx1"/>
              </a:solidFill>
            </a:rPr>
            <a:t>peso maggiore</a:t>
          </a:r>
          <a:r>
            <a:rPr lang="it-IT" sz="1200" b="0" dirty="0" smtClean="0">
              <a:solidFill>
                <a:schemeClr val="tx1"/>
              </a:solidFill>
            </a:rPr>
            <a:t>.</a:t>
          </a:r>
        </a:p>
        <a:p>
          <a:pPr rtl="0"/>
          <a:r>
            <a:rPr lang="it-IT" sz="1200" b="0" dirty="0" smtClean="0">
              <a:solidFill>
                <a:schemeClr val="tx1"/>
              </a:solidFill>
            </a:rPr>
            <a:t>Nel caso in cui ci fosse una </a:t>
          </a:r>
          <a:r>
            <a:rPr lang="it-IT" sz="1200" b="1" dirty="0" smtClean="0">
              <a:solidFill>
                <a:schemeClr val="tx1"/>
              </a:solidFill>
            </a:rPr>
            <a:t>differenza tra la natura delle variabili </a:t>
          </a:r>
          <a:r>
            <a:rPr lang="it-IT" sz="1200" b="0" dirty="0" smtClean="0">
              <a:solidFill>
                <a:schemeClr val="tx1"/>
              </a:solidFill>
            </a:rPr>
            <a:t>che si vuole sintetizzare, sarà necessario applicare la </a:t>
          </a:r>
          <a:r>
            <a:rPr lang="it-IT" sz="1200" b="1" dirty="0" smtClean="0">
              <a:solidFill>
                <a:schemeClr val="tx1"/>
              </a:solidFill>
            </a:rPr>
            <a:t>tecnica più adeguata per quella che è a livello inferiore</a:t>
          </a:r>
          <a:r>
            <a:rPr lang="it-IT" sz="1200" b="0" dirty="0" smtClean="0">
              <a:solidFill>
                <a:schemeClr val="tx1"/>
              </a:solidFill>
            </a:rPr>
            <a:t>.</a:t>
          </a:r>
          <a:endParaRPr lang="it-IT" sz="1200" b="0" dirty="0">
            <a:solidFill>
              <a:schemeClr val="tx1"/>
            </a:solidFill>
          </a:endParaRPr>
        </a:p>
      </dgm:t>
    </dgm:pt>
    <dgm:pt modelId="{42B23E75-CA39-4098-84BA-A2F27ADE8B7F}" type="parTrans" cxnId="{BF687EDF-437F-4DF9-8983-D607EF3604B0}">
      <dgm:prSet/>
      <dgm:spPr/>
      <dgm:t>
        <a:bodyPr/>
        <a:lstStyle/>
        <a:p>
          <a:endParaRPr lang="it-IT"/>
        </a:p>
      </dgm:t>
    </dgm:pt>
    <dgm:pt modelId="{C703F7D9-BEF7-43D4-93B5-C0759AC0455D}" type="sibTrans" cxnId="{BF687EDF-437F-4DF9-8983-D607EF3604B0}">
      <dgm:prSet/>
      <dgm:spPr/>
      <dgm:t>
        <a:bodyPr/>
        <a:lstStyle/>
        <a:p>
          <a:endParaRPr lang="it-IT"/>
        </a:p>
      </dgm:t>
    </dgm:pt>
    <dgm:pt modelId="{9AD7E75A-124C-4156-8429-BD24AF5B62AD}" type="pres">
      <dgm:prSet presAssocID="{EBCD989E-EA47-457D-8753-9695DC71B0B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7D951B2-398C-41A0-8A57-AD829FE65F26}" type="pres">
      <dgm:prSet presAssocID="{9CEEF090-575B-4D1A-90C4-39B88B946B8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E9364AF-9AFF-4966-A3C6-B9969625BA0B}" type="presOf" srcId="{EBCD989E-EA47-457D-8753-9695DC71B0BA}" destId="{9AD7E75A-124C-4156-8429-BD24AF5B62AD}" srcOrd="0" destOrd="0" presId="urn:microsoft.com/office/officeart/2005/8/layout/vList2"/>
    <dgm:cxn modelId="{BF687EDF-437F-4DF9-8983-D607EF3604B0}" srcId="{EBCD989E-EA47-457D-8753-9695DC71B0BA}" destId="{9CEEF090-575B-4D1A-90C4-39B88B946B87}" srcOrd="0" destOrd="0" parTransId="{42B23E75-CA39-4098-84BA-A2F27ADE8B7F}" sibTransId="{C703F7D9-BEF7-43D4-93B5-C0759AC0455D}"/>
    <dgm:cxn modelId="{77DC5FEC-6431-4D7A-AD96-4E8C8D011EE9}" type="presOf" srcId="{9CEEF090-575B-4D1A-90C4-39B88B946B87}" destId="{57D951B2-398C-41A0-8A57-AD829FE65F26}" srcOrd="0" destOrd="0" presId="urn:microsoft.com/office/officeart/2005/8/layout/vList2"/>
    <dgm:cxn modelId="{FD4D2EB3-9100-4566-98C4-685DB30E95B1}" type="presParOf" srcId="{9AD7E75A-124C-4156-8429-BD24AF5B62AD}" destId="{57D951B2-398C-41A0-8A57-AD829FE65F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7F4B13-9B43-440A-A3DF-7A17F4973511}">
      <dsp:nvSpPr>
        <dsp:cNvPr id="0" name=""/>
        <dsp:cNvSpPr/>
      </dsp:nvSpPr>
      <dsp:spPr>
        <a:xfrm>
          <a:off x="0" y="-51787"/>
          <a:ext cx="6949440" cy="11231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Esistono </a:t>
          </a:r>
          <a:r>
            <a:rPr lang="it-IT" sz="1400" b="1" kern="1200" dirty="0" smtClean="0">
              <a:solidFill>
                <a:schemeClr val="tx1"/>
              </a:solidFill>
            </a:rPr>
            <a:t>modi diversi </a:t>
          </a:r>
          <a:r>
            <a:rPr lang="it-IT" sz="1400" kern="1200" dirty="0" smtClean="0">
              <a:solidFill>
                <a:schemeClr val="tx1"/>
              </a:solidFill>
            </a:rPr>
            <a:t>di tradurre una proprietà in variabili e ciò perché esistono </a:t>
          </a:r>
          <a:r>
            <a:rPr lang="it-IT" sz="1400" b="1" kern="1200" dirty="0" smtClean="0">
              <a:solidFill>
                <a:schemeClr val="tx1"/>
              </a:solidFill>
            </a:rPr>
            <a:t>diverse procedure di definizione operativa</a:t>
          </a:r>
          <a:r>
            <a:rPr lang="it-IT" sz="1400" kern="1200" dirty="0" smtClean="0">
              <a:solidFill>
                <a:schemeClr val="tx1"/>
              </a:solidFill>
            </a:rPr>
            <a:t> a seconda del grado di generalità della proprietà, dell’unità di analisi e del contesto sociale di riferimento (del luogo o del tempo).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32897" y="-18890"/>
        <a:ext cx="5642523" cy="1057394"/>
      </dsp:txXfrm>
    </dsp:sp>
    <dsp:sp modelId="{72C16666-51AD-4CFC-BBB4-AE098B203E19}">
      <dsp:nvSpPr>
        <dsp:cNvPr id="0" name=""/>
        <dsp:cNvSpPr/>
      </dsp:nvSpPr>
      <dsp:spPr>
        <a:xfrm>
          <a:off x="576039" y="1172345"/>
          <a:ext cx="6949440" cy="6657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Esempio</a:t>
          </a:r>
          <a:r>
            <a:rPr lang="it-IT" sz="1400" kern="1200" dirty="0" smtClean="0">
              <a:solidFill>
                <a:schemeClr val="tx1"/>
              </a:solidFill>
            </a:rPr>
            <a:t> unità d’analisi individuo, proprietà titolo di studio, oggetti anziani o giovani (maggiore specificità sui titoli bassi per i primi, sui titoli medio o alti per i secondi). 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595539" y="1191845"/>
        <a:ext cx="5598352" cy="626769"/>
      </dsp:txXfrm>
    </dsp:sp>
    <dsp:sp modelId="{3A2D65D3-B432-491C-8D93-E2E035C14514}">
      <dsp:nvSpPr>
        <dsp:cNvPr id="0" name=""/>
        <dsp:cNvSpPr/>
      </dsp:nvSpPr>
      <dsp:spPr>
        <a:xfrm>
          <a:off x="1224143" y="1921369"/>
          <a:ext cx="6949440" cy="11231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Non vi è corrispondenza biunivoca tra concetti e variabili</a:t>
          </a:r>
          <a:r>
            <a:rPr lang="it-IT" sz="1400" kern="1200" dirty="0" smtClean="0">
              <a:solidFill>
                <a:schemeClr val="tx1"/>
              </a:solidFill>
            </a:rPr>
            <a:t> ma solo </a:t>
          </a:r>
          <a:r>
            <a:rPr lang="it-IT" sz="1400" b="1" kern="1200" dirty="0" smtClean="0">
              <a:solidFill>
                <a:schemeClr val="tx1"/>
              </a:solidFill>
            </a:rPr>
            <a:t>una serie di scelte </a:t>
          </a:r>
          <a:r>
            <a:rPr lang="it-IT" sz="1400" kern="1200" dirty="0" smtClean="0">
              <a:solidFill>
                <a:schemeClr val="tx1"/>
              </a:solidFill>
            </a:rPr>
            <a:t>di </a:t>
          </a:r>
          <a:r>
            <a:rPr lang="it-IT" sz="1400" kern="1200" dirty="0" err="1" smtClean="0">
              <a:solidFill>
                <a:schemeClr val="tx1"/>
              </a:solidFill>
            </a:rPr>
            <a:t>operativizzazione</a:t>
          </a:r>
          <a:r>
            <a:rPr lang="it-IT" sz="1400" kern="1200" dirty="0" smtClean="0">
              <a:solidFill>
                <a:schemeClr val="tx1"/>
              </a:solidFill>
            </a:rPr>
            <a:t> effettuate dal ricercatore fondate su regole metodologiche a garanzia della scientificità della procedura.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257040" y="1954266"/>
        <a:ext cx="5580245" cy="1057394"/>
      </dsp:txXfrm>
    </dsp:sp>
    <dsp:sp modelId="{EFB8626B-0FDF-4238-9BB8-BAFBF9AB9BEE}">
      <dsp:nvSpPr>
        <dsp:cNvPr id="0" name=""/>
        <dsp:cNvSpPr/>
      </dsp:nvSpPr>
      <dsp:spPr>
        <a:xfrm>
          <a:off x="1728186" y="3116556"/>
          <a:ext cx="6949440" cy="18970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Ma cosa è una variabile? La </a:t>
          </a:r>
          <a:r>
            <a:rPr lang="it-IT" sz="1400" b="1" kern="1200" dirty="0" smtClean="0">
              <a:solidFill>
                <a:schemeClr val="tx1"/>
              </a:solidFill>
            </a:rPr>
            <a:t>variabile </a:t>
          </a:r>
          <a:r>
            <a:rPr lang="it-IT" sz="1400" kern="1200" dirty="0" smtClean="0">
              <a:solidFill>
                <a:schemeClr val="tx1"/>
              </a:solidFill>
            </a:rPr>
            <a:t>è una </a:t>
          </a:r>
          <a:r>
            <a:rPr lang="it-IT" sz="1400" b="1" kern="1200" dirty="0" smtClean="0">
              <a:solidFill>
                <a:schemeClr val="tx1"/>
              </a:solidFill>
            </a:rPr>
            <a:t>proprietà</a:t>
          </a:r>
          <a:r>
            <a:rPr lang="it-IT" sz="1400" kern="1200" dirty="0" smtClean="0">
              <a:solidFill>
                <a:schemeClr val="tx1"/>
              </a:solidFill>
            </a:rPr>
            <a:t> di cui sia stata data una </a:t>
          </a:r>
          <a:r>
            <a:rPr lang="it-IT" sz="1400" b="1" kern="1200" dirty="0" smtClean="0">
              <a:solidFill>
                <a:schemeClr val="tx1"/>
              </a:solidFill>
            </a:rPr>
            <a:t>definizione operativa</a:t>
          </a:r>
          <a:r>
            <a:rPr lang="it-IT" sz="1400" kern="1200" dirty="0" smtClean="0">
              <a:solidFill>
                <a:schemeClr val="tx1"/>
              </a:solidFill>
            </a:rPr>
            <a:t>, permettendo così di trasformare una serie di situazioni reali (</a:t>
          </a:r>
          <a:r>
            <a:rPr lang="it-IT" sz="1400" b="1" kern="1200" dirty="0" smtClean="0">
              <a:solidFill>
                <a:schemeClr val="tx1"/>
              </a:solidFill>
            </a:rPr>
            <a:t>stati</a:t>
          </a:r>
          <a:r>
            <a:rPr lang="it-IT" sz="1400" kern="1200" dirty="0" smtClean="0">
              <a:solidFill>
                <a:schemeClr val="tx1"/>
              </a:solidFill>
            </a:rPr>
            <a:t>) in una serie di dati (definiti all’interno di determinate categorie) su un vettore ovvero una sequenza ordinata di informazioni relative allo stesso referente (</a:t>
          </a:r>
          <a:r>
            <a:rPr lang="it-IT" sz="1400" b="1" kern="1200" dirty="0" smtClean="0">
              <a:solidFill>
                <a:schemeClr val="tx1"/>
              </a:solidFill>
            </a:rPr>
            <a:t>matrice dei dati</a:t>
          </a:r>
          <a:r>
            <a:rPr lang="it-IT" sz="1400" kern="1200" dirty="0" smtClean="0">
              <a:solidFill>
                <a:schemeClr val="tx1"/>
              </a:solidFill>
            </a:rPr>
            <a:t>). Nella ricerca sociale queste informazioni sono presentate in forma di valori simbolici (abitualmente cifre).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783749" y="3172119"/>
        <a:ext cx="5526226" cy="1785927"/>
      </dsp:txXfrm>
    </dsp:sp>
    <dsp:sp modelId="{50D32D22-82BB-4FE7-B701-9F437EA2EBBF}">
      <dsp:nvSpPr>
        <dsp:cNvPr id="0" name=""/>
        <dsp:cNvSpPr/>
      </dsp:nvSpPr>
      <dsp:spPr>
        <a:xfrm>
          <a:off x="6219367" y="666793"/>
          <a:ext cx="730072" cy="73007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300" kern="1200">
            <a:solidFill>
              <a:schemeClr val="tx1"/>
            </a:solidFill>
          </a:endParaRPr>
        </a:p>
      </dsp:txBody>
      <dsp:txXfrm>
        <a:off x="6383633" y="666793"/>
        <a:ext cx="401540" cy="549379"/>
      </dsp:txXfrm>
    </dsp:sp>
    <dsp:sp modelId="{AC0913AC-7F73-43AD-B4E4-EC3CE288E7EB}">
      <dsp:nvSpPr>
        <dsp:cNvPr id="0" name=""/>
        <dsp:cNvSpPr/>
      </dsp:nvSpPr>
      <dsp:spPr>
        <a:xfrm>
          <a:off x="6696742" y="1676397"/>
          <a:ext cx="730072" cy="73007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300" kern="1200">
            <a:solidFill>
              <a:schemeClr val="tx1"/>
            </a:solidFill>
          </a:endParaRPr>
        </a:p>
      </dsp:txBody>
      <dsp:txXfrm>
        <a:off x="6861008" y="1676397"/>
        <a:ext cx="401540" cy="549379"/>
      </dsp:txXfrm>
    </dsp:sp>
    <dsp:sp modelId="{0104CA07-DD83-475E-819A-E2AD3600EBA7}">
      <dsp:nvSpPr>
        <dsp:cNvPr id="0" name=""/>
        <dsp:cNvSpPr/>
      </dsp:nvSpPr>
      <dsp:spPr>
        <a:xfrm>
          <a:off x="7344815" y="2900539"/>
          <a:ext cx="730072" cy="73007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300" kern="1200">
            <a:solidFill>
              <a:schemeClr val="tx1"/>
            </a:solidFill>
          </a:endParaRPr>
        </a:p>
      </dsp:txBody>
      <dsp:txXfrm>
        <a:off x="7509081" y="2900539"/>
        <a:ext cx="401540" cy="5493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A8ECB3-D94E-4338-A396-B61B0C365AEC}">
      <dsp:nvSpPr>
        <dsp:cNvPr id="0" name=""/>
        <dsp:cNvSpPr/>
      </dsp:nvSpPr>
      <dsp:spPr>
        <a:xfrm>
          <a:off x="0" y="226"/>
          <a:ext cx="8856984" cy="97618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Sistema di organizzazione delle informazioni rilevate </a:t>
          </a:r>
          <a:r>
            <a:rPr lang="it-IT" sz="1400" kern="1200" dirty="0" smtClean="0">
              <a:solidFill>
                <a:schemeClr val="tx1"/>
              </a:solidFill>
            </a:rPr>
            <a:t>rispetto agli stati sulla proprietà posseduti dagli oggetti di ricerca </a:t>
          </a:r>
          <a:r>
            <a:rPr lang="it-IT" sz="1400" b="1" kern="1200" dirty="0" smtClean="0">
              <a:solidFill>
                <a:schemeClr val="tx1"/>
              </a:solidFill>
            </a:rPr>
            <a:t>in vista della fase di analisi dei dati </a:t>
          </a:r>
          <a:r>
            <a:rPr lang="it-IT" sz="1400" kern="1200" dirty="0" smtClean="0">
              <a:solidFill>
                <a:schemeClr val="tx1"/>
              </a:solidFill>
            </a:rPr>
            <a:t>che punta a stabilire l’esistenza di relazioni tra variabili rilevate mediante appropriate tecniche statistiche.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7653" y="47879"/>
        <a:ext cx="8761678" cy="880880"/>
      </dsp:txXfrm>
    </dsp:sp>
    <dsp:sp modelId="{8878EAEF-F7CB-45C2-9933-E9944A0DD407}">
      <dsp:nvSpPr>
        <dsp:cNvPr id="0" name=""/>
        <dsp:cNvSpPr/>
      </dsp:nvSpPr>
      <dsp:spPr>
        <a:xfrm>
          <a:off x="0" y="988070"/>
          <a:ext cx="8856984" cy="97618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Essa è </a:t>
          </a:r>
          <a:r>
            <a:rPr lang="it-IT" sz="1400" b="1" kern="1200" dirty="0" smtClean="0">
              <a:solidFill>
                <a:schemeClr val="tx1"/>
              </a:solidFill>
            </a:rPr>
            <a:t>un insieme ordinato di righe </a:t>
          </a:r>
          <a:r>
            <a:rPr lang="it-IT" sz="1400" kern="1200" dirty="0" smtClean="0">
              <a:solidFill>
                <a:schemeClr val="tx1"/>
              </a:solidFill>
            </a:rPr>
            <a:t>(vettori riga) – che corrispondono ai casi della ricerca – </a:t>
          </a:r>
          <a:r>
            <a:rPr lang="it-IT" sz="1400" b="1" kern="1200" dirty="0" smtClean="0">
              <a:solidFill>
                <a:schemeClr val="tx1"/>
              </a:solidFill>
            </a:rPr>
            <a:t>e di colonne </a:t>
          </a:r>
          <a:r>
            <a:rPr lang="it-IT" sz="1400" kern="1200" dirty="0" smtClean="0">
              <a:solidFill>
                <a:schemeClr val="tx1"/>
              </a:solidFill>
            </a:rPr>
            <a:t>(vettori colonna)– che corrispondono, invece, alle variabili – tale che all’incrocio tra riga e colonna si trova il valore alfanumerico stabilito per la registrazione di ciascuno stato nella definizione operativa per tutti gli N casi e le V variabili.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7653" y="1035723"/>
        <a:ext cx="8761678" cy="880880"/>
      </dsp:txXfrm>
    </dsp:sp>
    <dsp:sp modelId="{D321CBBC-0F74-4244-9DCE-52FD51A50C44}">
      <dsp:nvSpPr>
        <dsp:cNvPr id="0" name=""/>
        <dsp:cNvSpPr/>
      </dsp:nvSpPr>
      <dsp:spPr>
        <a:xfrm>
          <a:off x="0" y="1975915"/>
          <a:ext cx="8856984" cy="97618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La matrice dei dati si basa su </a:t>
          </a:r>
          <a:r>
            <a:rPr lang="it-IT" sz="1400" b="1" kern="1200" dirty="0" smtClean="0">
              <a:solidFill>
                <a:schemeClr val="tx1"/>
              </a:solidFill>
            </a:rPr>
            <a:t>quattro assunti </a:t>
          </a:r>
          <a:r>
            <a:rPr lang="it-IT" sz="1400" kern="1200" dirty="0" smtClean="0">
              <a:solidFill>
                <a:schemeClr val="tx1"/>
              </a:solidFill>
            </a:rPr>
            <a:t>definiti da Marradi (2007): ciascun referente di un vettore riga (caso) e scomponibile in tutti gli stati che assume su ciascuna proprietà; ciascuno stato sulla proprietà è autonomo rispetto al caso che lo detiene; ciascuno stato su una proprietà è autonomo dagli altri stati che lo stesso caso assume sulle altre proprietà; i dati con lo stesso codice alfa-numerico sulla stessa variabile sono trattati come uguali.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7653" y="2023568"/>
        <a:ext cx="8761678" cy="8808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B00E7-EE48-4F3F-87A6-8055670B0B0E}">
      <dsp:nvSpPr>
        <dsp:cNvPr id="0" name=""/>
        <dsp:cNvSpPr/>
      </dsp:nvSpPr>
      <dsp:spPr>
        <a:xfrm>
          <a:off x="3291839" y="533"/>
          <a:ext cx="4937760" cy="2082140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deve assumere stati diversi da caso a caso nello stesso momento oppure nello stesso caso in tempi differenti, </a:t>
          </a:r>
          <a:r>
            <a:rPr lang="it-IT" sz="1500" b="1" kern="1200" dirty="0" smtClean="0">
              <a:solidFill>
                <a:schemeClr val="tx1"/>
              </a:solidFill>
            </a:rPr>
            <a:t>gli stati dei referenti sulla proprietà devono essere almeno due</a:t>
          </a:r>
          <a:r>
            <a:rPr lang="it-IT" sz="1500" kern="1200" dirty="0" smtClean="0">
              <a:solidFill>
                <a:schemeClr val="tx1"/>
              </a:solidFill>
            </a:rPr>
            <a:t>; se ciò non accade la proprietà è una costante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3291839" y="260801"/>
        <a:ext cx="4156958" cy="1561605"/>
      </dsp:txXfrm>
    </dsp:sp>
    <dsp:sp modelId="{9407DE28-62AF-45BF-8143-D3BAFCF02FE1}">
      <dsp:nvSpPr>
        <dsp:cNvPr id="0" name=""/>
        <dsp:cNvSpPr/>
      </dsp:nvSpPr>
      <dsp:spPr>
        <a:xfrm>
          <a:off x="0" y="533"/>
          <a:ext cx="3291840" cy="20821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b="1" kern="1200" smtClean="0">
              <a:solidFill>
                <a:schemeClr val="tx1"/>
              </a:solidFill>
            </a:rPr>
            <a:t>La prima – necessaria – è che la proprietà vari</a:t>
          </a:r>
          <a:r>
            <a:rPr lang="it-IT" sz="2500" kern="1200" smtClean="0">
              <a:solidFill>
                <a:schemeClr val="tx1"/>
              </a:solidFill>
            </a:rPr>
            <a:t>; </a:t>
          </a:r>
          <a:endParaRPr lang="it-IT" sz="2500" kern="1200">
            <a:solidFill>
              <a:schemeClr val="tx1"/>
            </a:solidFill>
          </a:endParaRPr>
        </a:p>
      </dsp:txBody>
      <dsp:txXfrm>
        <a:off x="101642" y="102175"/>
        <a:ext cx="3088556" cy="1878856"/>
      </dsp:txXfrm>
    </dsp:sp>
    <dsp:sp modelId="{C481C782-CD21-402A-9A1C-02D3B62505CD}">
      <dsp:nvSpPr>
        <dsp:cNvPr id="0" name=""/>
        <dsp:cNvSpPr/>
      </dsp:nvSpPr>
      <dsp:spPr>
        <a:xfrm>
          <a:off x="3291839" y="2290888"/>
          <a:ext cx="4937760" cy="2082140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stabilendo </a:t>
          </a:r>
          <a:r>
            <a:rPr lang="it-IT" sz="1500" b="1" i="1" kern="1200" dirty="0" smtClean="0">
              <a:solidFill>
                <a:schemeClr val="tx1"/>
              </a:solidFill>
            </a:rPr>
            <a:t>in che modo </a:t>
          </a:r>
          <a:r>
            <a:rPr lang="it-IT" sz="1500" b="1" kern="1200" dirty="0" smtClean="0">
              <a:solidFill>
                <a:schemeClr val="tx1"/>
              </a:solidFill>
            </a:rPr>
            <a:t>gli stati differenti debbano essere rilevati </a:t>
          </a:r>
          <a:r>
            <a:rPr lang="it-IT" sz="1500" kern="1200" dirty="0" smtClean="0">
              <a:solidFill>
                <a:schemeClr val="tx1"/>
              </a:solidFill>
            </a:rPr>
            <a:t>(assegnati a una delle categorie stabilite in precedenza) e </a:t>
          </a:r>
          <a:r>
            <a:rPr lang="it-IT" sz="1500" b="1" kern="1200" dirty="0" smtClean="0">
              <a:solidFill>
                <a:schemeClr val="tx1"/>
              </a:solidFill>
            </a:rPr>
            <a:t>registrati</a:t>
          </a:r>
          <a:r>
            <a:rPr lang="it-IT" sz="1500" kern="1200" dirty="0" smtClean="0">
              <a:solidFill>
                <a:schemeClr val="tx1"/>
              </a:solidFill>
            </a:rPr>
            <a:t> in matrice dati nel modo necessario a permettere la successiva analisi con le tecniche statistiche.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3291839" y="2551156"/>
        <a:ext cx="4156958" cy="1561605"/>
      </dsp:txXfrm>
    </dsp:sp>
    <dsp:sp modelId="{0BD77530-417F-4AF0-A9D1-331F4219C804}">
      <dsp:nvSpPr>
        <dsp:cNvPr id="0" name=""/>
        <dsp:cNvSpPr/>
      </dsp:nvSpPr>
      <dsp:spPr>
        <a:xfrm>
          <a:off x="0" y="2290888"/>
          <a:ext cx="3291840" cy="20821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b="1" kern="1200" smtClean="0">
              <a:solidFill>
                <a:schemeClr val="tx1"/>
              </a:solidFill>
            </a:rPr>
            <a:t>La seconda – sufficiente – è che sia possibile darne una definizione operativa</a:t>
          </a:r>
          <a:r>
            <a:rPr lang="it-IT" sz="2500" kern="1200" smtClean="0">
              <a:solidFill>
                <a:schemeClr val="tx1"/>
              </a:solidFill>
            </a:rPr>
            <a:t>, </a:t>
          </a:r>
          <a:endParaRPr lang="it-IT" sz="2500" kern="1200">
            <a:solidFill>
              <a:schemeClr val="tx1"/>
            </a:solidFill>
          </a:endParaRPr>
        </a:p>
      </dsp:txBody>
      <dsp:txXfrm>
        <a:off x="101642" y="2392530"/>
        <a:ext cx="3088556" cy="18788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E0312D-0232-42BD-9DFE-8719CCB16546}">
      <dsp:nvSpPr>
        <dsp:cNvPr id="0" name=""/>
        <dsp:cNvSpPr/>
      </dsp:nvSpPr>
      <dsp:spPr>
        <a:xfrm>
          <a:off x="0" y="103811"/>
          <a:ext cx="8229600" cy="1684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000" kern="1200" dirty="0" smtClean="0">
              <a:solidFill>
                <a:schemeClr val="tx1"/>
              </a:solidFill>
            </a:rPr>
            <a:t>Così come un concetto può non esaurirsi in un unico indicatore, anche le proprietà possono dare luogo a più variabili:</a:t>
          </a:r>
          <a:endParaRPr lang="it-IT" sz="3000" kern="1200" dirty="0">
            <a:solidFill>
              <a:schemeClr val="tx1"/>
            </a:solidFill>
          </a:endParaRPr>
        </a:p>
      </dsp:txBody>
      <dsp:txXfrm>
        <a:off x="82245" y="186056"/>
        <a:ext cx="8065110" cy="15203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876640-FD49-46B9-BCAA-56875D0E9721}">
      <dsp:nvSpPr>
        <dsp:cNvPr id="0" name=""/>
        <dsp:cNvSpPr/>
      </dsp:nvSpPr>
      <dsp:spPr>
        <a:xfrm>
          <a:off x="0" y="184056"/>
          <a:ext cx="8229600" cy="1291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300" kern="1200" smtClean="0">
              <a:solidFill>
                <a:schemeClr val="tx1"/>
              </a:solidFill>
            </a:rPr>
            <a:t>Affinché gli stati sulla proprietà che si intende rilevare possano essere correttamente rilevati e registrati in matrice è necessario rispettare </a:t>
          </a:r>
          <a:r>
            <a:rPr lang="it-IT" sz="2300" b="1" kern="1200" smtClean="0">
              <a:solidFill>
                <a:schemeClr val="tx1"/>
              </a:solidFill>
            </a:rPr>
            <a:t>tre regole</a:t>
          </a:r>
          <a:r>
            <a:rPr lang="it-IT" sz="2300" kern="1200" smtClean="0">
              <a:solidFill>
                <a:schemeClr val="tx1"/>
              </a:solidFill>
            </a:rPr>
            <a:t>:</a:t>
          </a:r>
          <a:endParaRPr lang="it-IT" sz="2300" kern="1200" dirty="0">
            <a:solidFill>
              <a:schemeClr val="tx1"/>
            </a:solidFill>
          </a:endParaRPr>
        </a:p>
      </dsp:txBody>
      <dsp:txXfrm>
        <a:off x="63055" y="247111"/>
        <a:ext cx="8103490" cy="1165570"/>
      </dsp:txXfrm>
    </dsp:sp>
    <dsp:sp modelId="{34FBBDD3-4C9D-42CF-99B2-1D073607C251}">
      <dsp:nvSpPr>
        <dsp:cNvPr id="0" name=""/>
        <dsp:cNvSpPr/>
      </dsp:nvSpPr>
      <dsp:spPr>
        <a:xfrm>
          <a:off x="0" y="1475736"/>
          <a:ext cx="8229600" cy="271377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800" kern="1200" dirty="0" smtClean="0"/>
            <a:t>nell’individuazione delle modalità ci si deve riferire ad un unico </a:t>
          </a:r>
          <a:r>
            <a:rPr lang="it-IT" sz="1800" b="1" i="1" kern="1200" dirty="0" err="1" smtClean="0"/>
            <a:t>fundamentum</a:t>
          </a:r>
          <a:r>
            <a:rPr lang="it-IT" sz="1800" b="1" i="1" kern="1200" dirty="0" smtClean="0"/>
            <a:t> </a:t>
          </a:r>
          <a:r>
            <a:rPr lang="it-IT" sz="1800" b="1" i="1" kern="1200" dirty="0" err="1" smtClean="0"/>
            <a:t>divisionis</a:t>
          </a:r>
          <a:r>
            <a:rPr lang="it-IT" sz="1800" i="1" kern="1200" dirty="0" smtClean="0"/>
            <a:t>, </a:t>
          </a:r>
          <a:r>
            <a:rPr lang="it-IT" sz="1800" kern="1200" dirty="0" smtClean="0"/>
            <a:t>ossia a un unico criterio di classificazione;</a:t>
          </a:r>
          <a:endParaRPr lang="it-IT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800" kern="1200" dirty="0" smtClean="0"/>
            <a:t>si tenga conto della la </a:t>
          </a:r>
          <a:r>
            <a:rPr lang="it-IT" sz="1800" b="1" i="1" kern="1200" dirty="0" smtClean="0"/>
            <a:t>mutua esclusività</a:t>
          </a:r>
          <a:r>
            <a:rPr lang="it-IT" sz="1800" i="1" kern="1200" dirty="0" smtClean="0"/>
            <a:t>, </a:t>
          </a:r>
          <a:r>
            <a:rPr lang="it-IT" sz="1800" kern="1200" dirty="0" smtClean="0"/>
            <a:t>proprietà di ogni possibile coppia di classi tale che nessun referente possa essere attribuito contemporaneamente a due o più classi;</a:t>
          </a:r>
          <a:endParaRPr lang="it-IT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800" kern="1200" dirty="0" smtClean="0"/>
            <a:t>sia rispettata </a:t>
          </a:r>
          <a:r>
            <a:rPr lang="it-IT" sz="1800" i="0" kern="1200" dirty="0" smtClean="0"/>
            <a:t>l’</a:t>
          </a:r>
          <a:r>
            <a:rPr lang="it-IT" sz="1800" b="1" i="1" kern="1200" dirty="0" smtClean="0"/>
            <a:t>esaustività</a:t>
          </a:r>
          <a:r>
            <a:rPr lang="it-IT" sz="1800" i="1" kern="1200" dirty="0" smtClean="0"/>
            <a:t>,</a:t>
          </a:r>
          <a:r>
            <a:rPr lang="it-IT" sz="1800" kern="1200" dirty="0" smtClean="0"/>
            <a:t> proprietà dell’insieme delle classi secondo cui ogni stato sulla proprietà – assunta come </a:t>
          </a:r>
          <a:r>
            <a:rPr lang="it-IT" sz="1800" i="1" kern="1200" dirty="0" err="1" smtClean="0"/>
            <a:t>fundamentum</a:t>
          </a:r>
          <a:r>
            <a:rPr lang="it-IT" sz="1800" i="1" kern="1200" dirty="0" smtClean="0"/>
            <a:t> </a:t>
          </a:r>
          <a:r>
            <a:rPr lang="it-IT" sz="1800" i="1" kern="1200" dirty="0" err="1" smtClean="0"/>
            <a:t>divisionis</a:t>
          </a:r>
          <a:r>
            <a:rPr lang="it-IT" sz="1800" i="1" kern="1200" dirty="0" smtClean="0"/>
            <a:t> </a:t>
          </a:r>
          <a:r>
            <a:rPr lang="it-IT" sz="1800" kern="1200" dirty="0" smtClean="0"/>
            <a:t>– deve essere assegnato almeno a una delle classi, le modalità previste devono, pertanto, comprendere tutte le «sfaccettature» della proprietà considerata.</a:t>
          </a:r>
          <a:endParaRPr lang="it-IT" sz="1800" kern="1200" dirty="0"/>
        </a:p>
      </dsp:txBody>
      <dsp:txXfrm>
        <a:off x="0" y="1475736"/>
        <a:ext cx="8229600" cy="27137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29BBC-30A5-4824-B60E-5C3B04A76045}">
      <dsp:nvSpPr>
        <dsp:cNvPr id="0" name=""/>
        <dsp:cNvSpPr/>
      </dsp:nvSpPr>
      <dsp:spPr>
        <a:xfrm>
          <a:off x="2984" y="546923"/>
          <a:ext cx="8223630" cy="163692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solidFill>
                <a:schemeClr val="tx1"/>
              </a:solidFill>
            </a:rPr>
            <a:t>La </a:t>
          </a:r>
          <a:r>
            <a:rPr lang="it-IT" sz="1600" b="1" kern="1200" dirty="0" smtClean="0">
              <a:solidFill>
                <a:schemeClr val="tx1"/>
              </a:solidFill>
            </a:rPr>
            <a:t>variabile</a:t>
          </a:r>
          <a:r>
            <a:rPr lang="it-IT" sz="1600" kern="1200" dirty="0" smtClean="0">
              <a:solidFill>
                <a:schemeClr val="tx1"/>
              </a:solidFill>
            </a:rPr>
            <a:t> è lo </a:t>
          </a:r>
          <a:r>
            <a:rPr lang="it-IT" sz="1600" b="1" kern="1200" dirty="0" smtClean="0">
              <a:solidFill>
                <a:schemeClr val="tx1"/>
              </a:solidFill>
            </a:rPr>
            <a:t>strumento fondamentale </a:t>
          </a:r>
          <a:r>
            <a:rPr lang="it-IT" sz="1600" kern="1200" dirty="0" smtClean="0">
              <a:solidFill>
                <a:schemeClr val="tx1"/>
              </a:solidFill>
            </a:rPr>
            <a:t>nella ricerca empirica di tipo standard (quantitativa) al punto che </a:t>
          </a:r>
          <a:r>
            <a:rPr lang="it-IT" sz="1600" kern="1200" dirty="0" err="1" smtClean="0">
              <a:solidFill>
                <a:schemeClr val="tx1"/>
              </a:solidFill>
            </a:rPr>
            <a:t>Lazarsfeld</a:t>
          </a:r>
          <a:r>
            <a:rPr lang="it-IT" sz="1600" kern="1200" dirty="0" smtClean="0">
              <a:solidFill>
                <a:schemeClr val="tx1"/>
              </a:solidFill>
            </a:rPr>
            <a:t> coniò l’espressione </a:t>
          </a:r>
          <a:r>
            <a:rPr lang="it-IT" sz="1600" i="1" kern="1200" dirty="0" smtClean="0">
              <a:solidFill>
                <a:schemeClr val="tx1"/>
              </a:solidFill>
            </a:rPr>
            <a:t>linguaggio delle variabili </a:t>
          </a:r>
          <a:r>
            <a:rPr lang="it-IT" sz="1600" kern="1200" dirty="0" smtClean="0">
              <a:solidFill>
                <a:schemeClr val="tx1"/>
              </a:solidFill>
            </a:rPr>
            <a:t>proprio per riferirsi all’oggetto di studio delle scienze sociali ed il ricorso alla variabile consente di rilevare, classificare, ordinare e misurare tutti i fenomeni sociali.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821446" y="546923"/>
        <a:ext cx="6586707" cy="1636923"/>
      </dsp:txXfrm>
    </dsp:sp>
    <dsp:sp modelId="{9C13D802-ABBF-40C9-B3A9-0C5823E4E414}">
      <dsp:nvSpPr>
        <dsp:cNvPr id="0" name=""/>
        <dsp:cNvSpPr/>
      </dsp:nvSpPr>
      <dsp:spPr>
        <a:xfrm>
          <a:off x="2984" y="2516888"/>
          <a:ext cx="8223630" cy="163692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solidFill>
                <a:schemeClr val="tx1"/>
              </a:solidFill>
            </a:rPr>
            <a:t>A seconda del </a:t>
          </a:r>
          <a:r>
            <a:rPr lang="it-IT" sz="1600" b="1" kern="1200" dirty="0" smtClean="0">
              <a:solidFill>
                <a:schemeClr val="tx1"/>
              </a:solidFill>
            </a:rPr>
            <a:t>tipo di proprietà </a:t>
          </a:r>
          <a:r>
            <a:rPr lang="it-IT" sz="1600" kern="1200" dirty="0" smtClean="0">
              <a:solidFill>
                <a:schemeClr val="tx1"/>
              </a:solidFill>
            </a:rPr>
            <a:t>che ha suggerito la variabile, sulla base delle possibili </a:t>
          </a:r>
          <a:r>
            <a:rPr lang="it-IT" sz="1600" b="1" kern="1200" dirty="0" smtClean="0">
              <a:solidFill>
                <a:schemeClr val="tx1"/>
              </a:solidFill>
            </a:rPr>
            <a:t>operazioni logiche e matematiche </a:t>
          </a:r>
          <a:r>
            <a:rPr lang="it-IT" sz="1600" kern="1200" dirty="0" smtClean="0">
              <a:solidFill>
                <a:schemeClr val="tx1"/>
              </a:solidFill>
            </a:rPr>
            <a:t>alle quali i </a:t>
          </a:r>
          <a:r>
            <a:rPr lang="it-IT" sz="1600" b="1" kern="1200" dirty="0" smtClean="0">
              <a:solidFill>
                <a:schemeClr val="tx1"/>
              </a:solidFill>
            </a:rPr>
            <a:t>valori delle modalità </a:t>
          </a:r>
          <a:r>
            <a:rPr lang="it-IT" sz="1600" kern="1200" dirty="0" smtClean="0">
              <a:solidFill>
                <a:schemeClr val="tx1"/>
              </a:solidFill>
            </a:rPr>
            <a:t>possono essere sottoposti e sulla base delle proprietà dei numeri che legittimamente possono essere ascritte alle etichette numeriche (valori) che designano lo stato dei casi (modalità) su ciascuna variabile, è possibile distinguere tra </a:t>
          </a:r>
          <a:r>
            <a:rPr lang="it-IT" sz="1600" b="1" i="1" kern="1200" dirty="0" smtClean="0">
              <a:solidFill>
                <a:schemeClr val="tx1"/>
              </a:solidFill>
            </a:rPr>
            <a:t>variabili categoriali </a:t>
          </a:r>
          <a:r>
            <a:rPr lang="it-IT" sz="1600" b="1" kern="1200" dirty="0" smtClean="0">
              <a:solidFill>
                <a:schemeClr val="tx1"/>
              </a:solidFill>
            </a:rPr>
            <a:t>e </a:t>
          </a:r>
          <a:r>
            <a:rPr lang="it-IT" sz="1600" b="1" i="1" kern="1200" dirty="0" smtClean="0">
              <a:solidFill>
                <a:schemeClr val="tx1"/>
              </a:solidFill>
            </a:rPr>
            <a:t>variabili cardinali</a:t>
          </a:r>
          <a:r>
            <a:rPr lang="it-IT" sz="1600" kern="1200" dirty="0" smtClean="0">
              <a:solidFill>
                <a:schemeClr val="tx1"/>
              </a:solidFill>
            </a:rPr>
            <a:t>.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821446" y="2516888"/>
        <a:ext cx="6586707" cy="16369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49B1B1-FFD9-4C68-B0FE-7B4DC1BCD8D8}">
      <dsp:nvSpPr>
        <dsp:cNvPr id="0" name=""/>
        <dsp:cNvSpPr/>
      </dsp:nvSpPr>
      <dsp:spPr>
        <a:xfrm>
          <a:off x="935" y="1097"/>
          <a:ext cx="8227728" cy="8905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1" kern="1200" smtClean="0">
              <a:solidFill>
                <a:schemeClr val="tx1"/>
              </a:solidFill>
            </a:rPr>
            <a:t>Quali differenze?</a:t>
          </a:r>
          <a:endParaRPr lang="it-IT" sz="2000" b="1" kern="1200">
            <a:solidFill>
              <a:schemeClr val="tx1"/>
            </a:solidFill>
          </a:endParaRPr>
        </a:p>
      </dsp:txBody>
      <dsp:txXfrm>
        <a:off x="27017" y="27179"/>
        <a:ext cx="8175564" cy="838336"/>
      </dsp:txXfrm>
    </dsp:sp>
    <dsp:sp modelId="{F804EDE1-F5F8-448E-8FC0-CFDAE387CB4C}">
      <dsp:nvSpPr>
        <dsp:cNvPr id="0" name=""/>
        <dsp:cNvSpPr/>
      </dsp:nvSpPr>
      <dsp:spPr>
        <a:xfrm>
          <a:off x="18102" y="1136428"/>
          <a:ext cx="2956399" cy="88862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Numeri in matrice: </a:t>
          </a:r>
          <a:endParaRPr lang="it-IT" sz="1800" kern="1200">
            <a:solidFill>
              <a:schemeClr val="tx1"/>
            </a:solidFill>
          </a:endParaRPr>
        </a:p>
      </dsp:txBody>
      <dsp:txXfrm>
        <a:off x="44129" y="1162455"/>
        <a:ext cx="2904345" cy="836567"/>
      </dsp:txXfrm>
    </dsp:sp>
    <dsp:sp modelId="{A65356BF-676A-4357-A424-6BA0F07BB281}">
      <dsp:nvSpPr>
        <dsp:cNvPr id="0" name=""/>
        <dsp:cNvSpPr/>
      </dsp:nvSpPr>
      <dsp:spPr>
        <a:xfrm>
          <a:off x="18102" y="2269880"/>
          <a:ext cx="1447795" cy="25737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etichette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60506" y="2312284"/>
        <a:ext cx="1362987" cy="2488966"/>
      </dsp:txXfrm>
    </dsp:sp>
    <dsp:sp modelId="{F1AEB76C-D85A-46F0-9D7F-C09276A989EF}">
      <dsp:nvSpPr>
        <dsp:cNvPr id="0" name=""/>
        <dsp:cNvSpPr/>
      </dsp:nvSpPr>
      <dsp:spPr>
        <a:xfrm>
          <a:off x="1526705" y="2269880"/>
          <a:ext cx="1447795" cy="25737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valori reali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1569109" y="2312284"/>
        <a:ext cx="1362987" cy="2488966"/>
      </dsp:txXfrm>
    </dsp:sp>
    <dsp:sp modelId="{96587BE4-1271-4085-8B64-45AF50943D13}">
      <dsp:nvSpPr>
        <dsp:cNvPr id="0" name=""/>
        <dsp:cNvSpPr/>
      </dsp:nvSpPr>
      <dsp:spPr>
        <a:xfrm>
          <a:off x="3096116" y="1136428"/>
          <a:ext cx="5115381" cy="88862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Proprietà che generano variabili: </a:t>
          </a:r>
          <a:endParaRPr lang="it-IT" sz="1800" kern="1200">
            <a:solidFill>
              <a:schemeClr val="tx1"/>
            </a:solidFill>
          </a:endParaRPr>
        </a:p>
      </dsp:txBody>
      <dsp:txXfrm>
        <a:off x="3122143" y="1162455"/>
        <a:ext cx="5063327" cy="836567"/>
      </dsp:txXfrm>
    </dsp:sp>
    <dsp:sp modelId="{2A6024BF-FCD6-47D1-8000-CA1E4577056B}">
      <dsp:nvSpPr>
        <dsp:cNvPr id="0" name=""/>
        <dsp:cNvSpPr/>
      </dsp:nvSpPr>
      <dsp:spPr>
        <a:xfrm>
          <a:off x="3096116" y="2269880"/>
          <a:ext cx="2527286" cy="25737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discrete </a:t>
          </a:r>
          <a:r>
            <a:rPr lang="it-IT" sz="1600" kern="1200" dirty="0" smtClean="0">
              <a:solidFill>
                <a:schemeClr val="tx1"/>
              </a:solidFill>
            </a:rPr>
            <a:t>(può assumere solo un numero finito di stati che non sono relazione quantitativa tra loro) 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3170138" y="2343902"/>
        <a:ext cx="2379242" cy="2425730"/>
      </dsp:txXfrm>
    </dsp:sp>
    <dsp:sp modelId="{2D35D60F-6FEF-4513-A84A-E244C6D6A9BE}">
      <dsp:nvSpPr>
        <dsp:cNvPr id="0" name=""/>
        <dsp:cNvSpPr/>
      </dsp:nvSpPr>
      <dsp:spPr>
        <a:xfrm>
          <a:off x="5684210" y="2269880"/>
          <a:ext cx="2527286" cy="25737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continue</a:t>
          </a:r>
          <a:r>
            <a:rPr lang="it-IT" sz="1600" kern="1200" dirty="0" smtClean="0">
              <a:solidFill>
                <a:schemeClr val="tx1"/>
              </a:solidFill>
            </a:rPr>
            <a:t> (può assumere un numero infinito di stati impercettibilmente diversi l’uno dall’altro e ciascuno stato è collocabile lungo un </a:t>
          </a:r>
          <a:r>
            <a:rPr lang="it-IT" sz="1600" i="1" kern="1200" dirty="0" smtClean="0">
              <a:solidFill>
                <a:schemeClr val="tx1"/>
              </a:solidFill>
            </a:rPr>
            <a:t>continuum </a:t>
          </a:r>
          <a:r>
            <a:rPr lang="it-IT" sz="1600" kern="1200" dirty="0" smtClean="0">
              <a:solidFill>
                <a:schemeClr val="tx1"/>
              </a:solidFill>
            </a:rPr>
            <a:t>ed è in relazione quantitativa con gli altri stati)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5758232" y="2343902"/>
        <a:ext cx="2379242" cy="24257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F1CA94-8BEB-487C-BD17-E4D88C06AB3B}">
      <dsp:nvSpPr>
        <dsp:cNvPr id="0" name=""/>
        <dsp:cNvSpPr/>
      </dsp:nvSpPr>
      <dsp:spPr>
        <a:xfrm>
          <a:off x="0" y="263956"/>
          <a:ext cx="8435280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200" kern="1200" dirty="0" smtClean="0">
              <a:solidFill>
                <a:schemeClr val="tx1"/>
              </a:solidFill>
            </a:rPr>
            <a:t>Quale operazione intellettuale e quali tipi di variabili?</a:t>
          </a:r>
          <a:endParaRPr lang="it-IT" sz="2200" kern="1200" dirty="0">
            <a:solidFill>
              <a:schemeClr val="tx1"/>
            </a:solidFill>
          </a:endParaRPr>
        </a:p>
      </dsp:txBody>
      <dsp:txXfrm>
        <a:off x="25759" y="289715"/>
        <a:ext cx="8383762" cy="476152"/>
      </dsp:txXfrm>
    </dsp:sp>
    <dsp:sp modelId="{B91CBA75-2B1B-41DC-9CEB-A8C4879D4372}">
      <dsp:nvSpPr>
        <dsp:cNvPr id="0" name=""/>
        <dsp:cNvSpPr/>
      </dsp:nvSpPr>
      <dsp:spPr>
        <a:xfrm>
          <a:off x="0" y="791626"/>
          <a:ext cx="8435280" cy="227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820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700" b="1" kern="1200" dirty="0" smtClean="0"/>
            <a:t>Classificazione</a:t>
          </a:r>
          <a:r>
            <a:rPr lang="it-IT" sz="1700" kern="1200" dirty="0" smtClean="0"/>
            <a:t> degli stati sulla proprietà (</a:t>
          </a:r>
          <a:r>
            <a:rPr lang="it-IT" sz="1700" b="1" kern="1200" dirty="0" smtClean="0"/>
            <a:t>variabili categoriali non ordinate</a:t>
          </a:r>
          <a:r>
            <a:rPr lang="it-IT" sz="1700" kern="1200" dirty="0" smtClean="0"/>
            <a:t> derivanti da </a:t>
          </a:r>
          <a:r>
            <a:rPr lang="it-IT" sz="1700" b="1" kern="1200" dirty="0" smtClean="0"/>
            <a:t>proprietà discrete </a:t>
          </a:r>
          <a:r>
            <a:rPr lang="it-IT" sz="1700" kern="1200" dirty="0" smtClean="0"/>
            <a:t>- genere) gli stati sono pensati come </a:t>
          </a:r>
          <a:r>
            <a:rPr lang="it-IT" sz="1700" b="1" kern="1200" dirty="0" smtClean="0"/>
            <a:t>uguali/differenti</a:t>
          </a:r>
          <a:r>
            <a:rPr lang="it-IT" sz="1700" kern="1200" dirty="0" smtClean="0"/>
            <a:t>, le modalità saranno semplicemente </a:t>
          </a:r>
          <a:r>
            <a:rPr lang="it-IT" sz="1700" b="1" kern="1200" dirty="0" smtClean="0"/>
            <a:t>etichettate</a:t>
          </a:r>
          <a:r>
            <a:rPr lang="it-IT" sz="1700" kern="1200" dirty="0" smtClean="0"/>
            <a:t>.</a:t>
          </a:r>
          <a:endParaRPr lang="it-IT" sz="17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700" b="1" kern="1200" dirty="0" smtClean="0"/>
            <a:t>Ordinamento</a:t>
          </a:r>
          <a:r>
            <a:rPr lang="it-IT" sz="1700" kern="1200" dirty="0" smtClean="0"/>
            <a:t> degli stati sulla proprietà (</a:t>
          </a:r>
          <a:r>
            <a:rPr lang="it-IT" sz="1700" b="1" kern="1200" dirty="0" smtClean="0"/>
            <a:t>variabili categoriali ordinate </a:t>
          </a:r>
          <a:r>
            <a:rPr lang="it-IT" sz="1700" kern="1200" dirty="0" smtClean="0"/>
            <a:t>derivanti da </a:t>
          </a:r>
          <a:r>
            <a:rPr lang="it-IT" sz="1700" b="1" kern="1200" dirty="0" smtClean="0"/>
            <a:t>proprietà discrete </a:t>
          </a:r>
          <a:r>
            <a:rPr lang="it-IT" sz="1700" kern="1200" dirty="0" smtClean="0"/>
            <a:t>– titolo di studio) gli stati sono pensati come ordinabili nel senso di </a:t>
          </a:r>
          <a:r>
            <a:rPr lang="it-IT" sz="1700" b="1" kern="1200" dirty="0" smtClean="0"/>
            <a:t>maggiore o minore </a:t>
          </a:r>
          <a:r>
            <a:rPr lang="it-IT" sz="1700" kern="1200" dirty="0" smtClean="0"/>
            <a:t>quantità di proprietà posseduta ma senza la possibilità di quantificare la distanza tra l’uno e l’altro stato, le modalità saranno contrassegnate sa una serie numerica che rispecchi </a:t>
          </a:r>
          <a:r>
            <a:rPr lang="it-IT" sz="1700" b="1" kern="1200" dirty="0" smtClean="0"/>
            <a:t>l’ordine </a:t>
          </a:r>
          <a:r>
            <a:rPr lang="it-IT" sz="1700" b="1" kern="1200" dirty="0" err="1" smtClean="0"/>
            <a:t>monotonico</a:t>
          </a:r>
          <a:r>
            <a:rPr lang="it-IT" sz="1700" b="1" kern="1200" dirty="0" smtClean="0"/>
            <a:t> </a:t>
          </a:r>
          <a:r>
            <a:rPr lang="it-IT" sz="1700" kern="1200" dirty="0" smtClean="0"/>
            <a:t>tra la serie e le modalità stesse.</a:t>
          </a:r>
          <a:endParaRPr lang="it-IT" sz="1700" kern="1200" dirty="0"/>
        </a:p>
      </dsp:txBody>
      <dsp:txXfrm>
        <a:off x="0" y="791626"/>
        <a:ext cx="8435280" cy="2277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8BE1F-1A7D-4C6A-B79C-425951D21067}">
      <dsp:nvSpPr>
        <dsp:cNvPr id="0" name=""/>
        <dsp:cNvSpPr/>
      </dsp:nvSpPr>
      <dsp:spPr>
        <a:xfrm>
          <a:off x="0" y="142097"/>
          <a:ext cx="868680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kern="1200" smtClean="0">
              <a:solidFill>
                <a:schemeClr val="tx1"/>
              </a:solidFill>
            </a:rPr>
            <a:t>Derivanti da </a:t>
          </a:r>
          <a:r>
            <a:rPr lang="it-IT" sz="1900" b="1" kern="1200" smtClean="0">
              <a:solidFill>
                <a:schemeClr val="tx1"/>
              </a:solidFill>
            </a:rPr>
            <a:t>proprietà discrete cardinale ed enumerabili </a:t>
          </a:r>
          <a:r>
            <a:rPr lang="it-IT" sz="1900" kern="1200" smtClean="0">
              <a:solidFill>
                <a:schemeClr val="tx1"/>
              </a:solidFill>
            </a:rPr>
            <a:t>i cui stati sulla proprietà sono determinati da </a:t>
          </a:r>
          <a:r>
            <a:rPr lang="it-IT" sz="1900" b="1" kern="1200" smtClean="0">
              <a:solidFill>
                <a:schemeClr val="tx1"/>
              </a:solidFill>
            </a:rPr>
            <a:t>conteggio</a:t>
          </a:r>
          <a:r>
            <a:rPr lang="it-IT" sz="1900" kern="1200" smtClean="0">
              <a:solidFill>
                <a:schemeClr val="tx1"/>
              </a:solidFill>
            </a:rPr>
            <a:t>.</a:t>
          </a:r>
          <a:endParaRPr lang="it-IT" sz="1900" kern="1200">
            <a:solidFill>
              <a:schemeClr val="tx1"/>
            </a:solidFill>
          </a:endParaRPr>
        </a:p>
      </dsp:txBody>
      <dsp:txXfrm>
        <a:off x="36896" y="178993"/>
        <a:ext cx="8613008" cy="682028"/>
      </dsp:txXfrm>
    </dsp:sp>
    <dsp:sp modelId="{7036D103-DEB0-46A8-B4F3-4ED7BF78AC43}">
      <dsp:nvSpPr>
        <dsp:cNvPr id="0" name=""/>
        <dsp:cNvSpPr/>
      </dsp:nvSpPr>
      <dsp:spPr>
        <a:xfrm>
          <a:off x="0" y="897917"/>
          <a:ext cx="8686800" cy="2084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806" tIns="24130" rIns="135128" bIns="24130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Esito: un </a:t>
          </a:r>
          <a:r>
            <a:rPr lang="it-IT" sz="1500" b="1" kern="1200" dirty="0" smtClean="0">
              <a:solidFill>
                <a:schemeClr val="tx1"/>
              </a:solidFill>
            </a:rPr>
            <a:t>numero intero non frazionabile</a:t>
          </a:r>
          <a:r>
            <a:rPr lang="it-IT" sz="1500" kern="1200" dirty="0" smtClean="0">
              <a:solidFill>
                <a:schemeClr val="tx1"/>
              </a:solidFill>
            </a:rPr>
            <a:t>. I numeri registrati in matrice assumono pieno significato. </a:t>
          </a:r>
          <a:endParaRPr lang="it-IT" sz="1500" kern="1200" dirty="0">
            <a:solidFill>
              <a:schemeClr val="tx1"/>
            </a:solidFill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Oltre alle operazioni di uguaglianza/differenza e di maggiore/uguale/minore, è possibile </a:t>
          </a:r>
          <a:r>
            <a:rPr lang="it-IT" sz="1500" b="1" kern="1200" dirty="0" smtClean="0">
              <a:solidFill>
                <a:schemeClr val="tx1"/>
              </a:solidFill>
            </a:rPr>
            <a:t>calcolare il quoziente </a:t>
          </a:r>
          <a:r>
            <a:rPr lang="it-IT" sz="1500" kern="1200" dirty="0" smtClean="0">
              <a:solidFill>
                <a:schemeClr val="tx1"/>
              </a:solidFill>
            </a:rPr>
            <a:t>tra gli stati sulla proprietà. </a:t>
          </a:r>
          <a:endParaRPr lang="it-IT" sz="1500" kern="1200" dirty="0">
            <a:solidFill>
              <a:schemeClr val="tx1"/>
            </a:solidFill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Necessita di </a:t>
          </a:r>
          <a:r>
            <a:rPr lang="it-IT" sz="1500" b="1" kern="1200" dirty="0" smtClean="0">
              <a:solidFill>
                <a:schemeClr val="tx1"/>
              </a:solidFill>
            </a:rPr>
            <a:t>due condizioni</a:t>
          </a:r>
          <a:r>
            <a:rPr lang="it-IT" sz="1500" kern="1200" dirty="0" smtClean="0">
              <a:solidFill>
                <a:schemeClr val="tx1"/>
              </a:solidFill>
            </a:rPr>
            <a:t>: la proprietà deve essere discreta ed enumerabile e deve esistere </a:t>
          </a:r>
          <a:r>
            <a:rPr lang="it-IT" sz="1500" b="1" kern="1200" dirty="0" smtClean="0">
              <a:solidFill>
                <a:schemeClr val="tx1"/>
              </a:solidFill>
            </a:rPr>
            <a:t>un’unità di conto (naturale). </a:t>
          </a:r>
          <a:endParaRPr lang="it-IT" sz="1500" b="1" kern="1200" dirty="0">
            <a:solidFill>
              <a:schemeClr val="tx1"/>
            </a:solidFill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Il conteggio produce la </a:t>
          </a:r>
          <a:r>
            <a:rPr lang="it-IT" sz="1500" b="1" i="1" kern="1200" dirty="0" smtClean="0">
              <a:solidFill>
                <a:schemeClr val="tx1"/>
              </a:solidFill>
            </a:rPr>
            <a:t>scala assoluta</a:t>
          </a:r>
          <a:r>
            <a:rPr lang="it-IT" sz="1500" kern="1200" dirty="0" smtClean="0">
              <a:solidFill>
                <a:schemeClr val="tx1"/>
              </a:solidFill>
            </a:rPr>
            <a:t>, ovvero una variabile in cui non è possibile alcuna trasformazione dei valori, in quanto i numeri sono stati originariamente concepiti a fini di conteggio.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0" y="897917"/>
        <a:ext cx="8686800" cy="2084490"/>
      </dsp:txXfrm>
    </dsp:sp>
    <dsp:sp modelId="{34A7D3BA-3543-4389-8FCE-C51364D8EB1C}">
      <dsp:nvSpPr>
        <dsp:cNvPr id="0" name=""/>
        <dsp:cNvSpPr/>
      </dsp:nvSpPr>
      <dsp:spPr>
        <a:xfrm>
          <a:off x="0" y="2982407"/>
          <a:ext cx="868680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kern="1200" dirty="0" smtClean="0">
              <a:solidFill>
                <a:schemeClr val="tx1"/>
              </a:solidFill>
            </a:rPr>
            <a:t>Derivanti da </a:t>
          </a:r>
          <a:r>
            <a:rPr lang="it-IT" sz="1900" b="1" kern="1200" dirty="0" smtClean="0">
              <a:solidFill>
                <a:schemeClr val="tx1"/>
              </a:solidFill>
            </a:rPr>
            <a:t>proprietà continue misurabili </a:t>
          </a:r>
          <a:r>
            <a:rPr lang="it-IT" sz="1900" kern="1200" dirty="0" smtClean="0">
              <a:solidFill>
                <a:schemeClr val="tx1"/>
              </a:solidFill>
            </a:rPr>
            <a:t>i cui stati sulla proprietà sono determinati da </a:t>
          </a:r>
          <a:r>
            <a:rPr lang="it-IT" sz="1900" b="1" kern="1200" dirty="0" smtClean="0">
              <a:solidFill>
                <a:schemeClr val="tx1"/>
              </a:solidFill>
            </a:rPr>
            <a:t>misurazione</a:t>
          </a:r>
          <a:r>
            <a:rPr lang="it-IT" sz="1900" kern="1200" dirty="0" smtClean="0">
              <a:solidFill>
                <a:schemeClr val="tx1"/>
              </a:solidFill>
            </a:rPr>
            <a:t>. </a:t>
          </a:r>
          <a:endParaRPr lang="it-IT" sz="1900" kern="1200" dirty="0">
            <a:solidFill>
              <a:schemeClr val="tx1"/>
            </a:solidFill>
          </a:endParaRPr>
        </a:p>
      </dsp:txBody>
      <dsp:txXfrm>
        <a:off x="36896" y="3019303"/>
        <a:ext cx="8613008" cy="682028"/>
      </dsp:txXfrm>
    </dsp:sp>
    <dsp:sp modelId="{9AFCC207-2707-4458-9A57-A111CB87CC2D}">
      <dsp:nvSpPr>
        <dsp:cNvPr id="0" name=""/>
        <dsp:cNvSpPr/>
      </dsp:nvSpPr>
      <dsp:spPr>
        <a:xfrm>
          <a:off x="0" y="3738227"/>
          <a:ext cx="8686800" cy="11602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806" tIns="24130" rIns="135128" bIns="24130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Esiste una </a:t>
          </a:r>
          <a:r>
            <a:rPr lang="it-IT" sz="1500" b="1" kern="1200" dirty="0" smtClean="0">
              <a:solidFill>
                <a:schemeClr val="tx1"/>
              </a:solidFill>
            </a:rPr>
            <a:t>unità di misura convenzionale </a:t>
          </a:r>
          <a:r>
            <a:rPr lang="it-IT" sz="1500" kern="1200" dirty="0" smtClean="0">
              <a:solidFill>
                <a:schemeClr val="tx1"/>
              </a:solidFill>
            </a:rPr>
            <a:t>ed una procedura di arrotondamento stabilita (4 fasi: individuazione unità di misura, decisione su quante cifre registrare in matrice, confronto dell’unità di misura con la grandezza da misurare, registrazione in matrice dell’esito di tale confronto). </a:t>
          </a:r>
          <a:endParaRPr lang="it-IT" sz="1500" kern="1200" dirty="0">
            <a:solidFill>
              <a:schemeClr val="tx1"/>
            </a:solidFill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500" kern="1200" dirty="0" smtClean="0">
              <a:solidFill>
                <a:schemeClr val="tx1"/>
              </a:solidFill>
            </a:rPr>
            <a:t>Gli </a:t>
          </a:r>
          <a:r>
            <a:rPr lang="it-IT" sz="1500" b="1" kern="1200" dirty="0" smtClean="0">
              <a:solidFill>
                <a:schemeClr val="tx1"/>
              </a:solidFill>
            </a:rPr>
            <a:t>stati</a:t>
          </a:r>
          <a:r>
            <a:rPr lang="it-IT" sz="1500" kern="1200" dirty="0" smtClean="0">
              <a:solidFill>
                <a:schemeClr val="tx1"/>
              </a:solidFill>
            </a:rPr>
            <a:t> sono</a:t>
          </a:r>
          <a:r>
            <a:rPr lang="it-IT" sz="1500" b="1" kern="1200" dirty="0" smtClean="0">
              <a:solidFill>
                <a:schemeClr val="tx1"/>
              </a:solidFill>
            </a:rPr>
            <a:t> frazionabili </a:t>
          </a:r>
          <a:r>
            <a:rPr lang="it-IT" sz="1500" kern="1200" dirty="0" smtClean="0">
              <a:solidFill>
                <a:schemeClr val="tx1"/>
              </a:solidFill>
            </a:rPr>
            <a:t>e sottoponibili a </a:t>
          </a:r>
          <a:r>
            <a:rPr lang="it-IT" sz="1500" b="1" kern="1200" dirty="0" smtClean="0">
              <a:solidFill>
                <a:schemeClr val="tx1"/>
              </a:solidFill>
            </a:rPr>
            <a:t>tutte le operazioni matematiche</a:t>
          </a:r>
          <a:r>
            <a:rPr lang="it-IT" sz="1500" kern="1200" dirty="0" smtClean="0">
              <a:solidFill>
                <a:schemeClr val="tx1"/>
              </a:solidFill>
            </a:rPr>
            <a:t>.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0" y="3738227"/>
        <a:ext cx="8686800" cy="116023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4334A-2137-44EE-A167-1611273520A4}">
      <dsp:nvSpPr>
        <dsp:cNvPr id="0" name=""/>
        <dsp:cNvSpPr/>
      </dsp:nvSpPr>
      <dsp:spPr>
        <a:xfrm>
          <a:off x="0" y="3646901"/>
          <a:ext cx="8640960" cy="119699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L’unità di misura è </a:t>
          </a:r>
          <a:r>
            <a:rPr lang="it-IT" sz="1400" b="1" kern="1200" dirty="0" smtClean="0">
              <a:solidFill>
                <a:schemeClr val="tx1"/>
              </a:solidFill>
            </a:rPr>
            <a:t>convenzionale, intersoggettiva </a:t>
          </a:r>
          <a:r>
            <a:rPr lang="it-IT" sz="1400" kern="1200" dirty="0" smtClean="0">
              <a:solidFill>
                <a:schemeClr val="tx1"/>
              </a:solidFill>
            </a:rPr>
            <a:t>– perché stabilita senza la collaborazione dell’oggetto a cui afferisce la proprietà – e </a:t>
          </a:r>
          <a:r>
            <a:rPr lang="it-IT" sz="1400" b="1" kern="1200" dirty="0" smtClean="0">
              <a:solidFill>
                <a:schemeClr val="tx1"/>
              </a:solidFill>
            </a:rPr>
            <a:t>replicabile</a:t>
          </a:r>
          <a:r>
            <a:rPr lang="it-IT" sz="1400" kern="1200" dirty="0" smtClean="0">
              <a:solidFill>
                <a:schemeClr val="tx1"/>
              </a:solidFill>
            </a:rPr>
            <a:t>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0" y="3646901"/>
        <a:ext cx="8640960" cy="1196994"/>
      </dsp:txXfrm>
    </dsp:sp>
    <dsp:sp modelId="{85698C70-BE95-4429-B18F-90727C54EA6F}">
      <dsp:nvSpPr>
        <dsp:cNvPr id="0" name=""/>
        <dsp:cNvSpPr/>
      </dsp:nvSpPr>
      <dsp:spPr>
        <a:xfrm rot="10800000">
          <a:off x="0" y="1823878"/>
          <a:ext cx="8640960" cy="1840977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L’ammontare da misurare è raramente un multiplo esatto dell’ammontare equiparato all’unità di misura; quindi per registrare l’esito effettivo della misurazione è necessario ricorrere non solo ai numeri naturali (come quando si «conta»), ma anche ai numeri razionali: </a:t>
          </a:r>
          <a:r>
            <a:rPr lang="it-IT" sz="1400" b="1" kern="1200" dirty="0" smtClean="0">
              <a:solidFill>
                <a:schemeClr val="tx1"/>
              </a:solidFill>
            </a:rPr>
            <a:t>l’unità di misura non è indivisibile.</a:t>
          </a:r>
          <a:endParaRPr lang="it-IT" sz="1400" b="1" kern="1200" dirty="0">
            <a:solidFill>
              <a:schemeClr val="tx1"/>
            </a:solidFill>
          </a:endParaRPr>
        </a:p>
      </dsp:txBody>
      <dsp:txXfrm rot="10800000">
        <a:off x="0" y="1823878"/>
        <a:ext cx="8640960" cy="1196212"/>
      </dsp:txXfrm>
    </dsp:sp>
    <dsp:sp modelId="{0DA55D33-ED27-46FD-8EBF-AD95B4CA03A7}">
      <dsp:nvSpPr>
        <dsp:cNvPr id="0" name=""/>
        <dsp:cNvSpPr/>
      </dsp:nvSpPr>
      <dsp:spPr>
        <a:xfrm rot="10800000">
          <a:off x="0" y="856"/>
          <a:ext cx="8640960" cy="1840977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La misurazione </a:t>
          </a:r>
          <a:r>
            <a:rPr lang="it-IT" sz="1400" kern="1200" dirty="0" smtClean="0">
              <a:solidFill>
                <a:schemeClr val="tx1"/>
              </a:solidFill>
            </a:rPr>
            <a:t>è quel processo con cui si </a:t>
          </a:r>
          <a:r>
            <a:rPr lang="it-IT" sz="1400" b="1" kern="1200" dirty="0" smtClean="0">
              <a:solidFill>
                <a:schemeClr val="tx1"/>
              </a:solidFill>
            </a:rPr>
            <a:t>confronta l’ammontare di una proprietà X posseduto da un oggetto A con l’ammontare della stessa proprietà posseduto dallo strumento-unità </a:t>
          </a:r>
          <a:r>
            <a:rPr lang="it-IT" sz="1400" b="1" i="1" kern="1200" dirty="0" smtClean="0">
              <a:solidFill>
                <a:schemeClr val="tx1"/>
              </a:solidFill>
            </a:rPr>
            <a:t>scelto convenzionalmente </a:t>
          </a:r>
          <a:r>
            <a:rPr lang="it-IT" sz="1400" b="1" kern="1200" dirty="0" smtClean="0">
              <a:solidFill>
                <a:schemeClr val="tx1"/>
              </a:solidFill>
            </a:rPr>
            <a:t>per misurare la proprietà X </a:t>
          </a:r>
          <a:r>
            <a:rPr lang="it-IT" sz="1400" kern="1200" dirty="0" smtClean="0">
              <a:solidFill>
                <a:schemeClr val="tx1"/>
              </a:solidFill>
            </a:rPr>
            <a:t>(unità di misura). Lo strumento è l’unità di una scala numerica e la misurazione converte una certa proprietà in simboli numerici: </a:t>
          </a:r>
          <a:r>
            <a:rPr lang="it-IT" sz="1400" b="1" kern="1200" dirty="0" smtClean="0">
              <a:solidFill>
                <a:schemeClr val="tx1"/>
              </a:solidFill>
            </a:rPr>
            <a:t>a differenza dell’unità di conto, l’unità di misura non è naturale ma convenzionale.</a:t>
          </a:r>
          <a:endParaRPr lang="it-IT" sz="1400" b="1" kern="1200" dirty="0">
            <a:solidFill>
              <a:schemeClr val="tx1"/>
            </a:solidFill>
          </a:endParaRPr>
        </a:p>
      </dsp:txBody>
      <dsp:txXfrm rot="10800000">
        <a:off x="0" y="856"/>
        <a:ext cx="8640960" cy="11962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9DD95-8319-48B3-832D-7714F081D0A3}">
      <dsp:nvSpPr>
        <dsp:cNvPr id="0" name=""/>
        <dsp:cNvSpPr/>
      </dsp:nvSpPr>
      <dsp:spPr>
        <a:xfrm>
          <a:off x="1696032" y="0"/>
          <a:ext cx="4837534" cy="12291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Ma se la variabile che vogliamo </a:t>
          </a:r>
          <a:r>
            <a:rPr lang="it-IT" sz="1400" kern="1200" dirty="0" err="1" smtClean="0">
              <a:solidFill>
                <a:schemeClr val="tx1"/>
              </a:solidFill>
            </a:rPr>
            <a:t>operativzzare</a:t>
          </a:r>
          <a:r>
            <a:rPr lang="it-IT" sz="1400" kern="1200" dirty="0" smtClean="0">
              <a:solidFill>
                <a:schemeClr val="tx1"/>
              </a:solidFill>
            </a:rPr>
            <a:t> deriva da </a:t>
          </a:r>
          <a:r>
            <a:rPr lang="it-IT" sz="1400" b="1" kern="1200" dirty="0" smtClean="0">
              <a:solidFill>
                <a:schemeClr val="tx1"/>
              </a:solidFill>
            </a:rPr>
            <a:t>proprietà continue per le quali non esiste un’unità di misura</a:t>
          </a:r>
          <a:r>
            <a:rPr lang="it-IT" sz="1400" kern="1200" dirty="0" smtClean="0">
              <a:solidFill>
                <a:schemeClr val="tx1"/>
              </a:solidFill>
            </a:rPr>
            <a:t>? 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732034" y="36002"/>
        <a:ext cx="4765530" cy="1157185"/>
      </dsp:txXfrm>
    </dsp:sp>
    <dsp:sp modelId="{5A3F1FC2-AE15-41CA-83E0-20EACECD65E4}">
      <dsp:nvSpPr>
        <dsp:cNvPr id="0" name=""/>
        <dsp:cNvSpPr/>
      </dsp:nvSpPr>
      <dsp:spPr>
        <a:xfrm rot="5400000">
          <a:off x="3884326" y="1259919"/>
          <a:ext cx="460946" cy="5531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100" kern="1200">
            <a:solidFill>
              <a:schemeClr val="tx1"/>
            </a:solidFill>
          </a:endParaRPr>
        </a:p>
      </dsp:txBody>
      <dsp:txXfrm rot="-5400000">
        <a:off x="3948859" y="1306013"/>
        <a:ext cx="331881" cy="322662"/>
      </dsp:txXfrm>
    </dsp:sp>
    <dsp:sp modelId="{68C2EF0D-1404-4C6B-A9A6-421A24FBD8ED}">
      <dsp:nvSpPr>
        <dsp:cNvPr id="0" name=""/>
        <dsp:cNvSpPr/>
      </dsp:nvSpPr>
      <dsp:spPr>
        <a:xfrm>
          <a:off x="1696032" y="1843785"/>
          <a:ext cx="4837534" cy="122918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Questo è il caso tipico delle scienze sociali soprattutto per la rilevazione di </a:t>
          </a:r>
          <a:r>
            <a:rPr lang="it-IT" sz="1400" b="1" kern="1200" dirty="0" smtClean="0">
              <a:solidFill>
                <a:schemeClr val="tx1"/>
              </a:solidFill>
            </a:rPr>
            <a:t>atteggiamenti, opinioni, valori</a:t>
          </a:r>
          <a:r>
            <a:rPr lang="it-IT" sz="1400" kern="1200" dirty="0" smtClean="0">
              <a:solidFill>
                <a:schemeClr val="tx1"/>
              </a:solidFill>
            </a:rPr>
            <a:t>. Per sopperire a questa assenza sono state messe a punto tecniche specifiche di assegnazione dei valori che prendono il nome di </a:t>
          </a:r>
          <a:r>
            <a:rPr lang="it-IT" sz="1400" b="1" i="1" kern="1200" dirty="0" err="1" smtClean="0">
              <a:solidFill>
                <a:schemeClr val="tx1"/>
              </a:solidFill>
            </a:rPr>
            <a:t>Scaling</a:t>
          </a:r>
          <a:r>
            <a:rPr lang="it-IT" sz="1400" i="1" kern="1200" dirty="0" smtClean="0">
              <a:solidFill>
                <a:schemeClr val="tx1"/>
              </a:solidFill>
            </a:rPr>
            <a:t>. 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732034" y="1879787"/>
        <a:ext cx="4765530" cy="1157185"/>
      </dsp:txXfrm>
    </dsp:sp>
    <dsp:sp modelId="{2ACE3AF6-8369-4B77-83FB-0A503C5D5C2A}">
      <dsp:nvSpPr>
        <dsp:cNvPr id="0" name=""/>
        <dsp:cNvSpPr/>
      </dsp:nvSpPr>
      <dsp:spPr>
        <a:xfrm rot="5400000">
          <a:off x="3884326" y="3103704"/>
          <a:ext cx="460946" cy="5531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100" kern="1200">
            <a:solidFill>
              <a:schemeClr val="tx1"/>
            </a:solidFill>
          </a:endParaRPr>
        </a:p>
      </dsp:txBody>
      <dsp:txXfrm rot="-5400000">
        <a:off x="3948859" y="3149798"/>
        <a:ext cx="331881" cy="322662"/>
      </dsp:txXfrm>
    </dsp:sp>
    <dsp:sp modelId="{6DC96F2C-4504-46D0-ACC6-8B5324F2BEB1}">
      <dsp:nvSpPr>
        <dsp:cNvPr id="0" name=""/>
        <dsp:cNvSpPr/>
      </dsp:nvSpPr>
      <dsp:spPr>
        <a:xfrm>
          <a:off x="1696032" y="3687570"/>
          <a:ext cx="4837534" cy="12291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Queste possono generare </a:t>
          </a:r>
          <a:r>
            <a:rPr lang="it-IT" sz="1400" b="1" kern="1200" dirty="0" smtClean="0">
              <a:solidFill>
                <a:schemeClr val="tx1"/>
              </a:solidFill>
            </a:rPr>
            <a:t>variabili categoriali ordinate</a:t>
          </a:r>
          <a:r>
            <a:rPr lang="it-IT" sz="1400" kern="1200" dirty="0" smtClean="0">
              <a:solidFill>
                <a:schemeClr val="tx1"/>
              </a:solidFill>
            </a:rPr>
            <a:t> oppure </a:t>
          </a:r>
          <a:r>
            <a:rPr lang="it-IT" sz="1400" b="1" kern="1200" dirty="0" smtClean="0">
              <a:solidFill>
                <a:schemeClr val="tx1"/>
              </a:solidFill>
            </a:rPr>
            <a:t>variabili definite quasi-cardinali</a:t>
          </a:r>
          <a:r>
            <a:rPr lang="it-IT" sz="1400" kern="1200" dirty="0" smtClean="0">
              <a:solidFill>
                <a:schemeClr val="tx1"/>
              </a:solidFill>
            </a:rPr>
            <a:t>. Queste ultime variabili rappresentano proprietà non effettivamente misurabili, ma che vengono trattate a tutti gli effetti come cardinali.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732034" y="3723572"/>
        <a:ext cx="4765530" cy="115718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5C00E5-F8F9-4FEB-BE6D-7794146139BE}">
      <dsp:nvSpPr>
        <dsp:cNvPr id="0" name=""/>
        <dsp:cNvSpPr/>
      </dsp:nvSpPr>
      <dsp:spPr>
        <a:xfrm>
          <a:off x="5232" y="2110"/>
          <a:ext cx="8702502" cy="99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solidFill>
                <a:schemeClr val="tx1"/>
              </a:solidFill>
            </a:rPr>
            <a:t>«Per </a:t>
          </a:r>
          <a:r>
            <a:rPr lang="it-IT" sz="1800" b="1" kern="1200" dirty="0" smtClean="0">
              <a:solidFill>
                <a:schemeClr val="tx1"/>
              </a:solidFill>
            </a:rPr>
            <a:t>autonomia semantica </a:t>
          </a:r>
          <a:r>
            <a:rPr lang="it-IT" sz="1800" kern="1200" dirty="0" smtClean="0">
              <a:solidFill>
                <a:schemeClr val="tx1"/>
              </a:solidFill>
            </a:rPr>
            <a:t>si intende il grado in cui il termine o espressione che etichetta una modalità assume significato senza dover ricorrere alle etichette delle altre modalità o dell’intera variabile» (Marradi, 1995, p. 34). 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34315" y="31193"/>
        <a:ext cx="8644336" cy="934806"/>
      </dsp:txXfrm>
    </dsp:sp>
    <dsp:sp modelId="{84D66C17-3C42-42BF-9A9D-31932F97AAA4}">
      <dsp:nvSpPr>
        <dsp:cNvPr id="0" name=""/>
        <dsp:cNvSpPr/>
      </dsp:nvSpPr>
      <dsp:spPr>
        <a:xfrm>
          <a:off x="13727" y="1215697"/>
          <a:ext cx="8685513" cy="5945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kern="1200" dirty="0" smtClean="0">
              <a:solidFill>
                <a:schemeClr val="tx1"/>
              </a:solidFill>
            </a:rPr>
            <a:t>A seconda del </a:t>
          </a:r>
          <a:r>
            <a:rPr lang="it-IT" sz="1500" b="1" kern="1200" dirty="0" smtClean="0">
              <a:solidFill>
                <a:schemeClr val="tx1"/>
              </a:solidFill>
            </a:rPr>
            <a:t>tipo di variabile </a:t>
          </a:r>
          <a:r>
            <a:rPr lang="it-IT" sz="1500" kern="1200" dirty="0" smtClean="0">
              <a:solidFill>
                <a:schemeClr val="tx1"/>
              </a:solidFill>
            </a:rPr>
            <a:t>è possibile individuare un diverso grado di autonomia semantica. 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31142" y="1233112"/>
        <a:ext cx="8650683" cy="559761"/>
      </dsp:txXfrm>
    </dsp:sp>
    <dsp:sp modelId="{DB6F6A21-8196-4048-89E9-7836900AB936}">
      <dsp:nvSpPr>
        <dsp:cNvPr id="0" name=""/>
        <dsp:cNvSpPr/>
      </dsp:nvSpPr>
      <dsp:spPr>
        <a:xfrm>
          <a:off x="30666" y="2030904"/>
          <a:ext cx="1763274" cy="28837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kern="1200" dirty="0" smtClean="0">
              <a:solidFill>
                <a:schemeClr val="tx1"/>
              </a:solidFill>
            </a:rPr>
            <a:t>Le </a:t>
          </a:r>
          <a:r>
            <a:rPr lang="it-IT" sz="1300" b="1" kern="1200" dirty="0" smtClean="0">
              <a:solidFill>
                <a:schemeClr val="tx1"/>
              </a:solidFill>
            </a:rPr>
            <a:t>variabili categoriali non ordinate </a:t>
          </a:r>
          <a:r>
            <a:rPr lang="it-IT" sz="1300" kern="1200" dirty="0" smtClean="0">
              <a:solidFill>
                <a:schemeClr val="tx1"/>
              </a:solidFill>
            </a:rPr>
            <a:t>(es. posizione occupazionale: occupato, disoccupato, studente) presentano un </a:t>
          </a:r>
          <a:r>
            <a:rPr lang="it-IT" sz="1300" b="1" kern="1200" dirty="0" smtClean="0">
              <a:solidFill>
                <a:schemeClr val="tx1"/>
              </a:solidFill>
            </a:rPr>
            <a:t>elevato grado di autonomia semantica </a:t>
          </a:r>
          <a:r>
            <a:rPr lang="it-IT" sz="1300" kern="1200" dirty="0" smtClean="0">
              <a:solidFill>
                <a:schemeClr val="tx1"/>
              </a:solidFill>
            </a:rPr>
            <a:t>delle modalità. </a:t>
          </a:r>
          <a:endParaRPr lang="it-IT" sz="1300" kern="1200" dirty="0">
            <a:solidFill>
              <a:schemeClr val="tx1"/>
            </a:solidFill>
          </a:endParaRPr>
        </a:p>
      </dsp:txBody>
      <dsp:txXfrm>
        <a:off x="82311" y="2082549"/>
        <a:ext cx="1659984" cy="2780455"/>
      </dsp:txXfrm>
    </dsp:sp>
    <dsp:sp modelId="{2B03F0F6-7C0F-46BA-851A-9A1778D52B21}">
      <dsp:nvSpPr>
        <dsp:cNvPr id="0" name=""/>
        <dsp:cNvSpPr/>
      </dsp:nvSpPr>
      <dsp:spPr>
        <a:xfrm>
          <a:off x="1928947" y="2030904"/>
          <a:ext cx="3966476" cy="28837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kern="1200" dirty="0" smtClean="0">
              <a:solidFill>
                <a:schemeClr val="tx1"/>
              </a:solidFill>
            </a:rPr>
            <a:t>Il </a:t>
          </a:r>
          <a:r>
            <a:rPr lang="it-IT" sz="1300" b="1" kern="1200" dirty="0" smtClean="0">
              <a:solidFill>
                <a:schemeClr val="tx1"/>
              </a:solidFill>
            </a:rPr>
            <a:t>grado di autonomia semantica si riduce per le modalità delle variabili categoriali ordinate </a:t>
          </a:r>
          <a:r>
            <a:rPr lang="it-IT" sz="1300" kern="1200" dirty="0" smtClean="0">
              <a:solidFill>
                <a:schemeClr val="tx1"/>
              </a:solidFill>
            </a:rPr>
            <a:t>(es. grado di favore per il governo: molto, abbastanza, poco, per nulla) per le quali bisogna specificare ciascuna modalità in rapporto alla variabile stessa. Questi due tipi possono </a:t>
          </a:r>
          <a:r>
            <a:rPr lang="it-IT" sz="1300" b="1" kern="1200" dirty="0" smtClean="0">
              <a:solidFill>
                <a:schemeClr val="tx1"/>
              </a:solidFill>
            </a:rPr>
            <a:t>tollerare un numero ridotto di modalità</a:t>
          </a:r>
          <a:r>
            <a:rPr lang="it-IT" sz="1300" kern="1200" dirty="0" smtClean="0">
              <a:solidFill>
                <a:schemeClr val="tx1"/>
              </a:solidFill>
            </a:rPr>
            <a:t> in quanto in sede di analisi dei dati è necessario tener conto delle relazioni tra le modalità di ciascuna variabile; per questo il numero delle relazioni da analizzare cresce in modo esponenziale all’aumentare delle categorie delle variabili messe in relazione. </a:t>
          </a:r>
          <a:endParaRPr lang="it-IT" sz="1300" kern="1200" dirty="0">
            <a:solidFill>
              <a:schemeClr val="tx1"/>
            </a:solidFill>
          </a:endParaRPr>
        </a:p>
      </dsp:txBody>
      <dsp:txXfrm>
        <a:off x="2013409" y="2115366"/>
        <a:ext cx="3797552" cy="2714821"/>
      </dsp:txXfrm>
    </dsp:sp>
    <dsp:sp modelId="{01CF209E-26D2-452C-8BE9-9125057B8D09}">
      <dsp:nvSpPr>
        <dsp:cNvPr id="0" name=""/>
        <dsp:cNvSpPr/>
      </dsp:nvSpPr>
      <dsp:spPr>
        <a:xfrm>
          <a:off x="6030429" y="2030904"/>
          <a:ext cx="2651871" cy="28837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kern="1200" dirty="0" smtClean="0">
              <a:solidFill>
                <a:schemeClr val="tx1"/>
              </a:solidFill>
            </a:rPr>
            <a:t>Nelle </a:t>
          </a:r>
          <a:r>
            <a:rPr lang="it-IT" sz="1300" b="1" kern="1200" dirty="0" smtClean="0">
              <a:solidFill>
                <a:schemeClr val="tx1"/>
              </a:solidFill>
            </a:rPr>
            <a:t>variabili cardinali l’autonomia semantica è quasi del tutto assente </a:t>
          </a:r>
          <a:r>
            <a:rPr lang="it-IT" sz="1300" kern="1200" dirty="0" smtClean="0">
              <a:solidFill>
                <a:schemeClr val="tx1"/>
              </a:solidFill>
            </a:rPr>
            <a:t>(es. età) ed i valori registrati in matrice avranno senso solo se connessi alla variabile dai quali derivano. </a:t>
          </a:r>
          <a:r>
            <a:rPr lang="it-IT" sz="1300" b="1" kern="1200" dirty="0" smtClean="0">
              <a:solidFill>
                <a:schemeClr val="tx1"/>
              </a:solidFill>
            </a:rPr>
            <a:t>Tollerano</a:t>
          </a:r>
          <a:r>
            <a:rPr lang="it-IT" sz="1300" kern="1200" dirty="0" smtClean="0">
              <a:solidFill>
                <a:schemeClr val="tx1"/>
              </a:solidFill>
            </a:rPr>
            <a:t>, per tanto, </a:t>
          </a:r>
          <a:r>
            <a:rPr lang="it-IT" sz="1300" b="1" kern="1200" dirty="0" smtClean="0">
              <a:solidFill>
                <a:schemeClr val="tx1"/>
              </a:solidFill>
            </a:rPr>
            <a:t>un numero elevato di modalità </a:t>
          </a:r>
          <a:r>
            <a:rPr lang="it-IT" sz="1300" kern="1200" dirty="0" smtClean="0">
              <a:solidFill>
                <a:schemeClr val="tx1"/>
              </a:solidFill>
            </a:rPr>
            <a:t>poiché quel che conta è l’andamento della distribuzione e non il legame tra le singole categorie.</a:t>
          </a:r>
          <a:endParaRPr lang="it-IT" sz="1300" kern="1200" dirty="0">
            <a:solidFill>
              <a:schemeClr val="tx1"/>
            </a:solidFill>
          </a:endParaRPr>
        </a:p>
      </dsp:txBody>
      <dsp:txXfrm>
        <a:off x="6108100" y="2108575"/>
        <a:ext cx="2496529" cy="272840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61C7FB-E83B-4DCE-9BA6-6517D4058B5B}">
      <dsp:nvSpPr>
        <dsp:cNvPr id="0" name=""/>
        <dsp:cNvSpPr/>
      </dsp:nvSpPr>
      <dsp:spPr>
        <a:xfrm>
          <a:off x="0" y="9238"/>
          <a:ext cx="8928992" cy="336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A seconda della posizione assunta nella </a:t>
          </a:r>
          <a:r>
            <a:rPr lang="it-IT" sz="1200" b="1" kern="1200" dirty="0" smtClean="0">
              <a:solidFill>
                <a:schemeClr val="tx1"/>
              </a:solidFill>
            </a:rPr>
            <a:t>relazione causa/effetto </a:t>
          </a:r>
          <a:r>
            <a:rPr lang="it-IT" sz="1200" kern="1200" dirty="0" smtClean="0">
              <a:solidFill>
                <a:schemeClr val="tx1"/>
              </a:solidFill>
            </a:rPr>
            <a:t>(distinzione convenzionale </a:t>
          </a:r>
          <a:r>
            <a:rPr lang="it-IT" sz="1200" kern="1200" smtClean="0">
              <a:solidFill>
                <a:schemeClr val="tx1"/>
              </a:solidFill>
            </a:rPr>
            <a:t>e contestuale</a:t>
          </a:r>
          <a:r>
            <a:rPr lang="it-IT" sz="1200" kern="1200" dirty="0" smtClean="0">
              <a:solidFill>
                <a:schemeClr val="tx1"/>
              </a:solidFill>
            </a:rPr>
            <a:t>):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6449" y="25687"/>
        <a:ext cx="8896094" cy="304062"/>
      </dsp:txXfrm>
    </dsp:sp>
    <dsp:sp modelId="{FD939C6A-305D-4481-8776-75E09BEFD094}">
      <dsp:nvSpPr>
        <dsp:cNvPr id="0" name=""/>
        <dsp:cNvSpPr/>
      </dsp:nvSpPr>
      <dsp:spPr>
        <a:xfrm>
          <a:off x="0" y="346198"/>
          <a:ext cx="8928992" cy="40986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Variabile dipendente, </a:t>
          </a:r>
          <a:endParaRPr lang="it-IT" sz="1200" b="1" kern="120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Variabile indipendente</a:t>
          </a:r>
          <a:r>
            <a:rPr lang="it-IT" sz="1200" kern="1200" dirty="0" smtClean="0">
              <a:solidFill>
                <a:schemeClr val="tx1"/>
              </a:solidFill>
            </a:rPr>
            <a:t>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346198"/>
        <a:ext cx="8928992" cy="409860"/>
      </dsp:txXfrm>
    </dsp:sp>
    <dsp:sp modelId="{1B55576C-FEF4-4744-94A7-2CEE4AFD79C0}">
      <dsp:nvSpPr>
        <dsp:cNvPr id="0" name=""/>
        <dsp:cNvSpPr/>
      </dsp:nvSpPr>
      <dsp:spPr>
        <a:xfrm>
          <a:off x="0" y="756059"/>
          <a:ext cx="8928992" cy="336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A seconda del </a:t>
          </a:r>
          <a:r>
            <a:rPr lang="it-IT" sz="1200" b="1" kern="1200" dirty="0" smtClean="0">
              <a:solidFill>
                <a:schemeClr val="tx1"/>
              </a:solidFill>
            </a:rPr>
            <a:t>grado di </a:t>
          </a:r>
          <a:r>
            <a:rPr lang="it-IT" sz="1200" b="1" kern="1200" dirty="0" err="1" smtClean="0">
              <a:solidFill>
                <a:schemeClr val="tx1"/>
              </a:solidFill>
            </a:rPr>
            <a:t>manipolabilità</a:t>
          </a:r>
          <a:r>
            <a:rPr lang="it-IT" sz="1200" kern="1200" dirty="0" smtClean="0">
              <a:solidFill>
                <a:schemeClr val="tx1"/>
              </a:solidFill>
            </a:rPr>
            <a:t>: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6449" y="772508"/>
        <a:ext cx="8896094" cy="304062"/>
      </dsp:txXfrm>
    </dsp:sp>
    <dsp:sp modelId="{95EC6525-FBDD-4E0A-B09F-626277607DBF}">
      <dsp:nvSpPr>
        <dsp:cNvPr id="0" name=""/>
        <dsp:cNvSpPr/>
      </dsp:nvSpPr>
      <dsp:spPr>
        <a:xfrm>
          <a:off x="0" y="1093019"/>
          <a:ext cx="8928992" cy="40986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Non manipolabili </a:t>
          </a:r>
          <a:r>
            <a:rPr lang="it-IT" sz="1200" kern="1200" dirty="0" smtClean="0">
              <a:solidFill>
                <a:schemeClr val="tx1"/>
              </a:solidFill>
            </a:rPr>
            <a:t>(sesso, età, titolo di studio, etc.),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Manipolabili </a:t>
          </a:r>
          <a:r>
            <a:rPr lang="it-IT" sz="1200" kern="1200" dirty="0" smtClean="0">
              <a:solidFill>
                <a:schemeClr val="tx1"/>
              </a:solidFill>
            </a:rPr>
            <a:t>(variabili stimo o di controllo - effetto della visione di film violento s aggressività).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1093019"/>
        <a:ext cx="8928992" cy="409860"/>
      </dsp:txXfrm>
    </dsp:sp>
    <dsp:sp modelId="{2FC35205-E044-4F1C-A093-29E36695A0D7}">
      <dsp:nvSpPr>
        <dsp:cNvPr id="0" name=""/>
        <dsp:cNvSpPr/>
      </dsp:nvSpPr>
      <dsp:spPr>
        <a:xfrm>
          <a:off x="0" y="1502879"/>
          <a:ext cx="8928992" cy="3369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A seconda del  </a:t>
          </a:r>
          <a:r>
            <a:rPr lang="it-IT" sz="1200" b="1" kern="1200" dirty="0" smtClean="0">
              <a:solidFill>
                <a:schemeClr val="tx1"/>
              </a:solidFill>
            </a:rPr>
            <a:t>grado di osservabilità</a:t>
          </a:r>
          <a:r>
            <a:rPr lang="it-IT" sz="1200" kern="1200" dirty="0" smtClean="0">
              <a:solidFill>
                <a:schemeClr val="tx1"/>
              </a:solidFill>
            </a:rPr>
            <a:t>: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6449" y="1519328"/>
        <a:ext cx="8896094" cy="304062"/>
      </dsp:txXfrm>
    </dsp:sp>
    <dsp:sp modelId="{C448AB2C-6F3C-40B5-B2CB-1C7A49652A1F}">
      <dsp:nvSpPr>
        <dsp:cNvPr id="0" name=""/>
        <dsp:cNvSpPr/>
      </dsp:nvSpPr>
      <dsp:spPr>
        <a:xfrm>
          <a:off x="0" y="1839839"/>
          <a:ext cx="8928992" cy="40986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Variabili osservabili </a:t>
          </a:r>
          <a:r>
            <a:rPr lang="it-IT" sz="1200" kern="1200" dirty="0" smtClean="0">
              <a:solidFill>
                <a:schemeClr val="tx1"/>
              </a:solidFill>
            </a:rPr>
            <a:t>(reddito su status socio-economico),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Variabili latenti </a:t>
          </a:r>
          <a:r>
            <a:rPr lang="it-IT" sz="1200" kern="1200" dirty="0" smtClean="0">
              <a:solidFill>
                <a:schemeClr val="tx1"/>
              </a:solidFill>
            </a:rPr>
            <a:t>(come atteggiamenti rilevabili ad esempio con procedure di </a:t>
          </a:r>
          <a:r>
            <a:rPr lang="it-IT" sz="1200" kern="1200" dirty="0" err="1" smtClean="0">
              <a:solidFill>
                <a:schemeClr val="tx1"/>
              </a:solidFill>
            </a:rPr>
            <a:t>scaling</a:t>
          </a:r>
          <a:r>
            <a:rPr lang="it-IT" sz="1200" kern="1200" dirty="0" smtClean="0">
              <a:solidFill>
                <a:schemeClr val="tx1"/>
              </a:solidFill>
            </a:rPr>
            <a:t>).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1839839"/>
        <a:ext cx="8928992" cy="409860"/>
      </dsp:txXfrm>
    </dsp:sp>
    <dsp:sp modelId="{C4ADAE44-0F45-4097-9DC4-008A2EE55502}">
      <dsp:nvSpPr>
        <dsp:cNvPr id="0" name=""/>
        <dsp:cNvSpPr/>
      </dsp:nvSpPr>
      <dsp:spPr>
        <a:xfrm>
          <a:off x="0" y="2249699"/>
          <a:ext cx="8928992" cy="336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A seconda del </a:t>
          </a:r>
          <a:r>
            <a:rPr lang="it-IT" sz="1200" b="1" kern="1200" dirty="0" smtClean="0">
              <a:solidFill>
                <a:schemeClr val="tx1"/>
              </a:solidFill>
            </a:rPr>
            <a:t>carattere individuale o collettivo</a:t>
          </a:r>
          <a:r>
            <a:rPr lang="it-IT" sz="1200" kern="1200" dirty="0" smtClean="0">
              <a:solidFill>
                <a:schemeClr val="tx1"/>
              </a:solidFill>
            </a:rPr>
            <a:t>: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6449" y="2266148"/>
        <a:ext cx="8896094" cy="304062"/>
      </dsp:txXfrm>
    </dsp:sp>
    <dsp:sp modelId="{AF4A5104-15D1-435B-95D1-BF6F96646B25}">
      <dsp:nvSpPr>
        <dsp:cNvPr id="0" name=""/>
        <dsp:cNvSpPr/>
      </dsp:nvSpPr>
      <dsp:spPr>
        <a:xfrm>
          <a:off x="0" y="2586659"/>
          <a:ext cx="8928992" cy="160218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Le </a:t>
          </a:r>
          <a:r>
            <a:rPr lang="it-IT" sz="1200" b="1" kern="1200" dirty="0" smtClean="0">
              <a:solidFill>
                <a:schemeClr val="tx1"/>
              </a:solidFill>
            </a:rPr>
            <a:t>variabili individuali </a:t>
          </a:r>
          <a:r>
            <a:rPr lang="it-IT" sz="1200" kern="1200" dirty="0" smtClean="0">
              <a:solidFill>
                <a:schemeClr val="tx1"/>
              </a:solidFill>
            </a:rPr>
            <a:t>sono specifiche dell’individuo sono relative ai singoli membri di collettivi. In questa classe ricadono le </a:t>
          </a:r>
          <a:r>
            <a:rPr lang="it-IT" sz="1200" b="1" kern="1200" dirty="0" smtClean="0">
              <a:solidFill>
                <a:schemeClr val="tx1"/>
              </a:solidFill>
            </a:rPr>
            <a:t>variabili assolute </a:t>
          </a:r>
          <a:r>
            <a:rPr lang="it-IT" sz="1200" kern="1200" dirty="0" smtClean="0">
              <a:solidFill>
                <a:schemeClr val="tx1"/>
              </a:solidFill>
            </a:rPr>
            <a:t>(come il genere e l’età), le </a:t>
          </a:r>
          <a:r>
            <a:rPr lang="it-IT" sz="1200" b="1" kern="1200" dirty="0" smtClean="0">
              <a:solidFill>
                <a:schemeClr val="tx1"/>
              </a:solidFill>
            </a:rPr>
            <a:t>variabili comparative </a:t>
          </a:r>
          <a:r>
            <a:rPr lang="it-IT" sz="1200" kern="1200" dirty="0" smtClean="0">
              <a:solidFill>
                <a:schemeClr val="tx1"/>
              </a:solidFill>
            </a:rPr>
            <a:t>(per esempio la graduatoria dei giudizi di una classe), le </a:t>
          </a:r>
          <a:r>
            <a:rPr lang="it-IT" sz="1200" b="1" kern="1200" dirty="0" smtClean="0">
              <a:solidFill>
                <a:schemeClr val="tx1"/>
              </a:solidFill>
            </a:rPr>
            <a:t>variabili relazionali </a:t>
          </a:r>
          <a:r>
            <a:rPr lang="it-IT" sz="1200" kern="1200" dirty="0" smtClean="0">
              <a:solidFill>
                <a:schemeClr val="tx1"/>
              </a:solidFill>
            </a:rPr>
            <a:t>(come la centralità o l’isolamento di uno studente rispetto alla classe di appartenenza), le </a:t>
          </a:r>
          <a:r>
            <a:rPr lang="it-IT" sz="1200" b="1" kern="1200" dirty="0" smtClean="0">
              <a:solidFill>
                <a:schemeClr val="tx1"/>
              </a:solidFill>
            </a:rPr>
            <a:t>variabili contestuali o ecologiche </a:t>
          </a:r>
          <a:r>
            <a:rPr lang="it-IT" sz="1200" kern="1200" dirty="0" smtClean="0">
              <a:solidFill>
                <a:schemeClr val="tx1"/>
              </a:solidFill>
            </a:rPr>
            <a:t>(esempio il tipo di scuola frequentata per singolo studente).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Le </a:t>
          </a:r>
          <a:r>
            <a:rPr lang="it-IT" sz="1200" b="1" kern="1200" dirty="0" smtClean="0">
              <a:solidFill>
                <a:schemeClr val="tx1"/>
              </a:solidFill>
            </a:rPr>
            <a:t>variabili collettive </a:t>
          </a:r>
          <a:r>
            <a:rPr lang="it-IT" sz="1200" kern="1200" dirty="0" smtClean="0">
              <a:solidFill>
                <a:schemeClr val="tx1"/>
              </a:solidFill>
            </a:rPr>
            <a:t>sono proprie di un gruppo sociale, sono relative a collettivi, aggregati o insiemi di membri. Vi fanno parte le </a:t>
          </a:r>
          <a:r>
            <a:rPr lang="it-IT" sz="1200" b="1" kern="1200" dirty="0" smtClean="0">
              <a:solidFill>
                <a:schemeClr val="tx1"/>
              </a:solidFill>
            </a:rPr>
            <a:t>variabili aggregate </a:t>
          </a:r>
          <a:r>
            <a:rPr lang="it-IT" sz="1200" kern="1200" dirty="0" smtClean="0">
              <a:solidFill>
                <a:schemeClr val="tx1"/>
              </a:solidFill>
            </a:rPr>
            <a:t>(il reddito familiare determinato dalla media dei redditi dei singoli individui), le </a:t>
          </a:r>
          <a:r>
            <a:rPr lang="it-IT" sz="1200" b="1" kern="1200" dirty="0" smtClean="0">
              <a:solidFill>
                <a:schemeClr val="tx1"/>
              </a:solidFill>
            </a:rPr>
            <a:t>variabili analitiche </a:t>
          </a:r>
          <a:r>
            <a:rPr lang="it-IT" sz="1200" kern="1200" dirty="0" smtClean="0">
              <a:solidFill>
                <a:schemeClr val="tx1"/>
              </a:solidFill>
            </a:rPr>
            <a:t>(per esempio, il tasso di disoccupazione), le </a:t>
          </a:r>
          <a:r>
            <a:rPr lang="it-IT" sz="1200" b="1" kern="1200" dirty="0" smtClean="0">
              <a:solidFill>
                <a:schemeClr val="tx1"/>
              </a:solidFill>
            </a:rPr>
            <a:t>variabili strutturali </a:t>
          </a:r>
          <a:r>
            <a:rPr lang="it-IT" sz="1200" kern="1200" dirty="0" smtClean="0">
              <a:solidFill>
                <a:schemeClr val="tx1"/>
              </a:solidFill>
            </a:rPr>
            <a:t>(per esempio, il grado di coesione di un gruppo di amici), le </a:t>
          </a:r>
          <a:r>
            <a:rPr lang="it-IT" sz="1200" b="1" kern="1200" dirty="0" smtClean="0">
              <a:solidFill>
                <a:schemeClr val="tx1"/>
              </a:solidFill>
            </a:rPr>
            <a:t>variabili globali </a:t>
          </a:r>
          <a:r>
            <a:rPr lang="it-IT" sz="1200" kern="1200" dirty="0" smtClean="0">
              <a:solidFill>
                <a:schemeClr val="tx1"/>
              </a:solidFill>
            </a:rPr>
            <a:t>(come la densità abitativa di un comune).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2586659"/>
        <a:ext cx="8928992" cy="1602180"/>
      </dsp:txXfrm>
    </dsp:sp>
    <dsp:sp modelId="{1A7D6403-C9FB-4464-AF4E-DE17475ABA1B}">
      <dsp:nvSpPr>
        <dsp:cNvPr id="0" name=""/>
        <dsp:cNvSpPr/>
      </dsp:nvSpPr>
      <dsp:spPr>
        <a:xfrm>
          <a:off x="0" y="4188839"/>
          <a:ext cx="8928992" cy="3369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smtClean="0">
              <a:solidFill>
                <a:schemeClr val="tx1"/>
              </a:solidFill>
            </a:rPr>
            <a:t>Infine possiamo avere:</a:t>
          </a:r>
          <a:endParaRPr lang="it-IT" sz="1200" kern="1200">
            <a:solidFill>
              <a:schemeClr val="tx1"/>
            </a:solidFill>
          </a:endParaRPr>
        </a:p>
      </dsp:txBody>
      <dsp:txXfrm>
        <a:off x="16449" y="4205288"/>
        <a:ext cx="8896094" cy="304062"/>
      </dsp:txXfrm>
    </dsp:sp>
    <dsp:sp modelId="{9B490244-9148-4B25-9AED-DA806073D4C3}">
      <dsp:nvSpPr>
        <dsp:cNvPr id="0" name=""/>
        <dsp:cNvSpPr/>
      </dsp:nvSpPr>
      <dsp:spPr>
        <a:xfrm>
          <a:off x="0" y="4525799"/>
          <a:ext cx="8928992" cy="57753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i="1" kern="1200" dirty="0" smtClean="0">
              <a:solidFill>
                <a:schemeClr val="tx1"/>
              </a:solidFill>
            </a:rPr>
            <a:t>variabili naturali </a:t>
          </a:r>
          <a:r>
            <a:rPr lang="it-IT" sz="1200" kern="1200" dirty="0" smtClean="0">
              <a:solidFill>
                <a:schemeClr val="tx1"/>
              </a:solidFill>
            </a:rPr>
            <a:t>immediatamente percepibili e non dipendenti da particolari operazioni di trattamento dei dati (come la residenza, il genere o il reddito),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b="1" i="1" kern="1200" dirty="0" smtClean="0">
              <a:solidFill>
                <a:schemeClr val="tx1"/>
              </a:solidFill>
            </a:rPr>
            <a:t>variabili artificiali </a:t>
          </a:r>
          <a:r>
            <a:rPr lang="it-IT" sz="1200" kern="1200" dirty="0" smtClean="0">
              <a:solidFill>
                <a:schemeClr val="tx1"/>
              </a:solidFill>
            </a:rPr>
            <a:t>risultato di operazioni matematiche sui dati.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4525799"/>
        <a:ext cx="8928992" cy="57753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8CCCC-35B4-49AA-BFB1-B2EE91BBD976}">
      <dsp:nvSpPr>
        <dsp:cNvPr id="0" name=""/>
        <dsp:cNvSpPr/>
      </dsp:nvSpPr>
      <dsp:spPr>
        <a:xfrm>
          <a:off x="146133" y="1728"/>
          <a:ext cx="3020100" cy="136501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Data </a:t>
          </a:r>
          <a:r>
            <a:rPr lang="it-IT" sz="1200" b="1" kern="1200" dirty="0" smtClean="0">
              <a:solidFill>
                <a:schemeClr val="tx1"/>
              </a:solidFill>
            </a:rPr>
            <a:t>la complessità dei concetti </a:t>
          </a:r>
          <a:r>
            <a:rPr lang="it-IT" sz="1200" kern="1200" dirty="0" smtClean="0">
              <a:solidFill>
                <a:schemeClr val="tx1"/>
              </a:solidFill>
            </a:rPr>
            <a:t>utilizzati nella ricerca sociale per coprirne interamente l’estensione semantica bisogna ricorrere a </a:t>
          </a:r>
          <a:r>
            <a:rPr lang="it-IT" sz="1200" b="1" kern="1200" dirty="0" smtClean="0">
              <a:solidFill>
                <a:schemeClr val="tx1"/>
              </a:solidFill>
            </a:rPr>
            <a:t>diversi indicatori</a:t>
          </a:r>
          <a:r>
            <a:rPr lang="it-IT" sz="1200" kern="1200" dirty="0" smtClean="0">
              <a:solidFill>
                <a:schemeClr val="tx1"/>
              </a:solidFill>
            </a:rPr>
            <a:t>. 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86113" y="41708"/>
        <a:ext cx="2940140" cy="1285056"/>
      </dsp:txXfrm>
    </dsp:sp>
    <dsp:sp modelId="{204D0E85-5FFE-4C9A-B120-3E8C3BC443FE}">
      <dsp:nvSpPr>
        <dsp:cNvPr id="0" name=""/>
        <dsp:cNvSpPr/>
      </dsp:nvSpPr>
      <dsp:spPr>
        <a:xfrm rot="5400000">
          <a:off x="1400243" y="1400870"/>
          <a:ext cx="511881" cy="614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000" kern="1200">
            <a:solidFill>
              <a:schemeClr val="tx1"/>
            </a:solidFill>
          </a:endParaRPr>
        </a:p>
      </dsp:txBody>
      <dsp:txXfrm rot="-5400000">
        <a:off x="1471906" y="1452058"/>
        <a:ext cx="368555" cy="358317"/>
      </dsp:txXfrm>
    </dsp:sp>
    <dsp:sp modelId="{3F93F0B8-5358-4480-9283-3C38E9C5A4EC}">
      <dsp:nvSpPr>
        <dsp:cNvPr id="0" name=""/>
        <dsp:cNvSpPr/>
      </dsp:nvSpPr>
      <dsp:spPr>
        <a:xfrm>
          <a:off x="146133" y="2049253"/>
          <a:ext cx="3020100" cy="136501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Ma scomposto il concetto in indicatori diviene forte l’esigenza di operare una sintesi delle informazioni che ci permetta di ricostruire l’unità del concetto. Dalla </a:t>
          </a:r>
          <a:r>
            <a:rPr lang="it-IT" sz="1200" b="1" kern="1200" dirty="0" smtClean="0">
              <a:solidFill>
                <a:schemeClr val="tx1"/>
              </a:solidFill>
            </a:rPr>
            <a:t>sintesi delle variabili </a:t>
          </a:r>
          <a:r>
            <a:rPr lang="it-IT" sz="1200" kern="1200" dirty="0" smtClean="0">
              <a:solidFill>
                <a:schemeClr val="tx1"/>
              </a:solidFill>
            </a:rPr>
            <a:t>ottenute attraverso l’</a:t>
          </a:r>
          <a:r>
            <a:rPr lang="it-IT" sz="1200" kern="1200" dirty="0" err="1" smtClean="0">
              <a:solidFill>
                <a:schemeClr val="tx1"/>
              </a:solidFill>
            </a:rPr>
            <a:t>operativizzazione</a:t>
          </a:r>
          <a:r>
            <a:rPr lang="it-IT" sz="1200" kern="1200" dirty="0" smtClean="0">
              <a:solidFill>
                <a:schemeClr val="tx1"/>
              </a:solidFill>
            </a:rPr>
            <a:t> di un concetto si ottiene </a:t>
          </a:r>
          <a:r>
            <a:rPr lang="it-IT" sz="1200" b="1" kern="1200" dirty="0" smtClean="0">
              <a:solidFill>
                <a:schemeClr val="tx1"/>
              </a:solidFill>
            </a:rPr>
            <a:t>l’</a:t>
          </a:r>
          <a:r>
            <a:rPr lang="it-IT" sz="1200" b="1" i="1" kern="1200" dirty="0" smtClean="0">
              <a:solidFill>
                <a:schemeClr val="tx1"/>
              </a:solidFill>
            </a:rPr>
            <a:t>indice</a:t>
          </a:r>
          <a:r>
            <a:rPr lang="it-IT" sz="1200" kern="1200" dirty="0" smtClean="0">
              <a:solidFill>
                <a:schemeClr val="tx1"/>
              </a:solidFill>
            </a:rPr>
            <a:t>. 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86113" y="2089233"/>
        <a:ext cx="2940140" cy="1285056"/>
      </dsp:txXfrm>
    </dsp:sp>
    <dsp:sp modelId="{B6DE4272-29E8-400C-8B44-0CB287BB1429}">
      <dsp:nvSpPr>
        <dsp:cNvPr id="0" name=""/>
        <dsp:cNvSpPr/>
      </dsp:nvSpPr>
      <dsp:spPr>
        <a:xfrm rot="5400000">
          <a:off x="1400243" y="3448396"/>
          <a:ext cx="511881" cy="614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000" kern="1200">
            <a:solidFill>
              <a:schemeClr val="tx1"/>
            </a:solidFill>
          </a:endParaRPr>
        </a:p>
      </dsp:txBody>
      <dsp:txXfrm rot="-5400000">
        <a:off x="1471906" y="3499584"/>
        <a:ext cx="368555" cy="358317"/>
      </dsp:txXfrm>
    </dsp:sp>
    <dsp:sp modelId="{03BFA290-BE03-4923-BE54-8DD575727989}">
      <dsp:nvSpPr>
        <dsp:cNvPr id="0" name=""/>
        <dsp:cNvSpPr/>
      </dsp:nvSpPr>
      <dsp:spPr>
        <a:xfrm>
          <a:off x="146133" y="4096779"/>
          <a:ext cx="3020100" cy="80597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Esempio: </a:t>
          </a:r>
          <a:r>
            <a:rPr lang="it-IT" sz="1200" b="1" kern="1200" dirty="0" smtClean="0">
              <a:solidFill>
                <a:schemeClr val="tx1"/>
              </a:solidFill>
            </a:rPr>
            <a:t>indice di modernizzazione</a:t>
          </a:r>
          <a:r>
            <a:rPr lang="it-IT" sz="1200" kern="1200" dirty="0" smtClean="0">
              <a:solidFill>
                <a:schemeClr val="tx1"/>
              </a:solidFill>
            </a:rPr>
            <a:t>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69739" y="4120385"/>
        <a:ext cx="2972888" cy="75876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BAA08A-AEEF-40AF-AE94-CA1569A898FF}">
      <dsp:nvSpPr>
        <dsp:cNvPr id="0" name=""/>
        <dsp:cNvSpPr/>
      </dsp:nvSpPr>
      <dsp:spPr>
        <a:xfrm>
          <a:off x="0" y="76104"/>
          <a:ext cx="8229600" cy="195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kern="1200" dirty="0" smtClean="0">
              <a:solidFill>
                <a:schemeClr val="tx1"/>
              </a:solidFill>
            </a:rPr>
            <a:t>La sintesi dell’informazione segmentata in un indice può avvenire attraverso una ricomposizione logico-matematica degli indicatori,  è necessario tener conto del tipo di variabili che concorreranno alla costruzione dell’indice: le variabili possono essere categoriali o cardinali e quindi è possibile ottenere due tipi di indici, quello </a:t>
          </a:r>
          <a:r>
            <a:rPr lang="it-IT" sz="1900" b="1" kern="1200" dirty="0" smtClean="0">
              <a:solidFill>
                <a:schemeClr val="tx1"/>
              </a:solidFill>
            </a:rPr>
            <a:t>tipologico</a:t>
          </a:r>
          <a:r>
            <a:rPr lang="it-IT" sz="1900" kern="1200" dirty="0" smtClean="0">
              <a:solidFill>
                <a:schemeClr val="tx1"/>
              </a:solidFill>
            </a:rPr>
            <a:t> e quello </a:t>
          </a:r>
          <a:r>
            <a:rPr lang="it-IT" sz="1900" b="1" kern="1200" dirty="0" smtClean="0">
              <a:solidFill>
                <a:schemeClr val="tx1"/>
              </a:solidFill>
            </a:rPr>
            <a:t>additivo o sommatorio</a:t>
          </a:r>
          <a:r>
            <a:rPr lang="it-IT" sz="1900" kern="1200" dirty="0" smtClean="0">
              <a:solidFill>
                <a:schemeClr val="tx1"/>
              </a:solidFill>
            </a:rPr>
            <a:t>.</a:t>
          </a:r>
          <a:endParaRPr lang="it-IT" sz="1900" kern="1200" dirty="0">
            <a:solidFill>
              <a:schemeClr val="tx1"/>
            </a:solidFill>
          </a:endParaRPr>
        </a:p>
      </dsp:txBody>
      <dsp:txXfrm>
        <a:off x="95496" y="171600"/>
        <a:ext cx="8038608" cy="176524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3EF4C-9B9C-4FB4-BFEE-E6F6E156F948}">
      <dsp:nvSpPr>
        <dsp:cNvPr id="0" name=""/>
        <dsp:cNvSpPr/>
      </dsp:nvSpPr>
      <dsp:spPr>
        <a:xfrm>
          <a:off x="0" y="157386"/>
          <a:ext cx="8229600" cy="2457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kern="1200" dirty="0" smtClean="0">
              <a:solidFill>
                <a:schemeClr val="tx1"/>
              </a:solidFill>
            </a:rPr>
            <a:t>Se le variabili che costituiranno l’indice sono </a:t>
          </a:r>
          <a:r>
            <a:rPr lang="it-IT" sz="1500" b="1" kern="1200" dirty="0" smtClean="0">
              <a:solidFill>
                <a:schemeClr val="tx1"/>
              </a:solidFill>
            </a:rPr>
            <a:t>categoriali (ordinate e non</a:t>
          </a:r>
          <a:r>
            <a:rPr lang="it-IT" sz="1500" kern="1200" dirty="0" smtClean="0">
              <a:solidFill>
                <a:schemeClr val="tx1"/>
              </a:solidFill>
            </a:rPr>
            <a:t>), è possibile costruire un </a:t>
          </a:r>
          <a:r>
            <a:rPr lang="it-IT" sz="1500" b="1" i="1" kern="1200" dirty="0" smtClean="0">
              <a:solidFill>
                <a:schemeClr val="tx1"/>
              </a:solidFill>
            </a:rPr>
            <a:t>indice tipologico</a:t>
          </a:r>
          <a:r>
            <a:rPr lang="it-IT" sz="1500" kern="1200" dirty="0" smtClean="0">
              <a:solidFill>
                <a:schemeClr val="tx1"/>
              </a:solidFill>
            </a:rPr>
            <a:t>. Incrociando le modalità di due (o più) variabili categoriali si ottiene una tipologia definita </a:t>
          </a:r>
          <a:r>
            <a:rPr lang="it-IT" sz="1500" i="1" kern="1200" dirty="0" smtClean="0">
              <a:solidFill>
                <a:schemeClr val="tx1"/>
              </a:solidFill>
            </a:rPr>
            <a:t>spazio semantico </a:t>
          </a:r>
          <a:r>
            <a:rPr lang="it-IT" sz="1500" kern="1200" dirty="0" smtClean="0">
              <a:solidFill>
                <a:schemeClr val="tx1"/>
              </a:solidFill>
            </a:rPr>
            <a:t>del concetto a un più elevato livello di generalità rispetto a quello delle variabili incrociate. In altre parole, il ricercatore attraverso </a:t>
          </a:r>
          <a:r>
            <a:rPr lang="it-IT" sz="1500" b="1" kern="1200" dirty="0" smtClean="0">
              <a:solidFill>
                <a:schemeClr val="tx1"/>
              </a:solidFill>
            </a:rPr>
            <a:t>criteri logici aggrega le diverse modalità in macro-modalità </a:t>
          </a:r>
          <a:r>
            <a:rPr lang="it-IT" sz="1500" kern="1200" dirty="0" smtClean="0">
              <a:solidFill>
                <a:schemeClr val="tx1"/>
              </a:solidFill>
            </a:rPr>
            <a:t>più ampie, in modo da ridurre lo spazio di attributi iniziale. Dato l’alto grado di autonomia semantica, l’incrocio tra le variabili considerate avviene tramite </a:t>
          </a:r>
          <a:r>
            <a:rPr lang="it-IT" sz="1500" b="1" kern="1200" dirty="0" smtClean="0">
              <a:solidFill>
                <a:schemeClr val="tx1"/>
              </a:solidFill>
            </a:rPr>
            <a:t>tabella di contingenza</a:t>
          </a:r>
          <a:r>
            <a:rPr lang="it-IT" sz="1500" kern="1200" dirty="0" smtClean="0">
              <a:solidFill>
                <a:schemeClr val="tx1"/>
              </a:solidFill>
            </a:rPr>
            <a:t>, nell’incrocio delle celle troveremo </a:t>
          </a:r>
          <a:r>
            <a:rPr lang="it-IT" sz="1500" b="1" kern="1200" dirty="0" smtClean="0">
              <a:solidFill>
                <a:schemeClr val="tx1"/>
              </a:solidFill>
            </a:rPr>
            <a:t>un </a:t>
          </a:r>
          <a:r>
            <a:rPr lang="it-IT" sz="1500" b="1" i="1" kern="1200" dirty="0" smtClean="0">
              <a:solidFill>
                <a:schemeClr val="tx1"/>
              </a:solidFill>
            </a:rPr>
            <a:t>tipo </a:t>
          </a:r>
          <a:r>
            <a:rPr lang="it-IT" sz="1500" kern="1200" dirty="0" smtClean="0">
              <a:solidFill>
                <a:schemeClr val="tx1"/>
              </a:solidFill>
            </a:rPr>
            <a:t>che rappresenta la combinazione delle categorie delle variabili che costituiscono l’indice. Esempi: </a:t>
          </a:r>
          <a:r>
            <a:rPr lang="it-IT" sz="1500" b="1" kern="1200" dirty="0" smtClean="0">
              <a:solidFill>
                <a:schemeClr val="tx1"/>
              </a:solidFill>
            </a:rPr>
            <a:t>indice tipologico di interesse politico, indice di congruenza di status</a:t>
          </a:r>
          <a:r>
            <a:rPr lang="it-IT" sz="1500" kern="1200" dirty="0" smtClean="0">
              <a:solidFill>
                <a:schemeClr val="tx1"/>
              </a:solidFill>
            </a:rPr>
            <a:t>.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119941" y="277327"/>
        <a:ext cx="7989718" cy="221711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951B2-398C-41A0-8A57-AD829FE65F26}">
      <dsp:nvSpPr>
        <dsp:cNvPr id="0" name=""/>
        <dsp:cNvSpPr/>
      </dsp:nvSpPr>
      <dsp:spPr>
        <a:xfrm>
          <a:off x="0" y="3771"/>
          <a:ext cx="8784976" cy="308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Se invece le variabili in cui è stato scomposto il concetto sono </a:t>
          </a:r>
          <a:r>
            <a:rPr lang="it-IT" sz="1200" b="1" kern="1200" dirty="0" smtClean="0">
              <a:solidFill>
                <a:schemeClr val="tx1"/>
              </a:solidFill>
            </a:rPr>
            <a:t>cardinali o quasi-cardinali </a:t>
          </a:r>
          <a:r>
            <a:rPr lang="it-IT" sz="1200" kern="1200" dirty="0" smtClean="0">
              <a:solidFill>
                <a:schemeClr val="tx1"/>
              </a:solidFill>
            </a:rPr>
            <a:t>è possibile costruire mediante operazioni algebriche </a:t>
          </a:r>
          <a:r>
            <a:rPr lang="it-IT" sz="1200" b="1" i="1" kern="1200" dirty="0" smtClean="0">
              <a:solidFill>
                <a:schemeClr val="tx1"/>
              </a:solidFill>
            </a:rPr>
            <a:t>indici additivi o sommatori</a:t>
          </a:r>
          <a:r>
            <a:rPr lang="it-IT" sz="1200" kern="1200" dirty="0" smtClean="0">
              <a:solidFill>
                <a:schemeClr val="tx1"/>
              </a:solidFill>
            </a:rPr>
            <a:t>. Per la loro combinazione si utilizzano pertanto tutti gli strumenti algebrici (somma, media, prodotto e così via). Esempio: </a:t>
          </a:r>
          <a:r>
            <a:rPr lang="it-IT" sz="1200" b="1" kern="1200" dirty="0" smtClean="0">
              <a:solidFill>
                <a:schemeClr val="tx1"/>
              </a:solidFill>
            </a:rPr>
            <a:t>l’indice di soddisfazione per i servizi offerti da un Ateneo.</a:t>
          </a:r>
        </a:p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0" kern="1200" dirty="0" smtClean="0">
              <a:solidFill>
                <a:schemeClr val="tx1"/>
              </a:solidFill>
            </a:rPr>
            <a:t>Perché però sia possibile sommare variabili, è necessario che siano soddisfatte </a:t>
          </a:r>
          <a:r>
            <a:rPr lang="it-IT" sz="1200" b="1" kern="1200" dirty="0" smtClean="0">
              <a:solidFill>
                <a:schemeClr val="tx1"/>
              </a:solidFill>
            </a:rPr>
            <a:t>alcune condizioni</a:t>
          </a:r>
          <a:r>
            <a:rPr lang="it-IT" sz="1200" b="0" kern="1200" dirty="0" smtClean="0">
              <a:solidFill>
                <a:schemeClr val="tx1"/>
              </a:solidFill>
            </a:rPr>
            <a:t>. La prima condizione è </a:t>
          </a:r>
          <a:r>
            <a:rPr lang="it-IT" sz="1200" b="1" kern="1200" dirty="0" smtClean="0">
              <a:solidFill>
                <a:schemeClr val="tx1"/>
              </a:solidFill>
            </a:rPr>
            <a:t>fattuale</a:t>
          </a:r>
          <a:r>
            <a:rPr lang="it-IT" sz="1200" b="0" kern="1200" dirty="0" smtClean="0">
              <a:solidFill>
                <a:schemeClr val="tx1"/>
              </a:solidFill>
            </a:rPr>
            <a:t>: </a:t>
          </a:r>
          <a:r>
            <a:rPr lang="it-IT" sz="1200" b="1" kern="1200" dirty="0" smtClean="0">
              <a:solidFill>
                <a:schemeClr val="tx1"/>
              </a:solidFill>
            </a:rPr>
            <a:t>non devono esserci dati mancanti su uno o più variabili</a:t>
          </a:r>
          <a:r>
            <a:rPr lang="it-IT" sz="1200" b="0" kern="1200" dirty="0" smtClean="0">
              <a:solidFill>
                <a:schemeClr val="tx1"/>
              </a:solidFill>
            </a:rPr>
            <a:t>, in casi del genere è meglio calcolare la media del punteggio di ciascun caso anziché la somma. La seconda condizione – </a:t>
          </a:r>
          <a:r>
            <a:rPr lang="it-IT" sz="1200" b="1" kern="1200" dirty="0" smtClean="0">
              <a:solidFill>
                <a:schemeClr val="tx1"/>
              </a:solidFill>
            </a:rPr>
            <a:t>numerica</a:t>
          </a:r>
          <a:r>
            <a:rPr lang="it-IT" sz="1200" b="0" kern="1200" dirty="0" smtClean="0">
              <a:solidFill>
                <a:schemeClr val="tx1"/>
              </a:solidFill>
            </a:rPr>
            <a:t> – impone che </a:t>
          </a:r>
          <a:r>
            <a:rPr lang="it-IT" sz="1200" b="1" kern="1200" dirty="0" smtClean="0">
              <a:solidFill>
                <a:schemeClr val="tx1"/>
              </a:solidFill>
            </a:rPr>
            <a:t>tutte le variabili che si sommano abbiano la stessa (o simile) estensione di scala</a:t>
          </a:r>
          <a:r>
            <a:rPr lang="it-IT" sz="1200" b="0" kern="1200" dirty="0" smtClean="0">
              <a:solidFill>
                <a:schemeClr val="tx1"/>
              </a:solidFill>
            </a:rPr>
            <a:t>; è necessario altrimenti procedere con la standardizzazione. L’ultima condizione è </a:t>
          </a:r>
          <a:r>
            <a:rPr lang="it-IT" sz="1200" b="1" kern="1200" dirty="0" smtClean="0">
              <a:solidFill>
                <a:schemeClr val="tx1"/>
              </a:solidFill>
            </a:rPr>
            <a:t>semantica </a:t>
          </a:r>
          <a:r>
            <a:rPr lang="it-IT" sz="1200" b="0" kern="1200" dirty="0" smtClean="0">
              <a:solidFill>
                <a:schemeClr val="tx1"/>
              </a:solidFill>
            </a:rPr>
            <a:t>e prevede due sotto-condizioni. Le variabili che compongono l’indice devono essere </a:t>
          </a:r>
          <a:r>
            <a:rPr lang="it-IT" sz="1200" b="1" kern="1200" dirty="0" smtClean="0">
              <a:solidFill>
                <a:schemeClr val="tx1"/>
              </a:solidFill>
            </a:rPr>
            <a:t>tutte orientate semanticamente nello stesso verso </a:t>
          </a:r>
          <a:r>
            <a:rPr lang="it-IT" sz="1200" b="0" kern="1200" dirty="0" smtClean="0">
              <a:solidFill>
                <a:schemeClr val="tx1"/>
              </a:solidFill>
            </a:rPr>
            <a:t>e nel caso non lo fossero è necessario </a:t>
          </a:r>
          <a:r>
            <a:rPr lang="it-IT" sz="1200" b="0" kern="1200" dirty="0" err="1" smtClean="0">
              <a:solidFill>
                <a:schemeClr val="tx1"/>
              </a:solidFill>
            </a:rPr>
            <a:t>controscalare</a:t>
          </a:r>
          <a:r>
            <a:rPr lang="it-IT" sz="1200" b="0" kern="1200" dirty="0" smtClean="0">
              <a:solidFill>
                <a:schemeClr val="tx1"/>
              </a:solidFill>
            </a:rPr>
            <a:t>; se sulla base della sua esperienza o della letteratura sul tema il ricercatore ritiene che </a:t>
          </a:r>
          <a:r>
            <a:rPr lang="it-IT" sz="1200" b="1" kern="1200" dirty="0" smtClean="0">
              <a:solidFill>
                <a:schemeClr val="tx1"/>
              </a:solidFill>
            </a:rPr>
            <a:t>alcune variabili siano più valide di altre, </a:t>
          </a:r>
          <a:r>
            <a:rPr lang="it-IT" sz="1200" b="0" kern="1200" dirty="0" smtClean="0">
              <a:solidFill>
                <a:schemeClr val="tx1"/>
              </a:solidFill>
            </a:rPr>
            <a:t>nella formazione dell’indice è possibile dare a queste variabili un </a:t>
          </a:r>
          <a:r>
            <a:rPr lang="it-IT" sz="1200" b="1" kern="1200" dirty="0" smtClean="0">
              <a:solidFill>
                <a:schemeClr val="tx1"/>
              </a:solidFill>
            </a:rPr>
            <a:t>peso maggiore</a:t>
          </a:r>
          <a:r>
            <a:rPr lang="it-IT" sz="1200" b="0" kern="1200" dirty="0" smtClean="0">
              <a:solidFill>
                <a:schemeClr val="tx1"/>
              </a:solidFill>
            </a:rPr>
            <a:t>.</a:t>
          </a:r>
        </a:p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0" kern="1200" dirty="0" smtClean="0">
              <a:solidFill>
                <a:schemeClr val="tx1"/>
              </a:solidFill>
            </a:rPr>
            <a:t>Nel caso in cui ci fosse una </a:t>
          </a:r>
          <a:r>
            <a:rPr lang="it-IT" sz="1200" b="1" kern="1200" dirty="0" smtClean="0">
              <a:solidFill>
                <a:schemeClr val="tx1"/>
              </a:solidFill>
            </a:rPr>
            <a:t>differenza tra la natura delle variabili </a:t>
          </a:r>
          <a:r>
            <a:rPr lang="it-IT" sz="1200" b="0" kern="1200" dirty="0" smtClean="0">
              <a:solidFill>
                <a:schemeClr val="tx1"/>
              </a:solidFill>
            </a:rPr>
            <a:t>che si vuole sintetizzare, sarà necessario applicare la </a:t>
          </a:r>
          <a:r>
            <a:rPr lang="it-IT" sz="1200" b="1" kern="1200" dirty="0" smtClean="0">
              <a:solidFill>
                <a:schemeClr val="tx1"/>
              </a:solidFill>
            </a:rPr>
            <a:t>tecnica più adeguata per quella che è a livello inferiore</a:t>
          </a:r>
          <a:r>
            <a:rPr lang="it-IT" sz="1200" b="0" kern="1200" dirty="0" smtClean="0">
              <a:solidFill>
                <a:schemeClr val="tx1"/>
              </a:solidFill>
            </a:rPr>
            <a:t>.</a:t>
          </a:r>
          <a:endParaRPr lang="it-IT" sz="1200" b="0" kern="1200" dirty="0">
            <a:solidFill>
              <a:schemeClr val="tx1"/>
            </a:solidFill>
          </a:endParaRPr>
        </a:p>
      </dsp:txBody>
      <dsp:txXfrm>
        <a:off x="150783" y="154554"/>
        <a:ext cx="8483410" cy="2787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D144378-0903-4901-88FA-B6FAD6DF9DD8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9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0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Layout" Target="../diagrams/layout16.xml"/><Relationship Id="rId7" Type="http://schemas.openxmlformats.org/officeDocument/2006/relationships/image" Target="../media/image11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13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653008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Prof.ssa </a:t>
            </a:r>
            <a:r>
              <a:rPr lang="it-IT" dirty="0" err="1"/>
              <a:t>enrica</a:t>
            </a:r>
            <a:r>
              <a:rPr lang="it-IT" dirty="0"/>
              <a:t> </a:t>
            </a:r>
            <a:r>
              <a:rPr lang="it-IT" dirty="0" err="1"/>
              <a:t>amaturo</a:t>
            </a:r>
            <a:endParaRPr lang="it-IT" dirty="0"/>
          </a:p>
          <a:p>
            <a:r>
              <a:rPr lang="it-IT" dirty="0" smtClean="0"/>
              <a:t>Il problema della misurazione nella ricerca sociale</a:t>
            </a: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b="1" dirty="0"/>
              <a:t>Metodologia della ricerca sociale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640468" y="3140968"/>
            <a:ext cx="1107996" cy="216024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t-IT" sz="2000" dirty="0" smtClean="0"/>
              <a:t>Anno accademico 2011/12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402105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Dalla proprietà alla variabile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8221991"/>
              </p:ext>
            </p:extLst>
          </p:nvPr>
        </p:nvGraphicFramePr>
        <p:xfrm>
          <a:off x="251520" y="1752600"/>
          <a:ext cx="86868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045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7F4B13-9B43-440A-A3DF-7A17F49735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17F4B13-9B43-440A-A3DF-7A17F49735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D32D22-82BB-4FE7-B701-9F437EA2E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0D32D22-82BB-4FE7-B701-9F437EA2EB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C16666-51AD-4CFC-BBB4-AE098B203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2C16666-51AD-4CFC-BBB4-AE098B203E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0913AC-7F73-43AD-B4E4-EC3CE288E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C0913AC-7F73-43AD-B4E4-EC3CE288E7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2D65D3-B432-491C-8D93-E2E035C14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A2D65D3-B432-491C-8D93-E2E035C145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04CA07-DD83-475E-819A-E2AD3600EB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0104CA07-DD83-475E-819A-E2AD3600EB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B8626B-0FDF-4238-9BB8-BAFBF9AB9B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EFB8626B-0FDF-4238-9BB8-BAFBF9AB9B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La matrice dei dati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0972178"/>
              </p:ext>
            </p:extLst>
          </p:nvPr>
        </p:nvGraphicFramePr>
        <p:xfrm>
          <a:off x="107504" y="1556792"/>
          <a:ext cx="8856984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509120"/>
            <a:ext cx="8856984" cy="227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86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A8ECB3-D94E-4338-A396-B61B0C365A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7A8ECB3-D94E-4338-A396-B61B0C365A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78EAEF-F7CB-45C2-9933-E9944A0DD4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878EAEF-F7CB-45C2-9933-E9944A0DD4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21CBBC-0F74-4244-9DCE-52FD51A50C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321CBBC-0F74-4244-9DCE-52FD51A50C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408372"/>
            <a:ext cx="9036496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Dal concetto alla variabile: esempio di status socio-economico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568952" cy="521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68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Due Condizioni per il passaggio da proprietà a variabile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7779967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052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07DE28-62AF-45BF-8143-D3BAFCF02F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407DE28-62AF-45BF-8143-D3BAFCF02F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2B00E7-EE48-4F3F-87A6-8055670B0B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82B00E7-EE48-4F3F-87A6-8055670B0B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D77530-417F-4AF0-A9D1-331F4219C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0BD77530-417F-4AF0-A9D1-331F4219C8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81C782-CD21-402A-9A1C-02D3B62505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C481C782-CD21-402A-9A1C-02D3B62505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Proprietà, variabili e modalità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1258543"/>
              </p:ext>
            </p:extLst>
          </p:nvPr>
        </p:nvGraphicFramePr>
        <p:xfrm>
          <a:off x="457200" y="1752601"/>
          <a:ext cx="8229600" cy="1892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38" y="3573016"/>
            <a:ext cx="8460432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165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I tre principi della classificazione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6851307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437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876640-FD49-46B9-BCAA-56875D0E97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6876640-FD49-46B9-BCAA-56875D0E97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FBBDD3-4C9D-42CF-99B2-1D073607C2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4FBBDD3-4C9D-42CF-99B2-1D073607C2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08372"/>
            <a:ext cx="9036496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Classificazione delle variabili in base a relazioni tra modalità ed operazioni matematico-statistiche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4191858"/>
              </p:ext>
            </p:extLst>
          </p:nvPr>
        </p:nvGraphicFramePr>
        <p:xfrm>
          <a:off x="457200" y="1752600"/>
          <a:ext cx="8229600" cy="4700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5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529BBC-30A5-4824-B60E-5C3B04A76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D529BBC-30A5-4824-B60E-5C3B04A760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13D802-ABBF-40C9-B3A9-0C5823E4E4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C13D802-ABBF-40C9-B3A9-0C5823E4E4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variabili categoriali e variabili </a:t>
            </a:r>
            <a:r>
              <a:rPr lang="it-IT" b="1" dirty="0" smtClean="0"/>
              <a:t>cardinali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4127369"/>
              </p:ext>
            </p:extLst>
          </p:nvPr>
        </p:nvGraphicFramePr>
        <p:xfrm>
          <a:off x="457200" y="1752600"/>
          <a:ext cx="8229600" cy="4844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087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49B1B1-FFD9-4C68-B0FE-7B4DC1BCD8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F049B1B1-FFD9-4C68-B0FE-7B4DC1BCD8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04EDE1-F5F8-448E-8FC0-CFDAE387CB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804EDE1-F5F8-448E-8FC0-CFDAE387CB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5356BF-676A-4357-A424-6BA0F07BB2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A65356BF-676A-4357-A424-6BA0F07BB2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AEB76C-D85A-46F0-9D7F-C09276A989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F1AEB76C-D85A-46F0-9D7F-C09276A989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587BE4-1271-4085-8B64-45AF50943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96587BE4-1271-4085-8B64-45AF50943D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6024BF-FCD6-47D1-8000-CA1E45770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A6024BF-FCD6-47D1-8000-CA1E457705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35D60F-6FEF-4513-A84A-E244C6D6A9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2D35D60F-6FEF-4513-A84A-E244C6D6A9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variabili categoriali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326739"/>
              </p:ext>
            </p:extLst>
          </p:nvPr>
        </p:nvGraphicFramePr>
        <p:xfrm>
          <a:off x="457200" y="1752601"/>
          <a:ext cx="8435280" cy="3332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989" y="5013176"/>
            <a:ext cx="5724525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853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F1CA94-8BEB-487C-BD17-E4D88C06AB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3F1CA94-8BEB-487C-BD17-E4D88C06AB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1CBA75-2B1B-41DC-9CEB-A8C4879D43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91CBA75-2B1B-41DC-9CEB-A8C4879D43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variabili cardinali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45049"/>
              </p:ext>
            </p:extLst>
          </p:nvPr>
        </p:nvGraphicFramePr>
        <p:xfrm>
          <a:off x="205680" y="1628800"/>
          <a:ext cx="86868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051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CF8BE1F-1A7D-4C6A-B79C-425951D210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CF8BE1F-1A7D-4C6A-B79C-425951D210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36D103-DEB0-46A8-B4F3-4ED7BF78AC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036D103-DEB0-46A8-B4F3-4ED7BF78AC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A7D3BA-3543-4389-8FCE-C51364D8EB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4A7D3BA-3543-4389-8FCE-C51364D8EB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FCC207-2707-4458-9A57-A111CB87CC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9AFCC207-2707-4458-9A57-A111CB87CC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La misurazione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5115956"/>
              </p:ext>
            </p:extLst>
          </p:nvPr>
        </p:nvGraphicFramePr>
        <p:xfrm>
          <a:off x="251520" y="1772816"/>
          <a:ext cx="8640960" cy="4844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1052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A55D33-ED27-46FD-8EBF-AD95B4CA0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DA55D33-ED27-46FD-8EBF-AD95B4CA03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698C70-BE95-4429-B18F-90727C54EA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5698C70-BE95-4429-B18F-90727C54EA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14334A-2137-44EE-A167-1611273520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9F14334A-2137-44EE-A167-1611273520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E nelle scienze sociali?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7383748"/>
              </p:ext>
            </p:extLst>
          </p:nvPr>
        </p:nvGraphicFramePr>
        <p:xfrm>
          <a:off x="457200" y="1752600"/>
          <a:ext cx="8229600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126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99DD95-8319-48B3-832D-7714F081D0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F99DD95-8319-48B3-832D-7714F081D0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F1FC2-AE15-41CA-83E0-20EACECD65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A3F1FC2-AE15-41CA-83E0-20EACECD65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C2EF0D-1404-4C6B-A9A6-421A24FBD8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68C2EF0D-1404-4C6B-A9A6-421A24FBD8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CE3AF6-8369-4B77-83FB-0A503C5D5C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ACE3AF6-8369-4B77-83FB-0A503C5D5C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C96F2C-4504-46D0-ACC6-8B5324F2B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6DC96F2C-4504-46D0-ACC6-8B5324F2BE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Tipi di variabili, tipi di proprietà: schema riassuntivo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853904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05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Autonomia semantica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0155283"/>
              </p:ext>
            </p:extLst>
          </p:nvPr>
        </p:nvGraphicFramePr>
        <p:xfrm>
          <a:off x="179512" y="1752600"/>
          <a:ext cx="8712968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5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5C00E5-F8F9-4FEB-BE6D-7794146139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B5C00E5-F8F9-4FEB-BE6D-7794146139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D66C17-3C42-42BF-9A9D-31932F97A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4D66C17-3C42-42BF-9A9D-31932F97AA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6F6A21-8196-4048-89E9-7836900AB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B6F6A21-8196-4048-89E9-7836900AB9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03F0F6-7C0F-46BA-851A-9A1778D52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2B03F0F6-7C0F-46BA-851A-9A1778D52B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CF209E-26D2-452C-8BE9-9125057B8D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01CF209E-26D2-452C-8BE9-9125057B8D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Tipi di variabili e grado di autonomia semantica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26" y="2428874"/>
            <a:ext cx="8393045" cy="3304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65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scale per Stevens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20" y="2066924"/>
            <a:ext cx="8455652" cy="434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122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Un’ulteriore classificazione di variabili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126855"/>
              </p:ext>
            </p:extLst>
          </p:nvPr>
        </p:nvGraphicFramePr>
        <p:xfrm>
          <a:off x="107504" y="1556792"/>
          <a:ext cx="892899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44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61C7FB-E83B-4DCE-9BA6-6517D4058B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361C7FB-E83B-4DCE-9BA6-6517D4058B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939C6A-305D-4481-8776-75E09BEFD0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D939C6A-305D-4481-8776-75E09BEFD0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55576C-FEF4-4744-94A7-2CEE4AFD79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1B55576C-FEF4-4744-94A7-2CEE4AFD79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EC6525-FBDD-4E0A-B09F-626277607D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95EC6525-FBDD-4E0A-B09F-626277607D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C35205-E044-4F1C-A093-29E36695A0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2FC35205-E044-4F1C-A093-29E36695A0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48AB2C-6F3C-40B5-B2CB-1C7A49652A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C448AB2C-6F3C-40B5-B2CB-1C7A49652A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ADAE44-0F45-4097-9DC4-008A2EE555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C4ADAE44-0F45-4097-9DC4-008A2EE555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4A5104-15D1-435B-95D1-BF6F96646B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AF4A5104-15D1-435B-95D1-BF6F96646B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7D6403-C9FB-4464-AF4E-DE17475AB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1A7D6403-C9FB-4464-AF4E-DE17475ABA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490244-9148-4B25-9AED-DA806073D4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9B490244-9148-4B25-9AED-DA806073D4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ricomposizione degli indicatori e la costruzione degli indici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7540712"/>
              </p:ext>
            </p:extLst>
          </p:nvPr>
        </p:nvGraphicFramePr>
        <p:xfrm>
          <a:off x="251520" y="1772816"/>
          <a:ext cx="3312368" cy="4904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60190"/>
            <a:ext cx="5297810" cy="4965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18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98CCCC-35B4-49AA-BFB1-B2EE91BBD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898CCCC-35B4-49AA-BFB1-B2EE91BBD9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4D0E85-5FFE-4C9A-B120-3E8C3BC443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04D0E85-5FFE-4C9A-B120-3E8C3BC443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93F0B8-5358-4480-9283-3C38E9C5A4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F93F0B8-5358-4480-9283-3C38E9C5A4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6DE4272-29E8-400C-8B44-0CB287BB1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B6DE4272-29E8-400C-8B44-0CB287BB14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BFA290-BE03-4923-BE54-8DD575727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03BFA290-BE03-4923-BE54-8DD5757279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Ma come si costruisce un indice?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9570415"/>
              </p:ext>
            </p:extLst>
          </p:nvPr>
        </p:nvGraphicFramePr>
        <p:xfrm>
          <a:off x="457200" y="1752601"/>
          <a:ext cx="8229600" cy="2108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064"/>
            <a:ext cx="8208912" cy="2574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36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Gli indici tipologici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623080"/>
              </p:ext>
            </p:extLst>
          </p:nvPr>
        </p:nvGraphicFramePr>
        <p:xfrm>
          <a:off x="457200" y="1752601"/>
          <a:ext cx="8229600" cy="2771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" y="4356348"/>
            <a:ext cx="4680520" cy="245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183" y="4356348"/>
            <a:ext cx="4420817" cy="245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585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Gli indici additivi o sommatori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4941744"/>
              </p:ext>
            </p:extLst>
          </p:nvPr>
        </p:nvGraphicFramePr>
        <p:xfrm>
          <a:off x="179512" y="1484784"/>
          <a:ext cx="878497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741682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69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rmacia">
  <a:themeElements>
    <a:clrScheme name="Farmac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Farmaci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armaci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4405</TotalTime>
  <Words>2488</Words>
  <Application>Microsoft Office PowerPoint</Application>
  <PresentationFormat>Presentazione su schermo (4:3)</PresentationFormat>
  <Paragraphs>95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3" baseType="lpstr">
      <vt:lpstr>Farmacia</vt:lpstr>
      <vt:lpstr>Metodologia della ricerca sociale</vt:lpstr>
      <vt:lpstr>Dalla proprietà alla variabile</vt:lpstr>
      <vt:lpstr>La matrice dei dati</vt:lpstr>
      <vt:lpstr>Dal concetto alla variabile: esempio di status socio-economico</vt:lpstr>
      <vt:lpstr>Due Condizioni per il passaggio da proprietà a variabile</vt:lpstr>
      <vt:lpstr>Proprietà, variabili e modalità</vt:lpstr>
      <vt:lpstr>I tre principi della classificazione</vt:lpstr>
      <vt:lpstr>Classificazione delle variabili in base a relazioni tra modalità ed operazioni matematico-statistiche</vt:lpstr>
      <vt:lpstr>variabili categoriali e variabili cardinali</vt:lpstr>
      <vt:lpstr>Le variabili categoriali</vt:lpstr>
      <vt:lpstr>Le variabili cardinali</vt:lpstr>
      <vt:lpstr>La misurazione</vt:lpstr>
      <vt:lpstr>E nelle scienze sociali?</vt:lpstr>
      <vt:lpstr>Tipi di variabili, tipi di proprietà: schema riassuntivo</vt:lpstr>
      <vt:lpstr>Autonomia semantica</vt:lpstr>
      <vt:lpstr>Tipi di variabili e grado di autonomia semantica</vt:lpstr>
      <vt:lpstr>Le scale per Stevens</vt:lpstr>
      <vt:lpstr>Un’ulteriore classificazione di variabili</vt:lpstr>
      <vt:lpstr>La ricomposizione degli indicatori e la costruzione degli indici</vt:lpstr>
      <vt:lpstr>Ma come si costruisce un indice?</vt:lpstr>
      <vt:lpstr>Gli indici tipologici</vt:lpstr>
      <vt:lpstr>Gli indici additivi o sommatori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Metodologia della ricerca sociale</dc:title>
  <dc:creator>Gabry</dc:creator>
  <cp:lastModifiedBy>Gabry</cp:lastModifiedBy>
  <cp:revision>128</cp:revision>
  <dcterms:created xsi:type="dcterms:W3CDTF">2012-10-12T19:48:21Z</dcterms:created>
  <dcterms:modified xsi:type="dcterms:W3CDTF">2012-10-25T10:40:58Z</dcterms:modified>
</cp:coreProperties>
</file>