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464" r:id="rId2"/>
    <p:sldId id="443" r:id="rId3"/>
    <p:sldId id="444" r:id="rId4"/>
    <p:sldId id="257" r:id="rId5"/>
    <p:sldId id="259" r:id="rId6"/>
    <p:sldId id="260" r:id="rId7"/>
    <p:sldId id="284" r:id="rId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6"/>
    <p:restoredTop sz="94648"/>
  </p:normalViewPr>
  <p:slideViewPr>
    <p:cSldViewPr snapToGrid="0">
      <p:cViewPr varScale="1">
        <p:scale>
          <a:sx n="117" d="100"/>
          <a:sy n="117" d="100"/>
        </p:scale>
        <p:origin x="208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C9022F-19E9-2948-91AC-8B57B87AFB08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83A847-27F2-7247-B57C-332910E844C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9345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egnaposto immagin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0418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 eaLnBrk="1" hangingPunct="1">
              <a:spcBef>
                <a:spcPct val="0"/>
              </a:spcBef>
            </a:pPr>
            <a:r>
              <a:rPr lang="it-IT">
                <a:latin typeface="Comic Sans MS" charset="0"/>
                <a:cs typeface="Comic Sans MS" charset="0"/>
              </a:rPr>
              <a:t>Nella struttura a forcina SECIS sono presenti appaiamenti di basi non canonici (UAGU/UGAU) che causano un ripiegamento &gt;90°</a:t>
            </a:r>
          </a:p>
          <a:p>
            <a:pPr defTabSz="457200"/>
            <a:endParaRPr lang="it-IT">
              <a:latin typeface="Times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0F7F24B-F11A-F34C-9A1F-92628E138015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Segnaposto immagin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00354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it-IT">
                <a:latin typeface="Times" charset="0"/>
              </a:rPr>
              <a:t>Nell’</a:t>
            </a:r>
            <a:r>
              <a:rPr lang="it-IT" altLang="ja-JP">
                <a:latin typeface="Times" charset="0"/>
              </a:rPr>
              <a:t>alzhemer c</a:t>
            </a:r>
            <a:r>
              <a:rPr lang="it-IT">
                <a:latin typeface="Times" charset="0"/>
              </a:rPr>
              <a:t>’</a:t>
            </a:r>
            <a:r>
              <a:rPr lang="it-IT" altLang="ja-JP">
                <a:latin typeface="Times" charset="0"/>
              </a:rPr>
              <a:t>è accumulo di proteina beta amiloide e proteina tau iperfosforilata</a:t>
            </a:r>
          </a:p>
          <a:p>
            <a:endParaRPr lang="it-IT">
              <a:latin typeface="Times" charset="0"/>
            </a:endParaRPr>
          </a:p>
          <a:p>
            <a:r>
              <a:rPr lang="it-IT">
                <a:latin typeface="Times" charset="0"/>
              </a:rPr>
              <a:t>Amilina è un ormone secreto dalle isole Beta del langherans insieme all’insulina in risposta liveli elvati di glucosio ematico coadiuva l’azione dell’</a:t>
            </a:r>
            <a:r>
              <a:rPr lang="it-IT" altLang="ja-JP">
                <a:latin typeface="Times" charset="0"/>
              </a:rPr>
              <a:t>insilina </a:t>
            </a:r>
            <a:endParaRPr lang="it-IT">
              <a:latin typeface="Times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04E68D4-EE35-0947-B63B-5F16D82AA948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51E97D2-9FC8-DEAA-4A57-DFB4D5AEA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315BE6F9-C105-16CB-6F9B-F3B75944C5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615D827-4884-7296-53D1-320E272DF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655C4E8-BE49-2B75-CE6A-4BD4C35CF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E5E54D0-2ACD-C76C-6ABE-C63707312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07094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F652AB-E2BB-2E4D-087B-447B7A7CB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19FC336-4D40-78AF-FEC4-3D53C6B083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10077A2-3E2E-A4F8-2CD5-B955F983B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63E984C-506A-78A2-FC55-DB62C810D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CE3C087-4F3A-2B17-4012-9864A828E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312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3D58676-3BF8-3926-7264-D8BDDB05F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5AE175E-694B-2453-618C-9494E7F0C0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653BCD7-1567-2A5B-F988-883B98E2B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29D0D00-7A6D-3026-3A94-E0E9347FB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9932654-EC8D-5C2A-032D-5AB1FA17D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7285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90E2C05-7602-2EEF-E11A-9B011AC3A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CC3950A-B880-5CCC-D96D-7BB450B959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8734F45-5E1B-6636-2D7D-EDE5842F9D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B86B400-8021-A3BE-A86C-486EA43BA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AFE2347-C7AD-01FA-70DB-0165627D1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0AFCF51-0E17-2F5A-87BF-BE3F1424A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4727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F555387-EF06-C927-1F17-65DE4EAEF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2665C58-DEEC-2743-28B7-966D510398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D74EFBC-1CCC-F9BD-E8FF-72A48A184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B22ED916-F6F5-A182-1D4C-7358C505B4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36D5606E-A2CB-7296-DC79-EA25E2D855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A8F1D752-FD07-B09A-C0D0-6FAB7064E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83D25F0B-E902-1E27-F82B-BD4AFE3A5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F652B05B-CC13-A57D-1880-C7E7046E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3664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499788D-DE65-68FB-A158-F022EDEB1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41738DD-BAE0-33D7-DBC9-C3572FF15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3B6DD099-96F4-6ADF-85C7-30113ABBB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11F7A321-9848-1CA6-E366-289B0570C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6351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1301B5C-D306-15AF-2790-60E7C2A0F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DAB164C2-6FB9-3CF6-B6B6-356495767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DFB8292-74C6-D708-DC26-66A97D224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8766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112B413-87FA-AF83-CDA8-B04A4CD44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E0FDBA3-D289-C474-EC7D-E2ED8C3D74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8429DB3-3210-ACBD-F8E7-24A6E84EA3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0E27993-3C81-DC28-980D-95B736DCC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5789CBB-2D94-EB96-55DA-E7A8983E9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85895A1-C8E3-E8A2-0842-BFC020365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2805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0C1D318-538B-090F-73FC-444AF5984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598C011A-7A0A-420E-A2EE-A4679A03EE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7BA3308E-FF28-19C2-75A1-34E4D274B2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B958B17-72D7-355B-BEA5-35CFB096E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8F890B1-9478-C2F0-25E2-F7080849F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689B192-A154-66CD-DB41-0D20EA22D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558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3551281-FCD3-AEC2-338C-31BC8177C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E9BB11D6-37E1-6D72-BBAC-1E9B07E769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ED78958-1D40-6056-A317-10D6CD43A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E5D28B0-10E0-A3FE-EA67-3FD8E07F9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1D968EA-E041-8E8D-198C-8C624255B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2279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DF2BBD6B-69F5-3432-A121-D5D71D9F45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D5358A9C-88F9-3453-4C37-8E2EF33C01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5150BF5-1EF9-9BB7-E884-CE8357AB1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4223E5C-67A7-AEC5-8DB2-415783CFD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3C915E3-C64B-47A3-B9D3-075DA3556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3195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FD096696-B581-B9D9-F9E2-5C14177AC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D28A3B5-DE8E-867C-DC54-00A34AC7C3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FFF032A-D7C2-12B8-BA8F-B8944F850F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F42F1A-FD7C-2848-A61E-2637F68A36A5}" type="datetimeFigureOut">
              <a:rPr lang="it-IT" smtClean="0"/>
              <a:t>30/09/24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341304D-49E7-82E1-21DE-9B08E5E940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F1F9C19-B993-7FFD-A52B-47357D567F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D16BCC-C30C-F84A-A893-6C88A0894D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7359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ttangolo 1">
            <a:extLst>
              <a:ext uri="{FF2B5EF4-FFF2-40B4-BE49-F238E27FC236}">
                <a16:creationId xmlns:a16="http://schemas.microsoft.com/office/drawing/2014/main" id="{B367D1B7-6287-A371-CE35-91DEBCDDC8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1089" y="2133600"/>
            <a:ext cx="7921625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dirty="0">
                <a:solidFill>
                  <a:srgbClr val="FF0000"/>
                </a:solidFill>
              </a:rPr>
              <a:t>La metionina</a:t>
            </a:r>
            <a:r>
              <a:rPr lang="it-IT" altLang="it-IT" dirty="0"/>
              <a:t> è un amminoacido essenziale , coinvolto nella sintesi della cisteina, della carnitina tramite il processo della </a:t>
            </a:r>
            <a:r>
              <a:rPr lang="it-IT" altLang="it-IT" i="1" dirty="0"/>
              <a:t>trans-solforazione:</a:t>
            </a:r>
          </a:p>
          <a:p>
            <a:pPr eaLnBrk="1" hangingPunct="1"/>
            <a:r>
              <a:rPr lang="it-IT" altLang="it-IT" dirty="0">
                <a:solidFill>
                  <a:srgbClr val="262626"/>
                </a:solidFill>
              </a:rPr>
              <a:t> </a:t>
            </a:r>
            <a:endParaRPr lang="it-IT" altLang="it-IT" dirty="0">
              <a:solidFill>
                <a:srgbClr val="FF0000"/>
              </a:solidFill>
            </a:endParaRPr>
          </a:p>
          <a:p>
            <a:pPr eaLnBrk="1" hangingPunct="1"/>
            <a:endParaRPr lang="it-IT" altLang="it-IT" dirty="0">
              <a:solidFill>
                <a:srgbClr val="FF0000"/>
              </a:solidFill>
            </a:endParaRPr>
          </a:p>
          <a:p>
            <a:pPr eaLnBrk="1" hangingPunct="1"/>
            <a:r>
              <a:rPr lang="it-IT" altLang="it-IT" dirty="0"/>
              <a:t>La metionina interviene anche nella sintesi della fosfatidilcolina e di altri fosfolipidi. </a:t>
            </a:r>
          </a:p>
          <a:p>
            <a:pPr eaLnBrk="1" hangingPunct="1"/>
            <a:endParaRPr lang="it-IT" altLang="it-IT" dirty="0"/>
          </a:p>
          <a:p>
            <a:pPr eaLnBrk="1" hangingPunct="1"/>
            <a:r>
              <a:rPr lang="it-IT" altLang="it-IT" dirty="0">
                <a:solidFill>
                  <a:srgbClr val="FF0000"/>
                </a:solidFill>
              </a:rPr>
              <a:t>La cisteina </a:t>
            </a:r>
            <a:r>
              <a:rPr lang="it-IT" altLang="it-IT" dirty="0"/>
              <a:t>insieme al glutammato e alla glicina, è fondamentale per la biosintesi del glutatione</a:t>
            </a:r>
            <a:r>
              <a:rPr lang="it-IT" altLang="it-IT" dirty="0">
                <a:latin typeface="Times" pitchFamily="2" charset="0"/>
              </a:rPr>
              <a:t>.</a:t>
            </a:r>
          </a:p>
        </p:txBody>
      </p:sp>
      <p:sp>
        <p:nvSpPr>
          <p:cNvPr id="39938" name="CasellaDiTesto 2">
            <a:extLst>
              <a:ext uri="{FF2B5EF4-FFF2-40B4-BE49-F238E27FC236}">
                <a16:creationId xmlns:a16="http://schemas.microsoft.com/office/drawing/2014/main" id="{27A43E92-BE87-88EB-E9EE-BDE3BFAB80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765176"/>
            <a:ext cx="80232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it-IT" altLang="it-IT" i="1"/>
              <a:t>FUNZIONI ALTERNATIVE DEGLI AMMINOACIDI </a:t>
            </a:r>
          </a:p>
          <a:p>
            <a:pPr algn="ctr"/>
            <a:r>
              <a:rPr lang="it-IT" altLang="it-IT" i="1"/>
              <a:t>SOLFORATI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ttangolo 1">
            <a:extLst>
              <a:ext uri="{FF2B5EF4-FFF2-40B4-BE49-F238E27FC236}">
                <a16:creationId xmlns:a16="http://schemas.microsoft.com/office/drawing/2014/main" id="{13E04C6C-A162-1916-1024-FF1AB128C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888" y="2205039"/>
            <a:ext cx="67691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endParaRPr lang="it-IT" altLang="it-IT" sz="1400">
              <a:solidFill>
                <a:srgbClr val="FF0000"/>
              </a:solidFill>
            </a:endParaRPr>
          </a:p>
          <a:p>
            <a:endParaRPr lang="it-IT" altLang="it-IT" sz="1400"/>
          </a:p>
          <a:p>
            <a:r>
              <a:rPr lang="it-IT" altLang="it-IT" sz="1400"/>
              <a:t> 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372E3510-0272-3476-1114-584D3CB34C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4" y="1"/>
            <a:ext cx="7056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it-IT" altLang="it-IT">
                <a:solidFill>
                  <a:srgbClr val="FF0000"/>
                </a:solidFill>
              </a:rPr>
              <a:t>.</a:t>
            </a:r>
            <a:endParaRPr lang="it-IT" altLang="it-IT" sz="1600">
              <a:solidFill>
                <a:srgbClr val="FF0000"/>
              </a:solidFill>
            </a:endParaRPr>
          </a:p>
          <a:p>
            <a:endParaRPr lang="it-IT" altLang="it-IT" sz="1600">
              <a:solidFill>
                <a:srgbClr val="FF0000"/>
              </a:solidFill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5B665EAB-4918-8300-258F-63A751F5F9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543" y="974888"/>
            <a:ext cx="6335712" cy="674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it-IT" altLang="it-IT" dirty="0">
                <a:solidFill>
                  <a:srgbClr val="FF0000"/>
                </a:solidFill>
              </a:rPr>
              <a:t>Dalla cisteina deriva per ossidazione la cistina</a:t>
            </a:r>
            <a:r>
              <a:rPr lang="it-IT" altLang="it-IT" dirty="0"/>
              <a:t> indispensabile per il processo di </a:t>
            </a:r>
            <a:r>
              <a:rPr lang="it-IT" altLang="it-IT" dirty="0">
                <a:solidFill>
                  <a:srgbClr val="FF0000"/>
                </a:solidFill>
              </a:rPr>
              <a:t>cheratinizzazione. P</a:t>
            </a:r>
            <a:r>
              <a:rPr lang="it-IT" altLang="it-IT" dirty="0"/>
              <a:t>resente in grandi quantità nei tessuti esterni di rivestimento degli animali</a:t>
            </a:r>
          </a:p>
          <a:p>
            <a:pPr algn="just"/>
            <a:endParaRPr lang="it-IT" altLang="it-IT" dirty="0"/>
          </a:p>
          <a:p>
            <a:pPr algn="just"/>
            <a:endParaRPr lang="it-IT" altLang="it-IT" dirty="0"/>
          </a:p>
          <a:p>
            <a:pPr algn="just"/>
            <a:endParaRPr lang="it-IT" altLang="it-IT" dirty="0"/>
          </a:p>
          <a:p>
            <a:pPr algn="just"/>
            <a:endParaRPr lang="it-IT" altLang="it-IT" dirty="0"/>
          </a:p>
          <a:p>
            <a:r>
              <a:rPr lang="it-IT" altLang="it-IT" dirty="0">
                <a:solidFill>
                  <a:srgbClr val="FF0000"/>
                </a:solidFill>
              </a:rPr>
              <a:t>Gli amminoacidi solforati </a:t>
            </a:r>
            <a:r>
              <a:rPr lang="it-IT" altLang="it-IT" dirty="0"/>
              <a:t>sono importanti anche per le reazioni di </a:t>
            </a:r>
            <a:r>
              <a:rPr lang="it-IT" altLang="it-IT" dirty="0" err="1">
                <a:solidFill>
                  <a:srgbClr val="FF0000"/>
                </a:solidFill>
              </a:rPr>
              <a:t>solfanazione</a:t>
            </a:r>
            <a:r>
              <a:rPr lang="it-IT" altLang="it-IT" dirty="0">
                <a:solidFill>
                  <a:srgbClr val="FF0000"/>
                </a:solidFill>
              </a:rPr>
              <a:t> o </a:t>
            </a:r>
            <a:r>
              <a:rPr lang="it-IT" altLang="it-IT" dirty="0"/>
              <a:t>e </a:t>
            </a:r>
            <a:r>
              <a:rPr lang="it-IT" altLang="it-IT" dirty="0">
                <a:solidFill>
                  <a:srgbClr val="FF0000"/>
                </a:solidFill>
              </a:rPr>
              <a:t>solfatazione</a:t>
            </a:r>
            <a:r>
              <a:rPr lang="it-IT" altLang="it-IT" dirty="0"/>
              <a:t>, che avvengono a livello epatico per rendere solubili, quindi eliminabili con le urine, molecole tossiche di origine endogena ed esogena.</a:t>
            </a:r>
          </a:p>
          <a:p>
            <a:endParaRPr lang="it-IT" altLang="it-IT" sz="1800" dirty="0"/>
          </a:p>
          <a:p>
            <a:pPr algn="just"/>
            <a:endParaRPr lang="it-IT" altLang="it-IT" sz="1800" dirty="0"/>
          </a:p>
          <a:p>
            <a:pPr algn="just"/>
            <a:endParaRPr lang="it-IT" altLang="it-IT" sz="1800" dirty="0"/>
          </a:p>
          <a:p>
            <a:pPr algn="ctr"/>
            <a:endParaRPr lang="it-IT" altLang="it-IT" sz="1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8BF68994-E013-E1DD-F015-A885D46C77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198564"/>
            <a:ext cx="914400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800" dirty="0"/>
              <a:t> </a:t>
            </a:r>
          </a:p>
          <a:p>
            <a:pPr eaLnBrk="1" hangingPunct="1"/>
            <a:endParaRPr lang="it-IT" altLang="it-IT" sz="1800" dirty="0"/>
          </a:p>
          <a:p>
            <a:pPr eaLnBrk="1" hangingPunct="1"/>
            <a:endParaRPr lang="it-IT" altLang="it-IT" sz="1800" dirty="0"/>
          </a:p>
          <a:p>
            <a:pPr eaLnBrk="1" hangingPunct="1"/>
            <a:endParaRPr lang="it-IT" altLang="it-IT" sz="1800" dirty="0"/>
          </a:p>
          <a:p>
            <a:pPr eaLnBrk="1" hangingPunct="1"/>
            <a:r>
              <a:rPr lang="it-IT" altLang="it-IT" sz="1800" dirty="0"/>
              <a:t>L’OSSIDRILE  DELLA </a:t>
            </a:r>
            <a:r>
              <a:rPr lang="it-IT" altLang="it-IT" sz="1800" dirty="0">
                <a:solidFill>
                  <a:srgbClr val="FF0000"/>
                </a:solidFill>
              </a:rPr>
              <a:t>TREONINA, SERINA E TIROSINA  </a:t>
            </a:r>
            <a:r>
              <a:rPr lang="it-IT" altLang="it-IT" sz="1800" dirty="0"/>
              <a:t>PUO’ ESSERE FOSFORILATO. </a:t>
            </a:r>
          </a:p>
          <a:p>
            <a:pPr eaLnBrk="1" hangingPunct="1"/>
            <a:r>
              <a:rPr lang="it-IT" altLang="it-IT" sz="1800" dirty="0">
                <a:solidFill>
                  <a:srgbClr val="3366FF"/>
                </a:solidFill>
              </a:rPr>
              <a:t>RELAZIONE IMPORTANTE TRA FOSFORILAZIONE  E ATTIVITA’ BIOLOGICA DELLE PROTEINE</a:t>
            </a:r>
          </a:p>
          <a:p>
            <a:pPr eaLnBrk="1" hangingPunct="1"/>
            <a:endParaRPr lang="it-IT" altLang="it-IT" sz="1800" dirty="0"/>
          </a:p>
          <a:p>
            <a:pPr eaLnBrk="1" hangingPunct="1"/>
            <a:endParaRPr lang="it-IT" altLang="it-IT" sz="1800" dirty="0"/>
          </a:p>
          <a:p>
            <a:pPr eaLnBrk="1" hangingPunct="1"/>
            <a:r>
              <a:rPr lang="it-IT" altLang="it-IT" sz="1800" dirty="0"/>
              <a:t>NELLE GLICOPROTEINE L’ OH DI </a:t>
            </a:r>
            <a:r>
              <a:rPr lang="it-IT" altLang="it-IT" sz="1800" dirty="0">
                <a:solidFill>
                  <a:srgbClr val="FF0000"/>
                </a:solidFill>
              </a:rPr>
              <a:t>TREONINA E SERINA </a:t>
            </a:r>
            <a:r>
              <a:rPr lang="it-IT" altLang="it-IT" sz="1800" dirty="0"/>
              <a:t>E’ SITO DI ATTACCO DI ZUCCHERI COME IL GLUCOSIO</a:t>
            </a:r>
          </a:p>
          <a:p>
            <a:r>
              <a:rPr lang="it-IT" altLang="it-IT" sz="1800" dirty="0">
                <a:solidFill>
                  <a:srgbClr val="262626"/>
                </a:solidFill>
              </a:rPr>
              <a:t>.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D5C2891C-A02C-AAC8-B047-2BE7D281B8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4" y="231776"/>
            <a:ext cx="64801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it-IT" altLang="it-IT">
                <a:solidFill>
                  <a:srgbClr val="FF0000"/>
                </a:solidFill>
              </a:rPr>
              <a:t>Qualche concetto sugli amminoacidi polari </a:t>
            </a:r>
            <a:endParaRPr lang="it-IT" altLang="it-IT" sz="16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ttangolo 1"/>
          <p:cNvSpPr>
            <a:spLocks noChangeArrowheads="1"/>
          </p:cNvSpPr>
          <p:nvPr/>
        </p:nvSpPr>
        <p:spPr bwMode="auto">
          <a:xfrm>
            <a:off x="1919288" y="1052513"/>
            <a:ext cx="7993062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it-IT" sz="2400" dirty="0">
                <a:latin typeface="Comic Sans MS"/>
                <a:cs typeface="Comic Sans MS"/>
              </a:rPr>
              <a:t>Amminoacidi con catene laterali ionizzabili  sono in grado di formare legami ionici e di cedere e accettare protoni.</a:t>
            </a:r>
          </a:p>
          <a:p>
            <a:pPr eaLnBrk="1" hangingPunct="1"/>
            <a:endParaRPr lang="it-IT" sz="2400" dirty="0">
              <a:latin typeface="Comic Sans MS"/>
              <a:cs typeface="Comic Sans MS"/>
            </a:endParaRPr>
          </a:p>
          <a:p>
            <a:pPr eaLnBrk="1" hangingPunct="1"/>
            <a:r>
              <a:rPr lang="it-IT" sz="2400" dirty="0">
                <a:latin typeface="Comic Sans MS"/>
                <a:cs typeface="Comic Sans MS"/>
              </a:rPr>
              <a:t>Questi amminoacidi sono molto abbondanti in proteine che interagiscono con il DNA esempio gli istoni</a:t>
            </a:r>
          </a:p>
          <a:p>
            <a:pPr eaLnBrk="1" hangingPunct="1"/>
            <a:endParaRPr lang="it-IT" sz="2400" dirty="0">
              <a:latin typeface="Comic Sans MS"/>
              <a:cs typeface="Comic Sans MS"/>
            </a:endParaRPr>
          </a:p>
          <a:p>
            <a:pPr eaLnBrk="1" hangingPunct="1"/>
            <a:r>
              <a:rPr lang="it-IT" sz="2400" dirty="0">
                <a:latin typeface="Comic Sans MS"/>
                <a:cs typeface="Comic Sans MS"/>
              </a:rPr>
              <a:t> La capacita di cedere e accettare protoni è alla base della catalisi acido-base ed è un importante reazione chimica per molti enzimi </a:t>
            </a:r>
          </a:p>
        </p:txBody>
      </p:sp>
    </p:spTree>
    <p:extLst>
      <p:ext uri="{BB962C8B-B14F-4D97-AF65-F5344CB8AC3E}">
        <p14:creationId xmlns:p14="http://schemas.microsoft.com/office/powerpoint/2010/main" val="157174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ttangolo 1"/>
          <p:cNvSpPr>
            <a:spLocks noChangeArrowheads="1"/>
          </p:cNvSpPr>
          <p:nvPr/>
        </p:nvSpPr>
        <p:spPr bwMode="auto">
          <a:xfrm>
            <a:off x="6003925" y="3244850"/>
            <a:ext cx="23115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/>
              <a:t> </a:t>
            </a:r>
          </a:p>
          <a:p>
            <a:r>
              <a:rPr lang="it-IT"/>
              <a:t> </a:t>
            </a:r>
          </a:p>
          <a:p>
            <a:endParaRPr lang="it-IT"/>
          </a:p>
        </p:txBody>
      </p:sp>
      <p:sp>
        <p:nvSpPr>
          <p:cNvPr id="58370" name="CasellaDiTesto 2"/>
          <p:cNvSpPr txBox="1">
            <a:spLocks noChangeArrowheads="1"/>
          </p:cNvSpPr>
          <p:nvPr/>
        </p:nvSpPr>
        <p:spPr bwMode="auto">
          <a:xfrm>
            <a:off x="6653213" y="4133851"/>
            <a:ext cx="27603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it-IT"/>
              <a:t> </a:t>
            </a:r>
          </a:p>
          <a:p>
            <a:endParaRPr lang="it-IT"/>
          </a:p>
        </p:txBody>
      </p:sp>
      <p:sp>
        <p:nvSpPr>
          <p:cNvPr id="58371" name="Rettangolo 3"/>
          <p:cNvSpPr>
            <a:spLocks noChangeArrowheads="1"/>
          </p:cNvSpPr>
          <p:nvPr/>
        </p:nvSpPr>
        <p:spPr bwMode="auto">
          <a:xfrm>
            <a:off x="1524001" y="1338263"/>
            <a:ext cx="781526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>
                <a:solidFill>
                  <a:srgbClr val="008000"/>
                </a:solidFill>
                <a:cs typeface="Comic Sans MS" charset="0"/>
              </a:rPr>
              <a:t>•</a:t>
            </a:r>
            <a:r>
              <a:rPr lang="it-IT" sz="2000">
                <a:solidFill>
                  <a:srgbClr val="008000"/>
                </a:solidFill>
                <a:cs typeface="Comic Sans MS" charset="0"/>
              </a:rPr>
              <a:t>Le Glutatione perossidasi (GRx1-4): eliminazione di perossido di idrogeno e perossidi organici (difesa antiossidante) </a:t>
            </a:r>
          </a:p>
          <a:p>
            <a:r>
              <a:rPr lang="it-IT" sz="2000">
                <a:solidFill>
                  <a:srgbClr val="3366FF"/>
                </a:solidFill>
                <a:cs typeface="Comic Sans MS" charset="0"/>
              </a:rPr>
              <a:t>•</a:t>
            </a:r>
          </a:p>
          <a:p>
            <a:r>
              <a:rPr lang="it-IT" sz="2000">
                <a:solidFill>
                  <a:srgbClr val="3366FF"/>
                </a:solidFill>
                <a:cs typeface="Comic Sans MS" charset="0"/>
              </a:rPr>
              <a:t>Le tioredossina reduttasi (TRR 1, 2,3): riduzione di tioli proteici, mantenimento dello stato redox intracellulare </a:t>
            </a:r>
          </a:p>
          <a:p>
            <a:endParaRPr lang="it-IT" sz="2000">
              <a:cs typeface="Comic Sans MS" charset="0"/>
            </a:endParaRPr>
          </a:p>
          <a:p>
            <a:r>
              <a:rPr lang="it-IT" sz="2000">
                <a:cs typeface="Comic Sans MS" charset="0"/>
              </a:rPr>
              <a:t>Le iodio tironina deiodinasi (DI 1, 2, 3) metabolismo ormoni tiroidei </a:t>
            </a:r>
          </a:p>
          <a:p>
            <a:r>
              <a:rPr lang="it-IT" sz="2000">
                <a:solidFill>
                  <a:srgbClr val="FFFF00"/>
                </a:solidFill>
                <a:cs typeface="Comic Sans MS" charset="0"/>
              </a:rPr>
              <a:t>•</a:t>
            </a:r>
          </a:p>
          <a:p>
            <a:r>
              <a:rPr lang="it-IT" sz="2000">
                <a:solidFill>
                  <a:srgbClr val="8CC9F7"/>
                </a:solidFill>
                <a:cs typeface="Comic Sans MS" charset="0"/>
              </a:rPr>
              <a:t>La Selenoproteina P trasporto plasmatico del Se </a:t>
            </a:r>
          </a:p>
          <a:p>
            <a:r>
              <a:rPr lang="it-IT" sz="2000">
                <a:cs typeface="Comic Sans MS" charset="0"/>
              </a:rPr>
              <a:t>•</a:t>
            </a:r>
          </a:p>
          <a:p>
            <a:r>
              <a:rPr lang="it-IT" sz="2000">
                <a:cs typeface="Comic Sans MS" charset="0"/>
              </a:rPr>
              <a:t>La Selenofosfato sintetasi (SPS2) formazione di Sec dalla serina </a:t>
            </a:r>
          </a:p>
          <a:p>
            <a:endParaRPr lang="it-IT" sz="2000">
              <a:cs typeface="Comic Sans MS" charset="0"/>
            </a:endParaRPr>
          </a:p>
        </p:txBody>
      </p:sp>
      <p:sp>
        <p:nvSpPr>
          <p:cNvPr id="58372" name="Rettangolo 4"/>
          <p:cNvSpPr>
            <a:spLocks noChangeArrowheads="1"/>
          </p:cNvSpPr>
          <p:nvPr/>
        </p:nvSpPr>
        <p:spPr bwMode="auto">
          <a:xfrm>
            <a:off x="1747838" y="68264"/>
            <a:ext cx="85661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2800">
                <a:solidFill>
                  <a:srgbClr val="FF0000"/>
                </a:solidFill>
                <a:cs typeface="Comic Sans MS" charset="0"/>
              </a:rPr>
              <a:t>Selenoproteine contenenti selenocisteina (Sec) (circa 25 identificate) </a:t>
            </a:r>
          </a:p>
        </p:txBody>
      </p:sp>
    </p:spTree>
    <p:extLst>
      <p:ext uri="{BB962C8B-B14F-4D97-AF65-F5344CB8AC3E}">
        <p14:creationId xmlns:p14="http://schemas.microsoft.com/office/powerpoint/2010/main" val="3963623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ttangolo 4"/>
          <p:cNvSpPr>
            <a:spLocks noChangeArrowheads="1"/>
          </p:cNvSpPr>
          <p:nvPr/>
        </p:nvSpPr>
        <p:spPr bwMode="auto">
          <a:xfrm>
            <a:off x="1647826" y="3717925"/>
            <a:ext cx="90201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2000">
                <a:cs typeface="Comic Sans MS" charset="0"/>
              </a:rPr>
              <a:t>Una struttura a forcina detta SECIS (Seleno Cysteine Insertion Sequence) presente al 3’UTR di mRNA delle selenoproteine differenzia UGA/Sec ed UGA/codone di stop</a:t>
            </a:r>
          </a:p>
        </p:txBody>
      </p:sp>
      <p:sp>
        <p:nvSpPr>
          <p:cNvPr id="59394" name="Rettangolo 5"/>
          <p:cNvSpPr>
            <a:spLocks noChangeArrowheads="1"/>
          </p:cNvSpPr>
          <p:nvPr/>
        </p:nvSpPr>
        <p:spPr bwMode="auto">
          <a:xfrm>
            <a:off x="1647825" y="5014913"/>
            <a:ext cx="84534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it-IT" sz="2000">
              <a:cs typeface="Comic Sans MS" charset="0"/>
            </a:endParaRPr>
          </a:p>
          <a:p>
            <a:r>
              <a:rPr lang="it-IT" sz="2000">
                <a:cs typeface="Comic Sans MS" charset="0"/>
              </a:rPr>
              <a:t>Gli mRNA che contengono SECIS sono degrdati da NMD in carenza di selenio</a:t>
            </a:r>
          </a:p>
        </p:txBody>
      </p:sp>
      <p:pic>
        <p:nvPicPr>
          <p:cNvPr id="59395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908050"/>
            <a:ext cx="34544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3861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CasellaDiTesto 1"/>
          <p:cNvSpPr txBox="1">
            <a:spLocks noChangeArrowheads="1"/>
          </p:cNvSpPr>
          <p:nvPr/>
        </p:nvSpPr>
        <p:spPr bwMode="auto">
          <a:xfrm>
            <a:off x="2233613" y="153989"/>
            <a:ext cx="7485062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it-IT" sz="2800">
                <a:solidFill>
                  <a:srgbClr val="0000FF"/>
                </a:solidFill>
                <a:cs typeface="Comic Sans MS" charset="0"/>
              </a:rPr>
              <a:t>PATOLOGIE DETERMINATE DA ALTERAZIONI </a:t>
            </a:r>
          </a:p>
          <a:p>
            <a:pPr algn="ctr"/>
            <a:r>
              <a:rPr lang="it-IT" sz="2800">
                <a:solidFill>
                  <a:srgbClr val="0000FF"/>
                </a:solidFill>
                <a:cs typeface="Comic Sans MS" charset="0"/>
              </a:rPr>
              <a:t>NEL RIPIEGAMENTO DELLA PROTEINA</a:t>
            </a:r>
          </a:p>
          <a:p>
            <a:pPr algn="ctr"/>
            <a:endParaRPr lang="it-IT">
              <a:cs typeface="Comic Sans MS" charset="0"/>
            </a:endParaRPr>
          </a:p>
        </p:txBody>
      </p:sp>
      <p:sp>
        <p:nvSpPr>
          <p:cNvPr id="2" name="Rettangolo 1"/>
          <p:cNvSpPr>
            <a:spLocks noChangeArrowheads="1"/>
          </p:cNvSpPr>
          <p:nvPr/>
        </p:nvSpPr>
        <p:spPr bwMode="auto">
          <a:xfrm>
            <a:off x="2027239" y="1855789"/>
            <a:ext cx="76914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dirty="0">
                <a:solidFill>
                  <a:srgbClr val="FF0000"/>
                </a:solidFill>
                <a:cs typeface="Comic Sans MS" charset="0"/>
              </a:rPr>
              <a:t>MALATTIE NEURODEGENERATIVE</a:t>
            </a:r>
            <a:r>
              <a:rPr lang="it-IT" dirty="0">
                <a:cs typeface="Comic Sans MS" charset="0"/>
              </a:rPr>
              <a:t>: Morbo di Parkinson, Alzheimer, </a:t>
            </a:r>
            <a:r>
              <a:rPr lang="en-US" dirty="0" err="1">
                <a:cs typeface="Arial" charset="0"/>
              </a:rPr>
              <a:t>Malattie</a:t>
            </a:r>
            <a:r>
              <a:rPr lang="en-US" dirty="0">
                <a:cs typeface="Arial" charset="0"/>
              </a:rPr>
              <a:t> da </a:t>
            </a:r>
            <a:r>
              <a:rPr lang="en-US" dirty="0" err="1">
                <a:cs typeface="Arial" charset="0"/>
              </a:rPr>
              <a:t>prioni</a:t>
            </a:r>
            <a:r>
              <a:rPr lang="en-US" dirty="0">
                <a:cs typeface="Arial" charset="0"/>
              </a:rPr>
              <a:t>: </a:t>
            </a:r>
            <a:r>
              <a:rPr lang="en-US" dirty="0" err="1">
                <a:cs typeface="Arial" charset="0"/>
              </a:rPr>
              <a:t>morbo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della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mucca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pazza</a:t>
            </a:r>
            <a:r>
              <a:rPr lang="en-US" dirty="0">
                <a:cs typeface="Arial" charset="0"/>
              </a:rPr>
              <a:t> </a:t>
            </a:r>
          </a:p>
          <a:p>
            <a:endParaRPr lang="en-US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3" name="Rettangolo 2"/>
          <p:cNvSpPr>
            <a:spLocks noChangeArrowheads="1"/>
          </p:cNvSpPr>
          <p:nvPr/>
        </p:nvSpPr>
        <p:spPr bwMode="auto">
          <a:xfrm>
            <a:off x="2027239" y="3041651"/>
            <a:ext cx="76914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>
                <a:solidFill>
                  <a:srgbClr val="FF0000"/>
                </a:solidFill>
                <a:cs typeface="Comic Sans MS" charset="0"/>
              </a:rPr>
              <a:t>FIBROSI CISTICA</a:t>
            </a:r>
            <a:r>
              <a:rPr lang="it-IT">
                <a:cs typeface="Comic Sans MS" charset="0"/>
              </a:rPr>
              <a:t>: proteina di membrana trasporto di ioni cloro sulla membrana di alcune cellule es. epitelio polmonare, epitelio intestinale</a:t>
            </a:r>
          </a:p>
          <a:p>
            <a:endParaRPr lang="it-IT">
              <a:cs typeface="Comic Sans MS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2152650" y="4073525"/>
            <a:ext cx="7691438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cap="all" dirty="0">
                <a:solidFill>
                  <a:srgbClr val="FF0000"/>
                </a:solidFill>
                <a:cs typeface="Arial" charset="0"/>
              </a:rPr>
              <a:t>Anemia </a:t>
            </a:r>
            <a:r>
              <a:rPr lang="en-US" cap="all" dirty="0" err="1">
                <a:solidFill>
                  <a:srgbClr val="FF0000"/>
                </a:solidFill>
                <a:cs typeface="Arial" charset="0"/>
              </a:rPr>
              <a:t>falciforme</a:t>
            </a:r>
            <a:endParaRPr lang="en-US" cap="all" dirty="0">
              <a:solidFill>
                <a:srgbClr val="FF0000"/>
              </a:solidFill>
              <a:cs typeface="Arial" charset="0"/>
            </a:endParaRPr>
          </a:p>
          <a:p>
            <a:pPr>
              <a:defRPr/>
            </a:pPr>
            <a:endParaRPr lang="it-IT" dirty="0">
              <a:solidFill>
                <a:schemeClr val="accent6"/>
              </a:solidFill>
              <a:cs typeface="Comic Sans MS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2105026" y="5040313"/>
            <a:ext cx="7758113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cap="all" dirty="0">
                <a:solidFill>
                  <a:schemeClr val="accent6"/>
                </a:solidFill>
                <a:cs typeface="Comic Sans MS" charset="0"/>
              </a:rPr>
              <a:t>Diabete mellito non </a:t>
            </a:r>
            <a:r>
              <a:rPr lang="it-IT" cap="all" dirty="0" err="1">
                <a:solidFill>
                  <a:schemeClr val="accent6"/>
                </a:solidFill>
                <a:cs typeface="Comic Sans MS" charset="0"/>
              </a:rPr>
              <a:t>insulino</a:t>
            </a:r>
            <a:r>
              <a:rPr lang="it-IT" cap="all" dirty="0">
                <a:solidFill>
                  <a:schemeClr val="accent6"/>
                </a:solidFill>
                <a:cs typeface="Comic Sans MS" charset="0"/>
              </a:rPr>
              <a:t> dipendente (alterazioni strutturali dell’ </a:t>
            </a:r>
            <a:r>
              <a:rPr lang="it-IT" cap="all" dirty="0" err="1">
                <a:solidFill>
                  <a:schemeClr val="accent6"/>
                </a:solidFill>
                <a:cs typeface="Comic Sans MS" charset="0"/>
              </a:rPr>
              <a:t>amilina</a:t>
            </a:r>
            <a:r>
              <a:rPr lang="it-IT" cap="all" dirty="0">
                <a:solidFill>
                  <a:schemeClr val="accent6"/>
                </a:solidFill>
                <a:cs typeface="Comic Sans MS" charset="0"/>
              </a:rPr>
              <a:t>, ormone secreto dal pancreas)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89504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5" grpId="0"/>
      <p:bldP spid="2" grpId="0"/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482</Words>
  <Application>Microsoft Macintosh PowerPoint</Application>
  <PresentationFormat>Widescreen</PresentationFormat>
  <Paragraphs>64</Paragraphs>
  <Slides>7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Comic Sans MS</vt:lpstr>
      <vt:lpstr>Times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Chiara Credentino</dc:creator>
  <cp:lastModifiedBy>Chiara Credentino</cp:lastModifiedBy>
  <cp:revision>1</cp:revision>
  <dcterms:created xsi:type="dcterms:W3CDTF">2024-09-30T06:03:38Z</dcterms:created>
  <dcterms:modified xsi:type="dcterms:W3CDTF">2024-09-30T06:06:26Z</dcterms:modified>
</cp:coreProperties>
</file>