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62" r:id="rId3"/>
    <p:sldId id="268" r:id="rId4"/>
    <p:sldId id="287" r:id="rId5"/>
    <p:sldId id="269" r:id="rId6"/>
    <p:sldId id="284" r:id="rId7"/>
    <p:sldId id="288" r:id="rId8"/>
    <p:sldId id="286" r:id="rId9"/>
    <p:sldId id="289" r:id="rId10"/>
    <p:sldId id="290" r:id="rId11"/>
    <p:sldId id="271" r:id="rId12"/>
    <p:sldId id="272" r:id="rId13"/>
    <p:sldId id="273" r:id="rId14"/>
    <p:sldId id="270" r:id="rId15"/>
    <p:sldId id="275" r:id="rId16"/>
    <p:sldId id="274" r:id="rId17"/>
    <p:sldId id="276" r:id="rId18"/>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9" d="100"/>
          <a:sy n="79" d="100"/>
        </p:scale>
        <p:origin x="792" y="67"/>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3"/>
            <a:ext cx="9144000" cy="2387600"/>
          </a:xfrm>
        </p:spPr>
        <p:txBody>
          <a:bodyPr anchor="b"/>
          <a:lstStyle>
            <a:lvl1pPr algn="ctr">
              <a:defRPr sz="6000"/>
            </a:lvl1pPr>
          </a:lstStyle>
          <a:p>
            <a:r>
              <a:rPr lang="it-IT" smtClean="0"/>
              <a:t>Fare clic per modificare lo stile del titolo</a:t>
            </a:r>
            <a:endParaRPr lang="it-IT"/>
          </a:p>
        </p:txBody>
      </p:sp>
      <p:sp>
        <p:nvSpPr>
          <p:cNvPr id="3" name="Sottotito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E3DCC997-424E-4408-90D6-4A130F7EE6E3}" type="datetimeFigureOut">
              <a:rPr lang="it-IT" smtClean="0"/>
              <a:t>07/12/2020</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C013EC60-2DFA-4E83-BFD6-FBC0F07ADEBB}" type="slidenum">
              <a:rPr lang="it-IT" smtClean="0"/>
              <a:t>‹N›</a:t>
            </a:fld>
            <a:endParaRPr lang="it-IT"/>
          </a:p>
        </p:txBody>
      </p:sp>
    </p:spTree>
    <p:extLst>
      <p:ext uri="{BB962C8B-B14F-4D97-AF65-F5344CB8AC3E}">
        <p14:creationId xmlns:p14="http://schemas.microsoft.com/office/powerpoint/2010/main" val="5228998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E3DCC997-424E-4408-90D6-4A130F7EE6E3}" type="datetimeFigureOut">
              <a:rPr lang="it-IT" smtClean="0"/>
              <a:t>07/12/2020</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C013EC60-2DFA-4E83-BFD6-FBC0F07ADEBB}" type="slidenum">
              <a:rPr lang="it-IT" smtClean="0"/>
              <a:t>‹N›</a:t>
            </a:fld>
            <a:endParaRPr lang="it-IT"/>
          </a:p>
        </p:txBody>
      </p:sp>
    </p:spTree>
    <p:extLst>
      <p:ext uri="{BB962C8B-B14F-4D97-AF65-F5344CB8AC3E}">
        <p14:creationId xmlns:p14="http://schemas.microsoft.com/office/powerpoint/2010/main" val="7459610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831850" y="1709738"/>
            <a:ext cx="10515600" cy="2852737"/>
          </a:xfrm>
        </p:spPr>
        <p:txBody>
          <a:bodyPr anchor="b"/>
          <a:lstStyle>
            <a:lvl1pPr>
              <a:defRPr sz="6000"/>
            </a:lvl1pPr>
          </a:lstStyle>
          <a:p>
            <a:r>
              <a:rPr lang="it-IT" smtClean="0"/>
              <a:t>Fare clic per modificare lo stile del titolo</a:t>
            </a:r>
            <a:endParaRPr lang="it-IT"/>
          </a:p>
        </p:txBody>
      </p:sp>
      <p:sp>
        <p:nvSpPr>
          <p:cNvPr id="3" name="Segnaposto tes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E3DCC997-424E-4408-90D6-4A130F7EE6E3}" type="datetimeFigureOut">
              <a:rPr lang="it-IT" smtClean="0"/>
              <a:t>07/12/2020</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C013EC60-2DFA-4E83-BFD6-FBC0F07ADEBB}" type="slidenum">
              <a:rPr lang="it-IT" smtClean="0"/>
              <a:t>‹N›</a:t>
            </a:fld>
            <a:endParaRPr lang="it-IT"/>
          </a:p>
        </p:txBody>
      </p:sp>
    </p:spTree>
    <p:extLst>
      <p:ext uri="{BB962C8B-B14F-4D97-AF65-F5344CB8AC3E}">
        <p14:creationId xmlns:p14="http://schemas.microsoft.com/office/powerpoint/2010/main" val="310619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838200" y="1825625"/>
            <a:ext cx="5181600" cy="435133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6172200" y="1825625"/>
            <a:ext cx="5181600" cy="435133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E3DCC997-424E-4408-90D6-4A130F7EE6E3}" type="datetimeFigureOut">
              <a:rPr lang="it-IT" smtClean="0"/>
              <a:t>07/12/2020</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C013EC60-2DFA-4E83-BFD6-FBC0F07ADEBB}" type="slidenum">
              <a:rPr lang="it-IT" smtClean="0"/>
              <a:t>‹N›</a:t>
            </a:fld>
            <a:endParaRPr lang="it-IT"/>
          </a:p>
        </p:txBody>
      </p:sp>
    </p:spTree>
    <p:extLst>
      <p:ext uri="{BB962C8B-B14F-4D97-AF65-F5344CB8AC3E}">
        <p14:creationId xmlns:p14="http://schemas.microsoft.com/office/powerpoint/2010/main" val="38992194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839788" y="365125"/>
            <a:ext cx="10515600" cy="1325563"/>
          </a:xfrm>
        </p:spPr>
        <p:txBody>
          <a:bodyPr/>
          <a:lstStyle/>
          <a:p>
            <a:r>
              <a:rPr lang="it-IT" smtClean="0"/>
              <a:t>Fare clic per modificare lo stile del titolo</a:t>
            </a:r>
            <a:endParaRPr lang="it-IT"/>
          </a:p>
        </p:txBody>
      </p:sp>
      <p:sp>
        <p:nvSpPr>
          <p:cNvPr id="3" name="Segnaposto tes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839788" y="2505075"/>
            <a:ext cx="5157787" cy="368458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6172200" y="2505075"/>
            <a:ext cx="5183188" cy="368458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E3DCC997-424E-4408-90D6-4A130F7EE6E3}" type="datetimeFigureOut">
              <a:rPr lang="it-IT" smtClean="0"/>
              <a:t>07/12/2020</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C013EC60-2DFA-4E83-BFD6-FBC0F07ADEBB}" type="slidenum">
              <a:rPr lang="it-IT" smtClean="0"/>
              <a:t>‹N›</a:t>
            </a:fld>
            <a:endParaRPr lang="it-IT"/>
          </a:p>
        </p:txBody>
      </p:sp>
    </p:spTree>
    <p:extLst>
      <p:ext uri="{BB962C8B-B14F-4D97-AF65-F5344CB8AC3E}">
        <p14:creationId xmlns:p14="http://schemas.microsoft.com/office/powerpoint/2010/main" val="26571424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E3DCC997-424E-4408-90D6-4A130F7EE6E3}" type="datetimeFigureOut">
              <a:rPr lang="it-IT" smtClean="0"/>
              <a:t>07/12/2020</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C013EC60-2DFA-4E83-BFD6-FBC0F07ADEBB}" type="slidenum">
              <a:rPr lang="it-IT" smtClean="0"/>
              <a:t>‹N›</a:t>
            </a:fld>
            <a:endParaRPr lang="it-IT"/>
          </a:p>
        </p:txBody>
      </p:sp>
    </p:spTree>
    <p:extLst>
      <p:ext uri="{BB962C8B-B14F-4D97-AF65-F5344CB8AC3E}">
        <p14:creationId xmlns:p14="http://schemas.microsoft.com/office/powerpoint/2010/main" val="31850569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E3DCC997-424E-4408-90D6-4A130F7EE6E3}" type="datetimeFigureOut">
              <a:rPr lang="it-IT" smtClean="0"/>
              <a:t>07/12/2020</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C013EC60-2DFA-4E83-BFD6-FBC0F07ADEBB}" type="slidenum">
              <a:rPr lang="it-IT" smtClean="0"/>
              <a:t>‹N›</a:t>
            </a:fld>
            <a:endParaRPr lang="it-IT"/>
          </a:p>
        </p:txBody>
      </p:sp>
    </p:spTree>
    <p:extLst>
      <p:ext uri="{BB962C8B-B14F-4D97-AF65-F5344CB8AC3E}">
        <p14:creationId xmlns:p14="http://schemas.microsoft.com/office/powerpoint/2010/main" val="38209637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contenut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E3DCC997-424E-4408-90D6-4A130F7EE6E3}" type="datetimeFigureOut">
              <a:rPr lang="it-IT" smtClean="0"/>
              <a:t>07/12/2020</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C013EC60-2DFA-4E83-BFD6-FBC0F07ADEBB}" type="slidenum">
              <a:rPr lang="it-IT" smtClean="0"/>
              <a:t>‹N›</a:t>
            </a:fld>
            <a:endParaRPr lang="it-IT"/>
          </a:p>
        </p:txBody>
      </p:sp>
    </p:spTree>
    <p:extLst>
      <p:ext uri="{BB962C8B-B14F-4D97-AF65-F5344CB8AC3E}">
        <p14:creationId xmlns:p14="http://schemas.microsoft.com/office/powerpoint/2010/main" val="21506074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immagin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E3DCC997-424E-4408-90D6-4A130F7EE6E3}" type="datetimeFigureOut">
              <a:rPr lang="it-IT" smtClean="0"/>
              <a:t>07/12/2020</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C013EC60-2DFA-4E83-BFD6-FBC0F07ADEBB}" type="slidenum">
              <a:rPr lang="it-IT" smtClean="0"/>
              <a:t>‹N›</a:t>
            </a:fld>
            <a:endParaRPr lang="it-IT"/>
          </a:p>
        </p:txBody>
      </p:sp>
    </p:spTree>
    <p:extLst>
      <p:ext uri="{BB962C8B-B14F-4D97-AF65-F5344CB8AC3E}">
        <p14:creationId xmlns:p14="http://schemas.microsoft.com/office/powerpoint/2010/main" val="3597181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E3DCC997-424E-4408-90D6-4A130F7EE6E3}" type="datetimeFigureOut">
              <a:rPr lang="it-IT" smtClean="0"/>
              <a:t>07/12/2020</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C013EC60-2DFA-4E83-BFD6-FBC0F07ADEBB}" type="slidenum">
              <a:rPr lang="it-IT" smtClean="0"/>
              <a:t>‹N›</a:t>
            </a:fld>
            <a:endParaRPr lang="it-IT"/>
          </a:p>
        </p:txBody>
      </p:sp>
    </p:spTree>
    <p:extLst>
      <p:ext uri="{BB962C8B-B14F-4D97-AF65-F5344CB8AC3E}">
        <p14:creationId xmlns:p14="http://schemas.microsoft.com/office/powerpoint/2010/main" val="42813419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724900" y="365125"/>
            <a:ext cx="2628900" cy="5811838"/>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838200" y="365125"/>
            <a:ext cx="7734300" cy="5811838"/>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E3DCC997-424E-4408-90D6-4A130F7EE6E3}" type="datetimeFigureOut">
              <a:rPr lang="it-IT" smtClean="0"/>
              <a:t>07/12/2020</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C013EC60-2DFA-4E83-BFD6-FBC0F07ADEBB}" type="slidenum">
              <a:rPr lang="it-IT" smtClean="0"/>
              <a:t>‹N›</a:t>
            </a:fld>
            <a:endParaRPr lang="it-IT"/>
          </a:p>
        </p:txBody>
      </p:sp>
    </p:spTree>
    <p:extLst>
      <p:ext uri="{BB962C8B-B14F-4D97-AF65-F5344CB8AC3E}">
        <p14:creationId xmlns:p14="http://schemas.microsoft.com/office/powerpoint/2010/main" val="36593861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3DCC997-424E-4408-90D6-4A130F7EE6E3}" type="datetimeFigureOut">
              <a:rPr lang="it-IT" smtClean="0"/>
              <a:t>07/12/2020</a:t>
            </a:fld>
            <a:endParaRPr lang="it-IT"/>
          </a:p>
        </p:txBody>
      </p:sp>
      <p:sp>
        <p:nvSpPr>
          <p:cNvPr id="5" name="Segnaposto piè di pa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013EC60-2DFA-4E83-BFD6-FBC0F07ADEBB}" type="slidenum">
              <a:rPr lang="it-IT" smtClean="0"/>
              <a:t>‹N›</a:t>
            </a:fld>
            <a:endParaRPr lang="it-IT"/>
          </a:p>
        </p:txBody>
      </p:sp>
    </p:spTree>
    <p:extLst>
      <p:ext uri="{BB962C8B-B14F-4D97-AF65-F5344CB8AC3E}">
        <p14:creationId xmlns:p14="http://schemas.microsoft.com/office/powerpoint/2010/main" val="31194945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image" Target="../media/image18.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1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sellaDiTesto 3"/>
          <p:cNvSpPr txBox="1"/>
          <p:nvPr/>
        </p:nvSpPr>
        <p:spPr>
          <a:xfrm>
            <a:off x="4541586" y="2668438"/>
            <a:ext cx="2210863" cy="646331"/>
          </a:xfrm>
          <a:prstGeom prst="rect">
            <a:avLst/>
          </a:prstGeom>
          <a:noFill/>
        </p:spPr>
        <p:txBody>
          <a:bodyPr wrap="none" rtlCol="0">
            <a:spAutoFit/>
          </a:bodyPr>
          <a:lstStyle/>
          <a:p>
            <a:pPr algn="ctr"/>
            <a:r>
              <a:rPr lang="it-IT" sz="3600" b="1" dirty="0" smtClean="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AMMINE</a:t>
            </a:r>
          </a:p>
        </p:txBody>
      </p:sp>
    </p:spTree>
    <p:extLst>
      <p:ext uri="{BB962C8B-B14F-4D97-AF65-F5344CB8AC3E}">
        <p14:creationId xmlns:p14="http://schemas.microsoft.com/office/powerpoint/2010/main" val="36197334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sellaDiTesto 3"/>
          <p:cNvSpPr txBox="1"/>
          <p:nvPr/>
        </p:nvSpPr>
        <p:spPr>
          <a:xfrm>
            <a:off x="569343" y="439947"/>
            <a:ext cx="1031051" cy="369332"/>
          </a:xfrm>
          <a:prstGeom prst="rect">
            <a:avLst/>
          </a:prstGeom>
          <a:noFill/>
        </p:spPr>
        <p:txBody>
          <a:bodyPr wrap="none" rtlCol="0">
            <a:spAutoFit/>
          </a:bodyPr>
          <a:lstStyle/>
          <a:p>
            <a:r>
              <a:rPr lang="it-IT" dirty="0" smtClean="0">
                <a:solidFill>
                  <a:srgbClr val="0070C0"/>
                </a:solidFill>
                <a:effectLst>
                  <a:outerShdw blurRad="38100" dist="38100" dir="2700000" algn="tl">
                    <a:srgbClr val="000000">
                      <a:alpha val="43137"/>
                    </a:srgbClr>
                  </a:outerShdw>
                </a:effectLst>
              </a:rPr>
              <a:t>AMMINE</a:t>
            </a:r>
            <a:endParaRPr lang="it-IT" dirty="0">
              <a:solidFill>
                <a:srgbClr val="0070C0"/>
              </a:solidFill>
              <a:effectLst>
                <a:outerShdw blurRad="38100" dist="38100" dir="2700000" algn="tl">
                  <a:srgbClr val="000000">
                    <a:alpha val="43137"/>
                  </a:srgbClr>
                </a:outerShdw>
              </a:effectLst>
            </a:endParaRPr>
          </a:p>
        </p:txBody>
      </p:sp>
      <p:pic>
        <p:nvPicPr>
          <p:cNvPr id="3" name="Segnaposto contenuto 3" descr="85_2.gif"/>
          <p:cNvPicPr>
            <a:picLocks noGrp="1" noChangeAspect="1"/>
          </p:cNvPicPr>
          <p:nvPr>
            <p:ph/>
          </p:nvPr>
        </p:nvPicPr>
        <p:blipFill rotWithShape="1">
          <a:blip r:embed="rId2">
            <a:extLst>
              <a:ext uri="{28A0092B-C50C-407E-A947-70E740481C1C}">
                <a14:useLocalDpi xmlns:a14="http://schemas.microsoft.com/office/drawing/2010/main" val="0"/>
              </a:ext>
            </a:extLst>
          </a:blip>
          <a:srcRect l="10021" t="7690" r="7103" b="44037"/>
          <a:stretch/>
        </p:blipFill>
        <p:spPr>
          <a:xfrm>
            <a:off x="5489080" y="321886"/>
            <a:ext cx="5857335" cy="974785"/>
          </a:xfrm>
        </p:spPr>
      </p:pic>
      <p:pic>
        <p:nvPicPr>
          <p:cNvPr id="5" name="Segnaposto contenuto 3" descr="86.gif"/>
          <p:cNvPicPr>
            <a:picLocks noGrp="1" noChangeAspect="1"/>
          </p:cNvPicPr>
          <p:nvPr>
            <p:ph/>
          </p:nvPr>
        </p:nvPicPr>
        <p:blipFill rotWithShape="1">
          <a:blip r:embed="rId3">
            <a:extLst>
              <a:ext uri="{28A0092B-C50C-407E-A947-70E740481C1C}">
                <a14:useLocalDpi xmlns:a14="http://schemas.microsoft.com/office/drawing/2010/main" val="0"/>
              </a:ext>
            </a:extLst>
          </a:blip>
          <a:srcRect l="11378" t="24230" r="6465" b="57859"/>
          <a:stretch/>
        </p:blipFill>
        <p:spPr>
          <a:xfrm>
            <a:off x="6530916" y="3933724"/>
            <a:ext cx="5531688" cy="1552754"/>
          </a:xfrm>
        </p:spPr>
      </p:pic>
      <p:sp>
        <p:nvSpPr>
          <p:cNvPr id="2" name="Rettangolo 1"/>
          <p:cNvSpPr/>
          <p:nvPr/>
        </p:nvSpPr>
        <p:spPr>
          <a:xfrm>
            <a:off x="323850" y="943161"/>
            <a:ext cx="4577631" cy="2062103"/>
          </a:xfrm>
          <a:prstGeom prst="rect">
            <a:avLst/>
          </a:prstGeom>
        </p:spPr>
        <p:txBody>
          <a:bodyPr wrap="square">
            <a:spAutoFit/>
          </a:bodyPr>
          <a:lstStyle/>
          <a:p>
            <a:pPr marL="228600" algn="just">
              <a:spcAft>
                <a:spcPts val="0"/>
              </a:spcAft>
              <a:tabLst>
                <a:tab pos="2406650" algn="l"/>
              </a:tabLst>
            </a:pPr>
            <a:r>
              <a:rPr lang="it-IT" sz="1600" dirty="0">
                <a:latin typeface="Times New Roman" panose="02020603050405020304" pitchFamily="18" charset="0"/>
                <a:cs typeface="Times New Roman" panose="02020603050405020304" pitchFamily="18" charset="0"/>
              </a:rPr>
              <a:t>Le ammine sono composti formalmente derivanti dall’ammoniaca (NH</a:t>
            </a:r>
            <a:r>
              <a:rPr lang="it-IT" sz="1600" baseline="-25000" dirty="0">
                <a:latin typeface="Times New Roman" panose="02020603050405020304" pitchFamily="18" charset="0"/>
                <a:cs typeface="Times New Roman" panose="02020603050405020304" pitchFamily="18" charset="0"/>
              </a:rPr>
              <a:t>3</a:t>
            </a:r>
            <a:r>
              <a:rPr lang="it-IT" sz="1600" dirty="0">
                <a:latin typeface="Times New Roman" panose="02020603050405020304" pitchFamily="18" charset="0"/>
                <a:cs typeface="Times New Roman" panose="02020603050405020304" pitchFamily="18" charset="0"/>
              </a:rPr>
              <a:t>) in cui uno o più atomi di idrogeno sono stati sostituiti da gruppi alchilici. Le ammine sono presenti in alcuni dei più importanti composti del mondo biologico. </a:t>
            </a:r>
            <a:endParaRPr lang="it-IT" sz="1600" dirty="0" smtClean="0">
              <a:latin typeface="Times New Roman" panose="02020603050405020304" pitchFamily="18" charset="0"/>
              <a:cs typeface="Times New Roman" panose="02020603050405020304" pitchFamily="18" charset="0"/>
            </a:endParaRPr>
          </a:p>
          <a:p>
            <a:pPr marL="228600" algn="just">
              <a:spcAft>
                <a:spcPts val="0"/>
              </a:spcAft>
              <a:tabLst>
                <a:tab pos="2406650" algn="l"/>
              </a:tabLst>
            </a:pPr>
            <a:r>
              <a:rPr lang="it-IT" sz="1600" dirty="0" smtClean="0">
                <a:effectLst/>
                <a:latin typeface="Times New Roman" panose="02020603050405020304" pitchFamily="18" charset="0"/>
                <a:ea typeface="Times New Roman" panose="02020603050405020304" pitchFamily="18" charset="0"/>
              </a:rPr>
              <a:t>È il numero di gruppi alchilici </a:t>
            </a:r>
            <a:r>
              <a:rPr lang="it-IT" sz="1600" b="1" i="1" dirty="0" smtClean="0">
                <a:effectLst/>
                <a:latin typeface="Times New Roman" panose="02020603050405020304" pitchFamily="18" charset="0"/>
                <a:ea typeface="Times New Roman" panose="02020603050405020304" pitchFamily="18" charset="0"/>
              </a:rPr>
              <a:t>legati all'azoto</a:t>
            </a:r>
            <a:r>
              <a:rPr lang="it-IT" sz="1600" b="1" dirty="0" smtClean="0">
                <a:effectLst/>
                <a:latin typeface="Times New Roman" panose="02020603050405020304" pitchFamily="18" charset="0"/>
                <a:ea typeface="Times New Roman" panose="02020603050405020304" pitchFamily="18" charset="0"/>
              </a:rPr>
              <a:t> </a:t>
            </a:r>
            <a:r>
              <a:rPr lang="it-IT" sz="1600" dirty="0" smtClean="0">
                <a:effectLst/>
                <a:latin typeface="Times New Roman" panose="02020603050405020304" pitchFamily="18" charset="0"/>
                <a:ea typeface="Times New Roman" panose="02020603050405020304" pitchFamily="18" charset="0"/>
              </a:rPr>
              <a:t>che determina se un'ammina è primaria, secondaria e terziaria.  </a:t>
            </a:r>
          </a:p>
        </p:txBody>
      </p:sp>
      <p:sp>
        <p:nvSpPr>
          <p:cNvPr id="6" name="Rettangolo 5"/>
          <p:cNvSpPr/>
          <p:nvPr/>
        </p:nvSpPr>
        <p:spPr>
          <a:xfrm>
            <a:off x="346374" y="4409260"/>
            <a:ext cx="6096000" cy="1077218"/>
          </a:xfrm>
          <a:prstGeom prst="rect">
            <a:avLst/>
          </a:prstGeom>
        </p:spPr>
        <p:txBody>
          <a:bodyPr>
            <a:spAutoFit/>
          </a:bodyPr>
          <a:lstStyle/>
          <a:p>
            <a:pPr marL="228600" algn="just">
              <a:spcAft>
                <a:spcPts val="0"/>
              </a:spcAft>
              <a:tabLst>
                <a:tab pos="2406650" algn="l"/>
              </a:tabLst>
            </a:pPr>
            <a:r>
              <a:rPr lang="it-IT" sz="1600" dirty="0" smtClean="0">
                <a:effectLst/>
                <a:latin typeface="Times New Roman" panose="02020603050405020304" pitchFamily="18" charset="0"/>
                <a:ea typeface="Times New Roman" panose="02020603050405020304" pitchFamily="18" charset="0"/>
              </a:rPr>
              <a:t>Il nome d'uso della ammine consiste nel nome dei gruppi alchilici legati all'azoto, in ordine alfabetico, seguito da "ammina". L'intero nome è </a:t>
            </a:r>
            <a:r>
              <a:rPr lang="it-IT" sz="1600" dirty="0" err="1" smtClean="0">
                <a:effectLst/>
                <a:latin typeface="Times New Roman" panose="02020603050405020304" pitchFamily="18" charset="0"/>
                <a:ea typeface="Times New Roman" panose="02020603050405020304" pitchFamily="18" charset="0"/>
              </a:rPr>
              <a:t>scrittocon</a:t>
            </a:r>
            <a:r>
              <a:rPr lang="it-IT" sz="1600" dirty="0" smtClean="0">
                <a:effectLst/>
                <a:latin typeface="Times New Roman" panose="02020603050405020304" pitchFamily="18" charset="0"/>
                <a:ea typeface="Times New Roman" panose="02020603050405020304" pitchFamily="18" charset="0"/>
              </a:rPr>
              <a:t> una sola parola. </a:t>
            </a:r>
          </a:p>
          <a:p>
            <a:pPr marL="228600" algn="just">
              <a:spcAft>
                <a:spcPts val="0"/>
              </a:spcAft>
              <a:tabLst>
                <a:tab pos="2406650" algn="l"/>
              </a:tabLst>
            </a:pPr>
            <a:r>
              <a:rPr lang="it-IT" sz="1600" dirty="0" smtClean="0">
                <a:effectLst/>
                <a:latin typeface="Times New Roman" panose="02020603050405020304" pitchFamily="18" charset="0"/>
                <a:ea typeface="Times New Roman" panose="02020603050405020304" pitchFamily="18" charset="0"/>
              </a:rPr>
              <a:t> </a:t>
            </a:r>
            <a:endParaRPr lang="it-IT" sz="1600" dirty="0">
              <a:effectLst/>
              <a:latin typeface="Times New Roman" panose="02020603050405020304" pitchFamily="18" charset="0"/>
              <a:ea typeface="Times New Roman" panose="02020603050405020304" pitchFamily="18" charset="0"/>
            </a:endParaRPr>
          </a:p>
        </p:txBody>
      </p:sp>
      <p:pic>
        <p:nvPicPr>
          <p:cNvPr id="7" name="Segnaposto contenuto 3" descr="86.gif"/>
          <p:cNvPicPr>
            <a:picLocks noGrp="1" noChangeAspect="1"/>
          </p:cNvPicPr>
          <p:nvPr>
            <p:ph/>
          </p:nvPr>
        </p:nvPicPr>
        <p:blipFill rotWithShape="1">
          <a:blip r:embed="rId3">
            <a:extLst>
              <a:ext uri="{28A0092B-C50C-407E-A947-70E740481C1C}">
                <a14:useLocalDpi xmlns:a14="http://schemas.microsoft.com/office/drawing/2010/main" val="0"/>
              </a:ext>
            </a:extLst>
          </a:blip>
          <a:srcRect l="108309" t="10675" r="-108309" b="71734"/>
          <a:stretch/>
        </p:blipFill>
        <p:spPr>
          <a:xfrm>
            <a:off x="3394374" y="4383478"/>
            <a:ext cx="4189413" cy="948907"/>
          </a:xfrm>
        </p:spPr>
      </p:pic>
      <p:pic>
        <p:nvPicPr>
          <p:cNvPr id="12" name="Segnaposto contenuto 3" descr="93.gif"/>
          <p:cNvPicPr>
            <a:picLocks noGrp="1" noChangeAspect="1"/>
          </p:cNvPicPr>
          <p:nvPr>
            <p:ph/>
          </p:nvPr>
        </p:nvPicPr>
        <p:blipFill rotWithShape="1">
          <a:blip r:embed="rId4">
            <a:extLst>
              <a:ext uri="{28A0092B-C50C-407E-A947-70E740481C1C}">
                <a14:useLocalDpi xmlns:a14="http://schemas.microsoft.com/office/drawing/2010/main" val="0"/>
              </a:ext>
            </a:extLst>
          </a:blip>
          <a:srcRect b="76678"/>
          <a:stretch/>
        </p:blipFill>
        <p:spPr>
          <a:xfrm>
            <a:off x="4979119" y="1988173"/>
            <a:ext cx="6535616" cy="1103536"/>
          </a:xfrm>
        </p:spPr>
      </p:pic>
    </p:spTree>
    <p:extLst>
      <p:ext uri="{BB962C8B-B14F-4D97-AF65-F5344CB8AC3E}">
        <p14:creationId xmlns:p14="http://schemas.microsoft.com/office/powerpoint/2010/main" val="33347513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sellaDiTesto 3"/>
          <p:cNvSpPr txBox="1"/>
          <p:nvPr/>
        </p:nvSpPr>
        <p:spPr>
          <a:xfrm>
            <a:off x="569343" y="439947"/>
            <a:ext cx="1031051" cy="369332"/>
          </a:xfrm>
          <a:prstGeom prst="rect">
            <a:avLst/>
          </a:prstGeom>
          <a:noFill/>
        </p:spPr>
        <p:txBody>
          <a:bodyPr wrap="none" rtlCol="0">
            <a:spAutoFit/>
          </a:bodyPr>
          <a:lstStyle/>
          <a:p>
            <a:r>
              <a:rPr lang="it-IT" dirty="0" smtClean="0">
                <a:solidFill>
                  <a:srgbClr val="0070C0"/>
                </a:solidFill>
                <a:effectLst>
                  <a:outerShdw blurRad="38100" dist="38100" dir="2700000" algn="tl">
                    <a:srgbClr val="000000">
                      <a:alpha val="43137"/>
                    </a:srgbClr>
                  </a:outerShdw>
                </a:effectLst>
              </a:rPr>
              <a:t>AMMINE</a:t>
            </a:r>
            <a:endParaRPr lang="it-IT" dirty="0">
              <a:solidFill>
                <a:srgbClr val="0070C0"/>
              </a:solidFill>
              <a:effectLst>
                <a:outerShdw blurRad="38100" dist="38100" dir="2700000" algn="tl">
                  <a:srgbClr val="000000">
                    <a:alpha val="43137"/>
                  </a:srgbClr>
                </a:outerShdw>
              </a:effectLst>
            </a:endParaRPr>
          </a:p>
        </p:txBody>
      </p:sp>
      <p:pic>
        <p:nvPicPr>
          <p:cNvPr id="7" name="Segnaposto contenuto 3" descr="86.gif"/>
          <p:cNvPicPr>
            <a:picLocks noGrp="1" noChangeAspect="1"/>
          </p:cNvPicPr>
          <p:nvPr>
            <p:ph/>
          </p:nvPr>
        </p:nvPicPr>
        <p:blipFill rotWithShape="1">
          <a:blip r:embed="rId2">
            <a:extLst>
              <a:ext uri="{28A0092B-C50C-407E-A947-70E740481C1C}">
                <a14:useLocalDpi xmlns:a14="http://schemas.microsoft.com/office/drawing/2010/main" val="0"/>
              </a:ext>
            </a:extLst>
          </a:blip>
          <a:srcRect l="108309" t="10675" r="-108309" b="71734"/>
          <a:stretch/>
        </p:blipFill>
        <p:spPr>
          <a:xfrm>
            <a:off x="3394374" y="4383478"/>
            <a:ext cx="4189413" cy="948907"/>
          </a:xfrm>
        </p:spPr>
      </p:pic>
      <p:pic>
        <p:nvPicPr>
          <p:cNvPr id="8" name="Segnaposto contenuto 3" descr="86.gif"/>
          <p:cNvPicPr>
            <a:picLocks noGrp="1" noChangeAspect="1"/>
          </p:cNvPicPr>
          <p:nvPr>
            <p:ph/>
          </p:nvPr>
        </p:nvPicPr>
        <p:blipFill rotWithShape="1">
          <a:blip r:embed="rId2">
            <a:extLst>
              <a:ext uri="{28A0092B-C50C-407E-A947-70E740481C1C}">
                <a14:useLocalDpi xmlns:a14="http://schemas.microsoft.com/office/drawing/2010/main" val="0"/>
              </a:ext>
            </a:extLst>
          </a:blip>
          <a:srcRect t="42978" b="12223"/>
          <a:stretch/>
        </p:blipFill>
        <p:spPr>
          <a:xfrm>
            <a:off x="498651" y="2274686"/>
            <a:ext cx="7541751" cy="4350360"/>
          </a:xfrm>
        </p:spPr>
      </p:pic>
      <p:sp>
        <p:nvSpPr>
          <p:cNvPr id="9" name="Rettangolo 8"/>
          <p:cNvSpPr/>
          <p:nvPr/>
        </p:nvSpPr>
        <p:spPr>
          <a:xfrm>
            <a:off x="1805796" y="624613"/>
            <a:ext cx="9546566" cy="1815882"/>
          </a:xfrm>
          <a:prstGeom prst="rect">
            <a:avLst/>
          </a:prstGeom>
        </p:spPr>
        <p:txBody>
          <a:bodyPr wrap="square">
            <a:spAutoFit/>
          </a:bodyPr>
          <a:lstStyle/>
          <a:p>
            <a:pPr marL="228600" algn="just">
              <a:spcAft>
                <a:spcPts val="0"/>
              </a:spcAft>
              <a:tabLst>
                <a:tab pos="2406650" algn="l"/>
              </a:tabLst>
            </a:pPr>
            <a:r>
              <a:rPr lang="it-IT" sz="1600" dirty="0" smtClean="0">
                <a:effectLst/>
                <a:latin typeface="Times New Roman" panose="02020603050405020304" pitchFamily="18" charset="0"/>
                <a:ea typeface="Times New Roman" panose="02020603050405020304" pitchFamily="18" charset="0"/>
              </a:rPr>
              <a:t>Il sistema IUPAC prevede un suffisso per la nomenclature delle ammine. </a:t>
            </a:r>
          </a:p>
          <a:p>
            <a:pPr marL="228600" algn="just">
              <a:spcAft>
                <a:spcPts val="0"/>
              </a:spcAft>
              <a:tabLst>
                <a:tab pos="2406650" algn="l"/>
              </a:tabLst>
            </a:pPr>
            <a:r>
              <a:rPr lang="it-IT" sz="1600" dirty="0" smtClean="0">
                <a:effectLst/>
                <a:latin typeface="Times New Roman" panose="02020603050405020304" pitchFamily="18" charset="0"/>
                <a:ea typeface="Times New Roman" panose="02020603050405020304" pitchFamily="18" charset="0"/>
              </a:rPr>
              <a:t>La "o" finale del nome dell'alcano è sostituita del suffisso "ammina", in modo simile a quanto abbiamo visto per gli alcoli. Il carbonio a cui è legato l'azoto è identificato da un numero. </a:t>
            </a:r>
          </a:p>
          <a:p>
            <a:pPr marL="228600" algn="just">
              <a:spcAft>
                <a:spcPts val="0"/>
              </a:spcAft>
              <a:tabLst>
                <a:tab pos="2406650" algn="l"/>
              </a:tabLst>
            </a:pPr>
            <a:r>
              <a:rPr lang="it-IT" sz="1600" dirty="0" smtClean="0">
                <a:effectLst/>
                <a:latin typeface="Times New Roman" panose="02020603050405020304" pitchFamily="18" charset="0"/>
                <a:ea typeface="Times New Roman" panose="02020603050405020304" pitchFamily="18" charset="0"/>
              </a:rPr>
              <a:t>Il numero può apparire prima del nome dell'idrocarburo genitore o prima di "ammina". </a:t>
            </a:r>
          </a:p>
          <a:p>
            <a:pPr marL="228600" algn="just">
              <a:spcAft>
                <a:spcPts val="0"/>
              </a:spcAft>
              <a:tabLst>
                <a:tab pos="2406650" algn="l"/>
              </a:tabLst>
            </a:pPr>
            <a:r>
              <a:rPr lang="it-IT" sz="1600" dirty="0" smtClean="0">
                <a:effectLst/>
                <a:latin typeface="Times New Roman" panose="02020603050405020304" pitchFamily="18" charset="0"/>
                <a:ea typeface="Times New Roman" panose="02020603050405020304" pitchFamily="18" charset="0"/>
              </a:rPr>
              <a:t>Il nome di eventuali altri gruppi alchilici legati all'azoto è preceduto da un "</a:t>
            </a:r>
            <a:r>
              <a:rPr lang="it-IT" sz="1600" i="1" dirty="0" smtClean="0">
                <a:effectLst/>
                <a:latin typeface="Times New Roman" panose="02020603050405020304" pitchFamily="18" charset="0"/>
                <a:ea typeface="Times New Roman" panose="02020603050405020304" pitchFamily="18" charset="0"/>
              </a:rPr>
              <a:t>N</a:t>
            </a:r>
            <a:r>
              <a:rPr lang="it-IT" sz="1600" dirty="0" smtClean="0">
                <a:effectLst/>
                <a:latin typeface="Times New Roman" panose="02020603050405020304" pitchFamily="18" charset="0"/>
                <a:ea typeface="Times New Roman" panose="02020603050405020304" pitchFamily="18" charset="0"/>
              </a:rPr>
              <a:t>" (in corsivo) per indicare che il gruppo è legato ad un azoto e non ad un carbonio.</a:t>
            </a:r>
          </a:p>
          <a:p>
            <a:pPr marL="228600" algn="just">
              <a:spcAft>
                <a:spcPts val="0"/>
              </a:spcAft>
              <a:tabLst>
                <a:tab pos="2406650" algn="l"/>
              </a:tabLst>
            </a:pPr>
            <a:r>
              <a:rPr lang="it-IT" sz="1600" dirty="0" smtClean="0">
                <a:effectLst/>
                <a:latin typeface="Times New Roman" panose="02020603050405020304" pitchFamily="18" charset="0"/>
                <a:ea typeface="Times New Roman" panose="02020603050405020304" pitchFamily="18" charset="0"/>
              </a:rPr>
              <a:t> </a:t>
            </a:r>
          </a:p>
        </p:txBody>
      </p:sp>
      <p:sp>
        <p:nvSpPr>
          <p:cNvPr id="14" name="Rettangolo 13"/>
          <p:cNvSpPr/>
          <p:nvPr/>
        </p:nvSpPr>
        <p:spPr>
          <a:xfrm>
            <a:off x="8324490" y="3762724"/>
            <a:ext cx="3331385" cy="2308324"/>
          </a:xfrm>
          <a:prstGeom prst="rect">
            <a:avLst/>
          </a:prstGeom>
        </p:spPr>
        <p:txBody>
          <a:bodyPr wrap="square">
            <a:spAutoFit/>
          </a:bodyPr>
          <a:lstStyle/>
          <a:p>
            <a:pPr marL="228600" algn="just">
              <a:spcAft>
                <a:spcPts val="0"/>
              </a:spcAft>
              <a:tabLst>
                <a:tab pos="2406650" algn="l"/>
              </a:tabLst>
            </a:pPr>
            <a:r>
              <a:rPr lang="it-IT" dirty="0" smtClean="0">
                <a:effectLst/>
                <a:latin typeface="Times New Roman" panose="02020603050405020304" pitchFamily="18" charset="0"/>
                <a:ea typeface="Times New Roman" panose="02020603050405020304" pitchFamily="18" charset="0"/>
              </a:rPr>
              <a:t>I sostituenti sono disposti in ordine alfabetico, e ad ognuno di essi è assegnato un numero o una </a:t>
            </a:r>
            <a:r>
              <a:rPr lang="it-IT" i="1" dirty="0" smtClean="0">
                <a:effectLst/>
                <a:latin typeface="Times New Roman" panose="02020603050405020304" pitchFamily="18" charset="0"/>
                <a:ea typeface="Times New Roman" panose="02020603050405020304" pitchFamily="18" charset="0"/>
              </a:rPr>
              <a:t>"N</a:t>
            </a:r>
            <a:r>
              <a:rPr lang="it-IT" dirty="0" smtClean="0">
                <a:effectLst/>
                <a:latin typeface="Times New Roman" panose="02020603050405020304" pitchFamily="18" charset="0"/>
                <a:ea typeface="Times New Roman" panose="02020603050405020304" pitchFamily="18" charset="0"/>
              </a:rPr>
              <a:t>". </a:t>
            </a:r>
          </a:p>
          <a:p>
            <a:pPr marL="228600" algn="just">
              <a:spcAft>
                <a:spcPts val="0"/>
              </a:spcAft>
              <a:tabLst>
                <a:tab pos="2406650" algn="l"/>
              </a:tabLst>
            </a:pPr>
            <a:r>
              <a:rPr lang="it-IT" dirty="0" smtClean="0">
                <a:effectLst/>
                <a:latin typeface="Times New Roman" panose="02020603050405020304" pitchFamily="18" charset="0"/>
                <a:ea typeface="Times New Roman" panose="02020603050405020304" pitchFamily="18" charset="0"/>
              </a:rPr>
              <a:t>La catena è numerata nella direzione che dà al suffisso del gruppo funzionale il numero minore possibile.</a:t>
            </a:r>
            <a:endParaRPr lang="it-IT"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976716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Segnaposto contenuto 3" descr="918_2.gif"/>
          <p:cNvPicPr>
            <a:picLocks noGrp="1" noChangeAspect="1"/>
          </p:cNvPicPr>
          <p:nvPr>
            <p:ph idx="1"/>
          </p:nvPr>
        </p:nvPicPr>
        <p:blipFill rotWithShape="1">
          <a:blip r:embed="rId2">
            <a:extLst>
              <a:ext uri="{28A0092B-C50C-407E-A947-70E740481C1C}">
                <a14:useLocalDpi xmlns:a14="http://schemas.microsoft.com/office/drawing/2010/main" val="0"/>
              </a:ext>
            </a:extLst>
          </a:blip>
          <a:srcRect b="27175"/>
          <a:stretch/>
        </p:blipFill>
        <p:spPr>
          <a:xfrm>
            <a:off x="573800" y="1877383"/>
            <a:ext cx="10709061" cy="3574511"/>
          </a:xfrm>
        </p:spPr>
      </p:pic>
      <p:sp>
        <p:nvSpPr>
          <p:cNvPr id="5" name="Rettangolo 4"/>
          <p:cNvSpPr/>
          <p:nvPr/>
        </p:nvSpPr>
        <p:spPr>
          <a:xfrm>
            <a:off x="1055297" y="153217"/>
            <a:ext cx="10072777" cy="1200329"/>
          </a:xfrm>
          <a:prstGeom prst="rect">
            <a:avLst/>
          </a:prstGeom>
        </p:spPr>
        <p:txBody>
          <a:bodyPr wrap="square">
            <a:spAutoFit/>
          </a:bodyPr>
          <a:lstStyle/>
          <a:p>
            <a:pPr algn="just">
              <a:spcAft>
                <a:spcPts val="0"/>
              </a:spcAft>
            </a:pPr>
            <a:r>
              <a:rPr lang="it-IT" dirty="0">
                <a:latin typeface="Times New Roman" panose="02020603050405020304" pitchFamily="18" charset="0"/>
                <a:ea typeface="Times New Roman" panose="02020603050405020304" pitchFamily="18" charset="0"/>
              </a:rPr>
              <a:t>Un’ammina ciclica satura – un’ammina ciclica senza alcun doppio legame – può essere denominata come un </a:t>
            </a:r>
            <a:r>
              <a:rPr lang="it-IT" dirty="0" err="1">
                <a:latin typeface="Times New Roman" panose="02020603050405020304" pitchFamily="18" charset="0"/>
                <a:ea typeface="Times New Roman" panose="02020603050405020304" pitchFamily="18" charset="0"/>
              </a:rPr>
              <a:t>cicloalcano</a:t>
            </a:r>
            <a:r>
              <a:rPr lang="it-IT" dirty="0">
                <a:latin typeface="Times New Roman" panose="02020603050405020304" pitchFamily="18" charset="0"/>
                <a:ea typeface="Times New Roman" panose="02020603050405020304" pitchFamily="18" charset="0"/>
              </a:rPr>
              <a:t>, usando il prefisso “</a:t>
            </a:r>
            <a:r>
              <a:rPr lang="it-IT" dirty="0" err="1">
                <a:latin typeface="Times New Roman" panose="02020603050405020304" pitchFamily="18" charset="0"/>
                <a:ea typeface="Times New Roman" panose="02020603050405020304" pitchFamily="18" charset="0"/>
              </a:rPr>
              <a:t>aza</a:t>
            </a:r>
            <a:r>
              <a:rPr lang="it-IT" dirty="0">
                <a:latin typeface="Times New Roman" panose="02020603050405020304" pitchFamily="18" charset="0"/>
                <a:ea typeface="Times New Roman" panose="02020603050405020304" pitchFamily="18" charset="0"/>
              </a:rPr>
              <a:t>” per denotare l’atomo di azoto. Vi sono, tuttavia, altri nomi accettabili. Alcuni dei nomi più comunemente usati sono mostrati di seguito. Da notare che gli anelli eterociclici sono numerati in modo che l’eteroatomo abbia il numero più basso possibile.</a:t>
            </a:r>
            <a:endParaRPr lang="it-IT" sz="1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37475403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sellaDiTesto 3"/>
          <p:cNvSpPr txBox="1"/>
          <p:nvPr/>
        </p:nvSpPr>
        <p:spPr>
          <a:xfrm>
            <a:off x="569343" y="439947"/>
            <a:ext cx="1685077" cy="369332"/>
          </a:xfrm>
          <a:prstGeom prst="rect">
            <a:avLst/>
          </a:prstGeom>
          <a:noFill/>
        </p:spPr>
        <p:txBody>
          <a:bodyPr wrap="none" rtlCol="0">
            <a:spAutoFit/>
          </a:bodyPr>
          <a:lstStyle/>
          <a:p>
            <a:r>
              <a:rPr lang="it-IT" dirty="0" smtClean="0">
                <a:solidFill>
                  <a:srgbClr val="0070C0"/>
                </a:solidFill>
                <a:effectLst>
                  <a:outerShdw blurRad="38100" dist="38100" dir="2700000" algn="tl">
                    <a:srgbClr val="000000">
                      <a:alpha val="43137"/>
                    </a:srgbClr>
                  </a:outerShdw>
                </a:effectLst>
              </a:rPr>
              <a:t>Sali di ammonio</a:t>
            </a:r>
            <a:endParaRPr lang="it-IT" dirty="0">
              <a:solidFill>
                <a:srgbClr val="0070C0"/>
              </a:solidFill>
              <a:effectLst>
                <a:outerShdw blurRad="38100" dist="38100" dir="2700000" algn="tl">
                  <a:srgbClr val="000000">
                    <a:alpha val="43137"/>
                  </a:srgbClr>
                </a:outerShdw>
              </a:effectLst>
            </a:endParaRPr>
          </a:p>
        </p:txBody>
      </p:sp>
      <p:pic>
        <p:nvPicPr>
          <p:cNvPr id="7" name="Segnaposto contenuto 3" descr="86.gif"/>
          <p:cNvPicPr>
            <a:picLocks noGrp="1" noChangeAspect="1"/>
          </p:cNvPicPr>
          <p:nvPr>
            <p:ph/>
          </p:nvPr>
        </p:nvPicPr>
        <p:blipFill rotWithShape="1">
          <a:blip r:embed="rId2">
            <a:extLst>
              <a:ext uri="{28A0092B-C50C-407E-A947-70E740481C1C}">
                <a14:useLocalDpi xmlns:a14="http://schemas.microsoft.com/office/drawing/2010/main" val="0"/>
              </a:ext>
            </a:extLst>
          </a:blip>
          <a:srcRect l="108309" t="10675" r="-108309" b="71734"/>
          <a:stretch/>
        </p:blipFill>
        <p:spPr>
          <a:xfrm>
            <a:off x="3394374" y="4383478"/>
            <a:ext cx="4189413" cy="948907"/>
          </a:xfrm>
        </p:spPr>
      </p:pic>
      <p:pic>
        <p:nvPicPr>
          <p:cNvPr id="10" name="Segnaposto contenuto 3" descr="87.gif"/>
          <p:cNvPicPr>
            <a:picLocks noGrp="1" noChangeAspect="1"/>
          </p:cNvPicPr>
          <p:nvPr>
            <p:ph/>
          </p:nvPr>
        </p:nvPicPr>
        <p:blipFill rotWithShape="1">
          <a:blip r:embed="rId3">
            <a:extLst>
              <a:ext uri="{28A0092B-C50C-407E-A947-70E740481C1C}">
                <a14:useLocalDpi xmlns:a14="http://schemas.microsoft.com/office/drawing/2010/main" val="0"/>
              </a:ext>
            </a:extLst>
          </a:blip>
          <a:srcRect l="10110" r="11631" b="39311"/>
          <a:stretch/>
        </p:blipFill>
        <p:spPr>
          <a:xfrm>
            <a:off x="4071668" y="809279"/>
            <a:ext cx="5814204" cy="1433589"/>
          </a:xfrm>
        </p:spPr>
      </p:pic>
      <p:sp>
        <p:nvSpPr>
          <p:cNvPr id="3" name="Rettangolo 2"/>
          <p:cNvSpPr/>
          <p:nvPr/>
        </p:nvSpPr>
        <p:spPr>
          <a:xfrm>
            <a:off x="1452653" y="4132056"/>
            <a:ext cx="9175090" cy="923330"/>
          </a:xfrm>
          <a:prstGeom prst="rect">
            <a:avLst/>
          </a:prstGeom>
        </p:spPr>
        <p:txBody>
          <a:bodyPr wrap="square">
            <a:spAutoFit/>
          </a:bodyPr>
          <a:lstStyle/>
          <a:p>
            <a:pPr marL="228600" algn="just">
              <a:spcAft>
                <a:spcPts val="0"/>
              </a:spcAft>
              <a:tabLst>
                <a:tab pos="2406650" algn="l"/>
              </a:tabLst>
            </a:pPr>
            <a:r>
              <a:rPr lang="it-IT" dirty="0" smtClean="0">
                <a:effectLst/>
                <a:latin typeface="Times New Roman" panose="02020603050405020304" pitchFamily="18" charset="0"/>
                <a:ea typeface="Times New Roman" panose="02020603050405020304" pitchFamily="18" charset="0"/>
              </a:rPr>
              <a:t>Per questi composti si usa la nomenclatura dei sali ([anione] di [catione]), ed il nome del catione si ottiene dal nome dei gruppi alchilici disposti in ordine alfabetico, seguito da "ammonio" (in una sola parola).</a:t>
            </a:r>
            <a:endParaRPr lang="it-IT" dirty="0">
              <a:effectLst/>
              <a:latin typeface="Times New Roman" panose="02020603050405020304" pitchFamily="18" charset="0"/>
              <a:ea typeface="Times New Roman" panose="02020603050405020304" pitchFamily="18" charset="0"/>
            </a:endParaRPr>
          </a:p>
        </p:txBody>
      </p:sp>
      <p:pic>
        <p:nvPicPr>
          <p:cNvPr id="6" name="Segnaposto contenuto 3" descr="919_1.gif"/>
          <p:cNvPicPr>
            <a:picLocks noGrp="1" noChangeAspect="1"/>
          </p:cNvPicPr>
          <p:nvPr>
            <p:ph/>
          </p:nvPr>
        </p:nvPicPr>
        <p:blipFill rotWithShape="1">
          <a:blip r:embed="rId4">
            <a:extLst>
              <a:ext uri="{28A0092B-C50C-407E-A947-70E740481C1C}">
                <a14:useLocalDpi xmlns:a14="http://schemas.microsoft.com/office/drawing/2010/main" val="0"/>
              </a:ext>
            </a:extLst>
          </a:blip>
          <a:srcRect b="46630"/>
          <a:stretch/>
        </p:blipFill>
        <p:spPr>
          <a:xfrm>
            <a:off x="350418" y="2150261"/>
            <a:ext cx="5191125" cy="1550471"/>
          </a:xfrm>
        </p:spPr>
      </p:pic>
    </p:spTree>
    <p:extLst>
      <p:ext uri="{BB962C8B-B14F-4D97-AF65-F5344CB8AC3E}">
        <p14:creationId xmlns:p14="http://schemas.microsoft.com/office/powerpoint/2010/main" val="103253428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tangolo 3"/>
          <p:cNvSpPr/>
          <p:nvPr/>
        </p:nvSpPr>
        <p:spPr>
          <a:xfrm>
            <a:off x="667109" y="162320"/>
            <a:ext cx="10866407" cy="923330"/>
          </a:xfrm>
          <a:prstGeom prst="rect">
            <a:avLst/>
          </a:prstGeom>
        </p:spPr>
        <p:txBody>
          <a:bodyPr wrap="square">
            <a:spAutoFit/>
          </a:bodyPr>
          <a:lstStyle/>
          <a:p>
            <a:pPr algn="just">
              <a:spcAft>
                <a:spcPts val="0"/>
              </a:spcAft>
            </a:pPr>
            <a:r>
              <a:rPr lang="it-IT" dirty="0">
                <a:latin typeface="Times New Roman" panose="02020603050405020304" pitchFamily="18" charset="0"/>
                <a:ea typeface="Times New Roman" panose="02020603050405020304" pitchFamily="18" charset="0"/>
              </a:rPr>
              <a:t>La coppia solitaria di elettroni sull’azoto permette ad un’ammina di ribaltarsi “dentro fuori” rapidamente a temperatura ambiente. Questo fenomeno è chiamato</a:t>
            </a:r>
            <a:r>
              <a:rPr lang="it-IT" b="1" dirty="0">
                <a:latin typeface="Times New Roman" panose="02020603050405020304" pitchFamily="18" charset="0"/>
                <a:ea typeface="Times New Roman" panose="02020603050405020304" pitchFamily="18" charset="0"/>
              </a:rPr>
              <a:t> inversione delle ammine</a:t>
            </a:r>
            <a:r>
              <a:rPr lang="it-IT" dirty="0">
                <a:latin typeface="Times New Roman" panose="02020603050405020304" pitchFamily="18" charset="0"/>
                <a:ea typeface="Times New Roman" panose="02020603050405020304" pitchFamily="18" charset="0"/>
              </a:rPr>
              <a:t>. Un modo per disegnare l’inversione delle ammine e di confrontarlo con un ombrello che si ribalta dentro fuori in una tempesta di vento. </a:t>
            </a:r>
            <a:endParaRPr lang="it-IT" sz="1200" dirty="0">
              <a:effectLst/>
              <a:latin typeface="Times New Roman" panose="02020603050405020304" pitchFamily="18" charset="0"/>
              <a:ea typeface="Times New Roman" panose="02020603050405020304" pitchFamily="18" charset="0"/>
            </a:endParaRPr>
          </a:p>
        </p:txBody>
      </p:sp>
      <p:pic>
        <p:nvPicPr>
          <p:cNvPr id="5" name="Immagin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02719" y="1302589"/>
            <a:ext cx="6874087" cy="2536166"/>
          </a:xfrm>
          <a:prstGeom prst="rect">
            <a:avLst/>
          </a:prstGeom>
        </p:spPr>
      </p:pic>
      <p:sp>
        <p:nvSpPr>
          <p:cNvPr id="6" name="Rettangolo 5"/>
          <p:cNvSpPr/>
          <p:nvPr/>
        </p:nvSpPr>
        <p:spPr>
          <a:xfrm>
            <a:off x="527329" y="4055694"/>
            <a:ext cx="10624866" cy="2308324"/>
          </a:xfrm>
          <a:prstGeom prst="rect">
            <a:avLst/>
          </a:prstGeom>
        </p:spPr>
        <p:txBody>
          <a:bodyPr wrap="square">
            <a:spAutoFit/>
          </a:bodyPr>
          <a:lstStyle/>
          <a:p>
            <a:pPr algn="just">
              <a:spcAft>
                <a:spcPts val="0"/>
              </a:spcAft>
            </a:pPr>
            <a:r>
              <a:rPr lang="it-IT" i="1" dirty="0">
                <a:latin typeface="Times New Roman" panose="02020603050405020304" pitchFamily="18" charset="0"/>
                <a:ea typeface="Times New Roman" panose="02020603050405020304" pitchFamily="18" charset="0"/>
              </a:rPr>
              <a:t>Da notare che l’inversione delle ammine avviene attraverso uno stato di transizione in cui l’azoto sp</a:t>
            </a:r>
            <a:r>
              <a:rPr lang="it-IT" i="1" baseline="30000" dirty="0">
                <a:latin typeface="Times New Roman" panose="02020603050405020304" pitchFamily="18" charset="0"/>
                <a:ea typeface="Times New Roman" panose="02020603050405020304" pitchFamily="18" charset="0"/>
              </a:rPr>
              <a:t>3</a:t>
            </a:r>
            <a:r>
              <a:rPr lang="it-IT" i="1" dirty="0">
                <a:latin typeface="Times New Roman" panose="02020603050405020304" pitchFamily="18" charset="0"/>
                <a:ea typeface="Times New Roman" panose="02020603050405020304" pitchFamily="18" charset="0"/>
              </a:rPr>
              <a:t> diventa un azoto sp</a:t>
            </a:r>
            <a:r>
              <a:rPr lang="it-IT" i="1" baseline="30000" dirty="0">
                <a:latin typeface="Times New Roman" panose="02020603050405020304" pitchFamily="18" charset="0"/>
                <a:ea typeface="Times New Roman" panose="02020603050405020304" pitchFamily="18" charset="0"/>
              </a:rPr>
              <a:t>2</a:t>
            </a:r>
            <a:r>
              <a:rPr lang="it-IT" i="1" dirty="0">
                <a:latin typeface="Times New Roman" panose="02020603050405020304" pitchFamily="18" charset="0"/>
                <a:ea typeface="Times New Roman" panose="02020603050405020304" pitchFamily="18" charset="0"/>
              </a:rPr>
              <a:t>. I tre gruppi legati all’azoto sp</a:t>
            </a:r>
            <a:r>
              <a:rPr lang="it-IT" i="1" baseline="30000" dirty="0">
                <a:latin typeface="Times New Roman" panose="02020603050405020304" pitchFamily="18" charset="0"/>
                <a:ea typeface="Times New Roman" panose="02020603050405020304" pitchFamily="18" charset="0"/>
              </a:rPr>
              <a:t>2</a:t>
            </a:r>
            <a:r>
              <a:rPr lang="it-IT" i="1" dirty="0">
                <a:latin typeface="Times New Roman" panose="02020603050405020304" pitchFamily="18" charset="0"/>
                <a:ea typeface="Times New Roman" panose="02020603050405020304" pitchFamily="18" charset="0"/>
              </a:rPr>
              <a:t> sono </a:t>
            </a:r>
            <a:r>
              <a:rPr lang="it-IT" i="1" dirty="0" err="1">
                <a:latin typeface="Times New Roman" panose="02020603050405020304" pitchFamily="18" charset="0"/>
                <a:ea typeface="Times New Roman" panose="02020603050405020304" pitchFamily="18" charset="0"/>
              </a:rPr>
              <a:t>coplanari</a:t>
            </a:r>
            <a:r>
              <a:rPr lang="it-IT" i="1" dirty="0">
                <a:latin typeface="Times New Roman" panose="02020603050405020304" pitchFamily="18" charset="0"/>
                <a:ea typeface="Times New Roman" panose="02020603050405020304" pitchFamily="18" charset="0"/>
              </a:rPr>
              <a:t> nello stato di transizione con angoli di legame di 120° e la coppia solitaria è in un orbitale p. </a:t>
            </a:r>
            <a:endParaRPr lang="it-IT" i="1" dirty="0" smtClean="0">
              <a:latin typeface="Times New Roman" panose="02020603050405020304" pitchFamily="18" charset="0"/>
              <a:ea typeface="Times New Roman" panose="02020603050405020304" pitchFamily="18" charset="0"/>
            </a:endParaRPr>
          </a:p>
          <a:p>
            <a:pPr algn="just">
              <a:spcAft>
                <a:spcPts val="0"/>
              </a:spcAft>
            </a:pPr>
            <a:r>
              <a:rPr lang="it-IT" b="1" dirty="0" smtClean="0">
                <a:latin typeface="Times New Roman" panose="02020603050405020304" pitchFamily="18" charset="0"/>
                <a:ea typeface="Times New Roman" panose="02020603050405020304" pitchFamily="18" charset="0"/>
              </a:rPr>
              <a:t>Le </a:t>
            </a:r>
            <a:r>
              <a:rPr lang="it-IT" b="1" dirty="0">
                <a:latin typeface="Times New Roman" panose="02020603050405020304" pitchFamily="18" charset="0"/>
                <a:ea typeface="Times New Roman" panose="02020603050405020304" pitchFamily="18" charset="0"/>
              </a:rPr>
              <a:t>molecole di ammina “invertita” e “non-invertita” riportate in figura sono </a:t>
            </a:r>
            <a:r>
              <a:rPr lang="it-IT" b="1" dirty="0" err="1">
                <a:latin typeface="Times New Roman" panose="02020603050405020304" pitchFamily="18" charset="0"/>
                <a:ea typeface="Times New Roman" panose="02020603050405020304" pitchFamily="18" charset="0"/>
              </a:rPr>
              <a:t>enantiomeri</a:t>
            </a:r>
            <a:r>
              <a:rPr lang="it-IT" b="1" dirty="0">
                <a:latin typeface="Times New Roman" panose="02020603050405020304" pitchFamily="18" charset="0"/>
                <a:ea typeface="Times New Roman" panose="02020603050405020304" pitchFamily="18" charset="0"/>
              </a:rPr>
              <a:t>, tuttavia non possono essere separate perché l’inversione delle ammine è rapida. </a:t>
            </a:r>
            <a:r>
              <a:rPr lang="it-IT" i="1" dirty="0">
                <a:latin typeface="Times New Roman" panose="02020603050405020304" pitchFamily="18" charset="0"/>
                <a:ea typeface="Times New Roman" panose="02020603050405020304" pitchFamily="18" charset="0"/>
              </a:rPr>
              <a:t>L’energia richiesta per l’inversione di un’ammina è approssimativamente 6 Kcal/</a:t>
            </a:r>
            <a:r>
              <a:rPr lang="it-IT" i="1" dirty="0" err="1">
                <a:latin typeface="Times New Roman" panose="02020603050405020304" pitchFamily="18" charset="0"/>
                <a:ea typeface="Times New Roman" panose="02020603050405020304" pitchFamily="18" charset="0"/>
              </a:rPr>
              <a:t>mol</a:t>
            </a:r>
            <a:r>
              <a:rPr lang="it-IT" i="1" dirty="0">
                <a:latin typeface="Times New Roman" panose="02020603050405020304" pitchFamily="18" charset="0"/>
                <a:ea typeface="Times New Roman" panose="02020603050405020304" pitchFamily="18" charset="0"/>
              </a:rPr>
              <a:t> (o 25 KJ/</a:t>
            </a:r>
            <a:r>
              <a:rPr lang="it-IT" i="1" dirty="0" err="1">
                <a:latin typeface="Times New Roman" panose="02020603050405020304" pitchFamily="18" charset="0"/>
                <a:ea typeface="Times New Roman" panose="02020603050405020304" pitchFamily="18" charset="0"/>
              </a:rPr>
              <a:t>mol</a:t>
            </a:r>
            <a:r>
              <a:rPr lang="it-IT" i="1" dirty="0">
                <a:latin typeface="Times New Roman" panose="02020603050405020304" pitchFamily="18" charset="0"/>
                <a:ea typeface="Times New Roman" panose="02020603050405020304" pitchFamily="18" charset="0"/>
              </a:rPr>
              <a:t>), circa due volte la quantità di energia richiesta per la rotazione intorno al singolo legame carbonio-carbonio, ma ancora sufficientemente bassa per permettere agli </a:t>
            </a:r>
            <a:r>
              <a:rPr lang="it-IT" i="1" dirty="0" err="1">
                <a:latin typeface="Times New Roman" panose="02020603050405020304" pitchFamily="18" charset="0"/>
                <a:ea typeface="Times New Roman" panose="02020603050405020304" pitchFamily="18" charset="0"/>
              </a:rPr>
              <a:t>enantiomeri</a:t>
            </a:r>
            <a:r>
              <a:rPr lang="it-IT" i="1" dirty="0">
                <a:latin typeface="Times New Roman" panose="02020603050405020304" pitchFamily="18" charset="0"/>
                <a:ea typeface="Times New Roman" panose="02020603050405020304" pitchFamily="18" charset="0"/>
              </a:rPr>
              <a:t> di </a:t>
            </a:r>
            <a:r>
              <a:rPr lang="it-IT" i="1" dirty="0" err="1">
                <a:latin typeface="Times New Roman" panose="02020603050405020304" pitchFamily="18" charset="0"/>
                <a:ea typeface="Times New Roman" panose="02020603050405020304" pitchFamily="18" charset="0"/>
              </a:rPr>
              <a:t>interconvertirsi</a:t>
            </a:r>
            <a:r>
              <a:rPr lang="it-IT" i="1" dirty="0">
                <a:latin typeface="Times New Roman" panose="02020603050405020304" pitchFamily="18" charset="0"/>
                <a:ea typeface="Times New Roman" panose="02020603050405020304" pitchFamily="18" charset="0"/>
              </a:rPr>
              <a:t> rapidamente a temperatura ambiente.</a:t>
            </a:r>
            <a:endParaRPr lang="it-IT" sz="1200" i="1"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7702278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812321" y="169353"/>
            <a:ext cx="10515600" cy="4351338"/>
          </a:xfrm>
        </p:spPr>
        <p:txBody>
          <a:bodyPr>
            <a:normAutofit/>
          </a:bodyPr>
          <a:lstStyle/>
          <a:p>
            <a:pPr marL="0" indent="0">
              <a:buNone/>
            </a:pPr>
            <a:r>
              <a:rPr lang="it-IT" sz="1600" b="1" dirty="0" smtClean="0">
                <a:latin typeface="Times New Roman" panose="02020603050405020304" pitchFamily="18" charset="0"/>
                <a:cs typeface="Times New Roman" panose="02020603050405020304" pitchFamily="18" charset="0"/>
              </a:rPr>
              <a:t>Proprietà </a:t>
            </a:r>
            <a:r>
              <a:rPr lang="it-IT" sz="1600" b="1" dirty="0">
                <a:latin typeface="Times New Roman" panose="02020603050405020304" pitchFamily="18" charset="0"/>
                <a:cs typeface="Times New Roman" panose="02020603050405020304" pitchFamily="18" charset="0"/>
              </a:rPr>
              <a:t>acido-base delle ammine</a:t>
            </a:r>
            <a:endParaRPr lang="it-IT" sz="1600" dirty="0">
              <a:latin typeface="Times New Roman" panose="02020603050405020304" pitchFamily="18" charset="0"/>
              <a:cs typeface="Times New Roman" panose="02020603050405020304" pitchFamily="18" charset="0"/>
            </a:endParaRPr>
          </a:p>
          <a:p>
            <a:pPr marL="0" indent="0">
              <a:buNone/>
            </a:pPr>
            <a:endParaRPr lang="it-IT" sz="1600" dirty="0">
              <a:latin typeface="Times New Roman" panose="02020603050405020304" pitchFamily="18" charset="0"/>
              <a:cs typeface="Times New Roman" panose="02020603050405020304" pitchFamily="18" charset="0"/>
            </a:endParaRPr>
          </a:p>
          <a:p>
            <a:pPr marL="0" indent="0" algn="just">
              <a:buNone/>
            </a:pPr>
            <a:r>
              <a:rPr lang="it-IT" sz="1600" dirty="0">
                <a:latin typeface="Times New Roman" panose="02020603050405020304" pitchFamily="18" charset="0"/>
                <a:cs typeface="Times New Roman" panose="02020603050405020304" pitchFamily="18" charset="0"/>
              </a:rPr>
              <a:t>Le ammine sono tra le più comuni basi organiche. </a:t>
            </a:r>
            <a:endParaRPr lang="it-IT" sz="1600" dirty="0" smtClean="0">
              <a:latin typeface="Times New Roman" panose="02020603050405020304" pitchFamily="18" charset="0"/>
              <a:cs typeface="Times New Roman" panose="02020603050405020304" pitchFamily="18" charset="0"/>
            </a:endParaRPr>
          </a:p>
          <a:p>
            <a:pPr marL="0" indent="0" algn="just">
              <a:buNone/>
            </a:pPr>
            <a:r>
              <a:rPr lang="it-IT" sz="1600" dirty="0" smtClean="0">
                <a:latin typeface="Times New Roman" panose="02020603050405020304" pitchFamily="18" charset="0"/>
                <a:cs typeface="Times New Roman" panose="02020603050405020304" pitchFamily="18" charset="0"/>
              </a:rPr>
              <a:t>I </a:t>
            </a:r>
            <a:r>
              <a:rPr lang="it-IT" sz="1600" b="1" dirty="0" smtClean="0">
                <a:latin typeface="Times New Roman" panose="02020603050405020304" pitchFamily="18" charset="0"/>
                <a:cs typeface="Times New Roman" panose="02020603050405020304" pitchFamily="18" charset="0"/>
              </a:rPr>
              <a:t>sali </a:t>
            </a:r>
            <a:r>
              <a:rPr lang="it-IT" sz="1600" b="1" dirty="0">
                <a:latin typeface="Times New Roman" panose="02020603050405020304" pitchFamily="18" charset="0"/>
                <a:cs typeface="Times New Roman" panose="02020603050405020304" pitchFamily="18" charset="0"/>
              </a:rPr>
              <a:t>di ammonio quaternario hanno valori di </a:t>
            </a:r>
            <a:r>
              <a:rPr lang="it-IT" sz="1600" b="1" dirty="0" err="1">
                <a:latin typeface="Times New Roman" panose="02020603050405020304" pitchFamily="18" charset="0"/>
                <a:cs typeface="Times New Roman" panose="02020603050405020304" pitchFamily="18" charset="0"/>
              </a:rPr>
              <a:t>pK</a:t>
            </a:r>
            <a:r>
              <a:rPr lang="it-IT" sz="1600" b="1" baseline="-25000" dirty="0" err="1">
                <a:latin typeface="Times New Roman" panose="02020603050405020304" pitchFamily="18" charset="0"/>
                <a:cs typeface="Times New Roman" panose="02020603050405020304" pitchFamily="18" charset="0"/>
              </a:rPr>
              <a:t>a</a:t>
            </a:r>
            <a:r>
              <a:rPr lang="it-IT" sz="1600" b="1" dirty="0">
                <a:latin typeface="Times New Roman" panose="02020603050405020304" pitchFamily="18" charset="0"/>
                <a:cs typeface="Times New Roman" panose="02020603050405020304" pitchFamily="18" charset="0"/>
              </a:rPr>
              <a:t> di circa 11</a:t>
            </a:r>
            <a:r>
              <a:rPr lang="it-IT" sz="1600" dirty="0">
                <a:latin typeface="Times New Roman" panose="02020603050405020304" pitchFamily="18" charset="0"/>
                <a:cs typeface="Times New Roman" panose="02020603050405020304" pitchFamily="18" charset="0"/>
              </a:rPr>
              <a:t> </a:t>
            </a:r>
            <a:r>
              <a:rPr lang="it-IT" sz="1600" dirty="0" smtClean="0">
                <a:latin typeface="Times New Roman" panose="02020603050405020304" pitchFamily="18" charset="0"/>
                <a:cs typeface="Times New Roman" panose="02020603050405020304" pitchFamily="18" charset="0"/>
              </a:rPr>
              <a:t>e </a:t>
            </a:r>
            <a:r>
              <a:rPr lang="it-IT" sz="1600" dirty="0">
                <a:latin typeface="Times New Roman" panose="02020603050405020304" pitchFamily="18" charset="0"/>
                <a:cs typeface="Times New Roman" panose="02020603050405020304" pitchFamily="18" charset="0"/>
              </a:rPr>
              <a:t>che </a:t>
            </a:r>
            <a:r>
              <a:rPr lang="it-IT" sz="1600" b="1" dirty="0">
                <a:solidFill>
                  <a:srgbClr val="FF0000"/>
                </a:solidFill>
                <a:latin typeface="Times New Roman" panose="02020603050405020304" pitchFamily="18" charset="0"/>
                <a:cs typeface="Times New Roman" panose="02020603050405020304" pitchFamily="18" charset="0"/>
              </a:rPr>
              <a:t>gli ioni </a:t>
            </a:r>
            <a:r>
              <a:rPr lang="it-IT" sz="1600" b="1" dirty="0" err="1">
                <a:solidFill>
                  <a:srgbClr val="FF0000"/>
                </a:solidFill>
                <a:latin typeface="Times New Roman" panose="02020603050405020304" pitchFamily="18" charset="0"/>
                <a:cs typeface="Times New Roman" panose="02020603050405020304" pitchFamily="18" charset="0"/>
              </a:rPr>
              <a:t>anilinio</a:t>
            </a:r>
            <a:r>
              <a:rPr lang="it-IT" sz="1600" b="1" dirty="0">
                <a:solidFill>
                  <a:srgbClr val="FF0000"/>
                </a:solidFill>
                <a:latin typeface="Times New Roman" panose="02020603050405020304" pitchFamily="18" charset="0"/>
                <a:cs typeface="Times New Roman" panose="02020603050405020304" pitchFamily="18" charset="0"/>
              </a:rPr>
              <a:t> hanno valori di </a:t>
            </a:r>
            <a:r>
              <a:rPr lang="it-IT" sz="1600" b="1" dirty="0" err="1">
                <a:solidFill>
                  <a:srgbClr val="FF0000"/>
                </a:solidFill>
                <a:latin typeface="Times New Roman" panose="02020603050405020304" pitchFamily="18" charset="0"/>
                <a:cs typeface="Times New Roman" panose="02020603050405020304" pitchFamily="18" charset="0"/>
              </a:rPr>
              <a:t>pK</a:t>
            </a:r>
            <a:r>
              <a:rPr lang="it-IT" sz="1600" b="1" baseline="-25000" dirty="0" err="1">
                <a:solidFill>
                  <a:srgbClr val="FF0000"/>
                </a:solidFill>
                <a:latin typeface="Times New Roman" panose="02020603050405020304" pitchFamily="18" charset="0"/>
                <a:cs typeface="Times New Roman" panose="02020603050405020304" pitchFamily="18" charset="0"/>
              </a:rPr>
              <a:t>a</a:t>
            </a:r>
            <a:r>
              <a:rPr lang="it-IT" sz="1600" b="1" dirty="0">
                <a:solidFill>
                  <a:srgbClr val="FF0000"/>
                </a:solidFill>
                <a:latin typeface="Times New Roman" panose="02020603050405020304" pitchFamily="18" charset="0"/>
                <a:cs typeface="Times New Roman" panose="02020603050405020304" pitchFamily="18" charset="0"/>
              </a:rPr>
              <a:t> di circa </a:t>
            </a:r>
            <a:r>
              <a:rPr lang="it-IT" sz="1600" b="1" dirty="0" smtClean="0">
                <a:solidFill>
                  <a:srgbClr val="FF0000"/>
                </a:solidFill>
                <a:latin typeface="Times New Roman" panose="02020603050405020304" pitchFamily="18" charset="0"/>
                <a:cs typeface="Times New Roman" panose="02020603050405020304" pitchFamily="18" charset="0"/>
              </a:rPr>
              <a:t>5</a:t>
            </a:r>
            <a:r>
              <a:rPr lang="it-IT" sz="1600" dirty="0" smtClean="0">
                <a:latin typeface="Times New Roman" panose="02020603050405020304" pitchFamily="18" charset="0"/>
                <a:cs typeface="Times New Roman" panose="02020603050405020304" pitchFamily="18" charset="0"/>
              </a:rPr>
              <a:t>. </a:t>
            </a:r>
          </a:p>
          <a:p>
            <a:pPr marL="0" indent="0" algn="just">
              <a:buNone/>
            </a:pPr>
            <a:r>
              <a:rPr lang="it-IT" sz="1600" dirty="0" smtClean="0">
                <a:latin typeface="Times New Roman" panose="02020603050405020304" pitchFamily="18" charset="0"/>
                <a:cs typeface="Times New Roman" panose="02020603050405020304" pitchFamily="18" charset="0"/>
              </a:rPr>
              <a:t>La </a:t>
            </a:r>
            <a:r>
              <a:rPr lang="it-IT" sz="1600" dirty="0">
                <a:latin typeface="Times New Roman" panose="02020603050405020304" pitchFamily="18" charset="0"/>
                <a:cs typeface="Times New Roman" panose="02020603050405020304" pitchFamily="18" charset="0"/>
              </a:rPr>
              <a:t>più alta acidità degli ioni </a:t>
            </a:r>
            <a:r>
              <a:rPr lang="it-IT" sz="1600" dirty="0" err="1">
                <a:latin typeface="Times New Roman" panose="02020603050405020304" pitchFamily="18" charset="0"/>
                <a:cs typeface="Times New Roman" panose="02020603050405020304" pitchFamily="18" charset="0"/>
              </a:rPr>
              <a:t>anilinio</a:t>
            </a:r>
            <a:r>
              <a:rPr lang="it-IT" sz="1600" dirty="0">
                <a:latin typeface="Times New Roman" panose="02020603050405020304" pitchFamily="18" charset="0"/>
                <a:cs typeface="Times New Roman" panose="02020603050405020304" pitchFamily="18" charset="0"/>
              </a:rPr>
              <a:t> rispetto agli ioni ammonio è dovuta alla maggiore stabilità delle basi coniugate degli ioni </a:t>
            </a:r>
            <a:r>
              <a:rPr lang="it-IT" sz="1600" dirty="0" err="1">
                <a:latin typeface="Times New Roman" panose="02020603050405020304" pitchFamily="18" charset="0"/>
                <a:cs typeface="Times New Roman" panose="02020603050405020304" pitchFamily="18" charset="0"/>
              </a:rPr>
              <a:t>anilinio</a:t>
            </a:r>
            <a:r>
              <a:rPr lang="it-IT" sz="1600" dirty="0">
                <a:latin typeface="Times New Roman" panose="02020603050405020304" pitchFamily="18" charset="0"/>
                <a:cs typeface="Times New Roman" panose="02020603050405020304" pitchFamily="18" charset="0"/>
              </a:rPr>
              <a:t>, in conseguenza della delocalizzazione di elettroni. </a:t>
            </a:r>
            <a:endParaRPr lang="it-IT" sz="1600" dirty="0" smtClean="0">
              <a:latin typeface="Times New Roman" panose="02020603050405020304" pitchFamily="18" charset="0"/>
              <a:cs typeface="Times New Roman" panose="02020603050405020304" pitchFamily="18" charset="0"/>
            </a:endParaRPr>
          </a:p>
          <a:p>
            <a:pPr marL="0" indent="0" algn="just">
              <a:buNone/>
            </a:pPr>
            <a:r>
              <a:rPr lang="it-IT" sz="1600" dirty="0" smtClean="0">
                <a:latin typeface="Times New Roman" panose="02020603050405020304" pitchFamily="18" charset="0"/>
                <a:cs typeface="Times New Roman" panose="02020603050405020304" pitchFamily="18" charset="0"/>
              </a:rPr>
              <a:t>Le </a:t>
            </a:r>
            <a:r>
              <a:rPr lang="it-IT" sz="1600" dirty="0">
                <a:latin typeface="Times New Roman" panose="02020603050405020304" pitchFamily="18" charset="0"/>
                <a:cs typeface="Times New Roman" panose="02020603050405020304" pitchFamily="18" charset="0"/>
              </a:rPr>
              <a:t>ammine hanno valori di </a:t>
            </a:r>
            <a:r>
              <a:rPr lang="it-IT" sz="1600" dirty="0" err="1">
                <a:latin typeface="Times New Roman" panose="02020603050405020304" pitchFamily="18" charset="0"/>
                <a:cs typeface="Times New Roman" panose="02020603050405020304" pitchFamily="18" charset="0"/>
              </a:rPr>
              <a:t>pK</a:t>
            </a:r>
            <a:r>
              <a:rPr lang="it-IT" sz="1600" baseline="-25000" dirty="0" err="1">
                <a:latin typeface="Times New Roman" panose="02020603050405020304" pitchFamily="18" charset="0"/>
                <a:cs typeface="Times New Roman" panose="02020603050405020304" pitchFamily="18" charset="0"/>
              </a:rPr>
              <a:t>a</a:t>
            </a:r>
            <a:r>
              <a:rPr lang="it-IT" sz="1600" dirty="0">
                <a:latin typeface="Times New Roman" panose="02020603050405020304" pitchFamily="18" charset="0"/>
                <a:cs typeface="Times New Roman" panose="02020603050405020304" pitchFamily="18" charset="0"/>
              </a:rPr>
              <a:t> molto alti. Per esempio, il </a:t>
            </a:r>
            <a:r>
              <a:rPr lang="it-IT" sz="1600" dirty="0" err="1">
                <a:latin typeface="Times New Roman" panose="02020603050405020304" pitchFamily="18" charset="0"/>
                <a:cs typeface="Times New Roman" panose="02020603050405020304" pitchFamily="18" charset="0"/>
              </a:rPr>
              <a:t>pK</a:t>
            </a:r>
            <a:r>
              <a:rPr lang="it-IT" sz="1600" baseline="-25000" dirty="0" err="1">
                <a:latin typeface="Times New Roman" panose="02020603050405020304" pitchFamily="18" charset="0"/>
                <a:cs typeface="Times New Roman" panose="02020603050405020304" pitchFamily="18" charset="0"/>
              </a:rPr>
              <a:t>a</a:t>
            </a:r>
            <a:r>
              <a:rPr lang="it-IT" sz="1600" baseline="-25000" dirty="0">
                <a:latin typeface="Times New Roman" panose="02020603050405020304" pitchFamily="18" charset="0"/>
                <a:cs typeface="Times New Roman" panose="02020603050405020304" pitchFamily="18" charset="0"/>
              </a:rPr>
              <a:t> </a:t>
            </a:r>
            <a:r>
              <a:rPr lang="it-IT" sz="1600" dirty="0">
                <a:latin typeface="Times New Roman" panose="02020603050405020304" pitchFamily="18" charset="0"/>
                <a:cs typeface="Times New Roman" panose="02020603050405020304" pitchFamily="18" charset="0"/>
              </a:rPr>
              <a:t>della metilammina è 40.</a:t>
            </a:r>
          </a:p>
          <a:p>
            <a:endParaRPr lang="it-IT" sz="1600" dirty="0">
              <a:latin typeface="Times New Roman" panose="02020603050405020304" pitchFamily="18" charset="0"/>
              <a:cs typeface="Times New Roman" panose="02020603050405020304" pitchFamily="18" charset="0"/>
            </a:endParaRPr>
          </a:p>
        </p:txBody>
      </p:sp>
      <p:pic>
        <p:nvPicPr>
          <p:cNvPr id="4" name="Segnaposto contenuto 3" descr="919_1.gif"/>
          <p:cNvPicPr>
            <a:picLocks noChangeAspect="1"/>
          </p:cNvPicPr>
          <p:nvPr/>
        </p:nvPicPr>
        <p:blipFill rotWithShape="1">
          <a:blip r:embed="rId2">
            <a:extLst>
              <a:ext uri="{28A0092B-C50C-407E-A947-70E740481C1C}">
                <a14:useLocalDpi xmlns:a14="http://schemas.microsoft.com/office/drawing/2010/main" val="0"/>
              </a:ext>
            </a:extLst>
          </a:blip>
          <a:srcRect l="9475" t="13511" r="6303" b="48480"/>
          <a:stretch/>
        </p:blipFill>
        <p:spPr>
          <a:xfrm>
            <a:off x="4946004" y="2621518"/>
            <a:ext cx="5072333" cy="1104182"/>
          </a:xfrm>
          <a:prstGeom prst="rect">
            <a:avLst/>
          </a:prstGeom>
        </p:spPr>
      </p:pic>
      <p:pic>
        <p:nvPicPr>
          <p:cNvPr id="5" name="Segnaposto contenuto 3" descr="919_2.gif"/>
          <p:cNvPicPr>
            <a:picLocks noChangeAspect="1"/>
          </p:cNvPicPr>
          <p:nvPr/>
        </p:nvPicPr>
        <p:blipFill rotWithShape="1">
          <a:blip r:embed="rId3">
            <a:extLst>
              <a:ext uri="{28A0092B-C50C-407E-A947-70E740481C1C}">
                <a14:useLocalDpi xmlns:a14="http://schemas.microsoft.com/office/drawing/2010/main" val="0"/>
              </a:ext>
            </a:extLst>
          </a:blip>
          <a:srcRect b="41982"/>
          <a:stretch/>
        </p:blipFill>
        <p:spPr bwMode="auto">
          <a:xfrm>
            <a:off x="3163406" y="3915030"/>
            <a:ext cx="8240713" cy="1899173"/>
          </a:xfrm>
          <a:prstGeom prst="rect">
            <a:avLst/>
          </a:prstGeom>
          <a:noFill/>
          <a:ln w="9525">
            <a:noFill/>
            <a:miter lim="800000"/>
            <a:headEnd/>
            <a:tailEnd/>
          </a:ln>
          <a:effectLst/>
        </p:spPr>
      </p:pic>
    </p:spTree>
    <p:extLst>
      <p:ext uri="{BB962C8B-B14F-4D97-AF65-F5344CB8AC3E}">
        <p14:creationId xmlns:p14="http://schemas.microsoft.com/office/powerpoint/2010/main" val="16133356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ttangolo 8"/>
          <p:cNvSpPr/>
          <p:nvPr/>
        </p:nvSpPr>
        <p:spPr>
          <a:xfrm>
            <a:off x="779252" y="166136"/>
            <a:ext cx="10849155" cy="5940088"/>
          </a:xfrm>
          <a:prstGeom prst="rect">
            <a:avLst/>
          </a:prstGeom>
        </p:spPr>
        <p:txBody>
          <a:bodyPr wrap="square">
            <a:spAutoFit/>
          </a:bodyPr>
          <a:lstStyle/>
          <a:p>
            <a:pPr algn="just">
              <a:spcAft>
                <a:spcPts val="0"/>
              </a:spcAft>
            </a:pPr>
            <a:r>
              <a:rPr lang="it-IT" sz="2000" b="1" dirty="0">
                <a:latin typeface="Times New Roman" panose="02020603050405020304" pitchFamily="18" charset="0"/>
                <a:ea typeface="Times New Roman" panose="02020603050405020304" pitchFamily="18" charset="0"/>
              </a:rPr>
              <a:t>21.4 Reazioni delle ammine</a:t>
            </a:r>
            <a:endParaRPr lang="it-IT" sz="1200" dirty="0">
              <a:latin typeface="Times New Roman" panose="02020603050405020304" pitchFamily="18" charset="0"/>
              <a:ea typeface="Times New Roman" panose="02020603050405020304" pitchFamily="18" charset="0"/>
            </a:endParaRPr>
          </a:p>
          <a:p>
            <a:pPr algn="just">
              <a:spcAft>
                <a:spcPts val="0"/>
              </a:spcAft>
            </a:pPr>
            <a:r>
              <a:rPr lang="it-IT" dirty="0">
                <a:latin typeface="Times New Roman" panose="02020603050405020304" pitchFamily="18" charset="0"/>
                <a:ea typeface="Times New Roman" panose="02020603050405020304" pitchFamily="18" charset="0"/>
              </a:rPr>
              <a:t> </a:t>
            </a:r>
            <a:endParaRPr lang="it-IT" sz="1200" dirty="0">
              <a:latin typeface="Times New Roman" panose="02020603050405020304" pitchFamily="18" charset="0"/>
              <a:ea typeface="Times New Roman" panose="02020603050405020304" pitchFamily="18" charset="0"/>
            </a:endParaRPr>
          </a:p>
          <a:p>
            <a:pPr algn="just">
              <a:spcAft>
                <a:spcPts val="0"/>
              </a:spcAft>
            </a:pPr>
            <a:r>
              <a:rPr lang="it-IT" b="1" dirty="0">
                <a:solidFill>
                  <a:srgbClr val="FF0000"/>
                </a:solidFill>
                <a:latin typeface="Times New Roman" panose="02020603050405020304" pitchFamily="18" charset="0"/>
                <a:ea typeface="Times New Roman" panose="02020603050405020304" pitchFamily="18" charset="0"/>
              </a:rPr>
              <a:t>La coppia solitaria sull’azoto delle ammine le rende sia nucleofile sia basiche</a:t>
            </a:r>
            <a:r>
              <a:rPr lang="it-IT" dirty="0">
                <a:latin typeface="Times New Roman" panose="02020603050405020304" pitchFamily="18" charset="0"/>
                <a:ea typeface="Times New Roman" panose="02020603050405020304" pitchFamily="18" charset="0"/>
              </a:rPr>
              <a:t>. </a:t>
            </a:r>
            <a:endParaRPr lang="it-IT" dirty="0" smtClean="0">
              <a:latin typeface="Times New Roman" panose="02020603050405020304" pitchFamily="18" charset="0"/>
              <a:ea typeface="Times New Roman" panose="02020603050405020304" pitchFamily="18" charset="0"/>
            </a:endParaRPr>
          </a:p>
          <a:p>
            <a:pPr algn="just">
              <a:spcAft>
                <a:spcPts val="0"/>
              </a:spcAft>
            </a:pPr>
            <a:endParaRPr lang="it-IT" dirty="0" smtClean="0">
              <a:latin typeface="Times New Roman" panose="02020603050405020304" pitchFamily="18" charset="0"/>
              <a:ea typeface="Times New Roman" panose="02020603050405020304" pitchFamily="18" charset="0"/>
            </a:endParaRPr>
          </a:p>
          <a:p>
            <a:pPr algn="just">
              <a:spcAft>
                <a:spcPts val="0"/>
              </a:spcAft>
            </a:pPr>
            <a:endParaRPr lang="it-IT" dirty="0">
              <a:latin typeface="Times New Roman" panose="02020603050405020304" pitchFamily="18" charset="0"/>
              <a:ea typeface="Times New Roman" panose="02020603050405020304" pitchFamily="18" charset="0"/>
            </a:endParaRPr>
          </a:p>
          <a:p>
            <a:pPr algn="just">
              <a:spcAft>
                <a:spcPts val="0"/>
              </a:spcAft>
            </a:pPr>
            <a:r>
              <a:rPr lang="it-IT" dirty="0">
                <a:latin typeface="Times New Roman" panose="02020603050405020304" pitchFamily="18" charset="0"/>
                <a:ea typeface="Times New Roman" panose="02020603050405020304" pitchFamily="18" charset="0"/>
              </a:rPr>
              <a:t>L</a:t>
            </a:r>
            <a:r>
              <a:rPr lang="it-IT" dirty="0" smtClean="0">
                <a:latin typeface="Times New Roman" panose="02020603050405020304" pitchFamily="18" charset="0"/>
                <a:ea typeface="Times New Roman" panose="02020603050405020304" pitchFamily="18" charset="0"/>
              </a:rPr>
              <a:t>e </a:t>
            </a:r>
            <a:r>
              <a:rPr lang="it-IT" dirty="0">
                <a:latin typeface="Times New Roman" panose="02020603050405020304" pitchFamily="18" charset="0"/>
                <a:ea typeface="Times New Roman" panose="02020603050405020304" pitchFamily="18" charset="0"/>
              </a:rPr>
              <a:t>ammine agiscono come nucleofili in diversi tipi di reazioni: </a:t>
            </a:r>
            <a:endParaRPr lang="it-IT" dirty="0" smtClean="0">
              <a:latin typeface="Times New Roman" panose="02020603050405020304" pitchFamily="18" charset="0"/>
              <a:ea typeface="Times New Roman" panose="02020603050405020304" pitchFamily="18" charset="0"/>
            </a:endParaRPr>
          </a:p>
          <a:p>
            <a:pPr algn="just">
              <a:spcAft>
                <a:spcPts val="0"/>
              </a:spcAft>
            </a:pPr>
            <a:r>
              <a:rPr lang="it-IT" dirty="0" smtClean="0">
                <a:latin typeface="Times New Roman" panose="02020603050405020304" pitchFamily="18" charset="0"/>
                <a:ea typeface="Times New Roman" panose="02020603050405020304" pitchFamily="18" charset="0"/>
              </a:rPr>
              <a:t>a) in </a:t>
            </a:r>
            <a:r>
              <a:rPr lang="it-IT" dirty="0">
                <a:latin typeface="Times New Roman" panose="02020603050405020304" pitchFamily="18" charset="0"/>
                <a:ea typeface="Times New Roman" panose="02020603050405020304" pitchFamily="18" charset="0"/>
              </a:rPr>
              <a:t>reazioni di sostituzioni nucleofile – reazioni che </a:t>
            </a:r>
            <a:r>
              <a:rPr lang="it-IT" i="1" dirty="0">
                <a:latin typeface="Times New Roman" panose="02020603050405020304" pitchFamily="18" charset="0"/>
                <a:ea typeface="Times New Roman" panose="02020603050405020304" pitchFamily="18" charset="0"/>
              </a:rPr>
              <a:t>alchilano</a:t>
            </a:r>
            <a:r>
              <a:rPr lang="it-IT" dirty="0">
                <a:latin typeface="Times New Roman" panose="02020603050405020304" pitchFamily="18" charset="0"/>
                <a:ea typeface="Times New Roman" panose="02020603050405020304" pitchFamily="18" charset="0"/>
              </a:rPr>
              <a:t> le </a:t>
            </a:r>
            <a:r>
              <a:rPr lang="it-IT" dirty="0" smtClean="0">
                <a:latin typeface="Times New Roman" panose="02020603050405020304" pitchFamily="18" charset="0"/>
                <a:ea typeface="Times New Roman" panose="02020603050405020304" pitchFamily="18" charset="0"/>
              </a:rPr>
              <a:t>ammine</a:t>
            </a:r>
            <a:endParaRPr lang="it-IT" dirty="0">
              <a:latin typeface="Times New Roman" panose="02020603050405020304" pitchFamily="18" charset="0"/>
              <a:ea typeface="Times New Roman" panose="02020603050405020304" pitchFamily="18" charset="0"/>
            </a:endParaRPr>
          </a:p>
          <a:p>
            <a:pPr algn="just">
              <a:spcAft>
                <a:spcPts val="0"/>
              </a:spcAft>
            </a:pPr>
            <a:endParaRPr lang="it-IT" dirty="0" smtClean="0">
              <a:latin typeface="Times New Roman" panose="02020603050405020304" pitchFamily="18" charset="0"/>
              <a:ea typeface="Times New Roman" panose="02020603050405020304" pitchFamily="18" charset="0"/>
            </a:endParaRPr>
          </a:p>
          <a:p>
            <a:pPr algn="just">
              <a:spcAft>
                <a:spcPts val="0"/>
              </a:spcAft>
            </a:pPr>
            <a:endParaRPr lang="it-IT" dirty="0" smtClean="0">
              <a:latin typeface="Times New Roman" panose="02020603050405020304" pitchFamily="18" charset="0"/>
              <a:ea typeface="Times New Roman" panose="02020603050405020304" pitchFamily="18" charset="0"/>
            </a:endParaRPr>
          </a:p>
          <a:p>
            <a:pPr algn="just">
              <a:spcAft>
                <a:spcPts val="0"/>
              </a:spcAft>
            </a:pPr>
            <a:endParaRPr lang="it-IT" dirty="0">
              <a:latin typeface="Times New Roman" panose="02020603050405020304" pitchFamily="18" charset="0"/>
              <a:ea typeface="Times New Roman" panose="02020603050405020304" pitchFamily="18" charset="0"/>
            </a:endParaRPr>
          </a:p>
          <a:p>
            <a:pPr algn="just">
              <a:spcAft>
                <a:spcPts val="0"/>
              </a:spcAft>
            </a:pPr>
            <a:endParaRPr lang="it-IT" dirty="0" smtClean="0">
              <a:latin typeface="Times New Roman" panose="02020603050405020304" pitchFamily="18" charset="0"/>
              <a:ea typeface="Times New Roman" panose="02020603050405020304" pitchFamily="18" charset="0"/>
            </a:endParaRPr>
          </a:p>
          <a:p>
            <a:pPr algn="just">
              <a:spcAft>
                <a:spcPts val="0"/>
              </a:spcAft>
            </a:pPr>
            <a:endParaRPr lang="it-IT" dirty="0" smtClean="0">
              <a:latin typeface="Times New Roman" panose="02020603050405020304" pitchFamily="18" charset="0"/>
              <a:ea typeface="Times New Roman" panose="02020603050405020304" pitchFamily="18" charset="0"/>
            </a:endParaRPr>
          </a:p>
          <a:p>
            <a:pPr algn="just">
              <a:spcAft>
                <a:spcPts val="0"/>
              </a:spcAft>
            </a:pPr>
            <a:r>
              <a:rPr lang="it-IT" dirty="0" smtClean="0">
                <a:latin typeface="Times New Roman" panose="02020603050405020304" pitchFamily="18" charset="0"/>
                <a:ea typeface="Times New Roman" panose="02020603050405020304" pitchFamily="18" charset="0"/>
              </a:rPr>
              <a:t>b) in </a:t>
            </a:r>
            <a:r>
              <a:rPr lang="it-IT" dirty="0">
                <a:latin typeface="Times New Roman" panose="02020603050405020304" pitchFamily="18" charset="0"/>
                <a:ea typeface="Times New Roman" panose="02020603050405020304" pitchFamily="18" charset="0"/>
              </a:rPr>
              <a:t>sostituzioni nucleofile aciliche – reazioni che </a:t>
            </a:r>
            <a:r>
              <a:rPr lang="it-IT" i="1" dirty="0" err="1">
                <a:latin typeface="Times New Roman" panose="02020603050405020304" pitchFamily="18" charset="0"/>
                <a:ea typeface="Times New Roman" panose="02020603050405020304" pitchFamily="18" charset="0"/>
              </a:rPr>
              <a:t>acilano</a:t>
            </a:r>
            <a:r>
              <a:rPr lang="it-IT" dirty="0">
                <a:latin typeface="Times New Roman" panose="02020603050405020304" pitchFamily="18" charset="0"/>
                <a:ea typeface="Times New Roman" panose="02020603050405020304" pitchFamily="18" charset="0"/>
              </a:rPr>
              <a:t> le ammine  </a:t>
            </a:r>
            <a:endParaRPr lang="it-IT" sz="1200" dirty="0">
              <a:latin typeface="Times New Roman" panose="02020603050405020304" pitchFamily="18" charset="0"/>
              <a:ea typeface="Times New Roman" panose="02020603050405020304" pitchFamily="18" charset="0"/>
            </a:endParaRPr>
          </a:p>
          <a:p>
            <a:pPr algn="just">
              <a:spcAft>
                <a:spcPts val="0"/>
              </a:spcAft>
            </a:pPr>
            <a:endParaRPr lang="it-IT" dirty="0" smtClean="0">
              <a:latin typeface="Times New Roman" panose="02020603050405020304" pitchFamily="18" charset="0"/>
              <a:ea typeface="Times New Roman" panose="02020603050405020304" pitchFamily="18" charset="0"/>
            </a:endParaRPr>
          </a:p>
          <a:p>
            <a:pPr algn="just">
              <a:spcAft>
                <a:spcPts val="0"/>
              </a:spcAft>
            </a:pPr>
            <a:endParaRPr lang="it-IT" dirty="0">
              <a:latin typeface="Times New Roman" panose="02020603050405020304" pitchFamily="18" charset="0"/>
              <a:ea typeface="Times New Roman" panose="02020603050405020304" pitchFamily="18" charset="0"/>
            </a:endParaRPr>
          </a:p>
          <a:p>
            <a:pPr algn="just">
              <a:spcAft>
                <a:spcPts val="0"/>
              </a:spcAft>
            </a:pPr>
            <a:endParaRPr lang="it-IT" dirty="0" smtClean="0">
              <a:latin typeface="Times New Roman" panose="02020603050405020304" pitchFamily="18" charset="0"/>
              <a:ea typeface="Times New Roman" panose="02020603050405020304" pitchFamily="18" charset="0"/>
            </a:endParaRPr>
          </a:p>
          <a:p>
            <a:pPr algn="just">
              <a:spcAft>
                <a:spcPts val="0"/>
              </a:spcAft>
            </a:pPr>
            <a:endParaRPr lang="it-IT" dirty="0" smtClean="0">
              <a:latin typeface="Times New Roman" panose="02020603050405020304" pitchFamily="18" charset="0"/>
              <a:ea typeface="Times New Roman" panose="02020603050405020304" pitchFamily="18" charset="0"/>
            </a:endParaRPr>
          </a:p>
          <a:p>
            <a:pPr algn="just">
              <a:spcAft>
                <a:spcPts val="0"/>
              </a:spcAft>
            </a:pPr>
            <a:endParaRPr lang="it-IT" dirty="0" smtClean="0">
              <a:latin typeface="Times New Roman" panose="02020603050405020304" pitchFamily="18" charset="0"/>
              <a:ea typeface="Times New Roman" panose="02020603050405020304" pitchFamily="18" charset="0"/>
            </a:endParaRPr>
          </a:p>
          <a:p>
            <a:pPr algn="just">
              <a:spcAft>
                <a:spcPts val="0"/>
              </a:spcAft>
            </a:pPr>
            <a:endParaRPr lang="it-IT" dirty="0">
              <a:latin typeface="Times New Roman" panose="02020603050405020304" pitchFamily="18" charset="0"/>
              <a:ea typeface="Times New Roman" panose="02020603050405020304" pitchFamily="18" charset="0"/>
            </a:endParaRPr>
          </a:p>
          <a:p>
            <a:pPr algn="just">
              <a:spcAft>
                <a:spcPts val="0"/>
              </a:spcAft>
            </a:pPr>
            <a:endParaRPr lang="it-IT" dirty="0" smtClean="0">
              <a:latin typeface="Times New Roman" panose="02020603050405020304" pitchFamily="18" charset="0"/>
              <a:ea typeface="Times New Roman" panose="02020603050405020304" pitchFamily="18" charset="0"/>
            </a:endParaRPr>
          </a:p>
          <a:p>
            <a:endParaRPr lang="it-IT" dirty="0"/>
          </a:p>
        </p:txBody>
      </p:sp>
      <p:pic>
        <p:nvPicPr>
          <p:cNvPr id="10" name="Segnaposto contenuto 3" descr="920_2.gif"/>
          <p:cNvPicPr>
            <a:picLocks noGrp="1" noChangeAspect="1"/>
          </p:cNvPicPr>
          <p:nvPr>
            <p:ph/>
          </p:nvPr>
        </p:nvPicPr>
        <p:blipFill rotWithShape="1">
          <a:blip r:embed="rId2">
            <a:extLst>
              <a:ext uri="{28A0092B-C50C-407E-A947-70E740481C1C}">
                <a14:useLocalDpi xmlns:a14="http://schemas.microsoft.com/office/drawing/2010/main" val="0"/>
              </a:ext>
            </a:extLst>
          </a:blip>
          <a:srcRect l="11357" t="13449" r="5003" b="47173"/>
          <a:stretch/>
        </p:blipFill>
        <p:spPr>
          <a:xfrm>
            <a:off x="4589253" y="2310296"/>
            <a:ext cx="6892506" cy="811425"/>
          </a:xfrm>
        </p:spPr>
      </p:pic>
      <p:pic>
        <p:nvPicPr>
          <p:cNvPr id="11" name="Segnaposto contenuto 3" descr="920_3.gif"/>
          <p:cNvPicPr>
            <a:picLocks noGrp="1" noChangeAspect="1"/>
          </p:cNvPicPr>
          <p:nvPr>
            <p:ph/>
          </p:nvPr>
        </p:nvPicPr>
        <p:blipFill rotWithShape="1">
          <a:blip r:embed="rId3">
            <a:extLst>
              <a:ext uri="{28A0092B-C50C-407E-A947-70E740481C1C}">
                <a14:useLocalDpi xmlns:a14="http://schemas.microsoft.com/office/drawing/2010/main" val="0"/>
              </a:ext>
            </a:extLst>
          </a:blip>
          <a:srcRect t="8247" b="49752"/>
          <a:stretch/>
        </p:blipFill>
        <p:spPr>
          <a:xfrm>
            <a:off x="4313387" y="4058230"/>
            <a:ext cx="7496175" cy="1104181"/>
          </a:xfrm>
        </p:spPr>
      </p:pic>
      <p:pic>
        <p:nvPicPr>
          <p:cNvPr id="12" name="Segnaposto contenuto 3" descr="917.gif"/>
          <p:cNvPicPr>
            <a:picLocks noGrp="1" noChangeAspect="1"/>
          </p:cNvPicPr>
          <p:nvPr>
            <p:ph idx="1"/>
          </p:nvPr>
        </p:nvPicPr>
        <p:blipFill rotWithShape="1">
          <a:blip r:embed="rId4">
            <a:extLst>
              <a:ext uri="{28A0092B-C50C-407E-A947-70E740481C1C}">
                <a14:useLocalDpi xmlns:a14="http://schemas.microsoft.com/office/drawing/2010/main" val="0"/>
              </a:ext>
            </a:extLst>
          </a:blip>
          <a:srcRect b="40619"/>
          <a:stretch/>
        </p:blipFill>
        <p:spPr>
          <a:xfrm>
            <a:off x="8391460" y="-69012"/>
            <a:ext cx="3599258" cy="1663587"/>
          </a:xfrm>
        </p:spPr>
      </p:pic>
    </p:spTree>
    <p:extLst>
      <p:ext uri="{BB962C8B-B14F-4D97-AF65-F5344CB8AC3E}">
        <p14:creationId xmlns:p14="http://schemas.microsoft.com/office/powerpoint/2010/main" val="426199245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Segnaposto contenuto 3" descr="920_4.gif"/>
          <p:cNvPicPr>
            <a:picLocks noChangeAspect="1"/>
          </p:cNvPicPr>
          <p:nvPr/>
        </p:nvPicPr>
        <p:blipFill rotWithShape="1">
          <a:blip r:embed="rId2">
            <a:extLst>
              <a:ext uri="{28A0092B-C50C-407E-A947-70E740481C1C}">
                <a14:useLocalDpi xmlns:a14="http://schemas.microsoft.com/office/drawing/2010/main" val="0"/>
              </a:ext>
            </a:extLst>
          </a:blip>
          <a:srcRect b="52239"/>
          <a:stretch/>
        </p:blipFill>
        <p:spPr>
          <a:xfrm>
            <a:off x="2240743" y="922223"/>
            <a:ext cx="6723063" cy="2576351"/>
          </a:xfrm>
          <a:prstGeom prst="rect">
            <a:avLst/>
          </a:prstGeom>
        </p:spPr>
      </p:pic>
      <p:sp>
        <p:nvSpPr>
          <p:cNvPr id="7" name="Rettangolo 6"/>
          <p:cNvSpPr/>
          <p:nvPr/>
        </p:nvSpPr>
        <p:spPr>
          <a:xfrm>
            <a:off x="311933" y="210905"/>
            <a:ext cx="11532135" cy="646331"/>
          </a:xfrm>
          <a:prstGeom prst="rect">
            <a:avLst/>
          </a:prstGeom>
        </p:spPr>
        <p:txBody>
          <a:bodyPr wrap="square">
            <a:spAutoFit/>
          </a:bodyPr>
          <a:lstStyle/>
          <a:p>
            <a:pPr algn="just">
              <a:spcAft>
                <a:spcPts val="0"/>
              </a:spcAft>
            </a:pPr>
            <a:r>
              <a:rPr lang="it-IT" dirty="0" smtClean="0">
                <a:latin typeface="Times New Roman" panose="02020603050405020304" pitchFamily="18" charset="0"/>
                <a:ea typeface="Times New Roman" panose="02020603050405020304" pitchFamily="18" charset="0"/>
              </a:rPr>
              <a:t>c) in </a:t>
            </a:r>
            <a:r>
              <a:rPr lang="it-IT" dirty="0">
                <a:latin typeface="Times New Roman" panose="02020603050405020304" pitchFamily="18" charset="0"/>
                <a:ea typeface="Times New Roman" panose="02020603050405020304" pitchFamily="18" charset="0"/>
              </a:rPr>
              <a:t>reazioni di addizione </a:t>
            </a:r>
            <a:r>
              <a:rPr lang="it-IT" dirty="0" err="1">
                <a:latin typeface="Times New Roman" panose="02020603050405020304" pitchFamily="18" charset="0"/>
                <a:ea typeface="Times New Roman" panose="02020603050405020304" pitchFamily="18" charset="0"/>
              </a:rPr>
              <a:t>nucleofila</a:t>
            </a:r>
            <a:r>
              <a:rPr lang="it-IT" dirty="0" err="1">
                <a:latin typeface="Times New Roman" panose="02020603050405020304" pitchFamily="18" charset="0"/>
                <a:ea typeface="Times New Roman" panose="02020603050405020304" pitchFamily="18" charset="0"/>
                <a:sym typeface="Symbol" panose="05050102010706020507" pitchFamily="18" charset="2"/>
              </a:rPr>
              <a:t></a:t>
            </a:r>
            <a:r>
              <a:rPr lang="it-IT" dirty="0" err="1">
                <a:latin typeface="Times New Roman" panose="02020603050405020304" pitchFamily="18" charset="0"/>
                <a:ea typeface="Times New Roman" panose="02020603050405020304" pitchFamily="18" charset="0"/>
              </a:rPr>
              <a:t>eliminazione</a:t>
            </a:r>
            <a:r>
              <a:rPr lang="it-IT" dirty="0">
                <a:latin typeface="Times New Roman" panose="02020603050405020304" pitchFamily="18" charset="0"/>
                <a:ea typeface="Times New Roman" panose="02020603050405020304" pitchFamily="18" charset="0"/>
              </a:rPr>
              <a:t> – le reazioni di aldeidi e chetoni con ammine primarie per formare </a:t>
            </a:r>
            <a:r>
              <a:rPr lang="it-IT" dirty="0" err="1">
                <a:latin typeface="Times New Roman" panose="02020603050405020304" pitchFamily="18" charset="0"/>
                <a:ea typeface="Times New Roman" panose="02020603050405020304" pitchFamily="18" charset="0"/>
              </a:rPr>
              <a:t>immine</a:t>
            </a:r>
            <a:r>
              <a:rPr lang="it-IT" dirty="0">
                <a:latin typeface="Times New Roman" panose="02020603050405020304" pitchFamily="18" charset="0"/>
                <a:ea typeface="Times New Roman" panose="02020603050405020304" pitchFamily="18" charset="0"/>
              </a:rPr>
              <a:t> e con ammine secondarie per formare </a:t>
            </a:r>
            <a:r>
              <a:rPr lang="it-IT" dirty="0" err="1" smtClean="0">
                <a:latin typeface="Times New Roman" panose="02020603050405020304" pitchFamily="18" charset="0"/>
                <a:ea typeface="Times New Roman" panose="02020603050405020304" pitchFamily="18" charset="0"/>
              </a:rPr>
              <a:t>enammine</a:t>
            </a:r>
            <a:endParaRPr lang="it-IT"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42062705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Segnaposto contenuto 3" descr="921_1.gif"/>
          <p:cNvPicPr>
            <a:picLocks noGrp="1" noChangeAspect="1"/>
          </p:cNvPicPr>
          <p:nvPr>
            <p:ph idx="1"/>
          </p:nvPr>
        </p:nvPicPr>
        <p:blipFill rotWithShape="1">
          <a:blip r:embed="rId2">
            <a:extLst>
              <a:ext uri="{28A0092B-C50C-407E-A947-70E740481C1C}">
                <a14:useLocalDpi xmlns:a14="http://schemas.microsoft.com/office/drawing/2010/main" val="0"/>
              </a:ext>
            </a:extLst>
          </a:blip>
          <a:srcRect b="42565"/>
          <a:stretch/>
        </p:blipFill>
        <p:spPr>
          <a:xfrm>
            <a:off x="1098430" y="1269500"/>
            <a:ext cx="7686675" cy="1876440"/>
          </a:xfrm>
        </p:spPr>
      </p:pic>
      <p:sp>
        <p:nvSpPr>
          <p:cNvPr id="5" name="Rettangolo 4"/>
          <p:cNvSpPr/>
          <p:nvPr/>
        </p:nvSpPr>
        <p:spPr>
          <a:xfrm>
            <a:off x="1098430" y="558658"/>
            <a:ext cx="10288438" cy="646331"/>
          </a:xfrm>
          <a:prstGeom prst="rect">
            <a:avLst/>
          </a:prstGeom>
        </p:spPr>
        <p:txBody>
          <a:bodyPr wrap="square">
            <a:spAutoFit/>
          </a:bodyPr>
          <a:lstStyle/>
          <a:p>
            <a:pPr algn="just">
              <a:spcAft>
                <a:spcPts val="0"/>
              </a:spcAft>
            </a:pPr>
            <a:r>
              <a:rPr lang="it-IT" i="1" dirty="0">
                <a:latin typeface="Times New Roman" panose="02020603050405020304" pitchFamily="18" charset="0"/>
                <a:ea typeface="Times New Roman" panose="02020603050405020304" pitchFamily="18" charset="0"/>
              </a:rPr>
              <a:t>Abbiamo visto che le </a:t>
            </a:r>
            <a:r>
              <a:rPr lang="it-IT" i="1" dirty="0" err="1">
                <a:latin typeface="Times New Roman" panose="02020603050405020304" pitchFamily="18" charset="0"/>
                <a:ea typeface="Times New Roman" panose="02020603050405020304" pitchFamily="18" charset="0"/>
              </a:rPr>
              <a:t>arilammine</a:t>
            </a:r>
            <a:r>
              <a:rPr lang="it-IT" i="1" dirty="0">
                <a:latin typeface="Times New Roman" panose="02020603050405020304" pitchFamily="18" charset="0"/>
                <a:ea typeface="Times New Roman" panose="02020603050405020304" pitchFamily="18" charset="0"/>
              </a:rPr>
              <a:t> primarie reagiscono con acido nitroso per formare sali di </a:t>
            </a:r>
            <a:r>
              <a:rPr lang="it-IT" i="1" dirty="0" err="1">
                <a:latin typeface="Times New Roman" panose="02020603050405020304" pitchFamily="18" charset="0"/>
                <a:ea typeface="Times New Roman" panose="02020603050405020304" pitchFamily="18" charset="0"/>
              </a:rPr>
              <a:t>arendiazonio</a:t>
            </a:r>
            <a:r>
              <a:rPr lang="it-IT" i="1" dirty="0">
                <a:latin typeface="Times New Roman" panose="02020603050405020304" pitchFamily="18" charset="0"/>
                <a:ea typeface="Times New Roman" panose="02020603050405020304" pitchFamily="18" charset="0"/>
              </a:rPr>
              <a:t> </a:t>
            </a:r>
            <a:r>
              <a:rPr lang="it-IT" i="1" dirty="0" smtClean="0">
                <a:latin typeface="Times New Roman" panose="02020603050405020304" pitchFamily="18" charset="0"/>
                <a:ea typeface="Times New Roman" panose="02020603050405020304" pitchFamily="18" charset="0"/>
              </a:rPr>
              <a:t>stabili. </a:t>
            </a:r>
          </a:p>
        </p:txBody>
      </p:sp>
      <p:sp>
        <p:nvSpPr>
          <p:cNvPr id="2" name="CasellaDiTesto 1"/>
          <p:cNvSpPr txBox="1"/>
          <p:nvPr/>
        </p:nvSpPr>
        <p:spPr>
          <a:xfrm>
            <a:off x="1336845" y="3366809"/>
            <a:ext cx="1060868" cy="369332"/>
          </a:xfrm>
          <a:prstGeom prst="rect">
            <a:avLst/>
          </a:prstGeom>
          <a:noFill/>
        </p:spPr>
        <p:txBody>
          <a:bodyPr wrap="none" rtlCol="0">
            <a:spAutoFit/>
          </a:bodyPr>
          <a:lstStyle/>
          <a:p>
            <a:r>
              <a:rPr lang="it-IT" b="1" dirty="0" smtClean="0">
                <a:solidFill>
                  <a:srgbClr val="FF0000"/>
                </a:solidFill>
              </a:rPr>
              <a:t>RICORDA</a:t>
            </a:r>
            <a:endParaRPr lang="it-IT" b="1" dirty="0">
              <a:solidFill>
                <a:srgbClr val="FF0000"/>
              </a:solidFill>
            </a:endParaRPr>
          </a:p>
        </p:txBody>
      </p:sp>
      <p:sp>
        <p:nvSpPr>
          <p:cNvPr id="3" name="Rettangolo 2"/>
          <p:cNvSpPr/>
          <p:nvPr/>
        </p:nvSpPr>
        <p:spPr>
          <a:xfrm>
            <a:off x="2955028" y="3366809"/>
            <a:ext cx="8044277" cy="1323439"/>
          </a:xfrm>
          <a:prstGeom prst="rect">
            <a:avLst/>
          </a:prstGeom>
        </p:spPr>
        <p:txBody>
          <a:bodyPr wrap="square">
            <a:spAutoFit/>
          </a:bodyPr>
          <a:lstStyle/>
          <a:p>
            <a:pPr algn="just">
              <a:spcAft>
                <a:spcPts val="0"/>
              </a:spcAft>
            </a:pPr>
            <a:r>
              <a:rPr lang="it-IT" sz="2000" dirty="0" smtClean="0">
                <a:latin typeface="Times New Roman" panose="02020603050405020304" pitchFamily="18" charset="0"/>
                <a:ea typeface="Times New Roman" panose="02020603050405020304" pitchFamily="18" charset="0"/>
              </a:rPr>
              <a:t>I </a:t>
            </a:r>
            <a:r>
              <a:rPr lang="it-IT" sz="2000" b="1" dirty="0">
                <a:solidFill>
                  <a:srgbClr val="FF0000"/>
                </a:solidFill>
                <a:latin typeface="Times New Roman" panose="02020603050405020304" pitchFamily="18" charset="0"/>
                <a:ea typeface="Times New Roman" panose="02020603050405020304" pitchFamily="18" charset="0"/>
              </a:rPr>
              <a:t>sali di </a:t>
            </a:r>
            <a:r>
              <a:rPr lang="it-IT" sz="2000" b="1" dirty="0" err="1">
                <a:solidFill>
                  <a:srgbClr val="FF0000"/>
                </a:solidFill>
                <a:latin typeface="Times New Roman" panose="02020603050405020304" pitchFamily="18" charset="0"/>
                <a:ea typeface="Times New Roman" panose="02020603050405020304" pitchFamily="18" charset="0"/>
              </a:rPr>
              <a:t>arendiazonio</a:t>
            </a:r>
            <a:r>
              <a:rPr lang="it-IT" sz="2000" b="1" dirty="0">
                <a:solidFill>
                  <a:srgbClr val="FF0000"/>
                </a:solidFill>
                <a:latin typeface="Times New Roman" panose="02020603050405020304" pitchFamily="18" charset="0"/>
                <a:ea typeface="Times New Roman" panose="02020603050405020304" pitchFamily="18" charset="0"/>
              </a:rPr>
              <a:t> </a:t>
            </a:r>
            <a:r>
              <a:rPr lang="it-IT" sz="2000" dirty="0">
                <a:latin typeface="Times New Roman" panose="02020603050405020304" pitchFamily="18" charset="0"/>
                <a:ea typeface="Times New Roman" panose="02020603050405020304" pitchFamily="18" charset="0"/>
              </a:rPr>
              <a:t>sono utili per i chimici sintetici perché il gruppo diazonio può essere sostituito da un’ampia gamma di nucleofili. Questa reazione permette di ampliare la varietà di benzeni sostituiti sintetizzabile solamente da reazioni di sostituzione elettrofila aromatica.</a:t>
            </a:r>
            <a:endParaRPr lang="it-IT" sz="14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8190931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3143251" y="260351"/>
            <a:ext cx="6513513" cy="461963"/>
          </a:xfrm>
          <a:prstGeom prst="rect">
            <a:avLst/>
          </a:prstGeom>
          <a:ln w="57150"/>
        </p:spPr>
        <p:style>
          <a:lnRef idx="1">
            <a:schemeClr val="accent4"/>
          </a:lnRef>
          <a:fillRef idx="2">
            <a:schemeClr val="accent4"/>
          </a:fillRef>
          <a:effectRef idx="1">
            <a:schemeClr val="accent4"/>
          </a:effectRef>
          <a:fontRef idx="minor">
            <a:schemeClr val="dk1"/>
          </a:fontRef>
        </p:style>
        <p:txBody>
          <a:bodyPr>
            <a:spAutoFit/>
          </a:bodyPr>
          <a:lstStyle/>
          <a:p>
            <a:pPr algn="ctr">
              <a:defRPr/>
            </a:pPr>
            <a:r>
              <a:rPr lang="en-US" sz="2400" b="1" dirty="0" err="1">
                <a:solidFill>
                  <a:schemeClr val="tx2">
                    <a:lumMod val="75000"/>
                  </a:schemeClr>
                </a:solidFill>
                <a:latin typeface="Arial" charset="0"/>
              </a:rPr>
              <a:t>Ossidazione</a:t>
            </a:r>
            <a:r>
              <a:rPr lang="en-US" sz="2400" b="1" dirty="0">
                <a:solidFill>
                  <a:schemeClr val="tx2">
                    <a:lumMod val="75000"/>
                  </a:schemeClr>
                </a:solidFill>
                <a:latin typeface="Arial" charset="0"/>
              </a:rPr>
              <a:t> </a:t>
            </a:r>
            <a:r>
              <a:rPr lang="en-US" sz="2400" b="1" dirty="0" err="1">
                <a:solidFill>
                  <a:schemeClr val="tx2">
                    <a:lumMod val="75000"/>
                  </a:schemeClr>
                </a:solidFill>
                <a:latin typeface="Arial" charset="0"/>
              </a:rPr>
              <a:t>delle</a:t>
            </a:r>
            <a:r>
              <a:rPr lang="en-US" sz="2400" b="1" dirty="0">
                <a:solidFill>
                  <a:schemeClr val="tx2">
                    <a:lumMod val="75000"/>
                  </a:schemeClr>
                </a:solidFill>
                <a:latin typeface="Arial" charset="0"/>
              </a:rPr>
              <a:t> ammine</a:t>
            </a:r>
          </a:p>
        </p:txBody>
      </p:sp>
      <p:sp>
        <p:nvSpPr>
          <p:cNvPr id="13315" name="Rectangle 10"/>
          <p:cNvSpPr>
            <a:spLocks noChangeArrowheads="1"/>
          </p:cNvSpPr>
          <p:nvPr/>
        </p:nvSpPr>
        <p:spPr bwMode="auto">
          <a:xfrm>
            <a:off x="388190" y="919273"/>
            <a:ext cx="10955546"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r>
              <a:rPr lang="it-IT" altLang="it-IT" sz="1600" b="1" i="1" u="sng" dirty="0">
                <a:cs typeface="Times New Roman" panose="02020603050405020304" pitchFamily="18" charset="0"/>
              </a:rPr>
              <a:t>Le ammine sono facilmente ossidate</a:t>
            </a:r>
            <a:r>
              <a:rPr lang="it-IT" altLang="it-IT" sz="1600" i="1" dirty="0">
                <a:cs typeface="Times New Roman" panose="02020603050405020304" pitchFamily="18" charset="0"/>
              </a:rPr>
              <a:t>, qualche volta semplicemente per esposizione all’aria. Le ammine, quindi, sono conservate come sali (p.e. come cloridrati) e i farmaci che contengono gruppi amminici sono spesso venduti come sali.</a:t>
            </a:r>
            <a:r>
              <a:rPr lang="it-IT" altLang="it-IT" sz="1600" dirty="0">
                <a:cs typeface="Times New Roman" panose="02020603050405020304" pitchFamily="18" charset="0"/>
              </a:rPr>
              <a:t> </a:t>
            </a:r>
            <a:endParaRPr lang="it-IT" altLang="it-IT" sz="1600" dirty="0" smtClean="0">
              <a:cs typeface="Times New Roman" panose="02020603050405020304" pitchFamily="18" charset="0"/>
            </a:endParaRPr>
          </a:p>
          <a:p>
            <a:pPr algn="just"/>
            <a:endParaRPr lang="it-IT" altLang="it-IT" sz="1600" dirty="0">
              <a:cs typeface="Times New Roman" panose="02020603050405020304" pitchFamily="18" charset="0"/>
            </a:endParaRPr>
          </a:p>
          <a:p>
            <a:pPr algn="just"/>
            <a:r>
              <a:rPr lang="it-IT" altLang="it-IT" sz="1600" dirty="0" smtClean="0">
                <a:cs typeface="Times New Roman" panose="02020603050405020304" pitchFamily="18" charset="0"/>
              </a:rPr>
              <a:t>Le </a:t>
            </a:r>
            <a:r>
              <a:rPr lang="it-IT" altLang="it-IT" sz="1600" dirty="0">
                <a:cs typeface="Times New Roman" panose="02020603050405020304" pitchFamily="18" charset="0"/>
              </a:rPr>
              <a:t>ammine primarie sono ossidate a idrossilammine, che sono a loro volta ossidate a nitroso composti, che sono ossidati a nitro composti.</a:t>
            </a:r>
            <a:r>
              <a:rPr lang="it-IT" altLang="it-IT" sz="1600" dirty="0"/>
              <a:t> </a:t>
            </a:r>
          </a:p>
          <a:p>
            <a:pPr algn="just"/>
            <a:r>
              <a:rPr lang="it-IT" altLang="it-IT" sz="1600" dirty="0"/>
              <a:t>Le ammine secondarie sono ossidate a idrossilammine secondarie e </a:t>
            </a:r>
            <a:r>
              <a:rPr lang="it-IT" altLang="it-IT" sz="1600" b="1" u="sng" dirty="0"/>
              <a:t>le ammine terziarie sono ossidate a N-ossidi.</a:t>
            </a:r>
          </a:p>
          <a:p>
            <a:pPr algn="just"/>
            <a:endParaRPr lang="it-IT" altLang="it-IT" sz="1600" i="1" dirty="0"/>
          </a:p>
        </p:txBody>
      </p:sp>
      <p:sp>
        <p:nvSpPr>
          <p:cNvPr id="5" name="Rettangolo 4"/>
          <p:cNvSpPr>
            <a:spLocks noChangeArrowheads="1"/>
          </p:cNvSpPr>
          <p:nvPr/>
        </p:nvSpPr>
        <p:spPr bwMode="auto">
          <a:xfrm>
            <a:off x="388191" y="6202303"/>
            <a:ext cx="1095554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it-IT" altLang="it-IT" sz="1600" dirty="0"/>
              <a:t>Il perossido di idrogeno, i </a:t>
            </a:r>
            <a:r>
              <a:rPr lang="it-IT" altLang="it-IT" sz="1600" dirty="0" err="1"/>
              <a:t>perossiacidi</a:t>
            </a:r>
            <a:r>
              <a:rPr lang="it-IT" altLang="it-IT" sz="1600" dirty="0"/>
              <a:t> ed  altri comuni agenti ossidanti sono usati per ossidare le ammine. </a:t>
            </a:r>
          </a:p>
        </p:txBody>
      </p:sp>
      <p:pic>
        <p:nvPicPr>
          <p:cNvPr id="6" name="Picture 11" descr="C:\Users\Anna\Desktop\immagine bruice\Cap 21\immaginicap21\AADVVJD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27350" y="2781300"/>
            <a:ext cx="7081838" cy="73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12" descr="C:\Users\Anna\Desktop\immagine bruice\Cap 21\immaginicap21\AADVVIQ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00376" y="3573463"/>
            <a:ext cx="6321425" cy="215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Ovale 2"/>
          <p:cNvSpPr/>
          <p:nvPr/>
        </p:nvSpPr>
        <p:spPr>
          <a:xfrm>
            <a:off x="7211683" y="4649638"/>
            <a:ext cx="2110118" cy="1354347"/>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37316112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3315">
                                            <p:txEl>
                                              <p:pRg st="3" end="3"/>
                                            </p:txEl>
                                          </p:spTgt>
                                        </p:tgtEl>
                                        <p:attrNameLst>
                                          <p:attrName>style.visibility</p:attrName>
                                        </p:attrNameLst>
                                      </p:cBhvr>
                                      <p:to>
                                        <p:strVal val="visible"/>
                                      </p:to>
                                    </p:set>
                                    <p:animEffect transition="in" filter="fade">
                                      <p:cBhvr>
                                        <p:cTn id="14" dur="1000"/>
                                        <p:tgtEl>
                                          <p:spTgt spid="13315">
                                            <p:txEl>
                                              <p:pRg st="3" end="3"/>
                                            </p:txEl>
                                          </p:spTgt>
                                        </p:tgtEl>
                                      </p:cBhvr>
                                    </p:animEffect>
                                    <p:anim calcmode="lin" valueType="num">
                                      <p:cBhvr>
                                        <p:cTn id="15" dur="1000" fill="hold"/>
                                        <p:tgtEl>
                                          <p:spTgt spid="13315">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1331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1000"/>
                                        <p:tgtEl>
                                          <p:spTgt spid="5"/>
                                        </p:tgtEl>
                                      </p:cBhvr>
                                    </p:animEffect>
                                    <p:anim calcmode="lin" valueType="num">
                                      <p:cBhvr>
                                        <p:cTn id="29" dur="1000" fill="hold"/>
                                        <p:tgtEl>
                                          <p:spTgt spid="5"/>
                                        </p:tgtEl>
                                        <p:attrNameLst>
                                          <p:attrName>ppt_x</p:attrName>
                                        </p:attrNameLst>
                                      </p:cBhvr>
                                      <p:tavLst>
                                        <p:tav tm="0">
                                          <p:val>
                                            <p:strVal val="#ppt_x"/>
                                          </p:val>
                                        </p:tav>
                                        <p:tav tm="100000">
                                          <p:val>
                                            <p:strVal val="#ppt_x"/>
                                          </p:val>
                                        </p:tav>
                                      </p:tavLst>
                                    </p:anim>
                                    <p:anim calcmode="lin" valueType="num">
                                      <p:cBhvr>
                                        <p:cTn id="30"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gtEl>
                                        <p:attrNameLst>
                                          <p:attrName>style.visibility</p:attrName>
                                        </p:attrNameLst>
                                      </p:cBhvr>
                                      <p:to>
                                        <p:strVal val="visible"/>
                                      </p:to>
                                    </p:set>
                                    <p:animEffect transition="in" filter="fade">
                                      <p:cBhvr>
                                        <p:cTn id="35" dur="1000"/>
                                        <p:tgtEl>
                                          <p:spTgt spid="3"/>
                                        </p:tgtEl>
                                      </p:cBhvr>
                                    </p:animEffect>
                                    <p:anim calcmode="lin" valueType="num">
                                      <p:cBhvr>
                                        <p:cTn id="36" dur="1000" fill="hold"/>
                                        <p:tgtEl>
                                          <p:spTgt spid="3"/>
                                        </p:tgtEl>
                                        <p:attrNameLst>
                                          <p:attrName>ppt_x</p:attrName>
                                        </p:attrNameLst>
                                      </p:cBhvr>
                                      <p:tavLst>
                                        <p:tav tm="0">
                                          <p:val>
                                            <p:strVal val="#ppt_x"/>
                                          </p:val>
                                        </p:tav>
                                        <p:tav tm="100000">
                                          <p:val>
                                            <p:strVal val="#ppt_x"/>
                                          </p:val>
                                        </p:tav>
                                      </p:tavLst>
                                    </p:anim>
                                    <p:anim calcmode="lin" valueType="num">
                                      <p:cBhvr>
                                        <p:cTn id="37"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3143251" y="260351"/>
            <a:ext cx="6513513" cy="461963"/>
          </a:xfrm>
          <a:prstGeom prst="rect">
            <a:avLst/>
          </a:prstGeom>
          <a:ln w="57150"/>
        </p:spPr>
        <p:style>
          <a:lnRef idx="1">
            <a:schemeClr val="accent4"/>
          </a:lnRef>
          <a:fillRef idx="2">
            <a:schemeClr val="accent4"/>
          </a:fillRef>
          <a:effectRef idx="1">
            <a:schemeClr val="accent4"/>
          </a:effectRef>
          <a:fontRef idx="minor">
            <a:schemeClr val="dk1"/>
          </a:fontRef>
        </p:style>
        <p:txBody>
          <a:bodyPr>
            <a:spAutoFit/>
          </a:bodyPr>
          <a:lstStyle/>
          <a:p>
            <a:pPr algn="ctr">
              <a:defRPr/>
            </a:pPr>
            <a:r>
              <a:rPr lang="en-US" sz="2400" b="1" dirty="0" err="1">
                <a:solidFill>
                  <a:schemeClr val="tx2">
                    <a:lumMod val="75000"/>
                  </a:schemeClr>
                </a:solidFill>
                <a:latin typeface="Arial" charset="0"/>
              </a:rPr>
              <a:t>Ossidazione</a:t>
            </a:r>
            <a:r>
              <a:rPr lang="en-US" sz="2400" b="1" dirty="0">
                <a:solidFill>
                  <a:schemeClr val="tx2">
                    <a:lumMod val="75000"/>
                  </a:schemeClr>
                </a:solidFill>
                <a:latin typeface="Arial" charset="0"/>
              </a:rPr>
              <a:t> </a:t>
            </a:r>
            <a:r>
              <a:rPr lang="en-US" sz="2400" b="1" dirty="0" err="1">
                <a:solidFill>
                  <a:schemeClr val="tx2">
                    <a:lumMod val="75000"/>
                  </a:schemeClr>
                </a:solidFill>
                <a:latin typeface="Arial" charset="0"/>
              </a:rPr>
              <a:t>delle</a:t>
            </a:r>
            <a:r>
              <a:rPr lang="en-US" sz="2400" b="1" dirty="0">
                <a:solidFill>
                  <a:schemeClr val="tx2">
                    <a:lumMod val="75000"/>
                  </a:schemeClr>
                </a:solidFill>
                <a:latin typeface="Arial" charset="0"/>
              </a:rPr>
              <a:t> ammine</a:t>
            </a:r>
          </a:p>
        </p:txBody>
      </p:sp>
      <p:sp>
        <p:nvSpPr>
          <p:cNvPr id="82945" name="Rectangle 1"/>
          <p:cNvSpPr>
            <a:spLocks noChangeArrowheads="1"/>
          </p:cNvSpPr>
          <p:nvPr/>
        </p:nvSpPr>
        <p:spPr bwMode="auto">
          <a:xfrm>
            <a:off x="508958" y="1360399"/>
            <a:ext cx="10886536" cy="1200329"/>
          </a:xfrm>
          <a:prstGeom prst="rect">
            <a:avLst/>
          </a:prstGeom>
          <a:noFill/>
          <a:ln w="9525">
            <a:noFill/>
            <a:miter lim="800000"/>
            <a:headEnd/>
            <a:tailEnd/>
          </a:ln>
          <a:effectLst/>
        </p:spPr>
        <p:txBody>
          <a:bodyPr wrap="square" anchor="ctr">
            <a:spAutoFit/>
          </a:bodyPr>
          <a:lstStyle/>
          <a:p>
            <a:pPr algn="just" eaLnBrk="0" hangingPunct="0">
              <a:defRPr/>
            </a:pPr>
            <a:r>
              <a:rPr lang="it-IT" dirty="0">
                <a:latin typeface="Times New Roman" panose="02020603050405020304" pitchFamily="18" charset="0"/>
                <a:ea typeface="Times New Roman" panose="02020603050405020304" pitchFamily="18" charset="0"/>
                <a:cs typeface="Times New Roman" panose="02020603050405020304" pitchFamily="18" charset="0"/>
              </a:rPr>
              <a:t>Gli ossidi di ammine terziarie danno una </a:t>
            </a:r>
            <a:r>
              <a:rPr lang="it-IT" b="1" dirty="0" smtClean="0">
                <a:latin typeface="Times New Roman" panose="02020603050405020304" pitchFamily="18" charset="0"/>
                <a:ea typeface="Times New Roman" panose="02020603050405020304" pitchFamily="18" charset="0"/>
                <a:cs typeface="Times New Roman" panose="02020603050405020304" pitchFamily="18" charset="0"/>
              </a:rPr>
              <a:t>reazione </a:t>
            </a:r>
            <a:r>
              <a:rPr lang="it-IT" b="1" dirty="0">
                <a:latin typeface="Times New Roman" panose="02020603050405020304" pitchFamily="18" charset="0"/>
                <a:ea typeface="Times New Roman" panose="02020603050405020304" pitchFamily="18" charset="0"/>
                <a:cs typeface="Times New Roman" panose="02020603050405020304" pitchFamily="18" charset="0"/>
              </a:rPr>
              <a:t>di eliminazione di </a:t>
            </a:r>
            <a:r>
              <a:rPr lang="it-IT" b="1" dirty="0" err="1" smtClean="0">
                <a:latin typeface="Times New Roman" panose="02020603050405020304" pitchFamily="18" charset="0"/>
                <a:ea typeface="Times New Roman" panose="02020603050405020304" pitchFamily="18" charset="0"/>
                <a:cs typeface="Times New Roman" panose="02020603050405020304" pitchFamily="18" charset="0"/>
              </a:rPr>
              <a:t>Cope</a:t>
            </a:r>
            <a:endParaRPr lang="it-IT" b="1" dirty="0" smtClean="0">
              <a:latin typeface="Times New Roman" panose="02020603050405020304" pitchFamily="18" charset="0"/>
              <a:ea typeface="Times New Roman" panose="02020603050405020304" pitchFamily="18" charset="0"/>
              <a:cs typeface="Times New Roman" panose="02020603050405020304" pitchFamily="18" charset="0"/>
            </a:endParaRPr>
          </a:p>
          <a:p>
            <a:pPr algn="just" eaLnBrk="0" hangingPunct="0">
              <a:defRPr/>
            </a:pPr>
            <a:endParaRPr lang="it-IT" dirty="0" smtClean="0">
              <a:latin typeface="Times New Roman" panose="02020603050405020304" pitchFamily="18" charset="0"/>
              <a:ea typeface="Times New Roman" pitchFamily="18" charset="0"/>
              <a:cs typeface="Times New Roman" panose="02020603050405020304" pitchFamily="18" charset="0"/>
            </a:endParaRPr>
          </a:p>
          <a:p>
            <a:pPr algn="just" eaLnBrk="0" hangingPunct="0">
              <a:defRPr/>
            </a:pPr>
            <a:r>
              <a:rPr lang="it-IT" dirty="0" smtClean="0">
                <a:latin typeface="Times New Roman" panose="02020603050405020304" pitchFamily="18" charset="0"/>
                <a:ea typeface="Times New Roman" pitchFamily="18" charset="0"/>
                <a:cs typeface="Times New Roman" panose="02020603050405020304" pitchFamily="18" charset="0"/>
              </a:rPr>
              <a:t>Una </a:t>
            </a:r>
            <a:r>
              <a:rPr lang="it-IT" dirty="0">
                <a:latin typeface="Times New Roman" panose="02020603050405020304" pitchFamily="18" charset="0"/>
                <a:ea typeface="Times New Roman" pitchFamily="18" charset="0"/>
                <a:cs typeface="Times New Roman" panose="02020603050405020304" pitchFamily="18" charset="0"/>
              </a:rPr>
              <a:t>base forte non è necessaria per un’eliminazione di </a:t>
            </a:r>
            <a:r>
              <a:rPr lang="it-IT" dirty="0" err="1">
                <a:latin typeface="Times New Roman" panose="02020603050405020304" pitchFamily="18" charset="0"/>
                <a:ea typeface="Times New Roman" pitchFamily="18" charset="0"/>
                <a:cs typeface="Times New Roman" panose="02020603050405020304" pitchFamily="18" charset="0"/>
              </a:rPr>
              <a:t>Cope</a:t>
            </a:r>
            <a:r>
              <a:rPr lang="it-IT" dirty="0">
                <a:latin typeface="Times New Roman" panose="02020603050405020304" pitchFamily="18" charset="0"/>
                <a:ea typeface="Times New Roman" pitchFamily="18" charset="0"/>
                <a:cs typeface="Times New Roman" panose="02020603050405020304" pitchFamily="18" charset="0"/>
              </a:rPr>
              <a:t> perché l’ossido dell’ammina agisce da base. L’eliminazione di </a:t>
            </a:r>
            <a:r>
              <a:rPr lang="it-IT" dirty="0" err="1">
                <a:latin typeface="Times New Roman" panose="02020603050405020304" pitchFamily="18" charset="0"/>
                <a:ea typeface="Times New Roman" pitchFamily="18" charset="0"/>
                <a:cs typeface="Times New Roman" panose="02020603050405020304" pitchFamily="18" charset="0"/>
              </a:rPr>
              <a:t>Cope</a:t>
            </a:r>
            <a:r>
              <a:rPr lang="it-IT" dirty="0">
                <a:latin typeface="Times New Roman" panose="02020603050405020304" pitchFamily="18" charset="0"/>
                <a:ea typeface="Times New Roman" pitchFamily="18" charset="0"/>
                <a:cs typeface="Times New Roman" panose="02020603050405020304" pitchFamily="18" charset="0"/>
              </a:rPr>
              <a:t>, dunque, è una reazione intramolecolare E2 e coinvolge un’eliminazione </a:t>
            </a:r>
            <a:r>
              <a:rPr lang="it-IT" i="1" dirty="0">
                <a:latin typeface="Times New Roman" panose="02020603050405020304" pitchFamily="18" charset="0"/>
                <a:ea typeface="Times New Roman" pitchFamily="18" charset="0"/>
                <a:cs typeface="Times New Roman" panose="02020603050405020304" pitchFamily="18" charset="0"/>
              </a:rPr>
              <a:t>sin.</a:t>
            </a:r>
            <a:endParaRPr lang="it-IT" i="1" dirty="0">
              <a:latin typeface="Times New Roman" panose="02020603050405020304" pitchFamily="18" charset="0"/>
              <a:cs typeface="Times New Roman" panose="02020603050405020304" pitchFamily="18" charset="0"/>
            </a:endParaRPr>
          </a:p>
        </p:txBody>
      </p:sp>
      <p:pic>
        <p:nvPicPr>
          <p:cNvPr id="62468" name="Picture 2" descr="C:\Users\Anna\Desktop\immagine bruice\Cap 21\immaginicap21\AABRXOR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59151" y="5013325"/>
            <a:ext cx="5121275" cy="1511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1" name="Picture 3" descr="C:\Users\Anna\Desktop\immagine bruice\Cap 21\immaginicap21\AABQXOW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16275" y="3284538"/>
            <a:ext cx="6262688" cy="1154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1522547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nodeType="clickEffect">
                                  <p:stCondLst>
                                    <p:cond delay="0"/>
                                  </p:stCondLst>
                                  <p:childTnLst>
                                    <p:set>
                                      <p:cBhvr>
                                        <p:cTn id="6" dur="1" fill="hold">
                                          <p:stCondLst>
                                            <p:cond delay="0"/>
                                          </p:stCondLst>
                                        </p:cTn>
                                        <p:tgtEl>
                                          <p:spTgt spid="62468"/>
                                        </p:tgtEl>
                                        <p:attrNameLst>
                                          <p:attrName>style.visibility</p:attrName>
                                        </p:attrNameLst>
                                      </p:cBhvr>
                                      <p:to>
                                        <p:strVal val="visible"/>
                                      </p:to>
                                    </p:set>
                                    <p:anim calcmode="lin" valueType="num">
                                      <p:cBhvr>
                                        <p:cTn id="7" dur="1000" fill="hold"/>
                                        <p:tgtEl>
                                          <p:spTgt spid="62468"/>
                                        </p:tgtEl>
                                        <p:attrNameLst>
                                          <p:attrName>ppt_w</p:attrName>
                                        </p:attrNameLst>
                                      </p:cBhvr>
                                      <p:tavLst>
                                        <p:tav tm="0">
                                          <p:val>
                                            <p:strVal val="#ppt_w*0.70"/>
                                          </p:val>
                                        </p:tav>
                                        <p:tav tm="100000">
                                          <p:val>
                                            <p:strVal val="#ppt_w"/>
                                          </p:val>
                                        </p:tav>
                                      </p:tavLst>
                                    </p:anim>
                                    <p:anim calcmode="lin" valueType="num">
                                      <p:cBhvr>
                                        <p:cTn id="8" dur="1000" fill="hold"/>
                                        <p:tgtEl>
                                          <p:spTgt spid="62468"/>
                                        </p:tgtEl>
                                        <p:attrNameLst>
                                          <p:attrName>ppt_h</p:attrName>
                                        </p:attrNameLst>
                                      </p:cBhvr>
                                      <p:tavLst>
                                        <p:tav tm="0">
                                          <p:val>
                                            <p:strVal val="#ppt_h"/>
                                          </p:val>
                                        </p:tav>
                                        <p:tav tm="100000">
                                          <p:val>
                                            <p:strVal val="#ppt_h"/>
                                          </p:val>
                                        </p:tav>
                                      </p:tavLst>
                                    </p:anim>
                                    <p:animEffect transition="in" filter="fade">
                                      <p:cBhvr>
                                        <p:cTn id="9" dur="1000"/>
                                        <p:tgtEl>
                                          <p:spTgt spid="624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ext Box 3"/>
          <p:cNvSpPr txBox="1">
            <a:spLocks noChangeArrowheads="1"/>
          </p:cNvSpPr>
          <p:nvPr/>
        </p:nvSpPr>
        <p:spPr bwMode="auto">
          <a:xfrm>
            <a:off x="1992313" y="782638"/>
            <a:ext cx="8501062" cy="6075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60363" indent="-360363"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it-IT" altLang="it-IT">
              <a:solidFill>
                <a:srgbClr val="3399FF"/>
              </a:solidFill>
              <a:latin typeface="Calibri" panose="020F0502020204030204" pitchFamily="34" charset="0"/>
            </a:endParaRPr>
          </a:p>
          <a:p>
            <a:pPr eaLnBrk="1" hangingPunct="1">
              <a:buFont typeface="Wingdings" panose="05000000000000000000" pitchFamily="2" charset="2"/>
              <a:buChar char="v"/>
            </a:pPr>
            <a:r>
              <a:rPr lang="it-IT" altLang="it-IT" u="sng">
                <a:latin typeface="Calibri" panose="020F0502020204030204" pitchFamily="34" charset="0"/>
              </a:rPr>
              <a:t>Riduzioni di ammidi con LiAlH</a:t>
            </a:r>
            <a:r>
              <a:rPr lang="it-IT" altLang="it-IT" u="sng" baseline="-25000">
                <a:latin typeface="Calibri" panose="020F0502020204030204" pitchFamily="34" charset="0"/>
              </a:rPr>
              <a:t>4</a:t>
            </a:r>
          </a:p>
          <a:p>
            <a:pPr eaLnBrk="1" hangingPunct="1"/>
            <a:endParaRPr lang="en-US" altLang="it-IT">
              <a:latin typeface="Calibri" panose="020F0502020204030204" pitchFamily="34" charset="0"/>
            </a:endParaRPr>
          </a:p>
          <a:p>
            <a:pPr eaLnBrk="1" hangingPunct="1">
              <a:lnSpc>
                <a:spcPct val="170000"/>
              </a:lnSpc>
              <a:buClr>
                <a:schemeClr val="tx1"/>
              </a:buClr>
              <a:buFont typeface="Wingdings" panose="05000000000000000000" pitchFamily="2" charset="2"/>
              <a:buChar char="v"/>
            </a:pPr>
            <a:r>
              <a:rPr lang="it-IT" altLang="it-IT" u="sng">
                <a:latin typeface="Calibri" panose="020F0502020204030204" pitchFamily="34" charset="0"/>
              </a:rPr>
              <a:t>Riduzione di nitrili</a:t>
            </a:r>
          </a:p>
          <a:p>
            <a:pPr eaLnBrk="1" hangingPunct="1">
              <a:lnSpc>
                <a:spcPct val="170000"/>
              </a:lnSpc>
              <a:buClr>
                <a:schemeClr val="tx1"/>
              </a:buClr>
            </a:pPr>
            <a:endParaRPr lang="en-US" altLang="it-IT">
              <a:latin typeface="Calibri" panose="020F0502020204030204" pitchFamily="34" charset="0"/>
            </a:endParaRPr>
          </a:p>
          <a:p>
            <a:pPr eaLnBrk="1" hangingPunct="1">
              <a:lnSpc>
                <a:spcPct val="170000"/>
              </a:lnSpc>
              <a:buClr>
                <a:schemeClr val="tx1"/>
              </a:buClr>
              <a:buFont typeface="Wingdings" panose="05000000000000000000" pitchFamily="2" charset="2"/>
              <a:buChar char="v"/>
            </a:pPr>
            <a:r>
              <a:rPr lang="it-IT" altLang="it-IT" u="sng">
                <a:latin typeface="Calibri" panose="020F0502020204030204" pitchFamily="34" charset="0"/>
              </a:rPr>
              <a:t>Riduzione di immine: amminazione riduttiva</a:t>
            </a:r>
          </a:p>
          <a:p>
            <a:pPr eaLnBrk="1" hangingPunct="1">
              <a:lnSpc>
                <a:spcPct val="170000"/>
              </a:lnSpc>
              <a:buClr>
                <a:schemeClr val="tx1"/>
              </a:buClr>
            </a:pPr>
            <a:endParaRPr lang="it-IT" altLang="it-IT">
              <a:latin typeface="Calibri" panose="020F0502020204030204" pitchFamily="34" charset="0"/>
            </a:endParaRPr>
          </a:p>
          <a:p>
            <a:pPr eaLnBrk="1" hangingPunct="1">
              <a:buClr>
                <a:schemeClr val="tx1"/>
              </a:buClr>
              <a:buFont typeface="Wingdings" panose="05000000000000000000" pitchFamily="2" charset="2"/>
              <a:buChar char="v"/>
            </a:pPr>
            <a:r>
              <a:rPr lang="en-US" altLang="it-IT" b="1" u="sng">
                <a:latin typeface="Calibri" panose="020F0502020204030204" pitchFamily="34" charset="0"/>
              </a:rPr>
              <a:t>Riduzione </a:t>
            </a:r>
          </a:p>
          <a:p>
            <a:pPr eaLnBrk="1" hangingPunct="1">
              <a:buClr>
                <a:schemeClr val="tx1"/>
              </a:buClr>
            </a:pPr>
            <a:r>
              <a:rPr lang="en-US" altLang="it-IT" b="1" u="sng">
                <a:latin typeface="Calibri" panose="020F0502020204030204" pitchFamily="34" charset="0"/>
              </a:rPr>
              <a:t>dei nitrocomposti </a:t>
            </a:r>
          </a:p>
          <a:p>
            <a:pPr eaLnBrk="1" hangingPunct="1">
              <a:lnSpc>
                <a:spcPct val="170000"/>
              </a:lnSpc>
              <a:buClr>
                <a:schemeClr val="tx1"/>
              </a:buClr>
            </a:pPr>
            <a:endParaRPr lang="en-US" altLang="it-IT">
              <a:latin typeface="Calibri" panose="020F0502020204030204" pitchFamily="34" charset="0"/>
            </a:endParaRPr>
          </a:p>
          <a:p>
            <a:pPr eaLnBrk="1" hangingPunct="1">
              <a:lnSpc>
                <a:spcPct val="170000"/>
              </a:lnSpc>
              <a:buClr>
                <a:schemeClr val="tx1"/>
              </a:buClr>
            </a:pPr>
            <a:endParaRPr lang="en-US" altLang="it-IT">
              <a:latin typeface="Calibri" panose="020F0502020204030204" pitchFamily="34" charset="0"/>
            </a:endParaRPr>
          </a:p>
          <a:p>
            <a:pPr eaLnBrk="1" hangingPunct="1">
              <a:lnSpc>
                <a:spcPct val="170000"/>
              </a:lnSpc>
              <a:buClr>
                <a:schemeClr val="tx1"/>
              </a:buClr>
            </a:pPr>
            <a:endParaRPr lang="en-US" altLang="it-IT">
              <a:latin typeface="Calibri" panose="020F0502020204030204" pitchFamily="34" charset="0"/>
            </a:endParaRPr>
          </a:p>
          <a:p>
            <a:pPr eaLnBrk="1" hangingPunct="1">
              <a:buClr>
                <a:schemeClr val="tx1"/>
              </a:buClr>
              <a:buFont typeface="Wingdings" panose="05000000000000000000" pitchFamily="2" charset="2"/>
              <a:buChar char="v"/>
            </a:pPr>
            <a:r>
              <a:rPr lang="it-IT" altLang="it-IT" u="sng">
                <a:latin typeface="Calibri" panose="020F0502020204030204" pitchFamily="34" charset="0"/>
              </a:rPr>
              <a:t>Alchilazione dell’ammoniaca</a:t>
            </a:r>
          </a:p>
          <a:p>
            <a:pPr eaLnBrk="1" hangingPunct="1">
              <a:buClr>
                <a:schemeClr val="tx1"/>
              </a:buClr>
            </a:pPr>
            <a:r>
              <a:rPr lang="it-IT" altLang="it-IT">
                <a:latin typeface="Calibri" panose="020F0502020204030204" pitchFamily="34" charset="0"/>
              </a:rPr>
              <a:t>(quaternarizzazione)</a:t>
            </a:r>
            <a:endParaRPr lang="en-US" altLang="it-IT">
              <a:latin typeface="Calibri" panose="020F0502020204030204" pitchFamily="34" charset="0"/>
            </a:endParaRPr>
          </a:p>
          <a:p>
            <a:pPr eaLnBrk="1" hangingPunct="1">
              <a:lnSpc>
                <a:spcPct val="170000"/>
              </a:lnSpc>
              <a:buClr>
                <a:schemeClr val="tx1"/>
              </a:buClr>
              <a:buFont typeface="Wingdings" panose="05000000000000000000" pitchFamily="2" charset="2"/>
              <a:buChar char="v"/>
            </a:pPr>
            <a:endParaRPr lang="it-IT" altLang="it-IT">
              <a:latin typeface="Calibri" panose="020F0502020204030204" pitchFamily="34" charset="0"/>
            </a:endParaRPr>
          </a:p>
          <a:p>
            <a:pPr eaLnBrk="1" hangingPunct="1"/>
            <a:endParaRPr lang="it-IT" altLang="it-IT">
              <a:latin typeface="Calibri" panose="020F0502020204030204" pitchFamily="34" charset="0"/>
            </a:endParaRPr>
          </a:p>
        </p:txBody>
      </p:sp>
      <p:sp>
        <p:nvSpPr>
          <p:cNvPr id="2" name="Rettangolo 1"/>
          <p:cNvSpPr/>
          <p:nvPr/>
        </p:nvSpPr>
        <p:spPr>
          <a:xfrm>
            <a:off x="1992314" y="188914"/>
            <a:ext cx="8353425" cy="461665"/>
          </a:xfrm>
          <a:prstGeom prst="rect">
            <a:avLst/>
          </a:prstGeom>
          <a:ln w="57150"/>
        </p:spPr>
        <p:style>
          <a:lnRef idx="1">
            <a:schemeClr val="accent4"/>
          </a:lnRef>
          <a:fillRef idx="2">
            <a:schemeClr val="accent4"/>
          </a:fillRef>
          <a:effectRef idx="1">
            <a:schemeClr val="accent4"/>
          </a:effectRef>
          <a:fontRef idx="minor">
            <a:schemeClr val="dk1"/>
          </a:fontRef>
        </p:style>
        <p:txBody>
          <a:bodyPr>
            <a:spAutoFit/>
          </a:bodyPr>
          <a:lstStyle/>
          <a:p>
            <a:pPr algn="ctr">
              <a:defRPr/>
            </a:pPr>
            <a:r>
              <a:rPr lang="en-US" sz="2400" b="1">
                <a:solidFill>
                  <a:srgbClr val="17375E"/>
                </a:solidFill>
                <a:latin typeface="Arial" pitchFamily="34" charset="0"/>
              </a:rPr>
              <a:t>Sintesi delle ammine</a:t>
            </a:r>
          </a:p>
        </p:txBody>
      </p:sp>
      <p:pic>
        <p:nvPicPr>
          <p:cNvPr id="15364" name="Segnaposto contenuto 3" descr="pg102302.gif"/>
          <p:cNvPicPr>
            <a:picLocks noChangeAspect="1"/>
          </p:cNvPicPr>
          <p:nvPr/>
        </p:nvPicPr>
        <p:blipFill>
          <a:blip r:embed="rId2">
            <a:extLst>
              <a:ext uri="{28A0092B-C50C-407E-A947-70E740481C1C}">
                <a14:useLocalDpi xmlns:a14="http://schemas.microsoft.com/office/drawing/2010/main" val="0"/>
              </a:ext>
            </a:extLst>
          </a:blip>
          <a:srcRect r="8250" b="42545"/>
          <a:stretch>
            <a:fillRect/>
          </a:stretch>
        </p:blipFill>
        <p:spPr bwMode="auto">
          <a:xfrm>
            <a:off x="5411788" y="765176"/>
            <a:ext cx="5256212" cy="950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Segnaposto contenuto 2" descr="pg113303.gif"/>
          <p:cNvPicPr>
            <a:picLocks noChangeAspect="1"/>
          </p:cNvPicPr>
          <p:nvPr/>
        </p:nvPicPr>
        <p:blipFill>
          <a:blip r:embed="rId3">
            <a:extLst>
              <a:ext uri="{28A0092B-C50C-407E-A947-70E740481C1C}">
                <a14:useLocalDpi xmlns:a14="http://schemas.microsoft.com/office/drawing/2010/main" val="0"/>
              </a:ext>
            </a:extLst>
          </a:blip>
          <a:srcRect l="1872" t="10446" r="8998" b="44022"/>
          <a:stretch>
            <a:fillRect/>
          </a:stretch>
        </p:blipFill>
        <p:spPr bwMode="auto">
          <a:xfrm>
            <a:off x="5195888" y="2997201"/>
            <a:ext cx="5472112" cy="1127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 name="Gruppo 8"/>
          <p:cNvGrpSpPr>
            <a:grpSpLocks/>
          </p:cNvGrpSpPr>
          <p:nvPr/>
        </p:nvGrpSpPr>
        <p:grpSpPr bwMode="auto">
          <a:xfrm>
            <a:off x="4548189" y="1719263"/>
            <a:ext cx="5641975" cy="1008062"/>
            <a:chOff x="3347864" y="1700808"/>
            <a:chExt cx="5642468" cy="1008112"/>
          </a:xfrm>
        </p:grpSpPr>
        <p:pic>
          <p:nvPicPr>
            <p:cNvPr id="15370" name="Segnaposto contenuto 4" descr="pg102503.gif"/>
            <p:cNvPicPr>
              <a:picLocks noChangeAspect="1"/>
            </p:cNvPicPr>
            <p:nvPr/>
          </p:nvPicPr>
          <p:blipFill>
            <a:blip r:embed="rId4">
              <a:extLst>
                <a:ext uri="{28A0092B-C50C-407E-A947-70E740481C1C}">
                  <a14:useLocalDpi xmlns:a14="http://schemas.microsoft.com/office/drawing/2010/main" val="0"/>
                </a:ext>
              </a:extLst>
            </a:blip>
            <a:srcRect l="1872" b="42033"/>
            <a:stretch>
              <a:fillRect/>
            </a:stretch>
          </p:blipFill>
          <p:spPr bwMode="auto">
            <a:xfrm>
              <a:off x="3347864" y="1700808"/>
              <a:ext cx="5642468" cy="1008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ttangolo 6"/>
            <p:cNvSpPr/>
            <p:nvPr/>
          </p:nvSpPr>
          <p:spPr>
            <a:xfrm>
              <a:off x="8388616" y="2493009"/>
              <a:ext cx="360394" cy="21591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a:p>
          </p:txBody>
        </p:sp>
      </p:grpSp>
      <p:pic>
        <p:nvPicPr>
          <p:cNvPr id="8" name="Segnaposto contenuto 2" descr="pg114603.gif"/>
          <p:cNvPicPr>
            <a:picLocks noChangeAspect="1"/>
          </p:cNvPicPr>
          <p:nvPr/>
        </p:nvPicPr>
        <p:blipFill>
          <a:blip r:embed="rId5">
            <a:extLst>
              <a:ext uri="{28A0092B-C50C-407E-A947-70E740481C1C}">
                <a14:useLocalDpi xmlns:a14="http://schemas.microsoft.com/office/drawing/2010/main" val="0"/>
              </a:ext>
            </a:extLst>
          </a:blip>
          <a:srcRect l="5585" t="18361" r="14171" b="32095"/>
          <a:stretch>
            <a:fillRect/>
          </a:stretch>
        </p:blipFill>
        <p:spPr bwMode="auto">
          <a:xfrm>
            <a:off x="7175501" y="4076701"/>
            <a:ext cx="3243263" cy="115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Segnaposto contenuto 2" descr="pg114701.gif"/>
          <p:cNvPicPr>
            <a:picLocks noChangeAspect="1"/>
          </p:cNvPicPr>
          <p:nvPr/>
        </p:nvPicPr>
        <p:blipFill>
          <a:blip r:embed="rId6">
            <a:extLst>
              <a:ext uri="{28A0092B-C50C-407E-A947-70E740481C1C}">
                <a14:useLocalDpi xmlns:a14="http://schemas.microsoft.com/office/drawing/2010/main" val="0"/>
              </a:ext>
            </a:extLst>
          </a:blip>
          <a:srcRect l="3523" r="10052" b="37337"/>
          <a:stretch>
            <a:fillRect/>
          </a:stretch>
        </p:blipFill>
        <p:spPr bwMode="auto">
          <a:xfrm>
            <a:off x="3071813" y="4149726"/>
            <a:ext cx="3935412" cy="974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Segnaposto contenuto 3" descr="pg113201.gif"/>
          <p:cNvPicPr>
            <a:picLocks noChangeAspect="1"/>
          </p:cNvPicPr>
          <p:nvPr/>
        </p:nvPicPr>
        <p:blipFill>
          <a:blip r:embed="rId7">
            <a:extLst>
              <a:ext uri="{28A0092B-C50C-407E-A947-70E740481C1C}">
                <a14:useLocalDpi xmlns:a14="http://schemas.microsoft.com/office/drawing/2010/main" val="0"/>
              </a:ext>
            </a:extLst>
          </a:blip>
          <a:srcRect l="5688" t="3180" r="17741" b="35106"/>
          <a:stretch>
            <a:fillRect/>
          </a:stretch>
        </p:blipFill>
        <p:spPr bwMode="auto">
          <a:xfrm>
            <a:off x="5159376" y="5202238"/>
            <a:ext cx="4200525" cy="1655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1619698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58370">
                                            <p:txEl>
                                              <p:pRg st="3" end="3"/>
                                            </p:txEl>
                                          </p:spTgt>
                                        </p:tgtEl>
                                        <p:attrNameLst>
                                          <p:attrName>style.visibility</p:attrName>
                                        </p:attrNameLst>
                                      </p:cBhvr>
                                      <p:to>
                                        <p:strVal val="visible"/>
                                      </p:to>
                                    </p:set>
                                    <p:animEffect transition="in" filter="blinds(horizontal)">
                                      <p:cBhvr>
                                        <p:cTn id="7" dur="500"/>
                                        <p:tgtEl>
                                          <p:spTgt spid="58370">
                                            <p:txEl>
                                              <p:pRg st="3" end="3"/>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5"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1000" fill="hold"/>
                                        <p:tgtEl>
                                          <p:spTgt spid="3"/>
                                        </p:tgtEl>
                                        <p:attrNameLst>
                                          <p:attrName>ppt_w</p:attrName>
                                        </p:attrNameLst>
                                      </p:cBhvr>
                                      <p:tavLst>
                                        <p:tav tm="0">
                                          <p:val>
                                            <p:strVal val="#ppt_w*0.70"/>
                                          </p:val>
                                        </p:tav>
                                        <p:tav tm="100000">
                                          <p:val>
                                            <p:strVal val="#ppt_w"/>
                                          </p:val>
                                        </p:tav>
                                      </p:tavLst>
                                    </p:anim>
                                    <p:anim calcmode="lin" valueType="num">
                                      <p:cBhvr>
                                        <p:cTn id="13" dur="1000" fill="hold"/>
                                        <p:tgtEl>
                                          <p:spTgt spid="3"/>
                                        </p:tgtEl>
                                        <p:attrNameLst>
                                          <p:attrName>ppt_h</p:attrName>
                                        </p:attrNameLst>
                                      </p:cBhvr>
                                      <p:tavLst>
                                        <p:tav tm="0">
                                          <p:val>
                                            <p:strVal val="#ppt_h"/>
                                          </p:val>
                                        </p:tav>
                                        <p:tav tm="100000">
                                          <p:val>
                                            <p:strVal val="#ppt_h"/>
                                          </p:val>
                                        </p:tav>
                                      </p:tavLst>
                                    </p:anim>
                                    <p:animEffect transition="in" filter="fade">
                                      <p:cBhvr>
                                        <p:cTn id="14" dur="1000"/>
                                        <p:tgtEl>
                                          <p:spTgt spid="3"/>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3" presetClass="entr" presetSubtype="10" fill="hold" nodeType="clickEffect">
                                  <p:stCondLst>
                                    <p:cond delay="0"/>
                                  </p:stCondLst>
                                  <p:childTnLst>
                                    <p:set>
                                      <p:cBhvr>
                                        <p:cTn id="18" dur="1" fill="hold">
                                          <p:stCondLst>
                                            <p:cond delay="0"/>
                                          </p:stCondLst>
                                        </p:cTn>
                                        <p:tgtEl>
                                          <p:spTgt spid="58370">
                                            <p:txEl>
                                              <p:pRg st="5" end="5"/>
                                            </p:txEl>
                                          </p:spTgt>
                                        </p:tgtEl>
                                        <p:attrNameLst>
                                          <p:attrName>style.visibility</p:attrName>
                                        </p:attrNameLst>
                                      </p:cBhvr>
                                      <p:to>
                                        <p:strVal val="visible"/>
                                      </p:to>
                                    </p:set>
                                    <p:animEffect transition="in" filter="blinds(horizontal)">
                                      <p:cBhvr>
                                        <p:cTn id="19" dur="500"/>
                                        <p:tgtEl>
                                          <p:spTgt spid="58370">
                                            <p:txEl>
                                              <p:pRg st="5" end="5"/>
                                            </p:txEl>
                                          </p:spTgt>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55" presetClass="entr" presetSubtype="0" fill="hold"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1000" fill="hold"/>
                                        <p:tgtEl>
                                          <p:spTgt spid="6"/>
                                        </p:tgtEl>
                                        <p:attrNameLst>
                                          <p:attrName>ppt_w</p:attrName>
                                        </p:attrNameLst>
                                      </p:cBhvr>
                                      <p:tavLst>
                                        <p:tav tm="0">
                                          <p:val>
                                            <p:strVal val="#ppt_w*0.70"/>
                                          </p:val>
                                        </p:tav>
                                        <p:tav tm="100000">
                                          <p:val>
                                            <p:strVal val="#ppt_w"/>
                                          </p:val>
                                        </p:tav>
                                      </p:tavLst>
                                    </p:anim>
                                    <p:anim calcmode="lin" valueType="num">
                                      <p:cBhvr>
                                        <p:cTn id="25" dur="1000" fill="hold"/>
                                        <p:tgtEl>
                                          <p:spTgt spid="6"/>
                                        </p:tgtEl>
                                        <p:attrNameLst>
                                          <p:attrName>ppt_h</p:attrName>
                                        </p:attrNameLst>
                                      </p:cBhvr>
                                      <p:tavLst>
                                        <p:tav tm="0">
                                          <p:val>
                                            <p:strVal val="#ppt_h"/>
                                          </p:val>
                                        </p:tav>
                                        <p:tav tm="100000">
                                          <p:val>
                                            <p:strVal val="#ppt_h"/>
                                          </p:val>
                                        </p:tav>
                                      </p:tavLst>
                                    </p:anim>
                                    <p:animEffect transition="in" filter="fade">
                                      <p:cBhvr>
                                        <p:cTn id="26" dur="1000"/>
                                        <p:tgtEl>
                                          <p:spTgt spid="6"/>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3" presetClass="entr" presetSubtype="10" fill="hold" nodeType="clickEffect">
                                  <p:stCondLst>
                                    <p:cond delay="0"/>
                                  </p:stCondLst>
                                  <p:childTnLst>
                                    <p:set>
                                      <p:cBhvr>
                                        <p:cTn id="30" dur="1" fill="hold">
                                          <p:stCondLst>
                                            <p:cond delay="0"/>
                                          </p:stCondLst>
                                        </p:cTn>
                                        <p:tgtEl>
                                          <p:spTgt spid="58370">
                                            <p:txEl>
                                              <p:pRg st="7" end="7"/>
                                            </p:txEl>
                                          </p:spTgt>
                                        </p:tgtEl>
                                        <p:attrNameLst>
                                          <p:attrName>style.visibility</p:attrName>
                                        </p:attrNameLst>
                                      </p:cBhvr>
                                      <p:to>
                                        <p:strVal val="visible"/>
                                      </p:to>
                                    </p:set>
                                    <p:animEffect transition="in" filter="blinds(horizontal)">
                                      <p:cBhvr>
                                        <p:cTn id="31" dur="500"/>
                                        <p:tgtEl>
                                          <p:spTgt spid="58370">
                                            <p:txEl>
                                              <p:pRg st="7" end="7"/>
                                            </p:txEl>
                                          </p:spTgt>
                                        </p:tgtEl>
                                      </p:cBhvr>
                                    </p:animEffect>
                                  </p:childTnLst>
                                </p:cTn>
                              </p:par>
                              <p:par>
                                <p:cTn id="32" presetID="3" presetClass="entr" presetSubtype="10" fill="hold" nodeType="withEffect">
                                  <p:stCondLst>
                                    <p:cond delay="0"/>
                                  </p:stCondLst>
                                  <p:childTnLst>
                                    <p:set>
                                      <p:cBhvr>
                                        <p:cTn id="33" dur="1" fill="hold">
                                          <p:stCondLst>
                                            <p:cond delay="0"/>
                                          </p:stCondLst>
                                        </p:cTn>
                                        <p:tgtEl>
                                          <p:spTgt spid="58370">
                                            <p:txEl>
                                              <p:pRg st="8" end="8"/>
                                            </p:txEl>
                                          </p:spTgt>
                                        </p:tgtEl>
                                        <p:attrNameLst>
                                          <p:attrName>style.visibility</p:attrName>
                                        </p:attrNameLst>
                                      </p:cBhvr>
                                      <p:to>
                                        <p:strVal val="visible"/>
                                      </p:to>
                                    </p:set>
                                    <p:animEffect transition="in" filter="blinds(horizontal)">
                                      <p:cBhvr>
                                        <p:cTn id="34" dur="500"/>
                                        <p:tgtEl>
                                          <p:spTgt spid="58370">
                                            <p:txEl>
                                              <p:pRg st="8" end="8"/>
                                            </p:txEl>
                                          </p:spTgt>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55" presetClass="entr" presetSubtype="0" fill="hold" nodeType="click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1000" fill="hold"/>
                                        <p:tgtEl>
                                          <p:spTgt spid="8"/>
                                        </p:tgtEl>
                                        <p:attrNameLst>
                                          <p:attrName>ppt_w</p:attrName>
                                        </p:attrNameLst>
                                      </p:cBhvr>
                                      <p:tavLst>
                                        <p:tav tm="0">
                                          <p:val>
                                            <p:strVal val="#ppt_w*0.70"/>
                                          </p:val>
                                        </p:tav>
                                        <p:tav tm="100000">
                                          <p:val>
                                            <p:strVal val="#ppt_w"/>
                                          </p:val>
                                        </p:tav>
                                      </p:tavLst>
                                    </p:anim>
                                    <p:anim calcmode="lin" valueType="num">
                                      <p:cBhvr>
                                        <p:cTn id="40" dur="1000" fill="hold"/>
                                        <p:tgtEl>
                                          <p:spTgt spid="8"/>
                                        </p:tgtEl>
                                        <p:attrNameLst>
                                          <p:attrName>ppt_h</p:attrName>
                                        </p:attrNameLst>
                                      </p:cBhvr>
                                      <p:tavLst>
                                        <p:tav tm="0">
                                          <p:val>
                                            <p:strVal val="#ppt_h"/>
                                          </p:val>
                                        </p:tav>
                                        <p:tav tm="100000">
                                          <p:val>
                                            <p:strVal val="#ppt_h"/>
                                          </p:val>
                                        </p:tav>
                                      </p:tavLst>
                                    </p:anim>
                                    <p:animEffect transition="in" filter="fade">
                                      <p:cBhvr>
                                        <p:cTn id="41" dur="1000"/>
                                        <p:tgtEl>
                                          <p:spTgt spid="8"/>
                                        </p:tgtEl>
                                      </p:cBhvr>
                                    </p:animEffect>
                                  </p:childTnLst>
                                </p:cTn>
                              </p:par>
                              <p:par>
                                <p:cTn id="42" presetID="55" presetClass="entr" presetSubtype="0" fill="hold" nodeType="withEffect">
                                  <p:stCondLst>
                                    <p:cond delay="0"/>
                                  </p:stCondLst>
                                  <p:childTnLst>
                                    <p:set>
                                      <p:cBhvr>
                                        <p:cTn id="43" dur="1" fill="hold">
                                          <p:stCondLst>
                                            <p:cond delay="0"/>
                                          </p:stCondLst>
                                        </p:cTn>
                                        <p:tgtEl>
                                          <p:spTgt spid="10"/>
                                        </p:tgtEl>
                                        <p:attrNameLst>
                                          <p:attrName>style.visibility</p:attrName>
                                        </p:attrNameLst>
                                      </p:cBhvr>
                                      <p:to>
                                        <p:strVal val="visible"/>
                                      </p:to>
                                    </p:set>
                                    <p:anim calcmode="lin" valueType="num">
                                      <p:cBhvr>
                                        <p:cTn id="44" dur="1000" fill="hold"/>
                                        <p:tgtEl>
                                          <p:spTgt spid="10"/>
                                        </p:tgtEl>
                                        <p:attrNameLst>
                                          <p:attrName>ppt_w</p:attrName>
                                        </p:attrNameLst>
                                      </p:cBhvr>
                                      <p:tavLst>
                                        <p:tav tm="0">
                                          <p:val>
                                            <p:strVal val="#ppt_w*0.70"/>
                                          </p:val>
                                        </p:tav>
                                        <p:tav tm="100000">
                                          <p:val>
                                            <p:strVal val="#ppt_w"/>
                                          </p:val>
                                        </p:tav>
                                      </p:tavLst>
                                    </p:anim>
                                    <p:anim calcmode="lin" valueType="num">
                                      <p:cBhvr>
                                        <p:cTn id="45" dur="1000" fill="hold"/>
                                        <p:tgtEl>
                                          <p:spTgt spid="10"/>
                                        </p:tgtEl>
                                        <p:attrNameLst>
                                          <p:attrName>ppt_h</p:attrName>
                                        </p:attrNameLst>
                                      </p:cBhvr>
                                      <p:tavLst>
                                        <p:tav tm="0">
                                          <p:val>
                                            <p:strVal val="#ppt_h"/>
                                          </p:val>
                                        </p:tav>
                                        <p:tav tm="100000">
                                          <p:val>
                                            <p:strVal val="#ppt_h"/>
                                          </p:val>
                                        </p:tav>
                                      </p:tavLst>
                                    </p:anim>
                                    <p:animEffect transition="in" filter="fade">
                                      <p:cBhvr>
                                        <p:cTn id="46" dur="1000"/>
                                        <p:tgtEl>
                                          <p:spTgt spid="10"/>
                                        </p:tgtEl>
                                      </p:cBhvr>
                                    </p:animEffect>
                                  </p:childTnLst>
                                </p:cTn>
                              </p:par>
                            </p:childTnLst>
                          </p:cTn>
                        </p:par>
                      </p:childTnLst>
                    </p:cTn>
                  </p:par>
                  <p:par>
                    <p:cTn id="47" fill="hold" nodeType="clickPar">
                      <p:stCondLst>
                        <p:cond delay="indefinite"/>
                      </p:stCondLst>
                      <p:childTnLst>
                        <p:par>
                          <p:cTn id="48" fill="hold" nodeType="withGroup">
                            <p:stCondLst>
                              <p:cond delay="0"/>
                            </p:stCondLst>
                            <p:childTnLst>
                              <p:par>
                                <p:cTn id="49" presetID="3" presetClass="entr" presetSubtype="10" fill="hold" nodeType="clickEffect">
                                  <p:stCondLst>
                                    <p:cond delay="0"/>
                                  </p:stCondLst>
                                  <p:childTnLst>
                                    <p:set>
                                      <p:cBhvr>
                                        <p:cTn id="50" dur="1" fill="hold">
                                          <p:stCondLst>
                                            <p:cond delay="0"/>
                                          </p:stCondLst>
                                        </p:cTn>
                                        <p:tgtEl>
                                          <p:spTgt spid="58370">
                                            <p:txEl>
                                              <p:pRg st="12" end="12"/>
                                            </p:txEl>
                                          </p:spTgt>
                                        </p:tgtEl>
                                        <p:attrNameLst>
                                          <p:attrName>style.visibility</p:attrName>
                                        </p:attrNameLst>
                                      </p:cBhvr>
                                      <p:to>
                                        <p:strVal val="visible"/>
                                      </p:to>
                                    </p:set>
                                    <p:animEffect transition="in" filter="blinds(horizontal)">
                                      <p:cBhvr>
                                        <p:cTn id="51" dur="500"/>
                                        <p:tgtEl>
                                          <p:spTgt spid="58370">
                                            <p:txEl>
                                              <p:pRg st="12" end="12"/>
                                            </p:txEl>
                                          </p:spTgt>
                                        </p:tgtEl>
                                      </p:cBhvr>
                                    </p:animEffect>
                                  </p:childTnLst>
                                </p:cTn>
                              </p:par>
                              <p:par>
                                <p:cTn id="52" presetID="3" presetClass="entr" presetSubtype="10" fill="hold" nodeType="withEffect">
                                  <p:stCondLst>
                                    <p:cond delay="0"/>
                                  </p:stCondLst>
                                  <p:childTnLst>
                                    <p:set>
                                      <p:cBhvr>
                                        <p:cTn id="53" dur="1" fill="hold">
                                          <p:stCondLst>
                                            <p:cond delay="0"/>
                                          </p:stCondLst>
                                        </p:cTn>
                                        <p:tgtEl>
                                          <p:spTgt spid="58370">
                                            <p:txEl>
                                              <p:pRg st="13" end="13"/>
                                            </p:txEl>
                                          </p:spTgt>
                                        </p:tgtEl>
                                        <p:attrNameLst>
                                          <p:attrName>style.visibility</p:attrName>
                                        </p:attrNameLst>
                                      </p:cBhvr>
                                      <p:to>
                                        <p:strVal val="visible"/>
                                      </p:to>
                                    </p:set>
                                    <p:animEffect transition="in" filter="blinds(horizontal)">
                                      <p:cBhvr>
                                        <p:cTn id="54" dur="500"/>
                                        <p:tgtEl>
                                          <p:spTgt spid="58370">
                                            <p:txEl>
                                              <p:pRg st="13" end="13"/>
                                            </p:txEl>
                                          </p:spTgt>
                                        </p:tgtEl>
                                      </p:cBhvr>
                                    </p:animEffect>
                                  </p:childTnLst>
                                </p:cTn>
                              </p:par>
                            </p:childTnLst>
                          </p:cTn>
                        </p:par>
                      </p:childTnLst>
                    </p:cTn>
                  </p:par>
                  <p:par>
                    <p:cTn id="55" fill="hold" nodeType="clickPar">
                      <p:stCondLst>
                        <p:cond delay="indefinite"/>
                      </p:stCondLst>
                      <p:childTnLst>
                        <p:par>
                          <p:cTn id="56" fill="hold" nodeType="withGroup">
                            <p:stCondLst>
                              <p:cond delay="0"/>
                            </p:stCondLst>
                            <p:childTnLst>
                              <p:par>
                                <p:cTn id="57" presetID="55" presetClass="entr" presetSubtype="0" fill="hold" nodeType="click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p:cTn id="59" dur="1000" fill="hold"/>
                                        <p:tgtEl>
                                          <p:spTgt spid="11"/>
                                        </p:tgtEl>
                                        <p:attrNameLst>
                                          <p:attrName>ppt_w</p:attrName>
                                        </p:attrNameLst>
                                      </p:cBhvr>
                                      <p:tavLst>
                                        <p:tav tm="0">
                                          <p:val>
                                            <p:strVal val="#ppt_w*0.70"/>
                                          </p:val>
                                        </p:tav>
                                        <p:tav tm="100000">
                                          <p:val>
                                            <p:strVal val="#ppt_w"/>
                                          </p:val>
                                        </p:tav>
                                      </p:tavLst>
                                    </p:anim>
                                    <p:anim calcmode="lin" valueType="num">
                                      <p:cBhvr>
                                        <p:cTn id="60" dur="1000" fill="hold"/>
                                        <p:tgtEl>
                                          <p:spTgt spid="11"/>
                                        </p:tgtEl>
                                        <p:attrNameLst>
                                          <p:attrName>ppt_h</p:attrName>
                                        </p:attrNameLst>
                                      </p:cBhvr>
                                      <p:tavLst>
                                        <p:tav tm="0">
                                          <p:val>
                                            <p:strVal val="#ppt_h"/>
                                          </p:val>
                                        </p:tav>
                                        <p:tav tm="100000">
                                          <p:val>
                                            <p:strVal val="#ppt_h"/>
                                          </p:val>
                                        </p:tav>
                                      </p:tavLst>
                                    </p:anim>
                                    <p:animEffect transition="in" filter="fade">
                                      <p:cBhvr>
                                        <p:cTn id="61"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Segnaposto contenuto 3" descr="745.gif"/>
          <p:cNvPicPr>
            <a:picLocks noGrp="1" noChangeAspect="1"/>
          </p:cNvPicPr>
          <p:nvPr>
            <p:ph idx="1"/>
          </p:nvPr>
        </p:nvPicPr>
        <p:blipFill rotWithShape="1">
          <a:blip r:embed="rId2">
            <a:extLst>
              <a:ext uri="{28A0092B-C50C-407E-A947-70E740481C1C}">
                <a14:useLocalDpi xmlns:a14="http://schemas.microsoft.com/office/drawing/2010/main" val="0"/>
              </a:ext>
            </a:extLst>
          </a:blip>
          <a:srcRect b="14555"/>
          <a:stretch/>
        </p:blipFill>
        <p:spPr>
          <a:xfrm>
            <a:off x="1381567" y="1784857"/>
            <a:ext cx="9660244" cy="4134530"/>
          </a:xfrm>
        </p:spPr>
      </p:pic>
      <p:sp>
        <p:nvSpPr>
          <p:cNvPr id="3" name="Rettangolo 2"/>
          <p:cNvSpPr/>
          <p:nvPr/>
        </p:nvSpPr>
        <p:spPr>
          <a:xfrm>
            <a:off x="1919289" y="260351"/>
            <a:ext cx="8353425" cy="461665"/>
          </a:xfrm>
          <a:prstGeom prst="rect">
            <a:avLst/>
          </a:prstGeom>
          <a:ln w="57150"/>
        </p:spPr>
        <p:style>
          <a:lnRef idx="1">
            <a:schemeClr val="accent4"/>
          </a:lnRef>
          <a:fillRef idx="2">
            <a:schemeClr val="accent4"/>
          </a:fillRef>
          <a:effectRef idx="1">
            <a:schemeClr val="accent4"/>
          </a:effectRef>
          <a:fontRef idx="minor">
            <a:schemeClr val="dk1"/>
          </a:fontRef>
        </p:style>
        <p:txBody>
          <a:bodyPr>
            <a:spAutoFit/>
          </a:bodyPr>
          <a:lstStyle/>
          <a:p>
            <a:pPr algn="ctr">
              <a:defRPr/>
            </a:pPr>
            <a:r>
              <a:rPr lang="en-US" sz="2400" b="1">
                <a:solidFill>
                  <a:srgbClr val="17375E"/>
                </a:solidFill>
                <a:latin typeface="Arial" pitchFamily="34" charset="0"/>
              </a:rPr>
              <a:t>Sintesi delle ammine</a:t>
            </a:r>
          </a:p>
        </p:txBody>
      </p:sp>
      <p:sp>
        <p:nvSpPr>
          <p:cNvPr id="5" name="Text Box 3"/>
          <p:cNvSpPr txBox="1">
            <a:spLocks noChangeArrowheads="1"/>
          </p:cNvSpPr>
          <p:nvPr/>
        </p:nvSpPr>
        <p:spPr bwMode="auto">
          <a:xfrm>
            <a:off x="640557" y="971821"/>
            <a:ext cx="2557463" cy="563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60363" indent="-360363"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lnSpc>
                <a:spcPct val="170000"/>
              </a:lnSpc>
              <a:buClr>
                <a:schemeClr val="tx1"/>
              </a:buClr>
              <a:buFont typeface="Wingdings" panose="05000000000000000000" pitchFamily="2" charset="2"/>
              <a:buChar char="v"/>
            </a:pPr>
            <a:r>
              <a:rPr lang="it-IT" altLang="it-IT" u="sng" dirty="0">
                <a:latin typeface="Calibri" panose="020F0502020204030204" pitchFamily="34" charset="0"/>
              </a:rPr>
              <a:t>Sintesi di Gabriel</a:t>
            </a:r>
            <a:endParaRPr lang="en-US" altLang="it-IT" u="sng" dirty="0">
              <a:latin typeface="Calibri" panose="020F0502020204030204" pitchFamily="34" charset="0"/>
            </a:endParaRPr>
          </a:p>
        </p:txBody>
      </p:sp>
    </p:spTree>
    <p:extLst>
      <p:ext uri="{BB962C8B-B14F-4D97-AF65-F5344CB8AC3E}">
        <p14:creationId xmlns:p14="http://schemas.microsoft.com/office/powerpoint/2010/main" val="354321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CasellaDiTesto 2"/>
          <p:cNvSpPr txBox="1">
            <a:spLocks noChangeArrowheads="1"/>
          </p:cNvSpPr>
          <p:nvPr/>
        </p:nvSpPr>
        <p:spPr bwMode="auto">
          <a:xfrm>
            <a:off x="1919289" y="981076"/>
            <a:ext cx="8143875"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it-IT" altLang="it-IT" b="1">
                <a:latin typeface="Calibri" panose="020F0502020204030204" pitchFamily="34" charset="0"/>
              </a:rPr>
              <a:t>Sintesi di Gabriel delle ammine primarie </a:t>
            </a:r>
          </a:p>
          <a:p>
            <a:pPr eaLnBrk="1" hangingPunct="1"/>
            <a:endParaRPr lang="it-IT" altLang="it-IT">
              <a:latin typeface="Calibri" panose="020F0502020204030204" pitchFamily="34" charset="0"/>
            </a:endParaRPr>
          </a:p>
          <a:p>
            <a:pPr eaLnBrk="1" hangingPunct="1"/>
            <a:r>
              <a:rPr lang="it-IT" altLang="it-IT">
                <a:latin typeface="Calibri" panose="020F0502020204030204" pitchFamily="34" charset="0"/>
              </a:rPr>
              <a:t>Le N-alchilftalimmidi non sono sufficientemente basiche da dare luogo ad ulteriori alchilazioni (non si hanno prodotti di polialchilazione:</a:t>
            </a:r>
          </a:p>
          <a:p>
            <a:pPr eaLnBrk="1" hangingPunct="1"/>
            <a:endParaRPr lang="it-IT" altLang="it-IT">
              <a:latin typeface="Calibri" panose="020F0502020204030204" pitchFamily="34" charset="0"/>
            </a:endParaRPr>
          </a:p>
        </p:txBody>
      </p:sp>
      <p:pic>
        <p:nvPicPr>
          <p:cNvPr id="17411" name="Segnaposto contenuto 2" descr="pg114602.gif"/>
          <p:cNvPicPr>
            <a:picLocks noChangeAspect="1"/>
          </p:cNvPicPr>
          <p:nvPr/>
        </p:nvPicPr>
        <p:blipFill>
          <a:blip r:embed="rId2">
            <a:extLst>
              <a:ext uri="{28A0092B-C50C-407E-A947-70E740481C1C}">
                <a14:useLocalDpi xmlns:a14="http://schemas.microsoft.com/office/drawing/2010/main" val="0"/>
              </a:ext>
            </a:extLst>
          </a:blip>
          <a:srcRect t="21089" r="16010" b="43018"/>
          <a:stretch>
            <a:fillRect/>
          </a:stretch>
        </p:blipFill>
        <p:spPr bwMode="auto">
          <a:xfrm>
            <a:off x="2927351" y="2852738"/>
            <a:ext cx="5472113" cy="1223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ttangolo 1"/>
          <p:cNvSpPr/>
          <p:nvPr/>
        </p:nvSpPr>
        <p:spPr>
          <a:xfrm>
            <a:off x="1919289" y="260351"/>
            <a:ext cx="8353425" cy="461665"/>
          </a:xfrm>
          <a:prstGeom prst="rect">
            <a:avLst/>
          </a:prstGeom>
          <a:ln w="57150"/>
        </p:spPr>
        <p:style>
          <a:lnRef idx="1">
            <a:schemeClr val="accent4"/>
          </a:lnRef>
          <a:fillRef idx="2">
            <a:schemeClr val="accent4"/>
          </a:fillRef>
          <a:effectRef idx="1">
            <a:schemeClr val="accent4"/>
          </a:effectRef>
          <a:fontRef idx="minor">
            <a:schemeClr val="dk1"/>
          </a:fontRef>
        </p:style>
        <p:txBody>
          <a:bodyPr>
            <a:spAutoFit/>
          </a:bodyPr>
          <a:lstStyle/>
          <a:p>
            <a:pPr algn="ctr">
              <a:defRPr/>
            </a:pPr>
            <a:r>
              <a:rPr lang="en-US" sz="2400" b="1">
                <a:solidFill>
                  <a:srgbClr val="17375E"/>
                </a:solidFill>
                <a:latin typeface="Arial" pitchFamily="34" charset="0"/>
              </a:rPr>
              <a:t>Sintesi delle ammine</a:t>
            </a:r>
          </a:p>
        </p:txBody>
      </p:sp>
    </p:spTree>
    <p:extLst>
      <p:ext uri="{BB962C8B-B14F-4D97-AF65-F5344CB8AC3E}">
        <p14:creationId xmlns:p14="http://schemas.microsoft.com/office/powerpoint/2010/main" val="80267883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1919289" y="260351"/>
            <a:ext cx="8353425" cy="461665"/>
          </a:xfrm>
          <a:prstGeom prst="rect">
            <a:avLst/>
          </a:prstGeom>
          <a:ln w="57150"/>
        </p:spPr>
        <p:style>
          <a:lnRef idx="1">
            <a:schemeClr val="accent4"/>
          </a:lnRef>
          <a:fillRef idx="2">
            <a:schemeClr val="accent4"/>
          </a:fillRef>
          <a:effectRef idx="1">
            <a:schemeClr val="accent4"/>
          </a:effectRef>
          <a:fontRef idx="minor">
            <a:schemeClr val="dk1"/>
          </a:fontRef>
        </p:style>
        <p:txBody>
          <a:bodyPr>
            <a:spAutoFit/>
          </a:bodyPr>
          <a:lstStyle/>
          <a:p>
            <a:pPr algn="ctr">
              <a:defRPr/>
            </a:pPr>
            <a:r>
              <a:rPr lang="en-US" sz="2400" b="1">
                <a:solidFill>
                  <a:srgbClr val="17375E"/>
                </a:solidFill>
                <a:latin typeface="Arial" pitchFamily="34" charset="0"/>
              </a:rPr>
              <a:t>Sintesi delle ammine</a:t>
            </a:r>
          </a:p>
        </p:txBody>
      </p:sp>
      <p:sp>
        <p:nvSpPr>
          <p:cNvPr id="16387" name="CasellaDiTesto 2"/>
          <p:cNvSpPr txBox="1">
            <a:spLocks noChangeArrowheads="1"/>
          </p:cNvSpPr>
          <p:nvPr/>
        </p:nvSpPr>
        <p:spPr bwMode="auto">
          <a:xfrm>
            <a:off x="1919289" y="1628776"/>
            <a:ext cx="8143875"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it-IT" altLang="it-IT" b="1">
                <a:latin typeface="Calibri" panose="020F0502020204030204" pitchFamily="34" charset="0"/>
              </a:rPr>
              <a:t>Sintesi di Gabriel delle ammine primarie</a:t>
            </a:r>
          </a:p>
          <a:p>
            <a:pPr eaLnBrk="1" hangingPunct="1"/>
            <a:r>
              <a:rPr lang="it-IT" altLang="it-IT">
                <a:latin typeface="Calibri" panose="020F0502020204030204" pitchFamily="34" charset="0"/>
              </a:rPr>
              <a:t>L'azoto può essere alchilato utilizzando come nucleofilo,  invece dell'ammoniaca, la potassio ftalimmide (S</a:t>
            </a:r>
            <a:r>
              <a:rPr lang="it-IT" altLang="it-IT" baseline="-25000">
                <a:latin typeface="Calibri" panose="020F0502020204030204" pitchFamily="34" charset="0"/>
              </a:rPr>
              <a:t>N</a:t>
            </a:r>
            <a:r>
              <a:rPr lang="it-IT" altLang="it-IT">
                <a:latin typeface="Calibri" panose="020F0502020204030204" pitchFamily="34" charset="0"/>
              </a:rPr>
              <a:t>2).</a:t>
            </a:r>
          </a:p>
        </p:txBody>
      </p:sp>
      <p:pic>
        <p:nvPicPr>
          <p:cNvPr id="16388" name="Segnaposto contenuto 2" descr="pg114502.gif"/>
          <p:cNvPicPr>
            <a:picLocks noChangeAspect="1"/>
          </p:cNvPicPr>
          <p:nvPr/>
        </p:nvPicPr>
        <p:blipFill>
          <a:blip r:embed="rId2">
            <a:extLst>
              <a:ext uri="{28A0092B-C50C-407E-A947-70E740481C1C}">
                <a14:useLocalDpi xmlns:a14="http://schemas.microsoft.com/office/drawing/2010/main" val="0"/>
              </a:ext>
            </a:extLst>
          </a:blip>
          <a:srcRect t="10529" b="11642"/>
          <a:stretch>
            <a:fillRect/>
          </a:stretch>
        </p:blipFill>
        <p:spPr bwMode="auto">
          <a:xfrm>
            <a:off x="1992313" y="2565401"/>
            <a:ext cx="8240712" cy="266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9" name="Rectangle 7"/>
          <p:cNvSpPr>
            <a:spLocks noChangeArrowheads="1"/>
          </p:cNvSpPr>
          <p:nvPr/>
        </p:nvSpPr>
        <p:spPr bwMode="auto">
          <a:xfrm>
            <a:off x="2063751" y="4508501"/>
            <a:ext cx="2087563" cy="720725"/>
          </a:xfrm>
          <a:prstGeom prst="rect">
            <a:avLst/>
          </a:prstGeom>
          <a:solidFill>
            <a:schemeClr val="bg1"/>
          </a:solidFill>
          <a:ln w="9525">
            <a:solidFill>
              <a:schemeClr val="bg1"/>
            </a:solidFill>
            <a:miter lim="800000"/>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it-IT" altLang="it-IT"/>
          </a:p>
        </p:txBody>
      </p:sp>
      <p:sp>
        <p:nvSpPr>
          <p:cNvPr id="16390" name="CasellaDiTesto 2"/>
          <p:cNvSpPr txBox="1">
            <a:spLocks noChangeArrowheads="1"/>
          </p:cNvSpPr>
          <p:nvPr/>
        </p:nvSpPr>
        <p:spPr bwMode="auto">
          <a:xfrm>
            <a:off x="8040688" y="2349501"/>
            <a:ext cx="24828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it-IT" altLang="it-IT" sz="1600" b="1" i="1">
                <a:solidFill>
                  <a:srgbClr val="FF0000"/>
                </a:solidFill>
                <a:latin typeface="Calibri" panose="020F0502020204030204" pitchFamily="34" charset="0"/>
              </a:rPr>
              <a:t>L'azoto delle immidi, che è tra due carbonili, è molto più acido di un azoto amminico</a:t>
            </a:r>
          </a:p>
        </p:txBody>
      </p:sp>
      <p:sp>
        <p:nvSpPr>
          <p:cNvPr id="16391" name="Text Box 3"/>
          <p:cNvSpPr txBox="1">
            <a:spLocks noChangeArrowheads="1"/>
          </p:cNvSpPr>
          <p:nvPr/>
        </p:nvSpPr>
        <p:spPr bwMode="auto">
          <a:xfrm>
            <a:off x="1809751" y="928689"/>
            <a:ext cx="2557463" cy="563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60363" indent="-360363"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lnSpc>
                <a:spcPct val="170000"/>
              </a:lnSpc>
              <a:buClr>
                <a:schemeClr val="tx1"/>
              </a:buClr>
              <a:buFont typeface="Wingdings" panose="05000000000000000000" pitchFamily="2" charset="2"/>
              <a:buChar char="v"/>
            </a:pPr>
            <a:r>
              <a:rPr lang="it-IT" altLang="it-IT" u="sng" dirty="0">
                <a:latin typeface="Calibri" panose="020F0502020204030204" pitchFamily="34" charset="0"/>
              </a:rPr>
              <a:t>Sintesi di Gabriel</a:t>
            </a:r>
            <a:endParaRPr lang="en-US" altLang="it-IT" u="sng" dirty="0">
              <a:latin typeface="Calibri" panose="020F0502020204030204" pitchFamily="34" charset="0"/>
            </a:endParaRPr>
          </a:p>
        </p:txBody>
      </p:sp>
      <p:grpSp>
        <p:nvGrpSpPr>
          <p:cNvPr id="3" name="Gruppo 9"/>
          <p:cNvGrpSpPr>
            <a:grpSpLocks/>
          </p:cNvGrpSpPr>
          <p:nvPr/>
        </p:nvGrpSpPr>
        <p:grpSpPr bwMode="auto">
          <a:xfrm>
            <a:off x="1919288" y="4437063"/>
            <a:ext cx="8240712" cy="2298700"/>
            <a:chOff x="395536" y="4437112"/>
            <a:chExt cx="8240712" cy="2298055"/>
          </a:xfrm>
        </p:grpSpPr>
        <p:sp>
          <p:nvSpPr>
            <p:cNvPr id="16393" name="CasellaDiTesto 2"/>
            <p:cNvSpPr txBox="1">
              <a:spLocks noChangeArrowheads="1"/>
            </p:cNvSpPr>
            <p:nvPr/>
          </p:nvSpPr>
          <p:spPr bwMode="auto">
            <a:xfrm>
              <a:off x="539552" y="4437112"/>
              <a:ext cx="288031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it-IT" altLang="it-IT">
                  <a:latin typeface="Calibri" panose="020F0502020204030204" pitchFamily="34" charset="0"/>
                </a:rPr>
                <a:t>L'ammina è poi liberata per idrolisi dell'immide:</a:t>
              </a:r>
            </a:p>
          </p:txBody>
        </p:sp>
        <p:pic>
          <p:nvPicPr>
            <p:cNvPr id="16394" name="Segnaposto contenuto 2" descr="pg114601.gif"/>
            <p:cNvPicPr>
              <a:picLocks noChangeAspect="1"/>
            </p:cNvPicPr>
            <p:nvPr/>
          </p:nvPicPr>
          <p:blipFill>
            <a:blip r:embed="rId3">
              <a:extLst>
                <a:ext uri="{28A0092B-C50C-407E-A947-70E740481C1C}">
                  <a14:useLocalDpi xmlns:a14="http://schemas.microsoft.com/office/drawing/2010/main" val="0"/>
                </a:ext>
              </a:extLst>
            </a:blip>
            <a:srcRect t="4550" b="45750"/>
            <a:stretch>
              <a:fillRect/>
            </a:stretch>
          </p:blipFill>
          <p:spPr bwMode="auto">
            <a:xfrm>
              <a:off x="395536" y="5157192"/>
              <a:ext cx="8240712" cy="157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423771760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CasellaDiTesto 2"/>
          <p:cNvSpPr txBox="1">
            <a:spLocks noChangeArrowheads="1"/>
          </p:cNvSpPr>
          <p:nvPr/>
        </p:nvSpPr>
        <p:spPr bwMode="auto">
          <a:xfrm>
            <a:off x="1774826" y="1844676"/>
            <a:ext cx="81438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it-IT" altLang="it-IT" b="1">
                <a:latin typeface="Calibri" panose="020F0502020204030204" pitchFamily="34" charset="0"/>
              </a:rPr>
              <a:t>Sintesi delle ammine primarie via azidi</a:t>
            </a:r>
            <a:endParaRPr lang="it-IT" altLang="it-IT">
              <a:latin typeface="Calibri" panose="020F0502020204030204" pitchFamily="34" charset="0"/>
            </a:endParaRPr>
          </a:p>
        </p:txBody>
      </p:sp>
      <p:sp>
        <p:nvSpPr>
          <p:cNvPr id="2" name="Rettangolo 1"/>
          <p:cNvSpPr/>
          <p:nvPr/>
        </p:nvSpPr>
        <p:spPr>
          <a:xfrm>
            <a:off x="1919289" y="260351"/>
            <a:ext cx="8353425" cy="461665"/>
          </a:xfrm>
          <a:prstGeom prst="rect">
            <a:avLst/>
          </a:prstGeom>
          <a:ln w="57150"/>
        </p:spPr>
        <p:style>
          <a:lnRef idx="1">
            <a:schemeClr val="accent4"/>
          </a:lnRef>
          <a:fillRef idx="2">
            <a:schemeClr val="accent4"/>
          </a:fillRef>
          <a:effectRef idx="1">
            <a:schemeClr val="accent4"/>
          </a:effectRef>
          <a:fontRef idx="minor">
            <a:schemeClr val="dk1"/>
          </a:fontRef>
        </p:style>
        <p:txBody>
          <a:bodyPr>
            <a:spAutoFit/>
          </a:bodyPr>
          <a:lstStyle/>
          <a:p>
            <a:pPr algn="ctr">
              <a:defRPr/>
            </a:pPr>
            <a:r>
              <a:rPr lang="en-US" sz="2400" b="1">
                <a:solidFill>
                  <a:srgbClr val="17375E"/>
                </a:solidFill>
                <a:latin typeface="Arial" pitchFamily="34" charset="0"/>
              </a:rPr>
              <a:t>Sintesi delle ammine</a:t>
            </a:r>
          </a:p>
        </p:txBody>
      </p:sp>
      <p:sp>
        <p:nvSpPr>
          <p:cNvPr id="18436" name="Text Box 5"/>
          <p:cNvSpPr txBox="1">
            <a:spLocks noChangeArrowheads="1"/>
          </p:cNvSpPr>
          <p:nvPr/>
        </p:nvSpPr>
        <p:spPr bwMode="auto">
          <a:xfrm>
            <a:off x="2063750" y="2349500"/>
            <a:ext cx="3887788"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it-IT" altLang="it-IT">
                <a:latin typeface="Calibri" panose="020F0502020204030204" pitchFamily="34" charset="0"/>
              </a:rPr>
              <a:t>Un altro nucleofilo all’azoto che non da problemi di polialchilazione è lo ione azide (o azoturo):</a:t>
            </a:r>
          </a:p>
        </p:txBody>
      </p:sp>
      <p:sp>
        <p:nvSpPr>
          <p:cNvPr id="18437" name="Text Box 3"/>
          <p:cNvSpPr txBox="1">
            <a:spLocks noChangeArrowheads="1"/>
          </p:cNvSpPr>
          <p:nvPr/>
        </p:nvSpPr>
        <p:spPr bwMode="auto">
          <a:xfrm>
            <a:off x="1847850" y="981076"/>
            <a:ext cx="3600450" cy="563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60363" indent="-360363"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lnSpc>
                <a:spcPct val="170000"/>
              </a:lnSpc>
              <a:buClr>
                <a:schemeClr val="tx1"/>
              </a:buClr>
              <a:buFont typeface="Wingdings" panose="05000000000000000000" pitchFamily="2" charset="2"/>
              <a:buChar char="v"/>
            </a:pPr>
            <a:r>
              <a:rPr lang="it-IT" altLang="it-IT" b="1" u="sng">
                <a:latin typeface="Calibri" panose="020F0502020204030204" pitchFamily="34" charset="0"/>
              </a:rPr>
              <a:t>Alchilazione dello ione azide</a:t>
            </a:r>
          </a:p>
        </p:txBody>
      </p:sp>
      <p:pic>
        <p:nvPicPr>
          <p:cNvPr id="18438" name="Picture 9" descr="C:\Users\Anna\Pictures\Immagine1.t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83339" y="2420938"/>
            <a:ext cx="3036887" cy="444500"/>
          </a:xfrm>
          <a:prstGeom prst="rect">
            <a:avLst/>
          </a:prstGeom>
          <a:noFill/>
          <a:ln w="9525">
            <a:solidFill>
              <a:srgbClr val="00B050"/>
            </a:solidFill>
            <a:miter lim="800000"/>
            <a:headEnd/>
            <a:tailEnd/>
          </a:ln>
          <a:extLst>
            <a:ext uri="{909E8E84-426E-40DD-AFC4-6F175D3DCCD1}">
              <a14:hiddenFill xmlns:a14="http://schemas.microsoft.com/office/drawing/2010/main">
                <a:solidFill>
                  <a:srgbClr val="FFFFFF"/>
                </a:solidFill>
              </a14:hiddenFill>
            </a:ext>
          </a:extLst>
        </p:spPr>
      </p:pic>
      <p:pic>
        <p:nvPicPr>
          <p:cNvPr id="1034" name="Picture 10" descr="C:\Users\Anna\Pictures\Immagine2.t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03389" y="3716338"/>
            <a:ext cx="8620125" cy="276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9617389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nodeType="clickEffect">
                                  <p:stCondLst>
                                    <p:cond delay="0"/>
                                  </p:stCondLst>
                                  <p:childTnLst>
                                    <p:set>
                                      <p:cBhvr>
                                        <p:cTn id="6" dur="1" fill="hold">
                                          <p:stCondLst>
                                            <p:cond delay="0"/>
                                          </p:stCondLst>
                                        </p:cTn>
                                        <p:tgtEl>
                                          <p:spTgt spid="1034"/>
                                        </p:tgtEl>
                                        <p:attrNameLst>
                                          <p:attrName>style.visibility</p:attrName>
                                        </p:attrNameLst>
                                      </p:cBhvr>
                                      <p:to>
                                        <p:strVal val="visible"/>
                                      </p:to>
                                    </p:set>
                                    <p:anim calcmode="lin" valueType="num">
                                      <p:cBhvr>
                                        <p:cTn id="7" dur="1000" fill="hold"/>
                                        <p:tgtEl>
                                          <p:spTgt spid="1034"/>
                                        </p:tgtEl>
                                        <p:attrNameLst>
                                          <p:attrName>ppt_w</p:attrName>
                                        </p:attrNameLst>
                                      </p:cBhvr>
                                      <p:tavLst>
                                        <p:tav tm="0">
                                          <p:val>
                                            <p:strVal val="#ppt_w*0.70"/>
                                          </p:val>
                                        </p:tav>
                                        <p:tav tm="100000">
                                          <p:val>
                                            <p:strVal val="#ppt_w"/>
                                          </p:val>
                                        </p:tav>
                                      </p:tavLst>
                                    </p:anim>
                                    <p:anim calcmode="lin" valueType="num">
                                      <p:cBhvr>
                                        <p:cTn id="8" dur="1000" fill="hold"/>
                                        <p:tgtEl>
                                          <p:spTgt spid="1034"/>
                                        </p:tgtEl>
                                        <p:attrNameLst>
                                          <p:attrName>ppt_h</p:attrName>
                                        </p:attrNameLst>
                                      </p:cBhvr>
                                      <p:tavLst>
                                        <p:tav tm="0">
                                          <p:val>
                                            <p:strVal val="#ppt_h"/>
                                          </p:val>
                                        </p:tav>
                                        <p:tav tm="100000">
                                          <p:val>
                                            <p:strVal val="#ppt_h"/>
                                          </p:val>
                                        </p:tav>
                                      </p:tavLst>
                                    </p:anim>
                                    <p:animEffect transition="in" filter="fade">
                                      <p:cBhvr>
                                        <p:cTn id="9" dur="1000"/>
                                        <p:tgtEl>
                                          <p:spTgt spid="10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148</TotalTime>
  <Words>1008</Words>
  <Application>Microsoft Office PowerPoint</Application>
  <PresentationFormat>Widescreen</PresentationFormat>
  <Paragraphs>90</Paragraphs>
  <Slides>17</Slides>
  <Notes>0</Notes>
  <HiddenSlides>0</HiddenSlides>
  <MMClips>0</MMClips>
  <ScaleCrop>false</ScaleCrop>
  <HeadingPairs>
    <vt:vector size="6" baseType="variant">
      <vt:variant>
        <vt:lpstr>Caratteri utilizzati</vt:lpstr>
      </vt:variant>
      <vt:variant>
        <vt:i4>6</vt:i4>
      </vt:variant>
      <vt:variant>
        <vt:lpstr>Tema</vt:lpstr>
      </vt:variant>
      <vt:variant>
        <vt:i4>1</vt:i4>
      </vt:variant>
      <vt:variant>
        <vt:lpstr>Titoli diapositive</vt:lpstr>
      </vt:variant>
      <vt:variant>
        <vt:i4>17</vt:i4>
      </vt:variant>
    </vt:vector>
  </HeadingPairs>
  <TitlesOfParts>
    <vt:vector size="24" baseType="lpstr">
      <vt:lpstr>Arial</vt:lpstr>
      <vt:lpstr>Calibri</vt:lpstr>
      <vt:lpstr>Calibri Light</vt:lpstr>
      <vt:lpstr>Symbol</vt:lpstr>
      <vt:lpstr>Times New Roman</vt:lpstr>
      <vt:lpstr>Wingdings</vt:lpstr>
      <vt:lpstr>Tema di Office</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Presentazione standard di PowerPoint</dc:title>
  <dc:creator>Anna</dc:creator>
  <cp:lastModifiedBy>Anna</cp:lastModifiedBy>
  <cp:revision>27</cp:revision>
  <dcterms:created xsi:type="dcterms:W3CDTF">2017-09-07T10:19:50Z</dcterms:created>
  <dcterms:modified xsi:type="dcterms:W3CDTF">2020-12-07T09:05:18Z</dcterms:modified>
</cp:coreProperties>
</file>