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80" r:id="rId4"/>
  </p:sldMasterIdLst>
  <p:notesMasterIdLst>
    <p:notesMasterId r:id="rId43"/>
  </p:notesMasterIdLst>
  <p:sldIdLst>
    <p:sldId id="413" r:id="rId5"/>
    <p:sldId id="414" r:id="rId6"/>
    <p:sldId id="415" r:id="rId7"/>
    <p:sldId id="416" r:id="rId8"/>
    <p:sldId id="424" r:id="rId9"/>
    <p:sldId id="417" r:id="rId10"/>
    <p:sldId id="418" r:id="rId11"/>
    <p:sldId id="419" r:id="rId12"/>
    <p:sldId id="420" r:id="rId13"/>
    <p:sldId id="423" r:id="rId14"/>
    <p:sldId id="421" r:id="rId15"/>
    <p:sldId id="422" r:id="rId16"/>
    <p:sldId id="342" r:id="rId17"/>
    <p:sldId id="343" r:id="rId18"/>
    <p:sldId id="344" r:id="rId19"/>
    <p:sldId id="345" r:id="rId20"/>
    <p:sldId id="346" r:id="rId21"/>
    <p:sldId id="347" r:id="rId22"/>
    <p:sldId id="348" r:id="rId23"/>
    <p:sldId id="358" r:id="rId24"/>
    <p:sldId id="367" r:id="rId25"/>
    <p:sldId id="368" r:id="rId26"/>
    <p:sldId id="369" r:id="rId27"/>
    <p:sldId id="370" r:id="rId28"/>
    <p:sldId id="371" r:id="rId29"/>
    <p:sldId id="372" r:id="rId30"/>
    <p:sldId id="373" r:id="rId31"/>
    <p:sldId id="374" r:id="rId32"/>
    <p:sldId id="375" r:id="rId33"/>
    <p:sldId id="376" r:id="rId34"/>
    <p:sldId id="377" r:id="rId35"/>
    <p:sldId id="378" r:id="rId36"/>
    <p:sldId id="379" r:id="rId37"/>
    <p:sldId id="380" r:id="rId38"/>
    <p:sldId id="381" r:id="rId39"/>
    <p:sldId id="382" r:id="rId40"/>
    <p:sldId id="383" r:id="rId41"/>
    <p:sldId id="384"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4"/>
    <p:restoredTop sz="94633"/>
  </p:normalViewPr>
  <p:slideViewPr>
    <p:cSldViewPr snapToGrid="0">
      <p:cViewPr varScale="1">
        <p:scale>
          <a:sx n="85" d="100"/>
          <a:sy n="85" d="100"/>
        </p:scale>
        <p:origin x="192" y="176"/>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487CFF-ADFB-454A-8784-2B2934D5AD60}" type="datetimeFigureOut">
              <a:rPr lang="it-IT" smtClean="0"/>
              <a:t>27/11/24</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0FCCFA-CE17-C047-98DC-783C1A076F9D}" type="slidenum">
              <a:rPr lang="it-IT" smtClean="0"/>
              <a:t>‹N›</a:t>
            </a:fld>
            <a:endParaRPr lang="it-IT"/>
          </a:p>
        </p:txBody>
      </p:sp>
    </p:spTree>
    <p:extLst>
      <p:ext uri="{BB962C8B-B14F-4D97-AF65-F5344CB8AC3E}">
        <p14:creationId xmlns:p14="http://schemas.microsoft.com/office/powerpoint/2010/main" val="2885151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endParaRPr lang="en-US"/>
          </a:p>
        </p:txBody>
      </p:sp>
      <p:sp>
        <p:nvSpPr>
          <p:cNvPr id="4" name="Date Placeholder 3"/>
          <p:cNvSpPr>
            <a:spLocks noGrp="1"/>
          </p:cNvSpPr>
          <p:nvPr>
            <p:ph type="dt" sz="half" idx="10"/>
          </p:nvPr>
        </p:nvSpPr>
        <p:spPr/>
        <p:txBody>
          <a:bodyPr/>
          <a:lstStyle/>
          <a:p>
            <a:fld id="{258F12DB-01D8-254B-A633-D3044EFAD5F6}" type="datetimeFigureOut">
              <a:rPr lang="it-IT" smtClean="0"/>
              <a:t>27/11/24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621E94D8-21B3-9245-99CF-DC2314FE5AF3}" type="slidenum">
              <a:rPr lang="it-IT" smtClean="0"/>
              <a:t>‹N›</a:t>
            </a:fld>
            <a:endParaRPr lang="it-IT"/>
          </a:p>
        </p:txBody>
      </p:sp>
    </p:spTree>
    <p:extLst>
      <p:ext uri="{BB962C8B-B14F-4D97-AF65-F5344CB8AC3E}">
        <p14:creationId xmlns:p14="http://schemas.microsoft.com/office/powerpoint/2010/main" val="2424347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a:p>
        </p:txBody>
      </p:sp>
      <p:sp>
        <p:nvSpPr>
          <p:cNvPr id="3" name="Content Placeholder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10"/>
          </p:nvPr>
        </p:nvSpPr>
        <p:spPr/>
        <p:txBody>
          <a:bodyPr/>
          <a:lstStyle/>
          <a:p>
            <a:fld id="{258F12DB-01D8-254B-A633-D3044EFAD5F6}" type="datetimeFigureOut">
              <a:rPr lang="it-IT" smtClean="0"/>
              <a:t>27/11/24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621E94D8-21B3-9245-99CF-DC2314FE5AF3}" type="slidenum">
              <a:rPr lang="it-IT" smtClean="0"/>
              <a:t>‹N›</a:t>
            </a:fld>
            <a:endParaRPr lang="it-IT"/>
          </a:p>
        </p:txBody>
      </p:sp>
    </p:spTree>
    <p:extLst>
      <p:ext uri="{BB962C8B-B14F-4D97-AF65-F5344CB8AC3E}">
        <p14:creationId xmlns:p14="http://schemas.microsoft.com/office/powerpoint/2010/main" val="11482167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258F12DB-01D8-254B-A633-D3044EFAD5F6}" type="datetimeFigureOut">
              <a:rPr lang="it-IT" smtClean="0"/>
              <a:t>27/11/24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621E94D8-21B3-9245-99CF-DC2314FE5AF3}" type="slidenum">
              <a:rPr lang="it-IT" smtClean="0"/>
              <a:t>‹N›</a:t>
            </a:fld>
            <a:endParaRPr lang="it-IT"/>
          </a:p>
        </p:txBody>
      </p:sp>
    </p:spTree>
    <p:extLst>
      <p:ext uri="{BB962C8B-B14F-4D97-AF65-F5344CB8AC3E}">
        <p14:creationId xmlns:p14="http://schemas.microsoft.com/office/powerpoint/2010/main" val="20782562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5" name="Date Placeholder 4"/>
          <p:cNvSpPr>
            <a:spLocks noGrp="1"/>
          </p:cNvSpPr>
          <p:nvPr>
            <p:ph type="dt" sz="half" idx="10"/>
          </p:nvPr>
        </p:nvSpPr>
        <p:spPr/>
        <p:txBody>
          <a:bodyPr/>
          <a:lstStyle/>
          <a:p>
            <a:fld id="{258F12DB-01D8-254B-A633-D3044EFAD5F6}" type="datetimeFigureOut">
              <a:rPr lang="it-IT" smtClean="0"/>
              <a:t>27/11/24</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621E94D8-21B3-9245-99CF-DC2314FE5AF3}" type="slidenum">
              <a:rPr lang="it-IT" smtClean="0"/>
              <a:t>‹N›</a:t>
            </a:fld>
            <a:endParaRPr lang="it-IT"/>
          </a:p>
        </p:txBody>
      </p:sp>
    </p:spTree>
    <p:extLst>
      <p:ext uri="{BB962C8B-B14F-4D97-AF65-F5344CB8AC3E}">
        <p14:creationId xmlns:p14="http://schemas.microsoft.com/office/powerpoint/2010/main" val="8797380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it-IT"/>
              <a:t>Fare clic per modificare lo stile del titolo dello schema</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Content Placeholder 5"/>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7" name="Date Placeholder 6"/>
          <p:cNvSpPr>
            <a:spLocks noGrp="1"/>
          </p:cNvSpPr>
          <p:nvPr>
            <p:ph type="dt" sz="half" idx="10"/>
          </p:nvPr>
        </p:nvSpPr>
        <p:spPr/>
        <p:txBody>
          <a:bodyPr/>
          <a:lstStyle/>
          <a:p>
            <a:fld id="{258F12DB-01D8-254B-A633-D3044EFAD5F6}" type="datetimeFigureOut">
              <a:rPr lang="it-IT" smtClean="0"/>
              <a:t>27/11/24</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621E94D8-21B3-9245-99CF-DC2314FE5AF3}" type="slidenum">
              <a:rPr lang="it-IT" smtClean="0"/>
              <a:t>‹N›</a:t>
            </a:fld>
            <a:endParaRPr lang="it-IT"/>
          </a:p>
        </p:txBody>
      </p:sp>
    </p:spTree>
    <p:extLst>
      <p:ext uri="{BB962C8B-B14F-4D97-AF65-F5344CB8AC3E}">
        <p14:creationId xmlns:p14="http://schemas.microsoft.com/office/powerpoint/2010/main" val="3734566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a:p>
        </p:txBody>
      </p:sp>
      <p:sp>
        <p:nvSpPr>
          <p:cNvPr id="3" name="Date Placeholder 2"/>
          <p:cNvSpPr>
            <a:spLocks noGrp="1"/>
          </p:cNvSpPr>
          <p:nvPr>
            <p:ph type="dt" sz="half" idx="10"/>
          </p:nvPr>
        </p:nvSpPr>
        <p:spPr/>
        <p:txBody>
          <a:bodyPr/>
          <a:lstStyle/>
          <a:p>
            <a:fld id="{258F12DB-01D8-254B-A633-D3044EFAD5F6}" type="datetimeFigureOut">
              <a:rPr lang="it-IT" smtClean="0"/>
              <a:t>27/11/24</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621E94D8-21B3-9245-99CF-DC2314FE5AF3}" type="slidenum">
              <a:rPr lang="it-IT" smtClean="0"/>
              <a:t>‹N›</a:t>
            </a:fld>
            <a:endParaRPr lang="it-IT"/>
          </a:p>
        </p:txBody>
      </p:sp>
    </p:spTree>
    <p:extLst>
      <p:ext uri="{BB962C8B-B14F-4D97-AF65-F5344CB8AC3E}">
        <p14:creationId xmlns:p14="http://schemas.microsoft.com/office/powerpoint/2010/main" val="1163384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8F12DB-01D8-254B-A633-D3044EFAD5F6}" type="datetimeFigureOut">
              <a:rPr lang="it-IT" smtClean="0"/>
              <a:t>27/11/24</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621E94D8-21B3-9245-99CF-DC2314FE5AF3}" type="slidenum">
              <a:rPr lang="it-IT" smtClean="0"/>
              <a:t>‹N›</a:t>
            </a:fld>
            <a:endParaRPr lang="it-IT"/>
          </a:p>
        </p:txBody>
      </p:sp>
    </p:spTree>
    <p:extLst>
      <p:ext uri="{BB962C8B-B14F-4D97-AF65-F5344CB8AC3E}">
        <p14:creationId xmlns:p14="http://schemas.microsoft.com/office/powerpoint/2010/main" val="26917099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258F12DB-01D8-254B-A633-D3044EFAD5F6}" type="datetimeFigureOut">
              <a:rPr lang="it-IT" smtClean="0"/>
              <a:t>27/11/24</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621E94D8-21B3-9245-99CF-DC2314FE5AF3}" type="slidenum">
              <a:rPr lang="it-IT" smtClean="0"/>
              <a:t>‹N›</a:t>
            </a:fld>
            <a:endParaRPr lang="it-IT"/>
          </a:p>
        </p:txBody>
      </p:sp>
    </p:spTree>
    <p:extLst>
      <p:ext uri="{BB962C8B-B14F-4D97-AF65-F5344CB8AC3E}">
        <p14:creationId xmlns:p14="http://schemas.microsoft.com/office/powerpoint/2010/main" val="3277184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endParaRPr lang="en-US"/>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Fare clic sull'icona per inserire un'immagine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258F12DB-01D8-254B-A633-D3044EFAD5F6}" type="datetimeFigureOut">
              <a:rPr lang="it-IT" smtClean="0"/>
              <a:t>27/11/24</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621E94D8-21B3-9245-99CF-DC2314FE5AF3}" type="slidenum">
              <a:rPr lang="it-IT" smtClean="0"/>
              <a:t>‹N›</a:t>
            </a:fld>
            <a:endParaRPr lang="it-IT"/>
          </a:p>
        </p:txBody>
      </p:sp>
    </p:spTree>
    <p:extLst>
      <p:ext uri="{BB962C8B-B14F-4D97-AF65-F5344CB8AC3E}">
        <p14:creationId xmlns:p14="http://schemas.microsoft.com/office/powerpoint/2010/main" val="5850725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a:p>
        </p:txBody>
      </p:sp>
      <p:sp>
        <p:nvSpPr>
          <p:cNvPr id="3" name="Vertical Text Placeholder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10"/>
          </p:nvPr>
        </p:nvSpPr>
        <p:spPr/>
        <p:txBody>
          <a:bodyPr/>
          <a:lstStyle/>
          <a:p>
            <a:fld id="{258F12DB-01D8-254B-A633-D3044EFAD5F6}" type="datetimeFigureOut">
              <a:rPr lang="it-IT" smtClean="0"/>
              <a:t>27/11/24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621E94D8-21B3-9245-99CF-DC2314FE5AF3}" type="slidenum">
              <a:rPr lang="it-IT" smtClean="0"/>
              <a:t>‹N›</a:t>
            </a:fld>
            <a:endParaRPr lang="it-IT"/>
          </a:p>
        </p:txBody>
      </p:sp>
    </p:spTree>
    <p:extLst>
      <p:ext uri="{BB962C8B-B14F-4D97-AF65-F5344CB8AC3E}">
        <p14:creationId xmlns:p14="http://schemas.microsoft.com/office/powerpoint/2010/main" val="25323093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it-IT"/>
              <a:t>Fare clic per modificare lo stile del titolo dello schema</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10"/>
          </p:nvPr>
        </p:nvSpPr>
        <p:spPr/>
        <p:txBody>
          <a:bodyPr/>
          <a:lstStyle/>
          <a:p>
            <a:fld id="{258F12DB-01D8-254B-A633-D3044EFAD5F6}" type="datetimeFigureOut">
              <a:rPr lang="it-IT" smtClean="0"/>
              <a:t>27/11/24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621E94D8-21B3-9245-99CF-DC2314FE5AF3}" type="slidenum">
              <a:rPr lang="it-IT" smtClean="0"/>
              <a:t>‹N›</a:t>
            </a:fld>
            <a:endParaRPr lang="it-IT"/>
          </a:p>
        </p:txBody>
      </p:sp>
    </p:spTree>
    <p:extLst>
      <p:ext uri="{BB962C8B-B14F-4D97-AF65-F5344CB8AC3E}">
        <p14:creationId xmlns:p14="http://schemas.microsoft.com/office/powerpoint/2010/main" val="33694061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8F12DB-01D8-254B-A633-D3044EFAD5F6}" type="datetimeFigureOut">
              <a:rPr lang="it-IT" smtClean="0"/>
              <a:t>27/11/24</a:t>
            </a:fld>
            <a:endParaRPr lang="it-IT"/>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1E94D8-21B3-9245-99CF-DC2314FE5AF3}" type="slidenum">
              <a:rPr lang="it-IT" smtClean="0"/>
              <a:t>‹N›</a:t>
            </a:fld>
            <a:endParaRPr lang="it-IT"/>
          </a:p>
        </p:txBody>
      </p:sp>
    </p:spTree>
    <p:extLst>
      <p:ext uri="{BB962C8B-B14F-4D97-AF65-F5344CB8AC3E}">
        <p14:creationId xmlns:p14="http://schemas.microsoft.com/office/powerpoint/2010/main" val="3751335436"/>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Art. 47 e Ruolo delle banche </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957497"/>
            <a:ext cx="12192001" cy="5342713"/>
          </a:xfrm>
        </p:spPr>
        <p:txBody>
          <a:bodyPr>
            <a:noAutofit/>
          </a:bodyPr>
          <a:lstStyle/>
          <a:p>
            <a:pPr algn="just"/>
            <a:r>
              <a:rPr lang="it-IT" dirty="0">
                <a:latin typeface="Garamond" panose="02020404030301010803" pitchFamily="18" charset="0"/>
              </a:rPr>
              <a:t>La Repubblica incoraggia e tutela il </a:t>
            </a:r>
            <a:r>
              <a:rPr lang="it-IT" b="1" dirty="0">
                <a:latin typeface="Garamond" panose="02020404030301010803" pitchFamily="18" charset="0"/>
              </a:rPr>
              <a:t>risparmio</a:t>
            </a:r>
            <a:r>
              <a:rPr lang="it-IT" dirty="0">
                <a:latin typeface="Garamond" panose="02020404030301010803" pitchFamily="18" charset="0"/>
              </a:rPr>
              <a:t> in tutte le sue forme; disciplina, coordina e controlla </a:t>
            </a:r>
            <a:r>
              <a:rPr lang="it-IT" u="sng" dirty="0">
                <a:latin typeface="Garamond" panose="02020404030301010803" pitchFamily="18" charset="0"/>
              </a:rPr>
              <a:t>l’esercizio del credito</a:t>
            </a:r>
            <a:r>
              <a:rPr lang="it-IT" dirty="0">
                <a:latin typeface="Garamond" panose="02020404030301010803" pitchFamily="18" charset="0"/>
              </a:rPr>
              <a:t>: art. 47 </a:t>
            </a:r>
            <a:r>
              <a:rPr lang="it-IT" dirty="0" err="1">
                <a:latin typeface="Garamond" panose="02020404030301010803" pitchFamily="18" charset="0"/>
              </a:rPr>
              <a:t>Cost</a:t>
            </a:r>
            <a:r>
              <a:rPr lang="it-IT" dirty="0">
                <a:latin typeface="Garamond" panose="02020404030301010803" pitchFamily="18" charset="0"/>
              </a:rPr>
              <a:t>.</a:t>
            </a:r>
          </a:p>
          <a:p>
            <a:pPr algn="just"/>
            <a:r>
              <a:rPr lang="it-IT" sz="2900" dirty="0">
                <a:latin typeface="Garamond" panose="02020404030301010803" pitchFamily="18" charset="0"/>
                <a:cs typeface="Garamond"/>
              </a:rPr>
              <a:t>La </a:t>
            </a:r>
            <a:r>
              <a:rPr lang="it-IT" sz="2900" dirty="0" err="1">
                <a:latin typeface="Garamond" panose="02020404030301010803" pitchFamily="18" charset="0"/>
                <a:cs typeface="Garamond"/>
              </a:rPr>
              <a:t>Cost</a:t>
            </a:r>
            <a:r>
              <a:rPr lang="it-IT" sz="2900" dirty="0">
                <a:latin typeface="Garamond" panose="02020404030301010803" pitchFamily="18" charset="0"/>
                <a:cs typeface="Garamond"/>
              </a:rPr>
              <a:t>. giustifica il sistema di controlli (pubblici) che presidia l’attività bancaria alla luce delle speciali esigenze di tutela del risparmio, sancite appunto dalla Costituzione.</a:t>
            </a:r>
          </a:p>
          <a:p>
            <a:pPr algn="just"/>
            <a:r>
              <a:rPr lang="it-IT" sz="2900" dirty="0">
                <a:latin typeface="Garamond" panose="02020404030301010803" pitchFamily="18" charset="0"/>
                <a:cs typeface="Garamond"/>
              </a:rPr>
              <a:t>Ma occorre fare un passo indietro:</a:t>
            </a:r>
          </a:p>
          <a:p>
            <a:pPr algn="just"/>
            <a:r>
              <a:rPr lang="it-IT" sz="2900" dirty="0">
                <a:latin typeface="Garamond" panose="02020404030301010803" pitchFamily="18" charset="0"/>
                <a:cs typeface="Garamond"/>
              </a:rPr>
              <a:t>Fine Ottocento: attività bancaria al pari delle altre attività commerciali (d’impresa). cfr. Art. 177 cod. comm.: le società anonime che avevano ad oggetto il credito avevano soltanto obblighi di trasparenza più gravosi rispetto alle società che esercitavano altre attività.</a:t>
            </a:r>
          </a:p>
          <a:p>
            <a:pPr algn="just"/>
            <a:endParaRPr lang="it-IT" sz="2900" dirty="0">
              <a:latin typeface="Garamond" panose="02020404030301010803" pitchFamily="18" charset="0"/>
              <a:cs typeface="Garamond"/>
            </a:endParaRP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L’attività bancaria come funzione di interesse pubblico</a:t>
            </a:r>
          </a:p>
        </p:txBody>
      </p:sp>
    </p:spTree>
    <p:extLst>
      <p:ext uri="{BB962C8B-B14F-4D97-AF65-F5344CB8AC3E}">
        <p14:creationId xmlns:p14="http://schemas.microsoft.com/office/powerpoint/2010/main" val="17465929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Art. 47 e Ruolo delle banche </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957497"/>
            <a:ext cx="12192001" cy="5342713"/>
          </a:xfrm>
        </p:spPr>
        <p:txBody>
          <a:bodyPr>
            <a:noAutofit/>
          </a:bodyPr>
          <a:lstStyle/>
          <a:p>
            <a:pPr algn="just"/>
            <a:r>
              <a:rPr lang="it-IT" sz="2900" dirty="0">
                <a:latin typeface="Garamond" panose="02020404030301010803" pitchFamily="18" charset="0"/>
                <a:cs typeface="Garamond"/>
              </a:rPr>
              <a:t>1926 - primo spartiacque: a seguito di sconcertanti episodi di crisi bancarie furono imposti i primi controlli pubblici sulle banche. Vennero stabilite regole speciali per le imprese che esercitavano tale attività.</a:t>
            </a:r>
          </a:p>
          <a:p>
            <a:pPr algn="just"/>
            <a:r>
              <a:rPr lang="it-IT" sz="2900" dirty="0">
                <a:latin typeface="Garamond" panose="02020404030301010803" pitchFamily="18" charset="0"/>
                <a:cs typeface="Garamond"/>
              </a:rPr>
              <a:t>1936 (Legge bancaria) - vero cambiamento: introduzione sistema di controlli pubblici ampi e penetranti sulle banche. Art. 1: la raccolta del risparmio fra il pubblico e l’esercizio del credito costituiscono «funzioni di interesse pubblico»</a:t>
            </a:r>
          </a:p>
          <a:p>
            <a:pPr algn="just"/>
            <a:r>
              <a:rPr lang="it-IT" sz="2900" dirty="0">
                <a:latin typeface="Garamond" panose="02020404030301010803" pitchFamily="18" charset="0"/>
                <a:cs typeface="Garamond"/>
              </a:rPr>
              <a:t>1942 (Codice civile): attività bancaria tra le attività commerciali di cui all’art. 2195 c.c.</a:t>
            </a:r>
          </a:p>
          <a:p>
            <a:pPr algn="just"/>
            <a:r>
              <a:rPr lang="it-IT" sz="2900" dirty="0">
                <a:latin typeface="Garamond" panose="02020404030301010803" pitchFamily="18" charset="0"/>
                <a:cs typeface="Garamond"/>
              </a:rPr>
              <a:t>1948 (Costituzione) - sistema di controlli pubblici viene ricondotto alle speciali esigenze di tutela sancite dall’art. 47 </a:t>
            </a:r>
            <a:r>
              <a:rPr lang="it-IT" sz="2900" dirty="0" err="1">
                <a:latin typeface="Garamond" panose="02020404030301010803" pitchFamily="18" charset="0"/>
                <a:cs typeface="Garamond"/>
              </a:rPr>
              <a:t>Cost</a:t>
            </a:r>
            <a:r>
              <a:rPr lang="it-IT" sz="2900" dirty="0">
                <a:latin typeface="Garamond" panose="02020404030301010803" pitchFamily="18" charset="0"/>
                <a:cs typeface="Garamond"/>
              </a:rPr>
              <a:t>., precisamente: tutela del risparmio</a:t>
            </a:r>
          </a:p>
          <a:p>
            <a:pPr algn="just"/>
            <a:endParaRPr lang="it-IT" sz="2900" dirty="0">
              <a:latin typeface="Garamond" panose="02020404030301010803" pitchFamily="18" charset="0"/>
              <a:cs typeface="Garamond"/>
            </a:endParaRP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L’attività bancaria come funzione di interesse pubblico</a:t>
            </a:r>
          </a:p>
        </p:txBody>
      </p:sp>
    </p:spTree>
    <p:extLst>
      <p:ext uri="{BB962C8B-B14F-4D97-AF65-F5344CB8AC3E}">
        <p14:creationId xmlns:p14="http://schemas.microsoft.com/office/powerpoint/2010/main" val="4233858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Art. 47 e Ruolo delle banche </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957497"/>
            <a:ext cx="12192001" cy="5507605"/>
          </a:xfrm>
        </p:spPr>
        <p:txBody>
          <a:bodyPr>
            <a:noAutofit/>
          </a:bodyPr>
          <a:lstStyle/>
          <a:p>
            <a:pPr algn="just"/>
            <a:r>
              <a:rPr lang="it-IT" sz="2900" dirty="0">
                <a:latin typeface="Garamond" panose="02020404030301010803" pitchFamily="18" charset="0"/>
                <a:cs typeface="Garamond"/>
              </a:rPr>
              <a:t>N.B.: l’art. 47 NO modalità con cui deve essere protetto il risparmio, né se per questo obiettivo siano giustificati i limiti alle imprese che raccolgono il risparmio.</a:t>
            </a:r>
          </a:p>
          <a:p>
            <a:pPr algn="just"/>
            <a:r>
              <a:rPr lang="it-IT" sz="2900" dirty="0">
                <a:latin typeface="Garamond" panose="02020404030301010803" pitchFamily="18" charset="0"/>
                <a:cs typeface="Garamond"/>
              </a:rPr>
              <a:t>Dibattito all’Assemblea costituente - riguardò in verità solo l’esigenza di tutelare il «piccolo risparmio» affidato alle banche nella forma del deposito, di fronte ai possibili fallimenti degli intermediari.</a:t>
            </a:r>
          </a:p>
          <a:p>
            <a:pPr algn="just"/>
            <a:r>
              <a:rPr lang="it-IT" sz="2900" dirty="0">
                <a:latin typeface="Garamond" panose="02020404030301010803" pitchFamily="18" charset="0"/>
                <a:cs typeface="Garamond"/>
              </a:rPr>
              <a:t>In realtà, tutt’oggi la tutela del risparmio riguarda i «piccoli risparmiatori»: cfr. Tutela dei depositanti &lt; 100.000 euro nelle crisi bancarie</a:t>
            </a:r>
          </a:p>
          <a:p>
            <a:pPr algn="just"/>
            <a:r>
              <a:rPr lang="it-IT" sz="2900" dirty="0">
                <a:latin typeface="Garamond" panose="02020404030301010803" pitchFamily="18" charset="0"/>
                <a:cs typeface="Garamond"/>
              </a:rPr>
              <a:t>Tornando all’art. 47, il richiamo ai controlli pubblici è inserito nella parte di tale articolo ove si precisa che «la Repubblica disciplina, coordina e controlla l’esercizio del credito». Esempio: l’esercizio dell’attività bancaria è soggetto a preventiva autorizzazione della Banca d’Italia (CFR. «società di diritto speciale», contrapposte alle società di diritto comune; disciplina per la costituzione </a:t>
            </a:r>
            <a:r>
              <a:rPr lang="it-IT" sz="2900" dirty="0" err="1">
                <a:latin typeface="Garamond" panose="02020404030301010803" pitchFamily="18" charset="0"/>
                <a:cs typeface="Garamond"/>
              </a:rPr>
              <a:t>s.p.a.</a:t>
            </a:r>
            <a:r>
              <a:rPr lang="it-IT" sz="2900" dirty="0">
                <a:latin typeface="Garamond" panose="02020404030301010803" pitchFamily="18" charset="0"/>
                <a:cs typeface="Garamond"/>
              </a:rPr>
              <a:t> bancaria)</a:t>
            </a:r>
          </a:p>
          <a:p>
            <a:pPr algn="just"/>
            <a:endParaRPr lang="it-IT" sz="2900" dirty="0">
              <a:latin typeface="Garamond" panose="02020404030301010803" pitchFamily="18" charset="0"/>
              <a:cs typeface="Garamond"/>
            </a:endParaRP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L’attività bancaria come funzione di interesse pubblico</a:t>
            </a:r>
          </a:p>
        </p:txBody>
      </p:sp>
    </p:spTree>
    <p:extLst>
      <p:ext uri="{BB962C8B-B14F-4D97-AF65-F5344CB8AC3E}">
        <p14:creationId xmlns:p14="http://schemas.microsoft.com/office/powerpoint/2010/main" val="15177179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Art. 47 e Ruolo delle banche </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957497"/>
            <a:ext cx="12192001" cy="5642516"/>
          </a:xfrm>
        </p:spPr>
        <p:txBody>
          <a:bodyPr>
            <a:noAutofit/>
          </a:bodyPr>
          <a:lstStyle/>
          <a:p>
            <a:pPr algn="just"/>
            <a:r>
              <a:rPr lang="it-IT" sz="2900" dirty="0">
                <a:latin typeface="Garamond" panose="02020404030301010803" pitchFamily="18" charset="0"/>
                <a:cs typeface="Garamond"/>
              </a:rPr>
              <a:t>È però necessario un raccordo tra l’art. 47 e l’art. 41 </a:t>
            </a:r>
            <a:r>
              <a:rPr lang="it-IT" sz="2900" dirty="0" err="1">
                <a:latin typeface="Garamond" panose="02020404030301010803" pitchFamily="18" charset="0"/>
                <a:cs typeface="Garamond"/>
              </a:rPr>
              <a:t>Cost</a:t>
            </a:r>
            <a:r>
              <a:rPr lang="it-IT" sz="2900" dirty="0">
                <a:latin typeface="Garamond" panose="02020404030301010803" pitchFamily="18" charset="0"/>
                <a:cs typeface="Garamond"/>
              </a:rPr>
              <a:t>.</a:t>
            </a:r>
          </a:p>
          <a:p>
            <a:pPr algn="just"/>
            <a:r>
              <a:rPr lang="it-IT" sz="2900" dirty="0">
                <a:latin typeface="Garamond" panose="02020404030301010803" pitchFamily="18" charset="0"/>
                <a:cs typeface="Garamond"/>
              </a:rPr>
              <a:t>L’art. 41 </a:t>
            </a:r>
            <a:r>
              <a:rPr lang="it-IT" sz="2900" dirty="0" err="1">
                <a:latin typeface="Garamond" panose="02020404030301010803" pitchFamily="18" charset="0"/>
                <a:cs typeface="Garamond"/>
              </a:rPr>
              <a:t>Cost</a:t>
            </a:r>
            <a:r>
              <a:rPr lang="it-IT" sz="2900" dirty="0">
                <a:latin typeface="Garamond" panose="02020404030301010803" pitchFamily="18" charset="0"/>
                <a:cs typeface="Garamond"/>
              </a:rPr>
              <a:t>. legittima le limitazioni della libertà di iniziativa economica: la legge può determinare programmi e controlli opportuni affinché l’iniziativa economica, pubblica o privata, possa essere indirizzata e coordinata a fini sociali </a:t>
            </a:r>
            <a:r>
              <a:rPr lang="it-IT" sz="2900" u="sng" dirty="0">
                <a:latin typeface="Garamond" panose="02020404030301010803" pitchFamily="18" charset="0"/>
                <a:cs typeface="Garamond"/>
              </a:rPr>
              <a:t>e ambientali</a:t>
            </a:r>
            <a:r>
              <a:rPr lang="it-IT" sz="2900" dirty="0">
                <a:latin typeface="Garamond" panose="02020404030301010803" pitchFamily="18" charset="0"/>
                <a:cs typeface="Garamond"/>
              </a:rPr>
              <a:t>.</a:t>
            </a:r>
          </a:p>
          <a:p>
            <a:pPr algn="just"/>
            <a:r>
              <a:rPr lang="it-IT" sz="2900" dirty="0">
                <a:latin typeface="Garamond" panose="02020404030301010803" pitchFamily="18" charset="0"/>
                <a:cs typeface="Garamond"/>
              </a:rPr>
              <a:t>Ciò premesso, l’attività bancaria è soggetta alla c.d. </a:t>
            </a:r>
            <a:r>
              <a:rPr lang="it-IT" sz="2900" b="1" dirty="0">
                <a:latin typeface="Garamond" panose="02020404030301010803" pitchFamily="18" charset="0"/>
                <a:cs typeface="Garamond"/>
              </a:rPr>
              <a:t>riserva di attività</a:t>
            </a: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L’attività bancaria come funzione di interesse pubblico</a:t>
            </a:r>
          </a:p>
        </p:txBody>
      </p:sp>
    </p:spTree>
    <p:extLst>
      <p:ext uri="{BB962C8B-B14F-4D97-AF65-F5344CB8AC3E}">
        <p14:creationId xmlns:p14="http://schemas.microsoft.com/office/powerpoint/2010/main" val="22837323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La specialità delle banche</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957497"/>
            <a:ext cx="12192001" cy="4900503"/>
          </a:xfrm>
        </p:spPr>
        <p:txBody>
          <a:bodyPr>
            <a:noAutofit/>
          </a:bodyPr>
          <a:lstStyle/>
          <a:p>
            <a:pPr algn="just"/>
            <a:r>
              <a:rPr lang="it-IT" sz="2700" dirty="0">
                <a:solidFill>
                  <a:srgbClr val="000000"/>
                </a:solidFill>
                <a:latin typeface="Garamond"/>
                <a:cs typeface="Garamond"/>
              </a:rPr>
              <a:t>Art. 10, comma 2, </a:t>
            </a:r>
            <a:r>
              <a:rPr lang="it-IT" sz="2700" dirty="0" err="1">
                <a:solidFill>
                  <a:srgbClr val="000000"/>
                </a:solidFill>
                <a:latin typeface="Garamond"/>
                <a:cs typeface="Garamond"/>
              </a:rPr>
              <a:t>Tub</a:t>
            </a:r>
            <a:r>
              <a:rPr lang="it-IT" sz="2700" dirty="0">
                <a:solidFill>
                  <a:srgbClr val="000000"/>
                </a:solidFill>
                <a:latin typeface="Garamond"/>
                <a:cs typeface="Garamond"/>
              </a:rPr>
              <a:t>: «L’esercizio dell’attività bancaria è </a:t>
            </a:r>
            <a:r>
              <a:rPr lang="it-IT" sz="2700" b="1" dirty="0">
                <a:solidFill>
                  <a:srgbClr val="000000"/>
                </a:solidFill>
                <a:latin typeface="Garamond"/>
                <a:cs typeface="Garamond"/>
              </a:rPr>
              <a:t>riservato</a:t>
            </a:r>
            <a:r>
              <a:rPr lang="it-IT" sz="2700" dirty="0">
                <a:solidFill>
                  <a:srgbClr val="000000"/>
                </a:solidFill>
                <a:latin typeface="Garamond"/>
                <a:cs typeface="Garamond"/>
              </a:rPr>
              <a:t> alle banche». </a:t>
            </a:r>
          </a:p>
          <a:p>
            <a:pPr algn="just"/>
            <a:r>
              <a:rPr lang="it-IT" sz="2700" dirty="0">
                <a:solidFill>
                  <a:srgbClr val="000000"/>
                </a:solidFill>
                <a:latin typeface="Garamond"/>
                <a:cs typeface="Garamond"/>
              </a:rPr>
              <a:t>Art 11, comma 2, </a:t>
            </a:r>
            <a:r>
              <a:rPr lang="it-IT" sz="2700" dirty="0" err="1">
                <a:solidFill>
                  <a:srgbClr val="000000"/>
                </a:solidFill>
                <a:latin typeface="Garamond"/>
                <a:cs typeface="Garamond"/>
              </a:rPr>
              <a:t>Tub</a:t>
            </a:r>
            <a:r>
              <a:rPr lang="it-IT" sz="2700" dirty="0">
                <a:solidFill>
                  <a:srgbClr val="000000"/>
                </a:solidFill>
                <a:latin typeface="Garamond"/>
                <a:cs typeface="Garamond"/>
              </a:rPr>
              <a:t>: «La raccolta del risparmio tra il pubblico è </a:t>
            </a:r>
            <a:r>
              <a:rPr lang="it-IT" sz="2700" b="1" dirty="0">
                <a:solidFill>
                  <a:srgbClr val="000000"/>
                </a:solidFill>
                <a:latin typeface="Garamond"/>
                <a:cs typeface="Garamond"/>
              </a:rPr>
              <a:t>vietata</a:t>
            </a:r>
            <a:r>
              <a:rPr lang="it-IT" sz="2700" dirty="0">
                <a:solidFill>
                  <a:srgbClr val="000000"/>
                </a:solidFill>
                <a:latin typeface="Garamond"/>
                <a:cs typeface="Garamond"/>
              </a:rPr>
              <a:t> ai soggetti </a:t>
            </a:r>
            <a:r>
              <a:rPr lang="it-IT" sz="2700" b="1" dirty="0">
                <a:solidFill>
                  <a:srgbClr val="000000"/>
                </a:solidFill>
                <a:latin typeface="Garamond"/>
                <a:cs typeface="Garamond"/>
              </a:rPr>
              <a:t>diversi</a:t>
            </a:r>
            <a:r>
              <a:rPr lang="it-IT" sz="2700" dirty="0">
                <a:solidFill>
                  <a:srgbClr val="000000"/>
                </a:solidFill>
                <a:latin typeface="Garamond"/>
                <a:cs typeface="Garamond"/>
              </a:rPr>
              <a:t> dalle banche»</a:t>
            </a:r>
          </a:p>
          <a:p>
            <a:pPr algn="just"/>
            <a:r>
              <a:rPr lang="it-IT" sz="2700" dirty="0">
                <a:solidFill>
                  <a:srgbClr val="000000"/>
                </a:solidFill>
                <a:latin typeface="Garamond"/>
                <a:cs typeface="Garamond"/>
              </a:rPr>
              <a:t>Art. 13, </a:t>
            </a:r>
            <a:r>
              <a:rPr lang="it-IT" sz="2700" dirty="0" err="1">
                <a:solidFill>
                  <a:srgbClr val="000000"/>
                </a:solidFill>
                <a:latin typeface="Garamond"/>
                <a:cs typeface="Garamond"/>
              </a:rPr>
              <a:t>Tub</a:t>
            </a:r>
            <a:r>
              <a:rPr lang="it-IT" sz="2700" dirty="0">
                <a:solidFill>
                  <a:srgbClr val="000000"/>
                </a:solidFill>
                <a:latin typeface="Garamond"/>
                <a:cs typeface="Garamond"/>
              </a:rPr>
              <a:t>: «1. Fermo restando quanto previsto dalle disposizioni del MVU in tema di pubblicazione dell’elenco dei soggetti vigilati, la Banca d’Italia iscrive in un apposito </a:t>
            </a:r>
            <a:r>
              <a:rPr lang="it-IT" sz="2700" b="1" dirty="0">
                <a:solidFill>
                  <a:srgbClr val="000000"/>
                </a:solidFill>
                <a:latin typeface="Garamond"/>
                <a:cs typeface="Garamond"/>
              </a:rPr>
              <a:t>albo</a:t>
            </a:r>
            <a:r>
              <a:rPr lang="it-IT" sz="2700" dirty="0">
                <a:solidFill>
                  <a:srgbClr val="000000"/>
                </a:solidFill>
                <a:latin typeface="Garamond"/>
                <a:cs typeface="Garamond"/>
              </a:rPr>
              <a:t> le </a:t>
            </a:r>
            <a:r>
              <a:rPr lang="it-IT" sz="2700" b="1" dirty="0">
                <a:solidFill>
                  <a:srgbClr val="000000"/>
                </a:solidFill>
                <a:latin typeface="Garamond"/>
                <a:cs typeface="Garamond"/>
              </a:rPr>
              <a:t>banche italiane </a:t>
            </a:r>
            <a:r>
              <a:rPr lang="it-IT" sz="2700" dirty="0">
                <a:solidFill>
                  <a:srgbClr val="000000"/>
                </a:solidFill>
                <a:latin typeface="Garamond"/>
                <a:cs typeface="Garamond"/>
              </a:rPr>
              <a:t>e le </a:t>
            </a:r>
            <a:r>
              <a:rPr lang="it-IT" sz="2700" b="1" dirty="0">
                <a:solidFill>
                  <a:srgbClr val="000000"/>
                </a:solidFill>
                <a:latin typeface="Garamond"/>
                <a:cs typeface="Garamond"/>
              </a:rPr>
              <a:t>succursali in Italia di banche extracomunitarie</a:t>
            </a:r>
            <a:r>
              <a:rPr lang="it-IT" sz="2700" dirty="0">
                <a:solidFill>
                  <a:srgbClr val="000000"/>
                </a:solidFill>
                <a:latin typeface="Garamond"/>
                <a:cs typeface="Garamond"/>
              </a:rPr>
              <a:t>, nonché le </a:t>
            </a:r>
            <a:r>
              <a:rPr lang="it-IT" sz="2700" b="1" dirty="0">
                <a:solidFill>
                  <a:srgbClr val="000000"/>
                </a:solidFill>
                <a:latin typeface="Garamond"/>
                <a:cs typeface="Garamond"/>
              </a:rPr>
              <a:t>succursali delle banche comunitarie </a:t>
            </a:r>
            <a:r>
              <a:rPr lang="it-IT" sz="2700" dirty="0">
                <a:solidFill>
                  <a:srgbClr val="000000"/>
                </a:solidFill>
                <a:latin typeface="Garamond"/>
                <a:cs typeface="Garamond"/>
              </a:rPr>
              <a:t>stabilite nel territorio della Repubblica. 2. Le banche indicano negli atti e nella corrispondenza l’iscrizione nell’albo».</a:t>
            </a:r>
          </a:p>
          <a:p>
            <a:pPr algn="just"/>
            <a:r>
              <a:rPr lang="it-IT" sz="2700" b="1" dirty="0">
                <a:solidFill>
                  <a:srgbClr val="000000"/>
                </a:solidFill>
                <a:latin typeface="Garamond"/>
                <a:cs typeface="Garamond"/>
              </a:rPr>
              <a:t>L’esercizio abusivo dell’attività bancaria </a:t>
            </a:r>
            <a:r>
              <a:rPr lang="it-IT" sz="2700" dirty="0">
                <a:solidFill>
                  <a:srgbClr val="000000"/>
                </a:solidFill>
                <a:latin typeface="Garamond"/>
                <a:cs typeface="Garamond"/>
              </a:rPr>
              <a:t>è un </a:t>
            </a:r>
            <a:r>
              <a:rPr lang="it-IT" sz="2700" b="1" dirty="0">
                <a:solidFill>
                  <a:srgbClr val="000000"/>
                </a:solidFill>
                <a:latin typeface="Garamond"/>
                <a:cs typeface="Garamond"/>
              </a:rPr>
              <a:t>reato</a:t>
            </a:r>
            <a:r>
              <a:rPr lang="it-IT" sz="2700" dirty="0">
                <a:solidFill>
                  <a:srgbClr val="000000"/>
                </a:solidFill>
                <a:latin typeface="Garamond"/>
                <a:cs typeface="Garamond"/>
              </a:rPr>
              <a:t> (art. 131 </a:t>
            </a:r>
            <a:r>
              <a:rPr lang="it-IT" sz="2700" dirty="0" err="1">
                <a:solidFill>
                  <a:srgbClr val="000000"/>
                </a:solidFill>
                <a:latin typeface="Garamond"/>
                <a:cs typeface="Garamond"/>
              </a:rPr>
              <a:t>Tub</a:t>
            </a:r>
            <a:r>
              <a:rPr lang="it-IT" sz="2700" dirty="0">
                <a:solidFill>
                  <a:srgbClr val="000000"/>
                </a:solidFill>
                <a:latin typeface="Garamond"/>
                <a:cs typeface="Garamond"/>
              </a:rPr>
              <a:t>),</a:t>
            </a:r>
            <a:r>
              <a:rPr lang="it-IT" dirty="0">
                <a:latin typeface="Garamond" panose="02020404030301010803" pitchFamily="18" charset="0"/>
                <a:cs typeface="Garamond"/>
              </a:rPr>
              <a:t> che l’ordinamento condanna con pene particolarmente severe (</a:t>
            </a:r>
            <a:r>
              <a:rPr lang="it-IT" sz="2400" dirty="0">
                <a:latin typeface="Garamond" panose="02020404030301010803" pitchFamily="18" charset="0"/>
              </a:rPr>
              <a:t>reclusione da sei mesi a quattro anni e multa da lire quattro milioni a lire venti milioni).</a:t>
            </a:r>
            <a:endParaRPr lang="it-IT" sz="2700" dirty="0">
              <a:solidFill>
                <a:srgbClr val="000000"/>
              </a:solidFill>
              <a:latin typeface="Garamond"/>
              <a:cs typeface="Garamond"/>
            </a:endParaRPr>
          </a:p>
          <a:p>
            <a:pPr algn="just"/>
            <a:endParaRPr lang="it-IT" sz="2700" dirty="0">
              <a:solidFill>
                <a:srgbClr val="000000"/>
              </a:solidFill>
              <a:latin typeface="Garamond"/>
              <a:cs typeface="Garamond"/>
            </a:endParaRPr>
          </a:p>
          <a:p>
            <a:pPr algn="just"/>
            <a:endParaRPr lang="it-IT" sz="2700" dirty="0">
              <a:solidFill>
                <a:srgbClr val="000000"/>
              </a:solidFill>
              <a:latin typeface="Garamond"/>
              <a:cs typeface="Garamond"/>
            </a:endParaRP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Le attività che possono svolgere solo le banche</a:t>
            </a:r>
          </a:p>
        </p:txBody>
      </p:sp>
    </p:spTree>
    <p:extLst>
      <p:ext uri="{BB962C8B-B14F-4D97-AF65-F5344CB8AC3E}">
        <p14:creationId xmlns:p14="http://schemas.microsoft.com/office/powerpoint/2010/main" val="18663226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Art. 47 e Ruolo delle banche </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957497"/>
            <a:ext cx="12192001" cy="5642516"/>
          </a:xfrm>
        </p:spPr>
        <p:txBody>
          <a:bodyPr>
            <a:noAutofit/>
          </a:bodyPr>
          <a:lstStyle/>
          <a:p>
            <a:pPr algn="just"/>
            <a:r>
              <a:rPr lang="it-IT" dirty="0">
                <a:latin typeface="Garamond" panose="02020404030301010803" pitchFamily="18" charset="0"/>
              </a:rPr>
              <a:t>N.B. Le due attività di raccolta del risparmio &amp; erogazione del credito, se esercitate NON in maniera congiunta, possono essere legittimamente essere svolte da soggetti diversi dalle banche.</a:t>
            </a:r>
          </a:p>
          <a:p>
            <a:pPr algn="just"/>
            <a:r>
              <a:rPr lang="it-IT" dirty="0">
                <a:latin typeface="Garamond" panose="02020404030301010803" pitchFamily="18" charset="0"/>
              </a:rPr>
              <a:t>Raccolta del risparmio (non connessa all’esercizio del credito): anche per imprese industriali (Es. obbligazioni societarie; buoni fruttiferi postali).</a:t>
            </a:r>
          </a:p>
          <a:p>
            <a:pPr algn="just"/>
            <a:r>
              <a:rPr lang="it-IT" dirty="0">
                <a:latin typeface="Garamond" panose="02020404030301010803" pitchFamily="18" charset="0"/>
              </a:rPr>
              <a:t>Erogazione del credito (senza la raccolta del risparmio): anche per intermediari finanziari </a:t>
            </a:r>
            <a:r>
              <a:rPr lang="it-IT" u="sng" dirty="0">
                <a:latin typeface="Garamond" panose="02020404030301010803" pitchFamily="18" charset="0"/>
              </a:rPr>
              <a:t>diversi</a:t>
            </a:r>
            <a:r>
              <a:rPr lang="it-IT" dirty="0">
                <a:latin typeface="Garamond" panose="02020404030301010803" pitchFamily="18" charset="0"/>
              </a:rPr>
              <a:t> da banche (v. dopo)</a:t>
            </a:r>
          </a:p>
          <a:p>
            <a:pPr algn="just"/>
            <a:endParaRPr lang="it-IT" sz="2900" dirty="0">
              <a:latin typeface="Garamond" panose="02020404030301010803" pitchFamily="18" charset="0"/>
              <a:cs typeface="Garamond"/>
            </a:endParaRP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L’attività bancaria come funzione di interesse pubblico</a:t>
            </a:r>
          </a:p>
        </p:txBody>
      </p:sp>
    </p:spTree>
    <p:extLst>
      <p:ext uri="{BB962C8B-B14F-4D97-AF65-F5344CB8AC3E}">
        <p14:creationId xmlns:p14="http://schemas.microsoft.com/office/powerpoint/2010/main" val="5450840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Art. 47 e Ruolo delle banche </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957497"/>
            <a:ext cx="12192001" cy="5642516"/>
          </a:xfrm>
        </p:spPr>
        <p:txBody>
          <a:bodyPr>
            <a:noAutofit/>
          </a:bodyPr>
          <a:lstStyle/>
          <a:p>
            <a:pPr algn="just"/>
            <a:r>
              <a:rPr lang="it-IT" sz="2900" dirty="0">
                <a:latin typeface="Garamond" panose="02020404030301010803" pitchFamily="18" charset="0"/>
                <a:cs typeface="Garamond"/>
              </a:rPr>
              <a:t>Esempi di raccolta del risparmio:</a:t>
            </a:r>
          </a:p>
          <a:p>
            <a:pPr marL="0" indent="0" algn="just">
              <a:buNone/>
            </a:pPr>
            <a:r>
              <a:rPr lang="it-IT" sz="2900" dirty="0">
                <a:latin typeface="Garamond" panose="02020404030301010803" pitchFamily="18" charset="0"/>
                <a:cs typeface="Garamond"/>
              </a:rPr>
              <a:t>depositi bancari (art. 1834 c.c. e art. 1, comma 1 </a:t>
            </a:r>
            <a:r>
              <a:rPr lang="it-IT" sz="2900" dirty="0" err="1">
                <a:latin typeface="Garamond" panose="02020404030301010803" pitchFamily="18" charset="0"/>
                <a:cs typeface="Garamond"/>
              </a:rPr>
              <a:t>tub</a:t>
            </a:r>
            <a:r>
              <a:rPr lang="it-IT" sz="2900" dirty="0">
                <a:latin typeface="Garamond" panose="02020404030301010803" pitchFamily="18" charset="0"/>
                <a:cs typeface="Garamond"/>
              </a:rPr>
              <a:t>);</a:t>
            </a:r>
          </a:p>
          <a:p>
            <a:pPr marL="0" indent="0" algn="just">
              <a:buNone/>
            </a:pPr>
            <a:r>
              <a:rPr lang="it-IT" sz="2900" dirty="0">
                <a:latin typeface="Garamond" panose="02020404030301010803" pitchFamily="18" charset="0"/>
                <a:cs typeface="Garamond"/>
              </a:rPr>
              <a:t>obbligazioni bancarie (Art. 12 </a:t>
            </a:r>
            <a:r>
              <a:rPr lang="it-IT" sz="2900" dirty="0" err="1">
                <a:latin typeface="Garamond" panose="02020404030301010803" pitchFamily="18" charset="0"/>
                <a:cs typeface="Garamond"/>
              </a:rPr>
              <a:t>tub</a:t>
            </a:r>
            <a:r>
              <a:rPr lang="it-IT" sz="2900" dirty="0">
                <a:latin typeface="Garamond" panose="02020404030301010803" pitchFamily="18" charset="0"/>
                <a:cs typeface="Garamond"/>
              </a:rPr>
              <a:t>);</a:t>
            </a:r>
          </a:p>
          <a:p>
            <a:pPr marL="0" indent="0" algn="just">
              <a:buNone/>
            </a:pPr>
            <a:r>
              <a:rPr lang="it-IT" sz="2900" dirty="0">
                <a:latin typeface="Garamond" panose="02020404030301010803" pitchFamily="18" charset="0"/>
                <a:cs typeface="Garamond"/>
              </a:rPr>
              <a:t>prestiti subordinati o irredimibili.</a:t>
            </a:r>
          </a:p>
          <a:p>
            <a:pPr algn="just"/>
            <a:r>
              <a:rPr lang="it-IT" sz="2900" dirty="0">
                <a:latin typeface="Garamond" panose="02020404030301010803" pitchFamily="18" charset="0"/>
                <a:cs typeface="Garamond"/>
              </a:rPr>
              <a:t>Esempi di esercizio del credito: mutuo (art. 1813 c.c.)</a:t>
            </a: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L’attività bancaria come funzione di interesse pubblico</a:t>
            </a:r>
          </a:p>
        </p:txBody>
      </p:sp>
    </p:spTree>
    <p:extLst>
      <p:ext uri="{BB962C8B-B14F-4D97-AF65-F5344CB8AC3E}">
        <p14:creationId xmlns:p14="http://schemas.microsoft.com/office/powerpoint/2010/main" val="25464215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Art. 47 e Ruolo delle banche </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957497"/>
            <a:ext cx="12192001" cy="5642516"/>
          </a:xfrm>
        </p:spPr>
        <p:txBody>
          <a:bodyPr>
            <a:noAutofit/>
          </a:bodyPr>
          <a:lstStyle/>
          <a:p>
            <a:pPr algn="just"/>
            <a:r>
              <a:rPr lang="it-IT" sz="2900" b="1" dirty="0">
                <a:latin typeface="Garamond" panose="02020404030301010803" pitchFamily="18" charset="0"/>
                <a:cs typeface="Garamond"/>
              </a:rPr>
              <a:t>Inizio Novecento</a:t>
            </a:r>
            <a:r>
              <a:rPr lang="it-IT" sz="2900" dirty="0">
                <a:latin typeface="Garamond" panose="02020404030301010803" pitchFamily="18" charset="0"/>
                <a:cs typeface="Garamond"/>
              </a:rPr>
              <a:t>: assetto sistema bancario italiano molto frammentato; pluralità di intermediari con ambiti di operatività molto diversi e assetti istituzionali diversificati.</a:t>
            </a:r>
          </a:p>
          <a:p>
            <a:pPr algn="just"/>
            <a:r>
              <a:rPr lang="it-IT" sz="2900" dirty="0">
                <a:latin typeface="Garamond" panose="02020404030301010803" pitchFamily="18" charset="0"/>
                <a:cs typeface="Garamond"/>
              </a:rPr>
              <a:t>Esistevano alcune </a:t>
            </a:r>
            <a:r>
              <a:rPr lang="it-IT" sz="2900" u="sng" dirty="0">
                <a:latin typeface="Garamond" panose="02020404030301010803" pitchFamily="18" charset="0"/>
                <a:cs typeface="Garamond"/>
              </a:rPr>
              <a:t>banche private</a:t>
            </a:r>
            <a:r>
              <a:rPr lang="it-IT" sz="2900" dirty="0">
                <a:latin typeface="Garamond" panose="02020404030301010803" pitchFamily="18" charset="0"/>
                <a:cs typeface="Garamond"/>
              </a:rPr>
              <a:t> di rilevanti dimensioni: es. Credito italiano, Banco di Roma, Banca Commerciale</a:t>
            </a:r>
          </a:p>
          <a:p>
            <a:pPr algn="just"/>
            <a:r>
              <a:rPr lang="it-IT" sz="2900" dirty="0">
                <a:latin typeface="Garamond" panose="02020404030301010803" pitchFamily="18" charset="0"/>
                <a:cs typeface="Garamond"/>
              </a:rPr>
              <a:t>Esisteva poi il </a:t>
            </a:r>
            <a:r>
              <a:rPr lang="it-IT" sz="2900" u="sng" dirty="0">
                <a:latin typeface="Garamond" panose="02020404030301010803" pitchFamily="18" charset="0"/>
                <a:cs typeface="Garamond"/>
              </a:rPr>
              <a:t>sistema bancario pubblico</a:t>
            </a:r>
            <a:r>
              <a:rPr lang="it-IT" sz="2900" dirty="0">
                <a:latin typeface="Garamond" panose="02020404030301010803" pitchFamily="18" charset="0"/>
                <a:cs typeface="Garamond"/>
              </a:rPr>
              <a:t> ove l’attività bancaria era esercitata da enti pubblici: es. MPS nato nel 400 o l’Istituto bancario San Paolo di Torino nato nel 500, che avevano strutture organizzative di fondazione e un ruolo rilevante avevano, rispettivamente, nel primo caso il Comune di Siena e nel secondo la Compagnia di San Paolo.</a:t>
            </a:r>
          </a:p>
          <a:p>
            <a:pPr algn="just"/>
            <a:r>
              <a:rPr lang="it-IT" sz="2900" dirty="0">
                <a:latin typeface="Garamond" panose="02020404030301010803" pitchFamily="18" charset="0"/>
                <a:cs typeface="Garamond"/>
              </a:rPr>
              <a:t>Esistevano poi banche sotto forma di ditte individuali e numerose banche a carattere locale o regionale, le c.d. casse di risparmio.</a:t>
            </a:r>
          </a:p>
          <a:p>
            <a:pPr algn="just"/>
            <a:endParaRPr lang="it-IT" sz="2900" dirty="0">
              <a:latin typeface="Garamond" panose="02020404030301010803" pitchFamily="18" charset="0"/>
              <a:cs typeface="Garamond"/>
            </a:endParaRPr>
          </a:p>
          <a:p>
            <a:pPr algn="just"/>
            <a:endParaRPr lang="it-IT" sz="2900" dirty="0">
              <a:latin typeface="Garamond" panose="02020404030301010803" pitchFamily="18" charset="0"/>
              <a:cs typeface="Garamond"/>
            </a:endParaRPr>
          </a:p>
          <a:p>
            <a:pPr algn="just"/>
            <a:endParaRPr lang="it-IT" sz="2900" dirty="0">
              <a:latin typeface="Garamond" panose="02020404030301010803" pitchFamily="18" charset="0"/>
              <a:cs typeface="Garamond"/>
            </a:endParaRP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Excursus storico</a:t>
            </a:r>
          </a:p>
        </p:txBody>
      </p:sp>
    </p:spTree>
    <p:extLst>
      <p:ext uri="{BB962C8B-B14F-4D97-AF65-F5344CB8AC3E}">
        <p14:creationId xmlns:p14="http://schemas.microsoft.com/office/powerpoint/2010/main" val="41259771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Art. 47 e Ruolo delle banche </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957497"/>
            <a:ext cx="12192001" cy="5642516"/>
          </a:xfrm>
        </p:spPr>
        <p:txBody>
          <a:bodyPr>
            <a:noAutofit/>
          </a:bodyPr>
          <a:lstStyle/>
          <a:p>
            <a:pPr algn="just"/>
            <a:r>
              <a:rPr lang="it-IT" sz="2900" b="1" dirty="0">
                <a:latin typeface="Garamond" panose="02020404030301010803" pitchFamily="18" charset="0"/>
                <a:cs typeface="Garamond"/>
              </a:rPr>
              <a:t>Legge 1936</a:t>
            </a:r>
            <a:r>
              <a:rPr lang="it-IT" sz="2900" dirty="0">
                <a:latin typeface="Garamond" panose="02020404030301010803" pitchFamily="18" charset="0"/>
                <a:cs typeface="Garamond"/>
              </a:rPr>
              <a:t> - conferma dell’assetto delle banche in pluralità di categorie diverse. Così, Banco di Napoli, Banco di Sicilia, BNL furono confermati istituti di credito di diritto pubblico</a:t>
            </a:r>
          </a:p>
          <a:p>
            <a:pPr algn="just"/>
            <a:r>
              <a:rPr lang="it-IT" sz="2900" dirty="0">
                <a:latin typeface="Garamond" panose="02020404030301010803" pitchFamily="18" charset="0"/>
                <a:cs typeface="Garamond"/>
              </a:rPr>
              <a:t>Le c.d. banche miste (Banca commerciale italiana) furono attratte all’rea pubblica sotto la proprietà dell’IRI a causa della crisi finanziaria</a:t>
            </a:r>
          </a:p>
          <a:p>
            <a:pPr algn="just"/>
            <a:r>
              <a:rPr lang="it-IT" sz="2900" dirty="0">
                <a:latin typeface="Garamond" panose="02020404030301010803" pitchFamily="18" charset="0"/>
                <a:cs typeface="Garamond"/>
              </a:rPr>
              <a:t>E queste banche furono qualificate come «aziende di credito», che però non potevano erogare credito a medio e lungo termine, con poche eccezioni.</a:t>
            </a:r>
          </a:p>
          <a:p>
            <a:pPr algn="just"/>
            <a:r>
              <a:rPr lang="it-IT" sz="2900" dirty="0">
                <a:latin typeface="Garamond" panose="02020404030301010803" pitchFamily="18" charset="0"/>
                <a:cs typeface="Garamond"/>
              </a:rPr>
              <a:t>Il finanziamento di investimenti di lungo termine era riservato a istituti di credito speciale (che erano in gran parte pubblici).</a:t>
            </a:r>
          </a:p>
          <a:p>
            <a:pPr marL="0" indent="0" algn="just">
              <a:buNone/>
            </a:pPr>
            <a:endParaRPr lang="it-IT" sz="2900" dirty="0">
              <a:latin typeface="Garamond" panose="02020404030301010803" pitchFamily="18" charset="0"/>
              <a:cs typeface="Garamond"/>
            </a:endParaRPr>
          </a:p>
          <a:p>
            <a:pPr algn="just"/>
            <a:endParaRPr lang="it-IT" sz="2900" dirty="0">
              <a:latin typeface="Garamond" panose="02020404030301010803" pitchFamily="18" charset="0"/>
              <a:cs typeface="Garamond"/>
            </a:endParaRP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Excursus storico</a:t>
            </a:r>
          </a:p>
        </p:txBody>
      </p:sp>
    </p:spTree>
    <p:extLst>
      <p:ext uri="{BB962C8B-B14F-4D97-AF65-F5344CB8AC3E}">
        <p14:creationId xmlns:p14="http://schemas.microsoft.com/office/powerpoint/2010/main" val="34508522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Art. 47 e Ruolo delle banche </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957497"/>
            <a:ext cx="12192001" cy="5642516"/>
          </a:xfrm>
        </p:spPr>
        <p:txBody>
          <a:bodyPr>
            <a:noAutofit/>
          </a:bodyPr>
          <a:lstStyle/>
          <a:p>
            <a:pPr algn="just"/>
            <a:r>
              <a:rPr lang="it-IT" dirty="0">
                <a:solidFill>
                  <a:srgbClr val="000000"/>
                </a:solidFill>
                <a:latin typeface="Garamond"/>
                <a:cs typeface="Garamond"/>
              </a:rPr>
              <a:t>Le </a:t>
            </a:r>
            <a:r>
              <a:rPr lang="it-IT" b="1" u="sng" dirty="0">
                <a:solidFill>
                  <a:srgbClr val="000000"/>
                </a:solidFill>
                <a:latin typeface="Garamond"/>
                <a:cs typeface="Garamond"/>
              </a:rPr>
              <a:t>banche di credito di diritto pubblico</a:t>
            </a:r>
            <a:r>
              <a:rPr lang="it-IT" dirty="0">
                <a:solidFill>
                  <a:srgbClr val="000000"/>
                </a:solidFill>
                <a:latin typeface="Garamond"/>
                <a:cs typeface="Garamond"/>
              </a:rPr>
              <a:t>, quelle di interesse pubblico, le casse rurali e artigiane, le banche popolari e tutte le banche che raccoglievano il risparmio tra il pubblico a vista o a breve termine vengono qualificate </a:t>
            </a:r>
            <a:r>
              <a:rPr lang="it-IT" b="1" dirty="0">
                <a:solidFill>
                  <a:srgbClr val="000000"/>
                </a:solidFill>
                <a:latin typeface="Garamond"/>
                <a:cs typeface="Garamond"/>
              </a:rPr>
              <a:t>aziende di credito </a:t>
            </a:r>
            <a:r>
              <a:rPr lang="it-IT" dirty="0">
                <a:solidFill>
                  <a:srgbClr val="000000"/>
                </a:solidFill>
                <a:latin typeface="Garamond"/>
                <a:cs typeface="Garamond"/>
              </a:rPr>
              <a:t>(che  ricalcavano il modello ottocentesco della banca di deposito con attività prevalente nei confronti del  commercio e perciò definite anche banca commerciale) e ad esse veniva fatto </a:t>
            </a:r>
            <a:r>
              <a:rPr lang="it-IT" b="1" dirty="0">
                <a:solidFill>
                  <a:srgbClr val="000000"/>
                </a:solidFill>
                <a:latin typeface="Garamond"/>
                <a:cs typeface="Garamond"/>
              </a:rPr>
              <a:t>divieto di esercitare il credito a medio e a lungo termine</a:t>
            </a:r>
            <a:r>
              <a:rPr lang="it-IT" dirty="0">
                <a:solidFill>
                  <a:srgbClr val="000000"/>
                </a:solidFill>
                <a:latin typeface="Garamond"/>
                <a:cs typeface="Garamond"/>
              </a:rPr>
              <a:t>. </a:t>
            </a:r>
          </a:p>
          <a:p>
            <a:pPr algn="just"/>
            <a:r>
              <a:rPr lang="it-IT" dirty="0">
                <a:solidFill>
                  <a:srgbClr val="000000"/>
                </a:solidFill>
                <a:latin typeface="Garamond"/>
                <a:cs typeface="Garamond"/>
              </a:rPr>
              <a:t>Le aziende di credito potevano </a:t>
            </a:r>
            <a:r>
              <a:rPr lang="it-IT" b="1" dirty="0">
                <a:solidFill>
                  <a:srgbClr val="000000"/>
                </a:solidFill>
                <a:latin typeface="Garamond"/>
                <a:cs typeface="Garamond"/>
              </a:rPr>
              <a:t>raccogliere risparmio soltanto «a vista» </a:t>
            </a:r>
            <a:r>
              <a:rPr lang="it-IT" dirty="0">
                <a:solidFill>
                  <a:srgbClr val="000000"/>
                </a:solidFill>
                <a:latin typeface="Garamond"/>
                <a:cs typeface="Garamond"/>
              </a:rPr>
              <a:t>o a </a:t>
            </a:r>
            <a:r>
              <a:rPr lang="it-IT" b="1" dirty="0">
                <a:solidFill>
                  <a:srgbClr val="000000"/>
                </a:solidFill>
                <a:latin typeface="Garamond"/>
                <a:cs typeface="Garamond"/>
              </a:rPr>
              <a:t>breve termine </a:t>
            </a:r>
            <a:r>
              <a:rPr lang="it-IT" dirty="0">
                <a:solidFill>
                  <a:srgbClr val="000000"/>
                </a:solidFill>
                <a:latin typeface="Garamond"/>
                <a:cs typeface="Garamond"/>
              </a:rPr>
              <a:t>e potevano </a:t>
            </a:r>
            <a:r>
              <a:rPr lang="it-IT" b="1" dirty="0">
                <a:solidFill>
                  <a:srgbClr val="000000"/>
                </a:solidFill>
                <a:latin typeface="Garamond"/>
                <a:cs typeface="Garamond"/>
              </a:rPr>
              <a:t>impiegare tali risorse </a:t>
            </a:r>
            <a:r>
              <a:rPr lang="it-IT" dirty="0">
                <a:solidFill>
                  <a:srgbClr val="000000"/>
                </a:solidFill>
                <a:latin typeface="Garamond"/>
                <a:cs typeface="Garamond"/>
              </a:rPr>
              <a:t>solo per </a:t>
            </a:r>
            <a:r>
              <a:rPr lang="it-IT" b="1" dirty="0">
                <a:solidFill>
                  <a:srgbClr val="000000"/>
                </a:solidFill>
                <a:latin typeface="Garamond"/>
                <a:cs typeface="Garamond"/>
              </a:rPr>
              <a:t>prestiti</a:t>
            </a:r>
            <a:r>
              <a:rPr lang="it-IT" dirty="0">
                <a:solidFill>
                  <a:srgbClr val="000000"/>
                </a:solidFill>
                <a:latin typeface="Garamond"/>
                <a:cs typeface="Garamond"/>
              </a:rPr>
              <a:t> con </a:t>
            </a:r>
            <a:r>
              <a:rPr lang="it-IT" b="1" u="sng" dirty="0">
                <a:solidFill>
                  <a:srgbClr val="000000"/>
                </a:solidFill>
                <a:latin typeface="Garamond"/>
                <a:cs typeface="Garamond"/>
              </a:rPr>
              <a:t>scadenza non superiore ai 18 mesi.</a:t>
            </a:r>
          </a:p>
          <a:p>
            <a:pPr algn="just"/>
            <a:endParaRPr lang="it-IT" sz="2900" dirty="0">
              <a:latin typeface="Garamond" panose="02020404030301010803" pitchFamily="18" charset="0"/>
              <a:cs typeface="Garamond"/>
            </a:endParaRPr>
          </a:p>
          <a:p>
            <a:pPr algn="just"/>
            <a:endParaRPr lang="it-IT" sz="2900" dirty="0">
              <a:latin typeface="Garamond" panose="02020404030301010803" pitchFamily="18" charset="0"/>
              <a:cs typeface="Garamond"/>
            </a:endParaRP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Excursus storico</a:t>
            </a:r>
          </a:p>
        </p:txBody>
      </p:sp>
    </p:spTree>
    <p:extLst>
      <p:ext uri="{BB962C8B-B14F-4D97-AF65-F5344CB8AC3E}">
        <p14:creationId xmlns:p14="http://schemas.microsoft.com/office/powerpoint/2010/main" val="31247479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Art. 47 e Ruolo delle banche </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957496"/>
            <a:ext cx="12192001" cy="6287093"/>
          </a:xfrm>
        </p:spPr>
        <p:txBody>
          <a:bodyPr>
            <a:noAutofit/>
          </a:bodyPr>
          <a:lstStyle/>
          <a:p>
            <a:pPr algn="just"/>
            <a:r>
              <a:rPr lang="it-IT" sz="2900" b="1" dirty="0">
                <a:latin typeface="Garamond" panose="02020404030301010803" pitchFamily="18" charset="0"/>
                <a:cs typeface="Garamond"/>
              </a:rPr>
              <a:t>Anni 90 </a:t>
            </a:r>
            <a:r>
              <a:rPr lang="it-IT" sz="2900" dirty="0">
                <a:latin typeface="Garamond" panose="02020404030301010803" pitchFamily="18" charset="0"/>
                <a:cs typeface="Garamond"/>
              </a:rPr>
              <a:t>– cambiamenti significativi: ristrutturazione degli enti pubblici creditizi (cd. Legge Amato del 1990) che portò l’assunzione generalizzata della forma della </a:t>
            </a:r>
            <a:r>
              <a:rPr lang="it-IT" sz="2900" dirty="0" err="1">
                <a:latin typeface="Garamond" panose="02020404030301010803" pitchFamily="18" charset="0"/>
                <a:cs typeface="Garamond"/>
              </a:rPr>
              <a:t>s.p.a.</a:t>
            </a:r>
            <a:r>
              <a:rPr lang="it-IT" sz="2900" dirty="0">
                <a:latin typeface="Garamond" panose="02020404030301010803" pitchFamily="18" charset="0"/>
                <a:cs typeface="Garamond"/>
              </a:rPr>
              <a:t> anche da parte delle banche pubbliche.</a:t>
            </a:r>
          </a:p>
          <a:p>
            <a:pPr algn="just"/>
            <a:r>
              <a:rPr lang="it-IT" sz="2900" dirty="0">
                <a:latin typeface="Garamond" panose="02020404030301010803" pitchFamily="18" charset="0"/>
                <a:cs typeface="Garamond"/>
              </a:rPr>
              <a:t>Quale modalità? Conferimento di aziende bancarie in una </a:t>
            </a:r>
            <a:r>
              <a:rPr lang="it-IT" sz="2900" dirty="0" err="1">
                <a:latin typeface="Garamond" panose="02020404030301010803" pitchFamily="18" charset="0"/>
                <a:cs typeface="Garamond"/>
              </a:rPr>
              <a:t>s.p.a.</a:t>
            </a:r>
            <a:r>
              <a:rPr lang="it-IT" sz="2900" dirty="0">
                <a:latin typeface="Garamond" panose="02020404030301010803" pitchFamily="18" charset="0"/>
                <a:cs typeface="Garamond"/>
              </a:rPr>
              <a:t>, lasciando titolare del pacchetto di controllo un soggetto denominato dalla legge «ente pubblico conferente» (c.d. fondazione bancaria). N.B. questa riforma non portò immediatamente alla privatizzazione. Le fondazioni bancarie sono rimaste per lungo tempo proprietarie dei pacchetti di maggioranza delle principali banche italiane.</a:t>
            </a:r>
          </a:p>
          <a:p>
            <a:pPr algn="just"/>
            <a:r>
              <a:rPr lang="it-IT" sz="2900" dirty="0">
                <a:latin typeface="Garamond" panose="02020404030301010803" pitchFamily="18" charset="0"/>
                <a:cs typeface="Garamond"/>
              </a:rPr>
              <a:t>Riforma del 1990 – passaggio dal diritto pubblico al diritto comune per le banche: l’attività bancaria ritorna nel campo del diritto dell’impresa. </a:t>
            </a:r>
          </a:p>
          <a:p>
            <a:pPr algn="just"/>
            <a:r>
              <a:rPr lang="it-IT" dirty="0">
                <a:solidFill>
                  <a:srgbClr val="000000"/>
                </a:solidFill>
                <a:latin typeface="Garamond"/>
                <a:cs typeface="Garamond"/>
              </a:rPr>
              <a:t>Art. 1 D.P.R 27.06.1985, n. 350 afferma la </a:t>
            </a:r>
            <a:r>
              <a:rPr lang="it-IT" b="1" dirty="0">
                <a:solidFill>
                  <a:srgbClr val="000000"/>
                </a:solidFill>
                <a:latin typeface="Garamond"/>
                <a:cs typeface="Garamond"/>
              </a:rPr>
              <a:t>natura imprenditoriale </a:t>
            </a:r>
            <a:r>
              <a:rPr lang="it-IT" dirty="0">
                <a:solidFill>
                  <a:srgbClr val="000000"/>
                </a:solidFill>
                <a:latin typeface="Garamond"/>
                <a:cs typeface="Garamond"/>
              </a:rPr>
              <a:t>dell’attività bancaria che viene ricondotta alla </a:t>
            </a:r>
            <a:r>
              <a:rPr lang="it-IT" b="1" dirty="0">
                <a:solidFill>
                  <a:srgbClr val="000000"/>
                </a:solidFill>
                <a:latin typeface="Garamond"/>
                <a:cs typeface="Garamond"/>
              </a:rPr>
              <a:t>sfera privatistica </a:t>
            </a:r>
            <a:r>
              <a:rPr lang="it-IT" dirty="0">
                <a:solidFill>
                  <a:srgbClr val="000000"/>
                </a:solidFill>
                <a:latin typeface="Garamond"/>
                <a:cs typeface="Garamond"/>
              </a:rPr>
              <a:t>anche dalla giurisprudenza (oggi pacifico).</a:t>
            </a:r>
          </a:p>
          <a:p>
            <a:pPr algn="just"/>
            <a:endParaRPr lang="it-IT" sz="2900" dirty="0">
              <a:latin typeface="Garamond" panose="02020404030301010803" pitchFamily="18" charset="0"/>
              <a:cs typeface="Garamond"/>
            </a:endParaRPr>
          </a:p>
          <a:p>
            <a:pPr algn="just"/>
            <a:endParaRPr lang="it-IT" sz="2900" dirty="0">
              <a:latin typeface="Garamond" panose="02020404030301010803" pitchFamily="18" charset="0"/>
              <a:cs typeface="Garamond"/>
            </a:endParaRPr>
          </a:p>
          <a:p>
            <a:pPr algn="just"/>
            <a:endParaRPr lang="it-IT" sz="2900" dirty="0">
              <a:latin typeface="Garamond" panose="02020404030301010803" pitchFamily="18" charset="0"/>
              <a:cs typeface="Garamond"/>
            </a:endParaRP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Excursus storico</a:t>
            </a:r>
          </a:p>
        </p:txBody>
      </p:sp>
    </p:spTree>
    <p:extLst>
      <p:ext uri="{BB962C8B-B14F-4D97-AF65-F5344CB8AC3E}">
        <p14:creationId xmlns:p14="http://schemas.microsoft.com/office/powerpoint/2010/main" val="9638796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Art. 47 e Ruolo delle banche </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957497"/>
            <a:ext cx="12192001" cy="5642516"/>
          </a:xfrm>
        </p:spPr>
        <p:txBody>
          <a:bodyPr>
            <a:noAutofit/>
          </a:bodyPr>
          <a:lstStyle/>
          <a:p>
            <a:pPr algn="just"/>
            <a:r>
              <a:rPr lang="it-IT" sz="2900" b="1" dirty="0">
                <a:latin typeface="Garamond" panose="02020404030301010803" pitchFamily="18" charset="0"/>
                <a:cs typeface="Garamond"/>
              </a:rPr>
              <a:t>1993 TUB </a:t>
            </a:r>
            <a:r>
              <a:rPr lang="it-IT" sz="2900" dirty="0">
                <a:latin typeface="Garamond" panose="02020404030301010803" pitchFamily="18" charset="0"/>
                <a:cs typeface="Garamond"/>
              </a:rPr>
              <a:t>– la banca universale in forma di </a:t>
            </a:r>
            <a:r>
              <a:rPr lang="it-IT" sz="2900" dirty="0" err="1">
                <a:latin typeface="Garamond" panose="02020404030301010803" pitchFamily="18" charset="0"/>
                <a:cs typeface="Garamond"/>
              </a:rPr>
              <a:t>s.p.a.</a:t>
            </a:r>
            <a:r>
              <a:rPr lang="it-IT" sz="2900" dirty="0">
                <a:latin typeface="Garamond" panose="02020404030301010803" pitchFamily="18" charset="0"/>
                <a:cs typeface="Garamond"/>
              </a:rPr>
              <a:t> è divenuta il modello di riferimento per l’esercizio dell’attività bancaria in Italia; il TUB ha riordinato l’intera materia.</a:t>
            </a:r>
          </a:p>
          <a:p>
            <a:pPr algn="just"/>
            <a:r>
              <a:rPr lang="it-IT" sz="2900" b="1" dirty="0">
                <a:latin typeface="Garamond" panose="02020404030301010803" pitchFamily="18" charset="0"/>
                <a:cs typeface="Garamond"/>
              </a:rPr>
              <a:t>Metà anni 90 </a:t>
            </a:r>
            <a:r>
              <a:rPr lang="it-IT" sz="2900" dirty="0">
                <a:latin typeface="Garamond" panose="02020404030301010803" pitchFamily="18" charset="0"/>
                <a:cs typeface="Garamond"/>
              </a:rPr>
              <a:t>(legge n. 474/1994)  – inizio della stagione delle privatizzazioni: procedure di dismissione delle partecipazioni dello Stato e degli enti pubblici in società per azioni. </a:t>
            </a:r>
            <a:r>
              <a:rPr lang="it-IT" sz="2900" dirty="0">
                <a:latin typeface="Garamond" panose="02020404030301010803" pitchFamily="18" charset="0"/>
                <a:cs typeface="Garamond"/>
                <a:sym typeface="Wingdings" pitchFamily="2" charset="2"/>
              </a:rPr>
              <a:t> lo Stato ha ceduto i pacchetti di controllo delle grandi banche (Banca commerciale italiana e Credito italiano), tramite offerte pubbliche, così da massimizzare gli introiti dello Stato e, al contempo, favorire l’azionariato nelle imprese bancarie (privatizzate). Però, il </a:t>
            </a:r>
            <a:r>
              <a:rPr lang="it-IT" sz="3200" dirty="0">
                <a:solidFill>
                  <a:srgbClr val="000000"/>
                </a:solidFill>
                <a:latin typeface="Garamond"/>
                <a:cs typeface="Garamond"/>
              </a:rPr>
              <a:t>processo di dismissione è </a:t>
            </a:r>
            <a:r>
              <a:rPr lang="it-IT" sz="3200" u="sng" dirty="0">
                <a:solidFill>
                  <a:srgbClr val="000000"/>
                </a:solidFill>
                <a:latin typeface="Garamond"/>
                <a:cs typeface="Garamond"/>
              </a:rPr>
              <a:t>lento</a:t>
            </a:r>
            <a:r>
              <a:rPr lang="it-IT" sz="3200" dirty="0">
                <a:solidFill>
                  <a:srgbClr val="000000"/>
                </a:solidFill>
                <a:latin typeface="Garamond"/>
                <a:cs typeface="Garamond"/>
              </a:rPr>
              <a:t>. </a:t>
            </a:r>
          </a:p>
          <a:p>
            <a:pPr algn="just"/>
            <a:r>
              <a:rPr lang="it-IT" sz="3600" b="1" dirty="0">
                <a:latin typeface="Garamond" panose="02020404030301010803" pitchFamily="18" charset="0"/>
                <a:cs typeface="Garamond"/>
                <a:sym typeface="Wingdings" pitchFamily="2" charset="2"/>
              </a:rPr>
              <a:t>Oggi</a:t>
            </a:r>
            <a:r>
              <a:rPr lang="it-IT" sz="3600" dirty="0">
                <a:latin typeface="Garamond" panose="02020404030301010803" pitchFamily="18" charset="0"/>
                <a:cs typeface="Garamond"/>
                <a:sym typeface="Wingdings" pitchFamily="2" charset="2"/>
              </a:rPr>
              <a:t> – sistema bancario generalmente privato. Le partecipazioni di Stato ed enti pubblici nelle banche quotate sono quasi nulle.</a:t>
            </a:r>
            <a:endParaRPr lang="it-IT" sz="3600" dirty="0">
              <a:latin typeface="Garamond" panose="02020404030301010803" pitchFamily="18" charset="0"/>
              <a:cs typeface="Garamond"/>
            </a:endParaRPr>
          </a:p>
          <a:p>
            <a:pPr algn="just"/>
            <a:endParaRPr lang="it-IT" sz="2900" dirty="0">
              <a:latin typeface="Garamond" panose="02020404030301010803" pitchFamily="18" charset="0"/>
              <a:cs typeface="Garamond"/>
              <a:sym typeface="Wingdings" pitchFamily="2" charset="2"/>
            </a:endParaRP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Excursus storico</a:t>
            </a:r>
          </a:p>
        </p:txBody>
      </p:sp>
    </p:spTree>
    <p:extLst>
      <p:ext uri="{BB962C8B-B14F-4D97-AF65-F5344CB8AC3E}">
        <p14:creationId xmlns:p14="http://schemas.microsoft.com/office/powerpoint/2010/main" val="23195302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Banche e sistema finanziario</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957497"/>
            <a:ext cx="12192001" cy="4900503"/>
          </a:xfrm>
        </p:spPr>
        <p:txBody>
          <a:bodyPr>
            <a:noAutofit/>
          </a:bodyPr>
          <a:lstStyle/>
          <a:p>
            <a:pPr algn="just"/>
            <a:r>
              <a:rPr lang="it-IT" sz="3000" dirty="0">
                <a:solidFill>
                  <a:srgbClr val="000000"/>
                </a:solidFill>
                <a:latin typeface="Garamond"/>
                <a:cs typeface="Garamond"/>
              </a:rPr>
              <a:t>Le banche rappresentano uno dei soggetti principali dei </a:t>
            </a:r>
            <a:r>
              <a:rPr lang="it-IT" sz="3000" b="1" dirty="0">
                <a:solidFill>
                  <a:srgbClr val="000000"/>
                </a:solidFill>
                <a:latin typeface="Garamond"/>
                <a:cs typeface="Garamond"/>
              </a:rPr>
              <a:t>sistemi finanziari</a:t>
            </a:r>
            <a:r>
              <a:rPr lang="it-IT" sz="3000" dirty="0">
                <a:solidFill>
                  <a:srgbClr val="000000"/>
                </a:solidFill>
                <a:latin typeface="Garamond"/>
                <a:cs typeface="Garamond"/>
              </a:rPr>
              <a:t>. </a:t>
            </a:r>
          </a:p>
          <a:p>
            <a:pPr algn="just"/>
            <a:r>
              <a:rPr lang="it-IT" sz="3000" dirty="0">
                <a:solidFill>
                  <a:srgbClr val="000000"/>
                </a:solidFill>
                <a:latin typeface="Garamond"/>
                <a:cs typeface="Garamond"/>
              </a:rPr>
              <a:t>Esse si </a:t>
            </a:r>
            <a:r>
              <a:rPr lang="it-IT" sz="3000" b="1" dirty="0">
                <a:solidFill>
                  <a:srgbClr val="000000"/>
                </a:solidFill>
                <a:latin typeface="Garamond"/>
                <a:cs typeface="Garamond"/>
              </a:rPr>
              <a:t>interpongono</a:t>
            </a:r>
            <a:r>
              <a:rPr lang="it-IT" sz="3000" dirty="0">
                <a:solidFill>
                  <a:srgbClr val="000000"/>
                </a:solidFill>
                <a:latin typeface="Garamond"/>
                <a:cs typeface="Garamond"/>
              </a:rPr>
              <a:t> fra i soggetti che </a:t>
            </a:r>
            <a:r>
              <a:rPr lang="it-IT" sz="3000" u="sng" dirty="0">
                <a:solidFill>
                  <a:srgbClr val="000000"/>
                </a:solidFill>
                <a:latin typeface="Garamond"/>
                <a:cs typeface="Garamond"/>
              </a:rPr>
              <a:t>offrono</a:t>
            </a:r>
            <a:r>
              <a:rPr lang="it-IT" sz="3000" dirty="0">
                <a:solidFill>
                  <a:srgbClr val="000000"/>
                </a:solidFill>
                <a:latin typeface="Garamond"/>
                <a:cs typeface="Garamond"/>
              </a:rPr>
              <a:t> risparmio e soggetti che lo </a:t>
            </a:r>
            <a:r>
              <a:rPr lang="it-IT" sz="3000" u="sng" dirty="0">
                <a:solidFill>
                  <a:srgbClr val="000000"/>
                </a:solidFill>
                <a:latin typeface="Garamond"/>
                <a:cs typeface="Garamond"/>
              </a:rPr>
              <a:t>domandano</a:t>
            </a:r>
            <a:r>
              <a:rPr lang="it-IT" sz="3000" dirty="0">
                <a:solidFill>
                  <a:srgbClr val="000000"/>
                </a:solidFill>
                <a:latin typeface="Garamond"/>
                <a:cs typeface="Garamond"/>
              </a:rPr>
              <a:t>, </a:t>
            </a:r>
            <a:r>
              <a:rPr lang="it-IT" sz="3000" b="1" dirty="0">
                <a:solidFill>
                  <a:srgbClr val="000000"/>
                </a:solidFill>
                <a:latin typeface="Garamond"/>
                <a:cs typeface="Garamond"/>
              </a:rPr>
              <a:t>raccogliendo risorse finanziarie </a:t>
            </a:r>
            <a:r>
              <a:rPr lang="it-IT" sz="3000" dirty="0">
                <a:solidFill>
                  <a:srgbClr val="000000"/>
                </a:solidFill>
                <a:latin typeface="Garamond"/>
                <a:cs typeface="Garamond"/>
              </a:rPr>
              <a:t>dal </a:t>
            </a:r>
            <a:r>
              <a:rPr lang="it-IT" sz="3000" b="1" dirty="0">
                <a:solidFill>
                  <a:srgbClr val="000000"/>
                </a:solidFill>
                <a:latin typeface="Garamond"/>
                <a:cs typeface="Garamond"/>
              </a:rPr>
              <a:t>pubblico</a:t>
            </a:r>
            <a:r>
              <a:rPr lang="it-IT" sz="3000" dirty="0">
                <a:solidFill>
                  <a:srgbClr val="000000"/>
                </a:solidFill>
                <a:latin typeface="Garamond"/>
                <a:cs typeface="Garamond"/>
              </a:rPr>
              <a:t> e offrendo </a:t>
            </a:r>
            <a:r>
              <a:rPr lang="it-IT" sz="3000" b="1" dirty="0">
                <a:solidFill>
                  <a:srgbClr val="000000"/>
                </a:solidFill>
                <a:latin typeface="Garamond"/>
                <a:cs typeface="Garamond"/>
              </a:rPr>
              <a:t>prestiti</a:t>
            </a:r>
            <a:r>
              <a:rPr lang="it-IT" sz="3000" dirty="0">
                <a:solidFill>
                  <a:srgbClr val="000000"/>
                </a:solidFill>
                <a:latin typeface="Garamond"/>
                <a:cs typeface="Garamond"/>
              </a:rPr>
              <a:t> alle imprese o sottoscrivendo titoli di </a:t>
            </a:r>
            <a:r>
              <a:rPr lang="it-IT" sz="3000" b="1" dirty="0">
                <a:solidFill>
                  <a:srgbClr val="000000"/>
                </a:solidFill>
                <a:latin typeface="Garamond"/>
                <a:cs typeface="Garamond"/>
              </a:rPr>
              <a:t>partecipazione al capitale </a:t>
            </a:r>
            <a:r>
              <a:rPr lang="it-IT" sz="3000" dirty="0">
                <a:solidFill>
                  <a:srgbClr val="000000"/>
                </a:solidFill>
                <a:latin typeface="Garamond"/>
                <a:cs typeface="Garamond"/>
              </a:rPr>
              <a:t>delle stesse.</a:t>
            </a:r>
          </a:p>
          <a:p>
            <a:pPr lvl="1" algn="just"/>
            <a:r>
              <a:rPr lang="it-IT" sz="2600" dirty="0">
                <a:solidFill>
                  <a:srgbClr val="000000"/>
                </a:solidFill>
                <a:latin typeface="Garamond"/>
                <a:cs typeface="Garamond"/>
              </a:rPr>
              <a:t>Ai sensi dell’art. 10 del d.lgs. 1° settembre 1993, n. 385 (</a:t>
            </a:r>
            <a:r>
              <a:rPr lang="it-IT" sz="2600" b="1" dirty="0">
                <a:solidFill>
                  <a:srgbClr val="000000"/>
                </a:solidFill>
                <a:latin typeface="Garamond"/>
                <a:cs typeface="Garamond"/>
              </a:rPr>
              <a:t>T.U.B.</a:t>
            </a:r>
            <a:r>
              <a:rPr lang="it-IT" sz="2600" dirty="0">
                <a:solidFill>
                  <a:srgbClr val="000000"/>
                </a:solidFill>
                <a:latin typeface="Garamond"/>
                <a:cs typeface="Garamond"/>
              </a:rPr>
              <a:t>) costituiscono attività bancaria «</a:t>
            </a:r>
            <a:r>
              <a:rPr lang="it-IT" sz="2600" b="1" u="sng" dirty="0">
                <a:solidFill>
                  <a:srgbClr val="000000"/>
                </a:solidFill>
                <a:latin typeface="Garamond"/>
                <a:cs typeface="Garamond"/>
              </a:rPr>
              <a:t>la raccolta di risparmio tra il pubblico e l’esercizio del credito</a:t>
            </a:r>
            <a:r>
              <a:rPr lang="it-IT" sz="2600" dirty="0">
                <a:solidFill>
                  <a:srgbClr val="000000"/>
                </a:solidFill>
                <a:latin typeface="Garamond"/>
                <a:cs typeface="Garamond"/>
              </a:rPr>
              <a:t>».</a:t>
            </a:r>
          </a:p>
          <a:p>
            <a:pPr algn="just"/>
            <a:r>
              <a:rPr lang="it-IT" sz="3000" dirty="0">
                <a:solidFill>
                  <a:srgbClr val="000000"/>
                </a:solidFill>
                <a:latin typeface="Garamond"/>
                <a:cs typeface="Garamond"/>
              </a:rPr>
              <a:t>Atro canale di trasferimento di risorse tra risparmiatori e imprese: i </a:t>
            </a:r>
            <a:r>
              <a:rPr lang="it-IT" sz="3000" b="1" dirty="0">
                <a:solidFill>
                  <a:srgbClr val="000000"/>
                </a:solidFill>
                <a:latin typeface="Garamond"/>
                <a:cs typeface="Garamond"/>
              </a:rPr>
              <a:t>mercati finanziari</a:t>
            </a:r>
            <a:r>
              <a:rPr lang="it-IT" sz="3000" dirty="0">
                <a:solidFill>
                  <a:srgbClr val="000000"/>
                </a:solidFill>
                <a:latin typeface="Garamond"/>
                <a:cs typeface="Garamond"/>
              </a:rPr>
              <a:t>. Qui i risparmiatori possono acquistare (o sottoscrivere) azioni o titoli di debito (obbligazioni) – sopportandone il rischio. Nelle banche il rischio resta invece a carico della banca.</a:t>
            </a:r>
          </a:p>
          <a:p>
            <a:pPr marL="0" indent="0" algn="just">
              <a:buNone/>
            </a:pPr>
            <a:endParaRPr lang="it-IT" sz="3000" dirty="0">
              <a:solidFill>
                <a:srgbClr val="000000"/>
              </a:solidFill>
              <a:latin typeface="Garamond"/>
              <a:cs typeface="Garamond"/>
            </a:endParaRP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t-IT" sz="3200" b="1" i="1" dirty="0">
                <a:solidFill>
                  <a:srgbClr val="FFFFFF"/>
                </a:solidFill>
                <a:latin typeface="Garamond"/>
                <a:cs typeface="Garamond"/>
              </a:rPr>
              <a:t>Il ruolo delle banche nel sistema finanziario</a:t>
            </a:r>
          </a:p>
        </p:txBody>
      </p:sp>
    </p:spTree>
    <p:extLst>
      <p:ext uri="{BB962C8B-B14F-4D97-AF65-F5344CB8AC3E}">
        <p14:creationId xmlns:p14="http://schemas.microsoft.com/office/powerpoint/2010/main" val="8499627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Banche e sistema finanziario</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957497"/>
            <a:ext cx="12192001" cy="4900503"/>
          </a:xfrm>
        </p:spPr>
        <p:txBody>
          <a:bodyPr>
            <a:noAutofit/>
          </a:bodyPr>
          <a:lstStyle/>
          <a:p>
            <a:pPr algn="just"/>
            <a:r>
              <a:rPr lang="it-IT" sz="3200" dirty="0">
                <a:solidFill>
                  <a:srgbClr val="000000"/>
                </a:solidFill>
                <a:latin typeface="Garamond"/>
                <a:cs typeface="Garamond"/>
              </a:rPr>
              <a:t>L’</a:t>
            </a:r>
            <a:r>
              <a:rPr lang="it-IT" sz="3200" b="1" dirty="0">
                <a:solidFill>
                  <a:srgbClr val="000000"/>
                </a:solidFill>
                <a:latin typeface="Garamond"/>
                <a:cs typeface="Garamond"/>
              </a:rPr>
              <a:t>intermediazione bancaria</a:t>
            </a:r>
            <a:r>
              <a:rPr lang="it-IT" sz="3200" dirty="0">
                <a:solidFill>
                  <a:srgbClr val="000000"/>
                </a:solidFill>
                <a:latin typeface="Garamond"/>
                <a:cs typeface="Garamond"/>
              </a:rPr>
              <a:t>, nella sua accezione tradizionale, prevede che l’acquisizione di risorse finanziarie avvenga </a:t>
            </a:r>
            <a:r>
              <a:rPr lang="it-IT" sz="3200" u="sng" dirty="0">
                <a:solidFill>
                  <a:srgbClr val="000000"/>
                </a:solidFill>
                <a:latin typeface="Garamond"/>
                <a:cs typeface="Garamond"/>
              </a:rPr>
              <a:t>attraverso contratti </a:t>
            </a:r>
            <a:r>
              <a:rPr lang="it-IT" sz="3200" dirty="0">
                <a:solidFill>
                  <a:srgbClr val="000000"/>
                </a:solidFill>
                <a:latin typeface="Garamond"/>
                <a:cs typeface="Garamond"/>
              </a:rPr>
              <a:t>con cui i </a:t>
            </a:r>
            <a:r>
              <a:rPr lang="it-IT" sz="3200" b="1" dirty="0">
                <a:solidFill>
                  <a:srgbClr val="000000"/>
                </a:solidFill>
                <a:latin typeface="Garamond"/>
                <a:cs typeface="Garamond"/>
              </a:rPr>
              <a:t>risparmiatori cedono alla banca denaro</a:t>
            </a:r>
            <a:r>
              <a:rPr lang="it-IT" sz="3200" dirty="0">
                <a:solidFill>
                  <a:srgbClr val="000000"/>
                </a:solidFill>
                <a:latin typeface="Garamond"/>
                <a:cs typeface="Garamond"/>
              </a:rPr>
              <a:t>. </a:t>
            </a:r>
          </a:p>
          <a:p>
            <a:pPr algn="just"/>
            <a:r>
              <a:rPr lang="it-IT" sz="3200" dirty="0">
                <a:solidFill>
                  <a:srgbClr val="000000"/>
                </a:solidFill>
                <a:latin typeface="Garamond"/>
                <a:cs typeface="Garamond"/>
              </a:rPr>
              <a:t>Contratto tipico e molto diffuso è il </a:t>
            </a:r>
            <a:r>
              <a:rPr lang="it-IT" sz="3200" b="1" dirty="0">
                <a:solidFill>
                  <a:srgbClr val="000000"/>
                </a:solidFill>
                <a:latin typeface="Garamond"/>
                <a:cs typeface="Garamond"/>
              </a:rPr>
              <a:t>deposito bancario </a:t>
            </a:r>
            <a:r>
              <a:rPr lang="it-IT" sz="3200" dirty="0">
                <a:solidFill>
                  <a:srgbClr val="000000"/>
                </a:solidFill>
                <a:latin typeface="Garamond"/>
                <a:cs typeface="Garamond"/>
              </a:rPr>
              <a:t>con cui la </a:t>
            </a:r>
            <a:r>
              <a:rPr lang="it-IT" sz="3200" b="1" dirty="0">
                <a:solidFill>
                  <a:srgbClr val="000000"/>
                </a:solidFill>
                <a:latin typeface="Garamond"/>
                <a:cs typeface="Garamond"/>
              </a:rPr>
              <a:t>banca</a:t>
            </a:r>
            <a:r>
              <a:rPr lang="it-IT" sz="3200" dirty="0">
                <a:solidFill>
                  <a:srgbClr val="000000"/>
                </a:solidFill>
                <a:latin typeface="Garamond"/>
                <a:cs typeface="Garamond"/>
              </a:rPr>
              <a:t> acquisisce la </a:t>
            </a:r>
            <a:r>
              <a:rPr lang="it-IT" sz="3200" b="1" dirty="0">
                <a:solidFill>
                  <a:srgbClr val="000000"/>
                </a:solidFill>
                <a:latin typeface="Garamond"/>
                <a:cs typeface="Garamond"/>
              </a:rPr>
              <a:t>proprietà di una somma di denaro </a:t>
            </a:r>
            <a:r>
              <a:rPr lang="it-IT" sz="3200" dirty="0">
                <a:solidFill>
                  <a:srgbClr val="000000"/>
                </a:solidFill>
                <a:latin typeface="Garamond"/>
                <a:cs typeface="Garamond"/>
              </a:rPr>
              <a:t>in cambio di un </a:t>
            </a:r>
            <a:r>
              <a:rPr lang="it-IT" sz="3200" b="1" dirty="0">
                <a:solidFill>
                  <a:srgbClr val="000000"/>
                </a:solidFill>
                <a:latin typeface="Garamond"/>
                <a:cs typeface="Garamond"/>
              </a:rPr>
              <a:t>compenso</a:t>
            </a:r>
            <a:r>
              <a:rPr lang="it-IT" sz="3200" dirty="0">
                <a:solidFill>
                  <a:srgbClr val="000000"/>
                </a:solidFill>
                <a:latin typeface="Garamond"/>
                <a:cs typeface="Garamond"/>
              </a:rPr>
              <a:t> calcolato sulla base di un </a:t>
            </a:r>
            <a:r>
              <a:rPr lang="it-IT" sz="3200" b="1" dirty="0">
                <a:solidFill>
                  <a:srgbClr val="000000"/>
                </a:solidFill>
                <a:latin typeface="Garamond"/>
                <a:cs typeface="Garamond"/>
              </a:rPr>
              <a:t>tasso di interesse concordato</a:t>
            </a:r>
            <a:r>
              <a:rPr lang="it-IT" sz="3200" dirty="0">
                <a:solidFill>
                  <a:srgbClr val="000000"/>
                </a:solidFill>
                <a:latin typeface="Garamond"/>
                <a:cs typeface="Garamond"/>
              </a:rPr>
              <a:t>. </a:t>
            </a:r>
          </a:p>
          <a:p>
            <a:pPr algn="just"/>
            <a:r>
              <a:rPr lang="it-IT" sz="3200" dirty="0">
                <a:solidFill>
                  <a:srgbClr val="000000"/>
                </a:solidFill>
                <a:latin typeface="Garamond"/>
                <a:cs typeface="Garamond"/>
              </a:rPr>
              <a:t>La </a:t>
            </a:r>
            <a:r>
              <a:rPr lang="it-IT" sz="3200" b="1" dirty="0">
                <a:solidFill>
                  <a:srgbClr val="000000"/>
                </a:solidFill>
                <a:latin typeface="Garamond"/>
                <a:cs typeface="Garamond"/>
              </a:rPr>
              <a:t>banca</a:t>
            </a:r>
            <a:r>
              <a:rPr lang="it-IT" sz="3200" dirty="0">
                <a:solidFill>
                  <a:srgbClr val="000000"/>
                </a:solidFill>
                <a:latin typeface="Garamond"/>
                <a:cs typeface="Garamond"/>
              </a:rPr>
              <a:t> è obbligata a </a:t>
            </a:r>
            <a:r>
              <a:rPr lang="it-IT" sz="3200" b="1" dirty="0">
                <a:solidFill>
                  <a:srgbClr val="000000"/>
                </a:solidFill>
                <a:latin typeface="Garamond"/>
                <a:cs typeface="Garamond"/>
              </a:rPr>
              <a:t>restituire tale somma </a:t>
            </a:r>
            <a:r>
              <a:rPr lang="it-IT" sz="3200" dirty="0">
                <a:solidFill>
                  <a:srgbClr val="000000"/>
                </a:solidFill>
                <a:latin typeface="Garamond"/>
                <a:cs typeface="Garamond"/>
              </a:rPr>
              <a:t>nella </a:t>
            </a:r>
            <a:r>
              <a:rPr lang="it-IT" sz="3200" b="1" dirty="0">
                <a:solidFill>
                  <a:srgbClr val="000000"/>
                </a:solidFill>
                <a:latin typeface="Garamond"/>
                <a:cs typeface="Garamond"/>
              </a:rPr>
              <a:t>stessa specie monetaria</a:t>
            </a:r>
            <a:r>
              <a:rPr lang="it-IT" sz="3200" dirty="0">
                <a:solidFill>
                  <a:srgbClr val="000000"/>
                </a:solidFill>
                <a:latin typeface="Garamond"/>
                <a:cs typeface="Garamond"/>
              </a:rPr>
              <a:t> alla </a:t>
            </a:r>
            <a:r>
              <a:rPr lang="it-IT" sz="3200" b="1" dirty="0">
                <a:solidFill>
                  <a:srgbClr val="000000"/>
                </a:solidFill>
                <a:latin typeface="Garamond"/>
                <a:cs typeface="Garamond"/>
              </a:rPr>
              <a:t>scadenza del termine </a:t>
            </a:r>
            <a:r>
              <a:rPr lang="it-IT" sz="3200" dirty="0">
                <a:solidFill>
                  <a:srgbClr val="000000"/>
                </a:solidFill>
                <a:latin typeface="Garamond"/>
                <a:cs typeface="Garamond"/>
              </a:rPr>
              <a:t>convenuto ovvero </a:t>
            </a:r>
            <a:r>
              <a:rPr lang="it-IT" sz="3200" b="1" dirty="0">
                <a:solidFill>
                  <a:srgbClr val="000000"/>
                </a:solidFill>
                <a:latin typeface="Garamond"/>
                <a:cs typeface="Garamond"/>
              </a:rPr>
              <a:t>a</a:t>
            </a:r>
            <a:r>
              <a:rPr lang="it-IT" sz="3200" dirty="0">
                <a:solidFill>
                  <a:srgbClr val="000000"/>
                </a:solidFill>
                <a:latin typeface="Garamond"/>
                <a:cs typeface="Garamond"/>
              </a:rPr>
              <a:t> </a:t>
            </a:r>
            <a:r>
              <a:rPr lang="it-IT" sz="3200" b="1" dirty="0">
                <a:solidFill>
                  <a:srgbClr val="000000"/>
                </a:solidFill>
                <a:latin typeface="Garamond"/>
                <a:cs typeface="Garamond"/>
              </a:rPr>
              <a:t>richiesta</a:t>
            </a:r>
            <a:r>
              <a:rPr lang="it-IT" sz="3200" dirty="0">
                <a:solidFill>
                  <a:srgbClr val="000000"/>
                </a:solidFill>
                <a:latin typeface="Garamond"/>
                <a:cs typeface="Garamond"/>
              </a:rPr>
              <a:t> del depositante, con l’osservanza del periodo di </a:t>
            </a:r>
            <a:r>
              <a:rPr lang="it-IT" sz="3200" b="1" dirty="0">
                <a:solidFill>
                  <a:srgbClr val="000000"/>
                </a:solidFill>
                <a:latin typeface="Garamond"/>
                <a:cs typeface="Garamond"/>
              </a:rPr>
              <a:t>preavviso</a:t>
            </a:r>
            <a:r>
              <a:rPr lang="it-IT" sz="3200" dirty="0">
                <a:solidFill>
                  <a:srgbClr val="000000"/>
                </a:solidFill>
                <a:latin typeface="Garamond"/>
                <a:cs typeface="Garamond"/>
              </a:rPr>
              <a:t> stabilito dalla parti o dagli usi (</a:t>
            </a:r>
            <a:r>
              <a:rPr lang="it-IT" sz="3200" b="1" dirty="0">
                <a:solidFill>
                  <a:srgbClr val="000000"/>
                </a:solidFill>
                <a:latin typeface="Garamond"/>
                <a:cs typeface="Garamond"/>
              </a:rPr>
              <a:t>art. 1834 c.c.</a:t>
            </a:r>
            <a:r>
              <a:rPr lang="it-IT" sz="3200" dirty="0">
                <a:solidFill>
                  <a:srgbClr val="000000"/>
                </a:solidFill>
                <a:latin typeface="Garamond"/>
                <a:cs typeface="Garamond"/>
              </a:rPr>
              <a:t>).</a:t>
            </a:r>
          </a:p>
          <a:p>
            <a:pPr algn="just"/>
            <a:endParaRPr lang="it-IT" sz="3200" dirty="0">
              <a:solidFill>
                <a:srgbClr val="000000"/>
              </a:solidFill>
              <a:latin typeface="Garamond"/>
              <a:cs typeface="Garamond"/>
            </a:endParaRP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t-IT" sz="3200" b="1" dirty="0">
                <a:solidFill>
                  <a:srgbClr val="FFFFFF"/>
                </a:solidFill>
                <a:latin typeface="Garamond"/>
                <a:cs typeface="Garamond"/>
              </a:rPr>
              <a:t>L’intermediazione bancaria</a:t>
            </a:r>
          </a:p>
        </p:txBody>
      </p:sp>
    </p:spTree>
    <p:extLst>
      <p:ext uri="{BB962C8B-B14F-4D97-AF65-F5344CB8AC3E}">
        <p14:creationId xmlns:p14="http://schemas.microsoft.com/office/powerpoint/2010/main" val="9435245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Banche e sistema finanziario</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957497"/>
            <a:ext cx="12192001" cy="4900503"/>
          </a:xfrm>
        </p:spPr>
        <p:txBody>
          <a:bodyPr>
            <a:noAutofit/>
          </a:bodyPr>
          <a:lstStyle/>
          <a:p>
            <a:pPr algn="just"/>
            <a:r>
              <a:rPr lang="it-IT" sz="3200" dirty="0">
                <a:solidFill>
                  <a:srgbClr val="000000"/>
                </a:solidFill>
                <a:latin typeface="Garamond"/>
                <a:cs typeface="Garamond"/>
              </a:rPr>
              <a:t>Il </a:t>
            </a:r>
            <a:r>
              <a:rPr lang="it-IT" sz="3200" b="1" dirty="0">
                <a:solidFill>
                  <a:srgbClr val="000000"/>
                </a:solidFill>
                <a:latin typeface="Garamond"/>
                <a:cs typeface="Garamond"/>
              </a:rPr>
              <a:t>guadagno</a:t>
            </a:r>
            <a:r>
              <a:rPr lang="it-IT" sz="3200" dirty="0">
                <a:solidFill>
                  <a:srgbClr val="000000"/>
                </a:solidFill>
                <a:latin typeface="Garamond"/>
                <a:cs typeface="Garamond"/>
              </a:rPr>
              <a:t> della banca è rappresentato dalla differenza tra i tassi pagati dai suoi debitori e quelli da pagare ai risparmiatori.</a:t>
            </a:r>
          </a:p>
          <a:p>
            <a:pPr algn="just"/>
            <a:r>
              <a:rPr lang="it-IT" sz="3200" dirty="0">
                <a:solidFill>
                  <a:srgbClr val="000000"/>
                </a:solidFill>
                <a:latin typeface="Garamond"/>
                <a:cs typeface="Garamond"/>
              </a:rPr>
              <a:t>Assunzione del </a:t>
            </a:r>
            <a:r>
              <a:rPr lang="it-IT" sz="3200" b="1" dirty="0">
                <a:solidFill>
                  <a:srgbClr val="000000"/>
                </a:solidFill>
                <a:latin typeface="Garamond"/>
                <a:cs typeface="Garamond"/>
              </a:rPr>
              <a:t>rischio</a:t>
            </a:r>
            <a:r>
              <a:rPr lang="it-IT" sz="3200" dirty="0">
                <a:solidFill>
                  <a:srgbClr val="000000"/>
                </a:solidFill>
                <a:latin typeface="Garamond"/>
                <a:cs typeface="Garamond"/>
              </a:rPr>
              <a:t> dell’intermediazione </a:t>
            </a:r>
            <a:r>
              <a:rPr lang="it-IT" sz="3200" dirty="0">
                <a:solidFill>
                  <a:srgbClr val="000000"/>
                </a:solidFill>
                <a:latin typeface="Garamond"/>
                <a:cs typeface="Garamond"/>
                <a:sym typeface="Wingdings" pitchFamily="2" charset="2"/>
              </a:rPr>
              <a:t></a:t>
            </a:r>
            <a:r>
              <a:rPr lang="it-IT" sz="3200" dirty="0">
                <a:solidFill>
                  <a:srgbClr val="000000"/>
                </a:solidFill>
                <a:latin typeface="Garamond"/>
                <a:cs typeface="Garamond"/>
              </a:rPr>
              <a:t> La banca ha un </a:t>
            </a:r>
            <a:r>
              <a:rPr lang="it-IT" sz="3200" b="1" dirty="0">
                <a:solidFill>
                  <a:srgbClr val="000000"/>
                </a:solidFill>
                <a:latin typeface="Garamond"/>
                <a:cs typeface="Garamond"/>
              </a:rPr>
              <a:t>obbligo</a:t>
            </a:r>
            <a:r>
              <a:rPr lang="it-IT" sz="3200" dirty="0">
                <a:solidFill>
                  <a:srgbClr val="000000"/>
                </a:solidFill>
                <a:latin typeface="Garamond"/>
                <a:cs typeface="Garamond"/>
              </a:rPr>
              <a:t> di </a:t>
            </a:r>
            <a:r>
              <a:rPr lang="it-IT" sz="3200" b="1" dirty="0">
                <a:solidFill>
                  <a:srgbClr val="000000"/>
                </a:solidFill>
                <a:latin typeface="Garamond"/>
                <a:cs typeface="Garamond"/>
              </a:rPr>
              <a:t>restituzione delle somme </a:t>
            </a:r>
            <a:r>
              <a:rPr lang="it-IT" sz="3200" dirty="0">
                <a:solidFill>
                  <a:srgbClr val="000000"/>
                </a:solidFill>
                <a:latin typeface="Garamond"/>
                <a:cs typeface="Garamond"/>
              </a:rPr>
              <a:t>ricevute dai risparmiatori che </a:t>
            </a:r>
            <a:r>
              <a:rPr lang="it-IT" sz="3200" u="sng" dirty="0">
                <a:solidFill>
                  <a:srgbClr val="000000"/>
                </a:solidFill>
                <a:latin typeface="Garamond"/>
                <a:cs typeface="Garamond"/>
              </a:rPr>
              <a:t>prescinde</a:t>
            </a:r>
            <a:r>
              <a:rPr lang="it-IT" sz="3200" dirty="0">
                <a:solidFill>
                  <a:srgbClr val="000000"/>
                </a:solidFill>
                <a:latin typeface="Garamond"/>
                <a:cs typeface="Garamond"/>
              </a:rPr>
              <a:t> dalle vicende che concernono l’adempimento dei soggetti a cui ha fatto credito.</a:t>
            </a:r>
          </a:p>
          <a:p>
            <a:pPr algn="just"/>
            <a:endParaRPr lang="it-IT" sz="3200" u="sng" dirty="0">
              <a:solidFill>
                <a:srgbClr val="000000"/>
              </a:solidFill>
              <a:latin typeface="Garamond"/>
              <a:cs typeface="Garamond"/>
            </a:endParaRPr>
          </a:p>
          <a:p>
            <a:pPr algn="just"/>
            <a:r>
              <a:rPr lang="it-IT" sz="3200" u="sng" dirty="0">
                <a:solidFill>
                  <a:srgbClr val="000000"/>
                </a:solidFill>
                <a:latin typeface="Garamond"/>
                <a:cs typeface="Garamond"/>
              </a:rPr>
              <a:t>Il </a:t>
            </a:r>
            <a:r>
              <a:rPr lang="it-IT" sz="3200" b="1" u="sng" dirty="0">
                <a:solidFill>
                  <a:srgbClr val="000000"/>
                </a:solidFill>
                <a:latin typeface="Garamond"/>
                <a:cs typeface="Garamond"/>
              </a:rPr>
              <a:t>deposito</a:t>
            </a:r>
            <a:r>
              <a:rPr lang="it-IT" sz="3200" u="sng" dirty="0">
                <a:solidFill>
                  <a:srgbClr val="000000"/>
                </a:solidFill>
                <a:latin typeface="Garamond"/>
                <a:cs typeface="Garamond"/>
              </a:rPr>
              <a:t> </a:t>
            </a:r>
            <a:r>
              <a:rPr lang="it-IT" sz="3200" b="1" u="sng" dirty="0">
                <a:solidFill>
                  <a:srgbClr val="000000"/>
                </a:solidFill>
                <a:latin typeface="Garamond"/>
                <a:cs typeface="Garamond"/>
              </a:rPr>
              <a:t>NON</a:t>
            </a:r>
            <a:r>
              <a:rPr lang="it-IT" sz="3200" u="sng" dirty="0">
                <a:solidFill>
                  <a:srgbClr val="000000"/>
                </a:solidFill>
                <a:latin typeface="Garamond"/>
                <a:cs typeface="Garamond"/>
              </a:rPr>
              <a:t> ha una </a:t>
            </a:r>
            <a:r>
              <a:rPr lang="it-IT" sz="3200" b="1" u="sng" dirty="0">
                <a:solidFill>
                  <a:srgbClr val="000000"/>
                </a:solidFill>
                <a:latin typeface="Garamond"/>
                <a:cs typeface="Garamond"/>
              </a:rPr>
              <a:t>funzione</a:t>
            </a:r>
            <a:r>
              <a:rPr lang="it-IT" sz="3200" u="sng" dirty="0">
                <a:solidFill>
                  <a:srgbClr val="000000"/>
                </a:solidFill>
                <a:latin typeface="Garamond"/>
                <a:cs typeface="Garamond"/>
              </a:rPr>
              <a:t> </a:t>
            </a:r>
            <a:r>
              <a:rPr lang="it-IT" sz="3200" b="1" u="sng" dirty="0">
                <a:solidFill>
                  <a:srgbClr val="000000"/>
                </a:solidFill>
                <a:latin typeface="Garamond"/>
                <a:cs typeface="Garamond"/>
              </a:rPr>
              <a:t>prevalente</a:t>
            </a:r>
            <a:r>
              <a:rPr lang="it-IT" sz="3200" u="sng" dirty="0">
                <a:solidFill>
                  <a:srgbClr val="000000"/>
                </a:solidFill>
                <a:latin typeface="Garamond"/>
                <a:cs typeface="Garamond"/>
              </a:rPr>
              <a:t> di </a:t>
            </a:r>
            <a:r>
              <a:rPr lang="it-IT" sz="3200" b="1" u="sng" dirty="0">
                <a:solidFill>
                  <a:srgbClr val="000000"/>
                </a:solidFill>
                <a:latin typeface="Garamond"/>
                <a:cs typeface="Garamond"/>
              </a:rPr>
              <a:t>custodia</a:t>
            </a:r>
            <a:r>
              <a:rPr lang="it-IT" sz="3200" u="sng" dirty="0">
                <a:solidFill>
                  <a:srgbClr val="000000"/>
                </a:solidFill>
                <a:latin typeface="Garamond"/>
                <a:cs typeface="Garamond"/>
              </a:rPr>
              <a:t>, ha </a:t>
            </a:r>
            <a:r>
              <a:rPr lang="it-IT" sz="3200" b="1" u="sng" dirty="0">
                <a:solidFill>
                  <a:srgbClr val="000000"/>
                </a:solidFill>
                <a:latin typeface="Garamond"/>
                <a:cs typeface="Garamond"/>
              </a:rPr>
              <a:t>funzione</a:t>
            </a:r>
            <a:r>
              <a:rPr lang="it-IT" sz="3200" u="sng" dirty="0">
                <a:solidFill>
                  <a:srgbClr val="000000"/>
                </a:solidFill>
                <a:latin typeface="Garamond"/>
                <a:cs typeface="Garamond"/>
              </a:rPr>
              <a:t> </a:t>
            </a:r>
            <a:r>
              <a:rPr lang="it-IT" sz="3200" b="1" u="sng" dirty="0">
                <a:solidFill>
                  <a:srgbClr val="000000"/>
                </a:solidFill>
                <a:latin typeface="Garamond"/>
                <a:cs typeface="Garamond"/>
              </a:rPr>
              <a:t>monetaria</a:t>
            </a:r>
            <a:r>
              <a:rPr lang="it-IT" sz="3200" u="sng" dirty="0">
                <a:solidFill>
                  <a:srgbClr val="000000"/>
                </a:solidFill>
                <a:latin typeface="Garamond"/>
                <a:cs typeface="Garamond"/>
              </a:rPr>
              <a:t>, di </a:t>
            </a:r>
            <a:r>
              <a:rPr lang="it-IT" sz="3200" b="1" u="sng" dirty="0">
                <a:solidFill>
                  <a:srgbClr val="000000"/>
                </a:solidFill>
                <a:latin typeface="Garamond"/>
                <a:cs typeface="Garamond"/>
              </a:rPr>
              <a:t>liquidità</a:t>
            </a:r>
            <a:r>
              <a:rPr lang="it-IT" sz="3200" u="sng" dirty="0">
                <a:solidFill>
                  <a:srgbClr val="000000"/>
                </a:solidFill>
                <a:latin typeface="Garamond"/>
                <a:cs typeface="Garamond"/>
              </a:rPr>
              <a:t>, di </a:t>
            </a:r>
            <a:r>
              <a:rPr lang="it-IT" sz="3200" b="1" u="sng" dirty="0">
                <a:solidFill>
                  <a:srgbClr val="000000"/>
                </a:solidFill>
                <a:latin typeface="Garamond"/>
                <a:cs typeface="Garamond"/>
              </a:rPr>
              <a:t>riduzione dei costi di transazione</a:t>
            </a:r>
            <a:r>
              <a:rPr lang="it-IT" sz="3200" u="sng" dirty="0">
                <a:solidFill>
                  <a:srgbClr val="000000"/>
                </a:solidFill>
                <a:latin typeface="Garamond"/>
                <a:cs typeface="Garamond"/>
              </a:rPr>
              <a:t>, di </a:t>
            </a:r>
            <a:r>
              <a:rPr lang="it-IT" sz="3200" b="1" u="sng" dirty="0">
                <a:solidFill>
                  <a:srgbClr val="000000"/>
                </a:solidFill>
                <a:latin typeface="Garamond"/>
                <a:cs typeface="Garamond"/>
              </a:rPr>
              <a:t>trasformazione delle scadenze</a:t>
            </a:r>
            <a:r>
              <a:rPr lang="it-IT" sz="3200" u="sng" dirty="0">
                <a:solidFill>
                  <a:srgbClr val="000000"/>
                </a:solidFill>
                <a:latin typeface="Garamond"/>
                <a:cs typeface="Garamond"/>
              </a:rPr>
              <a:t>.</a:t>
            </a:r>
          </a:p>
          <a:p>
            <a:pPr algn="just"/>
            <a:endParaRPr lang="it-IT" sz="3200" dirty="0">
              <a:solidFill>
                <a:srgbClr val="000000"/>
              </a:solidFill>
              <a:latin typeface="Garamond"/>
              <a:cs typeface="Garamond"/>
            </a:endParaRP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t-IT" sz="3200" b="1" dirty="0">
                <a:solidFill>
                  <a:srgbClr val="FFFFFF"/>
                </a:solidFill>
                <a:latin typeface="Garamond"/>
                <a:cs typeface="Garamond"/>
              </a:rPr>
              <a:t>L’intermediazione bancaria</a:t>
            </a:r>
          </a:p>
        </p:txBody>
      </p:sp>
    </p:spTree>
    <p:extLst>
      <p:ext uri="{BB962C8B-B14F-4D97-AF65-F5344CB8AC3E}">
        <p14:creationId xmlns:p14="http://schemas.microsoft.com/office/powerpoint/2010/main" val="11986568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Banche e sistema finanziario</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957497"/>
            <a:ext cx="12192001" cy="4900503"/>
          </a:xfrm>
        </p:spPr>
        <p:txBody>
          <a:bodyPr>
            <a:noAutofit/>
          </a:bodyPr>
          <a:lstStyle/>
          <a:p>
            <a:pPr algn="just"/>
            <a:r>
              <a:rPr lang="it-IT" sz="2900" dirty="0">
                <a:solidFill>
                  <a:srgbClr val="000000"/>
                </a:solidFill>
                <a:latin typeface="Garamond"/>
                <a:cs typeface="Garamond"/>
              </a:rPr>
              <a:t>Il ruolo delle banche è in grado </a:t>
            </a:r>
            <a:r>
              <a:rPr lang="it-IT" sz="2900" b="1" dirty="0">
                <a:solidFill>
                  <a:srgbClr val="000000"/>
                </a:solidFill>
                <a:latin typeface="Garamond"/>
                <a:cs typeface="Garamond"/>
              </a:rPr>
              <a:t>aumentare la moneta in circolazione </a:t>
            </a:r>
            <a:r>
              <a:rPr lang="it-IT" sz="2900" dirty="0">
                <a:solidFill>
                  <a:srgbClr val="000000"/>
                </a:solidFill>
                <a:latin typeface="Garamond"/>
                <a:cs typeface="Garamond"/>
              </a:rPr>
              <a:t>(</a:t>
            </a:r>
            <a:r>
              <a:rPr lang="it-IT" sz="2900" b="1" u="sng" dirty="0">
                <a:solidFill>
                  <a:srgbClr val="000000"/>
                </a:solidFill>
                <a:latin typeface="Garamond"/>
                <a:cs typeface="Garamond"/>
              </a:rPr>
              <a:t>funzione monetaria delle passività bancarie</a:t>
            </a:r>
            <a:r>
              <a:rPr lang="it-IT" sz="2900" dirty="0">
                <a:solidFill>
                  <a:srgbClr val="000000"/>
                </a:solidFill>
                <a:latin typeface="Garamond"/>
                <a:cs typeface="Garamond"/>
              </a:rPr>
              <a:t>).</a:t>
            </a:r>
          </a:p>
          <a:p>
            <a:pPr algn="just"/>
            <a:r>
              <a:rPr lang="it-IT" sz="2900" dirty="0">
                <a:solidFill>
                  <a:srgbClr val="000000"/>
                </a:solidFill>
                <a:latin typeface="Garamond"/>
                <a:cs typeface="Garamond"/>
              </a:rPr>
              <a:t>I </a:t>
            </a:r>
            <a:r>
              <a:rPr lang="it-IT" sz="2900" b="1" dirty="0">
                <a:solidFill>
                  <a:srgbClr val="000000"/>
                </a:solidFill>
                <a:latin typeface="Garamond"/>
                <a:cs typeface="Garamond"/>
              </a:rPr>
              <a:t>depositanti</a:t>
            </a:r>
            <a:r>
              <a:rPr lang="it-IT" sz="2900" dirty="0">
                <a:solidFill>
                  <a:srgbClr val="000000"/>
                </a:solidFill>
                <a:latin typeface="Garamond"/>
                <a:cs typeface="Garamond"/>
              </a:rPr>
              <a:t> possono </a:t>
            </a:r>
            <a:r>
              <a:rPr lang="it-IT" sz="2900" u="sng" dirty="0">
                <a:solidFill>
                  <a:srgbClr val="000000"/>
                </a:solidFill>
                <a:latin typeface="Garamond"/>
                <a:cs typeface="Garamond"/>
              </a:rPr>
              <a:t>utilizzare</a:t>
            </a:r>
            <a:r>
              <a:rPr lang="it-IT" sz="2900" dirty="0">
                <a:solidFill>
                  <a:srgbClr val="000000"/>
                </a:solidFill>
                <a:latin typeface="Garamond"/>
                <a:cs typeface="Garamond"/>
              </a:rPr>
              <a:t> il denaro depositato attraverso vari </a:t>
            </a:r>
            <a:r>
              <a:rPr lang="it-IT" sz="2900" b="1" dirty="0">
                <a:solidFill>
                  <a:srgbClr val="000000"/>
                </a:solidFill>
                <a:latin typeface="Garamond"/>
                <a:cs typeface="Garamond"/>
              </a:rPr>
              <a:t>strumenti di pagamento </a:t>
            </a:r>
            <a:r>
              <a:rPr lang="it-IT" sz="2900" dirty="0">
                <a:solidFill>
                  <a:srgbClr val="000000"/>
                </a:solidFill>
                <a:latin typeface="Garamond"/>
                <a:cs typeface="Garamond"/>
              </a:rPr>
              <a:t>e in </a:t>
            </a:r>
            <a:r>
              <a:rPr lang="it-IT" sz="2900" b="1" dirty="0">
                <a:solidFill>
                  <a:srgbClr val="000000"/>
                </a:solidFill>
                <a:latin typeface="Garamond"/>
                <a:cs typeface="Garamond"/>
              </a:rPr>
              <a:t>diversi momenti</a:t>
            </a:r>
            <a:r>
              <a:rPr lang="it-IT" sz="2900" dirty="0">
                <a:solidFill>
                  <a:srgbClr val="000000"/>
                </a:solidFill>
                <a:latin typeface="Garamond"/>
                <a:cs typeface="Garamond"/>
              </a:rPr>
              <a:t>. (tema della proprietà…)</a:t>
            </a:r>
          </a:p>
          <a:p>
            <a:pPr algn="just"/>
            <a:r>
              <a:rPr lang="it-IT" sz="2900" dirty="0">
                <a:solidFill>
                  <a:srgbClr val="000000"/>
                </a:solidFill>
                <a:latin typeface="Garamond"/>
                <a:cs typeface="Garamond"/>
              </a:rPr>
              <a:t>La banca quindi, operando sulla base di una </a:t>
            </a:r>
            <a:r>
              <a:rPr lang="it-IT" sz="2900" b="1" dirty="0">
                <a:solidFill>
                  <a:srgbClr val="000000"/>
                </a:solidFill>
                <a:latin typeface="Garamond"/>
                <a:cs typeface="Garamond"/>
              </a:rPr>
              <a:t>pluralità di rapporti</a:t>
            </a:r>
            <a:r>
              <a:rPr lang="it-IT" sz="2900" dirty="0">
                <a:solidFill>
                  <a:srgbClr val="000000"/>
                </a:solidFill>
                <a:latin typeface="Garamond"/>
                <a:cs typeface="Garamond"/>
              </a:rPr>
              <a:t>, può tenere ferma in una </a:t>
            </a:r>
            <a:r>
              <a:rPr lang="it-IT" sz="2900" b="1" dirty="0">
                <a:solidFill>
                  <a:srgbClr val="000000"/>
                </a:solidFill>
                <a:latin typeface="Garamond"/>
                <a:cs typeface="Garamond"/>
              </a:rPr>
              <a:t>riserva</a:t>
            </a:r>
            <a:r>
              <a:rPr lang="it-IT" sz="2900" dirty="0">
                <a:solidFill>
                  <a:srgbClr val="000000"/>
                </a:solidFill>
                <a:latin typeface="Garamond"/>
                <a:cs typeface="Garamond"/>
              </a:rPr>
              <a:t> solo </a:t>
            </a:r>
            <a:r>
              <a:rPr lang="it-IT" sz="2900" b="1" dirty="0">
                <a:solidFill>
                  <a:srgbClr val="000000"/>
                </a:solidFill>
                <a:latin typeface="Garamond"/>
                <a:cs typeface="Garamond"/>
              </a:rPr>
              <a:t>una frazione delle somme depositate per far fronte </a:t>
            </a:r>
            <a:r>
              <a:rPr lang="it-IT" sz="2900" dirty="0">
                <a:solidFill>
                  <a:srgbClr val="000000"/>
                </a:solidFill>
                <a:latin typeface="Garamond"/>
                <a:cs typeface="Garamond"/>
              </a:rPr>
              <a:t>alle </a:t>
            </a:r>
            <a:r>
              <a:rPr lang="it-IT" sz="2900" b="1" dirty="0">
                <a:solidFill>
                  <a:srgbClr val="000000"/>
                </a:solidFill>
                <a:latin typeface="Garamond"/>
                <a:cs typeface="Garamond"/>
              </a:rPr>
              <a:t>richieste di rimborsi </a:t>
            </a:r>
            <a:r>
              <a:rPr lang="it-IT" sz="2900" dirty="0">
                <a:solidFill>
                  <a:srgbClr val="000000"/>
                </a:solidFill>
                <a:latin typeface="Garamond"/>
                <a:cs typeface="Garamond"/>
              </a:rPr>
              <a:t>mentre </a:t>
            </a:r>
            <a:r>
              <a:rPr lang="it-IT" sz="2900" b="1" dirty="0">
                <a:solidFill>
                  <a:srgbClr val="000000"/>
                </a:solidFill>
                <a:latin typeface="Garamond"/>
                <a:cs typeface="Garamond"/>
              </a:rPr>
              <a:t>per la restante parte può effettuare prestiti</a:t>
            </a:r>
            <a:r>
              <a:rPr lang="it-IT" sz="2900" dirty="0">
                <a:solidFill>
                  <a:srgbClr val="000000"/>
                </a:solidFill>
                <a:latin typeface="Garamond"/>
                <a:cs typeface="Garamond"/>
              </a:rPr>
              <a:t>. </a:t>
            </a:r>
          </a:p>
          <a:p>
            <a:pPr algn="just"/>
            <a:r>
              <a:rPr lang="it-IT" sz="2900" u="sng" dirty="0">
                <a:solidFill>
                  <a:srgbClr val="000000"/>
                </a:solidFill>
                <a:latin typeface="Garamond"/>
                <a:cs typeface="Garamond"/>
              </a:rPr>
              <a:t>Le </a:t>
            </a:r>
            <a:r>
              <a:rPr lang="it-IT" sz="2900" b="1" u="sng" dirty="0">
                <a:solidFill>
                  <a:srgbClr val="000000"/>
                </a:solidFill>
                <a:latin typeface="Garamond"/>
                <a:cs typeface="Garamond"/>
              </a:rPr>
              <a:t>banche</a:t>
            </a:r>
            <a:r>
              <a:rPr lang="it-IT" sz="2900" u="sng" dirty="0">
                <a:solidFill>
                  <a:srgbClr val="000000"/>
                </a:solidFill>
                <a:latin typeface="Garamond"/>
                <a:cs typeface="Garamond"/>
              </a:rPr>
              <a:t> possono dunque utilizzare i loro </a:t>
            </a:r>
            <a:r>
              <a:rPr lang="it-IT" sz="2900" b="1" u="sng" dirty="0">
                <a:solidFill>
                  <a:srgbClr val="000000"/>
                </a:solidFill>
                <a:latin typeface="Garamond"/>
                <a:cs typeface="Garamond"/>
              </a:rPr>
              <a:t>debiti</a:t>
            </a:r>
            <a:r>
              <a:rPr lang="it-IT" sz="2900" u="sng" dirty="0">
                <a:solidFill>
                  <a:srgbClr val="000000"/>
                </a:solidFill>
                <a:latin typeface="Garamond"/>
                <a:cs typeface="Garamond"/>
              </a:rPr>
              <a:t> come </a:t>
            </a:r>
            <a:r>
              <a:rPr lang="it-IT" sz="2900" b="1" u="sng" dirty="0">
                <a:solidFill>
                  <a:srgbClr val="000000"/>
                </a:solidFill>
                <a:latin typeface="Garamond"/>
                <a:cs typeface="Garamond"/>
              </a:rPr>
              <a:t>moneta</a:t>
            </a:r>
            <a:r>
              <a:rPr lang="it-IT" sz="2900" dirty="0">
                <a:solidFill>
                  <a:srgbClr val="000000"/>
                </a:solidFill>
                <a:latin typeface="Garamond"/>
                <a:cs typeface="Garamond"/>
              </a:rPr>
              <a:t>.</a:t>
            </a: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t-IT" sz="3200" b="1" dirty="0">
                <a:solidFill>
                  <a:srgbClr val="FFFFFF"/>
                </a:solidFill>
                <a:latin typeface="Garamond"/>
                <a:cs typeface="Garamond"/>
              </a:rPr>
              <a:t>La funzione monetaria</a:t>
            </a:r>
          </a:p>
        </p:txBody>
      </p:sp>
    </p:spTree>
    <p:extLst>
      <p:ext uri="{BB962C8B-B14F-4D97-AF65-F5344CB8AC3E}">
        <p14:creationId xmlns:p14="http://schemas.microsoft.com/office/powerpoint/2010/main" val="28729274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10579"/>
            <a:ext cx="12192000" cy="666166"/>
          </a:xfrm>
        </p:spPr>
        <p:txBody>
          <a:bodyPr>
            <a:noAutofit/>
          </a:bodyPr>
          <a:lstStyle/>
          <a:p>
            <a:pPr algn="ctr"/>
            <a:r>
              <a:rPr lang="it-IT" sz="6000" b="1" dirty="0">
                <a:solidFill>
                  <a:srgbClr val="FFFFFF"/>
                </a:solidFill>
                <a:latin typeface="Garamond"/>
                <a:cs typeface="Garamond"/>
              </a:rPr>
              <a:t>Banche e sistema finanziario</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876474"/>
            <a:ext cx="12192001" cy="5543657"/>
          </a:xfrm>
        </p:spPr>
        <p:txBody>
          <a:bodyPr>
            <a:noAutofit/>
          </a:bodyPr>
          <a:lstStyle/>
          <a:p>
            <a:pPr algn="just"/>
            <a:r>
              <a:rPr lang="it-IT" sz="2700" dirty="0">
                <a:solidFill>
                  <a:srgbClr val="000000"/>
                </a:solidFill>
                <a:latin typeface="Garamond"/>
                <a:cs typeface="Garamond"/>
              </a:rPr>
              <a:t>Le banche consentono ai risparmiatori di effettuare, attraverso il deposito,  un </a:t>
            </a:r>
            <a:r>
              <a:rPr lang="it-IT" sz="2700" b="1" dirty="0">
                <a:solidFill>
                  <a:srgbClr val="000000"/>
                </a:solidFill>
                <a:latin typeface="Garamond"/>
                <a:cs typeface="Garamond"/>
              </a:rPr>
              <a:t>investimento liquido </a:t>
            </a:r>
            <a:r>
              <a:rPr lang="it-IT" sz="2700" dirty="0">
                <a:solidFill>
                  <a:srgbClr val="000000"/>
                </a:solidFill>
                <a:latin typeface="Garamond"/>
                <a:cs typeface="Garamond"/>
              </a:rPr>
              <a:t>per potere soddisfare le esigenze di consumo.</a:t>
            </a:r>
          </a:p>
          <a:p>
            <a:pPr algn="just"/>
            <a:r>
              <a:rPr lang="it-IT" sz="2700" dirty="0">
                <a:solidFill>
                  <a:srgbClr val="000000"/>
                </a:solidFill>
                <a:latin typeface="Garamond"/>
                <a:cs typeface="Garamond"/>
              </a:rPr>
              <a:t>Il ruolo svolto dalle banche nella selezione delle iniziative imprenditoriali attraverso la </a:t>
            </a:r>
            <a:r>
              <a:rPr lang="it-IT" sz="2700" b="1" dirty="0">
                <a:solidFill>
                  <a:srgbClr val="000000"/>
                </a:solidFill>
                <a:latin typeface="Garamond"/>
                <a:cs typeface="Garamond"/>
              </a:rPr>
              <a:t>valutazione del merito creditizio </a:t>
            </a:r>
            <a:r>
              <a:rPr lang="it-IT" sz="2700" dirty="0">
                <a:solidFill>
                  <a:srgbClr val="000000"/>
                </a:solidFill>
                <a:latin typeface="Garamond"/>
                <a:cs typeface="Garamond"/>
              </a:rPr>
              <a:t>è un ruolo importante. (cenni al credit </a:t>
            </a:r>
            <a:r>
              <a:rPr lang="it-IT" sz="2700" dirty="0" err="1">
                <a:solidFill>
                  <a:srgbClr val="000000"/>
                </a:solidFill>
                <a:latin typeface="Garamond"/>
                <a:cs typeface="Garamond"/>
              </a:rPr>
              <a:t>scoring</a:t>
            </a:r>
            <a:r>
              <a:rPr lang="it-IT" sz="2700" dirty="0">
                <a:solidFill>
                  <a:srgbClr val="000000"/>
                </a:solidFill>
                <a:latin typeface="Garamond"/>
                <a:cs typeface="Garamond"/>
              </a:rPr>
              <a:t>)</a:t>
            </a:r>
          </a:p>
          <a:p>
            <a:pPr algn="just"/>
            <a:r>
              <a:rPr lang="it-IT" sz="2700" b="1" dirty="0">
                <a:solidFill>
                  <a:srgbClr val="000000"/>
                </a:solidFill>
                <a:latin typeface="Garamond"/>
                <a:cs typeface="Garamond"/>
              </a:rPr>
              <a:t>Monitoraggio</a:t>
            </a:r>
            <a:r>
              <a:rPr lang="it-IT" sz="2700" dirty="0">
                <a:solidFill>
                  <a:srgbClr val="000000"/>
                </a:solidFill>
                <a:latin typeface="Garamond"/>
                <a:cs typeface="Garamond"/>
              </a:rPr>
              <a:t> da parte delle banche produce un vantaggio rispetto alla situazione in cui i risparmiatori offrono direttamente prestiti alle imprese.</a:t>
            </a:r>
          </a:p>
          <a:p>
            <a:pPr algn="just"/>
            <a:r>
              <a:rPr lang="it-IT" sz="2700" dirty="0">
                <a:solidFill>
                  <a:srgbClr val="000000"/>
                </a:solidFill>
                <a:latin typeface="Garamond"/>
                <a:cs typeface="Garamond"/>
              </a:rPr>
              <a:t>La maggior parte dei crediti </a:t>
            </a:r>
            <a:r>
              <a:rPr lang="it-IT" sz="2700" u="sng" dirty="0">
                <a:solidFill>
                  <a:srgbClr val="000000"/>
                </a:solidFill>
                <a:latin typeface="Garamond"/>
                <a:cs typeface="Garamond"/>
              </a:rPr>
              <a:t>non</a:t>
            </a:r>
            <a:r>
              <a:rPr lang="it-IT" sz="2700" dirty="0">
                <a:solidFill>
                  <a:srgbClr val="000000"/>
                </a:solidFill>
                <a:latin typeface="Garamond"/>
                <a:cs typeface="Garamond"/>
              </a:rPr>
              <a:t> è negoziabile, tuttavia negli ultimi vent’anni si sono diffuse </a:t>
            </a:r>
            <a:r>
              <a:rPr lang="it-IT" sz="2700" b="1" dirty="0">
                <a:solidFill>
                  <a:srgbClr val="000000"/>
                </a:solidFill>
                <a:latin typeface="Garamond"/>
                <a:cs typeface="Garamond"/>
              </a:rPr>
              <a:t>operazioni innovative</a:t>
            </a:r>
            <a:r>
              <a:rPr lang="it-IT" sz="2700" dirty="0">
                <a:solidFill>
                  <a:srgbClr val="000000"/>
                </a:solidFill>
                <a:latin typeface="Garamond"/>
                <a:cs typeface="Garamond"/>
              </a:rPr>
              <a:t> (spec. </a:t>
            </a:r>
            <a:r>
              <a:rPr lang="it-IT" sz="2700" b="1" dirty="0">
                <a:solidFill>
                  <a:srgbClr val="000000"/>
                </a:solidFill>
                <a:latin typeface="Garamond"/>
                <a:cs typeface="Garamond"/>
              </a:rPr>
              <a:t>cartolarizzazioni</a:t>
            </a:r>
            <a:r>
              <a:rPr lang="it-IT" sz="2700" dirty="0">
                <a:solidFill>
                  <a:srgbClr val="000000"/>
                </a:solidFill>
                <a:latin typeface="Garamond"/>
                <a:cs typeface="Garamond"/>
              </a:rPr>
              <a:t> relative a mutui immobiliari garantiti da ipoteca) con le quali le </a:t>
            </a:r>
            <a:r>
              <a:rPr lang="it-IT" sz="2700" b="1" dirty="0">
                <a:solidFill>
                  <a:srgbClr val="000000"/>
                </a:solidFill>
                <a:latin typeface="Garamond"/>
                <a:cs typeface="Garamond"/>
              </a:rPr>
              <a:t>banche</a:t>
            </a:r>
            <a:r>
              <a:rPr lang="it-IT" sz="2700" dirty="0">
                <a:solidFill>
                  <a:srgbClr val="000000"/>
                </a:solidFill>
                <a:latin typeface="Garamond"/>
                <a:cs typeface="Garamond"/>
              </a:rPr>
              <a:t> </a:t>
            </a:r>
            <a:r>
              <a:rPr lang="it-IT" sz="2700" b="1" dirty="0">
                <a:solidFill>
                  <a:srgbClr val="000000"/>
                </a:solidFill>
                <a:latin typeface="Garamond"/>
                <a:cs typeface="Garamond"/>
              </a:rPr>
              <a:t>cedono al mercato blocchi di crediti </a:t>
            </a:r>
            <a:r>
              <a:rPr lang="it-IT" sz="2700" dirty="0">
                <a:solidFill>
                  <a:srgbClr val="000000"/>
                </a:solidFill>
                <a:latin typeface="Garamond"/>
                <a:cs typeface="Garamond"/>
              </a:rPr>
              <a:t>così </a:t>
            </a:r>
            <a:r>
              <a:rPr lang="it-IT" sz="2700" b="1" dirty="0">
                <a:solidFill>
                  <a:srgbClr val="000000"/>
                </a:solidFill>
                <a:latin typeface="Garamond"/>
                <a:cs typeface="Garamond"/>
              </a:rPr>
              <a:t>indebolendo gli incentivi ad effettuare corrette valutazioni </a:t>
            </a:r>
            <a:r>
              <a:rPr lang="it-IT" sz="2700" dirty="0">
                <a:solidFill>
                  <a:srgbClr val="000000"/>
                </a:solidFill>
                <a:latin typeface="Garamond"/>
                <a:cs typeface="Garamond"/>
              </a:rPr>
              <a:t>del </a:t>
            </a:r>
            <a:r>
              <a:rPr lang="it-IT" sz="2700" b="1" dirty="0">
                <a:solidFill>
                  <a:srgbClr val="000000"/>
                </a:solidFill>
                <a:latin typeface="Garamond"/>
                <a:cs typeface="Garamond"/>
              </a:rPr>
              <a:t>merito creditizio</a:t>
            </a:r>
            <a:r>
              <a:rPr lang="it-IT" sz="2700" dirty="0">
                <a:solidFill>
                  <a:srgbClr val="000000"/>
                </a:solidFill>
                <a:latin typeface="Garamond"/>
                <a:cs typeface="Garamond"/>
              </a:rPr>
              <a:t>. Cenni agli NPL) </a:t>
            </a:r>
          </a:p>
          <a:p>
            <a:pPr algn="just"/>
            <a:r>
              <a:rPr lang="it-IT" sz="2700" u="sng" dirty="0">
                <a:solidFill>
                  <a:srgbClr val="000000"/>
                </a:solidFill>
                <a:latin typeface="Garamond"/>
                <a:cs typeface="Garamond"/>
              </a:rPr>
              <a:t>In questi casi, l’ intermediario </a:t>
            </a:r>
            <a:r>
              <a:rPr lang="it-IT" sz="2700" b="1" u="sng" dirty="0">
                <a:solidFill>
                  <a:srgbClr val="000000"/>
                </a:solidFill>
                <a:latin typeface="Garamond"/>
                <a:cs typeface="Garamond"/>
              </a:rPr>
              <a:t>origina i rischi </a:t>
            </a:r>
            <a:r>
              <a:rPr lang="it-IT" sz="2700" u="sng" dirty="0">
                <a:solidFill>
                  <a:srgbClr val="000000"/>
                </a:solidFill>
                <a:latin typeface="Garamond"/>
                <a:cs typeface="Garamond"/>
              </a:rPr>
              <a:t>ma li </a:t>
            </a:r>
            <a:r>
              <a:rPr lang="it-IT" sz="2700" b="1" u="sng" dirty="0">
                <a:solidFill>
                  <a:srgbClr val="000000"/>
                </a:solidFill>
                <a:latin typeface="Garamond"/>
                <a:cs typeface="Garamond"/>
              </a:rPr>
              <a:t>distribuisce al mercato</a:t>
            </a:r>
            <a:r>
              <a:rPr lang="it-IT" sz="2700" dirty="0">
                <a:solidFill>
                  <a:srgbClr val="000000"/>
                </a:solidFill>
                <a:latin typeface="Garamond"/>
                <a:cs typeface="Garamond"/>
              </a:rPr>
              <a:t>.</a:t>
            </a:r>
          </a:p>
          <a:p>
            <a:pPr algn="just"/>
            <a:endParaRPr lang="it-IT" sz="2700" dirty="0">
              <a:solidFill>
                <a:srgbClr val="000000"/>
              </a:solidFill>
              <a:latin typeface="Garamond"/>
              <a:cs typeface="Garamond"/>
            </a:endParaRP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427277"/>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t-IT" sz="3200" b="1" dirty="0">
                <a:solidFill>
                  <a:srgbClr val="FFFFFF"/>
                </a:solidFill>
                <a:latin typeface="Garamond"/>
                <a:cs typeface="Garamond"/>
              </a:rPr>
              <a:t>La funzione di liquidità e la funzione creditizia. </a:t>
            </a:r>
          </a:p>
          <a:p>
            <a:pPr algn="ctr"/>
            <a:r>
              <a:rPr lang="it-IT" sz="3200" b="1" dirty="0">
                <a:solidFill>
                  <a:srgbClr val="FFFFFF"/>
                </a:solidFill>
                <a:latin typeface="Garamond"/>
                <a:cs typeface="Garamond"/>
              </a:rPr>
              <a:t>La riduzione dei costi di transazione</a:t>
            </a:r>
          </a:p>
          <a:p>
            <a:pPr algn="ctr"/>
            <a:endParaRPr lang="it-IT" sz="3200" b="1" dirty="0">
              <a:solidFill>
                <a:srgbClr val="FFFFFF"/>
              </a:solidFill>
              <a:latin typeface="Garamond"/>
              <a:cs typeface="Garamond"/>
            </a:endParaRPr>
          </a:p>
        </p:txBody>
      </p:sp>
    </p:spTree>
    <p:extLst>
      <p:ext uri="{BB962C8B-B14F-4D97-AF65-F5344CB8AC3E}">
        <p14:creationId xmlns:p14="http://schemas.microsoft.com/office/powerpoint/2010/main" val="6325867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62534"/>
            <a:ext cx="12192000" cy="666166"/>
          </a:xfrm>
        </p:spPr>
        <p:txBody>
          <a:bodyPr>
            <a:noAutofit/>
          </a:bodyPr>
          <a:lstStyle/>
          <a:p>
            <a:pPr algn="ctr"/>
            <a:r>
              <a:rPr lang="it-IT" sz="6000" b="1" dirty="0">
                <a:solidFill>
                  <a:srgbClr val="FFFFFF"/>
                </a:solidFill>
                <a:latin typeface="Garamond"/>
                <a:cs typeface="Garamond"/>
              </a:rPr>
              <a:t>Banche e sistema finanziario</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957497"/>
            <a:ext cx="12192001" cy="4900503"/>
          </a:xfrm>
        </p:spPr>
        <p:txBody>
          <a:bodyPr>
            <a:noAutofit/>
          </a:bodyPr>
          <a:lstStyle/>
          <a:p>
            <a:pPr algn="just"/>
            <a:r>
              <a:rPr lang="it-IT" sz="3400" dirty="0">
                <a:solidFill>
                  <a:srgbClr val="000000"/>
                </a:solidFill>
                <a:latin typeface="Garamond"/>
                <a:cs typeface="Garamond"/>
              </a:rPr>
              <a:t>Le banche, avendo al proprio </a:t>
            </a:r>
            <a:r>
              <a:rPr lang="it-IT" sz="3400" b="1" dirty="0">
                <a:solidFill>
                  <a:srgbClr val="000000"/>
                </a:solidFill>
                <a:latin typeface="Garamond"/>
                <a:cs typeface="Garamond"/>
              </a:rPr>
              <a:t>passivo</a:t>
            </a:r>
            <a:r>
              <a:rPr lang="it-IT" sz="3400" dirty="0">
                <a:solidFill>
                  <a:srgbClr val="000000"/>
                </a:solidFill>
                <a:latin typeface="Garamond"/>
                <a:cs typeface="Garamond"/>
              </a:rPr>
              <a:t> </a:t>
            </a:r>
            <a:r>
              <a:rPr lang="it-IT" sz="3400" b="1" dirty="0">
                <a:solidFill>
                  <a:srgbClr val="000000"/>
                </a:solidFill>
                <a:latin typeface="Garamond"/>
                <a:cs typeface="Garamond"/>
              </a:rPr>
              <a:t>depositi</a:t>
            </a:r>
            <a:r>
              <a:rPr lang="it-IT" sz="3400" dirty="0">
                <a:solidFill>
                  <a:srgbClr val="000000"/>
                </a:solidFill>
                <a:latin typeface="Garamond"/>
                <a:cs typeface="Garamond"/>
              </a:rPr>
              <a:t>, normalmente rimborsabili «</a:t>
            </a:r>
            <a:r>
              <a:rPr lang="it-IT" sz="3400" b="1" dirty="0">
                <a:solidFill>
                  <a:srgbClr val="000000"/>
                </a:solidFill>
                <a:latin typeface="Garamond"/>
                <a:cs typeface="Garamond"/>
              </a:rPr>
              <a:t>a vista</a:t>
            </a:r>
            <a:r>
              <a:rPr lang="it-IT" sz="3400" dirty="0">
                <a:solidFill>
                  <a:srgbClr val="000000"/>
                </a:solidFill>
                <a:latin typeface="Garamond"/>
                <a:cs typeface="Garamond"/>
              </a:rPr>
              <a:t>» o dopo un </a:t>
            </a:r>
            <a:r>
              <a:rPr lang="it-IT" sz="3400" b="1" dirty="0">
                <a:solidFill>
                  <a:srgbClr val="000000"/>
                </a:solidFill>
                <a:latin typeface="Garamond"/>
                <a:cs typeface="Garamond"/>
              </a:rPr>
              <a:t>breve termine</a:t>
            </a:r>
            <a:r>
              <a:rPr lang="it-IT" sz="3400" dirty="0">
                <a:solidFill>
                  <a:srgbClr val="000000"/>
                </a:solidFill>
                <a:latin typeface="Garamond"/>
                <a:cs typeface="Garamond"/>
              </a:rPr>
              <a:t>, e avendo all’</a:t>
            </a:r>
            <a:r>
              <a:rPr lang="it-IT" sz="3400" b="1" dirty="0">
                <a:solidFill>
                  <a:srgbClr val="000000"/>
                </a:solidFill>
                <a:latin typeface="Garamond"/>
                <a:cs typeface="Garamond"/>
              </a:rPr>
              <a:t>attivo</a:t>
            </a:r>
            <a:r>
              <a:rPr lang="it-IT" sz="3400" dirty="0">
                <a:solidFill>
                  <a:srgbClr val="000000"/>
                </a:solidFill>
                <a:latin typeface="Garamond"/>
                <a:cs typeface="Garamond"/>
              </a:rPr>
              <a:t> </a:t>
            </a:r>
            <a:r>
              <a:rPr lang="it-IT" sz="3400" b="1" dirty="0">
                <a:solidFill>
                  <a:srgbClr val="000000"/>
                </a:solidFill>
                <a:latin typeface="Garamond"/>
                <a:cs typeface="Garamond"/>
              </a:rPr>
              <a:t>crediti</a:t>
            </a:r>
            <a:r>
              <a:rPr lang="it-IT" sz="3400" dirty="0">
                <a:solidFill>
                  <a:srgbClr val="000000"/>
                </a:solidFill>
                <a:latin typeface="Garamond"/>
                <a:cs typeface="Garamond"/>
              </a:rPr>
              <a:t> che possono avere </a:t>
            </a:r>
            <a:r>
              <a:rPr lang="it-IT" sz="3400" b="1" dirty="0">
                <a:solidFill>
                  <a:srgbClr val="000000"/>
                </a:solidFill>
                <a:latin typeface="Garamond"/>
                <a:cs typeface="Garamond"/>
              </a:rPr>
              <a:t>scadenze diverse</a:t>
            </a:r>
            <a:r>
              <a:rPr lang="it-IT" sz="3400" dirty="0">
                <a:solidFill>
                  <a:srgbClr val="000000"/>
                </a:solidFill>
                <a:latin typeface="Garamond"/>
                <a:cs typeface="Garamond"/>
              </a:rPr>
              <a:t>, riescono a </a:t>
            </a:r>
            <a:r>
              <a:rPr lang="it-IT" sz="3400" b="1" dirty="0">
                <a:solidFill>
                  <a:srgbClr val="000000"/>
                </a:solidFill>
                <a:latin typeface="Garamond"/>
                <a:cs typeface="Garamond"/>
              </a:rPr>
              <a:t>conciliare le diverse esigenze</a:t>
            </a:r>
            <a:r>
              <a:rPr lang="it-IT" sz="3400" dirty="0">
                <a:solidFill>
                  <a:srgbClr val="000000"/>
                </a:solidFill>
                <a:latin typeface="Garamond"/>
                <a:cs typeface="Garamond"/>
              </a:rPr>
              <a:t> dei </a:t>
            </a:r>
            <a:r>
              <a:rPr lang="it-IT" sz="3400" b="1" dirty="0">
                <a:solidFill>
                  <a:srgbClr val="000000"/>
                </a:solidFill>
                <a:latin typeface="Garamond"/>
                <a:cs typeface="Garamond"/>
              </a:rPr>
              <a:t>depositanti</a:t>
            </a:r>
            <a:r>
              <a:rPr lang="it-IT" sz="3400" dirty="0">
                <a:solidFill>
                  <a:srgbClr val="000000"/>
                </a:solidFill>
                <a:latin typeface="Garamond"/>
                <a:cs typeface="Garamond"/>
              </a:rPr>
              <a:t> con quelle dei </a:t>
            </a:r>
            <a:r>
              <a:rPr lang="it-IT" sz="3400" b="1" dirty="0">
                <a:solidFill>
                  <a:srgbClr val="000000"/>
                </a:solidFill>
                <a:latin typeface="Garamond"/>
                <a:cs typeface="Garamond"/>
              </a:rPr>
              <a:t>soggetti finanziati</a:t>
            </a:r>
            <a:r>
              <a:rPr lang="it-IT" sz="3400" dirty="0">
                <a:solidFill>
                  <a:srgbClr val="000000"/>
                </a:solidFill>
                <a:latin typeface="Garamond"/>
                <a:cs typeface="Garamond"/>
              </a:rPr>
              <a:t>. </a:t>
            </a:r>
          </a:p>
          <a:p>
            <a:pPr algn="just"/>
            <a:r>
              <a:rPr lang="it-IT" sz="3400" dirty="0">
                <a:solidFill>
                  <a:srgbClr val="000000"/>
                </a:solidFill>
                <a:latin typeface="Garamond"/>
                <a:cs typeface="Garamond"/>
              </a:rPr>
              <a:t>La </a:t>
            </a:r>
            <a:r>
              <a:rPr lang="it-IT" sz="3400" b="1" u="sng" dirty="0">
                <a:solidFill>
                  <a:srgbClr val="000000"/>
                </a:solidFill>
                <a:latin typeface="Garamond"/>
                <a:cs typeface="Garamond"/>
              </a:rPr>
              <a:t>trasformazione delle scadenze </a:t>
            </a:r>
            <a:r>
              <a:rPr lang="it-IT" sz="3400" dirty="0">
                <a:solidFill>
                  <a:srgbClr val="000000"/>
                </a:solidFill>
                <a:latin typeface="Garamond"/>
                <a:cs typeface="Garamond"/>
              </a:rPr>
              <a:t>è una conseguenza dell’</a:t>
            </a:r>
            <a:r>
              <a:rPr lang="it-IT" sz="3400" b="1" dirty="0">
                <a:solidFill>
                  <a:srgbClr val="000000"/>
                </a:solidFill>
                <a:latin typeface="Garamond"/>
                <a:cs typeface="Garamond"/>
              </a:rPr>
              <a:t>esercizio </a:t>
            </a:r>
            <a:r>
              <a:rPr lang="it-IT" sz="3400" b="1" u="sng" dirty="0">
                <a:solidFill>
                  <a:srgbClr val="000000"/>
                </a:solidFill>
                <a:latin typeface="Garamond"/>
                <a:cs typeface="Garamond"/>
              </a:rPr>
              <a:t>congiunto</a:t>
            </a:r>
            <a:r>
              <a:rPr lang="it-IT" sz="3400" b="1" dirty="0">
                <a:solidFill>
                  <a:srgbClr val="000000"/>
                </a:solidFill>
                <a:latin typeface="Garamond"/>
                <a:cs typeface="Garamond"/>
              </a:rPr>
              <a:t> </a:t>
            </a:r>
            <a:r>
              <a:rPr lang="it-IT" sz="3400" dirty="0">
                <a:solidFill>
                  <a:srgbClr val="000000"/>
                </a:solidFill>
                <a:latin typeface="Garamond"/>
                <a:cs typeface="Garamond"/>
              </a:rPr>
              <a:t>di </a:t>
            </a:r>
            <a:r>
              <a:rPr lang="it-IT" sz="3400" b="1" dirty="0">
                <a:solidFill>
                  <a:srgbClr val="000000"/>
                </a:solidFill>
                <a:latin typeface="Garamond"/>
                <a:cs typeface="Garamond"/>
              </a:rPr>
              <a:t>offerta</a:t>
            </a:r>
            <a:r>
              <a:rPr lang="it-IT" sz="3400" dirty="0">
                <a:solidFill>
                  <a:srgbClr val="000000"/>
                </a:solidFill>
                <a:latin typeface="Garamond"/>
                <a:cs typeface="Garamond"/>
              </a:rPr>
              <a:t> di </a:t>
            </a:r>
            <a:r>
              <a:rPr lang="it-IT" sz="3400" b="1" dirty="0">
                <a:solidFill>
                  <a:srgbClr val="000000"/>
                </a:solidFill>
                <a:latin typeface="Garamond"/>
                <a:cs typeface="Garamond"/>
              </a:rPr>
              <a:t>depositi</a:t>
            </a:r>
            <a:r>
              <a:rPr lang="it-IT" sz="3400" dirty="0">
                <a:solidFill>
                  <a:srgbClr val="000000"/>
                </a:solidFill>
                <a:latin typeface="Garamond"/>
                <a:cs typeface="Garamond"/>
              </a:rPr>
              <a:t> e di </a:t>
            </a:r>
            <a:r>
              <a:rPr lang="it-IT" sz="3400" b="1" dirty="0">
                <a:solidFill>
                  <a:srgbClr val="000000"/>
                </a:solidFill>
                <a:latin typeface="Garamond"/>
                <a:cs typeface="Garamond"/>
              </a:rPr>
              <a:t>prestiti</a:t>
            </a:r>
            <a:r>
              <a:rPr lang="it-IT" sz="3400" dirty="0">
                <a:solidFill>
                  <a:srgbClr val="000000"/>
                </a:solidFill>
                <a:latin typeface="Garamond"/>
                <a:cs typeface="Garamond"/>
              </a:rPr>
              <a:t>. </a:t>
            </a:r>
          </a:p>
          <a:p>
            <a:pPr algn="just"/>
            <a:r>
              <a:rPr lang="it-IT" sz="3400" dirty="0">
                <a:solidFill>
                  <a:srgbClr val="000000"/>
                </a:solidFill>
                <a:latin typeface="Garamond"/>
                <a:cs typeface="Garamond"/>
              </a:rPr>
              <a:t>NB: Generalmente le banche </a:t>
            </a:r>
            <a:r>
              <a:rPr lang="it-IT" sz="3400" b="1" dirty="0">
                <a:solidFill>
                  <a:srgbClr val="000000"/>
                </a:solidFill>
                <a:latin typeface="Garamond"/>
                <a:cs typeface="Garamond"/>
              </a:rPr>
              <a:t>limitano</a:t>
            </a:r>
            <a:r>
              <a:rPr lang="it-IT" sz="3400" dirty="0">
                <a:solidFill>
                  <a:srgbClr val="000000"/>
                </a:solidFill>
                <a:latin typeface="Garamond"/>
                <a:cs typeface="Garamond"/>
              </a:rPr>
              <a:t> la trasformazione delle scadenze per non incorrere in carenze di liquidità.</a:t>
            </a: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219457"/>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t-IT" sz="3200" b="1" dirty="0">
                <a:solidFill>
                  <a:srgbClr val="FFFFFF"/>
                </a:solidFill>
                <a:latin typeface="Garamond"/>
                <a:cs typeface="Garamond"/>
              </a:rPr>
              <a:t>La trasformazione delle scadenze</a:t>
            </a:r>
          </a:p>
        </p:txBody>
      </p:sp>
    </p:spTree>
    <p:extLst>
      <p:ext uri="{BB962C8B-B14F-4D97-AF65-F5344CB8AC3E}">
        <p14:creationId xmlns:p14="http://schemas.microsoft.com/office/powerpoint/2010/main" val="2339928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62534"/>
            <a:ext cx="12192000" cy="666166"/>
          </a:xfrm>
        </p:spPr>
        <p:txBody>
          <a:bodyPr>
            <a:noAutofit/>
          </a:bodyPr>
          <a:lstStyle/>
          <a:p>
            <a:pPr algn="ctr"/>
            <a:r>
              <a:rPr lang="it-IT" sz="6000" b="1" dirty="0">
                <a:solidFill>
                  <a:srgbClr val="FFFFFF"/>
                </a:solidFill>
                <a:latin typeface="Garamond"/>
                <a:cs typeface="Garamond"/>
              </a:rPr>
              <a:t>Banche e sistema finanziario</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957497"/>
            <a:ext cx="12192001" cy="4900503"/>
          </a:xfrm>
        </p:spPr>
        <p:txBody>
          <a:bodyPr>
            <a:noAutofit/>
          </a:bodyPr>
          <a:lstStyle/>
          <a:p>
            <a:pPr algn="just"/>
            <a:r>
              <a:rPr lang="it-IT" sz="3400" dirty="0">
                <a:solidFill>
                  <a:srgbClr val="000000"/>
                </a:solidFill>
                <a:latin typeface="Garamond"/>
                <a:cs typeface="Garamond"/>
              </a:rPr>
              <a:t>Dopo aver osservato le diverse funzioni delle banche, vale precisare che la nozione di «</a:t>
            </a:r>
            <a:r>
              <a:rPr lang="it-IT" sz="3400" b="1" dirty="0">
                <a:solidFill>
                  <a:srgbClr val="000000"/>
                </a:solidFill>
                <a:latin typeface="Garamond"/>
                <a:cs typeface="Garamond"/>
              </a:rPr>
              <a:t>banca</a:t>
            </a:r>
            <a:r>
              <a:rPr lang="it-IT" sz="3400" dirty="0">
                <a:solidFill>
                  <a:srgbClr val="000000"/>
                </a:solidFill>
                <a:latin typeface="Garamond"/>
                <a:cs typeface="Garamond"/>
              </a:rPr>
              <a:t>» e quella di «</a:t>
            </a:r>
            <a:r>
              <a:rPr lang="it-IT" sz="3400" b="1" dirty="0">
                <a:solidFill>
                  <a:srgbClr val="000000"/>
                </a:solidFill>
                <a:latin typeface="Garamond"/>
                <a:cs typeface="Garamond"/>
              </a:rPr>
              <a:t>attività bancaria</a:t>
            </a:r>
            <a:r>
              <a:rPr lang="it-IT" sz="3400" dirty="0">
                <a:solidFill>
                  <a:srgbClr val="000000"/>
                </a:solidFill>
                <a:latin typeface="Garamond"/>
                <a:cs typeface="Garamond"/>
              </a:rPr>
              <a:t>» devono essere comprese alla luce del </a:t>
            </a:r>
            <a:r>
              <a:rPr lang="it-IT" sz="3400" b="1" dirty="0">
                <a:solidFill>
                  <a:srgbClr val="000000"/>
                </a:solidFill>
                <a:latin typeface="Garamond"/>
                <a:cs typeface="Garamond"/>
              </a:rPr>
              <a:t>dato normativo</a:t>
            </a:r>
            <a:r>
              <a:rPr lang="it-IT" sz="3400" dirty="0">
                <a:solidFill>
                  <a:srgbClr val="000000"/>
                </a:solidFill>
                <a:latin typeface="Garamond"/>
                <a:cs typeface="Garamond"/>
              </a:rPr>
              <a:t>. </a:t>
            </a:r>
          </a:p>
          <a:p>
            <a:pPr marL="0" indent="0" algn="just">
              <a:buNone/>
            </a:pPr>
            <a:r>
              <a:rPr lang="it-IT" sz="3400" dirty="0">
                <a:solidFill>
                  <a:srgbClr val="000000"/>
                </a:solidFill>
                <a:latin typeface="Garamond"/>
                <a:cs typeface="Garamond"/>
              </a:rPr>
              <a:t>N.B:: esistono </a:t>
            </a:r>
            <a:r>
              <a:rPr lang="it-IT" sz="3400" b="1" dirty="0">
                <a:solidFill>
                  <a:srgbClr val="000000"/>
                </a:solidFill>
                <a:latin typeface="Garamond"/>
                <a:cs typeface="Garamond"/>
              </a:rPr>
              <a:t>imprese finanziarie </a:t>
            </a:r>
            <a:r>
              <a:rPr lang="it-IT" sz="3400" dirty="0">
                <a:solidFill>
                  <a:srgbClr val="000000"/>
                </a:solidFill>
                <a:latin typeface="Garamond"/>
                <a:cs typeface="Garamond"/>
              </a:rPr>
              <a:t>alle quali l’ordinamento riconosce la qualifica di banca pur in assenza di una attività bancaria tipica</a:t>
            </a:r>
            <a:r>
              <a:rPr lang="it-IT" sz="3400" b="1" dirty="0">
                <a:solidFill>
                  <a:srgbClr val="000000"/>
                </a:solidFill>
                <a:latin typeface="Garamond"/>
                <a:cs typeface="Garamond"/>
              </a:rPr>
              <a:t> </a:t>
            </a:r>
            <a:r>
              <a:rPr lang="it-IT" sz="3400" dirty="0">
                <a:solidFill>
                  <a:srgbClr val="000000"/>
                </a:solidFill>
                <a:latin typeface="Garamond"/>
                <a:cs typeface="Garamond"/>
              </a:rPr>
              <a:t>e, AL CONTRARIO, esistono imprese finanziarie che, pur svolgendo, almeno in parte, le funzioni economiche descritte non sono qualificate come banche.</a:t>
            </a: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219457"/>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t-IT" sz="3200" b="1" dirty="0">
                <a:solidFill>
                  <a:srgbClr val="FFFFFF"/>
                </a:solidFill>
                <a:latin typeface="Garamond"/>
                <a:cs typeface="Garamond"/>
              </a:rPr>
              <a:t>Funzioni e nozione di banca</a:t>
            </a:r>
          </a:p>
        </p:txBody>
      </p:sp>
    </p:spTree>
    <p:extLst>
      <p:ext uri="{BB962C8B-B14F-4D97-AF65-F5344CB8AC3E}">
        <p14:creationId xmlns:p14="http://schemas.microsoft.com/office/powerpoint/2010/main" val="23508980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62534"/>
            <a:ext cx="12192000" cy="666166"/>
          </a:xfrm>
        </p:spPr>
        <p:txBody>
          <a:bodyPr>
            <a:noAutofit/>
          </a:bodyPr>
          <a:lstStyle/>
          <a:p>
            <a:pPr algn="ctr"/>
            <a:r>
              <a:rPr lang="it-IT" sz="6000" b="1" dirty="0">
                <a:solidFill>
                  <a:srgbClr val="FFFFFF"/>
                </a:solidFill>
                <a:latin typeface="Garamond"/>
                <a:cs typeface="Garamond"/>
              </a:rPr>
              <a:t>Banche e sistema finanziario</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957497"/>
            <a:ext cx="12192001" cy="4900503"/>
          </a:xfrm>
        </p:spPr>
        <p:txBody>
          <a:bodyPr>
            <a:noAutofit/>
          </a:bodyPr>
          <a:lstStyle/>
          <a:p>
            <a:pPr algn="just"/>
            <a:r>
              <a:rPr lang="it-IT" sz="3200" dirty="0">
                <a:solidFill>
                  <a:srgbClr val="000000"/>
                </a:solidFill>
                <a:latin typeface="Garamond"/>
                <a:cs typeface="Garamond"/>
              </a:rPr>
              <a:t>A partire dalla legge del 1936 la </a:t>
            </a:r>
            <a:r>
              <a:rPr lang="it-IT" sz="3200" b="1" dirty="0">
                <a:solidFill>
                  <a:srgbClr val="000000"/>
                </a:solidFill>
                <a:latin typeface="Garamond"/>
                <a:cs typeface="Garamond"/>
              </a:rPr>
              <a:t>nozione di banca </a:t>
            </a:r>
            <a:r>
              <a:rPr lang="it-IT" sz="3200" dirty="0">
                <a:solidFill>
                  <a:srgbClr val="000000"/>
                </a:solidFill>
                <a:latin typeface="Garamond"/>
                <a:cs typeface="Garamond"/>
              </a:rPr>
              <a:t>è individuata dalla legge che ne definisce l’</a:t>
            </a:r>
            <a:r>
              <a:rPr lang="it-IT" sz="3200" b="1" dirty="0">
                <a:solidFill>
                  <a:srgbClr val="000000"/>
                </a:solidFill>
                <a:latin typeface="Garamond"/>
                <a:cs typeface="Garamond"/>
              </a:rPr>
              <a:t>oggetto sociale </a:t>
            </a:r>
            <a:r>
              <a:rPr lang="it-IT" sz="3200" dirty="0">
                <a:solidFill>
                  <a:srgbClr val="000000"/>
                </a:solidFill>
                <a:latin typeface="Garamond"/>
                <a:cs typeface="Garamond"/>
              </a:rPr>
              <a:t>ponendo nel contempo </a:t>
            </a:r>
            <a:r>
              <a:rPr lang="it-IT" sz="3200" b="1" dirty="0">
                <a:solidFill>
                  <a:srgbClr val="000000"/>
                </a:solidFill>
                <a:latin typeface="Garamond"/>
                <a:cs typeface="Garamond"/>
              </a:rPr>
              <a:t>limiti</a:t>
            </a:r>
            <a:r>
              <a:rPr lang="it-IT" sz="3200" dirty="0">
                <a:solidFill>
                  <a:srgbClr val="000000"/>
                </a:solidFill>
                <a:latin typeface="Garamond"/>
                <a:cs typeface="Garamond"/>
              </a:rPr>
              <a:t> alle sue attività.</a:t>
            </a:r>
          </a:p>
          <a:p>
            <a:pPr algn="just"/>
            <a:r>
              <a:rPr lang="it-IT" sz="3200" dirty="0">
                <a:solidFill>
                  <a:srgbClr val="000000"/>
                </a:solidFill>
                <a:latin typeface="Garamond"/>
                <a:cs typeface="Garamond"/>
              </a:rPr>
              <a:t>I limiti sono dettati da esigenze di </a:t>
            </a:r>
            <a:r>
              <a:rPr lang="it-IT" sz="3200" b="1" dirty="0">
                <a:solidFill>
                  <a:srgbClr val="000000"/>
                </a:solidFill>
                <a:latin typeface="Garamond"/>
                <a:cs typeface="Garamond"/>
              </a:rPr>
              <a:t>controllo pubblico </a:t>
            </a:r>
            <a:r>
              <a:rPr lang="it-IT" sz="3200" dirty="0">
                <a:solidFill>
                  <a:srgbClr val="000000"/>
                </a:solidFill>
                <a:latin typeface="Garamond"/>
                <a:cs typeface="Garamond"/>
              </a:rPr>
              <a:t>volte a limitare i </a:t>
            </a:r>
            <a:r>
              <a:rPr lang="it-IT" sz="3200" b="1" dirty="0">
                <a:solidFill>
                  <a:srgbClr val="000000"/>
                </a:solidFill>
                <a:latin typeface="Garamond"/>
                <a:cs typeface="Garamond"/>
              </a:rPr>
              <a:t>rischi</a:t>
            </a:r>
            <a:r>
              <a:rPr lang="it-IT" sz="3200" dirty="0">
                <a:solidFill>
                  <a:srgbClr val="000000"/>
                </a:solidFill>
                <a:latin typeface="Garamond"/>
                <a:cs typeface="Garamond"/>
              </a:rPr>
              <a:t>. </a:t>
            </a:r>
          </a:p>
          <a:p>
            <a:pPr algn="just"/>
            <a:r>
              <a:rPr lang="it-IT" sz="3200" dirty="0">
                <a:solidFill>
                  <a:srgbClr val="000000"/>
                </a:solidFill>
                <a:latin typeface="Garamond"/>
                <a:cs typeface="Garamond"/>
              </a:rPr>
              <a:t>Fondamentale la </a:t>
            </a:r>
            <a:r>
              <a:rPr lang="it-IT" sz="3200" b="1" dirty="0">
                <a:solidFill>
                  <a:srgbClr val="000000"/>
                </a:solidFill>
                <a:latin typeface="Garamond"/>
                <a:cs typeface="Garamond"/>
              </a:rPr>
              <a:t>distinzione</a:t>
            </a:r>
            <a:r>
              <a:rPr lang="it-IT" sz="3200" dirty="0">
                <a:solidFill>
                  <a:srgbClr val="000000"/>
                </a:solidFill>
                <a:latin typeface="Garamond"/>
                <a:cs typeface="Garamond"/>
              </a:rPr>
              <a:t> tra </a:t>
            </a:r>
            <a:r>
              <a:rPr lang="it-IT" sz="3200" b="1" dirty="0">
                <a:solidFill>
                  <a:srgbClr val="000000"/>
                </a:solidFill>
                <a:latin typeface="Garamond"/>
                <a:cs typeface="Garamond"/>
              </a:rPr>
              <a:t>banche operanti a breve termine </a:t>
            </a:r>
            <a:r>
              <a:rPr lang="it-IT" sz="3200" dirty="0">
                <a:solidFill>
                  <a:srgbClr val="000000"/>
                </a:solidFill>
                <a:latin typeface="Garamond"/>
                <a:cs typeface="Garamond"/>
              </a:rPr>
              <a:t>(</a:t>
            </a:r>
            <a:r>
              <a:rPr lang="it-IT" sz="3200" b="1" u="sng" dirty="0">
                <a:solidFill>
                  <a:srgbClr val="000000"/>
                </a:solidFill>
                <a:latin typeface="Garamond"/>
                <a:cs typeface="Garamond"/>
              </a:rPr>
              <a:t>aziende di credito</a:t>
            </a:r>
            <a:r>
              <a:rPr lang="it-IT" sz="3200" dirty="0">
                <a:solidFill>
                  <a:srgbClr val="000000"/>
                </a:solidFill>
                <a:latin typeface="Garamond"/>
                <a:cs typeface="Garamond"/>
              </a:rPr>
              <a:t>) e </a:t>
            </a:r>
            <a:r>
              <a:rPr lang="it-IT" sz="3200" b="1" dirty="0">
                <a:solidFill>
                  <a:srgbClr val="000000"/>
                </a:solidFill>
                <a:latin typeface="Garamond"/>
                <a:cs typeface="Garamond"/>
              </a:rPr>
              <a:t>banche operanti a medio e lungo termine </a:t>
            </a:r>
            <a:r>
              <a:rPr lang="it-IT" sz="3200" dirty="0">
                <a:solidFill>
                  <a:srgbClr val="000000"/>
                </a:solidFill>
                <a:latin typeface="Garamond"/>
                <a:cs typeface="Garamond"/>
              </a:rPr>
              <a:t>(</a:t>
            </a:r>
            <a:r>
              <a:rPr lang="it-IT" sz="3200" b="1" u="sng" dirty="0">
                <a:solidFill>
                  <a:srgbClr val="000000"/>
                </a:solidFill>
                <a:latin typeface="Garamond"/>
                <a:cs typeface="Garamond"/>
              </a:rPr>
              <a:t>Istituti di credito speciale</a:t>
            </a:r>
            <a:r>
              <a:rPr lang="it-IT" sz="3200" dirty="0">
                <a:solidFill>
                  <a:srgbClr val="000000"/>
                </a:solidFill>
                <a:latin typeface="Garamond"/>
                <a:cs typeface="Garamond"/>
              </a:rPr>
              <a:t>), per evitare il pericolo che gli intermediari adottassero scelte gestionali eccessivamente rischiose in tema di </a:t>
            </a:r>
            <a:r>
              <a:rPr lang="it-IT" sz="3200" b="1" dirty="0">
                <a:solidFill>
                  <a:srgbClr val="000000"/>
                </a:solidFill>
                <a:latin typeface="Garamond"/>
                <a:cs typeface="Garamond"/>
              </a:rPr>
              <a:t>trasformazione delle scadenze</a:t>
            </a:r>
            <a:r>
              <a:rPr lang="it-IT" sz="3200" dirty="0">
                <a:solidFill>
                  <a:srgbClr val="000000"/>
                </a:solidFill>
                <a:latin typeface="Garamond"/>
                <a:cs typeface="Garamond"/>
              </a:rPr>
              <a:t>. </a:t>
            </a: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219457"/>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t-IT" sz="3200" b="1" dirty="0">
                <a:solidFill>
                  <a:srgbClr val="FFFFFF"/>
                </a:solidFill>
                <a:latin typeface="Garamond"/>
                <a:cs typeface="Garamond"/>
              </a:rPr>
              <a:t>La banca moderna e la legge bancaria del 1936</a:t>
            </a:r>
          </a:p>
        </p:txBody>
      </p:sp>
    </p:spTree>
    <p:extLst>
      <p:ext uri="{BB962C8B-B14F-4D97-AF65-F5344CB8AC3E}">
        <p14:creationId xmlns:p14="http://schemas.microsoft.com/office/powerpoint/2010/main" val="31309965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L’attività delle banche</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957497"/>
            <a:ext cx="12192001" cy="4900503"/>
          </a:xfrm>
        </p:spPr>
        <p:txBody>
          <a:bodyPr>
            <a:noAutofit/>
          </a:bodyPr>
          <a:lstStyle/>
          <a:p>
            <a:pPr algn="just"/>
            <a:r>
              <a:rPr lang="it-IT" sz="3000" dirty="0">
                <a:solidFill>
                  <a:srgbClr val="000000"/>
                </a:solidFill>
                <a:latin typeface="Garamond"/>
                <a:cs typeface="Garamond"/>
              </a:rPr>
              <a:t>Articolo 10 </a:t>
            </a:r>
            <a:r>
              <a:rPr lang="it-IT" sz="3000" dirty="0" err="1">
                <a:solidFill>
                  <a:srgbClr val="000000"/>
                </a:solidFill>
                <a:latin typeface="Garamond"/>
                <a:cs typeface="Garamond"/>
              </a:rPr>
              <a:t>t.u.b</a:t>
            </a:r>
            <a:r>
              <a:rPr lang="it-IT" sz="3000" dirty="0">
                <a:solidFill>
                  <a:srgbClr val="000000"/>
                </a:solidFill>
                <a:latin typeface="Garamond"/>
                <a:cs typeface="Garamond"/>
              </a:rPr>
              <a:t>. (Attività bancaria):  </a:t>
            </a:r>
          </a:p>
          <a:p>
            <a:pPr algn="just"/>
            <a:r>
              <a:rPr lang="it-IT" sz="3000" dirty="0">
                <a:solidFill>
                  <a:srgbClr val="000000"/>
                </a:solidFill>
                <a:latin typeface="Garamond"/>
                <a:cs typeface="Garamond"/>
              </a:rPr>
              <a:t>«1. La </a:t>
            </a:r>
            <a:r>
              <a:rPr lang="it-IT" sz="3000" b="1" dirty="0">
                <a:solidFill>
                  <a:srgbClr val="000000"/>
                </a:solidFill>
                <a:latin typeface="Garamond"/>
                <a:cs typeface="Garamond"/>
              </a:rPr>
              <a:t>raccolta di risparmio tra il pubblico </a:t>
            </a:r>
            <a:r>
              <a:rPr lang="it-IT" sz="3000" dirty="0">
                <a:solidFill>
                  <a:srgbClr val="000000"/>
                </a:solidFill>
                <a:latin typeface="Garamond"/>
                <a:cs typeface="Garamond"/>
              </a:rPr>
              <a:t>e </a:t>
            </a:r>
            <a:r>
              <a:rPr lang="it-IT" sz="3000" b="1" dirty="0">
                <a:solidFill>
                  <a:srgbClr val="000000"/>
                </a:solidFill>
                <a:latin typeface="Garamond"/>
                <a:cs typeface="Garamond"/>
              </a:rPr>
              <a:t>l’esercizio</a:t>
            </a:r>
            <a:r>
              <a:rPr lang="it-IT" sz="3000" dirty="0">
                <a:solidFill>
                  <a:srgbClr val="000000"/>
                </a:solidFill>
                <a:latin typeface="Garamond"/>
                <a:cs typeface="Garamond"/>
              </a:rPr>
              <a:t> </a:t>
            </a:r>
            <a:r>
              <a:rPr lang="it-IT" sz="3000" b="1" dirty="0">
                <a:solidFill>
                  <a:srgbClr val="000000"/>
                </a:solidFill>
                <a:latin typeface="Garamond"/>
                <a:cs typeface="Garamond"/>
              </a:rPr>
              <a:t>del</a:t>
            </a:r>
            <a:r>
              <a:rPr lang="it-IT" sz="3000" dirty="0">
                <a:solidFill>
                  <a:srgbClr val="000000"/>
                </a:solidFill>
                <a:latin typeface="Garamond"/>
                <a:cs typeface="Garamond"/>
              </a:rPr>
              <a:t> </a:t>
            </a:r>
            <a:r>
              <a:rPr lang="it-IT" sz="3000" b="1" dirty="0">
                <a:solidFill>
                  <a:srgbClr val="000000"/>
                </a:solidFill>
                <a:latin typeface="Garamond"/>
                <a:cs typeface="Garamond"/>
              </a:rPr>
              <a:t>credito</a:t>
            </a:r>
            <a:r>
              <a:rPr lang="it-IT" sz="3000" dirty="0">
                <a:solidFill>
                  <a:srgbClr val="000000"/>
                </a:solidFill>
                <a:latin typeface="Garamond"/>
                <a:cs typeface="Garamond"/>
              </a:rPr>
              <a:t> </a:t>
            </a:r>
            <a:r>
              <a:rPr lang="it-IT" sz="3000" b="1" dirty="0">
                <a:solidFill>
                  <a:srgbClr val="000000"/>
                </a:solidFill>
                <a:latin typeface="Garamond"/>
                <a:cs typeface="Garamond"/>
              </a:rPr>
              <a:t>costituiscono l’attività bancaria</a:t>
            </a:r>
            <a:r>
              <a:rPr lang="it-IT" sz="3000" dirty="0">
                <a:solidFill>
                  <a:srgbClr val="000000"/>
                </a:solidFill>
                <a:latin typeface="Garamond"/>
                <a:cs typeface="Garamond"/>
              </a:rPr>
              <a:t>. Essa ha </a:t>
            </a:r>
            <a:r>
              <a:rPr lang="it-IT" sz="3000" b="1" u="sng" dirty="0">
                <a:solidFill>
                  <a:srgbClr val="000000"/>
                </a:solidFill>
                <a:latin typeface="Garamond"/>
                <a:cs typeface="Garamond"/>
              </a:rPr>
              <a:t>carattere d’impresa</a:t>
            </a:r>
            <a:r>
              <a:rPr lang="it-IT" sz="3000" dirty="0">
                <a:solidFill>
                  <a:srgbClr val="000000"/>
                </a:solidFill>
                <a:latin typeface="Garamond"/>
                <a:cs typeface="Garamond"/>
              </a:rPr>
              <a:t>. </a:t>
            </a:r>
          </a:p>
          <a:p>
            <a:pPr algn="just"/>
            <a:r>
              <a:rPr lang="it-IT" sz="3000" dirty="0">
                <a:solidFill>
                  <a:srgbClr val="000000"/>
                </a:solidFill>
                <a:latin typeface="Garamond"/>
                <a:cs typeface="Garamond"/>
              </a:rPr>
              <a:t>2. L’esercizio dell’attività bancaria è </a:t>
            </a:r>
            <a:r>
              <a:rPr lang="it-IT" sz="3000" b="1" u="sng" dirty="0">
                <a:solidFill>
                  <a:srgbClr val="000000"/>
                </a:solidFill>
                <a:latin typeface="Garamond"/>
                <a:cs typeface="Garamond"/>
              </a:rPr>
              <a:t>riservato</a:t>
            </a:r>
            <a:r>
              <a:rPr lang="it-IT" sz="3000" dirty="0">
                <a:solidFill>
                  <a:srgbClr val="000000"/>
                </a:solidFill>
                <a:latin typeface="Garamond"/>
                <a:cs typeface="Garamond"/>
              </a:rPr>
              <a:t> alle banche. </a:t>
            </a:r>
          </a:p>
          <a:p>
            <a:pPr algn="just"/>
            <a:r>
              <a:rPr lang="it-IT" sz="3000" dirty="0">
                <a:solidFill>
                  <a:srgbClr val="000000"/>
                </a:solidFill>
                <a:latin typeface="Garamond"/>
                <a:cs typeface="Garamond"/>
              </a:rPr>
              <a:t>3. Le banche esercitano, </a:t>
            </a:r>
            <a:r>
              <a:rPr lang="it-IT" sz="3000" u="sng" dirty="0">
                <a:solidFill>
                  <a:srgbClr val="000000"/>
                </a:solidFill>
                <a:latin typeface="Garamond"/>
                <a:cs typeface="Garamond"/>
              </a:rPr>
              <a:t>oltre</a:t>
            </a:r>
            <a:r>
              <a:rPr lang="it-IT" sz="3000" dirty="0">
                <a:solidFill>
                  <a:srgbClr val="000000"/>
                </a:solidFill>
                <a:latin typeface="Garamond"/>
                <a:cs typeface="Garamond"/>
              </a:rPr>
              <a:t> all’attività bancaria, ogni altra </a:t>
            </a:r>
            <a:r>
              <a:rPr lang="it-IT" sz="3000" b="1" dirty="0">
                <a:solidFill>
                  <a:srgbClr val="000000"/>
                </a:solidFill>
                <a:latin typeface="Garamond"/>
                <a:cs typeface="Garamond"/>
              </a:rPr>
              <a:t>attività finanziaria (</a:t>
            </a:r>
            <a:r>
              <a:rPr lang="it-IT" sz="3000" dirty="0">
                <a:solidFill>
                  <a:srgbClr val="000000"/>
                </a:solidFill>
                <a:latin typeface="Garamond"/>
                <a:cs typeface="Garamond"/>
              </a:rPr>
              <a:t>secondo la disciplina propria di ciascuna) nonché </a:t>
            </a:r>
            <a:r>
              <a:rPr lang="it-IT" sz="3000" b="1" dirty="0">
                <a:solidFill>
                  <a:srgbClr val="000000"/>
                </a:solidFill>
                <a:latin typeface="Garamond"/>
                <a:cs typeface="Garamond"/>
              </a:rPr>
              <a:t>attività connesse </a:t>
            </a:r>
            <a:r>
              <a:rPr lang="it-IT" sz="3000" dirty="0">
                <a:solidFill>
                  <a:srgbClr val="000000"/>
                </a:solidFill>
                <a:latin typeface="Garamond"/>
                <a:cs typeface="Garamond"/>
              </a:rPr>
              <a:t>o </a:t>
            </a:r>
            <a:r>
              <a:rPr lang="it-IT" sz="3000" b="1" dirty="0">
                <a:solidFill>
                  <a:srgbClr val="000000"/>
                </a:solidFill>
                <a:latin typeface="Garamond"/>
                <a:cs typeface="Garamond"/>
              </a:rPr>
              <a:t>strumentali</a:t>
            </a:r>
            <a:r>
              <a:rPr lang="it-IT" sz="3000" dirty="0">
                <a:solidFill>
                  <a:srgbClr val="000000"/>
                </a:solidFill>
                <a:latin typeface="Garamond"/>
                <a:cs typeface="Garamond"/>
              </a:rPr>
              <a:t>. Sono </a:t>
            </a:r>
            <a:r>
              <a:rPr lang="it-IT" sz="3000" u="sng" dirty="0">
                <a:solidFill>
                  <a:srgbClr val="000000"/>
                </a:solidFill>
                <a:latin typeface="Garamond"/>
                <a:cs typeface="Garamond"/>
              </a:rPr>
              <a:t>salve</a:t>
            </a:r>
            <a:r>
              <a:rPr lang="it-IT" sz="3000" dirty="0">
                <a:solidFill>
                  <a:srgbClr val="000000"/>
                </a:solidFill>
                <a:latin typeface="Garamond"/>
                <a:cs typeface="Garamond"/>
              </a:rPr>
              <a:t> le </a:t>
            </a:r>
            <a:r>
              <a:rPr lang="it-IT" sz="3000" u="sng" dirty="0">
                <a:solidFill>
                  <a:srgbClr val="000000"/>
                </a:solidFill>
                <a:latin typeface="Garamond"/>
                <a:cs typeface="Garamond"/>
              </a:rPr>
              <a:t>riserve di attività</a:t>
            </a:r>
            <a:r>
              <a:rPr lang="it-IT" sz="3000" dirty="0">
                <a:solidFill>
                  <a:srgbClr val="000000"/>
                </a:solidFill>
                <a:latin typeface="Garamond"/>
                <a:cs typeface="Garamond"/>
              </a:rPr>
              <a:t> previste dalla legge».</a:t>
            </a:r>
          </a:p>
          <a:p>
            <a:pPr algn="just"/>
            <a:r>
              <a:rPr lang="it-IT" sz="3000" dirty="0">
                <a:solidFill>
                  <a:srgbClr val="000000"/>
                </a:solidFill>
                <a:latin typeface="Garamond"/>
                <a:cs typeface="Garamond"/>
              </a:rPr>
              <a:t>E’ necessario che l’attività di raccolta del risparmio e di esercizio del credito siano esercitate </a:t>
            </a:r>
            <a:r>
              <a:rPr lang="it-IT" sz="3000" b="1" u="sng" dirty="0">
                <a:solidFill>
                  <a:srgbClr val="000000"/>
                </a:solidFill>
                <a:latin typeface="Garamond"/>
                <a:cs typeface="Garamond"/>
              </a:rPr>
              <a:t>congiuntamente</a:t>
            </a:r>
            <a:r>
              <a:rPr lang="it-IT" sz="3000" dirty="0">
                <a:solidFill>
                  <a:srgbClr val="000000"/>
                </a:solidFill>
                <a:latin typeface="Garamond"/>
                <a:cs typeface="Garamond"/>
              </a:rPr>
              <a:t>.</a:t>
            </a: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Intermediazione creditizia e forme di raccolta del risparmio</a:t>
            </a:r>
          </a:p>
        </p:txBody>
      </p:sp>
    </p:spTree>
    <p:extLst>
      <p:ext uri="{BB962C8B-B14F-4D97-AF65-F5344CB8AC3E}">
        <p14:creationId xmlns:p14="http://schemas.microsoft.com/office/powerpoint/2010/main" val="39756741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L’attività delle banche</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957497"/>
            <a:ext cx="12192001" cy="4900503"/>
          </a:xfrm>
        </p:spPr>
        <p:txBody>
          <a:bodyPr>
            <a:noAutofit/>
          </a:bodyPr>
          <a:lstStyle/>
          <a:p>
            <a:pPr algn="just"/>
            <a:r>
              <a:rPr lang="it-IT" dirty="0">
                <a:solidFill>
                  <a:srgbClr val="000000"/>
                </a:solidFill>
                <a:latin typeface="Garamond"/>
                <a:cs typeface="Garamond"/>
              </a:rPr>
              <a:t>Art. 11 </a:t>
            </a:r>
            <a:r>
              <a:rPr lang="it-IT" dirty="0" err="1">
                <a:solidFill>
                  <a:srgbClr val="000000"/>
                </a:solidFill>
                <a:latin typeface="Garamond"/>
                <a:cs typeface="Garamond"/>
              </a:rPr>
              <a:t>t.u.b</a:t>
            </a:r>
            <a:r>
              <a:rPr lang="it-IT" dirty="0">
                <a:solidFill>
                  <a:srgbClr val="000000"/>
                </a:solidFill>
                <a:latin typeface="Garamond"/>
                <a:cs typeface="Garamond"/>
              </a:rPr>
              <a:t>. (Raccolta del risparmio): </a:t>
            </a:r>
          </a:p>
          <a:p>
            <a:pPr algn="just"/>
            <a:r>
              <a:rPr lang="it-IT" dirty="0">
                <a:solidFill>
                  <a:srgbClr val="000000"/>
                </a:solidFill>
                <a:latin typeface="Garamond"/>
                <a:cs typeface="Garamond"/>
              </a:rPr>
              <a:t>«1. Ai fini del presente decreto legislativo è raccolta del risparmio </a:t>
            </a:r>
            <a:r>
              <a:rPr lang="it-IT" b="1" dirty="0">
                <a:solidFill>
                  <a:srgbClr val="000000"/>
                </a:solidFill>
                <a:latin typeface="Garamond"/>
                <a:cs typeface="Garamond"/>
              </a:rPr>
              <a:t>l’acquisizione di fondi con obbligo di rimborso</a:t>
            </a:r>
            <a:r>
              <a:rPr lang="it-IT" dirty="0">
                <a:solidFill>
                  <a:srgbClr val="000000"/>
                </a:solidFill>
                <a:latin typeface="Garamond"/>
                <a:cs typeface="Garamond"/>
              </a:rPr>
              <a:t>, sia sotto forma di </a:t>
            </a:r>
            <a:r>
              <a:rPr lang="it-IT" b="1" dirty="0">
                <a:solidFill>
                  <a:srgbClr val="000000"/>
                </a:solidFill>
                <a:latin typeface="Garamond"/>
                <a:cs typeface="Garamond"/>
              </a:rPr>
              <a:t>depositi</a:t>
            </a:r>
            <a:r>
              <a:rPr lang="it-IT" dirty="0">
                <a:solidFill>
                  <a:srgbClr val="000000"/>
                </a:solidFill>
                <a:latin typeface="Garamond"/>
                <a:cs typeface="Garamond"/>
              </a:rPr>
              <a:t> sia sotto </a:t>
            </a:r>
            <a:r>
              <a:rPr lang="it-IT" b="1" dirty="0">
                <a:solidFill>
                  <a:srgbClr val="000000"/>
                </a:solidFill>
                <a:latin typeface="Garamond"/>
                <a:cs typeface="Garamond"/>
              </a:rPr>
              <a:t>altra</a:t>
            </a:r>
            <a:r>
              <a:rPr lang="it-IT" dirty="0">
                <a:solidFill>
                  <a:srgbClr val="000000"/>
                </a:solidFill>
                <a:latin typeface="Garamond"/>
                <a:cs typeface="Garamond"/>
              </a:rPr>
              <a:t> </a:t>
            </a:r>
            <a:r>
              <a:rPr lang="it-IT" b="1" dirty="0">
                <a:solidFill>
                  <a:srgbClr val="000000"/>
                </a:solidFill>
                <a:latin typeface="Garamond"/>
                <a:cs typeface="Garamond"/>
              </a:rPr>
              <a:t>forma</a:t>
            </a:r>
            <a:r>
              <a:rPr lang="it-IT" dirty="0">
                <a:solidFill>
                  <a:srgbClr val="000000"/>
                </a:solidFill>
                <a:latin typeface="Garamond"/>
                <a:cs typeface="Garamond"/>
              </a:rPr>
              <a:t>. </a:t>
            </a:r>
          </a:p>
          <a:p>
            <a:pPr algn="just"/>
            <a:r>
              <a:rPr lang="it-IT" dirty="0">
                <a:solidFill>
                  <a:srgbClr val="000000"/>
                </a:solidFill>
                <a:latin typeface="Garamond"/>
                <a:cs typeface="Garamond"/>
              </a:rPr>
              <a:t>2. La </a:t>
            </a:r>
            <a:r>
              <a:rPr lang="it-IT" b="1" dirty="0">
                <a:solidFill>
                  <a:srgbClr val="000000"/>
                </a:solidFill>
                <a:latin typeface="Garamond"/>
                <a:cs typeface="Garamond"/>
              </a:rPr>
              <a:t>raccolta del risparmio tra il pubblico </a:t>
            </a:r>
            <a:r>
              <a:rPr lang="it-IT" dirty="0">
                <a:solidFill>
                  <a:srgbClr val="000000"/>
                </a:solidFill>
                <a:latin typeface="Garamond"/>
                <a:cs typeface="Garamond"/>
              </a:rPr>
              <a:t>è </a:t>
            </a:r>
            <a:r>
              <a:rPr lang="it-IT" b="1" dirty="0">
                <a:solidFill>
                  <a:srgbClr val="000000"/>
                </a:solidFill>
                <a:latin typeface="Garamond"/>
                <a:cs typeface="Garamond"/>
              </a:rPr>
              <a:t>vietata</a:t>
            </a:r>
            <a:r>
              <a:rPr lang="it-IT" dirty="0">
                <a:solidFill>
                  <a:srgbClr val="000000"/>
                </a:solidFill>
                <a:latin typeface="Garamond"/>
                <a:cs typeface="Garamond"/>
              </a:rPr>
              <a:t> ai </a:t>
            </a:r>
            <a:r>
              <a:rPr lang="it-IT" b="1" dirty="0">
                <a:solidFill>
                  <a:srgbClr val="000000"/>
                </a:solidFill>
                <a:latin typeface="Garamond"/>
                <a:cs typeface="Garamond"/>
              </a:rPr>
              <a:t>soggetti diversi </a:t>
            </a:r>
            <a:r>
              <a:rPr lang="it-IT" dirty="0">
                <a:solidFill>
                  <a:srgbClr val="000000"/>
                </a:solidFill>
                <a:latin typeface="Garamond"/>
                <a:cs typeface="Garamond"/>
              </a:rPr>
              <a:t>dalle </a:t>
            </a:r>
            <a:r>
              <a:rPr lang="it-IT" b="1" dirty="0">
                <a:solidFill>
                  <a:srgbClr val="000000"/>
                </a:solidFill>
                <a:latin typeface="Garamond"/>
                <a:cs typeface="Garamond"/>
              </a:rPr>
              <a:t>banche</a:t>
            </a:r>
            <a:r>
              <a:rPr lang="it-IT" dirty="0">
                <a:solidFill>
                  <a:srgbClr val="000000"/>
                </a:solidFill>
                <a:latin typeface="Garamond"/>
                <a:cs typeface="Garamond"/>
              </a:rPr>
              <a:t>».</a:t>
            </a:r>
          </a:p>
          <a:p>
            <a:pPr algn="just"/>
            <a:r>
              <a:rPr lang="it-IT" dirty="0">
                <a:solidFill>
                  <a:srgbClr val="000000"/>
                </a:solidFill>
                <a:latin typeface="Garamond"/>
                <a:cs typeface="Garamond"/>
              </a:rPr>
              <a:t>Si tratta dello </a:t>
            </a:r>
            <a:r>
              <a:rPr lang="it-IT" b="1" dirty="0">
                <a:solidFill>
                  <a:srgbClr val="000000"/>
                </a:solidFill>
                <a:latin typeface="Garamond"/>
                <a:cs typeface="Garamond"/>
              </a:rPr>
              <a:t>schema essenziale della raccolta del risparmio</a:t>
            </a:r>
            <a:r>
              <a:rPr lang="it-IT" dirty="0">
                <a:solidFill>
                  <a:srgbClr val="000000"/>
                </a:solidFill>
                <a:latin typeface="Garamond"/>
                <a:cs typeface="Garamond"/>
              </a:rPr>
              <a:t>: le banche acquisiscono la </a:t>
            </a:r>
            <a:r>
              <a:rPr lang="it-IT" b="1" dirty="0">
                <a:solidFill>
                  <a:srgbClr val="000000"/>
                </a:solidFill>
                <a:latin typeface="Garamond"/>
                <a:cs typeface="Garamond"/>
              </a:rPr>
              <a:t>disponibilità di una somma di denaro </a:t>
            </a:r>
            <a:r>
              <a:rPr lang="it-IT" dirty="0">
                <a:solidFill>
                  <a:srgbClr val="000000"/>
                </a:solidFill>
                <a:latin typeface="Garamond"/>
                <a:cs typeface="Garamond"/>
              </a:rPr>
              <a:t>e si </a:t>
            </a:r>
            <a:r>
              <a:rPr lang="it-IT" b="1" dirty="0">
                <a:solidFill>
                  <a:srgbClr val="000000"/>
                </a:solidFill>
                <a:latin typeface="Garamond"/>
                <a:cs typeface="Garamond"/>
              </a:rPr>
              <a:t>impegnano</a:t>
            </a:r>
            <a:r>
              <a:rPr lang="it-IT" dirty="0">
                <a:solidFill>
                  <a:srgbClr val="000000"/>
                </a:solidFill>
                <a:latin typeface="Garamond"/>
                <a:cs typeface="Garamond"/>
              </a:rPr>
              <a:t> a </a:t>
            </a:r>
            <a:r>
              <a:rPr lang="it-IT" b="1" dirty="0">
                <a:solidFill>
                  <a:srgbClr val="000000"/>
                </a:solidFill>
                <a:latin typeface="Garamond"/>
                <a:cs typeface="Garamond"/>
              </a:rPr>
              <a:t>restituirla al valore nominale</a:t>
            </a:r>
            <a:r>
              <a:rPr lang="it-IT" dirty="0">
                <a:solidFill>
                  <a:srgbClr val="000000"/>
                </a:solidFill>
                <a:latin typeface="Garamond"/>
                <a:cs typeface="Garamond"/>
              </a:rPr>
              <a:t>. </a:t>
            </a:r>
            <a:r>
              <a:rPr lang="it-IT" u="sng" dirty="0">
                <a:solidFill>
                  <a:srgbClr val="000000"/>
                </a:solidFill>
                <a:latin typeface="Garamond"/>
                <a:cs typeface="Garamond"/>
              </a:rPr>
              <a:t>Non</a:t>
            </a:r>
            <a:r>
              <a:rPr lang="it-IT" dirty="0">
                <a:solidFill>
                  <a:srgbClr val="000000"/>
                </a:solidFill>
                <a:latin typeface="Garamond"/>
                <a:cs typeface="Garamond"/>
              </a:rPr>
              <a:t> è necessario un </a:t>
            </a:r>
            <a:r>
              <a:rPr lang="it-IT" b="1" dirty="0">
                <a:solidFill>
                  <a:srgbClr val="000000"/>
                </a:solidFill>
                <a:latin typeface="Garamond"/>
                <a:cs typeface="Garamond"/>
              </a:rPr>
              <a:t>termine</a:t>
            </a:r>
            <a:r>
              <a:rPr lang="it-IT" dirty="0">
                <a:solidFill>
                  <a:srgbClr val="000000"/>
                </a:solidFill>
                <a:latin typeface="Garamond"/>
                <a:cs typeface="Garamond"/>
              </a:rPr>
              <a:t>.</a:t>
            </a:r>
          </a:p>
          <a:p>
            <a:pPr algn="just"/>
            <a:r>
              <a:rPr lang="it-IT" dirty="0">
                <a:solidFill>
                  <a:srgbClr val="000000"/>
                </a:solidFill>
                <a:latin typeface="Garamond"/>
                <a:cs typeface="Garamond"/>
              </a:rPr>
              <a:t>Il tipico contratto di raccolta del risparmio è il </a:t>
            </a:r>
            <a:r>
              <a:rPr lang="it-IT" b="1" dirty="0">
                <a:solidFill>
                  <a:srgbClr val="000000"/>
                </a:solidFill>
                <a:latin typeface="Garamond"/>
                <a:cs typeface="Garamond"/>
              </a:rPr>
              <a:t>deposito</a:t>
            </a:r>
            <a:r>
              <a:rPr lang="it-IT" dirty="0">
                <a:solidFill>
                  <a:srgbClr val="000000"/>
                </a:solidFill>
                <a:latin typeface="Garamond"/>
                <a:cs typeface="Garamond"/>
              </a:rPr>
              <a:t>. Altri strumenti diffusi: i </a:t>
            </a:r>
            <a:r>
              <a:rPr lang="it-IT" b="1" dirty="0">
                <a:solidFill>
                  <a:srgbClr val="000000"/>
                </a:solidFill>
                <a:latin typeface="Garamond"/>
                <a:cs typeface="Garamond"/>
              </a:rPr>
              <a:t>pronti contro termine</a:t>
            </a:r>
            <a:r>
              <a:rPr lang="it-IT" dirty="0">
                <a:solidFill>
                  <a:srgbClr val="000000"/>
                </a:solidFill>
                <a:latin typeface="Garamond"/>
                <a:cs typeface="Garamond"/>
              </a:rPr>
              <a:t>, i </a:t>
            </a:r>
            <a:r>
              <a:rPr lang="it-IT" b="1" dirty="0">
                <a:solidFill>
                  <a:srgbClr val="000000"/>
                </a:solidFill>
                <a:latin typeface="Garamond"/>
                <a:cs typeface="Garamond"/>
              </a:rPr>
              <a:t>buoni fruttiferi</a:t>
            </a:r>
            <a:r>
              <a:rPr lang="it-IT" dirty="0">
                <a:solidFill>
                  <a:srgbClr val="000000"/>
                </a:solidFill>
                <a:latin typeface="Garamond"/>
                <a:cs typeface="Garamond"/>
              </a:rPr>
              <a:t>, i </a:t>
            </a:r>
            <a:r>
              <a:rPr lang="it-IT" b="1" dirty="0">
                <a:solidFill>
                  <a:srgbClr val="000000"/>
                </a:solidFill>
                <a:latin typeface="Garamond"/>
                <a:cs typeface="Garamond"/>
              </a:rPr>
              <a:t>certificati di deposito</a:t>
            </a:r>
            <a:r>
              <a:rPr lang="it-IT" dirty="0">
                <a:solidFill>
                  <a:srgbClr val="000000"/>
                </a:solidFill>
                <a:latin typeface="Garamond"/>
                <a:cs typeface="Garamond"/>
              </a:rPr>
              <a:t>, le </a:t>
            </a:r>
            <a:r>
              <a:rPr lang="it-IT" b="1" dirty="0">
                <a:solidFill>
                  <a:srgbClr val="000000"/>
                </a:solidFill>
                <a:latin typeface="Garamond"/>
                <a:cs typeface="Garamond"/>
              </a:rPr>
              <a:t>obbligazioni.</a:t>
            </a: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Le forme di raccolta del risparmio</a:t>
            </a:r>
          </a:p>
        </p:txBody>
      </p:sp>
    </p:spTree>
    <p:extLst>
      <p:ext uri="{BB962C8B-B14F-4D97-AF65-F5344CB8AC3E}">
        <p14:creationId xmlns:p14="http://schemas.microsoft.com/office/powerpoint/2010/main" val="41924282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La raccolta del risparmio</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957497"/>
            <a:ext cx="12192001" cy="4900503"/>
          </a:xfrm>
        </p:spPr>
        <p:txBody>
          <a:bodyPr>
            <a:noAutofit/>
          </a:bodyPr>
          <a:lstStyle/>
          <a:p>
            <a:pPr marL="0" indent="0" algn="just">
              <a:buNone/>
            </a:pPr>
            <a:r>
              <a:rPr lang="it-IT" sz="3200" dirty="0">
                <a:solidFill>
                  <a:srgbClr val="000000"/>
                </a:solidFill>
                <a:latin typeface="Garamond"/>
                <a:cs typeface="Garamond"/>
              </a:rPr>
              <a:t>Art. 1834 c.c. (Depositi di danaro): </a:t>
            </a:r>
          </a:p>
          <a:p>
            <a:pPr marL="0" indent="0" algn="just">
              <a:buNone/>
            </a:pPr>
            <a:r>
              <a:rPr lang="it-IT" sz="3200" dirty="0">
                <a:solidFill>
                  <a:srgbClr val="000000"/>
                </a:solidFill>
                <a:latin typeface="Garamond"/>
                <a:cs typeface="Garamond"/>
              </a:rPr>
              <a:t>«Nei </a:t>
            </a:r>
            <a:r>
              <a:rPr lang="it-IT" sz="3200" b="1" dirty="0">
                <a:solidFill>
                  <a:srgbClr val="000000"/>
                </a:solidFill>
                <a:latin typeface="Garamond"/>
                <a:cs typeface="Garamond"/>
              </a:rPr>
              <a:t>depositi</a:t>
            </a:r>
            <a:r>
              <a:rPr lang="it-IT" sz="3200" dirty="0">
                <a:solidFill>
                  <a:srgbClr val="000000"/>
                </a:solidFill>
                <a:latin typeface="Garamond"/>
                <a:cs typeface="Garamond"/>
              </a:rPr>
              <a:t> di una </a:t>
            </a:r>
            <a:r>
              <a:rPr lang="it-IT" sz="3200" b="1" dirty="0">
                <a:solidFill>
                  <a:srgbClr val="000000"/>
                </a:solidFill>
                <a:latin typeface="Garamond"/>
                <a:cs typeface="Garamond"/>
              </a:rPr>
              <a:t>somma di danaro </a:t>
            </a:r>
            <a:r>
              <a:rPr lang="it-IT" sz="3200" dirty="0">
                <a:solidFill>
                  <a:srgbClr val="000000"/>
                </a:solidFill>
                <a:latin typeface="Garamond"/>
                <a:cs typeface="Garamond"/>
              </a:rPr>
              <a:t>presso una </a:t>
            </a:r>
            <a:r>
              <a:rPr lang="it-IT" sz="3200" b="1" dirty="0">
                <a:solidFill>
                  <a:srgbClr val="000000"/>
                </a:solidFill>
                <a:latin typeface="Garamond"/>
                <a:cs typeface="Garamond"/>
              </a:rPr>
              <a:t>banca</a:t>
            </a:r>
            <a:r>
              <a:rPr lang="it-IT" sz="3200" dirty="0">
                <a:solidFill>
                  <a:srgbClr val="000000"/>
                </a:solidFill>
                <a:latin typeface="Garamond"/>
                <a:cs typeface="Garamond"/>
              </a:rPr>
              <a:t>, questa ne acquista la </a:t>
            </a:r>
            <a:r>
              <a:rPr lang="it-IT" sz="3200" b="1" dirty="0">
                <a:solidFill>
                  <a:srgbClr val="000000"/>
                </a:solidFill>
                <a:latin typeface="Garamond"/>
                <a:cs typeface="Garamond"/>
              </a:rPr>
              <a:t>proprietà</a:t>
            </a:r>
            <a:r>
              <a:rPr lang="it-IT" sz="3200" dirty="0">
                <a:solidFill>
                  <a:srgbClr val="000000"/>
                </a:solidFill>
                <a:latin typeface="Garamond"/>
                <a:cs typeface="Garamond"/>
              </a:rPr>
              <a:t> ed è </a:t>
            </a:r>
            <a:r>
              <a:rPr lang="it-IT" sz="3200" b="1" dirty="0">
                <a:solidFill>
                  <a:srgbClr val="000000"/>
                </a:solidFill>
                <a:latin typeface="Garamond"/>
                <a:cs typeface="Garamond"/>
              </a:rPr>
              <a:t>obbligata a restituirla</a:t>
            </a:r>
            <a:r>
              <a:rPr lang="it-IT" sz="3200" dirty="0">
                <a:solidFill>
                  <a:srgbClr val="000000"/>
                </a:solidFill>
                <a:latin typeface="Garamond"/>
                <a:cs typeface="Garamond"/>
              </a:rPr>
              <a:t> nella stessa specie monetaria, alla </a:t>
            </a:r>
            <a:r>
              <a:rPr lang="it-IT" sz="3200" b="1" dirty="0">
                <a:solidFill>
                  <a:srgbClr val="000000"/>
                </a:solidFill>
                <a:latin typeface="Garamond"/>
                <a:cs typeface="Garamond"/>
              </a:rPr>
              <a:t>scadenza del termine</a:t>
            </a:r>
            <a:r>
              <a:rPr lang="it-IT" sz="3200" dirty="0">
                <a:solidFill>
                  <a:srgbClr val="000000"/>
                </a:solidFill>
                <a:latin typeface="Garamond"/>
                <a:cs typeface="Garamond"/>
              </a:rPr>
              <a:t> </a:t>
            </a:r>
            <a:r>
              <a:rPr lang="it-IT" sz="3200" b="1" dirty="0">
                <a:solidFill>
                  <a:srgbClr val="000000"/>
                </a:solidFill>
                <a:latin typeface="Garamond"/>
                <a:cs typeface="Garamond"/>
              </a:rPr>
              <a:t>convenuto</a:t>
            </a:r>
            <a:r>
              <a:rPr lang="it-IT" sz="3200" dirty="0">
                <a:solidFill>
                  <a:srgbClr val="000000"/>
                </a:solidFill>
                <a:latin typeface="Garamond"/>
                <a:cs typeface="Garamond"/>
              </a:rPr>
              <a:t> ovvero a </a:t>
            </a:r>
            <a:r>
              <a:rPr lang="it-IT" sz="3200" b="1" dirty="0">
                <a:solidFill>
                  <a:srgbClr val="000000"/>
                </a:solidFill>
                <a:latin typeface="Garamond"/>
                <a:cs typeface="Garamond"/>
              </a:rPr>
              <a:t>richiesta</a:t>
            </a:r>
            <a:r>
              <a:rPr lang="it-IT" sz="3200" dirty="0">
                <a:solidFill>
                  <a:srgbClr val="000000"/>
                </a:solidFill>
                <a:latin typeface="Garamond"/>
                <a:cs typeface="Garamond"/>
              </a:rPr>
              <a:t> del </a:t>
            </a:r>
            <a:r>
              <a:rPr lang="it-IT" sz="3200" b="1" dirty="0">
                <a:solidFill>
                  <a:srgbClr val="000000"/>
                </a:solidFill>
                <a:latin typeface="Garamond"/>
                <a:cs typeface="Garamond"/>
              </a:rPr>
              <a:t>depositante</a:t>
            </a:r>
            <a:r>
              <a:rPr lang="it-IT" sz="3200" dirty="0">
                <a:solidFill>
                  <a:srgbClr val="000000"/>
                </a:solidFill>
                <a:latin typeface="Garamond"/>
                <a:cs typeface="Garamond"/>
              </a:rPr>
              <a:t>, con l’osservanza del periodo di preavviso stabilito dalle parti o dagli usi.</a:t>
            </a:r>
          </a:p>
          <a:p>
            <a:pPr marL="0" indent="0" algn="just">
              <a:buNone/>
            </a:pPr>
            <a:r>
              <a:rPr lang="it-IT" sz="3200" dirty="0">
                <a:solidFill>
                  <a:srgbClr val="000000"/>
                </a:solidFill>
                <a:latin typeface="Garamond"/>
                <a:cs typeface="Garamond"/>
              </a:rPr>
              <a:t>Salvo patto contrario, i versamenti e i prelevamenti si eseguono alla sede della banca presso la quale si è costituito il rapporto».</a:t>
            </a:r>
          </a:p>
          <a:p>
            <a:pPr algn="just"/>
            <a:endParaRPr lang="it-IT" sz="3200" dirty="0">
              <a:solidFill>
                <a:srgbClr val="000000"/>
              </a:solidFill>
              <a:latin typeface="Garamond"/>
              <a:cs typeface="Garamond"/>
            </a:endParaRPr>
          </a:p>
          <a:p>
            <a:pPr algn="just"/>
            <a:endParaRPr lang="it-IT" sz="3200" dirty="0">
              <a:solidFill>
                <a:srgbClr val="000000"/>
              </a:solidFill>
              <a:latin typeface="Garamond"/>
              <a:cs typeface="Garamond"/>
            </a:endParaRP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Deposito bancario</a:t>
            </a:r>
          </a:p>
        </p:txBody>
      </p:sp>
    </p:spTree>
    <p:extLst>
      <p:ext uri="{BB962C8B-B14F-4D97-AF65-F5344CB8AC3E}">
        <p14:creationId xmlns:p14="http://schemas.microsoft.com/office/powerpoint/2010/main" val="36059702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La raccolta del risparmio</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899622"/>
            <a:ext cx="12192001" cy="4900503"/>
          </a:xfrm>
        </p:spPr>
        <p:txBody>
          <a:bodyPr>
            <a:noAutofit/>
          </a:bodyPr>
          <a:lstStyle/>
          <a:p>
            <a:pPr algn="just"/>
            <a:r>
              <a:rPr lang="it-IT" sz="3200" dirty="0">
                <a:solidFill>
                  <a:srgbClr val="000000"/>
                </a:solidFill>
                <a:latin typeface="Garamond"/>
                <a:cs typeface="Garamond"/>
              </a:rPr>
              <a:t>Nel deposito bancario, la </a:t>
            </a:r>
            <a:r>
              <a:rPr lang="it-IT" sz="3200" b="1" dirty="0">
                <a:solidFill>
                  <a:srgbClr val="000000"/>
                </a:solidFill>
                <a:latin typeface="Garamond"/>
                <a:cs typeface="Garamond"/>
              </a:rPr>
              <a:t>funzione di custodia </a:t>
            </a:r>
            <a:r>
              <a:rPr lang="it-IT" sz="3200" b="1" u="sng" dirty="0">
                <a:solidFill>
                  <a:srgbClr val="000000"/>
                </a:solidFill>
                <a:latin typeface="Garamond"/>
                <a:cs typeface="Garamond"/>
              </a:rPr>
              <a:t>non</a:t>
            </a:r>
            <a:r>
              <a:rPr lang="it-IT" sz="3200" dirty="0">
                <a:solidFill>
                  <a:srgbClr val="000000"/>
                </a:solidFill>
                <a:latin typeface="Garamond"/>
                <a:cs typeface="Garamond"/>
              </a:rPr>
              <a:t> rappresenta la </a:t>
            </a:r>
            <a:r>
              <a:rPr lang="it-IT" sz="3200" b="1" dirty="0">
                <a:solidFill>
                  <a:srgbClr val="000000"/>
                </a:solidFill>
                <a:latin typeface="Garamond"/>
                <a:cs typeface="Garamond"/>
              </a:rPr>
              <a:t>causa del negozio </a:t>
            </a:r>
            <a:r>
              <a:rPr lang="it-IT" sz="3200" dirty="0">
                <a:solidFill>
                  <a:srgbClr val="000000"/>
                </a:solidFill>
                <a:latin typeface="Garamond"/>
                <a:cs typeface="Garamond"/>
              </a:rPr>
              <a:t>- infatti il </a:t>
            </a:r>
            <a:r>
              <a:rPr lang="it-IT" sz="3200" b="1" dirty="0">
                <a:solidFill>
                  <a:srgbClr val="000000"/>
                </a:solidFill>
                <a:latin typeface="Garamond"/>
                <a:cs typeface="Garamond"/>
              </a:rPr>
              <a:t>corrispettivo è pagato dal depositario </a:t>
            </a:r>
            <a:r>
              <a:rPr lang="it-IT" sz="3200" dirty="0">
                <a:solidFill>
                  <a:srgbClr val="000000"/>
                </a:solidFill>
                <a:latin typeface="Garamond"/>
                <a:cs typeface="Garamond"/>
              </a:rPr>
              <a:t>e non dal depositante.</a:t>
            </a:r>
          </a:p>
          <a:p>
            <a:pPr algn="just"/>
            <a:r>
              <a:rPr lang="it-IT" sz="3200" b="1" dirty="0">
                <a:solidFill>
                  <a:srgbClr val="000000"/>
                </a:solidFill>
                <a:latin typeface="Garamond"/>
                <a:cs typeface="Garamond"/>
              </a:rPr>
              <a:t>Collegamento negoziale </a:t>
            </a:r>
            <a:r>
              <a:rPr lang="it-IT" sz="3200" dirty="0">
                <a:solidFill>
                  <a:srgbClr val="000000"/>
                </a:solidFill>
                <a:latin typeface="Garamond"/>
                <a:cs typeface="Garamond"/>
              </a:rPr>
              <a:t>con il </a:t>
            </a:r>
            <a:r>
              <a:rPr lang="it-IT" sz="3200" b="1" dirty="0">
                <a:solidFill>
                  <a:srgbClr val="000000"/>
                </a:solidFill>
                <a:latin typeface="Garamond"/>
                <a:cs typeface="Garamond"/>
              </a:rPr>
              <a:t>contratto di conto corrente bancario </a:t>
            </a:r>
            <a:r>
              <a:rPr lang="it-IT" sz="3200" u="sng" dirty="0">
                <a:solidFill>
                  <a:srgbClr val="000000"/>
                </a:solidFill>
                <a:latin typeface="Garamond"/>
                <a:cs typeface="Garamond"/>
              </a:rPr>
              <a:t>attraverso il quale la banca e il cliente regolano i loro rapporti di dare e avere reciproci</a:t>
            </a:r>
            <a:r>
              <a:rPr lang="it-IT" sz="3200" dirty="0">
                <a:solidFill>
                  <a:srgbClr val="000000"/>
                </a:solidFill>
                <a:latin typeface="Garamond"/>
                <a:cs typeface="Garamond"/>
              </a:rPr>
              <a:t>.</a:t>
            </a:r>
          </a:p>
          <a:p>
            <a:pPr algn="just"/>
            <a:r>
              <a:rPr lang="it-IT" sz="3200" b="1" dirty="0">
                <a:solidFill>
                  <a:srgbClr val="000000"/>
                </a:solidFill>
                <a:latin typeface="Garamond"/>
                <a:cs typeface="Garamond"/>
              </a:rPr>
              <a:t>Regolazione</a:t>
            </a:r>
            <a:r>
              <a:rPr lang="it-IT" sz="3200" dirty="0">
                <a:solidFill>
                  <a:srgbClr val="000000"/>
                </a:solidFill>
                <a:latin typeface="Garamond"/>
                <a:cs typeface="Garamond"/>
              </a:rPr>
              <a:t> attraverso </a:t>
            </a:r>
            <a:r>
              <a:rPr lang="it-IT" sz="3200" b="1" dirty="0">
                <a:solidFill>
                  <a:srgbClr val="000000"/>
                </a:solidFill>
                <a:latin typeface="Garamond"/>
                <a:cs typeface="Garamond"/>
              </a:rPr>
              <a:t>annotazioni contabili</a:t>
            </a:r>
            <a:r>
              <a:rPr lang="it-IT" sz="3200" dirty="0">
                <a:solidFill>
                  <a:srgbClr val="000000"/>
                </a:solidFill>
                <a:latin typeface="Garamond"/>
                <a:cs typeface="Garamond"/>
              </a:rPr>
              <a:t>.</a:t>
            </a:r>
          </a:p>
          <a:p>
            <a:pPr algn="just"/>
            <a:r>
              <a:rPr lang="it-IT" sz="3200" dirty="0">
                <a:solidFill>
                  <a:srgbClr val="000000"/>
                </a:solidFill>
                <a:latin typeface="Garamond"/>
                <a:cs typeface="Garamond"/>
              </a:rPr>
              <a:t>Il </a:t>
            </a:r>
            <a:r>
              <a:rPr lang="it-IT" sz="3200" b="1" dirty="0">
                <a:solidFill>
                  <a:srgbClr val="000000"/>
                </a:solidFill>
                <a:latin typeface="Garamond"/>
                <a:cs typeface="Garamond"/>
              </a:rPr>
              <a:t>correntista</a:t>
            </a:r>
            <a:r>
              <a:rPr lang="it-IT" sz="3200" dirty="0">
                <a:solidFill>
                  <a:srgbClr val="000000"/>
                </a:solidFill>
                <a:latin typeface="Garamond"/>
                <a:cs typeface="Garamond"/>
              </a:rPr>
              <a:t> </a:t>
            </a:r>
            <a:r>
              <a:rPr lang="it-IT" sz="3200" b="1" dirty="0">
                <a:solidFill>
                  <a:srgbClr val="000000"/>
                </a:solidFill>
                <a:latin typeface="Garamond"/>
                <a:cs typeface="Garamond"/>
              </a:rPr>
              <a:t>può sempre disporre delle somme </a:t>
            </a:r>
            <a:r>
              <a:rPr lang="it-IT" sz="3200" dirty="0">
                <a:solidFill>
                  <a:srgbClr val="000000"/>
                </a:solidFill>
                <a:latin typeface="Garamond"/>
                <a:cs typeface="Garamond"/>
              </a:rPr>
              <a:t>risultanti a suo </a:t>
            </a:r>
            <a:r>
              <a:rPr lang="it-IT" sz="3200" b="1" dirty="0">
                <a:solidFill>
                  <a:srgbClr val="000000"/>
                </a:solidFill>
                <a:latin typeface="Garamond"/>
                <a:cs typeface="Garamond"/>
              </a:rPr>
              <a:t>credito</a:t>
            </a:r>
            <a:r>
              <a:rPr lang="it-IT" sz="3200" dirty="0">
                <a:solidFill>
                  <a:srgbClr val="000000"/>
                </a:solidFill>
                <a:latin typeface="Garamond"/>
                <a:cs typeface="Garamond"/>
              </a:rPr>
              <a:t> (art. 1852 c.c.). </a:t>
            </a:r>
          </a:p>
          <a:p>
            <a:pPr algn="just"/>
            <a:r>
              <a:rPr lang="it-IT" sz="3200" dirty="0">
                <a:solidFill>
                  <a:srgbClr val="000000"/>
                </a:solidFill>
                <a:latin typeface="Garamond"/>
                <a:cs typeface="Garamond"/>
              </a:rPr>
              <a:t>Il </a:t>
            </a:r>
            <a:r>
              <a:rPr lang="it-IT" sz="3200" b="1" dirty="0">
                <a:solidFill>
                  <a:srgbClr val="000000"/>
                </a:solidFill>
                <a:latin typeface="Garamond"/>
                <a:cs typeface="Garamond"/>
              </a:rPr>
              <a:t>saldo</a:t>
            </a:r>
            <a:r>
              <a:rPr lang="it-IT" sz="3200" dirty="0">
                <a:solidFill>
                  <a:srgbClr val="000000"/>
                </a:solidFill>
                <a:latin typeface="Garamond"/>
                <a:cs typeface="Garamond"/>
              </a:rPr>
              <a:t> del </a:t>
            </a:r>
            <a:r>
              <a:rPr lang="it-IT" sz="3200" b="1" dirty="0">
                <a:solidFill>
                  <a:srgbClr val="000000"/>
                </a:solidFill>
                <a:latin typeface="Garamond"/>
                <a:cs typeface="Garamond"/>
              </a:rPr>
              <a:t>conto</a:t>
            </a:r>
            <a:r>
              <a:rPr lang="it-IT" sz="3200" dirty="0">
                <a:solidFill>
                  <a:srgbClr val="000000"/>
                </a:solidFill>
                <a:latin typeface="Garamond"/>
                <a:cs typeface="Garamond"/>
              </a:rPr>
              <a:t> è </a:t>
            </a:r>
            <a:r>
              <a:rPr lang="it-IT" sz="3200" b="1" dirty="0">
                <a:solidFill>
                  <a:srgbClr val="000000"/>
                </a:solidFill>
                <a:latin typeface="Garamond"/>
                <a:cs typeface="Garamond"/>
              </a:rPr>
              <a:t>sempre disponibile</a:t>
            </a:r>
            <a:r>
              <a:rPr lang="it-IT" sz="3200" dirty="0">
                <a:solidFill>
                  <a:srgbClr val="000000"/>
                </a:solidFill>
                <a:latin typeface="Garamond"/>
                <a:cs typeface="Garamond"/>
              </a:rPr>
              <a:t>.</a:t>
            </a: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Deposito bancario e conto corrente bancario</a:t>
            </a:r>
          </a:p>
        </p:txBody>
      </p:sp>
    </p:spTree>
    <p:extLst>
      <p:ext uri="{BB962C8B-B14F-4D97-AF65-F5344CB8AC3E}">
        <p14:creationId xmlns:p14="http://schemas.microsoft.com/office/powerpoint/2010/main" val="31404601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La raccolta del risparmio</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899622"/>
            <a:ext cx="12192001" cy="4900503"/>
          </a:xfrm>
        </p:spPr>
        <p:txBody>
          <a:bodyPr>
            <a:noAutofit/>
          </a:bodyPr>
          <a:lstStyle/>
          <a:p>
            <a:pPr algn="just"/>
            <a:r>
              <a:rPr lang="it-IT" sz="3200" dirty="0">
                <a:solidFill>
                  <a:srgbClr val="000000"/>
                </a:solidFill>
                <a:latin typeface="Garamond"/>
                <a:cs typeface="Garamond"/>
              </a:rPr>
              <a:t>I </a:t>
            </a:r>
            <a:r>
              <a:rPr lang="it-IT" sz="3200" b="1" dirty="0">
                <a:solidFill>
                  <a:srgbClr val="000000"/>
                </a:solidFill>
                <a:latin typeface="Garamond"/>
                <a:cs typeface="Garamond"/>
              </a:rPr>
              <a:t>pronti contro termine </a:t>
            </a:r>
            <a:r>
              <a:rPr lang="it-IT" sz="3200" dirty="0">
                <a:solidFill>
                  <a:srgbClr val="000000"/>
                </a:solidFill>
                <a:latin typeface="Garamond"/>
                <a:cs typeface="Garamond"/>
              </a:rPr>
              <a:t>sono contratti con cui un </a:t>
            </a:r>
            <a:r>
              <a:rPr lang="it-IT" sz="3200" b="1" dirty="0">
                <a:solidFill>
                  <a:srgbClr val="000000"/>
                </a:solidFill>
                <a:latin typeface="Garamond"/>
                <a:cs typeface="Garamond"/>
              </a:rPr>
              <a:t>venditore</a:t>
            </a:r>
            <a:r>
              <a:rPr lang="it-IT" sz="3200" dirty="0">
                <a:solidFill>
                  <a:srgbClr val="000000"/>
                </a:solidFill>
                <a:latin typeface="Garamond"/>
                <a:cs typeface="Garamond"/>
              </a:rPr>
              <a:t> cede un certo numero di </a:t>
            </a:r>
            <a:r>
              <a:rPr lang="it-IT" sz="3200" b="1" dirty="0">
                <a:solidFill>
                  <a:srgbClr val="000000"/>
                </a:solidFill>
                <a:latin typeface="Garamond"/>
                <a:cs typeface="Garamond"/>
              </a:rPr>
              <a:t>titoli</a:t>
            </a:r>
            <a:r>
              <a:rPr lang="it-IT" sz="3200" dirty="0">
                <a:solidFill>
                  <a:srgbClr val="000000"/>
                </a:solidFill>
                <a:latin typeface="Garamond"/>
                <a:cs typeface="Garamond"/>
              </a:rPr>
              <a:t> ad un acquirente e </a:t>
            </a:r>
            <a:r>
              <a:rPr lang="it-IT" sz="3200" b="1" dirty="0">
                <a:solidFill>
                  <a:srgbClr val="000000"/>
                </a:solidFill>
                <a:latin typeface="Garamond"/>
                <a:cs typeface="Garamond"/>
              </a:rPr>
              <a:t>si impegna</a:t>
            </a:r>
            <a:r>
              <a:rPr lang="it-IT" sz="3200" dirty="0">
                <a:solidFill>
                  <a:srgbClr val="000000"/>
                </a:solidFill>
                <a:latin typeface="Garamond"/>
                <a:cs typeface="Garamond"/>
              </a:rPr>
              <a:t>, nello stesso momento, a </a:t>
            </a:r>
            <a:r>
              <a:rPr lang="it-IT" sz="3200" b="1" dirty="0">
                <a:solidFill>
                  <a:srgbClr val="000000"/>
                </a:solidFill>
                <a:latin typeface="Garamond"/>
                <a:cs typeface="Garamond"/>
              </a:rPr>
              <a:t>riacquistarli</a:t>
            </a:r>
            <a:r>
              <a:rPr lang="it-IT" sz="3200" dirty="0">
                <a:solidFill>
                  <a:srgbClr val="000000"/>
                </a:solidFill>
                <a:latin typeface="Garamond"/>
                <a:cs typeface="Garamond"/>
              </a:rPr>
              <a:t> dallo stesso acquirente ad un </a:t>
            </a:r>
            <a:r>
              <a:rPr lang="it-IT" sz="3200" b="1" dirty="0">
                <a:solidFill>
                  <a:srgbClr val="000000"/>
                </a:solidFill>
                <a:latin typeface="Garamond"/>
                <a:cs typeface="Garamond"/>
              </a:rPr>
              <a:t>prezzo prestabilito </a:t>
            </a:r>
            <a:r>
              <a:rPr lang="it-IT" sz="3200" dirty="0">
                <a:solidFill>
                  <a:srgbClr val="000000"/>
                </a:solidFill>
                <a:latin typeface="Garamond"/>
                <a:cs typeface="Garamond"/>
              </a:rPr>
              <a:t>e ad una </a:t>
            </a:r>
            <a:r>
              <a:rPr lang="it-IT" sz="3200" b="1" dirty="0">
                <a:solidFill>
                  <a:srgbClr val="000000"/>
                </a:solidFill>
                <a:latin typeface="Garamond"/>
                <a:cs typeface="Garamond"/>
              </a:rPr>
              <a:t>data (termine) predeterminata</a:t>
            </a:r>
            <a:r>
              <a:rPr lang="it-IT" sz="3200" dirty="0">
                <a:solidFill>
                  <a:srgbClr val="000000"/>
                </a:solidFill>
                <a:latin typeface="Garamond"/>
                <a:cs typeface="Garamond"/>
              </a:rPr>
              <a:t>.</a:t>
            </a:r>
          </a:p>
          <a:p>
            <a:pPr algn="just"/>
            <a:r>
              <a:rPr lang="it-IT" sz="3200" dirty="0">
                <a:solidFill>
                  <a:srgbClr val="000000"/>
                </a:solidFill>
                <a:latin typeface="Garamond"/>
                <a:cs typeface="Garamond"/>
              </a:rPr>
              <a:t> L’operazione, quindi, consiste in un </a:t>
            </a:r>
            <a:r>
              <a:rPr lang="it-IT" sz="3200" b="1" dirty="0">
                <a:solidFill>
                  <a:srgbClr val="000000"/>
                </a:solidFill>
                <a:latin typeface="Garamond"/>
                <a:cs typeface="Garamond"/>
              </a:rPr>
              <a:t>prestito di denaro da parte dell’acquirente</a:t>
            </a:r>
            <a:r>
              <a:rPr lang="it-IT" sz="3200" dirty="0">
                <a:solidFill>
                  <a:srgbClr val="000000"/>
                </a:solidFill>
                <a:latin typeface="Garamond"/>
                <a:cs typeface="Garamond"/>
              </a:rPr>
              <a:t> e un </a:t>
            </a:r>
            <a:r>
              <a:rPr lang="it-IT" sz="3200" b="1" dirty="0">
                <a:solidFill>
                  <a:srgbClr val="000000"/>
                </a:solidFill>
                <a:latin typeface="Garamond"/>
                <a:cs typeface="Garamond"/>
              </a:rPr>
              <a:t>prestito di titoli da parte del venditore </a:t>
            </a:r>
            <a:r>
              <a:rPr lang="it-IT" sz="3200" dirty="0">
                <a:solidFill>
                  <a:srgbClr val="000000"/>
                </a:solidFill>
                <a:latin typeface="Garamond"/>
                <a:cs typeface="Garamond"/>
              </a:rPr>
              <a:t>(contratto simile al riporto di cui all’art 1548 c.c.)</a:t>
            </a:r>
          </a:p>
          <a:p>
            <a:pPr algn="just"/>
            <a:r>
              <a:rPr lang="it-IT" sz="3200" dirty="0">
                <a:solidFill>
                  <a:srgbClr val="000000"/>
                </a:solidFill>
                <a:latin typeface="Garamond"/>
                <a:cs typeface="Garamond"/>
              </a:rPr>
              <a:t>Dato caratterizzante è la corresponsione di un </a:t>
            </a:r>
            <a:r>
              <a:rPr lang="it-IT" sz="3200" b="1" dirty="0">
                <a:solidFill>
                  <a:srgbClr val="000000"/>
                </a:solidFill>
                <a:latin typeface="Garamond"/>
                <a:cs typeface="Garamond"/>
              </a:rPr>
              <a:t>tasso di interesse</a:t>
            </a:r>
            <a:r>
              <a:rPr lang="it-IT" sz="3200" dirty="0">
                <a:solidFill>
                  <a:srgbClr val="000000"/>
                </a:solidFill>
                <a:latin typeface="Garamond"/>
                <a:cs typeface="Garamond"/>
              </a:rPr>
              <a:t>.</a:t>
            </a: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Pronti contro termine</a:t>
            </a:r>
          </a:p>
        </p:txBody>
      </p:sp>
    </p:spTree>
    <p:extLst>
      <p:ext uri="{BB962C8B-B14F-4D97-AF65-F5344CB8AC3E}">
        <p14:creationId xmlns:p14="http://schemas.microsoft.com/office/powerpoint/2010/main" val="11805653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La raccolta del risparmio</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899622"/>
            <a:ext cx="12192001" cy="4900503"/>
          </a:xfrm>
        </p:spPr>
        <p:txBody>
          <a:bodyPr>
            <a:noAutofit/>
          </a:bodyPr>
          <a:lstStyle/>
          <a:p>
            <a:pPr algn="just"/>
            <a:r>
              <a:rPr lang="it-IT" sz="3200" dirty="0">
                <a:solidFill>
                  <a:srgbClr val="000000"/>
                </a:solidFill>
                <a:latin typeface="Garamond"/>
                <a:cs typeface="Garamond"/>
              </a:rPr>
              <a:t>Generalmente si tratta di operazioni realizzate su </a:t>
            </a:r>
            <a:r>
              <a:rPr lang="it-IT" sz="3200" b="1" dirty="0">
                <a:solidFill>
                  <a:srgbClr val="000000"/>
                </a:solidFill>
                <a:latin typeface="Garamond"/>
                <a:cs typeface="Garamond"/>
              </a:rPr>
              <a:t>titoli a reddito fisso</a:t>
            </a:r>
            <a:r>
              <a:rPr lang="it-IT" sz="3200" dirty="0">
                <a:solidFill>
                  <a:srgbClr val="000000"/>
                </a:solidFill>
                <a:latin typeface="Garamond"/>
                <a:cs typeface="Garamond"/>
              </a:rPr>
              <a:t>, spec. obbligazioni o titoli di stato; il prezzo «a pronti» sarà pari al valore di mercato dei titoli maggiorato di un rateo di interesse. Il prezzo «a termine» sarà invece calcolato capitalizzando il prezzo «a pronti» sulla base del saggio di interesse convenuto.</a:t>
            </a:r>
          </a:p>
          <a:p>
            <a:pPr algn="just"/>
            <a:r>
              <a:rPr lang="it-IT" sz="3200" u="sng" dirty="0">
                <a:solidFill>
                  <a:srgbClr val="000000"/>
                </a:solidFill>
                <a:latin typeface="Garamond"/>
                <a:cs typeface="Garamond"/>
              </a:rPr>
              <a:t>Scambio temporaneo</a:t>
            </a:r>
            <a:r>
              <a:rPr lang="it-IT" sz="3200" dirty="0">
                <a:solidFill>
                  <a:srgbClr val="000000"/>
                </a:solidFill>
                <a:latin typeface="Garamond"/>
                <a:cs typeface="Garamond"/>
              </a:rPr>
              <a:t>. Sono </a:t>
            </a:r>
            <a:r>
              <a:rPr lang="it-IT" sz="3200" b="1" dirty="0">
                <a:solidFill>
                  <a:srgbClr val="000000"/>
                </a:solidFill>
                <a:latin typeface="Garamond"/>
                <a:cs typeface="Garamond"/>
              </a:rPr>
              <a:t>operazioni di liquidità </a:t>
            </a:r>
            <a:r>
              <a:rPr lang="it-IT" sz="3200" dirty="0">
                <a:solidFill>
                  <a:srgbClr val="000000"/>
                </a:solidFill>
                <a:latin typeface="Garamond"/>
                <a:cs typeface="Garamond"/>
              </a:rPr>
              <a:t>con cui si trasforma temporaneamente in moneta un attivo già presente nel proprio patrimonio.</a:t>
            </a:r>
          </a:p>
          <a:p>
            <a:pPr algn="just"/>
            <a:r>
              <a:rPr lang="it-IT" sz="3200" dirty="0">
                <a:solidFill>
                  <a:srgbClr val="000000"/>
                </a:solidFill>
                <a:latin typeface="Garamond"/>
                <a:cs typeface="Garamond"/>
              </a:rPr>
              <a:t>Per i risparmiatori è un’alternativa (più rigida) al deposito.</a:t>
            </a: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Pronti contro termine</a:t>
            </a:r>
          </a:p>
        </p:txBody>
      </p:sp>
    </p:spTree>
    <p:extLst>
      <p:ext uri="{BB962C8B-B14F-4D97-AF65-F5344CB8AC3E}">
        <p14:creationId xmlns:p14="http://schemas.microsoft.com/office/powerpoint/2010/main" val="2585476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La raccolta del risparmio</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899622"/>
            <a:ext cx="12192001" cy="4900503"/>
          </a:xfrm>
        </p:spPr>
        <p:txBody>
          <a:bodyPr>
            <a:noAutofit/>
          </a:bodyPr>
          <a:lstStyle/>
          <a:p>
            <a:pPr algn="just"/>
            <a:r>
              <a:rPr lang="it-IT" sz="2600" dirty="0">
                <a:solidFill>
                  <a:srgbClr val="000000"/>
                </a:solidFill>
                <a:latin typeface="Garamond"/>
                <a:cs typeface="Garamond"/>
              </a:rPr>
              <a:t>Nella prassi e nella disciplina di vigilanza vengono indicati solo due tipologie di </a:t>
            </a:r>
            <a:r>
              <a:rPr lang="it-IT" sz="2600" b="1" dirty="0">
                <a:solidFill>
                  <a:srgbClr val="000000"/>
                </a:solidFill>
                <a:latin typeface="Garamond"/>
                <a:cs typeface="Garamond"/>
              </a:rPr>
              <a:t>titoli</a:t>
            </a:r>
            <a:r>
              <a:rPr lang="it-IT" sz="2600" dirty="0">
                <a:solidFill>
                  <a:srgbClr val="000000"/>
                </a:solidFill>
                <a:latin typeface="Garamond"/>
                <a:cs typeface="Garamond"/>
              </a:rPr>
              <a:t> </a:t>
            </a:r>
            <a:r>
              <a:rPr lang="it-IT" sz="2600" b="1" dirty="0">
                <a:solidFill>
                  <a:srgbClr val="000000"/>
                </a:solidFill>
                <a:latin typeface="Garamond"/>
                <a:cs typeface="Garamond"/>
              </a:rPr>
              <a:t>rappresentativi di depositi</a:t>
            </a:r>
            <a:r>
              <a:rPr lang="it-IT" sz="2600" dirty="0">
                <a:solidFill>
                  <a:srgbClr val="000000"/>
                </a:solidFill>
                <a:latin typeface="Garamond"/>
                <a:cs typeface="Garamond"/>
              </a:rPr>
              <a:t>: </a:t>
            </a:r>
            <a:r>
              <a:rPr lang="it-IT" sz="2600" b="1" dirty="0">
                <a:solidFill>
                  <a:srgbClr val="000000"/>
                </a:solidFill>
                <a:latin typeface="Garamond"/>
                <a:cs typeface="Garamond"/>
              </a:rPr>
              <a:t>buoni fruttiferi </a:t>
            </a:r>
            <a:r>
              <a:rPr lang="it-IT" sz="2600" dirty="0">
                <a:solidFill>
                  <a:srgbClr val="000000"/>
                </a:solidFill>
                <a:latin typeface="Garamond"/>
                <a:cs typeface="Garamond"/>
              </a:rPr>
              <a:t>e </a:t>
            </a:r>
            <a:r>
              <a:rPr lang="it-IT" sz="2600" b="1" dirty="0">
                <a:solidFill>
                  <a:srgbClr val="000000"/>
                </a:solidFill>
                <a:latin typeface="Garamond"/>
                <a:cs typeface="Garamond"/>
              </a:rPr>
              <a:t>certificati di deposito</a:t>
            </a:r>
            <a:r>
              <a:rPr lang="it-IT" sz="2600" dirty="0">
                <a:solidFill>
                  <a:srgbClr val="000000"/>
                </a:solidFill>
                <a:latin typeface="Garamond"/>
                <a:cs typeface="Garamond"/>
              </a:rPr>
              <a:t>.</a:t>
            </a:r>
          </a:p>
          <a:p>
            <a:pPr algn="just"/>
            <a:r>
              <a:rPr lang="it-IT" sz="2600" dirty="0">
                <a:solidFill>
                  <a:srgbClr val="000000"/>
                </a:solidFill>
                <a:latin typeface="Garamond"/>
                <a:cs typeface="Garamond"/>
              </a:rPr>
              <a:t>Le </a:t>
            </a:r>
            <a:r>
              <a:rPr lang="it-IT" sz="2600" b="1" dirty="0">
                <a:solidFill>
                  <a:srgbClr val="000000"/>
                </a:solidFill>
                <a:latin typeface="Garamond"/>
                <a:cs typeface="Garamond"/>
              </a:rPr>
              <a:t>obbligazioni bancarie </a:t>
            </a:r>
            <a:r>
              <a:rPr lang="it-IT" sz="2600" dirty="0">
                <a:solidFill>
                  <a:srgbClr val="000000"/>
                </a:solidFill>
                <a:latin typeface="Garamond"/>
                <a:cs typeface="Garamond"/>
              </a:rPr>
              <a:t>rappresentano la più importante forma di raccolta del risparmio alternativa al deposito. Tutte le banche possono emettere obbligazioni che sono </a:t>
            </a:r>
            <a:r>
              <a:rPr lang="it-IT" sz="2600" b="1" dirty="0">
                <a:solidFill>
                  <a:srgbClr val="000000"/>
                </a:solidFill>
                <a:latin typeface="Garamond"/>
                <a:cs typeface="Garamond"/>
              </a:rPr>
              <a:t>strumenti di raccolta a medio e a lungo termine</a:t>
            </a:r>
            <a:r>
              <a:rPr lang="it-IT" sz="2600" dirty="0">
                <a:solidFill>
                  <a:srgbClr val="000000"/>
                </a:solidFill>
                <a:latin typeface="Garamond"/>
                <a:cs typeface="Garamond"/>
              </a:rPr>
              <a:t> (art. 12 </a:t>
            </a:r>
            <a:r>
              <a:rPr lang="it-IT" sz="2600" dirty="0" err="1">
                <a:solidFill>
                  <a:srgbClr val="000000"/>
                </a:solidFill>
                <a:latin typeface="Garamond"/>
                <a:cs typeface="Garamond"/>
              </a:rPr>
              <a:t>Tub</a:t>
            </a:r>
            <a:r>
              <a:rPr lang="it-IT" sz="2600" dirty="0">
                <a:solidFill>
                  <a:srgbClr val="000000"/>
                </a:solidFill>
                <a:latin typeface="Garamond"/>
                <a:cs typeface="Garamond"/>
              </a:rPr>
              <a:t>).</a:t>
            </a:r>
          </a:p>
          <a:p>
            <a:pPr algn="just"/>
            <a:r>
              <a:rPr lang="it-IT" sz="2600" dirty="0">
                <a:solidFill>
                  <a:srgbClr val="000000"/>
                </a:solidFill>
                <a:latin typeface="Garamond"/>
                <a:cs typeface="Garamond"/>
              </a:rPr>
              <a:t>La disciplina di cui all’art. 2430 c.c. subisce numerose </a:t>
            </a:r>
            <a:r>
              <a:rPr lang="it-IT" sz="2600" b="1" u="sng" dirty="0">
                <a:solidFill>
                  <a:srgbClr val="000000"/>
                </a:solidFill>
                <a:latin typeface="Garamond"/>
                <a:cs typeface="Garamond"/>
              </a:rPr>
              <a:t>deroghe</a:t>
            </a:r>
            <a:r>
              <a:rPr lang="it-IT" sz="2600" dirty="0">
                <a:solidFill>
                  <a:srgbClr val="000000"/>
                </a:solidFill>
                <a:latin typeface="Garamond"/>
                <a:cs typeface="Garamond"/>
              </a:rPr>
              <a:t> tanto da far dubitare che si tratti della stessa specie. In particolare </a:t>
            </a:r>
            <a:r>
              <a:rPr lang="it-IT" sz="2600" b="1" u="sng" dirty="0">
                <a:solidFill>
                  <a:srgbClr val="000000"/>
                </a:solidFill>
                <a:latin typeface="Garamond"/>
                <a:cs typeface="Garamond"/>
              </a:rPr>
              <a:t>non</a:t>
            </a:r>
            <a:r>
              <a:rPr lang="it-IT" sz="2600" b="1" dirty="0">
                <a:solidFill>
                  <a:srgbClr val="000000"/>
                </a:solidFill>
                <a:latin typeface="Garamond"/>
                <a:cs typeface="Garamond"/>
              </a:rPr>
              <a:t> sono previsti vincoli all’emissione rapportati al patrimonio né</a:t>
            </a:r>
            <a:r>
              <a:rPr lang="it-IT" sz="2600" dirty="0">
                <a:solidFill>
                  <a:srgbClr val="000000"/>
                </a:solidFill>
                <a:latin typeface="Garamond"/>
                <a:cs typeface="Garamond"/>
              </a:rPr>
              <a:t> è prevista </a:t>
            </a:r>
            <a:r>
              <a:rPr lang="it-IT" sz="2600" b="1" dirty="0">
                <a:solidFill>
                  <a:srgbClr val="000000"/>
                </a:solidFill>
                <a:latin typeface="Garamond"/>
                <a:cs typeface="Garamond"/>
              </a:rPr>
              <a:t>un’organizzazione degli obbligazionisti</a:t>
            </a:r>
            <a:r>
              <a:rPr lang="it-IT" sz="2600" dirty="0">
                <a:solidFill>
                  <a:srgbClr val="000000"/>
                </a:solidFill>
                <a:latin typeface="Garamond"/>
                <a:cs typeface="Garamond"/>
              </a:rPr>
              <a:t>.</a:t>
            </a:r>
          </a:p>
          <a:p>
            <a:pPr algn="just"/>
            <a:r>
              <a:rPr lang="it-IT" sz="2600" dirty="0">
                <a:solidFill>
                  <a:srgbClr val="000000"/>
                </a:solidFill>
                <a:latin typeface="Garamond"/>
                <a:cs typeface="Garamond"/>
              </a:rPr>
              <a:t>A differenza dei depositanti, gli obbligazionisti </a:t>
            </a:r>
            <a:r>
              <a:rPr lang="it-IT" sz="2600" b="1" u="sng" dirty="0">
                <a:solidFill>
                  <a:srgbClr val="000000"/>
                </a:solidFill>
                <a:latin typeface="Garamond"/>
                <a:cs typeface="Garamond"/>
              </a:rPr>
              <a:t>non</a:t>
            </a:r>
            <a:r>
              <a:rPr lang="it-IT" sz="2600" b="1" dirty="0">
                <a:solidFill>
                  <a:srgbClr val="000000"/>
                </a:solidFill>
                <a:latin typeface="Garamond"/>
                <a:cs typeface="Garamond"/>
              </a:rPr>
              <a:t> sono coperti dal Fondo interbancario </a:t>
            </a:r>
            <a:r>
              <a:rPr lang="it-IT" sz="2600" dirty="0">
                <a:solidFill>
                  <a:srgbClr val="000000"/>
                </a:solidFill>
                <a:latin typeface="Garamond"/>
                <a:cs typeface="Garamond"/>
              </a:rPr>
              <a:t>di </a:t>
            </a:r>
            <a:r>
              <a:rPr lang="it-IT" sz="2600" b="1" dirty="0">
                <a:solidFill>
                  <a:srgbClr val="000000"/>
                </a:solidFill>
                <a:latin typeface="Garamond"/>
                <a:cs typeface="Garamond"/>
              </a:rPr>
              <a:t>tutela dei depositi </a:t>
            </a:r>
            <a:r>
              <a:rPr lang="it-IT" sz="2600" dirty="0">
                <a:solidFill>
                  <a:srgbClr val="000000"/>
                </a:solidFill>
                <a:latin typeface="Garamond"/>
                <a:cs typeface="Garamond"/>
              </a:rPr>
              <a:t>e  le </a:t>
            </a:r>
            <a:r>
              <a:rPr lang="it-IT" sz="2600" b="1" dirty="0">
                <a:solidFill>
                  <a:srgbClr val="000000"/>
                </a:solidFill>
                <a:latin typeface="Garamond"/>
                <a:cs typeface="Garamond"/>
              </a:rPr>
              <a:t>regole del </a:t>
            </a:r>
            <a:r>
              <a:rPr lang="it-IT" sz="2600" b="1" i="1" dirty="0" err="1">
                <a:solidFill>
                  <a:srgbClr val="000000"/>
                </a:solidFill>
                <a:latin typeface="Garamond"/>
                <a:cs typeface="Garamond"/>
              </a:rPr>
              <a:t>bail</a:t>
            </a:r>
            <a:r>
              <a:rPr lang="it-IT" sz="2600" b="1" i="1" dirty="0">
                <a:solidFill>
                  <a:srgbClr val="000000"/>
                </a:solidFill>
                <a:latin typeface="Garamond"/>
                <a:cs typeface="Garamond"/>
              </a:rPr>
              <a:t>-in </a:t>
            </a:r>
            <a:r>
              <a:rPr lang="it-IT" sz="2600" dirty="0">
                <a:solidFill>
                  <a:srgbClr val="000000"/>
                </a:solidFill>
                <a:latin typeface="Garamond"/>
                <a:cs typeface="Garamond"/>
              </a:rPr>
              <a:t>prevedono che per i depositi oltre i 100.000 euro, in caso di crisi della banca, le autorità di risoluzione possano svalutare i crediti e/o convertirli in azioni. Il </a:t>
            </a:r>
            <a:r>
              <a:rPr lang="it-IT" sz="2600" b="1" dirty="0">
                <a:solidFill>
                  <a:srgbClr val="000000"/>
                </a:solidFill>
                <a:latin typeface="Garamond"/>
                <a:cs typeface="Garamond"/>
              </a:rPr>
              <a:t>rischio</a:t>
            </a:r>
            <a:r>
              <a:rPr lang="it-IT" sz="2600" dirty="0">
                <a:solidFill>
                  <a:srgbClr val="000000"/>
                </a:solidFill>
                <a:latin typeface="Garamond"/>
                <a:cs typeface="Garamond"/>
              </a:rPr>
              <a:t> connesso a tale investimento è quindi molto cresciuto.</a:t>
            </a: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Titoli rappresentativi dei depositi e obbligazioni bancarie</a:t>
            </a:r>
          </a:p>
        </p:txBody>
      </p:sp>
    </p:spTree>
    <p:extLst>
      <p:ext uri="{BB962C8B-B14F-4D97-AF65-F5344CB8AC3E}">
        <p14:creationId xmlns:p14="http://schemas.microsoft.com/office/powerpoint/2010/main" val="42594995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La raccolta del risparmio</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899622"/>
            <a:ext cx="12192001" cy="4900503"/>
          </a:xfrm>
        </p:spPr>
        <p:txBody>
          <a:bodyPr>
            <a:noAutofit/>
          </a:bodyPr>
          <a:lstStyle/>
          <a:p>
            <a:pPr algn="just"/>
            <a:r>
              <a:rPr lang="it-IT" sz="3200" dirty="0">
                <a:solidFill>
                  <a:srgbClr val="000000"/>
                </a:solidFill>
                <a:latin typeface="Garamond"/>
                <a:cs typeface="Garamond"/>
              </a:rPr>
              <a:t>Art. 12 </a:t>
            </a:r>
            <a:r>
              <a:rPr lang="it-IT" sz="3200" dirty="0" err="1">
                <a:solidFill>
                  <a:srgbClr val="000000"/>
                </a:solidFill>
                <a:latin typeface="Garamond"/>
                <a:cs typeface="Garamond"/>
              </a:rPr>
              <a:t>t.u.b</a:t>
            </a:r>
            <a:r>
              <a:rPr lang="it-IT" sz="3200" dirty="0">
                <a:solidFill>
                  <a:srgbClr val="000000"/>
                </a:solidFill>
                <a:latin typeface="Garamond"/>
                <a:cs typeface="Garamond"/>
              </a:rPr>
              <a:t>. menziona gli </a:t>
            </a:r>
            <a:r>
              <a:rPr lang="it-IT" sz="3200" b="1" dirty="0">
                <a:solidFill>
                  <a:srgbClr val="000000"/>
                </a:solidFill>
                <a:latin typeface="Garamond"/>
                <a:cs typeface="Garamond"/>
              </a:rPr>
              <a:t>strumenti ibridi </a:t>
            </a:r>
            <a:r>
              <a:rPr lang="it-IT" sz="3200" dirty="0">
                <a:solidFill>
                  <a:srgbClr val="000000"/>
                </a:solidFill>
                <a:latin typeface="Garamond"/>
                <a:cs typeface="Garamond"/>
              </a:rPr>
              <a:t>(cioè che non hanno le caratteristiche tipiche delle obbligazioni ma neanche delle azioni).</a:t>
            </a:r>
          </a:p>
          <a:p>
            <a:pPr algn="just"/>
            <a:r>
              <a:rPr lang="it-IT" sz="3200" dirty="0">
                <a:solidFill>
                  <a:srgbClr val="000000"/>
                </a:solidFill>
                <a:latin typeface="Garamond"/>
                <a:cs typeface="Garamond"/>
              </a:rPr>
              <a:t> Possono essere definite come una </a:t>
            </a:r>
            <a:r>
              <a:rPr lang="it-IT" sz="3200" b="1" dirty="0">
                <a:solidFill>
                  <a:srgbClr val="000000"/>
                </a:solidFill>
                <a:latin typeface="Garamond"/>
                <a:cs typeface="Garamond"/>
              </a:rPr>
              <a:t>categoria speciale di obbligazioni</a:t>
            </a:r>
            <a:r>
              <a:rPr lang="it-IT" sz="3200" dirty="0">
                <a:solidFill>
                  <a:srgbClr val="000000"/>
                </a:solidFill>
                <a:latin typeface="Garamond"/>
                <a:cs typeface="Garamond"/>
              </a:rPr>
              <a:t>, ma diversamente da queste </a:t>
            </a:r>
            <a:r>
              <a:rPr lang="it-IT" sz="3200" b="1" dirty="0">
                <a:solidFill>
                  <a:srgbClr val="000000"/>
                </a:solidFill>
                <a:latin typeface="Garamond"/>
                <a:cs typeface="Garamond"/>
              </a:rPr>
              <a:t>non prevedono un rendimento fisso né la restituzione al valore nominale</a:t>
            </a:r>
            <a:r>
              <a:rPr lang="it-IT" sz="3200" dirty="0">
                <a:solidFill>
                  <a:srgbClr val="000000"/>
                </a:solidFill>
                <a:latin typeface="Garamond"/>
                <a:cs typeface="Garamond"/>
              </a:rPr>
              <a:t>. </a:t>
            </a:r>
          </a:p>
          <a:p>
            <a:pPr algn="just"/>
            <a:r>
              <a:rPr lang="it-IT" sz="3200" dirty="0">
                <a:solidFill>
                  <a:srgbClr val="000000"/>
                </a:solidFill>
                <a:latin typeface="Garamond"/>
                <a:cs typeface="Garamond"/>
              </a:rPr>
              <a:t>I </a:t>
            </a:r>
            <a:r>
              <a:rPr lang="it-IT" sz="3200" b="1" dirty="0">
                <a:solidFill>
                  <a:srgbClr val="000000"/>
                </a:solidFill>
                <a:latin typeface="Garamond"/>
                <a:cs typeface="Garamond"/>
              </a:rPr>
              <a:t>prestiti subordinati </a:t>
            </a:r>
            <a:r>
              <a:rPr lang="it-IT" sz="3200" dirty="0">
                <a:solidFill>
                  <a:srgbClr val="000000"/>
                </a:solidFill>
                <a:latin typeface="Garamond"/>
                <a:cs typeface="Garamond"/>
              </a:rPr>
              <a:t>possono prevedere </a:t>
            </a:r>
            <a:r>
              <a:rPr lang="it-IT" sz="3200" b="1" dirty="0">
                <a:solidFill>
                  <a:srgbClr val="000000"/>
                </a:solidFill>
                <a:latin typeface="Garamond"/>
                <a:cs typeface="Garamond"/>
              </a:rPr>
              <a:t>limitazioni nel rendimento </a:t>
            </a:r>
            <a:r>
              <a:rPr lang="it-IT" sz="3200" dirty="0">
                <a:solidFill>
                  <a:srgbClr val="000000"/>
                </a:solidFill>
                <a:latin typeface="Garamond"/>
                <a:cs typeface="Garamond"/>
              </a:rPr>
              <a:t>e nella </a:t>
            </a:r>
            <a:r>
              <a:rPr lang="it-IT" sz="3200" b="1" dirty="0">
                <a:solidFill>
                  <a:srgbClr val="000000"/>
                </a:solidFill>
                <a:latin typeface="Garamond"/>
                <a:cs typeface="Garamond"/>
              </a:rPr>
              <a:t>restituzione</a:t>
            </a:r>
            <a:r>
              <a:rPr lang="it-IT" sz="3200" dirty="0">
                <a:solidFill>
                  <a:srgbClr val="000000"/>
                </a:solidFill>
                <a:latin typeface="Garamond"/>
                <a:cs typeface="Garamond"/>
              </a:rPr>
              <a:t> del capitale </a:t>
            </a:r>
            <a:r>
              <a:rPr lang="it-IT" sz="3200" b="1" dirty="0">
                <a:solidFill>
                  <a:srgbClr val="000000"/>
                </a:solidFill>
                <a:latin typeface="Garamond"/>
                <a:cs typeface="Garamond"/>
              </a:rPr>
              <a:t>in funzione dell’andamento economico della banca</a:t>
            </a:r>
            <a:r>
              <a:rPr lang="it-IT" sz="3200" dirty="0">
                <a:solidFill>
                  <a:srgbClr val="000000"/>
                </a:solidFill>
                <a:latin typeface="Garamond"/>
                <a:cs typeface="Garamond"/>
              </a:rPr>
              <a:t>. La disciplina di vigilanza ne consente il computo nella nozione di patrimonio.</a:t>
            </a:r>
          </a:p>
          <a:p>
            <a:pPr algn="just"/>
            <a:endParaRPr lang="it-IT" sz="3200" dirty="0">
              <a:solidFill>
                <a:srgbClr val="000000"/>
              </a:solidFill>
              <a:latin typeface="Garamond"/>
              <a:cs typeface="Garamond"/>
            </a:endParaRP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Strumenti ibride e passività subordinate</a:t>
            </a:r>
          </a:p>
        </p:txBody>
      </p:sp>
    </p:spTree>
    <p:extLst>
      <p:ext uri="{BB962C8B-B14F-4D97-AF65-F5344CB8AC3E}">
        <p14:creationId xmlns:p14="http://schemas.microsoft.com/office/powerpoint/2010/main" val="17888616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La raccolta del risparmio</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899622"/>
            <a:ext cx="12192001" cy="4900503"/>
          </a:xfrm>
        </p:spPr>
        <p:txBody>
          <a:bodyPr>
            <a:noAutofit/>
          </a:bodyPr>
          <a:lstStyle/>
          <a:p>
            <a:pPr algn="just"/>
            <a:r>
              <a:rPr lang="it-IT" sz="3200" dirty="0">
                <a:solidFill>
                  <a:srgbClr val="000000"/>
                </a:solidFill>
                <a:latin typeface="Garamond"/>
                <a:cs typeface="Garamond"/>
              </a:rPr>
              <a:t>Il </a:t>
            </a:r>
            <a:r>
              <a:rPr lang="it-IT" sz="3200" b="1" dirty="0">
                <a:solidFill>
                  <a:srgbClr val="000000"/>
                </a:solidFill>
                <a:latin typeface="Garamond"/>
                <a:cs typeface="Garamond"/>
              </a:rPr>
              <a:t>grado di rischio </a:t>
            </a:r>
            <a:r>
              <a:rPr lang="it-IT" sz="3200" dirty="0">
                <a:solidFill>
                  <a:srgbClr val="000000"/>
                </a:solidFill>
                <a:latin typeface="Garamond"/>
                <a:cs typeface="Garamond"/>
              </a:rPr>
              <a:t>del relativo investimento si è </a:t>
            </a:r>
            <a:r>
              <a:rPr lang="it-IT" sz="3200" b="1" dirty="0">
                <a:solidFill>
                  <a:srgbClr val="000000"/>
                </a:solidFill>
                <a:latin typeface="Garamond"/>
                <a:cs typeface="Garamond"/>
              </a:rPr>
              <a:t>accresciuto</a:t>
            </a:r>
            <a:r>
              <a:rPr lang="it-IT" sz="3200" dirty="0">
                <a:solidFill>
                  <a:srgbClr val="000000"/>
                </a:solidFill>
                <a:latin typeface="Garamond"/>
                <a:cs typeface="Garamond"/>
              </a:rPr>
              <a:t> dal 2013. I titolari di </a:t>
            </a:r>
            <a:r>
              <a:rPr lang="it-IT" sz="3200" b="1" dirty="0">
                <a:solidFill>
                  <a:srgbClr val="000000"/>
                </a:solidFill>
                <a:latin typeface="Garamond"/>
                <a:cs typeface="Garamond"/>
              </a:rPr>
              <a:t>obbligazioni subordinate </a:t>
            </a:r>
            <a:r>
              <a:rPr lang="it-IT" sz="3200" dirty="0">
                <a:solidFill>
                  <a:srgbClr val="000000"/>
                </a:solidFill>
                <a:latin typeface="Garamond"/>
                <a:cs typeface="Garamond"/>
              </a:rPr>
              <a:t>devono sopportare, almeno in parte, il </a:t>
            </a:r>
            <a:r>
              <a:rPr lang="it-IT" sz="3200" b="1" dirty="0">
                <a:solidFill>
                  <a:srgbClr val="000000"/>
                </a:solidFill>
                <a:latin typeface="Garamond"/>
                <a:cs typeface="Garamond"/>
              </a:rPr>
              <a:t>costo della crisi </a:t>
            </a:r>
            <a:r>
              <a:rPr lang="it-IT" sz="3200" dirty="0">
                <a:solidFill>
                  <a:srgbClr val="000000"/>
                </a:solidFill>
                <a:latin typeface="Garamond"/>
                <a:cs typeface="Garamond"/>
              </a:rPr>
              <a:t>prima di ogni intervento di pubblico </a:t>
            </a:r>
            <a:r>
              <a:rPr lang="it-IT" sz="3200" b="1" dirty="0">
                <a:solidFill>
                  <a:srgbClr val="000000"/>
                </a:solidFill>
                <a:latin typeface="Garamond"/>
                <a:cs typeface="Garamond"/>
              </a:rPr>
              <a:t>salvataggio</a:t>
            </a:r>
            <a:r>
              <a:rPr lang="it-IT" sz="3200" dirty="0">
                <a:solidFill>
                  <a:srgbClr val="000000"/>
                </a:solidFill>
                <a:latin typeface="Garamond"/>
                <a:cs typeface="Garamond"/>
              </a:rPr>
              <a:t> della banca. In caso di </a:t>
            </a:r>
            <a:r>
              <a:rPr lang="it-IT" sz="3200" b="1" i="1" dirty="0">
                <a:solidFill>
                  <a:srgbClr val="000000"/>
                </a:solidFill>
                <a:latin typeface="Garamond"/>
                <a:cs typeface="Garamond"/>
              </a:rPr>
              <a:t>default</a:t>
            </a:r>
            <a:r>
              <a:rPr lang="it-IT" sz="3200" dirty="0">
                <a:solidFill>
                  <a:srgbClr val="000000"/>
                </a:solidFill>
                <a:latin typeface="Garamond"/>
                <a:cs typeface="Garamond"/>
              </a:rPr>
              <a:t> dunque, l’emittente deve rimborsare prima i titolari delle obbligazioni ordinarie  e solo </a:t>
            </a:r>
            <a:r>
              <a:rPr lang="it-IT" sz="3200" u="sng" dirty="0">
                <a:solidFill>
                  <a:srgbClr val="000000"/>
                </a:solidFill>
                <a:latin typeface="Garamond"/>
                <a:cs typeface="Garamond"/>
              </a:rPr>
              <a:t>dopo</a:t>
            </a:r>
            <a:r>
              <a:rPr lang="it-IT" sz="3200" dirty="0">
                <a:solidFill>
                  <a:srgbClr val="000000"/>
                </a:solidFill>
                <a:latin typeface="Garamond"/>
                <a:cs typeface="Garamond"/>
              </a:rPr>
              <a:t> i titolari di obbligazioni subordinate e gli azionisti.</a:t>
            </a:r>
          </a:p>
          <a:p>
            <a:pPr algn="just"/>
            <a:r>
              <a:rPr lang="it-IT" sz="3200" dirty="0">
                <a:solidFill>
                  <a:srgbClr val="000000"/>
                </a:solidFill>
                <a:latin typeface="Garamond"/>
                <a:cs typeface="Garamond"/>
              </a:rPr>
              <a:t> I </a:t>
            </a:r>
            <a:r>
              <a:rPr lang="it-IT" sz="3200" b="1" i="1" dirty="0">
                <a:solidFill>
                  <a:srgbClr val="000000"/>
                </a:solidFill>
                <a:latin typeface="Garamond"/>
                <a:cs typeface="Garamond"/>
              </a:rPr>
              <a:t>bond</a:t>
            </a:r>
            <a:r>
              <a:rPr lang="it-IT" sz="3200" b="1" dirty="0">
                <a:solidFill>
                  <a:srgbClr val="000000"/>
                </a:solidFill>
                <a:latin typeface="Garamond"/>
                <a:cs typeface="Garamond"/>
              </a:rPr>
              <a:t> subordinati </a:t>
            </a:r>
            <a:r>
              <a:rPr lang="it-IT" sz="3200" dirty="0">
                <a:solidFill>
                  <a:srgbClr val="000000"/>
                </a:solidFill>
                <a:latin typeface="Garamond"/>
                <a:cs typeface="Garamond"/>
              </a:rPr>
              <a:t>sono spesso denominati “</a:t>
            </a:r>
            <a:r>
              <a:rPr lang="it-IT" sz="3200" b="1" i="1" dirty="0">
                <a:solidFill>
                  <a:srgbClr val="000000"/>
                </a:solidFill>
                <a:latin typeface="Garamond"/>
                <a:cs typeface="Garamond"/>
              </a:rPr>
              <a:t>junior</a:t>
            </a:r>
            <a:r>
              <a:rPr lang="it-IT" sz="3200" dirty="0">
                <a:solidFill>
                  <a:srgbClr val="000000"/>
                </a:solidFill>
                <a:latin typeface="Garamond"/>
                <a:cs typeface="Garamond"/>
              </a:rPr>
              <a:t>” per distinguerli da quelli </a:t>
            </a:r>
            <a:r>
              <a:rPr lang="it-IT" sz="3200" b="1" dirty="0">
                <a:solidFill>
                  <a:srgbClr val="000000"/>
                </a:solidFill>
                <a:latin typeface="Garamond"/>
                <a:cs typeface="Garamond"/>
              </a:rPr>
              <a:t>non subordinati </a:t>
            </a:r>
            <a:r>
              <a:rPr lang="it-IT" sz="3200" dirty="0">
                <a:solidFill>
                  <a:srgbClr val="000000"/>
                </a:solidFill>
                <a:latin typeface="Garamond"/>
                <a:cs typeface="Garamond"/>
              </a:rPr>
              <a:t>(o “</a:t>
            </a:r>
            <a:r>
              <a:rPr lang="it-IT" sz="3200" b="1" i="1" dirty="0">
                <a:solidFill>
                  <a:srgbClr val="000000"/>
                </a:solidFill>
                <a:latin typeface="Garamond"/>
                <a:cs typeface="Garamond"/>
              </a:rPr>
              <a:t>senior</a:t>
            </a:r>
            <a:r>
              <a:rPr lang="it-IT" sz="3200" dirty="0">
                <a:solidFill>
                  <a:srgbClr val="000000"/>
                </a:solidFill>
                <a:latin typeface="Garamond"/>
                <a:cs typeface="Garamond"/>
              </a:rPr>
              <a:t>”). La </a:t>
            </a:r>
            <a:r>
              <a:rPr lang="it-IT" sz="3200" b="1" dirty="0">
                <a:solidFill>
                  <a:srgbClr val="000000"/>
                </a:solidFill>
                <a:latin typeface="Garamond"/>
                <a:cs typeface="Garamond"/>
              </a:rPr>
              <a:t>rischiosità maggiore </a:t>
            </a:r>
            <a:r>
              <a:rPr lang="it-IT" sz="3200" dirty="0">
                <a:solidFill>
                  <a:srgbClr val="000000"/>
                </a:solidFill>
                <a:latin typeface="Garamond"/>
                <a:cs typeface="Garamond"/>
              </a:rPr>
              <a:t>è naturalmente incorporata nei rendimenti, maggiori rispetto a quelli delle obbligazioni senior. Non rappresentano raccolta del risparmio in senso proprio.</a:t>
            </a: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Strumenti ibride e passività subordinate</a:t>
            </a:r>
          </a:p>
        </p:txBody>
      </p:sp>
    </p:spTree>
    <p:extLst>
      <p:ext uri="{BB962C8B-B14F-4D97-AF65-F5344CB8AC3E}">
        <p14:creationId xmlns:p14="http://schemas.microsoft.com/office/powerpoint/2010/main" val="16503739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L’erogazione del credito</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899622"/>
            <a:ext cx="12192001" cy="4900503"/>
          </a:xfrm>
        </p:spPr>
        <p:txBody>
          <a:bodyPr>
            <a:noAutofit/>
          </a:bodyPr>
          <a:lstStyle/>
          <a:p>
            <a:pPr algn="just"/>
            <a:r>
              <a:rPr lang="it-IT" sz="2700" b="1" dirty="0">
                <a:solidFill>
                  <a:srgbClr val="000000"/>
                </a:solidFill>
                <a:latin typeface="Garamond"/>
                <a:cs typeface="Garamond"/>
              </a:rPr>
              <a:t>L’attività di erogazione del credito</a:t>
            </a:r>
            <a:r>
              <a:rPr lang="it-IT" sz="2700" dirty="0">
                <a:solidFill>
                  <a:srgbClr val="000000"/>
                </a:solidFill>
                <a:latin typeface="Garamond"/>
                <a:cs typeface="Garamond"/>
              </a:rPr>
              <a:t>, a differenza della raccolta del risparmio, </a:t>
            </a:r>
            <a:r>
              <a:rPr lang="it-IT" sz="2700" u="sng" dirty="0">
                <a:solidFill>
                  <a:srgbClr val="000000"/>
                </a:solidFill>
                <a:latin typeface="Garamond"/>
                <a:cs typeface="Garamond"/>
              </a:rPr>
              <a:t>non</a:t>
            </a:r>
            <a:r>
              <a:rPr lang="it-IT" sz="2700" dirty="0">
                <a:solidFill>
                  <a:srgbClr val="000000"/>
                </a:solidFill>
                <a:latin typeface="Garamond"/>
                <a:cs typeface="Garamond"/>
              </a:rPr>
              <a:t> è oggetto di una norma dell’ordinamento bancario che ne definisca i caratteri generali.</a:t>
            </a:r>
          </a:p>
          <a:p>
            <a:pPr algn="just"/>
            <a:r>
              <a:rPr lang="it-IT" sz="2700" dirty="0">
                <a:solidFill>
                  <a:srgbClr val="000000"/>
                </a:solidFill>
                <a:latin typeface="Garamond"/>
                <a:cs typeface="Garamond"/>
              </a:rPr>
              <a:t>L’ art. 10 del </a:t>
            </a:r>
            <a:r>
              <a:rPr lang="it-IT" sz="2700" dirty="0" err="1">
                <a:solidFill>
                  <a:srgbClr val="000000"/>
                </a:solidFill>
                <a:latin typeface="Garamond"/>
                <a:cs typeface="Garamond"/>
              </a:rPr>
              <a:t>Tub</a:t>
            </a:r>
            <a:r>
              <a:rPr lang="it-IT" sz="2700" dirty="0">
                <a:solidFill>
                  <a:srgbClr val="000000"/>
                </a:solidFill>
                <a:latin typeface="Garamond"/>
                <a:cs typeface="Garamond"/>
              </a:rPr>
              <a:t> usa una </a:t>
            </a:r>
            <a:r>
              <a:rPr lang="it-IT" sz="2700" b="1" dirty="0">
                <a:solidFill>
                  <a:srgbClr val="000000"/>
                </a:solidFill>
                <a:latin typeface="Garamond"/>
                <a:cs typeface="Garamond"/>
              </a:rPr>
              <a:t>formula ampia e generica</a:t>
            </a:r>
            <a:r>
              <a:rPr lang="it-IT" sz="2700" dirty="0">
                <a:solidFill>
                  <a:srgbClr val="000000"/>
                </a:solidFill>
                <a:latin typeface="Garamond"/>
                <a:cs typeface="Garamond"/>
              </a:rPr>
              <a:t>; le </a:t>
            </a:r>
            <a:r>
              <a:rPr lang="it-IT" sz="2700" b="1" dirty="0">
                <a:solidFill>
                  <a:srgbClr val="000000"/>
                </a:solidFill>
                <a:latin typeface="Garamond"/>
                <a:cs typeface="Garamond"/>
              </a:rPr>
              <a:t>banche</a:t>
            </a:r>
            <a:r>
              <a:rPr lang="it-IT" sz="2700" dirty="0">
                <a:solidFill>
                  <a:srgbClr val="000000"/>
                </a:solidFill>
                <a:latin typeface="Garamond"/>
                <a:cs typeface="Garamond"/>
              </a:rPr>
              <a:t> dunque possono </a:t>
            </a:r>
            <a:r>
              <a:rPr lang="it-IT" sz="2700" b="1" dirty="0">
                <a:solidFill>
                  <a:srgbClr val="000000"/>
                </a:solidFill>
                <a:latin typeface="Garamond"/>
                <a:cs typeface="Garamond"/>
              </a:rPr>
              <a:t>esercitare</a:t>
            </a:r>
            <a:r>
              <a:rPr lang="it-IT" sz="2700" dirty="0">
                <a:solidFill>
                  <a:srgbClr val="000000"/>
                </a:solidFill>
                <a:latin typeface="Garamond"/>
                <a:cs typeface="Garamond"/>
              </a:rPr>
              <a:t> il </a:t>
            </a:r>
            <a:r>
              <a:rPr lang="it-IT" sz="2700" b="1" dirty="0">
                <a:solidFill>
                  <a:srgbClr val="000000"/>
                </a:solidFill>
                <a:latin typeface="Garamond"/>
                <a:cs typeface="Garamond"/>
              </a:rPr>
              <a:t>credito in </a:t>
            </a:r>
            <a:r>
              <a:rPr lang="it-IT" sz="2700" b="1" u="sng" dirty="0">
                <a:solidFill>
                  <a:srgbClr val="000000"/>
                </a:solidFill>
                <a:latin typeface="Garamond"/>
                <a:cs typeface="Garamond"/>
              </a:rPr>
              <a:t>qualsiasi forma</a:t>
            </a:r>
            <a:r>
              <a:rPr lang="it-IT" sz="2700" dirty="0">
                <a:solidFill>
                  <a:srgbClr val="000000"/>
                </a:solidFill>
                <a:latin typeface="Garamond"/>
                <a:cs typeface="Garamond"/>
              </a:rPr>
              <a:t>. </a:t>
            </a:r>
          </a:p>
          <a:p>
            <a:pPr algn="just"/>
            <a:r>
              <a:rPr lang="it-IT" sz="2700" dirty="0">
                <a:solidFill>
                  <a:srgbClr val="000000"/>
                </a:solidFill>
                <a:latin typeface="Garamond"/>
                <a:cs typeface="Garamond"/>
              </a:rPr>
              <a:t>I </a:t>
            </a:r>
            <a:r>
              <a:rPr lang="it-IT" sz="2700" b="1" dirty="0">
                <a:solidFill>
                  <a:srgbClr val="000000"/>
                </a:solidFill>
                <a:latin typeface="Garamond"/>
                <a:cs typeface="Garamond"/>
              </a:rPr>
              <a:t>contratti di credito</a:t>
            </a:r>
            <a:r>
              <a:rPr lang="it-IT" sz="2700" dirty="0">
                <a:solidFill>
                  <a:srgbClr val="000000"/>
                </a:solidFill>
                <a:latin typeface="Garamond"/>
                <a:cs typeface="Garamond"/>
              </a:rPr>
              <a:t>, che </a:t>
            </a:r>
            <a:r>
              <a:rPr lang="it-IT" sz="2700" b="1" dirty="0">
                <a:solidFill>
                  <a:srgbClr val="000000"/>
                </a:solidFill>
                <a:latin typeface="Garamond"/>
                <a:cs typeface="Garamond"/>
              </a:rPr>
              <a:t>comprendono</a:t>
            </a:r>
            <a:r>
              <a:rPr lang="it-IT" sz="2700" dirty="0">
                <a:solidFill>
                  <a:srgbClr val="000000"/>
                </a:solidFill>
                <a:latin typeface="Garamond"/>
                <a:cs typeface="Garamond"/>
              </a:rPr>
              <a:t> anche le </a:t>
            </a:r>
            <a:r>
              <a:rPr lang="it-IT" sz="2700" b="1" dirty="0">
                <a:solidFill>
                  <a:srgbClr val="000000"/>
                </a:solidFill>
                <a:latin typeface="Garamond"/>
                <a:cs typeface="Garamond"/>
              </a:rPr>
              <a:t>garanzie</a:t>
            </a:r>
            <a:r>
              <a:rPr lang="it-IT" sz="2700" dirty="0">
                <a:solidFill>
                  <a:srgbClr val="000000"/>
                </a:solidFill>
                <a:latin typeface="Garamond"/>
                <a:cs typeface="Garamond"/>
              </a:rPr>
              <a:t> </a:t>
            </a:r>
            <a:r>
              <a:rPr lang="it-IT" sz="2700" b="1" dirty="0">
                <a:solidFill>
                  <a:srgbClr val="000000"/>
                </a:solidFill>
                <a:latin typeface="Garamond"/>
                <a:cs typeface="Garamond"/>
              </a:rPr>
              <a:t>prestate dalla banca a terzi</a:t>
            </a:r>
            <a:r>
              <a:rPr lang="it-IT" sz="2700" dirty="0">
                <a:solidFill>
                  <a:srgbClr val="000000"/>
                </a:solidFill>
                <a:latin typeface="Garamond"/>
                <a:cs typeface="Garamond"/>
              </a:rPr>
              <a:t>, sono </a:t>
            </a:r>
            <a:r>
              <a:rPr lang="it-IT" sz="2700" b="1" dirty="0">
                <a:solidFill>
                  <a:srgbClr val="000000"/>
                </a:solidFill>
                <a:latin typeface="Garamond"/>
                <a:cs typeface="Garamond"/>
              </a:rPr>
              <a:t>negozi con cui la banca concede a un terzo la disponibilità di una somma di denaro </a:t>
            </a:r>
            <a:r>
              <a:rPr lang="it-IT" sz="2700" dirty="0">
                <a:solidFill>
                  <a:srgbClr val="000000"/>
                </a:solidFill>
                <a:latin typeface="Garamond"/>
                <a:cs typeface="Garamond"/>
              </a:rPr>
              <a:t>per un </a:t>
            </a:r>
            <a:r>
              <a:rPr lang="it-IT" sz="2700" b="1" dirty="0">
                <a:solidFill>
                  <a:srgbClr val="000000"/>
                </a:solidFill>
                <a:latin typeface="Garamond"/>
                <a:cs typeface="Garamond"/>
              </a:rPr>
              <a:t>tempo prestabilito </a:t>
            </a:r>
            <a:r>
              <a:rPr lang="it-IT" sz="2700" dirty="0">
                <a:solidFill>
                  <a:srgbClr val="000000"/>
                </a:solidFill>
                <a:latin typeface="Garamond"/>
                <a:cs typeface="Garamond"/>
              </a:rPr>
              <a:t>e il terzo si impegna a restituire la somma alla scadenza.</a:t>
            </a:r>
          </a:p>
          <a:p>
            <a:pPr algn="just"/>
            <a:r>
              <a:rPr lang="it-IT" sz="2700" dirty="0">
                <a:solidFill>
                  <a:srgbClr val="000000"/>
                </a:solidFill>
                <a:latin typeface="Garamond"/>
                <a:cs typeface="Garamond"/>
              </a:rPr>
              <a:t>L’importanza del fattore «</a:t>
            </a:r>
            <a:r>
              <a:rPr lang="it-IT" sz="2700" b="1" dirty="0">
                <a:solidFill>
                  <a:srgbClr val="000000"/>
                </a:solidFill>
                <a:latin typeface="Garamond"/>
                <a:cs typeface="Garamond"/>
              </a:rPr>
              <a:t>tempo</a:t>
            </a:r>
            <a:r>
              <a:rPr lang="it-IT" sz="2700" dirty="0">
                <a:solidFill>
                  <a:srgbClr val="000000"/>
                </a:solidFill>
                <a:latin typeface="Garamond"/>
                <a:cs typeface="Garamond"/>
              </a:rPr>
              <a:t>».  Gli </a:t>
            </a:r>
            <a:r>
              <a:rPr lang="it-IT" sz="2700" b="1" dirty="0">
                <a:solidFill>
                  <a:srgbClr val="000000"/>
                </a:solidFill>
                <a:latin typeface="Garamond"/>
                <a:cs typeface="Garamond"/>
              </a:rPr>
              <a:t>interessi</a:t>
            </a:r>
            <a:r>
              <a:rPr lang="it-IT" sz="2700" dirty="0">
                <a:solidFill>
                  <a:srgbClr val="000000"/>
                </a:solidFill>
                <a:latin typeface="Garamond"/>
                <a:cs typeface="Garamond"/>
              </a:rPr>
              <a:t> sono il </a:t>
            </a:r>
            <a:r>
              <a:rPr lang="it-IT" sz="2700" b="1" dirty="0">
                <a:solidFill>
                  <a:srgbClr val="000000"/>
                </a:solidFill>
                <a:latin typeface="Garamond"/>
                <a:cs typeface="Garamond"/>
              </a:rPr>
              <a:t>corrispettivo</a:t>
            </a:r>
            <a:r>
              <a:rPr lang="it-IT" sz="2700" dirty="0">
                <a:solidFill>
                  <a:srgbClr val="000000"/>
                </a:solidFill>
                <a:latin typeface="Garamond"/>
                <a:cs typeface="Garamond"/>
              </a:rPr>
              <a:t> dell’operazione creditizia: il prezzo del godimento del bene per un tempo prestabilito.</a:t>
            </a:r>
          </a:p>
          <a:p>
            <a:pPr algn="just"/>
            <a:r>
              <a:rPr lang="it-IT" sz="2700" dirty="0">
                <a:solidFill>
                  <a:srgbClr val="000000"/>
                </a:solidFill>
                <a:latin typeface="Garamond"/>
                <a:cs typeface="Garamond"/>
              </a:rPr>
              <a:t>Tra le modalità di erogazione del credito sono ricomprese le </a:t>
            </a:r>
            <a:r>
              <a:rPr lang="it-IT" sz="2700" b="1" dirty="0">
                <a:solidFill>
                  <a:srgbClr val="000000"/>
                </a:solidFill>
                <a:latin typeface="Garamond"/>
                <a:cs typeface="Garamond"/>
              </a:rPr>
              <a:t>garanzie</a:t>
            </a:r>
            <a:r>
              <a:rPr lang="it-IT" sz="2700" dirty="0">
                <a:solidFill>
                  <a:srgbClr val="000000"/>
                </a:solidFill>
                <a:latin typeface="Garamond"/>
                <a:cs typeface="Garamond"/>
              </a:rPr>
              <a:t> rilasciate dalle banche a favore di terzi.</a:t>
            </a: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L’attività e le forme di erogazione del credito</a:t>
            </a:r>
          </a:p>
        </p:txBody>
      </p:sp>
    </p:spTree>
    <p:extLst>
      <p:ext uri="{BB962C8B-B14F-4D97-AF65-F5344CB8AC3E}">
        <p14:creationId xmlns:p14="http://schemas.microsoft.com/office/powerpoint/2010/main" val="1084041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L’erogazione del credito</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899622"/>
            <a:ext cx="12192001" cy="4900503"/>
          </a:xfrm>
        </p:spPr>
        <p:txBody>
          <a:bodyPr>
            <a:noAutofit/>
          </a:bodyPr>
          <a:lstStyle/>
          <a:p>
            <a:pPr algn="just"/>
            <a:r>
              <a:rPr lang="it-IT" sz="3200" b="1" u="sng" dirty="0">
                <a:solidFill>
                  <a:srgbClr val="000000"/>
                </a:solidFill>
                <a:latin typeface="Garamond"/>
                <a:cs typeface="Garamond"/>
              </a:rPr>
              <a:t>Mutuo</a:t>
            </a:r>
            <a:r>
              <a:rPr lang="it-IT" sz="3200" dirty="0">
                <a:solidFill>
                  <a:srgbClr val="000000"/>
                </a:solidFill>
                <a:latin typeface="Garamond"/>
                <a:cs typeface="Garamond"/>
              </a:rPr>
              <a:t>: una parte concede all’altra il </a:t>
            </a:r>
            <a:r>
              <a:rPr lang="it-IT" sz="3200" b="1" dirty="0">
                <a:solidFill>
                  <a:srgbClr val="000000"/>
                </a:solidFill>
                <a:latin typeface="Garamond"/>
                <a:cs typeface="Garamond"/>
              </a:rPr>
              <a:t>godimento</a:t>
            </a:r>
            <a:r>
              <a:rPr lang="it-IT" sz="3200" dirty="0">
                <a:solidFill>
                  <a:srgbClr val="000000"/>
                </a:solidFill>
                <a:latin typeface="Garamond"/>
                <a:cs typeface="Garamond"/>
              </a:rPr>
              <a:t> di una </a:t>
            </a:r>
            <a:r>
              <a:rPr lang="it-IT" sz="3200" b="1" dirty="0">
                <a:solidFill>
                  <a:srgbClr val="000000"/>
                </a:solidFill>
                <a:latin typeface="Garamond"/>
                <a:cs typeface="Garamond"/>
              </a:rPr>
              <a:t>somma di denaro </a:t>
            </a:r>
            <a:r>
              <a:rPr lang="it-IT" sz="3200" dirty="0">
                <a:solidFill>
                  <a:srgbClr val="000000"/>
                </a:solidFill>
                <a:latin typeface="Garamond"/>
                <a:cs typeface="Garamond"/>
              </a:rPr>
              <a:t>in cambio di un </a:t>
            </a:r>
            <a:r>
              <a:rPr lang="it-IT" sz="3200" b="1" dirty="0">
                <a:solidFill>
                  <a:srgbClr val="000000"/>
                </a:solidFill>
                <a:latin typeface="Garamond"/>
                <a:cs typeface="Garamond"/>
              </a:rPr>
              <a:t>corrispettivo</a:t>
            </a:r>
            <a:r>
              <a:rPr lang="it-IT" sz="3200" dirty="0">
                <a:solidFill>
                  <a:srgbClr val="000000"/>
                </a:solidFill>
                <a:latin typeface="Garamond"/>
                <a:cs typeface="Garamond"/>
              </a:rPr>
              <a:t> e l’altra si impegna a </a:t>
            </a:r>
            <a:r>
              <a:rPr lang="it-IT" sz="3200" b="1" dirty="0">
                <a:solidFill>
                  <a:srgbClr val="000000"/>
                </a:solidFill>
                <a:latin typeface="Garamond"/>
                <a:cs typeface="Garamond"/>
              </a:rPr>
              <a:t>restituire</a:t>
            </a:r>
            <a:r>
              <a:rPr lang="it-IT" sz="3200" dirty="0">
                <a:solidFill>
                  <a:srgbClr val="000000"/>
                </a:solidFill>
                <a:latin typeface="Garamond"/>
                <a:cs typeface="Garamond"/>
              </a:rPr>
              <a:t> alla </a:t>
            </a:r>
            <a:r>
              <a:rPr lang="it-IT" sz="3200" b="1" dirty="0">
                <a:solidFill>
                  <a:srgbClr val="000000"/>
                </a:solidFill>
                <a:latin typeface="Garamond"/>
                <a:cs typeface="Garamond"/>
              </a:rPr>
              <a:t>scadenza prestabilita </a:t>
            </a:r>
            <a:r>
              <a:rPr lang="it-IT" sz="3200" dirty="0">
                <a:solidFill>
                  <a:srgbClr val="000000"/>
                </a:solidFill>
                <a:latin typeface="Garamond"/>
                <a:cs typeface="Garamond"/>
              </a:rPr>
              <a:t>la </a:t>
            </a:r>
            <a:r>
              <a:rPr lang="it-IT" sz="3200" b="1" dirty="0">
                <a:solidFill>
                  <a:srgbClr val="000000"/>
                </a:solidFill>
                <a:latin typeface="Garamond"/>
                <a:cs typeface="Garamond"/>
              </a:rPr>
              <a:t>somma</a:t>
            </a:r>
            <a:r>
              <a:rPr lang="it-IT" sz="3200" dirty="0">
                <a:solidFill>
                  <a:srgbClr val="000000"/>
                </a:solidFill>
                <a:latin typeface="Garamond"/>
                <a:cs typeface="Garamond"/>
              </a:rPr>
              <a:t> più il </a:t>
            </a:r>
            <a:r>
              <a:rPr lang="it-IT" sz="3200" b="1" dirty="0">
                <a:solidFill>
                  <a:srgbClr val="000000"/>
                </a:solidFill>
                <a:latin typeface="Garamond"/>
                <a:cs typeface="Garamond"/>
              </a:rPr>
              <a:t>corrispettivo</a:t>
            </a:r>
            <a:r>
              <a:rPr lang="it-IT" sz="3200" dirty="0">
                <a:solidFill>
                  <a:srgbClr val="000000"/>
                </a:solidFill>
                <a:latin typeface="Garamond"/>
                <a:cs typeface="Garamond"/>
              </a:rPr>
              <a:t>. </a:t>
            </a:r>
          </a:p>
          <a:p>
            <a:pPr algn="just"/>
            <a:r>
              <a:rPr lang="it-IT" sz="3200" dirty="0">
                <a:solidFill>
                  <a:srgbClr val="000000"/>
                </a:solidFill>
                <a:latin typeface="Garamond"/>
                <a:cs typeface="Garamond"/>
              </a:rPr>
              <a:t>A differenza della fattispecie prevista dal cod. civ., il mutuo bancario è un contratto </a:t>
            </a:r>
            <a:r>
              <a:rPr lang="it-IT" sz="3200" b="1" dirty="0">
                <a:solidFill>
                  <a:srgbClr val="000000"/>
                </a:solidFill>
                <a:latin typeface="Garamond"/>
                <a:cs typeface="Garamond"/>
              </a:rPr>
              <a:t>consensuale</a:t>
            </a:r>
            <a:r>
              <a:rPr lang="it-IT" sz="3200" dirty="0">
                <a:solidFill>
                  <a:srgbClr val="000000"/>
                </a:solidFill>
                <a:latin typeface="Garamond"/>
                <a:cs typeface="Garamond"/>
              </a:rPr>
              <a:t> e </a:t>
            </a:r>
            <a:r>
              <a:rPr lang="it-IT" sz="3200" b="1" dirty="0">
                <a:solidFill>
                  <a:srgbClr val="000000"/>
                </a:solidFill>
                <a:latin typeface="Garamond"/>
                <a:cs typeface="Garamond"/>
              </a:rPr>
              <a:t>non reale</a:t>
            </a:r>
            <a:r>
              <a:rPr lang="it-IT" sz="3200" dirty="0">
                <a:solidFill>
                  <a:srgbClr val="000000"/>
                </a:solidFill>
                <a:latin typeface="Garamond"/>
                <a:cs typeface="Garamond"/>
              </a:rPr>
              <a:t>, non prevede cioè la </a:t>
            </a:r>
            <a:r>
              <a:rPr lang="it-IT" sz="3200" b="1" dirty="0">
                <a:solidFill>
                  <a:srgbClr val="000000"/>
                </a:solidFill>
                <a:latin typeface="Garamond"/>
                <a:cs typeface="Garamond"/>
              </a:rPr>
              <a:t>consegna</a:t>
            </a:r>
            <a:r>
              <a:rPr lang="it-IT" sz="3200" dirty="0">
                <a:solidFill>
                  <a:srgbClr val="000000"/>
                </a:solidFill>
                <a:latin typeface="Garamond"/>
                <a:cs typeface="Garamond"/>
              </a:rPr>
              <a:t> </a:t>
            </a:r>
            <a:r>
              <a:rPr lang="it-IT" sz="3200" b="1" dirty="0">
                <a:solidFill>
                  <a:srgbClr val="000000"/>
                </a:solidFill>
                <a:latin typeface="Garamond"/>
                <a:cs typeface="Garamond"/>
              </a:rPr>
              <a:t>materiale</a:t>
            </a:r>
            <a:r>
              <a:rPr lang="it-IT" sz="3200" dirty="0">
                <a:solidFill>
                  <a:srgbClr val="000000"/>
                </a:solidFill>
                <a:latin typeface="Garamond"/>
                <a:cs typeface="Garamond"/>
              </a:rPr>
              <a:t> del </a:t>
            </a:r>
            <a:r>
              <a:rPr lang="it-IT" sz="3200" b="1" dirty="0">
                <a:solidFill>
                  <a:srgbClr val="000000"/>
                </a:solidFill>
                <a:latin typeface="Garamond"/>
                <a:cs typeface="Garamond"/>
              </a:rPr>
              <a:t>denaro</a:t>
            </a:r>
            <a:r>
              <a:rPr lang="it-IT" sz="3200" dirty="0">
                <a:solidFill>
                  <a:srgbClr val="000000"/>
                </a:solidFill>
                <a:latin typeface="Garamond"/>
                <a:cs typeface="Garamond"/>
              </a:rPr>
              <a:t>. </a:t>
            </a:r>
          </a:p>
          <a:p>
            <a:pPr algn="just"/>
            <a:endParaRPr lang="it-IT" sz="3200" b="1" u="sng" dirty="0">
              <a:solidFill>
                <a:srgbClr val="000000"/>
              </a:solidFill>
              <a:latin typeface="Garamond"/>
              <a:cs typeface="Garamond"/>
            </a:endParaRP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I contratti del codice civile</a:t>
            </a:r>
          </a:p>
        </p:txBody>
      </p:sp>
    </p:spTree>
    <p:extLst>
      <p:ext uri="{BB962C8B-B14F-4D97-AF65-F5344CB8AC3E}">
        <p14:creationId xmlns:p14="http://schemas.microsoft.com/office/powerpoint/2010/main" val="2838570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L’erogazione del credito</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899622"/>
            <a:ext cx="12192001" cy="4900503"/>
          </a:xfrm>
        </p:spPr>
        <p:txBody>
          <a:bodyPr>
            <a:noAutofit/>
          </a:bodyPr>
          <a:lstStyle/>
          <a:p>
            <a:pPr algn="just"/>
            <a:r>
              <a:rPr lang="it-IT" sz="3200" b="1" u="sng" dirty="0">
                <a:solidFill>
                  <a:srgbClr val="000000"/>
                </a:solidFill>
                <a:latin typeface="Garamond"/>
                <a:cs typeface="Garamond"/>
              </a:rPr>
              <a:t>Apertura di credito</a:t>
            </a:r>
            <a:r>
              <a:rPr lang="it-IT" sz="3200" dirty="0">
                <a:solidFill>
                  <a:srgbClr val="000000"/>
                </a:solidFill>
                <a:latin typeface="Garamond"/>
                <a:cs typeface="Garamond"/>
              </a:rPr>
              <a:t>: la </a:t>
            </a:r>
            <a:r>
              <a:rPr lang="it-IT" sz="3200" b="1" dirty="0">
                <a:solidFill>
                  <a:srgbClr val="000000"/>
                </a:solidFill>
                <a:latin typeface="Garamond"/>
                <a:cs typeface="Garamond"/>
              </a:rPr>
              <a:t>banca</a:t>
            </a:r>
            <a:r>
              <a:rPr lang="it-IT" sz="3200" dirty="0">
                <a:solidFill>
                  <a:srgbClr val="000000"/>
                </a:solidFill>
                <a:latin typeface="Garamond"/>
                <a:cs typeface="Garamond"/>
              </a:rPr>
              <a:t> si impegna a </a:t>
            </a:r>
            <a:r>
              <a:rPr lang="it-IT" sz="3200" b="1" dirty="0">
                <a:solidFill>
                  <a:srgbClr val="000000"/>
                </a:solidFill>
                <a:latin typeface="Garamond"/>
                <a:cs typeface="Garamond"/>
              </a:rPr>
              <a:t>tenere a disposizione del cliente </a:t>
            </a:r>
            <a:r>
              <a:rPr lang="it-IT" sz="3200" dirty="0">
                <a:solidFill>
                  <a:srgbClr val="000000"/>
                </a:solidFill>
                <a:latin typeface="Garamond"/>
                <a:cs typeface="Garamond"/>
              </a:rPr>
              <a:t>una somma di </a:t>
            </a:r>
            <a:r>
              <a:rPr lang="it-IT" sz="3200" b="1" dirty="0">
                <a:solidFill>
                  <a:srgbClr val="000000"/>
                </a:solidFill>
                <a:latin typeface="Garamond"/>
                <a:cs typeface="Garamond"/>
              </a:rPr>
              <a:t>denaro</a:t>
            </a:r>
            <a:r>
              <a:rPr lang="it-IT" sz="3200" dirty="0">
                <a:solidFill>
                  <a:srgbClr val="000000"/>
                </a:solidFill>
                <a:latin typeface="Garamond"/>
                <a:cs typeface="Garamond"/>
              </a:rPr>
              <a:t> in cambio di un </a:t>
            </a:r>
            <a:r>
              <a:rPr lang="it-IT" sz="3200" b="1" dirty="0">
                <a:solidFill>
                  <a:srgbClr val="000000"/>
                </a:solidFill>
                <a:latin typeface="Garamond"/>
                <a:cs typeface="Garamond"/>
              </a:rPr>
              <a:t>corrispettivo</a:t>
            </a:r>
            <a:r>
              <a:rPr lang="it-IT" sz="3200" dirty="0">
                <a:solidFill>
                  <a:srgbClr val="000000"/>
                </a:solidFill>
                <a:latin typeface="Garamond"/>
                <a:cs typeface="Garamond"/>
              </a:rPr>
              <a:t> rappresentato da una </a:t>
            </a:r>
            <a:r>
              <a:rPr lang="it-IT" sz="3200" b="1" dirty="0">
                <a:solidFill>
                  <a:srgbClr val="000000"/>
                </a:solidFill>
                <a:latin typeface="Garamond"/>
                <a:cs typeface="Garamond"/>
              </a:rPr>
              <a:t>commissione</a:t>
            </a:r>
            <a:r>
              <a:rPr lang="it-IT" sz="3200" dirty="0">
                <a:solidFill>
                  <a:srgbClr val="000000"/>
                </a:solidFill>
                <a:latin typeface="Garamond"/>
                <a:cs typeface="Garamond"/>
              </a:rPr>
              <a:t> (e non da un tasso di interesse, perché nella prima fase la banca non si priva della disponibilità della somma). </a:t>
            </a:r>
          </a:p>
          <a:p>
            <a:pPr algn="just"/>
            <a:r>
              <a:rPr lang="it-IT" sz="3200" dirty="0">
                <a:solidFill>
                  <a:srgbClr val="000000"/>
                </a:solidFill>
                <a:latin typeface="Garamond"/>
                <a:cs typeface="Garamond"/>
              </a:rPr>
              <a:t>Il </a:t>
            </a:r>
            <a:r>
              <a:rPr lang="it-IT" sz="3200" b="1" dirty="0">
                <a:solidFill>
                  <a:srgbClr val="000000"/>
                </a:solidFill>
                <a:latin typeface="Garamond"/>
                <a:cs typeface="Garamond"/>
              </a:rPr>
              <a:t>cliente</a:t>
            </a:r>
            <a:r>
              <a:rPr lang="it-IT" sz="3200" dirty="0">
                <a:solidFill>
                  <a:srgbClr val="000000"/>
                </a:solidFill>
                <a:latin typeface="Garamond"/>
                <a:cs typeface="Garamond"/>
              </a:rPr>
              <a:t> può </a:t>
            </a:r>
            <a:r>
              <a:rPr lang="it-IT" sz="3200" b="1" dirty="0">
                <a:solidFill>
                  <a:srgbClr val="000000"/>
                </a:solidFill>
                <a:latin typeface="Garamond"/>
                <a:cs typeface="Garamond"/>
              </a:rPr>
              <a:t>chiedere</a:t>
            </a:r>
            <a:r>
              <a:rPr lang="it-IT" sz="3200" dirty="0">
                <a:solidFill>
                  <a:srgbClr val="000000"/>
                </a:solidFill>
                <a:latin typeface="Garamond"/>
                <a:cs typeface="Garamond"/>
              </a:rPr>
              <a:t> in qualsiasi momento </a:t>
            </a:r>
            <a:r>
              <a:rPr lang="it-IT" sz="3200" b="1" dirty="0">
                <a:solidFill>
                  <a:srgbClr val="000000"/>
                </a:solidFill>
                <a:latin typeface="Garamond"/>
                <a:cs typeface="Garamond"/>
              </a:rPr>
              <a:t>l’intero importo </a:t>
            </a:r>
            <a:r>
              <a:rPr lang="it-IT" sz="3200" dirty="0">
                <a:solidFill>
                  <a:srgbClr val="000000"/>
                </a:solidFill>
                <a:latin typeface="Garamond"/>
                <a:cs typeface="Garamond"/>
              </a:rPr>
              <a:t>o soltanto una </a:t>
            </a:r>
            <a:r>
              <a:rPr lang="it-IT" sz="3200" b="1" dirty="0">
                <a:solidFill>
                  <a:srgbClr val="000000"/>
                </a:solidFill>
                <a:latin typeface="Garamond"/>
                <a:cs typeface="Garamond"/>
              </a:rPr>
              <a:t>parte</a:t>
            </a:r>
            <a:r>
              <a:rPr lang="it-IT" sz="3200" dirty="0">
                <a:solidFill>
                  <a:srgbClr val="000000"/>
                </a:solidFill>
                <a:latin typeface="Garamond"/>
                <a:cs typeface="Garamond"/>
              </a:rPr>
              <a:t>. Da questo momento in poi si instaura un vero e proprio </a:t>
            </a:r>
            <a:r>
              <a:rPr lang="it-IT" sz="3200" b="1" dirty="0">
                <a:solidFill>
                  <a:srgbClr val="000000"/>
                </a:solidFill>
                <a:latin typeface="Garamond"/>
                <a:cs typeface="Garamond"/>
              </a:rPr>
              <a:t>rapporto creditizio </a:t>
            </a:r>
            <a:r>
              <a:rPr lang="it-IT" sz="3200" dirty="0">
                <a:solidFill>
                  <a:srgbClr val="000000"/>
                </a:solidFill>
                <a:latin typeface="Garamond"/>
                <a:cs typeface="Garamond"/>
              </a:rPr>
              <a:t>con </a:t>
            </a:r>
            <a:r>
              <a:rPr lang="it-IT" sz="3200" b="1" dirty="0">
                <a:solidFill>
                  <a:srgbClr val="000000"/>
                </a:solidFill>
                <a:latin typeface="Garamond"/>
                <a:cs typeface="Garamond"/>
              </a:rPr>
              <a:t>corresponsione degli interessi</a:t>
            </a:r>
            <a:r>
              <a:rPr lang="it-IT" sz="3200" dirty="0">
                <a:solidFill>
                  <a:srgbClr val="000000"/>
                </a:solidFill>
                <a:latin typeface="Garamond"/>
                <a:cs typeface="Garamond"/>
              </a:rPr>
              <a:t>. </a:t>
            </a:r>
          </a:p>
          <a:p>
            <a:pPr algn="just"/>
            <a:r>
              <a:rPr lang="it-IT" sz="3200" dirty="0">
                <a:solidFill>
                  <a:srgbClr val="000000"/>
                </a:solidFill>
                <a:latin typeface="Garamond"/>
                <a:cs typeface="Garamond"/>
              </a:rPr>
              <a:t>La gestione del rapporto per la banca è più </a:t>
            </a:r>
            <a:r>
              <a:rPr lang="it-IT" sz="3200" b="1" dirty="0">
                <a:solidFill>
                  <a:srgbClr val="000000"/>
                </a:solidFill>
                <a:latin typeface="Garamond"/>
                <a:cs typeface="Garamond"/>
              </a:rPr>
              <a:t>flessibile</a:t>
            </a:r>
            <a:r>
              <a:rPr lang="it-IT" sz="3200" dirty="0">
                <a:solidFill>
                  <a:srgbClr val="000000"/>
                </a:solidFill>
                <a:latin typeface="Garamond"/>
                <a:cs typeface="Garamond"/>
              </a:rPr>
              <a:t> rispetto al mutuo e la banca può, in presenza di situazione di crisi del cliente, rifiutarsi di far utilizzare al cliente le somme.</a:t>
            </a: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I contratti del codice civile</a:t>
            </a:r>
          </a:p>
        </p:txBody>
      </p:sp>
    </p:spTree>
    <p:extLst>
      <p:ext uri="{BB962C8B-B14F-4D97-AF65-F5344CB8AC3E}">
        <p14:creationId xmlns:p14="http://schemas.microsoft.com/office/powerpoint/2010/main" val="26016231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L’erogazione del credito</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899622"/>
            <a:ext cx="12192001" cy="4900503"/>
          </a:xfrm>
        </p:spPr>
        <p:txBody>
          <a:bodyPr>
            <a:noAutofit/>
          </a:bodyPr>
          <a:lstStyle/>
          <a:p>
            <a:pPr algn="just"/>
            <a:r>
              <a:rPr lang="it-IT" sz="3200" b="1" u="sng" dirty="0">
                <a:solidFill>
                  <a:srgbClr val="000000"/>
                </a:solidFill>
                <a:latin typeface="Garamond"/>
                <a:cs typeface="Garamond"/>
              </a:rPr>
              <a:t>Sconto</a:t>
            </a:r>
            <a:r>
              <a:rPr lang="it-IT" sz="3200" dirty="0">
                <a:solidFill>
                  <a:srgbClr val="000000"/>
                </a:solidFill>
                <a:latin typeface="Garamond"/>
                <a:cs typeface="Garamond"/>
              </a:rPr>
              <a:t>: la </a:t>
            </a:r>
            <a:r>
              <a:rPr lang="it-IT" sz="3200" b="1" dirty="0">
                <a:solidFill>
                  <a:srgbClr val="000000"/>
                </a:solidFill>
                <a:latin typeface="Garamond"/>
                <a:cs typeface="Garamond"/>
              </a:rPr>
              <a:t>banca</a:t>
            </a:r>
            <a:r>
              <a:rPr lang="it-IT" sz="3200" dirty="0">
                <a:solidFill>
                  <a:srgbClr val="000000"/>
                </a:solidFill>
                <a:latin typeface="Garamond"/>
                <a:cs typeface="Garamond"/>
              </a:rPr>
              <a:t> </a:t>
            </a:r>
            <a:r>
              <a:rPr lang="it-IT" sz="3200" b="1" dirty="0">
                <a:solidFill>
                  <a:srgbClr val="000000"/>
                </a:solidFill>
                <a:latin typeface="Garamond"/>
                <a:cs typeface="Garamond"/>
              </a:rPr>
              <a:t>anticipa</a:t>
            </a:r>
            <a:r>
              <a:rPr lang="it-IT" sz="3200" dirty="0">
                <a:solidFill>
                  <a:srgbClr val="000000"/>
                </a:solidFill>
                <a:latin typeface="Garamond"/>
                <a:cs typeface="Garamond"/>
              </a:rPr>
              <a:t> al </a:t>
            </a:r>
            <a:r>
              <a:rPr lang="it-IT" sz="3200" b="1" dirty="0">
                <a:solidFill>
                  <a:srgbClr val="000000"/>
                </a:solidFill>
                <a:latin typeface="Garamond"/>
                <a:cs typeface="Garamond"/>
              </a:rPr>
              <a:t>cliente</a:t>
            </a:r>
            <a:r>
              <a:rPr lang="it-IT" sz="3200" dirty="0">
                <a:solidFill>
                  <a:srgbClr val="000000"/>
                </a:solidFill>
                <a:latin typeface="Garamond"/>
                <a:cs typeface="Garamond"/>
              </a:rPr>
              <a:t> </a:t>
            </a:r>
            <a:r>
              <a:rPr lang="it-IT" sz="3200" b="1" dirty="0">
                <a:solidFill>
                  <a:srgbClr val="000000"/>
                </a:solidFill>
                <a:latin typeface="Garamond"/>
                <a:cs typeface="Garamond"/>
              </a:rPr>
              <a:t>l’importo di un credito non ancora scaduto verso terzi</a:t>
            </a:r>
            <a:r>
              <a:rPr lang="it-IT" sz="3200" dirty="0">
                <a:solidFill>
                  <a:srgbClr val="000000"/>
                </a:solidFill>
                <a:latin typeface="Garamond"/>
                <a:cs typeface="Garamond"/>
              </a:rPr>
              <a:t>, normalmente rappresentato da un </a:t>
            </a:r>
            <a:r>
              <a:rPr lang="it-IT" sz="3200" b="1" dirty="0">
                <a:solidFill>
                  <a:srgbClr val="000000"/>
                </a:solidFill>
                <a:latin typeface="Garamond"/>
                <a:cs typeface="Garamond"/>
              </a:rPr>
              <a:t>titolo</a:t>
            </a:r>
            <a:r>
              <a:rPr lang="it-IT" sz="3200" dirty="0">
                <a:solidFill>
                  <a:srgbClr val="000000"/>
                </a:solidFill>
                <a:latin typeface="Garamond"/>
                <a:cs typeface="Garamond"/>
              </a:rPr>
              <a:t> di credito, in cambio di un </a:t>
            </a:r>
            <a:r>
              <a:rPr lang="it-IT" sz="3200" b="1" dirty="0">
                <a:solidFill>
                  <a:srgbClr val="000000"/>
                </a:solidFill>
                <a:latin typeface="Garamond"/>
                <a:cs typeface="Garamond"/>
              </a:rPr>
              <a:t>corrispettivo</a:t>
            </a:r>
            <a:r>
              <a:rPr lang="it-IT" sz="3200" dirty="0">
                <a:solidFill>
                  <a:srgbClr val="000000"/>
                </a:solidFill>
                <a:latin typeface="Garamond"/>
                <a:cs typeface="Garamond"/>
              </a:rPr>
              <a:t> che viene immediatamente </a:t>
            </a:r>
            <a:r>
              <a:rPr lang="it-IT" sz="3200" b="1" dirty="0">
                <a:solidFill>
                  <a:srgbClr val="000000"/>
                </a:solidFill>
                <a:latin typeface="Garamond"/>
                <a:cs typeface="Garamond"/>
              </a:rPr>
              <a:t>prelevato dalla banca «scontandolo» dal valore nominale del titolo</a:t>
            </a:r>
            <a:r>
              <a:rPr lang="it-IT" sz="3200" dirty="0">
                <a:solidFill>
                  <a:srgbClr val="000000"/>
                </a:solidFill>
                <a:latin typeface="Garamond"/>
                <a:cs typeface="Garamond"/>
              </a:rPr>
              <a:t>. </a:t>
            </a:r>
          </a:p>
          <a:p>
            <a:pPr algn="just"/>
            <a:r>
              <a:rPr lang="it-IT" sz="3200" dirty="0">
                <a:solidFill>
                  <a:srgbClr val="000000"/>
                </a:solidFill>
                <a:latin typeface="Garamond"/>
                <a:cs typeface="Garamond"/>
              </a:rPr>
              <a:t>E’ un </a:t>
            </a:r>
            <a:r>
              <a:rPr lang="it-IT" sz="3200" b="1" dirty="0">
                <a:solidFill>
                  <a:srgbClr val="000000"/>
                </a:solidFill>
                <a:latin typeface="Garamond"/>
                <a:cs typeface="Garamond"/>
              </a:rPr>
              <a:t>contratto di liquidità</a:t>
            </a:r>
            <a:r>
              <a:rPr lang="it-IT" sz="3200" dirty="0">
                <a:solidFill>
                  <a:srgbClr val="000000"/>
                </a:solidFill>
                <a:latin typeface="Garamond"/>
                <a:cs typeface="Garamond"/>
              </a:rPr>
              <a:t>.</a:t>
            </a:r>
            <a:endParaRPr lang="it-IT" sz="3200" b="1" u="sng" dirty="0">
              <a:solidFill>
                <a:srgbClr val="000000"/>
              </a:solidFill>
              <a:latin typeface="Garamond"/>
              <a:cs typeface="Garamond"/>
            </a:endParaRP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I contratti del codice civile</a:t>
            </a:r>
          </a:p>
        </p:txBody>
      </p:sp>
    </p:spTree>
    <p:extLst>
      <p:ext uri="{BB962C8B-B14F-4D97-AF65-F5344CB8AC3E}">
        <p14:creationId xmlns:p14="http://schemas.microsoft.com/office/powerpoint/2010/main" val="25502600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L’erogazione del credito</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899622"/>
            <a:ext cx="12192001" cy="4900503"/>
          </a:xfrm>
        </p:spPr>
        <p:txBody>
          <a:bodyPr>
            <a:noAutofit/>
          </a:bodyPr>
          <a:lstStyle/>
          <a:p>
            <a:pPr algn="just"/>
            <a:r>
              <a:rPr lang="it-IT" sz="3200" b="1" u="sng" dirty="0">
                <a:solidFill>
                  <a:srgbClr val="000000"/>
                </a:solidFill>
                <a:latin typeface="Garamond"/>
                <a:cs typeface="Garamond"/>
              </a:rPr>
              <a:t>Anticipazione bancaria</a:t>
            </a:r>
            <a:r>
              <a:rPr lang="it-IT" sz="3200" dirty="0">
                <a:solidFill>
                  <a:srgbClr val="000000"/>
                </a:solidFill>
                <a:latin typeface="Garamond"/>
                <a:cs typeface="Garamond"/>
              </a:rPr>
              <a:t>: la </a:t>
            </a:r>
            <a:r>
              <a:rPr lang="it-IT" sz="3200" b="1" dirty="0">
                <a:solidFill>
                  <a:srgbClr val="000000"/>
                </a:solidFill>
                <a:latin typeface="Garamond"/>
                <a:cs typeface="Garamond"/>
              </a:rPr>
              <a:t>banca</a:t>
            </a:r>
            <a:r>
              <a:rPr lang="it-IT" sz="3200" dirty="0">
                <a:solidFill>
                  <a:srgbClr val="000000"/>
                </a:solidFill>
                <a:latin typeface="Garamond"/>
                <a:cs typeface="Garamond"/>
              </a:rPr>
              <a:t> concede </a:t>
            </a:r>
            <a:r>
              <a:rPr lang="it-IT" sz="3200" b="1" dirty="0">
                <a:solidFill>
                  <a:srgbClr val="000000"/>
                </a:solidFill>
                <a:latin typeface="Garamond"/>
                <a:cs typeface="Garamond"/>
              </a:rPr>
              <a:t>credito</a:t>
            </a:r>
            <a:r>
              <a:rPr lang="it-IT" sz="3200" dirty="0">
                <a:solidFill>
                  <a:srgbClr val="000000"/>
                </a:solidFill>
                <a:latin typeface="Garamond"/>
                <a:cs typeface="Garamond"/>
              </a:rPr>
              <a:t> a fronte della costituzione da parte del cliente di una </a:t>
            </a:r>
            <a:r>
              <a:rPr lang="it-IT" sz="3200" b="1" dirty="0">
                <a:solidFill>
                  <a:srgbClr val="000000"/>
                </a:solidFill>
                <a:latin typeface="Garamond"/>
                <a:cs typeface="Garamond"/>
              </a:rPr>
              <a:t>garanzia</a:t>
            </a:r>
            <a:r>
              <a:rPr lang="it-IT" sz="3200" dirty="0">
                <a:solidFill>
                  <a:srgbClr val="000000"/>
                </a:solidFill>
                <a:latin typeface="Garamond"/>
                <a:cs typeface="Garamond"/>
              </a:rPr>
              <a:t> rappresentata da </a:t>
            </a:r>
            <a:r>
              <a:rPr lang="it-IT" sz="3200" b="1" dirty="0">
                <a:solidFill>
                  <a:srgbClr val="000000"/>
                </a:solidFill>
                <a:latin typeface="Garamond"/>
                <a:cs typeface="Garamond"/>
              </a:rPr>
              <a:t>titoli</a:t>
            </a:r>
            <a:r>
              <a:rPr lang="it-IT" sz="3200" dirty="0">
                <a:solidFill>
                  <a:srgbClr val="000000"/>
                </a:solidFill>
                <a:latin typeface="Garamond"/>
                <a:cs typeface="Garamond"/>
              </a:rPr>
              <a:t> o </a:t>
            </a:r>
            <a:r>
              <a:rPr lang="it-IT" sz="3200" b="1" dirty="0">
                <a:solidFill>
                  <a:srgbClr val="000000"/>
                </a:solidFill>
                <a:latin typeface="Garamond"/>
                <a:cs typeface="Garamond"/>
              </a:rPr>
              <a:t>beni dati in pegno </a:t>
            </a:r>
            <a:r>
              <a:rPr lang="it-IT" sz="3200" dirty="0">
                <a:solidFill>
                  <a:srgbClr val="000000"/>
                </a:solidFill>
                <a:latin typeface="Garamond"/>
                <a:cs typeface="Garamond"/>
              </a:rPr>
              <a:t>che abbiano </a:t>
            </a:r>
            <a:r>
              <a:rPr lang="it-IT" sz="3200" b="1" dirty="0">
                <a:solidFill>
                  <a:srgbClr val="000000"/>
                </a:solidFill>
                <a:latin typeface="Garamond"/>
                <a:cs typeface="Garamond"/>
              </a:rPr>
              <a:t>valore di mercato facilmente individuabile.</a:t>
            </a:r>
            <a:r>
              <a:rPr lang="it-IT" sz="3200" dirty="0">
                <a:solidFill>
                  <a:srgbClr val="000000"/>
                </a:solidFill>
                <a:latin typeface="Garamond"/>
                <a:cs typeface="Garamond"/>
              </a:rPr>
              <a:t> </a:t>
            </a:r>
          </a:p>
          <a:p>
            <a:pPr algn="just"/>
            <a:r>
              <a:rPr lang="it-IT" sz="3200" dirty="0">
                <a:solidFill>
                  <a:srgbClr val="000000"/>
                </a:solidFill>
                <a:latin typeface="Garamond"/>
                <a:cs typeface="Garamond"/>
              </a:rPr>
              <a:t>Necessità di </a:t>
            </a:r>
            <a:r>
              <a:rPr lang="it-IT" sz="3200" b="1" dirty="0">
                <a:solidFill>
                  <a:srgbClr val="000000"/>
                </a:solidFill>
                <a:latin typeface="Garamond"/>
                <a:cs typeface="Garamond"/>
              </a:rPr>
              <a:t>corrispondenza</a:t>
            </a:r>
            <a:r>
              <a:rPr lang="it-IT" sz="3200" dirty="0">
                <a:solidFill>
                  <a:srgbClr val="000000"/>
                </a:solidFill>
                <a:latin typeface="Garamond"/>
                <a:cs typeface="Garamond"/>
              </a:rPr>
              <a:t> tra </a:t>
            </a:r>
            <a:r>
              <a:rPr lang="it-IT" sz="3200" b="1" dirty="0">
                <a:solidFill>
                  <a:srgbClr val="000000"/>
                </a:solidFill>
                <a:latin typeface="Garamond"/>
                <a:cs typeface="Garamond"/>
              </a:rPr>
              <a:t>l’ammontare del pegno </a:t>
            </a:r>
            <a:r>
              <a:rPr lang="it-IT" sz="3200" dirty="0">
                <a:solidFill>
                  <a:srgbClr val="000000"/>
                </a:solidFill>
                <a:latin typeface="Garamond"/>
                <a:cs typeface="Garamond"/>
              </a:rPr>
              <a:t>e la </a:t>
            </a:r>
            <a:r>
              <a:rPr lang="it-IT" sz="3200" b="1" dirty="0">
                <a:solidFill>
                  <a:srgbClr val="000000"/>
                </a:solidFill>
                <a:latin typeface="Garamond"/>
                <a:cs typeface="Garamond"/>
              </a:rPr>
              <a:t>somma</a:t>
            </a:r>
            <a:r>
              <a:rPr lang="it-IT" sz="3200" dirty="0">
                <a:solidFill>
                  <a:srgbClr val="000000"/>
                </a:solidFill>
                <a:latin typeface="Garamond"/>
                <a:cs typeface="Garamond"/>
              </a:rPr>
              <a:t> </a:t>
            </a:r>
            <a:r>
              <a:rPr lang="it-IT" sz="3200" b="1" dirty="0">
                <a:solidFill>
                  <a:srgbClr val="000000"/>
                </a:solidFill>
                <a:latin typeface="Garamond"/>
                <a:cs typeface="Garamond"/>
              </a:rPr>
              <a:t>anticipata</a:t>
            </a:r>
            <a:r>
              <a:rPr lang="it-IT" sz="3200" dirty="0">
                <a:solidFill>
                  <a:srgbClr val="000000"/>
                </a:solidFill>
                <a:latin typeface="Garamond"/>
                <a:cs typeface="Garamond"/>
              </a:rPr>
              <a:t> dalla banca. </a:t>
            </a:r>
          </a:p>
          <a:p>
            <a:pPr algn="just"/>
            <a:r>
              <a:rPr lang="it-IT" sz="3200" dirty="0">
                <a:solidFill>
                  <a:srgbClr val="000000"/>
                </a:solidFill>
                <a:latin typeface="Garamond"/>
                <a:cs typeface="Garamond"/>
              </a:rPr>
              <a:t>Se l’ammontare della garanzia diminuisce di oltre un decimo la banca può chiedere al debitore un supplemento di garanzia e, in mancanza, può procedere alla vendita dei beni avuti in pegno.</a:t>
            </a: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I contratti del codice civile</a:t>
            </a:r>
          </a:p>
        </p:txBody>
      </p:sp>
    </p:spTree>
    <p:extLst>
      <p:ext uri="{BB962C8B-B14F-4D97-AF65-F5344CB8AC3E}">
        <p14:creationId xmlns:p14="http://schemas.microsoft.com/office/powerpoint/2010/main" val="34943851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Le attività finanziarie</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862417"/>
            <a:ext cx="12192001" cy="5390553"/>
          </a:xfrm>
        </p:spPr>
        <p:txBody>
          <a:bodyPr>
            <a:noAutofit/>
          </a:bodyPr>
          <a:lstStyle/>
          <a:p>
            <a:pPr algn="just"/>
            <a:r>
              <a:rPr lang="it-IT" sz="2300" b="1" dirty="0">
                <a:solidFill>
                  <a:srgbClr val="000000"/>
                </a:solidFill>
                <a:latin typeface="Garamond"/>
                <a:cs typeface="Garamond"/>
              </a:rPr>
              <a:t>Assenza di una definizione normativa </a:t>
            </a:r>
            <a:r>
              <a:rPr lang="it-IT" sz="2300" dirty="0">
                <a:solidFill>
                  <a:srgbClr val="000000"/>
                </a:solidFill>
                <a:latin typeface="Garamond"/>
                <a:cs typeface="Garamond"/>
              </a:rPr>
              <a:t>unica ed esaustiva di </a:t>
            </a:r>
            <a:r>
              <a:rPr lang="it-IT" sz="2300" b="1" dirty="0">
                <a:solidFill>
                  <a:srgbClr val="000000"/>
                </a:solidFill>
                <a:latin typeface="Garamond"/>
                <a:cs typeface="Garamond"/>
              </a:rPr>
              <a:t>attività finanziaria </a:t>
            </a:r>
            <a:r>
              <a:rPr lang="it-IT" sz="2300" dirty="0">
                <a:solidFill>
                  <a:srgbClr val="000000"/>
                </a:solidFill>
                <a:latin typeface="Garamond"/>
                <a:cs typeface="Garamond"/>
              </a:rPr>
              <a:t>(cfr. art. 10. TUB).</a:t>
            </a:r>
          </a:p>
          <a:p>
            <a:pPr algn="just"/>
            <a:r>
              <a:rPr lang="it-IT" sz="2300" dirty="0">
                <a:solidFill>
                  <a:srgbClr val="000000"/>
                </a:solidFill>
                <a:latin typeface="Garamond"/>
                <a:cs typeface="Garamond"/>
              </a:rPr>
              <a:t>Si può affermare che i </a:t>
            </a:r>
            <a:r>
              <a:rPr lang="it-IT" sz="2300" b="1" u="sng" dirty="0">
                <a:solidFill>
                  <a:srgbClr val="000000"/>
                </a:solidFill>
                <a:latin typeface="Garamond"/>
                <a:cs typeface="Garamond"/>
              </a:rPr>
              <a:t>negozi finanziari </a:t>
            </a:r>
            <a:r>
              <a:rPr lang="it-IT" sz="2300" dirty="0">
                <a:solidFill>
                  <a:srgbClr val="000000"/>
                </a:solidFill>
                <a:latin typeface="Garamond"/>
                <a:cs typeface="Garamond"/>
              </a:rPr>
              <a:t>sono quelli in cui </a:t>
            </a:r>
            <a:r>
              <a:rPr lang="it-IT" sz="2300" b="1" dirty="0">
                <a:solidFill>
                  <a:srgbClr val="000000"/>
                </a:solidFill>
                <a:latin typeface="Garamond"/>
                <a:cs typeface="Garamond"/>
              </a:rPr>
              <a:t>entrambe le prestazioni </a:t>
            </a:r>
            <a:r>
              <a:rPr lang="it-IT" sz="2300" dirty="0">
                <a:solidFill>
                  <a:srgbClr val="000000"/>
                </a:solidFill>
                <a:latin typeface="Garamond"/>
                <a:cs typeface="Garamond"/>
              </a:rPr>
              <a:t>hanno </a:t>
            </a:r>
            <a:r>
              <a:rPr lang="it-IT" sz="2300" b="1" dirty="0">
                <a:solidFill>
                  <a:srgbClr val="000000"/>
                </a:solidFill>
                <a:latin typeface="Garamond"/>
                <a:cs typeface="Garamond"/>
              </a:rPr>
              <a:t>natura</a:t>
            </a:r>
            <a:r>
              <a:rPr lang="it-IT" sz="2300" dirty="0">
                <a:solidFill>
                  <a:srgbClr val="000000"/>
                </a:solidFill>
                <a:latin typeface="Garamond"/>
                <a:cs typeface="Garamond"/>
              </a:rPr>
              <a:t> </a:t>
            </a:r>
            <a:r>
              <a:rPr lang="it-IT" sz="2300" b="1" dirty="0">
                <a:solidFill>
                  <a:srgbClr val="000000"/>
                </a:solidFill>
                <a:latin typeface="Garamond"/>
                <a:cs typeface="Garamond"/>
              </a:rPr>
              <a:t>finanziaria</a:t>
            </a:r>
            <a:r>
              <a:rPr lang="it-IT" sz="2300" dirty="0">
                <a:solidFill>
                  <a:srgbClr val="000000"/>
                </a:solidFill>
                <a:latin typeface="Garamond"/>
                <a:cs typeface="Garamond"/>
              </a:rPr>
              <a:t>, ossia sono rappresentate da denaro.</a:t>
            </a:r>
          </a:p>
          <a:p>
            <a:pPr algn="just"/>
            <a:r>
              <a:rPr lang="it-IT" sz="2300" dirty="0">
                <a:solidFill>
                  <a:srgbClr val="000000"/>
                </a:solidFill>
                <a:latin typeface="Garamond"/>
                <a:cs typeface="Garamond"/>
              </a:rPr>
              <a:t>La prestazione dei </a:t>
            </a:r>
            <a:r>
              <a:rPr lang="it-IT" sz="2300" b="1" dirty="0">
                <a:solidFill>
                  <a:srgbClr val="000000"/>
                </a:solidFill>
                <a:latin typeface="Garamond"/>
                <a:cs typeface="Garamond"/>
              </a:rPr>
              <a:t>servizi di pagamento </a:t>
            </a:r>
            <a:r>
              <a:rPr lang="it-IT" sz="2300" dirty="0">
                <a:solidFill>
                  <a:srgbClr val="000000"/>
                </a:solidFill>
                <a:latin typeface="Garamond"/>
                <a:cs typeface="Garamond"/>
              </a:rPr>
              <a:t>è tra quelle tradizionalmente svolte dalle banche per prelevare e depositare su conto corrente, per seguire operazioni di pagamento, trasferimento  di fondi, esecuzione di addebiti (rilascio di assegni circolari, carte di credito, carte di debito, esecuzione di bonifici, </a:t>
            </a:r>
            <a:r>
              <a:rPr lang="it-IT" sz="2300" i="1" dirty="0">
                <a:solidFill>
                  <a:srgbClr val="000000"/>
                </a:solidFill>
                <a:latin typeface="Garamond"/>
                <a:cs typeface="Garamond"/>
              </a:rPr>
              <a:t>remote banking</a:t>
            </a:r>
            <a:r>
              <a:rPr lang="it-IT" sz="2300" dirty="0">
                <a:solidFill>
                  <a:srgbClr val="000000"/>
                </a:solidFill>
                <a:latin typeface="Garamond"/>
                <a:cs typeface="Garamond"/>
              </a:rPr>
              <a:t> …).</a:t>
            </a:r>
          </a:p>
          <a:p>
            <a:pPr algn="just"/>
            <a:r>
              <a:rPr lang="it-IT" sz="2300" dirty="0">
                <a:solidFill>
                  <a:srgbClr val="000000"/>
                </a:solidFill>
                <a:latin typeface="Garamond"/>
                <a:cs typeface="Garamond"/>
              </a:rPr>
              <a:t>La </a:t>
            </a:r>
            <a:r>
              <a:rPr lang="it-IT" sz="2300" b="1" dirty="0">
                <a:solidFill>
                  <a:srgbClr val="000000"/>
                </a:solidFill>
                <a:latin typeface="Garamond"/>
                <a:cs typeface="Garamond"/>
              </a:rPr>
              <a:t>prestazione di servizi di investimento </a:t>
            </a:r>
            <a:r>
              <a:rPr lang="it-IT" sz="2300" dirty="0">
                <a:solidFill>
                  <a:srgbClr val="000000"/>
                </a:solidFill>
                <a:latin typeface="Garamond"/>
                <a:cs typeface="Garamond"/>
              </a:rPr>
              <a:t>(negoziazione per conto proprio;  negoziazione per conto terzi; collocamento, con o senza preventiva sottoscrizione o acquisto a fermo, ovvero assunzione di garanzia nei confronti dell'emittente; gestione su base individuale di portafogli di investimento per conto terzi; ricezione e trasmissione di ordini nonché mediazione; consulenza in materia di investimenti….).</a:t>
            </a:r>
          </a:p>
          <a:p>
            <a:pPr algn="just"/>
            <a:r>
              <a:rPr lang="it-IT" sz="2300" dirty="0">
                <a:solidFill>
                  <a:srgbClr val="000000"/>
                </a:solidFill>
                <a:latin typeface="Garamond"/>
                <a:cs typeface="Garamond"/>
              </a:rPr>
              <a:t>In linea generale: le attività finanziarie esercitabili dalle banche sono quelle realizzate attraverso contratti che prevedono </a:t>
            </a:r>
            <a:r>
              <a:rPr lang="it-IT" sz="2300" b="1" dirty="0">
                <a:solidFill>
                  <a:srgbClr val="000000"/>
                </a:solidFill>
                <a:latin typeface="Garamond"/>
                <a:cs typeface="Garamond"/>
              </a:rPr>
              <a:t>l’assunzione di un rischio finanziario </a:t>
            </a:r>
            <a:r>
              <a:rPr lang="it-IT" sz="2300" dirty="0">
                <a:solidFill>
                  <a:srgbClr val="000000"/>
                </a:solidFill>
                <a:latin typeface="Garamond"/>
                <a:cs typeface="Garamond"/>
              </a:rPr>
              <a:t>e </a:t>
            </a:r>
            <a:r>
              <a:rPr lang="it-IT" sz="2300" b="1" dirty="0">
                <a:solidFill>
                  <a:srgbClr val="000000"/>
                </a:solidFill>
                <a:latin typeface="Garamond"/>
                <a:cs typeface="Garamond"/>
              </a:rPr>
              <a:t>non di un rischio industriale</a:t>
            </a:r>
            <a:r>
              <a:rPr lang="it-IT" sz="2300" dirty="0">
                <a:solidFill>
                  <a:srgbClr val="000000"/>
                </a:solidFill>
                <a:latin typeface="Garamond"/>
                <a:cs typeface="Garamond"/>
              </a:rPr>
              <a:t>.</a:t>
            </a: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Le altre attività finanziarie esercitabili dalle banche</a:t>
            </a:r>
          </a:p>
        </p:txBody>
      </p:sp>
    </p:spTree>
    <p:extLst>
      <p:ext uri="{BB962C8B-B14F-4D97-AF65-F5344CB8AC3E}">
        <p14:creationId xmlns:p14="http://schemas.microsoft.com/office/powerpoint/2010/main" val="23772510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Le attività finanziarie</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862417"/>
            <a:ext cx="12192001" cy="5390553"/>
          </a:xfrm>
        </p:spPr>
        <p:txBody>
          <a:bodyPr>
            <a:noAutofit/>
          </a:bodyPr>
          <a:lstStyle/>
          <a:p>
            <a:pPr algn="just"/>
            <a:r>
              <a:rPr lang="it-IT" sz="2500" b="1" u="sng" dirty="0">
                <a:solidFill>
                  <a:srgbClr val="000000"/>
                </a:solidFill>
                <a:latin typeface="Garamond"/>
                <a:cs typeface="Garamond"/>
              </a:rPr>
              <a:t>Alcune attività finanziarie </a:t>
            </a:r>
            <a:r>
              <a:rPr lang="it-IT" sz="2500" dirty="0">
                <a:solidFill>
                  <a:srgbClr val="000000"/>
                </a:solidFill>
                <a:latin typeface="Garamond"/>
                <a:cs typeface="Garamond"/>
              </a:rPr>
              <a:t>sono </a:t>
            </a:r>
            <a:r>
              <a:rPr lang="it-IT" sz="2500" b="1" dirty="0">
                <a:solidFill>
                  <a:srgbClr val="000000"/>
                </a:solidFill>
                <a:latin typeface="Garamond"/>
                <a:cs typeface="Garamond"/>
              </a:rPr>
              <a:t>riservate ad intermediari </a:t>
            </a:r>
            <a:r>
              <a:rPr lang="it-IT" sz="2500" b="1" u="sng" dirty="0">
                <a:solidFill>
                  <a:srgbClr val="000000"/>
                </a:solidFill>
                <a:latin typeface="Garamond"/>
                <a:cs typeface="Garamond"/>
              </a:rPr>
              <a:t>diversi dalle banche </a:t>
            </a:r>
            <a:r>
              <a:rPr lang="it-IT" sz="2500" dirty="0">
                <a:solidFill>
                  <a:srgbClr val="000000"/>
                </a:solidFill>
                <a:latin typeface="Garamond"/>
                <a:cs typeface="Garamond"/>
              </a:rPr>
              <a:t>(art. 10, TUB); la ragione principale è quella di </a:t>
            </a:r>
            <a:r>
              <a:rPr lang="it-IT" sz="2500" b="1" dirty="0">
                <a:solidFill>
                  <a:srgbClr val="000000"/>
                </a:solidFill>
                <a:latin typeface="Garamond"/>
                <a:cs typeface="Garamond"/>
              </a:rPr>
              <a:t>evitare possibili </a:t>
            </a:r>
            <a:r>
              <a:rPr lang="it-IT" sz="2500" b="1" u="sng" dirty="0">
                <a:solidFill>
                  <a:srgbClr val="000000"/>
                </a:solidFill>
                <a:latin typeface="Garamond"/>
                <a:cs typeface="Garamond"/>
              </a:rPr>
              <a:t>conflitti d’interesse</a:t>
            </a:r>
            <a:r>
              <a:rPr lang="it-IT" sz="2500" dirty="0">
                <a:solidFill>
                  <a:srgbClr val="000000"/>
                </a:solidFill>
                <a:latin typeface="Garamond"/>
                <a:cs typeface="Garamond"/>
              </a:rPr>
              <a:t>.</a:t>
            </a:r>
          </a:p>
          <a:p>
            <a:pPr algn="just"/>
            <a:r>
              <a:rPr lang="it-IT" sz="2500" dirty="0">
                <a:solidFill>
                  <a:srgbClr val="000000"/>
                </a:solidFill>
                <a:latin typeface="Garamond"/>
                <a:cs typeface="Garamond"/>
              </a:rPr>
              <a:t>La </a:t>
            </a:r>
            <a:r>
              <a:rPr lang="it-IT" sz="2500" b="1" dirty="0">
                <a:solidFill>
                  <a:srgbClr val="000000"/>
                </a:solidFill>
                <a:latin typeface="Garamond"/>
                <a:cs typeface="Garamond"/>
              </a:rPr>
              <a:t>gestione a monte di patrimoni </a:t>
            </a:r>
            <a:r>
              <a:rPr lang="it-IT" sz="2500" dirty="0">
                <a:solidFill>
                  <a:srgbClr val="000000"/>
                </a:solidFill>
                <a:latin typeface="Garamond"/>
                <a:cs typeface="Garamond"/>
              </a:rPr>
              <a:t>riservata alle </a:t>
            </a:r>
            <a:r>
              <a:rPr lang="it-IT" sz="2500" b="1" dirty="0">
                <a:solidFill>
                  <a:srgbClr val="000000"/>
                </a:solidFill>
                <a:latin typeface="Garamond"/>
                <a:cs typeface="Garamond"/>
              </a:rPr>
              <a:t>Società di gestione del risparmio </a:t>
            </a:r>
            <a:r>
              <a:rPr lang="it-IT" sz="2500" dirty="0">
                <a:solidFill>
                  <a:srgbClr val="000000"/>
                </a:solidFill>
                <a:latin typeface="Garamond"/>
                <a:cs typeface="Garamond"/>
              </a:rPr>
              <a:t>(</a:t>
            </a:r>
            <a:r>
              <a:rPr lang="it-IT" sz="2500" b="1" dirty="0">
                <a:solidFill>
                  <a:srgbClr val="000000"/>
                </a:solidFill>
                <a:latin typeface="Garamond"/>
                <a:cs typeface="Garamond"/>
              </a:rPr>
              <a:t>Sgr</a:t>
            </a:r>
            <a:r>
              <a:rPr lang="it-IT" sz="2500" dirty="0">
                <a:solidFill>
                  <a:srgbClr val="000000"/>
                </a:solidFill>
                <a:latin typeface="Garamond"/>
                <a:cs typeface="Garamond"/>
              </a:rPr>
              <a:t>) e alle SICAV e SICAF, che devono operare in modo </a:t>
            </a:r>
            <a:r>
              <a:rPr lang="it-IT" sz="2500" b="1" dirty="0">
                <a:solidFill>
                  <a:srgbClr val="000000"/>
                </a:solidFill>
                <a:latin typeface="Garamond"/>
                <a:cs typeface="Garamond"/>
              </a:rPr>
              <a:t>indipendente</a:t>
            </a:r>
            <a:r>
              <a:rPr lang="it-IT" sz="2500" dirty="0">
                <a:solidFill>
                  <a:srgbClr val="000000"/>
                </a:solidFill>
                <a:latin typeface="Garamond"/>
                <a:cs typeface="Garamond"/>
              </a:rPr>
              <a:t> (qui le ragioni della riserva sono da individuare anche in esigenze di specializzazione). </a:t>
            </a:r>
          </a:p>
          <a:p>
            <a:pPr lvl="1" algn="just"/>
            <a:r>
              <a:rPr lang="it-IT" sz="2100" dirty="0">
                <a:solidFill>
                  <a:srgbClr val="000000"/>
                </a:solidFill>
                <a:latin typeface="Garamond"/>
                <a:cs typeface="Garamond"/>
              </a:rPr>
              <a:t>Normalmente tuttavia le </a:t>
            </a:r>
            <a:r>
              <a:rPr lang="it-IT" sz="2100" b="1" dirty="0">
                <a:solidFill>
                  <a:srgbClr val="000000"/>
                </a:solidFill>
                <a:latin typeface="Garamond"/>
                <a:cs typeface="Garamond"/>
              </a:rPr>
              <a:t>Sgr fanno capo a banche</a:t>
            </a:r>
            <a:r>
              <a:rPr lang="it-IT" sz="2100" dirty="0">
                <a:solidFill>
                  <a:srgbClr val="000000"/>
                </a:solidFill>
                <a:latin typeface="Garamond"/>
                <a:cs typeface="Garamond"/>
              </a:rPr>
              <a:t>.</a:t>
            </a:r>
          </a:p>
          <a:p>
            <a:pPr algn="just"/>
            <a:r>
              <a:rPr lang="it-IT" sz="2500" b="1" u="sng" dirty="0">
                <a:solidFill>
                  <a:srgbClr val="000000"/>
                </a:solidFill>
                <a:latin typeface="Garamond"/>
                <a:cs typeface="Garamond"/>
              </a:rPr>
              <a:t>Attività assicurativa</a:t>
            </a:r>
            <a:r>
              <a:rPr lang="it-IT" sz="2500" dirty="0">
                <a:solidFill>
                  <a:srgbClr val="000000"/>
                </a:solidFill>
                <a:latin typeface="Garamond"/>
                <a:cs typeface="Garamond"/>
              </a:rPr>
              <a:t>. Possono avere una </a:t>
            </a:r>
            <a:r>
              <a:rPr lang="it-IT" sz="2500" b="1" dirty="0">
                <a:solidFill>
                  <a:srgbClr val="000000"/>
                </a:solidFill>
                <a:latin typeface="Garamond"/>
                <a:cs typeface="Garamond"/>
              </a:rPr>
              <a:t>componente finanziaria</a:t>
            </a:r>
            <a:r>
              <a:rPr lang="it-IT" sz="2500" dirty="0">
                <a:solidFill>
                  <a:srgbClr val="000000"/>
                </a:solidFill>
                <a:latin typeface="Garamond"/>
                <a:cs typeface="Garamond"/>
              </a:rPr>
              <a:t>, come nel caso delle </a:t>
            </a:r>
            <a:r>
              <a:rPr lang="it-IT" sz="2500" b="1" dirty="0">
                <a:solidFill>
                  <a:srgbClr val="000000"/>
                </a:solidFill>
                <a:latin typeface="Garamond"/>
                <a:cs typeface="Garamond"/>
              </a:rPr>
              <a:t>polizze vita </a:t>
            </a:r>
            <a:r>
              <a:rPr lang="it-IT" sz="2500" dirty="0">
                <a:solidFill>
                  <a:srgbClr val="000000"/>
                </a:solidFill>
                <a:latin typeface="Garamond"/>
                <a:cs typeface="Garamond"/>
              </a:rPr>
              <a:t>e come i contratti di capitalizzazione, le polizze</a:t>
            </a:r>
            <a:r>
              <a:rPr lang="it-IT" sz="2500" i="1" dirty="0">
                <a:solidFill>
                  <a:srgbClr val="000000"/>
                </a:solidFill>
                <a:latin typeface="Garamond"/>
                <a:cs typeface="Garamond"/>
              </a:rPr>
              <a:t> </a:t>
            </a:r>
            <a:r>
              <a:rPr lang="it-IT" sz="2500" i="1" dirty="0" err="1">
                <a:solidFill>
                  <a:srgbClr val="000000"/>
                </a:solidFill>
                <a:latin typeface="Garamond"/>
                <a:cs typeface="Garamond"/>
              </a:rPr>
              <a:t>linked</a:t>
            </a:r>
            <a:r>
              <a:rPr lang="it-IT" sz="2500" i="1" dirty="0">
                <a:solidFill>
                  <a:srgbClr val="000000"/>
                </a:solidFill>
                <a:latin typeface="Garamond"/>
                <a:cs typeface="Garamond"/>
              </a:rPr>
              <a:t> </a:t>
            </a:r>
            <a:r>
              <a:rPr lang="it-IT" sz="2500" dirty="0">
                <a:solidFill>
                  <a:srgbClr val="000000"/>
                </a:solidFill>
                <a:latin typeface="Garamond"/>
                <a:cs typeface="Garamond"/>
              </a:rPr>
              <a:t>e le polizze </a:t>
            </a:r>
            <a:r>
              <a:rPr lang="it-IT" sz="2500" i="1" dirty="0" err="1">
                <a:solidFill>
                  <a:srgbClr val="000000"/>
                </a:solidFill>
                <a:latin typeface="Garamond"/>
                <a:cs typeface="Garamond"/>
              </a:rPr>
              <a:t>unit</a:t>
            </a:r>
            <a:r>
              <a:rPr lang="it-IT" sz="2500" i="1" dirty="0">
                <a:solidFill>
                  <a:srgbClr val="000000"/>
                </a:solidFill>
                <a:latin typeface="Garamond"/>
                <a:cs typeface="Garamond"/>
              </a:rPr>
              <a:t> </a:t>
            </a:r>
            <a:r>
              <a:rPr lang="it-IT" sz="2500" i="1" dirty="0" err="1">
                <a:solidFill>
                  <a:srgbClr val="000000"/>
                </a:solidFill>
                <a:latin typeface="Garamond"/>
                <a:cs typeface="Garamond"/>
              </a:rPr>
              <a:t>linked</a:t>
            </a:r>
            <a:r>
              <a:rPr lang="it-IT" sz="2500" i="1" dirty="0">
                <a:solidFill>
                  <a:srgbClr val="000000"/>
                </a:solidFill>
                <a:latin typeface="Garamond"/>
                <a:cs typeface="Garamond"/>
              </a:rPr>
              <a:t> </a:t>
            </a:r>
            <a:r>
              <a:rPr lang="it-IT" sz="2500" dirty="0">
                <a:solidFill>
                  <a:srgbClr val="000000"/>
                </a:solidFill>
                <a:latin typeface="Garamond"/>
                <a:cs typeface="Garamond"/>
              </a:rPr>
              <a:t>che infatti, in quanto </a:t>
            </a:r>
            <a:r>
              <a:rPr lang="it-IT" sz="2500" b="1" dirty="0">
                <a:solidFill>
                  <a:srgbClr val="000000"/>
                </a:solidFill>
                <a:latin typeface="Garamond"/>
                <a:cs typeface="Garamond"/>
              </a:rPr>
              <a:t>polizze collegate ad indici azionari o a quote di un Organismo di investimento collettivo nel risparmio </a:t>
            </a:r>
            <a:r>
              <a:rPr lang="it-IT" sz="2500" dirty="0">
                <a:solidFill>
                  <a:srgbClr val="000000"/>
                </a:solidFill>
                <a:latin typeface="Garamond"/>
                <a:cs typeface="Garamond"/>
              </a:rPr>
              <a:t>(Oicr), sono definite dal legislatore come «prodotti finanziari emessi da imprese di assicurazione»(art. 1,  co. 1, </a:t>
            </a:r>
            <a:r>
              <a:rPr lang="it-IT" sz="2500" dirty="0" err="1">
                <a:solidFill>
                  <a:srgbClr val="000000"/>
                </a:solidFill>
                <a:latin typeface="Garamond"/>
                <a:cs typeface="Garamond"/>
              </a:rPr>
              <a:t>w</a:t>
            </a:r>
            <a:r>
              <a:rPr lang="it-IT" sz="2500" dirty="0">
                <a:solidFill>
                  <a:srgbClr val="000000"/>
                </a:solidFill>
                <a:latin typeface="Garamond"/>
                <a:cs typeface="Garamond"/>
              </a:rPr>
              <a:t>-bis del TUF).</a:t>
            </a:r>
          </a:p>
          <a:p>
            <a:pPr algn="just"/>
            <a:r>
              <a:rPr lang="it-IT" sz="2500" dirty="0">
                <a:solidFill>
                  <a:srgbClr val="000000"/>
                </a:solidFill>
                <a:latin typeface="Garamond"/>
                <a:cs typeface="Garamond"/>
              </a:rPr>
              <a:t>Le banche non possono esercitare direttamente l’attività assicurativa, possono solo occuparsi del </a:t>
            </a:r>
            <a:r>
              <a:rPr lang="it-IT" sz="2500" b="1" dirty="0">
                <a:solidFill>
                  <a:srgbClr val="000000"/>
                </a:solidFill>
                <a:latin typeface="Garamond"/>
                <a:cs typeface="Garamond"/>
              </a:rPr>
              <a:t>collocamento dei relativi prodotti </a:t>
            </a:r>
            <a:r>
              <a:rPr lang="it-IT" sz="2500" dirty="0">
                <a:solidFill>
                  <a:srgbClr val="000000"/>
                </a:solidFill>
                <a:latin typeface="Garamond"/>
                <a:cs typeface="Garamond"/>
              </a:rPr>
              <a:t>(attività connessa).</a:t>
            </a: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t-IT" sz="3200" b="1" i="0" u="none" strike="noStrike" kern="1200" cap="none" spc="0" normalizeH="0" baseline="0" noProof="0" dirty="0">
                <a:ln>
                  <a:noFill/>
                </a:ln>
                <a:solidFill>
                  <a:srgbClr val="FFFFFF"/>
                </a:solidFill>
                <a:effectLst/>
                <a:uLnTx/>
                <a:uFillTx/>
                <a:latin typeface="Garamond"/>
                <a:ea typeface="+mj-ea"/>
                <a:cs typeface="Garamond"/>
              </a:rPr>
              <a:t>Le attività finanziarie che non possono essere esercitate dalle banche</a:t>
            </a:r>
          </a:p>
        </p:txBody>
      </p:sp>
    </p:spTree>
    <p:extLst>
      <p:ext uri="{BB962C8B-B14F-4D97-AF65-F5344CB8AC3E}">
        <p14:creationId xmlns:p14="http://schemas.microsoft.com/office/powerpoint/2010/main" val="1336974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Le attività strumentali e connesse</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862417"/>
            <a:ext cx="12192001" cy="5390553"/>
          </a:xfrm>
        </p:spPr>
        <p:txBody>
          <a:bodyPr>
            <a:noAutofit/>
          </a:bodyPr>
          <a:lstStyle/>
          <a:p>
            <a:pPr algn="just"/>
            <a:r>
              <a:rPr lang="it-IT" sz="2600" dirty="0">
                <a:solidFill>
                  <a:srgbClr val="000000"/>
                </a:solidFill>
                <a:latin typeface="Garamond"/>
                <a:cs typeface="Garamond"/>
              </a:rPr>
              <a:t>Art 10, comma 3, </a:t>
            </a:r>
            <a:r>
              <a:rPr lang="it-IT" sz="2600" dirty="0" err="1">
                <a:solidFill>
                  <a:srgbClr val="000000"/>
                </a:solidFill>
                <a:latin typeface="Garamond"/>
                <a:cs typeface="Garamond"/>
              </a:rPr>
              <a:t>Tub</a:t>
            </a:r>
            <a:r>
              <a:rPr lang="it-IT" sz="2600" dirty="0">
                <a:solidFill>
                  <a:srgbClr val="000000"/>
                </a:solidFill>
                <a:latin typeface="Garamond"/>
                <a:cs typeface="Garamond"/>
              </a:rPr>
              <a:t> : «Le banche esercitano, oltre all’attività bancaria, ogni altra attività finanziaria, secondo la disciplina propria di ciascuna, nonché </a:t>
            </a:r>
            <a:r>
              <a:rPr lang="it-IT" sz="2600" b="1" dirty="0">
                <a:solidFill>
                  <a:srgbClr val="000000"/>
                </a:solidFill>
                <a:latin typeface="Garamond"/>
                <a:cs typeface="Garamond"/>
              </a:rPr>
              <a:t>attività connesse o strumentali</a:t>
            </a:r>
            <a:r>
              <a:rPr lang="it-IT" sz="2600" dirty="0">
                <a:solidFill>
                  <a:srgbClr val="000000"/>
                </a:solidFill>
                <a:latin typeface="Garamond"/>
                <a:cs typeface="Garamond"/>
              </a:rPr>
              <a:t>».</a:t>
            </a:r>
          </a:p>
          <a:p>
            <a:pPr algn="just"/>
            <a:r>
              <a:rPr lang="it-IT" sz="2600" dirty="0">
                <a:solidFill>
                  <a:srgbClr val="000000"/>
                </a:solidFill>
                <a:latin typeface="Garamond"/>
                <a:cs typeface="Garamond"/>
              </a:rPr>
              <a:t>Alle banche è </a:t>
            </a:r>
            <a:r>
              <a:rPr lang="it-IT" sz="2600" b="1" dirty="0">
                <a:solidFill>
                  <a:srgbClr val="000000"/>
                </a:solidFill>
                <a:latin typeface="Garamond"/>
                <a:cs typeface="Garamond"/>
              </a:rPr>
              <a:t>precluso</a:t>
            </a:r>
            <a:r>
              <a:rPr lang="it-IT" sz="2600" dirty="0">
                <a:solidFill>
                  <a:srgbClr val="000000"/>
                </a:solidFill>
                <a:latin typeface="Garamond"/>
                <a:cs typeface="Garamond"/>
              </a:rPr>
              <a:t>, in via di principio, </a:t>
            </a:r>
            <a:r>
              <a:rPr lang="it-IT" sz="2600" b="1" dirty="0">
                <a:solidFill>
                  <a:srgbClr val="000000"/>
                </a:solidFill>
                <a:latin typeface="Garamond"/>
                <a:cs typeface="Garamond"/>
              </a:rPr>
              <a:t>l’esercizio di attività diverse da quelle finanziarie</a:t>
            </a:r>
            <a:r>
              <a:rPr lang="it-IT" sz="2600" dirty="0">
                <a:solidFill>
                  <a:srgbClr val="000000"/>
                </a:solidFill>
                <a:latin typeface="Garamond"/>
                <a:cs typeface="Garamond"/>
              </a:rPr>
              <a:t>, ossia attività industriali o commerciali. Tale principio è rafforzato dalla previsione di cui al comma 2 dell’art. 10. «L’esercizio dell’attività bancaria è riservato alle banche».</a:t>
            </a:r>
          </a:p>
          <a:p>
            <a:pPr algn="just"/>
            <a:r>
              <a:rPr lang="it-IT" sz="2600" dirty="0">
                <a:solidFill>
                  <a:srgbClr val="000000"/>
                </a:solidFill>
                <a:latin typeface="Garamond"/>
                <a:cs typeface="Garamond"/>
              </a:rPr>
              <a:t>Il problema dell’esercizio indiretto, attraverso società controllate, dell’attività industriale al fine di evitare pericolosi </a:t>
            </a:r>
            <a:r>
              <a:rPr lang="it-IT" sz="2600" b="1" dirty="0">
                <a:solidFill>
                  <a:srgbClr val="000000"/>
                </a:solidFill>
                <a:latin typeface="Garamond"/>
                <a:cs typeface="Garamond"/>
              </a:rPr>
              <a:t>intrecci tra il settore bancario e quello  industriale </a:t>
            </a:r>
            <a:r>
              <a:rPr lang="it-IT" sz="2600" dirty="0">
                <a:solidFill>
                  <a:srgbClr val="000000"/>
                </a:solidFill>
                <a:latin typeface="Garamond"/>
                <a:cs typeface="Garamond"/>
              </a:rPr>
              <a:t>è stato </a:t>
            </a:r>
            <a:r>
              <a:rPr lang="it-IT" sz="2600" b="1" dirty="0">
                <a:solidFill>
                  <a:srgbClr val="000000"/>
                </a:solidFill>
                <a:latin typeface="Garamond"/>
                <a:cs typeface="Garamond"/>
              </a:rPr>
              <a:t>risolto  negli anni ‘30 </a:t>
            </a:r>
            <a:r>
              <a:rPr lang="it-IT" sz="2600" dirty="0">
                <a:solidFill>
                  <a:srgbClr val="000000"/>
                </a:solidFill>
                <a:latin typeface="Garamond"/>
                <a:cs typeface="Garamond"/>
              </a:rPr>
              <a:t>vietando alle banche l’acquisizione di partecipazioni di controllo nelle imprese industriali e viceversa.</a:t>
            </a:r>
          </a:p>
          <a:p>
            <a:pPr algn="just"/>
            <a:r>
              <a:rPr lang="it-IT" sz="2600" dirty="0">
                <a:solidFill>
                  <a:srgbClr val="000000"/>
                </a:solidFill>
                <a:latin typeface="Garamond"/>
                <a:cs typeface="Garamond"/>
              </a:rPr>
              <a:t>Tuttavia, come nella maggior parte dei paesi, sono </a:t>
            </a:r>
            <a:r>
              <a:rPr lang="it-IT" sz="2600" b="1" dirty="0">
                <a:solidFill>
                  <a:srgbClr val="000000"/>
                </a:solidFill>
                <a:latin typeface="Garamond"/>
                <a:cs typeface="Garamond"/>
              </a:rPr>
              <a:t>ammessi conglomerati misti.</a:t>
            </a:r>
            <a:endParaRPr lang="it-IT" sz="2600" dirty="0">
              <a:solidFill>
                <a:srgbClr val="000000"/>
              </a:solidFill>
              <a:latin typeface="Garamond"/>
              <a:cs typeface="Garamond"/>
            </a:endParaRPr>
          </a:p>
          <a:p>
            <a:pPr algn="just"/>
            <a:endParaRPr lang="it-IT" sz="2600" dirty="0">
              <a:solidFill>
                <a:srgbClr val="000000"/>
              </a:solidFill>
              <a:latin typeface="Garamond"/>
              <a:cs typeface="Garamond"/>
            </a:endParaRPr>
          </a:p>
          <a:p>
            <a:pPr algn="just"/>
            <a:endParaRPr lang="it-IT" sz="2600" dirty="0">
              <a:solidFill>
                <a:srgbClr val="000000"/>
              </a:solidFill>
              <a:latin typeface="Garamond"/>
              <a:cs typeface="Garamond"/>
            </a:endParaRP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it-IT" sz="3200" b="1" i="0" u="none" strike="noStrike" kern="1200" cap="none" spc="0" normalizeH="0" baseline="0" noProof="0" dirty="0">
              <a:ln>
                <a:noFill/>
              </a:ln>
              <a:solidFill>
                <a:srgbClr val="FFFFFF"/>
              </a:solidFill>
              <a:effectLst/>
              <a:uLnTx/>
              <a:uFillTx/>
              <a:latin typeface="Garamond"/>
              <a:ea typeface="+mj-ea"/>
              <a:cs typeface="Garamond"/>
            </a:endParaRPr>
          </a:p>
        </p:txBody>
      </p:sp>
    </p:spTree>
    <p:extLst>
      <p:ext uri="{BB962C8B-B14F-4D97-AF65-F5344CB8AC3E}">
        <p14:creationId xmlns:p14="http://schemas.microsoft.com/office/powerpoint/2010/main" val="19570951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A08D798-54C8-9542-A8F9-28648B487F5C}"/>
              </a:ext>
            </a:extLst>
          </p:cNvPr>
          <p:cNvSpPr>
            <a:spLocks noGrp="1"/>
          </p:cNvSpPr>
          <p:nvPr>
            <p:ph type="title"/>
          </p:nvPr>
        </p:nvSpPr>
        <p:spPr>
          <a:xfrm>
            <a:off x="-1" y="372925"/>
            <a:ext cx="12192000" cy="666166"/>
          </a:xfrm>
        </p:spPr>
        <p:txBody>
          <a:bodyPr>
            <a:noAutofit/>
          </a:bodyPr>
          <a:lstStyle/>
          <a:p>
            <a:pPr algn="ctr"/>
            <a:r>
              <a:rPr lang="it-IT" sz="6000" b="1" dirty="0">
                <a:solidFill>
                  <a:srgbClr val="FFFFFF"/>
                </a:solidFill>
                <a:latin typeface="Garamond"/>
                <a:cs typeface="Garamond"/>
              </a:rPr>
              <a:t>Le attività strumentali e connesse</a:t>
            </a:r>
          </a:p>
        </p:txBody>
      </p:sp>
      <p:sp>
        <p:nvSpPr>
          <p:cNvPr id="3" name="Segnaposto contenuto 2">
            <a:extLst>
              <a:ext uri="{FF2B5EF4-FFF2-40B4-BE49-F238E27FC236}">
                <a16:creationId xmlns:a16="http://schemas.microsoft.com/office/drawing/2014/main" id="{95B66490-C4E3-254E-898F-A2A37A98DE05}"/>
              </a:ext>
            </a:extLst>
          </p:cNvPr>
          <p:cNvSpPr>
            <a:spLocks noGrp="1"/>
          </p:cNvSpPr>
          <p:nvPr>
            <p:ph idx="1"/>
          </p:nvPr>
        </p:nvSpPr>
        <p:spPr>
          <a:xfrm>
            <a:off x="-1" y="1862417"/>
            <a:ext cx="12192001" cy="5390553"/>
          </a:xfrm>
        </p:spPr>
        <p:txBody>
          <a:bodyPr>
            <a:noAutofit/>
          </a:bodyPr>
          <a:lstStyle/>
          <a:p>
            <a:pPr algn="just"/>
            <a:r>
              <a:rPr lang="it-IT" dirty="0">
                <a:solidFill>
                  <a:srgbClr val="000000"/>
                </a:solidFill>
                <a:latin typeface="Garamond"/>
                <a:cs typeface="Garamond"/>
              </a:rPr>
              <a:t>Un’attività può ritenersi </a:t>
            </a:r>
            <a:r>
              <a:rPr lang="it-IT" b="1" dirty="0">
                <a:solidFill>
                  <a:srgbClr val="000000"/>
                </a:solidFill>
                <a:latin typeface="Garamond"/>
                <a:cs typeface="Garamond"/>
              </a:rPr>
              <a:t>strumentale</a:t>
            </a:r>
            <a:r>
              <a:rPr lang="it-IT" dirty="0">
                <a:solidFill>
                  <a:srgbClr val="000000"/>
                </a:solidFill>
                <a:latin typeface="Garamond"/>
                <a:cs typeface="Garamond"/>
              </a:rPr>
              <a:t> allorquando abbia </a:t>
            </a:r>
            <a:r>
              <a:rPr lang="it-IT" b="1" dirty="0">
                <a:solidFill>
                  <a:srgbClr val="000000"/>
                </a:solidFill>
                <a:latin typeface="Garamond"/>
                <a:cs typeface="Garamond"/>
              </a:rPr>
              <a:t>natura servente </a:t>
            </a:r>
            <a:r>
              <a:rPr lang="it-IT" dirty="0">
                <a:solidFill>
                  <a:srgbClr val="000000"/>
                </a:solidFill>
                <a:latin typeface="Garamond"/>
                <a:cs typeface="Garamond"/>
              </a:rPr>
              <a:t>o comunque </a:t>
            </a:r>
            <a:r>
              <a:rPr lang="it-IT" b="1" dirty="0">
                <a:solidFill>
                  <a:srgbClr val="000000"/>
                </a:solidFill>
                <a:latin typeface="Garamond"/>
                <a:cs typeface="Garamond"/>
              </a:rPr>
              <a:t>ausiliaria rispetto ad un’attività principale</a:t>
            </a:r>
            <a:r>
              <a:rPr lang="it-IT" dirty="0">
                <a:solidFill>
                  <a:srgbClr val="000000"/>
                </a:solidFill>
                <a:latin typeface="Garamond"/>
                <a:cs typeface="Garamond"/>
              </a:rPr>
              <a:t>.</a:t>
            </a:r>
          </a:p>
          <a:p>
            <a:pPr algn="just"/>
            <a:r>
              <a:rPr lang="it-IT" dirty="0">
                <a:solidFill>
                  <a:srgbClr val="000000"/>
                </a:solidFill>
                <a:latin typeface="Garamond"/>
                <a:cs typeface="Garamond"/>
              </a:rPr>
              <a:t>La valutazione della strumentalità va effettuata in concreto. In ogni caso deve trattarsi di </a:t>
            </a:r>
            <a:r>
              <a:rPr lang="it-IT" b="1" dirty="0">
                <a:solidFill>
                  <a:srgbClr val="000000"/>
                </a:solidFill>
                <a:latin typeface="Garamond"/>
                <a:cs typeface="Garamond"/>
              </a:rPr>
              <a:t>attività NON rivolta al mercato</a:t>
            </a:r>
            <a:r>
              <a:rPr lang="it-IT" dirty="0">
                <a:solidFill>
                  <a:srgbClr val="000000"/>
                </a:solidFill>
                <a:latin typeface="Garamond"/>
                <a:cs typeface="Garamond"/>
              </a:rPr>
              <a:t>, ma appunto al servizio dell’attività principale. (es.: gestione centro informatico, gestione immobili, gestione bar interno alla sede). </a:t>
            </a:r>
          </a:p>
          <a:p>
            <a:pPr algn="just"/>
            <a:r>
              <a:rPr lang="it-IT" dirty="0">
                <a:solidFill>
                  <a:srgbClr val="000000"/>
                </a:solidFill>
                <a:latin typeface="Garamond"/>
                <a:cs typeface="Garamond"/>
              </a:rPr>
              <a:t>Un’attività può invece ritenersi </a:t>
            </a:r>
            <a:r>
              <a:rPr lang="it-IT" b="1" dirty="0">
                <a:solidFill>
                  <a:srgbClr val="000000"/>
                </a:solidFill>
                <a:latin typeface="Garamond"/>
                <a:cs typeface="Garamond"/>
              </a:rPr>
              <a:t>connessa</a:t>
            </a:r>
            <a:r>
              <a:rPr lang="it-IT" dirty="0">
                <a:solidFill>
                  <a:srgbClr val="000000"/>
                </a:solidFill>
                <a:latin typeface="Garamond"/>
                <a:cs typeface="Garamond"/>
              </a:rPr>
              <a:t> qualora, pur avendo natura diversa dall’attività </a:t>
            </a:r>
            <a:r>
              <a:rPr lang="it-IT" i="1" dirty="0">
                <a:solidFill>
                  <a:srgbClr val="000000"/>
                </a:solidFill>
                <a:latin typeface="Garamond"/>
                <a:cs typeface="Garamond"/>
              </a:rPr>
              <a:t>core</a:t>
            </a:r>
            <a:r>
              <a:rPr lang="it-IT" dirty="0">
                <a:solidFill>
                  <a:srgbClr val="000000"/>
                </a:solidFill>
                <a:latin typeface="Garamond"/>
                <a:cs typeface="Garamond"/>
              </a:rPr>
              <a:t>, possa essere </a:t>
            </a:r>
            <a:r>
              <a:rPr lang="it-IT" b="1" dirty="0">
                <a:solidFill>
                  <a:srgbClr val="000000"/>
                </a:solidFill>
                <a:latin typeface="Garamond"/>
                <a:cs typeface="Garamond"/>
              </a:rPr>
              <a:t>esercitata “in connessione” </a:t>
            </a:r>
            <a:r>
              <a:rPr lang="it-IT" dirty="0">
                <a:solidFill>
                  <a:srgbClr val="000000"/>
                </a:solidFill>
                <a:latin typeface="Garamond"/>
                <a:cs typeface="Garamond"/>
              </a:rPr>
              <a:t>a quest’ultima attraverso la </a:t>
            </a:r>
            <a:r>
              <a:rPr lang="it-IT" b="1" dirty="0">
                <a:solidFill>
                  <a:srgbClr val="000000"/>
                </a:solidFill>
                <a:latin typeface="Garamond"/>
                <a:cs typeface="Garamond"/>
              </a:rPr>
              <a:t>struttura</a:t>
            </a:r>
            <a:r>
              <a:rPr lang="it-IT" dirty="0">
                <a:solidFill>
                  <a:srgbClr val="000000"/>
                </a:solidFill>
                <a:latin typeface="Garamond"/>
                <a:cs typeface="Garamond"/>
              </a:rPr>
              <a:t> e le </a:t>
            </a:r>
            <a:r>
              <a:rPr lang="it-IT" b="1" dirty="0">
                <a:solidFill>
                  <a:srgbClr val="000000"/>
                </a:solidFill>
                <a:latin typeface="Garamond"/>
                <a:cs typeface="Garamond"/>
              </a:rPr>
              <a:t>competenze</a:t>
            </a:r>
            <a:r>
              <a:rPr lang="it-IT" dirty="0">
                <a:solidFill>
                  <a:srgbClr val="000000"/>
                </a:solidFill>
                <a:latin typeface="Garamond"/>
                <a:cs typeface="Garamond"/>
              </a:rPr>
              <a:t> utilizzate ai fini dell’attività principale stessa. Anche in questo caso c’è un legame con l’attività principale, ma è prevalentemente un legame di </a:t>
            </a:r>
            <a:r>
              <a:rPr lang="it-IT" b="1" dirty="0">
                <a:solidFill>
                  <a:srgbClr val="000000"/>
                </a:solidFill>
                <a:latin typeface="Garamond"/>
                <a:cs typeface="Garamond"/>
              </a:rPr>
              <a:t>complementarietà</a:t>
            </a:r>
            <a:r>
              <a:rPr lang="it-IT" dirty="0">
                <a:solidFill>
                  <a:srgbClr val="000000"/>
                </a:solidFill>
                <a:latin typeface="Garamond"/>
                <a:cs typeface="Garamond"/>
              </a:rPr>
              <a:t>, come nel caso delle </a:t>
            </a:r>
            <a:r>
              <a:rPr lang="it-IT" b="1" dirty="0">
                <a:solidFill>
                  <a:srgbClr val="000000"/>
                </a:solidFill>
                <a:latin typeface="Garamond"/>
                <a:cs typeface="Garamond"/>
              </a:rPr>
              <a:t>cassette di sicurezza </a:t>
            </a:r>
            <a:r>
              <a:rPr lang="it-IT" dirty="0">
                <a:solidFill>
                  <a:srgbClr val="000000"/>
                </a:solidFill>
                <a:latin typeface="Garamond"/>
                <a:cs typeface="Garamond"/>
              </a:rPr>
              <a:t>e in quello della custodia o amministrazione di valori mobiliari.</a:t>
            </a:r>
          </a:p>
        </p:txBody>
      </p:sp>
      <p:sp>
        <p:nvSpPr>
          <p:cNvPr id="6" name="Titolo 1">
            <a:extLst>
              <a:ext uri="{FF2B5EF4-FFF2-40B4-BE49-F238E27FC236}">
                <a16:creationId xmlns:a16="http://schemas.microsoft.com/office/drawing/2014/main" id="{4A08D798-54C8-9542-A8F9-28648B487F5C}"/>
              </a:ext>
            </a:extLst>
          </p:cNvPr>
          <p:cNvSpPr txBox="1">
            <a:spLocks/>
          </p:cNvSpPr>
          <p:nvPr/>
        </p:nvSpPr>
        <p:spPr>
          <a:xfrm>
            <a:off x="0" y="1157111"/>
            <a:ext cx="12192000" cy="66616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it-IT" sz="3200" b="1" i="0" u="none" strike="noStrike" kern="1200" cap="none" spc="0" normalizeH="0" baseline="0" noProof="0" dirty="0">
              <a:ln>
                <a:noFill/>
              </a:ln>
              <a:solidFill>
                <a:srgbClr val="FFFFFF"/>
              </a:solidFill>
              <a:effectLst/>
              <a:uLnTx/>
              <a:uFillTx/>
              <a:latin typeface="Garamond"/>
              <a:ea typeface="+mj-ea"/>
              <a:cs typeface="Garamond"/>
            </a:endParaRPr>
          </a:p>
        </p:txBody>
      </p:sp>
    </p:spTree>
    <p:extLst>
      <p:ext uri="{BB962C8B-B14F-4D97-AF65-F5344CB8AC3E}">
        <p14:creationId xmlns:p14="http://schemas.microsoft.com/office/powerpoint/2010/main" val="1548565282"/>
      </p:ext>
    </p:extLst>
  </p:cSld>
  <p:clrMapOvr>
    <a:masterClrMapping/>
  </p:clrMapOvr>
</p:sld>
</file>

<file path=ppt/theme/theme1.xml><?xml version="1.0" encoding="utf-8"?>
<a:theme xmlns:a="http://schemas.openxmlformats.org/drawingml/2006/main" name="Tema di Office">
  <a:themeElements>
    <a:clrScheme name="Tema di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i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i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o" ma:contentTypeID="0x0101009B0C3C953A44194C9556B6911ABAE3C6" ma:contentTypeVersion="2" ma:contentTypeDescription="Creare un nuovo documento." ma:contentTypeScope="" ma:versionID="bd62ceeaf51126caa36c569a4ac98043">
  <xsd:schema xmlns:xsd="http://www.w3.org/2001/XMLSchema" xmlns:xs="http://www.w3.org/2001/XMLSchema" xmlns:p="http://schemas.microsoft.com/office/2006/metadata/properties" xmlns:ns2="24f62889-e490-4404-9afc-66ec72deeee9" targetNamespace="http://schemas.microsoft.com/office/2006/metadata/properties" ma:root="true" ma:fieldsID="8017cdae97a9a69b270ec241a5b90d80" ns2:_="">
    <xsd:import namespace="24f62889-e490-4404-9afc-66ec72deeee9"/>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4f62889-e490-4404-9afc-66ec72deeee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i contenuto"/>
        <xsd:element ref="dc:title" minOccurs="0" maxOccurs="1" ma:index="4" ma:displayName="Tito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CDF3BAD-7EAB-41E0-AEF2-438CB579B173}">
  <ds:schemaRefs>
    <ds:schemaRef ds:uri="http://schemas.microsoft.com/sharepoint/v3/contenttype/forms"/>
  </ds:schemaRefs>
</ds:datastoreItem>
</file>

<file path=customXml/itemProps2.xml><?xml version="1.0" encoding="utf-8"?>
<ds:datastoreItem xmlns:ds="http://schemas.openxmlformats.org/officeDocument/2006/customXml" ds:itemID="{A94013EE-683B-42C8-9E44-22169E19229C}">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7CE8A0D3-3696-42BD-A97B-C00961F5152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4f62889-e490-4404-9afc-66ec72deeee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11069</TotalTime>
  <Words>4699</Words>
  <Application>Microsoft Macintosh PowerPoint</Application>
  <PresentationFormat>Widescreen</PresentationFormat>
  <Paragraphs>214</Paragraphs>
  <Slides>38</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38</vt:i4>
      </vt:variant>
    </vt:vector>
  </HeadingPairs>
  <TitlesOfParts>
    <vt:vector size="44" baseType="lpstr">
      <vt:lpstr>Arial</vt:lpstr>
      <vt:lpstr>Calibri</vt:lpstr>
      <vt:lpstr>Calibri Light</vt:lpstr>
      <vt:lpstr>Garamond</vt:lpstr>
      <vt:lpstr>Wingdings</vt:lpstr>
      <vt:lpstr>Tema di Office</vt:lpstr>
      <vt:lpstr>Art. 47 e Ruolo delle banche </vt:lpstr>
      <vt:lpstr>Art. 47 e Ruolo delle banche </vt:lpstr>
      <vt:lpstr>Art. 47 e Ruolo delle banche </vt:lpstr>
      <vt:lpstr>Art. 47 e Ruolo delle banche </vt:lpstr>
      <vt:lpstr>La specialità delle banche</vt:lpstr>
      <vt:lpstr>Art. 47 e Ruolo delle banche </vt:lpstr>
      <vt:lpstr>Art. 47 e Ruolo delle banche </vt:lpstr>
      <vt:lpstr>Art. 47 e Ruolo delle banche </vt:lpstr>
      <vt:lpstr>Art. 47 e Ruolo delle banche </vt:lpstr>
      <vt:lpstr>Art. 47 e Ruolo delle banche </vt:lpstr>
      <vt:lpstr>Art. 47 e Ruolo delle banche </vt:lpstr>
      <vt:lpstr>Art. 47 e Ruolo delle banche </vt:lpstr>
      <vt:lpstr>Banche e sistema finanziario</vt:lpstr>
      <vt:lpstr>Banche e sistema finanziario</vt:lpstr>
      <vt:lpstr>Banche e sistema finanziario</vt:lpstr>
      <vt:lpstr>Banche e sistema finanziario</vt:lpstr>
      <vt:lpstr>Banche e sistema finanziario</vt:lpstr>
      <vt:lpstr>Banche e sistema finanziario</vt:lpstr>
      <vt:lpstr>Banche e sistema finanziario</vt:lpstr>
      <vt:lpstr>Banche e sistema finanziario</vt:lpstr>
      <vt:lpstr>L’attività delle banche</vt:lpstr>
      <vt:lpstr>L’attività delle banche</vt:lpstr>
      <vt:lpstr>La raccolta del risparmio</vt:lpstr>
      <vt:lpstr>La raccolta del risparmio</vt:lpstr>
      <vt:lpstr>La raccolta del risparmio</vt:lpstr>
      <vt:lpstr>La raccolta del risparmio</vt:lpstr>
      <vt:lpstr>La raccolta del risparmio</vt:lpstr>
      <vt:lpstr>La raccolta del risparmio</vt:lpstr>
      <vt:lpstr>La raccolta del risparmio</vt:lpstr>
      <vt:lpstr>L’erogazione del credito</vt:lpstr>
      <vt:lpstr>L’erogazione del credito</vt:lpstr>
      <vt:lpstr>L’erogazione del credito</vt:lpstr>
      <vt:lpstr>L’erogazione del credito</vt:lpstr>
      <vt:lpstr>L’erogazione del credito</vt:lpstr>
      <vt:lpstr>Le attività finanziarie</vt:lpstr>
      <vt:lpstr>Le attività finanziarie</vt:lpstr>
      <vt:lpstr>Le attività strumentali e connesse</vt:lpstr>
      <vt:lpstr>Le attività strumentali e connesse</vt:lpstr>
    </vt:vector>
  </TitlesOfParts>
  <Manager/>
  <Company/>
  <LinksUpToDate>false</LinksUpToDate>
  <SharedDoc>false</SharedDoc>
  <HyperlinkBase/>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autorità del settore bancario</dc:title>
  <dc:subject/>
  <dc:creator>Ludovica Vairo</dc:creator>
  <cp:keywords/>
  <dc:description/>
  <cp:lastModifiedBy>Microsoft Office User</cp:lastModifiedBy>
  <cp:revision>467</cp:revision>
  <dcterms:created xsi:type="dcterms:W3CDTF">2020-03-22T19:09:37Z</dcterms:created>
  <dcterms:modified xsi:type="dcterms:W3CDTF">2024-11-27T19:21:20Z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0x0101009B0C3C953A44194C9556B6911ABAE3C6</vt:lpwstr>
  </property>
</Properties>
</file>