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6" r:id="rId15"/>
    <p:sldId id="269" r:id="rId16"/>
    <p:sldId id="275" r:id="rId17"/>
    <p:sldId id="274" r:id="rId18"/>
    <p:sldId id="273" r:id="rId19"/>
    <p:sldId id="272" r:id="rId20"/>
    <p:sldId id="271" r:id="rId21"/>
    <p:sldId id="270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95" r:id="rId32"/>
    <p:sldId id="296" r:id="rId33"/>
    <p:sldId id="297" r:id="rId34"/>
    <p:sldId id="300" r:id="rId35"/>
    <p:sldId id="298" r:id="rId36"/>
    <p:sldId id="299" r:id="rId37"/>
    <p:sldId id="301" r:id="rId38"/>
    <p:sldId id="302" r:id="rId39"/>
    <p:sldId id="303" r:id="rId40"/>
    <p:sldId id="307" r:id="rId41"/>
    <p:sldId id="304" r:id="rId42"/>
    <p:sldId id="305" r:id="rId43"/>
    <p:sldId id="306" r:id="rId44"/>
    <p:sldId id="308" r:id="rId45"/>
    <p:sldId id="309" r:id="rId46"/>
    <p:sldId id="310" r:id="rId47"/>
    <p:sldId id="311" r:id="rId48"/>
    <p:sldId id="314" r:id="rId49"/>
    <p:sldId id="313" r:id="rId50"/>
    <p:sldId id="312" r:id="rId51"/>
    <p:sldId id="315" r:id="rId52"/>
    <p:sldId id="316" r:id="rId53"/>
    <p:sldId id="317" r:id="rId5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4660"/>
  </p:normalViewPr>
  <p:slideViewPr>
    <p:cSldViewPr snapToGrid="0">
      <p:cViewPr varScale="1">
        <p:scale>
          <a:sx n="78" d="100"/>
          <a:sy n="78" d="100"/>
        </p:scale>
        <p:origin x="83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E87-EBD5-4F12-A48A-63ACA297AC8F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38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6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20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466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2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65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978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2852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00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5/9/2025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598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5/9/2025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1014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5/9/2025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92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5/9/2025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616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5/9/2025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98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86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5/9/2025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5894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98CD5-6C1E-4009-B41F-6DF62E31D3BE}" type="datetimeFigureOut">
              <a:rPr lang="en-US" smtClean="0"/>
              <a:pPr/>
              <a:t>5/9/2025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0278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</p:sldLayoutIdLst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EA8ED1F-3646-F2AA-27CC-C3141C4B6D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4517" y="3033184"/>
            <a:ext cx="7766936" cy="1646302"/>
          </a:xfrm>
        </p:spPr>
        <p:txBody>
          <a:bodyPr/>
          <a:lstStyle/>
          <a:p>
            <a:pPr algn="ctr"/>
            <a:r>
              <a:rPr lang="it-IT" dirty="0"/>
              <a:t>L’ACQUISIZIONE DELLA SINTASSI NELL’ITALIANO L2</a:t>
            </a:r>
          </a:p>
        </p:txBody>
      </p:sp>
    </p:spTree>
    <p:extLst>
      <p:ext uri="{BB962C8B-B14F-4D97-AF65-F5344CB8AC3E}">
        <p14:creationId xmlns:p14="http://schemas.microsoft.com/office/powerpoint/2010/main" val="421603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CC4746A-523D-FCC1-4E15-51838241A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/>
              <a:t>Ordine degli elementi nella frase italiana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74B6224-8690-B8D3-B379-18BE097560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t-IT" dirty="0"/>
              <a:t>📐 </a:t>
            </a:r>
            <a:r>
              <a:rPr lang="it-IT" b="1" dirty="0"/>
              <a:t>Struttura frasale</a:t>
            </a:r>
            <a:endParaRPr lang="it-IT" dirty="0"/>
          </a:p>
          <a:p>
            <a:pPr>
              <a:buNone/>
            </a:pPr>
            <a:r>
              <a:rPr lang="it-IT" b="1" dirty="0"/>
              <a:t>Testa-Modificatore (ordine canonico):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✅ Il </a:t>
            </a:r>
            <a:r>
              <a:rPr lang="it-IT" b="1" dirty="0"/>
              <a:t>verbo</a:t>
            </a:r>
            <a:r>
              <a:rPr lang="it-IT" dirty="0"/>
              <a:t> precede l’oggetto → </a:t>
            </a:r>
            <a:r>
              <a:rPr lang="it-IT" i="1" dirty="0"/>
              <a:t>“vedo un cartello”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✅ La </a:t>
            </a:r>
            <a:r>
              <a:rPr lang="it-IT" b="1" dirty="0"/>
              <a:t>preposizione</a:t>
            </a:r>
            <a:r>
              <a:rPr lang="it-IT" dirty="0"/>
              <a:t> precede il nome → </a:t>
            </a:r>
            <a:r>
              <a:rPr lang="it-IT" i="1" dirty="0"/>
              <a:t>“sulla strada”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✅ Il </a:t>
            </a:r>
            <a:r>
              <a:rPr lang="it-IT" b="1" dirty="0"/>
              <a:t>nome</a:t>
            </a:r>
            <a:r>
              <a:rPr lang="it-IT" dirty="0"/>
              <a:t> precede l’aggettivo → </a:t>
            </a:r>
            <a:r>
              <a:rPr lang="it-IT" i="1" dirty="0"/>
              <a:t>“la casa paterna”</a:t>
            </a:r>
          </a:p>
          <a:p>
            <a:pPr marL="0" indent="0">
              <a:buNone/>
            </a:pPr>
            <a:endParaRPr lang="it-IT" dirty="0"/>
          </a:p>
          <a:p>
            <a:r>
              <a:rPr lang="it-IT" b="1" dirty="0"/>
              <a:t>Eccezioni e varianti:</a:t>
            </a:r>
            <a:br>
              <a:rPr lang="it-IT" dirty="0"/>
            </a:br>
            <a:r>
              <a:rPr lang="it-IT" dirty="0"/>
              <a:t>🔄 Avverbi anteposti: </a:t>
            </a:r>
            <a:r>
              <a:rPr lang="it-IT" i="1" dirty="0"/>
              <a:t>“molto bello”</a:t>
            </a:r>
            <a:br>
              <a:rPr lang="it-IT" dirty="0"/>
            </a:br>
            <a:r>
              <a:rPr lang="it-IT" dirty="0"/>
              <a:t>🚫 Negazione preverbale: </a:t>
            </a:r>
            <a:r>
              <a:rPr lang="it-IT" i="1" dirty="0"/>
              <a:t>“non vengo”</a:t>
            </a:r>
            <a:br>
              <a:rPr lang="it-IT" dirty="0"/>
            </a:br>
            <a:r>
              <a:rPr lang="it-IT" dirty="0"/>
              <a:t>🏃‍♂️ Avverbi </a:t>
            </a:r>
            <a:r>
              <a:rPr lang="it-IT" dirty="0" err="1"/>
              <a:t>postverbali</a:t>
            </a:r>
            <a:r>
              <a:rPr lang="it-IT" dirty="0"/>
              <a:t>: </a:t>
            </a:r>
            <a:r>
              <a:rPr lang="it-IT" i="1" dirty="0"/>
              <a:t>“cammina velocemente”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9479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B1AF0B6-18C9-043F-AC46-F20EE9B34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dirty="0"/>
              <a:t>Avverbi, </a:t>
            </a:r>
            <a:r>
              <a:rPr lang="it-IT" dirty="0" err="1"/>
              <a:t>focalizzatori</a:t>
            </a:r>
            <a:r>
              <a:rPr lang="it-IT" dirty="0"/>
              <a:t> e pronomi clitici</a:t>
            </a:r>
            <a:br>
              <a:rPr lang="it-IT" dirty="0"/>
            </a:br>
            <a:endParaRPr lang="it-IT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AF57296-6A5E-422D-1981-DC8A89F30B7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863" y="2116149"/>
            <a:ext cx="8440737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⏱️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Posizionamento degli elementi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Avverbi </a:t>
            </a:r>
            <a:r>
              <a:rPr kumimoji="0" lang="it-IT" altLang="it-IT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interausiliari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→ Tra ausiliare e participio: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“ho già visto”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“hai mai pensato”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Focalizzatori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🔦 Mettono in evidenza un costituente: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“anche Maria”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“solo oggi”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🧩 Modificano il predicato: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“ha anche comprato il pane”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Pronomi clitici: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🧷 </a:t>
            </a:r>
            <a:r>
              <a:rPr kumimoji="0" lang="it-IT" altLang="it-IT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Pre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-verbali: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“mi vede”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🧷 </a:t>
            </a:r>
            <a:r>
              <a:rPr kumimoji="0" lang="it-IT" altLang="it-IT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Interausiliari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“l’ho visto”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3155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D84B4B8-1C60-E86F-BB28-47A3D7BAD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b="1" dirty="0"/>
              <a:t>Ordine libero e frase nel parlato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443D818-4FEF-EE1F-358B-E323877130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t-IT" dirty="0"/>
              <a:t>🗣️ </a:t>
            </a:r>
            <a:r>
              <a:rPr lang="it-IT" b="1" dirty="0"/>
              <a:t>Struttura del parlato</a:t>
            </a:r>
            <a:endParaRPr lang="it-IT" dirty="0"/>
          </a:p>
          <a:p>
            <a:pPr>
              <a:buNone/>
            </a:pPr>
            <a:r>
              <a:rPr lang="it-IT" b="1" dirty="0"/>
              <a:t>Ordine SVO flessibile: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🔄 Soggetti </a:t>
            </a:r>
            <a:r>
              <a:rPr lang="it-IT" dirty="0" err="1"/>
              <a:t>postverbali</a:t>
            </a:r>
            <a:r>
              <a:rPr lang="it-IT" dirty="0"/>
              <a:t>: </a:t>
            </a:r>
            <a:r>
              <a:rPr lang="it-IT" i="1" dirty="0"/>
              <a:t>“Ha parlato Maria”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🔁 Oggetti dislocati: </a:t>
            </a:r>
            <a:r>
              <a:rPr lang="it-IT" i="1" dirty="0"/>
              <a:t>“Il pane, l’ho comprato”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Frase nel parlato:</a:t>
            </a:r>
            <a:br>
              <a:rPr lang="it-IT" dirty="0"/>
            </a:br>
            <a:r>
              <a:rPr lang="it-IT" dirty="0"/>
              <a:t>📉 Struttura meno rigida</a:t>
            </a:r>
            <a:br>
              <a:rPr lang="it-IT" dirty="0"/>
            </a:br>
            <a:r>
              <a:rPr lang="it-IT" dirty="0"/>
              <a:t>🧠 Concezione </a:t>
            </a:r>
            <a:r>
              <a:rPr lang="it-IT" b="1" dirty="0"/>
              <a:t>scalare</a:t>
            </a:r>
            <a:r>
              <a:rPr lang="it-IT" dirty="0"/>
              <a:t> (Voghera):</a:t>
            </a:r>
            <a:br>
              <a:rPr lang="it-IT" dirty="0"/>
            </a:br>
            <a:r>
              <a:rPr lang="it-IT" dirty="0"/>
              <a:t>→ Sintassi + Pragmatica + Prosodia</a:t>
            </a:r>
          </a:p>
          <a:p>
            <a:pPr>
              <a:buNone/>
            </a:pPr>
            <a:endParaRPr lang="it-IT" dirty="0"/>
          </a:p>
          <a:p>
            <a:r>
              <a:rPr lang="it-IT" b="1" dirty="0"/>
              <a:t>Italiano L2:</a:t>
            </a:r>
            <a:br>
              <a:rPr lang="it-IT" dirty="0"/>
            </a:br>
            <a:r>
              <a:rPr lang="it-IT" dirty="0"/>
              <a:t>🧭 Apprendenti sfruttano la flessibilità del parlato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0750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299CE40-8C66-0E8B-C3DB-49187A6F7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/>
              <a:t>Sintassi e ordine pragmatico nelle fasi iniziali di acquisizione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FE573FC-E3F3-0AF9-2591-185E6F7DB3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it-IT" dirty="0"/>
              <a:t>🔬 </a:t>
            </a:r>
            <a:r>
              <a:rPr lang="it-IT" b="1" dirty="0"/>
              <a:t>Ricerche del Progetto di Pavia</a:t>
            </a:r>
            <a:endParaRPr lang="it-IT" dirty="0"/>
          </a:p>
          <a:p>
            <a:pPr>
              <a:buNone/>
            </a:pPr>
            <a:r>
              <a:rPr lang="it-IT" b="1" dirty="0"/>
              <a:t>Studi significativi: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📘 </a:t>
            </a:r>
            <a:r>
              <a:rPr lang="it-IT" i="1" dirty="0"/>
              <a:t>Valentini</a:t>
            </a:r>
            <a:r>
              <a:rPr lang="it-IT" dirty="0"/>
              <a:t> → apprendenti CH e XI (cinese </a:t>
            </a:r>
            <a:r>
              <a:rPr lang="it-IT" dirty="0" err="1"/>
              <a:t>wú</a:t>
            </a:r>
            <a:r>
              <a:rPr lang="it-IT" dirty="0"/>
              <a:t>)</a:t>
            </a:r>
            <a:br>
              <a:rPr lang="it-IT" dirty="0"/>
            </a:br>
            <a:r>
              <a:rPr lang="it-IT" dirty="0"/>
              <a:t>➤ Ordine informativo/pragmatico più che sintattico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📗 </a:t>
            </a:r>
            <a:r>
              <a:rPr lang="it-IT" i="1" dirty="0"/>
              <a:t>Bernini</a:t>
            </a:r>
            <a:r>
              <a:rPr lang="it-IT" dirty="0"/>
              <a:t> → apprendenti HG (tigrino)</a:t>
            </a:r>
            <a:br>
              <a:rPr lang="it-IT" dirty="0"/>
            </a:br>
            <a:r>
              <a:rPr lang="it-IT" dirty="0"/>
              <a:t>➤ Enunciati costruiti attorno a </a:t>
            </a:r>
            <a:r>
              <a:rPr lang="it-IT" b="1" dirty="0"/>
              <a:t>focus</a:t>
            </a:r>
            <a:r>
              <a:rPr lang="it-IT" dirty="0"/>
              <a:t> e </a:t>
            </a:r>
            <a:r>
              <a:rPr lang="it-IT" b="1" dirty="0" err="1"/>
              <a:t>topic</a:t>
            </a:r>
            <a:endParaRPr lang="it-IT" b="1" dirty="0"/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Osservazioni comuni: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🔁 Ordini marcati e uso dell’anafora (Chini e Valentini)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❌ Non si segue l’ordine canonico SVO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🎯 L'accento cade sugli elementi </a:t>
            </a:r>
            <a:r>
              <a:rPr lang="it-IT" dirty="0" err="1"/>
              <a:t>informativamente</a:t>
            </a:r>
            <a:r>
              <a:rPr lang="it-IT" dirty="0"/>
              <a:t> più rilevanti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1637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C058AE2-D853-30EB-B060-862F74199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/>
              <a:t>Il modello esplicativo e l’evoluzione della sintassi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9CC8C54-B85D-14E6-FCA1-0735F95A69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/>
              <a:t>🧩 </a:t>
            </a:r>
            <a:r>
              <a:rPr lang="it-IT" b="1" dirty="0"/>
              <a:t>Interazione tra livelli: pragmatica, semantica e sintassi</a:t>
            </a:r>
            <a:endParaRPr lang="it-IT" dirty="0"/>
          </a:p>
          <a:p>
            <a:pPr>
              <a:buNone/>
            </a:pPr>
            <a:r>
              <a:rPr lang="it-IT" b="1" dirty="0"/>
              <a:t>Modello ESF (</a:t>
            </a:r>
            <a:r>
              <a:rPr lang="it-IT" b="1" dirty="0" err="1"/>
              <a:t>European</a:t>
            </a:r>
            <a:r>
              <a:rPr lang="it-IT" b="1" dirty="0"/>
              <a:t> Science Foundation):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Le varietà di apprendimento e native non si distinguono per principi diversi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🔄 Cambia il </a:t>
            </a:r>
            <a:r>
              <a:rPr lang="it-IT" b="1" dirty="0"/>
              <a:t>peso relativo</a:t>
            </a:r>
            <a:r>
              <a:rPr lang="it-IT" dirty="0"/>
              <a:t> dei livelli nei parlanti L2</a:t>
            </a:r>
            <a:br>
              <a:rPr lang="it-IT" dirty="0"/>
            </a:br>
            <a:r>
              <a:rPr lang="it-IT" dirty="0"/>
              <a:t>➤ Pragmatica dominante nelle fasi iniziali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Modello funzionale-tipologico (</a:t>
            </a:r>
            <a:r>
              <a:rPr lang="it-IT" b="1" dirty="0" err="1"/>
              <a:t>Givón</a:t>
            </a:r>
            <a:r>
              <a:rPr lang="it-IT" b="1" dirty="0"/>
              <a:t>):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🗣️ La sintassi emerge da strategie comunicative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📈 Evoluzione: dal focus informativo alle regole sintattiche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🏁 La sintassi è un </a:t>
            </a:r>
            <a:r>
              <a:rPr lang="it-IT" b="1" dirty="0"/>
              <a:t>traguardo</a:t>
            </a:r>
            <a:r>
              <a:rPr lang="it-IT" dirty="0"/>
              <a:t>, non un punto di partenza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4810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468AC38-8AB4-A2B6-DC83-9F2F55DEA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/>
              <a:t>Sintagma nominale e ordine dei costituenti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5EAA342-3762-1FE9-2443-6AE34E3C0F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/>
              <a:t>🏗️ </a:t>
            </a:r>
            <a:r>
              <a:rPr lang="it-IT" b="1" dirty="0"/>
              <a:t>Struttura interna del sintagma nominale</a:t>
            </a:r>
            <a:endParaRPr lang="it-IT" dirty="0"/>
          </a:p>
          <a:p>
            <a:pPr>
              <a:buNone/>
            </a:pPr>
            <a:r>
              <a:rPr lang="it-IT" b="1" dirty="0"/>
              <a:t>Ordine generalmente rispettato anche da apprendenti L2: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i="1" dirty="0"/>
              <a:t>“la mia macchina rossa”</a:t>
            </a:r>
            <a:r>
              <a:rPr lang="it-IT" dirty="0"/>
              <a:t> → articolo + possessivo + nome + aggettivo</a:t>
            </a:r>
            <a:br>
              <a:rPr lang="it-IT" dirty="0"/>
            </a:br>
            <a:r>
              <a:rPr lang="it-IT" dirty="0"/>
              <a:t>✅ Facilità acquisitiva anche nelle fasi iniziali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Perché questo ordine è facilmente acquisito?</a:t>
            </a:r>
            <a:br>
              <a:rPr lang="it-IT" dirty="0"/>
            </a:br>
            <a:r>
              <a:rPr lang="it-IT" dirty="0"/>
              <a:t>🧭 Ordine testa-modificatore = tipologicamente non marcato</a:t>
            </a:r>
            <a:br>
              <a:rPr lang="it-IT" dirty="0"/>
            </a:br>
            <a:r>
              <a:rPr lang="it-IT" dirty="0"/>
              <a:t>🌍 Comune a molte lingue → più facilmente trasferibile</a:t>
            </a:r>
          </a:p>
          <a:p>
            <a:pPr>
              <a:buNone/>
            </a:pPr>
            <a:endParaRPr lang="it-IT" dirty="0"/>
          </a:p>
          <a:p>
            <a:r>
              <a:rPr lang="it-IT" b="1" dirty="0"/>
              <a:t>Eccezioni:</a:t>
            </a:r>
            <a:br>
              <a:rPr lang="it-IT" dirty="0"/>
            </a:br>
            <a:r>
              <a:rPr lang="it-IT" dirty="0"/>
              <a:t>🔁 Interferenze L1: </a:t>
            </a:r>
            <a:r>
              <a:rPr lang="it-IT" i="1" dirty="0"/>
              <a:t>“di casa la strada”</a:t>
            </a:r>
            <a:r>
              <a:rPr lang="it-IT" dirty="0"/>
              <a:t> (inversione genitivo-nome)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501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61455D4-301A-709F-B077-275E5F904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/>
              <a:t>Elementi funzionali, omissioni e agglutinazione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3DB968E-B4CD-00EB-CA34-B7C0F952DE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652961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it-IT" dirty="0"/>
              <a:t>🧩 </a:t>
            </a:r>
            <a:r>
              <a:rPr lang="it-IT" b="1" dirty="0"/>
              <a:t>Le vere difficoltà: articoli, clitici, preposizioni...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Problemi tipici nelle varietà </a:t>
            </a:r>
            <a:r>
              <a:rPr lang="it-IT" b="1" dirty="0" err="1"/>
              <a:t>pre</a:t>
            </a:r>
            <a:r>
              <a:rPr lang="it-IT" b="1" dirty="0"/>
              <a:t>-/basiche:</a:t>
            </a:r>
          </a:p>
          <a:p>
            <a:pPr>
              <a:buNone/>
            </a:pPr>
            <a:br>
              <a:rPr lang="it-IT" dirty="0"/>
            </a:br>
            <a:r>
              <a:rPr lang="it-IT" dirty="0"/>
              <a:t>🚫 Omissioni: </a:t>
            </a:r>
            <a:r>
              <a:rPr lang="it-IT" i="1" dirty="0"/>
              <a:t>“ragazzo va scuola”</a:t>
            </a:r>
            <a:br>
              <a:rPr lang="it-IT" dirty="0"/>
            </a:br>
            <a:r>
              <a:rPr lang="it-IT" dirty="0"/>
              <a:t>🌀 Agglutinazioni: </a:t>
            </a:r>
            <a:r>
              <a:rPr lang="it-IT" i="1" dirty="0"/>
              <a:t>“</a:t>
            </a:r>
            <a:r>
              <a:rPr lang="it-IT" i="1" dirty="0" err="1"/>
              <a:t>ilèandato</a:t>
            </a:r>
            <a:r>
              <a:rPr lang="it-IT" i="1" dirty="0"/>
              <a:t>”</a:t>
            </a:r>
            <a:r>
              <a:rPr lang="it-IT" dirty="0"/>
              <a:t>, </a:t>
            </a:r>
            <a:r>
              <a:rPr lang="it-IT" i="1" dirty="0"/>
              <a:t>“</a:t>
            </a:r>
            <a:r>
              <a:rPr lang="it-IT" i="1" dirty="0" err="1"/>
              <a:t>dimi</a:t>
            </a:r>
            <a:r>
              <a:rPr lang="it-IT" i="1" dirty="0"/>
              <a:t> di”</a:t>
            </a:r>
            <a:br>
              <a:rPr lang="it-IT" dirty="0"/>
            </a:br>
            <a:r>
              <a:rPr lang="it-IT" dirty="0"/>
              <a:t>🔁 </a:t>
            </a:r>
            <a:r>
              <a:rPr lang="it-IT" dirty="0" err="1"/>
              <a:t>Sovrauso</a:t>
            </a:r>
            <a:r>
              <a:rPr lang="it-IT" dirty="0"/>
              <a:t> dei clitici: </a:t>
            </a:r>
            <a:r>
              <a:rPr lang="it-IT" i="1" dirty="0"/>
              <a:t>“lo mangia il pane”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Cause:</a:t>
            </a:r>
            <a:br>
              <a:rPr lang="it-IT" dirty="0"/>
            </a:br>
            <a:r>
              <a:rPr lang="it-IT" dirty="0"/>
              <a:t>🎧 Difficoltà di segmentazione dell’input non accentato</a:t>
            </a:r>
            <a:br>
              <a:rPr lang="it-IT" dirty="0"/>
            </a:br>
            <a:r>
              <a:rPr lang="it-IT" dirty="0"/>
              <a:t>🗣️ Assenza di significato lessicale autonomo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Criteri per distinguere forme funzionali vere e spurie: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🔉 </a:t>
            </a:r>
            <a:r>
              <a:rPr lang="it-IT" b="1" dirty="0"/>
              <a:t>Fonetico</a:t>
            </a:r>
            <a:r>
              <a:rPr lang="it-IT" dirty="0"/>
              <a:t> (presenza di pausa)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🧬 </a:t>
            </a:r>
            <a:r>
              <a:rPr lang="it-IT" b="1" dirty="0"/>
              <a:t>Morfologico</a:t>
            </a:r>
            <a:r>
              <a:rPr lang="it-IT" dirty="0"/>
              <a:t> (variazione contestuale)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🎯 </a:t>
            </a:r>
            <a:r>
              <a:rPr lang="it-IT" b="1" dirty="0"/>
              <a:t>Funzionale</a:t>
            </a:r>
            <a:r>
              <a:rPr lang="it-IT" dirty="0"/>
              <a:t> (presenza di altre forme simili)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📊 </a:t>
            </a:r>
            <a:r>
              <a:rPr lang="it-IT" b="1" dirty="0"/>
              <a:t>Statistico</a:t>
            </a:r>
            <a:r>
              <a:rPr lang="it-IT" dirty="0"/>
              <a:t> (frequenza d’uso nei dati)</a:t>
            </a:r>
          </a:p>
          <a:p>
            <a:r>
              <a:rPr lang="it-IT" dirty="0"/>
              <a:t>📈 </a:t>
            </a:r>
            <a:r>
              <a:rPr lang="it-IT" b="1" dirty="0"/>
              <a:t>Errore come segnale di acquisizione in corso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0175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2828C29-1D32-2051-3A2B-5B25F41D2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/>
              <a:t>Sintagma nominale e ordine dei costituenti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1F5A9AF-E62C-EE2D-19E8-43491742C2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/>
              <a:t>🏗️ </a:t>
            </a:r>
            <a:r>
              <a:rPr lang="it-IT" b="1" dirty="0"/>
              <a:t>Una struttura tipologicamente accessibile</a:t>
            </a:r>
            <a:endParaRPr lang="it-IT" dirty="0"/>
          </a:p>
          <a:p>
            <a:pPr>
              <a:buNone/>
            </a:pPr>
            <a:r>
              <a:rPr lang="it-IT" b="1" dirty="0"/>
              <a:t>Acquisizione del sintagma nominale in L2: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🧱 Ordine testa-modificatore → </a:t>
            </a:r>
            <a:r>
              <a:rPr lang="it-IT" i="1" dirty="0"/>
              <a:t>“la casa nuova”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✅ Facilmente acquisibile anche da apprendenti con L1 molto diverse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📊 Struttura </a:t>
            </a:r>
            <a:r>
              <a:rPr lang="it-IT" b="1" dirty="0"/>
              <a:t>non marcata</a:t>
            </a:r>
            <a:r>
              <a:rPr lang="it-IT" dirty="0"/>
              <a:t> a livello tipologico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Devianze osservate: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🔁 Apprendenti cinesi → inversione dell’ordine:</a:t>
            </a:r>
            <a:br>
              <a:rPr lang="it-IT" dirty="0"/>
            </a:br>
            <a:r>
              <a:rPr lang="it-IT" i="1" dirty="0"/>
              <a:t>“di casa strada”</a:t>
            </a:r>
            <a:r>
              <a:rPr lang="it-IT" dirty="0"/>
              <a:t> anziché </a:t>
            </a:r>
            <a:r>
              <a:rPr lang="it-IT" i="1" dirty="0"/>
              <a:t>“la strada di casa”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🌐 Effetto di </a:t>
            </a:r>
            <a:r>
              <a:rPr lang="it-IT" b="1" dirty="0"/>
              <a:t>interferenza linguistica</a:t>
            </a:r>
            <a:r>
              <a:rPr lang="it-IT" dirty="0"/>
              <a:t> dalla L1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0771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72FA486-63BE-7B48-FF46-10815C68F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20650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it-IT" b="1" dirty="0"/>
              <a:t>Elementi funzionali, agglutinazione e </a:t>
            </a:r>
            <a:r>
              <a:rPr lang="it-IT" b="1" dirty="0" err="1"/>
              <a:t>sovrauso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1E63866-EBAF-164C-E6E4-33E0827270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31951"/>
            <a:ext cx="8596668" cy="522605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it-IT" dirty="0"/>
              <a:t>🧩 </a:t>
            </a:r>
            <a:r>
              <a:rPr lang="it-IT" b="1" dirty="0"/>
              <a:t>Le vere difficoltà nella morfosintassi</a:t>
            </a:r>
            <a:endParaRPr lang="it-IT" dirty="0"/>
          </a:p>
          <a:p>
            <a:pPr>
              <a:buNone/>
            </a:pPr>
            <a:r>
              <a:rPr lang="it-IT" b="1" dirty="0"/>
              <a:t>Elementi critici: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🔇 Articoli, preposizioni, copule, ausiliari, clitici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❗ Omissione o </a:t>
            </a:r>
            <a:r>
              <a:rPr lang="it-IT" dirty="0" err="1"/>
              <a:t>sovrauso</a:t>
            </a:r>
            <a:r>
              <a:rPr lang="it-IT" dirty="0"/>
              <a:t> nelle fasi </a:t>
            </a:r>
            <a:r>
              <a:rPr lang="it-IT" dirty="0" err="1"/>
              <a:t>pre</a:t>
            </a:r>
            <a:r>
              <a:rPr lang="it-IT" dirty="0"/>
              <a:t>-/basiche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🧠 Difficoltà di segmentazione dell’input (suoni poco accentati)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Agglutinazione: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🌀 Esempi: </a:t>
            </a:r>
            <a:r>
              <a:rPr lang="it-IT" i="1" dirty="0"/>
              <a:t>“</a:t>
            </a:r>
            <a:r>
              <a:rPr lang="it-IT" i="1" dirty="0" err="1"/>
              <a:t>dimi</a:t>
            </a:r>
            <a:r>
              <a:rPr lang="it-IT" i="1" dirty="0"/>
              <a:t>”</a:t>
            </a:r>
            <a:r>
              <a:rPr lang="it-IT" dirty="0"/>
              <a:t>, </a:t>
            </a:r>
            <a:r>
              <a:rPr lang="it-IT" i="1" dirty="0"/>
              <a:t>“</a:t>
            </a:r>
            <a:r>
              <a:rPr lang="it-IT" i="1" dirty="0" err="1"/>
              <a:t>ilèandato</a:t>
            </a:r>
            <a:r>
              <a:rPr lang="it-IT" i="1" dirty="0"/>
              <a:t>”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🤖 Elementi funzionali fusi con parole principali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Come distinguere forme funzionali reali da spurie?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🔉 </a:t>
            </a:r>
            <a:r>
              <a:rPr lang="it-IT" b="1" dirty="0"/>
              <a:t>Fonetico</a:t>
            </a:r>
            <a:r>
              <a:rPr lang="it-IT" dirty="0"/>
              <a:t>: presenza/assenza di pausa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🔧 </a:t>
            </a:r>
            <a:r>
              <a:rPr lang="it-IT" b="1" dirty="0"/>
              <a:t>Morfologico</a:t>
            </a:r>
            <a:r>
              <a:rPr lang="it-IT" dirty="0"/>
              <a:t>: variazione in contesto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🧭 </a:t>
            </a:r>
            <a:r>
              <a:rPr lang="it-IT" b="1" dirty="0"/>
              <a:t>Funzionale</a:t>
            </a:r>
            <a:r>
              <a:rPr lang="it-IT" dirty="0"/>
              <a:t>: presenza di elementi simili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📈 </a:t>
            </a:r>
            <a:r>
              <a:rPr lang="it-IT" b="1" dirty="0"/>
              <a:t>Statistico</a:t>
            </a:r>
            <a:r>
              <a:rPr lang="it-IT" dirty="0"/>
              <a:t>: frequenza e distribuzione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 err="1"/>
              <a:t>Sovrauso</a:t>
            </a:r>
            <a:r>
              <a:rPr lang="it-IT" b="1" dirty="0"/>
              <a:t> dei clitici: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i="1" dirty="0"/>
              <a:t>“lo mangia il pane”</a:t>
            </a:r>
            <a:r>
              <a:rPr lang="it-IT" dirty="0"/>
              <a:t> → clitico ridondante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📚 Segnale di acquisizione in corso → apprendimento per approssimazione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0347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A05108B-6C51-99BA-476F-F10824887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dirty="0"/>
              <a:t>La frase nelle varietà iniziali di italiano L2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55DB86C-A8A7-FC9D-C28E-E5DFFEB2680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2254317"/>
            <a:ext cx="8390466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🧠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Non sempre organizzata attorno al verbo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Caratteristiche delle varietà </a:t>
            </a:r>
            <a:r>
              <a:rPr kumimoji="0" lang="it-IT" altLang="it-IT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pre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-basiche: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❗ Confusione tra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nome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e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verbo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🧭 Enunciati guidati dalla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struttura informativa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non sintattica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📚 Schema comune: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SETTING – TOPIC – COMMENT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Esempio: “Ieri – Io – fatto compito”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Economia linguistica: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✂️ Omissione di elementi noti: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“fatto compito”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💬 Tipico del parlato e delle fasi iniziali dell’interlingua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14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1B071AA-A557-AE40-F1D4-656E93FE8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dirty="0"/>
              <a:t>Clitici, avverbi e organizzazione pragmatica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6F4D7F0-F541-5E6A-5DE2-1DC3FA1C7B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51326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it-IT" dirty="0"/>
              <a:t>🔁 </a:t>
            </a:r>
            <a:r>
              <a:rPr lang="it-IT" b="1" dirty="0"/>
              <a:t>Ripresa clitica &amp; avverbi tra </a:t>
            </a:r>
            <a:r>
              <a:rPr lang="it-IT" b="1" dirty="0" err="1"/>
              <a:t>topic</a:t>
            </a:r>
            <a:r>
              <a:rPr lang="it-IT" b="1" dirty="0"/>
              <a:t> e </a:t>
            </a:r>
            <a:r>
              <a:rPr lang="it-IT" b="1" dirty="0" err="1"/>
              <a:t>comment</a:t>
            </a:r>
            <a:endParaRPr lang="it-IT" dirty="0"/>
          </a:p>
          <a:p>
            <a:pPr>
              <a:buNone/>
            </a:pPr>
            <a:r>
              <a:rPr lang="it-IT" b="1" dirty="0"/>
              <a:t>Ripresa clitica (esempio):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“Il compito, **l’**ha fatto”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✅ Funzione: marcare il </a:t>
            </a:r>
            <a:r>
              <a:rPr lang="it-IT" b="1" dirty="0" err="1"/>
              <a:t>topic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⚠️ Tendenza alla </a:t>
            </a:r>
            <a:r>
              <a:rPr lang="it-IT" b="1" dirty="0"/>
              <a:t>sovraestensione</a:t>
            </a:r>
            <a:r>
              <a:rPr lang="it-IT" dirty="0"/>
              <a:t> in L2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Avverbi e particelle funzionali: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🔄 Posizione intermedia (tra </a:t>
            </a:r>
            <a:r>
              <a:rPr lang="it-IT" dirty="0" err="1"/>
              <a:t>topic</a:t>
            </a:r>
            <a:r>
              <a:rPr lang="it-IT" dirty="0"/>
              <a:t> e </a:t>
            </a:r>
            <a:r>
              <a:rPr lang="it-IT" dirty="0" err="1"/>
              <a:t>comment</a:t>
            </a:r>
            <a:r>
              <a:rPr lang="it-IT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🧩 Esprimono polarità (“sì”, “no”) o modalità (“solo”, “forse”)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Progressione verso la sintassi: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🔄 Da focus informativo a </a:t>
            </a:r>
            <a:r>
              <a:rPr lang="it-IT" b="1" dirty="0"/>
              <a:t>predicato verbale centrale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👤 Il soggetto occupa spesso la prima posizione (se è </a:t>
            </a:r>
            <a:r>
              <a:rPr lang="it-IT" dirty="0" err="1"/>
              <a:t>topic</a:t>
            </a:r>
            <a:r>
              <a:rPr lang="it-IT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⚡ Post-verbo se in focus: </a:t>
            </a:r>
            <a:r>
              <a:rPr lang="it-IT" i="1" dirty="0"/>
              <a:t>“È arrivata Maria”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9375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11E6CD6-26D1-1856-B3B8-6D44101C5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dirty="0"/>
              <a:t>Frase, parlato e definizione scalare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6EAE855-A3A3-6E0A-B1D7-94B847B408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52596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it-IT" dirty="0"/>
              <a:t>🗣️ </a:t>
            </a:r>
            <a:r>
              <a:rPr lang="it-IT" b="1" dirty="0"/>
              <a:t>La flessibilità del parlato nella L2</a:t>
            </a:r>
            <a:endParaRPr lang="it-IT" dirty="0"/>
          </a:p>
          <a:p>
            <a:pPr>
              <a:buNone/>
            </a:pPr>
            <a:r>
              <a:rPr lang="it-IT" b="1" dirty="0"/>
              <a:t>Nel parlato: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🧩 Strutture flessibili, spesso spezzate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🤝 Significato co-costruito con l’interlocutore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⚠️ Le categorie sintattiche tradizionali sono spesso </a:t>
            </a:r>
            <a:r>
              <a:rPr lang="it-IT" b="1" dirty="0"/>
              <a:t>insufficienti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Definizione scalare di “frase” (Voghera):</a:t>
            </a:r>
            <a:endParaRPr lang="it-IT" dirty="0"/>
          </a:p>
          <a:p>
            <a:pPr>
              <a:buFont typeface="+mj-lt"/>
              <a:buAutoNum type="arabicPeriod"/>
            </a:pPr>
            <a:r>
              <a:rPr lang="it-IT" dirty="0"/>
              <a:t>✔️ Presenza di </a:t>
            </a:r>
            <a:r>
              <a:rPr lang="it-IT" b="1" dirty="0"/>
              <a:t>predicazione</a:t>
            </a:r>
            <a:r>
              <a:rPr lang="it-IT" dirty="0"/>
              <a:t> (anche implicita)</a:t>
            </a:r>
          </a:p>
          <a:p>
            <a:pPr>
              <a:buFont typeface="+mj-lt"/>
              <a:buAutoNum type="arabicPeriod"/>
            </a:pPr>
            <a:r>
              <a:rPr lang="it-IT" dirty="0"/>
              <a:t>✔️ </a:t>
            </a:r>
            <a:r>
              <a:rPr lang="it-IT" b="1" dirty="0"/>
              <a:t>Autonomia sintattica</a:t>
            </a:r>
            <a:endParaRPr lang="it-IT" dirty="0"/>
          </a:p>
          <a:p>
            <a:pPr>
              <a:buFont typeface="+mj-lt"/>
              <a:buAutoNum type="arabicPeriod"/>
            </a:pPr>
            <a:r>
              <a:rPr lang="it-IT" dirty="0"/>
              <a:t>✔️ </a:t>
            </a:r>
            <a:r>
              <a:rPr lang="it-IT" b="1" dirty="0"/>
              <a:t>Confini intonativi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Conclusione: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🔄 Costruzione della frase = </a:t>
            </a:r>
            <a:r>
              <a:rPr lang="it-IT" b="1" dirty="0"/>
              <a:t>processo graduale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⚖️ Interazione dinamica tra </a:t>
            </a:r>
            <a:r>
              <a:rPr lang="it-IT" b="1" dirty="0"/>
              <a:t>sintassi</a:t>
            </a:r>
            <a:r>
              <a:rPr lang="it-IT" dirty="0"/>
              <a:t>, </a:t>
            </a:r>
            <a:r>
              <a:rPr lang="it-IT" b="1" dirty="0"/>
              <a:t>semantica</a:t>
            </a:r>
            <a:r>
              <a:rPr lang="it-IT" dirty="0"/>
              <a:t>, </a:t>
            </a:r>
            <a:r>
              <a:rPr lang="it-IT" b="1" dirty="0"/>
              <a:t>pragmatica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7008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7D77536-FC75-4B88-1BE5-E851E3698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/>
              <a:t>Le prime fasi della negazione in italiano L2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BE9813F-5AA1-6016-7E54-3D118F9ED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it-IT" dirty="0"/>
              <a:t>🚫 </a:t>
            </a:r>
            <a:r>
              <a:rPr lang="it-IT" b="1" dirty="0"/>
              <a:t>La negazione come struttura precoce</a:t>
            </a:r>
            <a:endParaRPr lang="it-IT" dirty="0"/>
          </a:p>
          <a:p>
            <a:pPr>
              <a:buNone/>
            </a:pPr>
            <a:r>
              <a:rPr lang="it-IT" b="1" dirty="0"/>
              <a:t>Osservazioni dal Progetto di Pavia: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La negazione appare </a:t>
            </a:r>
            <a:r>
              <a:rPr lang="it-IT" b="1" dirty="0"/>
              <a:t>presto</a:t>
            </a:r>
            <a:r>
              <a:rPr lang="it-IT" dirty="0"/>
              <a:t> nell’interlingua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✅ Prima forma: </a:t>
            </a:r>
            <a:r>
              <a:rPr lang="it-IT" b="1" dirty="0"/>
              <a:t>no</a:t>
            </a:r>
            <a:r>
              <a:rPr lang="it-IT" dirty="0"/>
              <a:t> (</a:t>
            </a:r>
            <a:r>
              <a:rPr lang="it-IT" dirty="0" err="1"/>
              <a:t>olo</a:t>
            </a:r>
            <a:r>
              <a:rPr lang="it-IT" dirty="0"/>
              <a:t>-frastica) → “Vuoi pane?” – “No”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➕ Compare poi </a:t>
            </a:r>
            <a:r>
              <a:rPr lang="it-IT" b="1" dirty="0"/>
              <a:t>non</a:t>
            </a:r>
            <a:r>
              <a:rPr lang="it-IT" dirty="0"/>
              <a:t>, anche se usato in modo estensivo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Altre forme precoci: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📌 </a:t>
            </a:r>
            <a:r>
              <a:rPr lang="it-IT" b="1" dirty="0"/>
              <a:t>niente</a:t>
            </a:r>
            <a:r>
              <a:rPr lang="it-IT" dirty="0"/>
              <a:t> → usato per sostituire più negativi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🔁 Le nuove forme </a:t>
            </a:r>
            <a:r>
              <a:rPr lang="it-IT" b="1" dirty="0"/>
              <a:t>non sostituiscono</a:t>
            </a:r>
            <a:r>
              <a:rPr lang="it-IT" dirty="0"/>
              <a:t> le precedenti, ma si affiancano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🧩 </a:t>
            </a:r>
            <a:r>
              <a:rPr lang="it-IT" b="1" dirty="0"/>
              <a:t>Processo di accumulazione</a:t>
            </a:r>
            <a:r>
              <a:rPr lang="it-IT" dirty="0"/>
              <a:t>, non di sostituzione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6967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539BE97-7E10-D402-A009-2D1496287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b="1" dirty="0"/>
              <a:t>Evoluzione sintattica della negazione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96C22C3-00B6-AF52-DC65-47C1171C8F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it-IT" dirty="0"/>
              <a:t>🧠 </a:t>
            </a:r>
            <a:r>
              <a:rPr lang="it-IT" b="1" dirty="0"/>
              <a:t>Dalla negazione pragmatica a quella strutturata</a:t>
            </a:r>
            <a:endParaRPr lang="it-IT" dirty="0"/>
          </a:p>
          <a:p>
            <a:pPr>
              <a:buNone/>
            </a:pPr>
            <a:r>
              <a:rPr lang="it-IT" b="1" dirty="0"/>
              <a:t>Fase 2 (</a:t>
            </a:r>
            <a:r>
              <a:rPr lang="it-IT" b="1" dirty="0" err="1"/>
              <a:t>prebasica</a:t>
            </a:r>
            <a:r>
              <a:rPr lang="it-IT" b="1" dirty="0"/>
              <a:t>):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non anteposto a </a:t>
            </a:r>
            <a:r>
              <a:rPr lang="it-IT" b="1" dirty="0"/>
              <a:t>qualsiasi costituente</a:t>
            </a:r>
            <a:r>
              <a:rPr lang="it-IT" dirty="0"/>
              <a:t>, non solo al verbo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Negazione “a fuoco” → focalizzata sull’elemento saliente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Fase 3 (basica):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✔️ Emergenza del modello </a:t>
            </a:r>
            <a:r>
              <a:rPr lang="it-IT" b="1" dirty="0"/>
              <a:t>non + verbo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🔄 Inizio della </a:t>
            </a:r>
            <a:r>
              <a:rPr lang="it-IT" b="1" dirty="0"/>
              <a:t>stabilizzazione sintattica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➕ Negazione multipla: </a:t>
            </a:r>
            <a:r>
              <a:rPr lang="it-IT" i="1" dirty="0"/>
              <a:t>“non ho visto nessuno”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📐 </a:t>
            </a:r>
            <a:r>
              <a:rPr lang="it-IT" b="1" dirty="0"/>
              <a:t>Principio dello scope a destra: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L’elemento negato segue “non”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🔍 Facilita l’acquisizione grazie a un ordine </a:t>
            </a:r>
            <a:r>
              <a:rPr lang="it-IT" b="1" dirty="0"/>
              <a:t>tipologicamente non marcato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2856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CA4324D-92D3-6FAC-A452-772231898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dirty="0"/>
              <a:t>Fenomeni avanzati e criticità residue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7EBE811-9ACA-F47D-FD4E-13D33982FD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it-IT" dirty="0"/>
              <a:t>🔬 </a:t>
            </a:r>
            <a:r>
              <a:rPr lang="it-IT" b="1" dirty="0"/>
              <a:t>Negazione nelle fasi avanzate</a:t>
            </a:r>
            <a:endParaRPr lang="it-IT" dirty="0"/>
          </a:p>
          <a:p>
            <a:pPr>
              <a:buNone/>
            </a:pPr>
            <a:r>
              <a:rPr lang="it-IT" b="1" dirty="0"/>
              <a:t>Forme complesse: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🧷 Uso di </a:t>
            </a:r>
            <a:r>
              <a:rPr lang="it-IT" b="1" dirty="0"/>
              <a:t>mica</a:t>
            </a:r>
            <a:r>
              <a:rPr lang="it-IT" dirty="0"/>
              <a:t> → acquisita </a:t>
            </a:r>
            <a:r>
              <a:rPr lang="it-IT" b="1" dirty="0"/>
              <a:t>tardi</a:t>
            </a:r>
            <a:r>
              <a:rPr lang="it-IT" dirty="0"/>
              <a:t>, implica negazione sfumata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🧠 Richiede padronanza </a:t>
            </a:r>
            <a:r>
              <a:rPr lang="it-IT" b="1" dirty="0"/>
              <a:t>pragmatica e discorsiva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Indefiniti negativi: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🧭 Spesso rimangono </a:t>
            </a:r>
            <a:r>
              <a:rPr lang="it-IT" dirty="0" err="1"/>
              <a:t>postverbali</a:t>
            </a:r>
            <a:r>
              <a:rPr lang="it-IT" dirty="0"/>
              <a:t>: </a:t>
            </a:r>
            <a:r>
              <a:rPr lang="it-IT" i="1" dirty="0"/>
              <a:t>“non vede nessuno”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❌ Difficile ristrutturare la portata per elidere “non”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📊 </a:t>
            </a:r>
            <a:r>
              <a:rPr lang="it-IT" b="1" dirty="0"/>
              <a:t>Sintesi del processo evolutivo: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Da forme </a:t>
            </a:r>
            <a:r>
              <a:rPr lang="it-IT" b="1" dirty="0"/>
              <a:t>pragmatiche</a:t>
            </a:r>
            <a:r>
              <a:rPr lang="it-IT" dirty="0"/>
              <a:t> → a strutture </a:t>
            </a:r>
            <a:r>
              <a:rPr lang="it-IT" b="1" dirty="0"/>
              <a:t>sintattiche complesse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📈 La negazione è un </a:t>
            </a:r>
            <a:r>
              <a:rPr lang="it-IT" b="1" dirty="0"/>
              <a:t>ottimo indicatore</a:t>
            </a:r>
            <a:r>
              <a:rPr lang="it-IT" dirty="0"/>
              <a:t> dell’evoluzione dell’interlingua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2889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09AF7C5-9FFC-A026-307A-7B525F909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err="1"/>
              <a:t>Focalizzatori</a:t>
            </a:r>
            <a:r>
              <a:rPr lang="it-IT" b="1" dirty="0"/>
              <a:t> “anche” e “solo” nell’interlingua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C9213E0-62DC-AEE1-1841-5655A91040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it-IT" dirty="0"/>
              <a:t>🎯 </a:t>
            </a:r>
            <a:r>
              <a:rPr lang="it-IT" b="1" dirty="0"/>
              <a:t>Funzione: mettere in rilievo il focus dell’enunciato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b="1" dirty="0" err="1"/>
              <a:t>Focalizzatore</a:t>
            </a:r>
            <a:r>
              <a:rPr lang="it-IT" b="1" dirty="0"/>
              <a:t> “anche”: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🟢 Compare </a:t>
            </a:r>
            <a:r>
              <a:rPr lang="it-IT" b="1" dirty="0"/>
              <a:t>presto</a:t>
            </a:r>
            <a:r>
              <a:rPr lang="it-IT" dirty="0"/>
              <a:t> nelle varietà basiche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🧩 Inizialmente con funzione </a:t>
            </a:r>
            <a:r>
              <a:rPr lang="it-IT" b="1" dirty="0"/>
              <a:t>connettiva</a:t>
            </a:r>
            <a:r>
              <a:rPr lang="it-IT" dirty="0"/>
              <a:t> → “Io vado anche Maria”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🧭 Poi diventa </a:t>
            </a:r>
            <a:r>
              <a:rPr lang="it-IT" dirty="0" err="1"/>
              <a:t>focalizzatore</a:t>
            </a:r>
            <a:r>
              <a:rPr lang="it-IT" dirty="0"/>
              <a:t> vero:</a:t>
            </a:r>
            <a:br>
              <a:rPr lang="it-IT" dirty="0"/>
            </a:br>
            <a:r>
              <a:rPr lang="it-IT" i="1" dirty="0"/>
              <a:t>“Anche Maria è venuta”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 err="1"/>
              <a:t>Focalizzatore</a:t>
            </a:r>
            <a:r>
              <a:rPr lang="it-IT" b="1" dirty="0"/>
              <a:t> “solo”: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⚡ Più </a:t>
            </a:r>
            <a:r>
              <a:rPr lang="it-IT" b="1" dirty="0"/>
              <a:t>preciso</a:t>
            </a:r>
            <a:r>
              <a:rPr lang="it-IT" dirty="0"/>
              <a:t> fin da subito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📌 Funzione </a:t>
            </a:r>
            <a:r>
              <a:rPr lang="it-IT" b="1" dirty="0"/>
              <a:t>restrittiva</a:t>
            </a:r>
            <a:r>
              <a:rPr lang="it-IT" dirty="0"/>
              <a:t>, posizionato prima del costituente:</a:t>
            </a:r>
            <a:br>
              <a:rPr lang="it-IT" dirty="0"/>
            </a:br>
            <a:r>
              <a:rPr lang="it-IT" i="1" dirty="0"/>
              <a:t>“Solo Maria è venuta”</a:t>
            </a:r>
            <a:r>
              <a:rPr lang="it-IT" dirty="0"/>
              <a:t>, </a:t>
            </a:r>
            <a:r>
              <a:rPr lang="it-IT" i="1" dirty="0"/>
              <a:t>“Parla solo italiano”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3621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5900AFE-5C47-30F6-90C7-1F436782E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/>
              <a:t>Avverbi </a:t>
            </a:r>
            <a:r>
              <a:rPr lang="it-IT" b="1" dirty="0" err="1"/>
              <a:t>fasali</a:t>
            </a:r>
            <a:r>
              <a:rPr lang="it-IT" b="1" dirty="0"/>
              <a:t> e acquisizione della struttura verbale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2D69479-A94E-E3D8-5312-5AD5A80D90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/>
              <a:t>🕒 </a:t>
            </a:r>
            <a:r>
              <a:rPr lang="it-IT" b="1" dirty="0"/>
              <a:t>Avverbi: già, mai, sempre, ancora</a:t>
            </a:r>
            <a:endParaRPr lang="it-IT" dirty="0"/>
          </a:p>
          <a:p>
            <a:pPr>
              <a:buNone/>
            </a:pPr>
            <a:r>
              <a:rPr lang="it-IT" b="1" dirty="0"/>
              <a:t>Nelle varietà iniziali: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⏩ Posizione libera o periferica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🔧 Marcano il tempo </a:t>
            </a:r>
            <a:r>
              <a:rPr lang="it-IT" b="1" dirty="0"/>
              <a:t>in assenza di morfologia verbale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Con lo sviluppo dell’interlingua: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🧲 Avvicinamento al verbo:</a:t>
            </a:r>
            <a:br>
              <a:rPr lang="it-IT" dirty="0"/>
            </a:br>
            <a:r>
              <a:rPr lang="it-IT" i="1" dirty="0"/>
              <a:t>“già mangiato”</a:t>
            </a:r>
            <a:r>
              <a:rPr lang="it-IT" dirty="0"/>
              <a:t>, </a:t>
            </a:r>
            <a:r>
              <a:rPr lang="it-IT" i="1" dirty="0"/>
              <a:t>“sempre dorme”</a:t>
            </a:r>
            <a:r>
              <a:rPr lang="it-IT" dirty="0"/>
              <a:t>, </a:t>
            </a:r>
            <a:r>
              <a:rPr lang="it-IT" i="1" dirty="0"/>
              <a:t>“ancora studia”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📍 Posizione </a:t>
            </a:r>
            <a:r>
              <a:rPr lang="it-IT" b="1" dirty="0" err="1"/>
              <a:t>prefocale</a:t>
            </a:r>
            <a:r>
              <a:rPr lang="it-IT" b="1" dirty="0"/>
              <a:t>/</a:t>
            </a:r>
            <a:r>
              <a:rPr lang="it-IT" b="1" dirty="0" err="1"/>
              <a:t>interausiliare</a:t>
            </a:r>
            <a:r>
              <a:rPr lang="it-IT" dirty="0"/>
              <a:t> →</a:t>
            </a:r>
            <a:br>
              <a:rPr lang="it-IT" dirty="0"/>
            </a:br>
            <a:r>
              <a:rPr lang="it-IT" i="1" dirty="0"/>
              <a:t>“ha già visto”</a:t>
            </a:r>
            <a:r>
              <a:rPr lang="it-IT" dirty="0"/>
              <a:t>, </a:t>
            </a:r>
            <a:r>
              <a:rPr lang="it-IT" i="1" dirty="0"/>
              <a:t>“ha sempre mangiato”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2379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823C906-2F24-0EA3-6987-D10F83E14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/>
              <a:t>Instabilità, sperimentazione e sintassi in evoluzione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5E58925-9552-0F0D-068F-9640172446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it-IT" dirty="0"/>
              <a:t>🌀 </a:t>
            </a:r>
            <a:r>
              <a:rPr lang="it-IT" b="1" dirty="0"/>
              <a:t>Variabilità come segnale di apprendimento</a:t>
            </a:r>
            <a:endParaRPr lang="it-IT" dirty="0"/>
          </a:p>
          <a:p>
            <a:pPr>
              <a:buNone/>
            </a:pPr>
            <a:r>
              <a:rPr lang="it-IT" b="1" dirty="0"/>
              <a:t>Crisi nell’interlingua: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🤔 Dove collocare l’avverbio?</a:t>
            </a:r>
            <a:br>
              <a:rPr lang="it-IT" dirty="0"/>
            </a:br>
            <a:r>
              <a:rPr lang="it-IT" i="1" dirty="0"/>
              <a:t>“sempre ha mangiato”</a:t>
            </a:r>
            <a:r>
              <a:rPr lang="it-IT" dirty="0"/>
              <a:t>, </a:t>
            </a:r>
            <a:r>
              <a:rPr lang="it-IT" i="1" dirty="0"/>
              <a:t>“ha mangiato sempre”</a:t>
            </a:r>
            <a:r>
              <a:rPr lang="it-IT" dirty="0"/>
              <a:t>, </a:t>
            </a:r>
            <a:r>
              <a:rPr lang="it-IT" i="1" dirty="0"/>
              <a:t>“ha sempre mangiato”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Cause: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❓ Difficoltà con </a:t>
            </a:r>
            <a:r>
              <a:rPr lang="it-IT" b="1" dirty="0"/>
              <a:t>ausiliari</a:t>
            </a:r>
            <a:r>
              <a:rPr lang="it-IT" dirty="0"/>
              <a:t>, </a:t>
            </a:r>
            <a:r>
              <a:rPr lang="it-IT" b="1" dirty="0"/>
              <a:t>copula</a:t>
            </a:r>
            <a:r>
              <a:rPr lang="it-IT" dirty="0"/>
              <a:t>, </a:t>
            </a:r>
            <a:r>
              <a:rPr lang="it-IT" b="1" dirty="0"/>
              <a:t>verbi funzionali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🔄 Scope semantico </a:t>
            </a:r>
            <a:r>
              <a:rPr lang="it-IT" b="1" dirty="0"/>
              <a:t>non basta più</a:t>
            </a:r>
            <a:r>
              <a:rPr lang="it-IT" dirty="0"/>
              <a:t> → serve rappresentazione sintattica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📈 </a:t>
            </a:r>
            <a:r>
              <a:rPr lang="it-IT" b="1" dirty="0"/>
              <a:t>Conclusione: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Da uso </a:t>
            </a:r>
            <a:r>
              <a:rPr lang="it-IT" b="1" dirty="0"/>
              <a:t>pragmatico</a:t>
            </a:r>
            <a:r>
              <a:rPr lang="it-IT" dirty="0"/>
              <a:t> a uso </a:t>
            </a:r>
            <a:r>
              <a:rPr lang="it-IT" b="1" dirty="0"/>
              <a:t>sintattico mirato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🧠 L’interlingua è un </a:t>
            </a:r>
            <a:r>
              <a:rPr lang="it-IT" b="1" dirty="0"/>
              <a:t>sistema dinamico</a:t>
            </a:r>
            <a:r>
              <a:rPr lang="it-IT" dirty="0"/>
              <a:t>, in continua ristrutturazione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8418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FE13014-A789-F299-B7C0-6B406D1CD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dirty="0"/>
              <a:t>Sintassi L2 – un sistema dinamico e coerente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8403047-A36C-1042-89D0-F84801D9F4D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72534" y="2146367"/>
            <a:ext cx="9406742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🧩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Principi guida fin dalle prime fasi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Gli apprendenti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non producono casualmente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 seguono principi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pragmatici e semantici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✨ Strategie iniziali come </a:t>
            </a:r>
            <a:r>
              <a:rPr kumimoji="0" lang="it-IT" altLang="it-IT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topic-comment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restano attive anche nelle fasi avanzate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🔄 Evoluzione ≠ lineare: può essere lenta, discontinua o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fossilizzarsi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🧠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Sfida principale: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Integrare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pragmatica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semantica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e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sintassi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Es. gestione di avverbi, </a:t>
            </a:r>
            <a:r>
              <a:rPr kumimoji="0" lang="it-IT" altLang="it-IT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focalizzatori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posizionamento degli elementi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📊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L’interlingua: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Non è confusa, ma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coerente internamente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Frasi corrette convivono con produzioni semplificate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08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1752266-587B-C703-5082-49CABE3D5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/>
              <a:t>Influenze linguistiche e traiettorie di acquisizione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C5C11E6-82DA-8C5F-5502-64EB311F81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051051"/>
            <a:ext cx="8596668" cy="473075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it-IT" dirty="0"/>
              <a:t>🌍 </a:t>
            </a:r>
            <a:r>
              <a:rPr lang="it-IT" b="1" dirty="0"/>
              <a:t>Fattori che influenzano l’interlingua</a:t>
            </a:r>
            <a:endParaRPr lang="it-IT" dirty="0"/>
          </a:p>
          <a:p>
            <a:pPr>
              <a:buNone/>
            </a:pPr>
            <a:r>
              <a:rPr lang="it-IT" b="1" dirty="0"/>
              <a:t>Negazione, </a:t>
            </a:r>
            <a:r>
              <a:rPr lang="it-IT" b="1" dirty="0" err="1"/>
              <a:t>focalizzatori</a:t>
            </a:r>
            <a:r>
              <a:rPr lang="it-IT" b="1" dirty="0"/>
              <a:t>, avverbi </a:t>
            </a:r>
            <a:r>
              <a:rPr lang="it-IT" b="1" dirty="0" err="1"/>
              <a:t>fasali</a:t>
            </a:r>
            <a:r>
              <a:rPr lang="it-IT" b="1" dirty="0"/>
              <a:t>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📈 Ottimi indicatori di interazione pragmatica-sintattica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✅ </a:t>
            </a:r>
            <a:r>
              <a:rPr lang="it-IT" i="1" dirty="0"/>
              <a:t>“non vengo”</a:t>
            </a:r>
            <a:r>
              <a:rPr lang="it-IT" dirty="0"/>
              <a:t> → appreso </a:t>
            </a:r>
            <a:r>
              <a:rPr lang="it-IT" b="1" dirty="0"/>
              <a:t>presto</a:t>
            </a:r>
            <a:r>
              <a:rPr lang="it-IT" dirty="0"/>
              <a:t> (poco marcato)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❗ Avverbi → acquisiti più tardi (richiedono struttura più complessa)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🧠 </a:t>
            </a:r>
            <a:r>
              <a:rPr lang="it-IT" b="1" dirty="0"/>
              <a:t>Lingua di arrivo = fattore cruciale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L’italiano ha </a:t>
            </a:r>
            <a:r>
              <a:rPr lang="it-IT" b="1" dirty="0"/>
              <a:t>incoerenze nei funzionali</a:t>
            </a:r>
            <a:r>
              <a:rPr lang="it-IT" dirty="0"/>
              <a:t> → richiede ristrutturazioni complesse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🌐 </a:t>
            </a:r>
            <a:r>
              <a:rPr lang="it-IT" b="1" dirty="0"/>
              <a:t>Lingua madre (L1):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Può facilitare o ostacolare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Non è una strategia, ma un </a:t>
            </a:r>
            <a:r>
              <a:rPr lang="it-IT" b="1" dirty="0"/>
              <a:t>fattore transitorio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🎯 </a:t>
            </a:r>
            <a:r>
              <a:rPr lang="it-IT" b="1" dirty="0"/>
              <a:t>Conclusione: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Acquisizione = processo graduale e </a:t>
            </a:r>
            <a:r>
              <a:rPr lang="it-IT" b="1" dirty="0"/>
              <a:t>guidato da logiche interne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Le varietà di apprendimento sono </a:t>
            </a:r>
            <a:r>
              <a:rPr lang="it-IT" b="1" dirty="0"/>
              <a:t>regolari</a:t>
            </a:r>
            <a:r>
              <a:rPr lang="it-IT" dirty="0"/>
              <a:t>, </a:t>
            </a:r>
            <a:r>
              <a:rPr lang="it-IT" b="1" dirty="0"/>
              <a:t>coerenti</a:t>
            </a:r>
            <a:r>
              <a:rPr lang="it-IT" dirty="0"/>
              <a:t> e </a:t>
            </a:r>
            <a:r>
              <a:rPr lang="it-IT" b="1" dirty="0"/>
              <a:t>didatticamente valorizzabili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4912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2BE9259-D5DF-D06B-A599-6FE8976AA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dirty="0"/>
              <a:t>Le prime fasi dell’interlingua – modalità pragmatica</a:t>
            </a:r>
            <a:br>
              <a:rPr lang="it-IT" dirty="0"/>
            </a:br>
            <a:endParaRPr lang="it-IT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A1CE98-B601-4991-102C-E86C005F93F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2115817"/>
            <a:ext cx="7590539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🧠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Primi stadi = assenza di sintassi canonica (SVO)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Varietà </a:t>
            </a:r>
            <a:r>
              <a:rPr kumimoji="0" lang="it-IT" altLang="it-IT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prebasiche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❌ Mancanza di struttura grammaticale complessa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🗣️ Organizzazione dell’enunciato basata su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intenzione comunicativa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📌 Definita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</a:t>
            </a:r>
            <a:r>
              <a:rPr kumimoji="0" lang="it-IT" altLang="it-IT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pragmatic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mode”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📐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Schema tripartito dell’enunciato: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SETTING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contesto spazio-temporale (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“Ieri”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TOPIC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argomento del discorso (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“macchina”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COMMENT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informazione nuova/predicazione (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“rotto”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🧾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Esempio: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“Oggi – macchina – rotto”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✔️ Frase comunicativamente efficace, anche se non grammaticale</a:t>
            </a:r>
          </a:p>
        </p:txBody>
      </p:sp>
    </p:spTree>
    <p:extLst>
      <p:ext uri="{BB962C8B-B14F-4D97-AF65-F5344CB8AC3E}">
        <p14:creationId xmlns:p14="http://schemas.microsoft.com/office/powerpoint/2010/main" val="165993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9A09316-2AA6-CF27-7F16-79F515E6D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Contesto e risorse cognitive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8F8A520-EDB8-0D67-EA31-56C15BDD648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2392816"/>
            <a:ext cx="8314266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🌍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Forte dipendenza dal contesto extralinguistico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Strategie comuni nelle varietà </a:t>
            </a:r>
            <a:r>
              <a:rPr kumimoji="0" lang="it-IT" altLang="it-IT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prebasiche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✂️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Omissioni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→ soggetto, verbo o oggetto omessi se recuperabili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🔁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Ripetizione o ellissi del </a:t>
            </a:r>
            <a:r>
              <a:rPr kumimoji="0" lang="it-IT" altLang="it-IT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topic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“Ieri – pioggia. Oggi – no.”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🎯 Obiettivo: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economia comunicativa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➕ Uso minimale delle parole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➖ Ridotto carico cognitivo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🔄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Produzione lineare e semplificata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→ basata su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principi informativi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non su regole sintattiche</a:t>
            </a:r>
          </a:p>
        </p:txBody>
      </p:sp>
    </p:spTree>
    <p:extLst>
      <p:ext uri="{BB962C8B-B14F-4D97-AF65-F5344CB8AC3E}">
        <p14:creationId xmlns:p14="http://schemas.microsoft.com/office/powerpoint/2010/main" val="239421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D06E39E-7A23-AAA7-EFC3-005D6BC28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dirty="0"/>
              <a:t>Una fase universale dell’acquisizione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F751174-8043-9DAF-D91B-60130B7AD6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it-IT" dirty="0"/>
              <a:t>🌐 </a:t>
            </a:r>
            <a:r>
              <a:rPr lang="it-IT" b="1" dirty="0"/>
              <a:t>Non errore, ma tappa fisiologica dello sviluppo</a:t>
            </a:r>
            <a:endParaRPr lang="it-IT" dirty="0"/>
          </a:p>
          <a:p>
            <a:pPr>
              <a:buNone/>
            </a:pPr>
            <a:r>
              <a:rPr lang="it-IT" b="1" dirty="0"/>
              <a:t>Punti chiave: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🔍 La struttura pragmatica è </a:t>
            </a:r>
            <a:r>
              <a:rPr lang="it-IT" b="1" dirty="0"/>
              <a:t>logica e funzionale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👥 Comune a apprendenti con L1 diverse (cinese, arabo, inglese...)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✅ Evidenza di un </a:t>
            </a:r>
            <a:r>
              <a:rPr lang="it-IT" b="1" dirty="0"/>
              <a:t>percorso universale</a:t>
            </a:r>
            <a:r>
              <a:rPr lang="it-IT" dirty="0"/>
              <a:t> nelle prime fasi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📈 </a:t>
            </a:r>
            <a:r>
              <a:rPr lang="it-IT" b="1" dirty="0"/>
              <a:t>Solo successivamente: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Appaiono </a:t>
            </a:r>
            <a:r>
              <a:rPr lang="it-IT" b="1" dirty="0"/>
              <a:t>verbi ausiliari</a:t>
            </a:r>
            <a:r>
              <a:rPr lang="it-IT" dirty="0"/>
              <a:t>, </a:t>
            </a:r>
            <a:r>
              <a:rPr lang="it-IT" b="1" dirty="0"/>
              <a:t>preposizioni</a:t>
            </a:r>
            <a:r>
              <a:rPr lang="it-IT" dirty="0"/>
              <a:t>, </a:t>
            </a:r>
            <a:r>
              <a:rPr lang="it-IT" b="1" dirty="0"/>
              <a:t>clitici</a:t>
            </a:r>
            <a:r>
              <a:rPr lang="it-IT" dirty="0"/>
              <a:t>, struttura </a:t>
            </a:r>
            <a:r>
              <a:rPr lang="it-IT" b="1" dirty="0"/>
              <a:t>SVO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💡 </a:t>
            </a:r>
            <a:r>
              <a:rPr lang="it-IT" b="1" dirty="0"/>
              <a:t>Conclusione: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L’organizzazione basata su </a:t>
            </a:r>
            <a:r>
              <a:rPr lang="it-IT" b="1" dirty="0"/>
              <a:t>Topic e </a:t>
            </a:r>
            <a:r>
              <a:rPr lang="it-IT" b="1" dirty="0" err="1"/>
              <a:t>Comment</a:t>
            </a:r>
            <a:br>
              <a:rPr lang="it-IT" dirty="0"/>
            </a:br>
            <a:r>
              <a:rPr lang="it-IT" dirty="0"/>
              <a:t>è il vero punto di partenza della competenza linguistica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3805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16DB34D-19B3-497E-70D8-574290267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dirty="0"/>
              <a:t>Dalla pragmatica alla sintassi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C106A93F-5782-DC9F-512B-0065D472538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2808314"/>
            <a:ext cx="8441266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🧠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La transizione verso la grammatica dell’italiano L2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Nelle varietà basiche e post-basiche: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🔄 Progressivo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spostamento dal significato alla forma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📌 Il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verbo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diventa centro dell’enunciato → inizia la sintassi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🧱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Distinzione nome-verbo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diventa operativa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📐 Nuova struttura emergente: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CONTROLLORE – VERBO – ALTRI ARGOMENTI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Il soggetto agente viene posto in testa all’enunciato</a:t>
            </a:r>
          </a:p>
        </p:txBody>
      </p:sp>
    </p:spTree>
    <p:extLst>
      <p:ext uri="{BB962C8B-B14F-4D97-AF65-F5344CB8AC3E}">
        <p14:creationId xmlns:p14="http://schemas.microsoft.com/office/powerpoint/2010/main" val="422554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E81EB75-49E3-478D-17EE-0FF7A30BD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/>
              <a:t>Frasi tetiche, dislocazioni e uso delle preposizioni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EBE96ED-7A3D-9DE9-4D31-D03482F2E1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t-IT" dirty="0"/>
              <a:t>🔁 </a:t>
            </a:r>
            <a:r>
              <a:rPr lang="it-IT" b="1" dirty="0"/>
              <a:t>Coesistenza tra vecchie e nuove strategie</a:t>
            </a:r>
            <a:endParaRPr lang="it-IT" dirty="0"/>
          </a:p>
          <a:p>
            <a:pPr>
              <a:buNone/>
            </a:pPr>
            <a:r>
              <a:rPr lang="it-IT" b="1" dirty="0"/>
              <a:t>Fenomeni frequenti: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🔽 </a:t>
            </a:r>
            <a:r>
              <a:rPr lang="it-IT" b="1" dirty="0"/>
              <a:t>Frase tetica</a:t>
            </a:r>
            <a:r>
              <a:rPr lang="it-IT" dirty="0"/>
              <a:t>: soggetto in focus → </a:t>
            </a:r>
            <a:r>
              <a:rPr lang="it-IT" i="1" dirty="0"/>
              <a:t>“È arrivato il treno”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🧭 </a:t>
            </a:r>
            <a:r>
              <a:rPr lang="it-IT" b="1" dirty="0"/>
              <a:t>Dislocazione a sinistra</a:t>
            </a:r>
            <a:r>
              <a:rPr lang="it-IT" dirty="0"/>
              <a:t> con clitico:</a:t>
            </a:r>
            <a:br>
              <a:rPr lang="it-IT" dirty="0"/>
            </a:br>
            <a:r>
              <a:rPr lang="it-IT" i="1" dirty="0"/>
              <a:t>“La pasta, l’ho mangiata”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Uso delle preposizioni: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✅ Acquisite prima quelle </a:t>
            </a:r>
            <a:r>
              <a:rPr lang="it-IT" b="1" dirty="0"/>
              <a:t>concrete</a:t>
            </a:r>
            <a:r>
              <a:rPr lang="it-IT" dirty="0"/>
              <a:t> (es. </a:t>
            </a:r>
            <a:r>
              <a:rPr lang="it-IT" i="1" dirty="0"/>
              <a:t>dentro, dopo</a:t>
            </a:r>
            <a:r>
              <a:rPr lang="it-IT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⏳ Quelle </a:t>
            </a:r>
            <a:r>
              <a:rPr lang="it-IT" b="1" dirty="0"/>
              <a:t>astratte</a:t>
            </a:r>
            <a:r>
              <a:rPr lang="it-IT" dirty="0"/>
              <a:t> (es. </a:t>
            </a:r>
            <a:r>
              <a:rPr lang="it-IT" i="1" dirty="0"/>
              <a:t>di, per, con</a:t>
            </a:r>
            <a:r>
              <a:rPr lang="it-IT" dirty="0"/>
              <a:t>) richiedono più tempo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⚖️ Interferenza tra </a:t>
            </a:r>
            <a:r>
              <a:rPr lang="it-IT" b="1" dirty="0"/>
              <a:t>strutture informative</a:t>
            </a:r>
            <a:r>
              <a:rPr lang="it-IT" dirty="0"/>
              <a:t> e </a:t>
            </a:r>
            <a:r>
              <a:rPr lang="it-IT" b="1" dirty="0"/>
              <a:t>regole sintattiche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5079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32F8B83-EB04-007F-9439-AB83CEFF9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/>
              <a:t>Complessità, variabilità e integrazione finale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393ABA4-C4CE-1EB1-6DDD-0A182E483F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it-IT" dirty="0"/>
              <a:t>🌐 </a:t>
            </a:r>
            <a:r>
              <a:rPr lang="it-IT" b="1" dirty="0"/>
              <a:t>Una fase cruciale e dinamica dell’interlingua</a:t>
            </a:r>
            <a:endParaRPr lang="it-IT" dirty="0"/>
          </a:p>
          <a:p>
            <a:pPr>
              <a:buNone/>
            </a:pPr>
            <a:r>
              <a:rPr lang="it-IT" b="1" dirty="0"/>
              <a:t>Sfide sintattiche avanzate: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🧩 Inserimento di </a:t>
            </a:r>
            <a:r>
              <a:rPr lang="it-IT" b="1" dirty="0"/>
              <a:t>copula</a:t>
            </a:r>
            <a:r>
              <a:rPr lang="it-IT" dirty="0"/>
              <a:t>, </a:t>
            </a:r>
            <a:r>
              <a:rPr lang="it-IT" b="1" dirty="0"/>
              <a:t>ausiliari</a:t>
            </a:r>
            <a:r>
              <a:rPr lang="it-IT" dirty="0"/>
              <a:t>, </a:t>
            </a:r>
            <a:r>
              <a:rPr lang="it-IT" b="1" dirty="0"/>
              <a:t>perifrasi verbali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🔄 Necessaria la </a:t>
            </a:r>
            <a:r>
              <a:rPr lang="it-IT" b="1" dirty="0"/>
              <a:t>ristrutturazione di costituenti</a:t>
            </a:r>
            <a:r>
              <a:rPr lang="it-IT" dirty="0"/>
              <a:t> (es. negazione, avverbi)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Caratteristica costante: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🎭 </a:t>
            </a:r>
            <a:r>
              <a:rPr lang="it-IT" b="1" dirty="0"/>
              <a:t>Variabilità interna</a:t>
            </a:r>
            <a:r>
              <a:rPr lang="it-IT" dirty="0"/>
              <a:t>: enunciati strutturati e semplici convivono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📊 Acquisizione non lineare, ma a </a:t>
            </a:r>
            <a:r>
              <a:rPr lang="it-IT" b="1" dirty="0"/>
              <a:t>riorganizzazioni progressive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🎯 </a:t>
            </a:r>
            <a:r>
              <a:rPr lang="it-IT" b="1" dirty="0"/>
              <a:t>Obiettivo finale:</a:t>
            </a:r>
            <a:br>
              <a:rPr lang="it-IT" dirty="0"/>
            </a:br>
            <a:r>
              <a:rPr lang="it-IT" dirty="0"/>
              <a:t>Integrare </a:t>
            </a:r>
            <a:r>
              <a:rPr lang="it-IT" b="1" dirty="0"/>
              <a:t>pragmatica, semantica e sintassi</a:t>
            </a:r>
            <a:br>
              <a:rPr lang="it-IT" dirty="0"/>
            </a:br>
            <a:r>
              <a:rPr lang="it-IT" dirty="0"/>
              <a:t>→ per una </a:t>
            </a:r>
            <a:r>
              <a:rPr lang="it-IT" b="1" dirty="0"/>
              <a:t>competenza comunicativa piena e flessibile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4211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0C443E8-53B6-37EC-7D92-A93DFA616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dirty="0"/>
              <a:t>Le preposizioni nelle varietà iniziali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F375022-391E-3615-79BB-9E15839ACB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/>
              <a:t>🔹 </a:t>
            </a:r>
            <a:r>
              <a:rPr lang="it-IT" b="1" dirty="0"/>
              <a:t>Funzione grammaticale delle preposizioni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Sono </a:t>
            </a:r>
            <a:r>
              <a:rPr lang="it-IT" b="1" dirty="0"/>
              <a:t>“collanti”</a:t>
            </a:r>
            <a:r>
              <a:rPr lang="it-IT" dirty="0"/>
              <a:t> tra costituenti: relazioni spaziali, temporali, causali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📉 Poco salienti, ma strutturalmente cruciali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🧠 Difficili da acquisire perché </a:t>
            </a:r>
            <a:r>
              <a:rPr lang="it-IT" b="1" dirty="0"/>
              <a:t>prive di significato autonomo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b="1" dirty="0"/>
              <a:t>Varietà </a:t>
            </a:r>
            <a:r>
              <a:rPr lang="it-IT" b="1" dirty="0" err="1"/>
              <a:t>prebasiche</a:t>
            </a:r>
            <a:r>
              <a:rPr lang="it-IT" b="1" dirty="0"/>
              <a:t>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❌ Preposizioni assenti o usate in modo </a:t>
            </a:r>
            <a:r>
              <a:rPr lang="it-IT" b="1" dirty="0"/>
              <a:t>meccanico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🧩 Locuzioni fisse: </a:t>
            </a:r>
            <a:r>
              <a:rPr lang="it-IT" i="1" dirty="0"/>
              <a:t>a scuola</a:t>
            </a:r>
            <a:r>
              <a:rPr lang="it-IT" dirty="0"/>
              <a:t>, </a:t>
            </a:r>
            <a:r>
              <a:rPr lang="it-IT" i="1" dirty="0"/>
              <a:t>a casa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⚠️ Preposizione presente, ma </a:t>
            </a:r>
            <a:r>
              <a:rPr lang="it-IT" b="1" dirty="0"/>
              <a:t>non ancora analizzata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7304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0CD4086-7660-CC3E-9FEE-6B95EBB5C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dirty="0"/>
              <a:t>Varietà basiche – strategie di semplificazione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947ADDC6-D6B1-2974-24FC-64DE3CF4438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2392817"/>
            <a:ext cx="7481535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🔁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Uso piatto e univoco delle preposizioni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Tendenze tipiche: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✅ Uso preferenziale di preposizioni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concrete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dopo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vicino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dentro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🚫 Confusione tra funzioni →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“vado a autobus”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“sono a banco”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Assenti o rare: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Preposizioni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astratte/polisemiche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di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su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per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con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Preposizioni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articolate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semplificate o evitate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di casa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anziché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della casa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📉 Il sistema resta semplificato → una preposizione per ogni funzione</a:t>
            </a:r>
          </a:p>
        </p:txBody>
      </p:sp>
    </p:spTree>
    <p:extLst>
      <p:ext uri="{BB962C8B-B14F-4D97-AF65-F5344CB8AC3E}">
        <p14:creationId xmlns:p14="http://schemas.microsoft.com/office/powerpoint/2010/main" val="69756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E535244-497D-6D4B-3F26-8D30460A9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Verso la complessità – varietà post-basiche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913C2E5-7EEE-168A-2236-C8DB1F7DFEA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1977318"/>
            <a:ext cx="8236550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📈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Acquisizione progressiva e ristrutturazione dell’interlingua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Fasi avanzate: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🔄 Maggiore variazione e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distinzione funzionale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🧠 Richiede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consapevolezza pragmatica e metalinguistica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Difficoltà comuni: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⚖️ Distinzioni complesse: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di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vs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da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 casa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vs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in casa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❗ Errori morfosintattici frequenti: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“Io vado casa”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“di me piace”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“nella la casa”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📚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Conclusione: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L’acquisizione è lenta, irregolare e legata al resto del sistema grammaticale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📊 Le preposizioni sono un ottimo indicatore del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grado di competenza L2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23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B502E18-84C1-5E30-4752-A49F9E3C6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dirty="0"/>
              <a:t>Subordinazione – un traguardo avanzato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8613727-5771-1AE4-9CDD-0DCA760277A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2254317"/>
            <a:ext cx="8117416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📚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Cos’è la subordinazione?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Una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proposizione dipendente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da un’altra, con funzione secondaria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Richiede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padronanza grammaticale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e capacità di astrazione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🧠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Fasi iniziali (basiche):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✂️ Assenza di subordinate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🔁 Presenza di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precursori paratattici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“Io vado. Piove.”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nesso implicito, senza congiunzione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🧱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Evoluzione progressiva: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Coordinazione (e, ma, poi…)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Prime subordinate: causali, temporali…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8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E06C284-42EE-5DEE-0218-50B9C5310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dirty="0"/>
              <a:t>Ordine di acquisizione e forme transitorie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8570B50-7E38-DD80-1DE1-5FA4B983F978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1700320"/>
            <a:ext cx="8365066" cy="4801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📈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Sequenza osservata nel Progetto di Pavia: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➡️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Causali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⏰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Temporali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🎯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Finali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4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❓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Ipotetiche e concessive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🧩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Motivazioni: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🌟 Causa-effetto = relazione urgente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🔁 Forme implicite più semplici: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“Per mangiare bene, io cucina molto”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🧠 Congiunzioni frequenti e trasparenti: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perché, per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📚 Le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completive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emergono tardi: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“Voglio dormire”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→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“Voglio che tu dorma”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⚠️ Congiuntivo spesso assente anche in apprendenti avanzati</a:t>
            </a:r>
          </a:p>
        </p:txBody>
      </p:sp>
    </p:spTree>
    <p:extLst>
      <p:ext uri="{BB962C8B-B14F-4D97-AF65-F5344CB8AC3E}">
        <p14:creationId xmlns:p14="http://schemas.microsoft.com/office/powerpoint/2010/main" val="118478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8454294-282C-6D73-90A5-3D23FDD17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dirty="0"/>
              <a:t>Relative, testualità e principi funzionali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1821792-36E4-D035-FEB1-24CE1A6C5D6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1977318"/>
            <a:ext cx="8454559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🔗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Frasi relative: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Richiedono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integrazione strutturale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nel sintagma nominale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Strategie iniziali: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“L’uomo. Lui mangia.”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“C’è signore. Lui ha macchina rossa.”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➕ Uso esteso di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che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anche dove servirebbe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cui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🧩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Prospettiva testuale (Chini):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Le subordinate forniscono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informazioni di sfondo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🧠 Apprendenti = uso rigido della subordinazione per info accessorie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Parlanti nativi = uso più flessibile, anche per info centrali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🎯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Conclusione: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Acquisizione =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lenta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tipologicamente influenzata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funzionalmente motivata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Raggiungibile solo con sufficiente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controllo morfosintattico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104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6B2C992-2E8E-4162-0CEC-F189E182E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/>
              <a:t>Cosa sono le proposizioni avverbiali e quando emergono</a:t>
            </a:r>
            <a:br>
              <a:rPr lang="it-IT" b="1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EFAD792-B8F9-D957-89E2-D2B8CE5BFE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39261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it-IT" dirty="0"/>
              <a:t>🔍 </a:t>
            </a:r>
            <a:r>
              <a:rPr lang="it-IT" b="1" dirty="0"/>
              <a:t>Funzione:</a:t>
            </a:r>
            <a:r>
              <a:rPr lang="it-IT" dirty="0"/>
              <a:t> precisano </a:t>
            </a:r>
            <a:r>
              <a:rPr lang="it-IT" b="1" dirty="0"/>
              <a:t>circostanze</a:t>
            </a:r>
            <a:r>
              <a:rPr lang="it-IT" dirty="0"/>
              <a:t> → </a:t>
            </a:r>
            <a:r>
              <a:rPr lang="it-IT" i="1" dirty="0"/>
              <a:t>Perché? Quando? Con quale scopo?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📊 </a:t>
            </a:r>
            <a:r>
              <a:rPr lang="it-IT" b="1" dirty="0"/>
              <a:t>Sequenza </a:t>
            </a:r>
            <a:r>
              <a:rPr lang="it-IT" b="1" dirty="0" err="1"/>
              <a:t>acquisizionale</a:t>
            </a:r>
            <a:r>
              <a:rPr lang="it-IT" b="1" dirty="0"/>
              <a:t> (Progetto di Pavia):</a:t>
            </a:r>
            <a:endParaRPr lang="it-IT" dirty="0"/>
          </a:p>
          <a:p>
            <a:pPr>
              <a:buFont typeface="+mj-lt"/>
              <a:buAutoNum type="arabicPeriod"/>
            </a:pPr>
            <a:r>
              <a:rPr lang="it-IT" b="1" dirty="0"/>
              <a:t>Causali</a:t>
            </a:r>
            <a:r>
              <a:rPr lang="it-IT" dirty="0"/>
              <a:t> → </a:t>
            </a:r>
            <a:r>
              <a:rPr lang="it-IT" i="1" dirty="0"/>
              <a:t>“perché sono stanco”</a:t>
            </a:r>
            <a:endParaRPr lang="it-IT" dirty="0"/>
          </a:p>
          <a:p>
            <a:pPr>
              <a:buFont typeface="+mj-lt"/>
              <a:buAutoNum type="arabicPeriod"/>
            </a:pPr>
            <a:r>
              <a:rPr lang="it-IT" b="1" dirty="0"/>
              <a:t>Temporali</a:t>
            </a:r>
            <a:r>
              <a:rPr lang="it-IT" dirty="0"/>
              <a:t> → </a:t>
            </a:r>
            <a:r>
              <a:rPr lang="it-IT" i="1" dirty="0"/>
              <a:t>“quando arrivo”</a:t>
            </a:r>
            <a:endParaRPr lang="it-IT" dirty="0"/>
          </a:p>
          <a:p>
            <a:pPr>
              <a:buFont typeface="+mj-lt"/>
              <a:buAutoNum type="arabicPeriod"/>
            </a:pPr>
            <a:r>
              <a:rPr lang="it-IT" b="1" dirty="0"/>
              <a:t>Finali</a:t>
            </a:r>
            <a:r>
              <a:rPr lang="it-IT" dirty="0"/>
              <a:t> → </a:t>
            </a:r>
            <a:r>
              <a:rPr lang="it-IT" i="1" dirty="0"/>
              <a:t>“per mangiare bene”</a:t>
            </a:r>
            <a:endParaRPr lang="it-IT" dirty="0"/>
          </a:p>
          <a:p>
            <a:pPr>
              <a:buFont typeface="+mj-lt"/>
              <a:buAutoNum type="arabicPeriod"/>
            </a:pPr>
            <a:r>
              <a:rPr lang="it-IT" b="1" dirty="0"/>
              <a:t>Ipotetiche</a:t>
            </a:r>
            <a:r>
              <a:rPr lang="it-IT" dirty="0"/>
              <a:t> → </a:t>
            </a:r>
            <a:r>
              <a:rPr lang="it-IT" i="1" dirty="0"/>
              <a:t>“se piove, resto a casa”</a:t>
            </a:r>
            <a:endParaRPr lang="it-IT" dirty="0"/>
          </a:p>
          <a:p>
            <a:pPr>
              <a:buFont typeface="+mj-lt"/>
              <a:buAutoNum type="arabicPeriod"/>
            </a:pPr>
            <a:r>
              <a:rPr lang="it-IT" b="1" dirty="0"/>
              <a:t>Concessive</a:t>
            </a:r>
            <a:r>
              <a:rPr lang="it-IT" dirty="0"/>
              <a:t> → </a:t>
            </a:r>
            <a:r>
              <a:rPr lang="it-IT" i="1" dirty="0"/>
              <a:t>“anche se è tardi”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📌 </a:t>
            </a:r>
            <a:r>
              <a:rPr lang="it-IT" b="1" dirty="0"/>
              <a:t>Perché questo ordine?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Frequenza e trasparenza del connettivo (</a:t>
            </a:r>
            <a:r>
              <a:rPr lang="it-IT" i="1" dirty="0"/>
              <a:t>perché</a:t>
            </a:r>
            <a:r>
              <a:rPr lang="it-IT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Rilevanza semantica (causa-effetto)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Crescente </a:t>
            </a:r>
            <a:r>
              <a:rPr lang="it-IT" b="1" dirty="0"/>
              <a:t>astrazione cognitiva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7162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3C2AC87-EFDD-6B27-D751-5034FB24F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dirty="0"/>
              <a:t>Forme verbali e connettivi usati dagli apprendenti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FEA9E54-7A24-A2DA-3193-D3476930E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50691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it-IT" dirty="0"/>
              <a:t>🧠 </a:t>
            </a:r>
            <a:r>
              <a:rPr lang="it-IT" b="1" dirty="0"/>
              <a:t>Forme più semplici all’inizio: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Indicativo dopo </a:t>
            </a:r>
            <a:r>
              <a:rPr lang="it-IT" i="1" dirty="0"/>
              <a:t>perché</a:t>
            </a:r>
            <a:r>
              <a:rPr lang="it-IT" dirty="0"/>
              <a:t>, </a:t>
            </a:r>
            <a:r>
              <a:rPr lang="it-IT" i="1" dirty="0"/>
              <a:t>quando</a:t>
            </a:r>
            <a:r>
              <a:rPr lang="it-IT" dirty="0"/>
              <a:t>, </a:t>
            </a:r>
            <a:r>
              <a:rPr lang="it-IT" i="1" dirty="0"/>
              <a:t>se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Infinito per le finali: </a:t>
            </a:r>
            <a:r>
              <a:rPr lang="it-IT" i="1" dirty="0"/>
              <a:t>“per parlare italiano”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⚠️ </a:t>
            </a:r>
            <a:r>
              <a:rPr lang="it-IT" b="1" dirty="0"/>
              <a:t>Uso limitato dei connettivi: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i="1" dirty="0"/>
              <a:t>quando</a:t>
            </a:r>
            <a:r>
              <a:rPr lang="it-IT" dirty="0"/>
              <a:t> usato per </a:t>
            </a:r>
            <a:r>
              <a:rPr lang="it-IT" i="1" dirty="0"/>
              <a:t>mentre, dopo che, appena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i="1" dirty="0"/>
              <a:t>così</a:t>
            </a:r>
            <a:r>
              <a:rPr lang="it-IT" dirty="0"/>
              <a:t>, </a:t>
            </a:r>
            <a:r>
              <a:rPr lang="it-IT" i="1" dirty="0"/>
              <a:t>allora</a:t>
            </a:r>
            <a:r>
              <a:rPr lang="it-IT" dirty="0"/>
              <a:t> usati in senso causale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🔄 </a:t>
            </a:r>
            <a:r>
              <a:rPr lang="it-IT" b="1" dirty="0"/>
              <a:t>Progressione del gerundio (Giacalone Ramat):</a:t>
            </a:r>
            <a:endParaRPr lang="it-IT" dirty="0"/>
          </a:p>
          <a:p>
            <a:pPr>
              <a:buFont typeface="+mj-lt"/>
              <a:buAutoNum type="arabicPeriod"/>
            </a:pPr>
            <a:r>
              <a:rPr lang="it-IT" dirty="0"/>
              <a:t>Perifrasi: </a:t>
            </a:r>
            <a:r>
              <a:rPr lang="it-IT" i="1" dirty="0"/>
              <a:t>“sto mangiando”</a:t>
            </a:r>
            <a:endParaRPr lang="it-IT" dirty="0"/>
          </a:p>
          <a:p>
            <a:pPr>
              <a:buFont typeface="+mj-lt"/>
              <a:buAutoNum type="arabicPeriod"/>
            </a:pPr>
            <a:r>
              <a:rPr lang="it-IT" dirty="0" err="1"/>
              <a:t>Converbo</a:t>
            </a:r>
            <a:r>
              <a:rPr lang="it-IT" dirty="0"/>
              <a:t>: </a:t>
            </a:r>
            <a:r>
              <a:rPr lang="it-IT" i="1" dirty="0"/>
              <a:t>“uscendo di casa, ho visto…”</a:t>
            </a:r>
            <a:endParaRPr lang="it-IT" dirty="0"/>
          </a:p>
          <a:p>
            <a:pPr>
              <a:buFont typeface="+mj-lt"/>
              <a:buAutoNum type="arabicPeriod"/>
            </a:pPr>
            <a:r>
              <a:rPr lang="it-IT" dirty="0"/>
              <a:t>Marcatore modale/temporale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📌 I connettivi complessi o marcati emergono tardi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82853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2442F8E-6C06-01EF-67EC-9D9DEB214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dirty="0"/>
              <a:t>Implicazioni didattiche e valore pragmatico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A96C34F-A658-0896-2446-BC8646FD2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25926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it-IT" dirty="0"/>
              <a:t>🧰 </a:t>
            </a:r>
            <a:r>
              <a:rPr lang="it-IT" b="1" dirty="0"/>
              <a:t>Le avverbiali sono: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🔍 </a:t>
            </a:r>
            <a:r>
              <a:rPr lang="it-IT" b="1" dirty="0"/>
              <a:t>Spie dello sviluppo sintattico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⚙️ Strumenti per organizzare il discorso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🗣️ Usate </a:t>
            </a:r>
            <a:r>
              <a:rPr lang="it-IT" b="1" dirty="0"/>
              <a:t>strategicamente</a:t>
            </a:r>
            <a:r>
              <a:rPr lang="it-IT" dirty="0"/>
              <a:t> dagli apprendenti avanzati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📚 </a:t>
            </a:r>
            <a:r>
              <a:rPr lang="it-IT" b="1" dirty="0"/>
              <a:t>Strategie didattiche efficaci: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Esercizi di </a:t>
            </a:r>
            <a:r>
              <a:rPr lang="it-IT" b="1" dirty="0"/>
              <a:t>completamento e riscrittura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Lavoro sul </a:t>
            </a:r>
            <a:r>
              <a:rPr lang="it-IT" b="1" dirty="0"/>
              <a:t>repertorio dei connettivi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Costruzione guidata da </a:t>
            </a:r>
            <a:r>
              <a:rPr lang="it-IT" b="1" dirty="0"/>
              <a:t>sequenze paratattiche a subordinate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🎯 </a:t>
            </a:r>
            <a:r>
              <a:rPr lang="it-IT" b="1" dirty="0"/>
              <a:t>Obiettivo:</a:t>
            </a:r>
            <a:br>
              <a:rPr lang="it-IT" dirty="0"/>
            </a:br>
            <a:r>
              <a:rPr lang="it-IT" dirty="0"/>
              <a:t>Passare da un uso funzionale e basilare a uno </a:t>
            </a:r>
            <a:r>
              <a:rPr lang="it-IT" b="1" dirty="0"/>
              <a:t>sintatticamente corretto</a:t>
            </a:r>
            <a:r>
              <a:rPr lang="it-IT" dirty="0"/>
              <a:t> e </a:t>
            </a:r>
            <a:r>
              <a:rPr lang="it-IT" b="1" dirty="0"/>
              <a:t>pragmaticamente efficace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5500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58090F6-E4D6-6F27-95B7-B3E0642BC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dirty="0"/>
              <a:t>Cosa sono le proposizioni completive e quando emergono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B498CDC-B16B-E281-875C-3E7BDB9723B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2392816"/>
            <a:ext cx="7226658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🧩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Funzione: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completano il significato del verbo reggente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Penso che tu abbia ragione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Voglio andare a casa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📈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Ordine di acquisizione (Progetto di Pavia):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Prima: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completive implicite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con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infinito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“Voglio mangiare”, “Deve dormire”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Dopo: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completive esplicite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con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che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+ verbo finito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“Voglio che tu venga”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⚠️ Emergono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tardi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richiedono padronanza sintattica e morfologica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53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008C03E-7693-B195-818C-A3E6803A8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dirty="0"/>
              <a:t>Forme, variabilità e strategie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26D2D7A-D953-B140-1F39-0054CC962A5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2669814"/>
            <a:ext cx="9818714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📚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Secondo la linguistica funzionale (</a:t>
            </a:r>
            <a:r>
              <a:rPr kumimoji="0" lang="it-IT" altLang="it-IT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Givón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):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✔️ Infinito se: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soggetto è lo stesso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→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“Io voglio mangiare”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✔️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che + verbo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se: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soggetti diversi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o </a:t>
            </a:r>
            <a:r>
              <a:rPr kumimoji="0" lang="it-IT" altLang="it-IT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verb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reggente è dichiarativo →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“Penso che lui venga”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🔍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Errori tipici degli apprendenti: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Giustapposizione: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“Io pensare, lui venire”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Uso improprio di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che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“Io parlo che italiano”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Indicativo al posto del </a:t>
            </a:r>
            <a:r>
              <a:rPr kumimoji="0" lang="it-IT" altLang="it-IT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congiuntivo:</a:t>
            </a:r>
            <a:r>
              <a:rPr kumimoji="0" lang="it-IT" altLang="it-IT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“Penso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che lui è bravo”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Sovrauso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dell’infinito: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“Io penso venire tu”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7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4F12E99-4016-CB1C-ED2F-350579643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dirty="0"/>
              <a:t>Implicazioni didattiche e suggerimenti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8B7BDCC-F9F2-CFB5-AC4B-8820C618E5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it-IT" dirty="0"/>
              <a:t>🎯 </a:t>
            </a:r>
            <a:r>
              <a:rPr lang="it-IT" b="1" dirty="0"/>
              <a:t>Obiettivi didattici: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🔗 Far emergere il </a:t>
            </a:r>
            <a:r>
              <a:rPr lang="it-IT" b="1" dirty="0"/>
              <a:t>legame tra principale e subordinata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👥 Lavorare sul </a:t>
            </a:r>
            <a:r>
              <a:rPr lang="it-IT" b="1" dirty="0"/>
              <a:t>ruolo dei soggetti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🧠 Introdurre </a:t>
            </a:r>
            <a:r>
              <a:rPr lang="it-IT" b="1" dirty="0"/>
              <a:t>che</a:t>
            </a:r>
            <a:r>
              <a:rPr lang="it-IT" dirty="0"/>
              <a:t> e il </a:t>
            </a:r>
            <a:r>
              <a:rPr lang="it-IT" b="1" dirty="0"/>
              <a:t>congiuntivo</a:t>
            </a:r>
            <a:r>
              <a:rPr lang="it-IT" dirty="0"/>
              <a:t> in contesti realistici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🔄 Proporre </a:t>
            </a:r>
            <a:r>
              <a:rPr lang="it-IT" b="1" dirty="0"/>
              <a:t>trasformazioni da frasi giustapposte a subordinate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📌 </a:t>
            </a:r>
            <a:r>
              <a:rPr lang="it-IT" b="1" dirty="0"/>
              <a:t>Strategie efficaci: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Esercizi su:</a:t>
            </a:r>
          </a:p>
          <a:p>
            <a:pPr marL="0" indent="0">
              <a:buNone/>
            </a:pPr>
            <a:br>
              <a:rPr lang="it-IT" dirty="0"/>
            </a:br>
            <a:r>
              <a:rPr lang="it-IT" dirty="0"/>
              <a:t>✅ completamento</a:t>
            </a:r>
            <a:br>
              <a:rPr lang="it-IT" dirty="0"/>
            </a:br>
            <a:r>
              <a:rPr lang="it-IT" dirty="0"/>
              <a:t>✅ trasformazione</a:t>
            </a:r>
            <a:br>
              <a:rPr lang="it-IT" dirty="0"/>
            </a:br>
            <a:r>
              <a:rPr lang="it-IT" dirty="0"/>
              <a:t>✅ riformulazione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📢 Ricorda: la </a:t>
            </a:r>
            <a:r>
              <a:rPr lang="it-IT" b="1" dirty="0"/>
              <a:t>frequenza dell’input</a:t>
            </a:r>
            <a:r>
              <a:rPr lang="it-IT" dirty="0"/>
              <a:t> e il </a:t>
            </a:r>
            <a:r>
              <a:rPr lang="it-IT" b="1" dirty="0"/>
              <a:t>valore comunicativo</a:t>
            </a:r>
            <a:r>
              <a:rPr lang="it-IT" dirty="0"/>
              <a:t> guidano l’acquisizione delle completive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1807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9C41BF5-9EC4-D5E6-9ADA-2D997123C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dirty="0"/>
              <a:t>Cosa sono le frasi relative e quando emergono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02F48BAB-FFFA-00AD-0761-DCB29A906BC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1838819"/>
            <a:ext cx="8206316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🔍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Funzione: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Specificano o qualificano un sintagma nominale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“Il libro che ho letto è interessante”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📉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Nelle varietà </a:t>
            </a:r>
            <a:r>
              <a:rPr kumimoji="0" lang="it-IT" altLang="it-IT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prebasiche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❌ Frasi relative assenti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✔️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Intenzione comunicativa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presente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Sostituite da: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Paratassi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 </a:t>
            </a:r>
            <a:r>
              <a:rPr kumimoji="0" lang="it-IT" altLang="it-IT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“Una ragazza, lei parla italiano bene”</a:t>
            </a: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Ripetizione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 </a:t>
            </a:r>
            <a:r>
              <a:rPr kumimoji="0" lang="it-IT" altLang="it-IT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“Io compra macchina, macchina rossa”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⚠️ Apprendenti non hanno ancora: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Pronomi relativi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Meccanismo di incassamento della subordinata nel sintagma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8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8424A49-C3F9-2DE2-0C40-9A02AAB5A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dirty="0"/>
              <a:t>Strategie alternative e uso di “che”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C427F22-377E-FA56-791B-95D02B3C956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2115817"/>
            <a:ext cx="8523816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🔁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Strategie sostitutive comuni: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Ripetizione: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“Un uomo – un uomo lavora qui”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Pronomi soggetto: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“Il bambino, lui dorme”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Giustapposizione senza congiunzioni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🧠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Prime frasi relative embrionali: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Uso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non standard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di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che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per tutti i ruoli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“La ragazza che lui parla con lei”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“La casa che io vado dentro”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📌 Fenomeni osservati: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Sovraestensione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di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che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Ripresa clitica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→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“con lei”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“dentro”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ecc.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13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D2BC227-03F9-9ED2-B1B7-66104F68A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La gerarchia di accessibilità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60B1750-3DD5-60D9-FFA1-1D5EFE3CE7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t-IT" dirty="0"/>
              <a:t>📚 </a:t>
            </a:r>
            <a:r>
              <a:rPr lang="it-IT" b="1" dirty="0"/>
              <a:t>Ordine di acquisizione delle frasi relative:</a:t>
            </a:r>
            <a:br>
              <a:rPr lang="it-IT" dirty="0"/>
            </a:br>
            <a:r>
              <a:rPr lang="it-IT" dirty="0"/>
              <a:t>Soggetto ➝ Oggetto diretto ➝ Oggetto indiretto ➝ Obliquo ➝ Genitivo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📌 </a:t>
            </a:r>
            <a:r>
              <a:rPr lang="it-IT" b="1" dirty="0"/>
              <a:t>Esempi progressivi: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✅ </a:t>
            </a:r>
            <a:r>
              <a:rPr lang="it-IT" i="1" dirty="0"/>
              <a:t>“Il ragazzo che parla”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⚠️ </a:t>
            </a:r>
            <a:r>
              <a:rPr lang="it-IT" i="1" dirty="0"/>
              <a:t>“Il libro che ho letto”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❌ </a:t>
            </a:r>
            <a:r>
              <a:rPr lang="it-IT" i="1" dirty="0"/>
              <a:t>“La ragazza che parlo con lei”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❌ </a:t>
            </a:r>
            <a:r>
              <a:rPr lang="it-IT" i="1" dirty="0"/>
              <a:t>“La casa che abito”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❌ </a:t>
            </a:r>
            <a:r>
              <a:rPr lang="it-IT" i="1" dirty="0"/>
              <a:t>“La ragazza il cui padre…”</a:t>
            </a:r>
            <a:r>
              <a:rPr lang="it-IT" dirty="0"/>
              <a:t> (genitivo → molto raro)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📉 Le frasi più </a:t>
            </a:r>
            <a:r>
              <a:rPr lang="it-IT" b="1" dirty="0"/>
              <a:t>marcate</a:t>
            </a:r>
            <a:r>
              <a:rPr lang="it-IT" dirty="0"/>
              <a:t> compaiono </a:t>
            </a:r>
            <a:r>
              <a:rPr lang="it-IT" b="1" dirty="0"/>
              <a:t>molto tardi o mai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5602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2320CB9-A6CB-841E-E315-1E9EE7689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dirty="0"/>
              <a:t>Il ruolo dell’input e indicazioni didattiche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421713F-5A18-7A5B-E637-E721E0E1F38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2254316"/>
            <a:ext cx="8968316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🎧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L’input nativo (italiano parlato):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Usa frequentemente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che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anche in frasi non standard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“Il collega che lavoro con lui”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📌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Conseguenza: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L’input può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rafforzare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usi non canonici → attenzione!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📚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Didattica mirata: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Iniziare da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relative soggettive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Evitare all’inizio forme complesse (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cui, il quale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👏 Valorizzare strategie alternative (paratassi, giustapposizione)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🔁 Esporre frequentemente a frasi relative ben formate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🧱 Aiutare a costruire la subordinata dentro il sintagma nominale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50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68757E0-C91A-9FF5-E3A9-0F8F61728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dirty="0"/>
              <a:t>Subordinazione e organizzazione del testo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30F387E-F5A4-1CD2-9FDE-E329837C302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1977318"/>
            <a:ext cx="7564891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📌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Non solo grammatica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La subordinazione è anche uno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strumento testuale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per: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gerarchizzare le informazioni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guidare il lettore/ascoltatore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dare profondità al discorso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🧠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Modello della “quaestio”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(Voghera):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Ogni testo risponde a una domanda implicita →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“Cosa è successo?”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Due livelli informativi: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🟨 </a:t>
            </a:r>
            <a:r>
              <a:rPr kumimoji="0" lang="it-IT" alt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Primo piano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 info centrali → frasi principali/coordinate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🟦 </a:t>
            </a:r>
            <a:r>
              <a:rPr kumimoji="0" lang="it-IT" altLang="it-IT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Secondo piano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 info di sfondo → frasi subordinate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✏️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Esempio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Ieri sono andato al mercato (evento principale)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mentre mia sorella preparava la cena (sfondo, subordinata temporale)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9117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11F0A31-165F-C6BA-618C-F37B1631D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dirty="0"/>
              <a:t>Subordinazione nella narrazione in L2</a:t>
            </a:r>
            <a:br>
              <a:rPr lang="it-IT" dirty="0"/>
            </a:br>
            <a:endParaRPr lang="it-IT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7FE074C6-9BD5-F5D9-A23E-94B0847D638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1700320"/>
            <a:ext cx="7861447" cy="4801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📚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Studio di Marina Chini (81 apprendenti germanofoni)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🔢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Meno subordinate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rispetto ai nativi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✔️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Causali e temporali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→ le più usate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❗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Uso rigido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→ subordinate = info di sfondo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💬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 differenza dei nativi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Apprendenti usano la subordinazione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solo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per info “marginali”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Nativi usano subordinate anche per eventi di rilievo → funzione stilistica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🔁 </a:t>
            </a:r>
            <a:r>
              <a:rPr kumimoji="0" lang="it-IT" alt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Fase intermedia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→ </a:t>
            </a: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strutture ibride</a:t>
            </a: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perciò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per questo motivo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Così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Ha perso il treno. Per questo ha pianto.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                         vs</a:t>
            </a:r>
            <a:br>
              <a:rPr kumimoji="0" lang="it-IT" altLang="it-I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it-IT" altLang="it-IT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Ha pianto perché ha perso il treno.</a:t>
            </a:r>
            <a:endParaRPr kumimoji="0" lang="it-IT" altLang="it-I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4316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E077B9D-06C7-AEBB-5F15-A5C2E954A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dirty="0"/>
              <a:t>Subordinazione e coesione testuale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261B039-4824-776D-55CD-21F80384A0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48151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it-IT" dirty="0"/>
              <a:t>🔗 </a:t>
            </a:r>
            <a:r>
              <a:rPr lang="it-IT" b="1" dirty="0"/>
              <a:t>Funzione testuale della subordinazione</a:t>
            </a:r>
            <a:r>
              <a:rPr lang="it-IT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Connette eventi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Costruisce coerenza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Gerarchizza l’informazione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Aumenta la sofisticazione del testo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👩‍🏫 </a:t>
            </a:r>
            <a:r>
              <a:rPr lang="it-IT" b="1" dirty="0"/>
              <a:t>Per l’insegnamento</a:t>
            </a:r>
            <a:r>
              <a:rPr lang="it-IT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🧱 Riconoscere e valorizzare gli stadi intermedi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🛠️ Proporre attività su: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/>
              <a:t>Connessioni logiche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/>
              <a:t>Riordino di frasi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/>
              <a:t>Espansione di nuclei principali</a:t>
            </a:r>
          </a:p>
          <a:p>
            <a:pPr marL="457200" lvl="1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✨ </a:t>
            </a:r>
            <a:r>
              <a:rPr lang="it-IT" b="1" dirty="0"/>
              <a:t>Ogni subordinata ben costruita</a:t>
            </a:r>
            <a:r>
              <a:rPr lang="it-IT" dirty="0"/>
              <a:t> =</a:t>
            </a:r>
            <a:br>
              <a:rPr lang="it-IT" dirty="0"/>
            </a:br>
            <a:r>
              <a:rPr lang="it-IT" dirty="0"/>
              <a:t>Unione perfetta di </a:t>
            </a:r>
            <a:r>
              <a:rPr lang="it-IT" b="1" dirty="0"/>
              <a:t>sintassi + pragmatica + testo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5680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BD1B71C-B732-330B-C7BF-DA37651E0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dirty="0"/>
              <a:t>Subordinazione: una conquista tardiva e graduale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CA9C067-AB70-32AA-38E7-E274633C35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it-IT" dirty="0"/>
              <a:t>📌 </a:t>
            </a:r>
            <a:r>
              <a:rPr lang="it-IT" b="1" dirty="0"/>
              <a:t>Nelle varietà </a:t>
            </a:r>
            <a:r>
              <a:rPr lang="it-IT" b="1" dirty="0" err="1"/>
              <a:t>prebasiche</a:t>
            </a:r>
            <a:r>
              <a:rPr lang="it-IT" b="1" dirty="0"/>
              <a:t> e basiche</a:t>
            </a:r>
            <a:r>
              <a:rPr lang="it-IT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Assente o molto rara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Prevalgono paratassi e strategie pragmatiche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📈 </a:t>
            </a:r>
            <a:r>
              <a:rPr lang="it-IT" b="1" dirty="0"/>
              <a:t>Sequenza di acquisizione tipica</a:t>
            </a:r>
            <a:r>
              <a:rPr lang="it-IT" dirty="0"/>
              <a:t>:</a:t>
            </a:r>
          </a:p>
          <a:p>
            <a:pPr>
              <a:buFont typeface="+mj-lt"/>
              <a:buAutoNum type="arabicPeriod"/>
            </a:pPr>
            <a:r>
              <a:rPr lang="it-IT" b="1" dirty="0"/>
              <a:t>Causali / Temporali</a:t>
            </a:r>
            <a:r>
              <a:rPr lang="it-IT" dirty="0"/>
              <a:t> (input frequente, alta funzionalità)</a:t>
            </a:r>
          </a:p>
          <a:p>
            <a:pPr>
              <a:buFont typeface="+mj-lt"/>
              <a:buAutoNum type="arabicPeriod"/>
            </a:pPr>
            <a:r>
              <a:rPr lang="it-IT" b="1" dirty="0"/>
              <a:t>Finali implicite</a:t>
            </a:r>
            <a:r>
              <a:rPr lang="it-IT" dirty="0"/>
              <a:t> (uso precoce dell’infinito)</a:t>
            </a:r>
          </a:p>
          <a:p>
            <a:pPr>
              <a:buFont typeface="+mj-lt"/>
              <a:buAutoNum type="arabicPeriod"/>
            </a:pPr>
            <a:r>
              <a:rPr lang="it-IT" b="1" dirty="0"/>
              <a:t>Ipotetiche / Concessive</a:t>
            </a:r>
            <a:r>
              <a:rPr lang="it-IT" dirty="0"/>
              <a:t> (più complesse cognitivamente)</a:t>
            </a:r>
          </a:p>
          <a:p>
            <a:pPr>
              <a:buFont typeface="+mj-lt"/>
              <a:buAutoNum type="arabicPeriod"/>
            </a:pPr>
            <a:r>
              <a:rPr lang="it-IT" b="1" dirty="0"/>
              <a:t>Completive</a:t>
            </a:r>
            <a:r>
              <a:rPr lang="it-IT" dirty="0"/>
              <a:t> (legame con i verbi reggenti)</a:t>
            </a:r>
          </a:p>
          <a:p>
            <a:pPr>
              <a:buFont typeface="+mj-lt"/>
              <a:buAutoNum type="arabicPeriod"/>
            </a:pPr>
            <a:r>
              <a:rPr lang="it-IT" b="1" dirty="0"/>
              <a:t>Relative</a:t>
            </a:r>
            <a:r>
              <a:rPr lang="it-IT" dirty="0"/>
              <a:t> (molteplicità di ruoli sintattici)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🧩 La subordinazione si </a:t>
            </a:r>
            <a:r>
              <a:rPr lang="it-IT" b="1" dirty="0"/>
              <a:t>costruisce per gradi</a:t>
            </a:r>
            <a:r>
              <a:rPr lang="it-IT" dirty="0"/>
              <a:t>, non emerge tutta insieme.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66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4593EF1-FFE7-A449-13FA-56C2BD5B4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Iconicità e trasparenza nelle scelte dell’apprendente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0E407B4-F70A-1D68-5F47-0BAADFDFBF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endParaRPr lang="it-IT" b="1" dirty="0"/>
          </a:p>
          <a:p>
            <a:pPr>
              <a:buNone/>
            </a:pPr>
            <a:r>
              <a:rPr lang="it-IT" dirty="0"/>
              <a:t>🧠 Apprendenti L2 preferiscono strutture: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b="1" dirty="0"/>
              <a:t>esplicite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b="1" dirty="0"/>
              <a:t>trasparenti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b="1" dirty="0"/>
              <a:t>Regolari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📜 </a:t>
            </a:r>
            <a:r>
              <a:rPr lang="it-IT" b="1" dirty="0"/>
              <a:t>Principio di iconicità (</a:t>
            </a:r>
            <a:r>
              <a:rPr lang="it-IT" b="1" dirty="0" err="1"/>
              <a:t>Givón</a:t>
            </a:r>
            <a:r>
              <a:rPr lang="it-IT" b="1" dirty="0"/>
              <a:t>)</a:t>
            </a:r>
            <a:r>
              <a:rPr lang="it-IT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Forma linguistica ↔ struttura concettuale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➕ Maggiore integrazione semantica → ➕ unità sintattica</a:t>
            </a:r>
            <a:br>
              <a:rPr lang="it-IT" dirty="0"/>
            </a:br>
            <a:r>
              <a:rPr lang="it-IT" i="1" dirty="0"/>
              <a:t>(es. “Voglio dormire” vs. “Voglio che tu dorma”)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🧱 Le scelte morfosintattiche seguono logiche di semplificazione e accessibilità → tipiche anche in pidgin e lingue di contatto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663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DB4F38F-2A0F-4310-843D-CE0C05D82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dirty="0"/>
              <a:t>Subordinazione e competenza testuale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0303521-C87A-FE5B-79E8-5DEAB6A75D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it-IT" dirty="0"/>
              <a:t>🧩 La subordinazione = </a:t>
            </a:r>
            <a:r>
              <a:rPr lang="it-IT" b="1" dirty="0"/>
              <a:t>risorsa testuale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Organizza l’informazione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Gerarchizza contenuti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Connette eventi e commenti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Crea coesione e profondità nel testo</a:t>
            </a:r>
          </a:p>
          <a:p>
            <a:pPr marL="0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🎯 </a:t>
            </a:r>
            <a:r>
              <a:rPr lang="it-IT" b="1" dirty="0"/>
              <a:t>Obiettivo didattico</a:t>
            </a:r>
            <a:r>
              <a:rPr lang="it-IT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Integrare </a:t>
            </a:r>
            <a:r>
              <a:rPr lang="it-IT" b="1" dirty="0"/>
              <a:t>competenza grammaticale + discorsiva + pragmatica</a:t>
            </a:r>
            <a:endParaRPr lang="it-IT" dirty="0"/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Aiutare l’apprendente a scegliere </a:t>
            </a:r>
            <a:r>
              <a:rPr lang="it-IT" b="1" dirty="0"/>
              <a:t>forme corrette, ma anche funzionali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📢 Usare bene la subordinazione =</a:t>
            </a:r>
            <a:br>
              <a:rPr lang="it-IT" dirty="0"/>
            </a:br>
            <a:r>
              <a:rPr lang="it-IT" b="1" dirty="0"/>
              <a:t>saper costruire un testo coeso e maturo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7189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5EFE34D-3702-74B1-1F8A-F6366307F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dirty="0"/>
              <a:t>Variabilità e rischio di fossilizzazione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334E2FF-BE1B-8040-7459-D06F899CDB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494211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it-IT" dirty="0"/>
              <a:t>📊 </a:t>
            </a:r>
            <a:r>
              <a:rPr lang="it-IT" b="1" dirty="0"/>
              <a:t>Percorsi individuali</a:t>
            </a:r>
            <a:r>
              <a:rPr lang="it-IT" dirty="0"/>
              <a:t> diversi: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Dipendono da: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/>
              <a:t>L1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/>
              <a:t>contesto d’uso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/>
              <a:t>esposizione all’input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/>
              <a:t>Motivazione</a:t>
            </a:r>
          </a:p>
          <a:p>
            <a:pPr marL="457200" lvl="1" indent="0"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⚠️ </a:t>
            </a:r>
            <a:r>
              <a:rPr lang="it-IT" b="1" dirty="0"/>
              <a:t>Fossilizzazione</a:t>
            </a:r>
            <a:r>
              <a:rPr lang="it-IT" dirty="0"/>
              <a:t> = stabilizzazione di forme non native</a:t>
            </a:r>
          </a:p>
          <a:p>
            <a:pPr>
              <a:buNone/>
            </a:pPr>
            <a:endParaRPr lang="it-IT" dirty="0"/>
          </a:p>
          <a:p>
            <a:pPr>
              <a:buNone/>
            </a:pPr>
            <a:r>
              <a:rPr lang="it-IT" dirty="0"/>
              <a:t>👩‍🏫 </a:t>
            </a:r>
            <a:r>
              <a:rPr lang="it-IT" b="1" dirty="0"/>
              <a:t>Ruolo dell’insegnante</a:t>
            </a:r>
            <a:r>
              <a:rPr lang="it-IT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Essere consapevole della </a:t>
            </a:r>
            <a:r>
              <a:rPr lang="it-IT" b="1" dirty="0"/>
              <a:t>non linearità</a:t>
            </a:r>
            <a:r>
              <a:rPr lang="it-IT" dirty="0"/>
              <a:t> del processo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Intervenire con strategie mirate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dirty="0"/>
              <a:t>Offrire input ricco, vario e funzionale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🏁 La subordinazione = </a:t>
            </a:r>
            <a:r>
              <a:rPr lang="it-IT" b="1" dirty="0"/>
              <a:t>segno evidente della maturazione linguistica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72434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805BC63-6427-A508-567E-F1A7B4525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Attività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0924B1E-29D6-EEAD-58DC-56095C3D45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dirty="0"/>
              <a:t>Analizza le produzioni che seguono tenendo in considerazione i seguenti elementi:</a:t>
            </a:r>
          </a:p>
          <a:p>
            <a:pPr marL="0" indent="0">
              <a:buNone/>
            </a:pPr>
            <a:endParaRPr lang="it-IT" dirty="0"/>
          </a:p>
          <a:p>
            <a:pPr marL="0" indent="0" algn="ctr">
              <a:buNone/>
            </a:pPr>
            <a:r>
              <a:rPr lang="it-IT" sz="1800" b="0" i="0" u="none" strike="noStrike" baseline="0" dirty="0">
                <a:latin typeface="ArialMT"/>
              </a:rPr>
              <a:t>1. Competenza comunicativa</a:t>
            </a:r>
          </a:p>
          <a:p>
            <a:pPr marL="0" indent="0" algn="ctr">
              <a:buNone/>
            </a:pPr>
            <a:r>
              <a:rPr lang="it-IT" dirty="0">
                <a:latin typeface="ArialMT"/>
              </a:rPr>
              <a:t>2</a:t>
            </a:r>
            <a:r>
              <a:rPr lang="it-IT" sz="1800" b="0" i="0" u="none" strike="noStrike" baseline="0" dirty="0">
                <a:latin typeface="ArialMT"/>
              </a:rPr>
              <a:t>. Sintassi</a:t>
            </a:r>
          </a:p>
          <a:p>
            <a:pPr marL="0" indent="0" algn="ctr">
              <a:buNone/>
            </a:pPr>
            <a:r>
              <a:rPr lang="it-IT" sz="1800" b="0" i="0" u="none" strike="noStrike" baseline="0" dirty="0">
                <a:latin typeface="ArialMT"/>
              </a:rPr>
              <a:t>3. Lessico</a:t>
            </a:r>
          </a:p>
          <a:p>
            <a:pPr marL="0" indent="0" algn="ctr">
              <a:buNone/>
            </a:pPr>
            <a:r>
              <a:rPr lang="it-IT" dirty="0">
                <a:latin typeface="ArialMT"/>
              </a:rPr>
              <a:t>4</a:t>
            </a:r>
            <a:r>
              <a:rPr lang="it-IT" sz="1800" b="0" i="0" u="none" strike="noStrike" baseline="0" dirty="0">
                <a:latin typeface="ArialMT"/>
              </a:rPr>
              <a:t>. Sistema nominale</a:t>
            </a:r>
          </a:p>
          <a:p>
            <a:pPr marL="0" indent="0" algn="ctr">
              <a:buNone/>
            </a:pPr>
            <a:r>
              <a:rPr lang="it-IT" dirty="0">
                <a:latin typeface="ArialMT"/>
              </a:rPr>
              <a:t>5</a:t>
            </a:r>
            <a:r>
              <a:rPr lang="it-IT" sz="1800" b="0" i="0" u="none" strike="noStrike" baseline="0" dirty="0">
                <a:latin typeface="ArialMT"/>
              </a:rPr>
              <a:t>. Sistema verbale</a:t>
            </a:r>
          </a:p>
          <a:p>
            <a:pPr marL="0" indent="0" algn="l">
              <a:buNone/>
            </a:pPr>
            <a:endParaRPr lang="it-IT" dirty="0">
              <a:latin typeface="ArialMT"/>
            </a:endParaRPr>
          </a:p>
          <a:p>
            <a:pPr marL="0" indent="0" algn="l">
              <a:buNone/>
            </a:pPr>
            <a:r>
              <a:rPr lang="it-IT" sz="1800" b="0" i="0" u="none" strike="noStrike" baseline="0" dirty="0">
                <a:solidFill>
                  <a:schemeClr val="tx1"/>
                </a:solidFill>
                <a:latin typeface="ArialMT"/>
              </a:rPr>
              <a:t>Descrivi le regolarità, le strategie, le ipotesi (e i dubbi) dell’apprendente, per capire cosa sta facendo e a cosa sta pensando</a:t>
            </a:r>
            <a:endParaRPr lang="it-I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71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27D191C-9F05-D6FE-F238-0239E4CE2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Marta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5E480D5-9E87-FD72-7EBF-5892645554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65007"/>
            <a:ext cx="8596668" cy="519143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it-I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it-IT" sz="2000" kern="0" dirty="0">
                <a:effectLst/>
                <a:latin typeface="ArialMT"/>
                <a:ea typeface="Aptos" panose="020B0004020202020204" pitchFamily="34" charset="0"/>
                <a:cs typeface="ArialMT"/>
              </a:rPr>
              <a:t>Un uomo con bicicletta e anche con un piccolo cane va sulla strada. Lui ha comprato qualche cose come pane, l'acqua ...</a:t>
            </a:r>
            <a:r>
              <a:rPr lang="it-IT" sz="200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it-IT" sz="2000" kern="0" dirty="0">
                <a:effectLst/>
                <a:latin typeface="ArialMT"/>
                <a:ea typeface="Aptos" panose="020B0004020202020204" pitchFamily="34" charset="0"/>
                <a:cs typeface="ArialMT"/>
              </a:rPr>
              <a:t>Un altro uomo va anche con suo cane, </a:t>
            </a:r>
            <a:r>
              <a:rPr lang="it-IT" sz="2000" kern="0" dirty="0" err="1">
                <a:effectLst/>
                <a:latin typeface="ArialMT"/>
                <a:ea typeface="Aptos" panose="020B0004020202020204" pitchFamily="34" charset="0"/>
                <a:cs typeface="ArialMT"/>
              </a:rPr>
              <a:t>piu</a:t>
            </a:r>
            <a:r>
              <a:rPr lang="it-IT" sz="2000" kern="0" dirty="0">
                <a:effectLst/>
                <a:latin typeface="ArialMT"/>
                <a:ea typeface="Aptos" panose="020B0004020202020204" pitchFamily="34" charset="0"/>
                <a:cs typeface="ArialMT"/>
              </a:rPr>
              <a:t> grande come il primo, porta anche qualche cose. - Questi uomini non si vediamo e poi camminiamo dentro l'altro. Tutte le cose volano su la terra, i pani, le bottiglie e le salame.  I cani mangiano le salame è sono contento, ma i uomini sono molto cattivo, perché tutte le cose sono sulla terra e qualche cose sono </a:t>
            </a:r>
            <a:r>
              <a:rPr lang="it-IT" sz="2000" kern="0" dirty="0" err="1">
                <a:effectLst/>
                <a:latin typeface="ArialMT"/>
                <a:ea typeface="Aptos" panose="020B0004020202020204" pitchFamily="34" charset="0"/>
                <a:cs typeface="ArialMT"/>
              </a:rPr>
              <a:t>dis</a:t>
            </a:r>
            <a:r>
              <a:rPr lang="it-IT" sz="2000" kern="0" dirty="0">
                <a:effectLst/>
                <a:latin typeface="ArialMT"/>
                <a:ea typeface="Aptos" panose="020B0004020202020204" pitchFamily="34" charset="0"/>
                <a:cs typeface="ArialMT"/>
              </a:rPr>
              <a:t> </a:t>
            </a:r>
            <a:r>
              <a:rPr lang="it-IT" sz="2000" kern="0" dirty="0" err="1">
                <a:effectLst/>
                <a:latin typeface="ArialMT"/>
                <a:ea typeface="Aptos" panose="020B0004020202020204" pitchFamily="34" charset="0"/>
                <a:cs typeface="ArialMT"/>
              </a:rPr>
              <a:t>urbati</a:t>
            </a:r>
            <a:r>
              <a:rPr lang="it-IT" sz="2000" kern="0" dirty="0">
                <a:effectLst/>
                <a:latin typeface="ArialMT"/>
                <a:ea typeface="Aptos" panose="020B0004020202020204" pitchFamily="34" charset="0"/>
                <a:cs typeface="ArialMT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it-IT" kern="0" dirty="0">
              <a:latin typeface="ArialM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it-IT" sz="1800" kern="0" dirty="0">
              <a:effectLst/>
              <a:latin typeface="ArialM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it-I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sz="1800" i="1" kern="0" dirty="0">
                <a:effectLst/>
                <a:latin typeface="Arial-ItalicMT"/>
                <a:ea typeface="Aptos" panose="020B0004020202020204" pitchFamily="34" charset="0"/>
                <a:cs typeface="Arial-ItalicMT"/>
              </a:rPr>
              <a:t>Studentessa universitaria tedesca, I anno. </a:t>
            </a:r>
            <a:endParaRPr lang="it-I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69456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4310100-37E6-3591-82B4-3AA10FFAA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Isabel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BA81A54-F262-146A-B99E-409549B07F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465006"/>
            <a:ext cx="8948447" cy="5299587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it-I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  <a:spcAft>
                <a:spcPts val="800"/>
              </a:spcAft>
              <a:buNone/>
            </a:pPr>
            <a:r>
              <a:rPr lang="it-IT" sz="1800" kern="0" dirty="0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L' altro giorno due uomini camminavano sul </a:t>
            </a:r>
            <a:r>
              <a:rPr lang="it-IT" sz="1800" kern="0" dirty="0" err="1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marcapiede</a:t>
            </a:r>
            <a:r>
              <a:rPr lang="it-IT" sz="1800" kern="0" dirty="0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. Non camminavano insieme, ogn' uno </a:t>
            </a:r>
            <a:r>
              <a:rPr lang="it-IT" sz="1800" kern="0" dirty="0" err="1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parcorreva</a:t>
            </a:r>
            <a:r>
              <a:rPr lang="it-IT" sz="1800" kern="0" dirty="0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 una strada differente, però le strade s' </a:t>
            </a:r>
            <a:r>
              <a:rPr lang="it-IT" sz="1800" kern="0" dirty="0" err="1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incrociabbano</a:t>
            </a:r>
            <a:r>
              <a:rPr lang="it-IT" sz="1800" kern="0" dirty="0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. Il primo </a:t>
            </a:r>
            <a:r>
              <a:rPr lang="it-IT" sz="1800" kern="0" dirty="0" err="1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uomoandava</a:t>
            </a:r>
            <a:r>
              <a:rPr lang="it-IT" sz="1800" kern="0" dirty="0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 in bicicletta e aveva un cane. Portava molte cose: il pane, </a:t>
            </a:r>
            <a:r>
              <a:rPr lang="it-IT" sz="1800" kern="0" dirty="0" err="1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botiglie</a:t>
            </a:r>
            <a:r>
              <a:rPr lang="it-IT" sz="1800" kern="0" dirty="0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, un melone etc. Ci aveva una donna che lo riguardava dalla finestra, una donna un po' magra e con gli occhiali. L' altro uomo camminava semplicemente. Aveva così un cane, però più grande e pericoloso che il primo. La sua </a:t>
            </a:r>
            <a:r>
              <a:rPr lang="it-IT" sz="1800" kern="0" dirty="0" err="1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indumentaria</a:t>
            </a:r>
            <a:r>
              <a:rPr lang="it-IT" sz="1800" kern="0" dirty="0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 era diversa da quella del primo uomo. Portava degli occhiali d' aviatore, un sacco, una giacca, dei jeans e delle scarpe. Ci era un gatto prossimo. Forse </a:t>
            </a:r>
            <a:r>
              <a:rPr lang="it-IT" sz="1800" kern="0" dirty="0" err="1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eranno</a:t>
            </a:r>
            <a:r>
              <a:rPr lang="it-IT" sz="1800" kern="0" dirty="0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 distratti e hanno avuto un accidente: si sono incontrati bruscamente e si sono colpiti. Tutte le cose sono tirate fuori: il pane, i libri, la bicicletta le </a:t>
            </a:r>
            <a:r>
              <a:rPr lang="it-IT" sz="1800" kern="0" dirty="0" err="1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botiglie</a:t>
            </a:r>
            <a:r>
              <a:rPr lang="it-IT" sz="1800" kern="0" dirty="0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, i sacchi, gli occhiali del secondo uomo. La donna a presso qualcosa con la sua mano, e anche il gatto. Il secondo uomo sembrava molto </a:t>
            </a:r>
            <a:r>
              <a:rPr lang="it-IT" sz="1800" kern="0" dirty="0" err="1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arrabiato</a:t>
            </a:r>
            <a:r>
              <a:rPr lang="it-IT" sz="1800" kern="0" dirty="0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 e si sono smessi a</a:t>
            </a:r>
            <a:r>
              <a:rPr lang="it-I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it-IT" sz="1800" kern="0" dirty="0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discutere e urlare. Nessuno voleva </a:t>
            </a:r>
            <a:r>
              <a:rPr lang="it-IT" sz="1800" kern="0" dirty="0" err="1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riconnoscere</a:t>
            </a:r>
            <a:r>
              <a:rPr lang="it-IT" sz="1800" kern="0" dirty="0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 la sua </a:t>
            </a:r>
            <a:r>
              <a:rPr lang="it-IT" sz="1800" kern="0" dirty="0" err="1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culpabilità</a:t>
            </a:r>
            <a:r>
              <a:rPr lang="it-IT" sz="1800" kern="0" dirty="0">
                <a:solidFill>
                  <a:srgbClr val="000000"/>
                </a:solidFill>
                <a:effectLst/>
                <a:latin typeface="ArialMT"/>
                <a:ea typeface="Aptos" panose="020B0004020202020204" pitchFamily="34" charset="0"/>
                <a:cs typeface="ArialMT"/>
              </a:rPr>
              <a:t>.</a:t>
            </a:r>
            <a:endParaRPr lang="it-I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it-IT" sz="1800" i="1" kern="0" dirty="0">
              <a:solidFill>
                <a:srgbClr val="000000"/>
              </a:solidFill>
              <a:effectLst/>
              <a:latin typeface="Arial-ItalicMT"/>
              <a:ea typeface="Aptos" panose="020B0004020202020204" pitchFamily="34" charset="0"/>
              <a:cs typeface="Arial-ItalicMT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sz="1800" i="1" kern="0" dirty="0">
                <a:solidFill>
                  <a:srgbClr val="000000"/>
                </a:solidFill>
                <a:effectLst/>
                <a:latin typeface="Arial-ItalicMT"/>
                <a:ea typeface="Aptos" panose="020B0004020202020204" pitchFamily="34" charset="0"/>
                <a:cs typeface="Arial-ItalicMT"/>
              </a:rPr>
              <a:t>Studentessa universitaria spagnola, III anno. </a:t>
            </a:r>
            <a:endParaRPr lang="it-I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3167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Sfaccettatura">
  <a:themeElements>
    <a:clrScheme name="Rosso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Sfaccettatur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faccettatur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4479</Words>
  <Application>Microsoft Office PowerPoint</Application>
  <PresentationFormat>Widescreen</PresentationFormat>
  <Paragraphs>640</Paragraphs>
  <Slides>53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53</vt:i4>
      </vt:variant>
    </vt:vector>
  </HeadingPairs>
  <TitlesOfParts>
    <vt:vector size="60" baseType="lpstr">
      <vt:lpstr>Aptos</vt:lpstr>
      <vt:lpstr>Arial</vt:lpstr>
      <vt:lpstr>Arial-ItalicMT</vt:lpstr>
      <vt:lpstr>ArialMT</vt:lpstr>
      <vt:lpstr>Trebuchet MS</vt:lpstr>
      <vt:lpstr>Wingdings 3</vt:lpstr>
      <vt:lpstr>Sfaccettatura</vt:lpstr>
      <vt:lpstr>L’ACQUISIZIONE DELLA SINTASSI NELL’ITALIANO L2</vt:lpstr>
      <vt:lpstr>Ordine degli elementi nella frase italiana </vt:lpstr>
      <vt:lpstr>Avverbi, focalizzatori e pronomi clitici </vt:lpstr>
      <vt:lpstr>Ordine libero e frase nel parlato </vt:lpstr>
      <vt:lpstr>Sintassi e ordine pragmatico nelle fasi iniziali di acquisizione </vt:lpstr>
      <vt:lpstr>Il modello esplicativo e l’evoluzione della sintassi </vt:lpstr>
      <vt:lpstr>Sintagma nominale e ordine dei costituenti </vt:lpstr>
      <vt:lpstr>Elementi funzionali, omissioni e agglutinazione </vt:lpstr>
      <vt:lpstr>Sintagma nominale e ordine dei costituenti </vt:lpstr>
      <vt:lpstr>Elementi funzionali, agglutinazione e sovrauso </vt:lpstr>
      <vt:lpstr>La frase nelle varietà iniziali di italiano L2 </vt:lpstr>
      <vt:lpstr>Clitici, avverbi e organizzazione pragmatica </vt:lpstr>
      <vt:lpstr>Frase, parlato e definizione scalare </vt:lpstr>
      <vt:lpstr>Le prime fasi della negazione in italiano L2 </vt:lpstr>
      <vt:lpstr>Evoluzione sintattica della negazione </vt:lpstr>
      <vt:lpstr>Fenomeni avanzati e criticità residue </vt:lpstr>
      <vt:lpstr>Focalizzatori “anche” e “solo” nell’interlingua </vt:lpstr>
      <vt:lpstr>Avverbi fasali e acquisizione della struttura verbale </vt:lpstr>
      <vt:lpstr>Instabilità, sperimentazione e sintassi in evoluzione </vt:lpstr>
      <vt:lpstr>Sintassi L2 – un sistema dinamico e coerente </vt:lpstr>
      <vt:lpstr>Influenze linguistiche e traiettorie di acquisizione </vt:lpstr>
      <vt:lpstr>Le prime fasi dell’interlingua – modalità pragmatica </vt:lpstr>
      <vt:lpstr>Contesto e risorse cognitive </vt:lpstr>
      <vt:lpstr>Una fase universale dell’acquisizione </vt:lpstr>
      <vt:lpstr>Dalla pragmatica alla sintassi </vt:lpstr>
      <vt:lpstr>Frasi tetiche, dislocazioni e uso delle preposizioni </vt:lpstr>
      <vt:lpstr>Complessità, variabilità e integrazione finale </vt:lpstr>
      <vt:lpstr>Le preposizioni nelle varietà iniziali </vt:lpstr>
      <vt:lpstr>Varietà basiche – strategie di semplificazione </vt:lpstr>
      <vt:lpstr>Verso la complessità – varietà post-basiche </vt:lpstr>
      <vt:lpstr>Subordinazione – un traguardo avanzato </vt:lpstr>
      <vt:lpstr>Ordine di acquisizione e forme transitorie </vt:lpstr>
      <vt:lpstr>Relative, testualità e principi funzionali </vt:lpstr>
      <vt:lpstr>Cosa sono le proposizioni avverbiali e quando emergono </vt:lpstr>
      <vt:lpstr>Forme verbali e connettivi usati dagli apprendenti </vt:lpstr>
      <vt:lpstr>Implicazioni didattiche e valore pragmatico </vt:lpstr>
      <vt:lpstr>Cosa sono le proposizioni completive e quando emergono </vt:lpstr>
      <vt:lpstr>Forme, variabilità e strategie </vt:lpstr>
      <vt:lpstr>Implicazioni didattiche e suggerimenti </vt:lpstr>
      <vt:lpstr>Cosa sono le frasi relative e quando emergono </vt:lpstr>
      <vt:lpstr>Strategie alternative e uso di “che” </vt:lpstr>
      <vt:lpstr>La gerarchia di accessibilità </vt:lpstr>
      <vt:lpstr>Il ruolo dell’input e indicazioni didattiche </vt:lpstr>
      <vt:lpstr>Subordinazione e organizzazione del testo </vt:lpstr>
      <vt:lpstr>Subordinazione nella narrazione in L2 </vt:lpstr>
      <vt:lpstr>Subordinazione e coesione testuale </vt:lpstr>
      <vt:lpstr>Subordinazione: una conquista tardiva e graduale </vt:lpstr>
      <vt:lpstr>Iconicità e trasparenza nelle scelte dell’apprendente</vt:lpstr>
      <vt:lpstr>Subordinazione e competenza testuale </vt:lpstr>
      <vt:lpstr>Variabilità e rischio di fossilizzazione </vt:lpstr>
      <vt:lpstr>Attività</vt:lpstr>
      <vt:lpstr>Marta</vt:lpstr>
      <vt:lpstr>Isabel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CHIARA CARUSO</dc:creator>
  <cp:lastModifiedBy>CHIARA CARUSO</cp:lastModifiedBy>
  <cp:revision>7</cp:revision>
  <dcterms:created xsi:type="dcterms:W3CDTF">2025-05-07T20:17:43Z</dcterms:created>
  <dcterms:modified xsi:type="dcterms:W3CDTF">2025-05-09T10:57:56Z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ad0b24d-6422-44b0-b3de-abb3a9e8c81a_Enabled">
    <vt:lpwstr>true</vt:lpwstr>
  </property>
  <property fmtid="{D5CDD505-2E9C-101B-9397-08002B2CF9AE}" pid="3" name="MSIP_Label_2ad0b24d-6422-44b0-b3de-abb3a9e8c81a_SetDate">
    <vt:lpwstr>2025-05-08T13:18:00Z</vt:lpwstr>
  </property>
  <property fmtid="{D5CDD505-2E9C-101B-9397-08002B2CF9AE}" pid="4" name="MSIP_Label_2ad0b24d-6422-44b0-b3de-abb3a9e8c81a_Method">
    <vt:lpwstr>Standard</vt:lpwstr>
  </property>
  <property fmtid="{D5CDD505-2E9C-101B-9397-08002B2CF9AE}" pid="5" name="MSIP_Label_2ad0b24d-6422-44b0-b3de-abb3a9e8c81a_Name">
    <vt:lpwstr>defa4170-0d19-0005-0004-bc88714345d2</vt:lpwstr>
  </property>
  <property fmtid="{D5CDD505-2E9C-101B-9397-08002B2CF9AE}" pid="6" name="MSIP_Label_2ad0b24d-6422-44b0-b3de-abb3a9e8c81a_SiteId">
    <vt:lpwstr>2fcfe26a-bb62-46b0-b1e3-28f9da0c45fd</vt:lpwstr>
  </property>
  <property fmtid="{D5CDD505-2E9C-101B-9397-08002B2CF9AE}" pid="7" name="MSIP_Label_2ad0b24d-6422-44b0-b3de-abb3a9e8c81a_ActionId">
    <vt:lpwstr>ef4070aa-076b-469c-bf10-245b5ce74d73</vt:lpwstr>
  </property>
  <property fmtid="{D5CDD505-2E9C-101B-9397-08002B2CF9AE}" pid="8" name="MSIP_Label_2ad0b24d-6422-44b0-b3de-abb3a9e8c81a_ContentBits">
    <vt:lpwstr>0</vt:lpwstr>
  </property>
  <property fmtid="{D5CDD505-2E9C-101B-9397-08002B2CF9AE}" pid="9" name="MSIP_Label_2ad0b24d-6422-44b0-b3de-abb3a9e8c81a_Tag">
    <vt:lpwstr>10, 3, 0, 1</vt:lpwstr>
  </property>
</Properties>
</file>