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6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4" r:id="rId10"/>
    <p:sldId id="265" r:id="rId11"/>
    <p:sldId id="266" r:id="rId12"/>
    <p:sldId id="271" r:id="rId13"/>
    <p:sldId id="270" r:id="rId14"/>
    <p:sldId id="269" r:id="rId15"/>
    <p:sldId id="268" r:id="rId16"/>
    <p:sldId id="272" r:id="rId17"/>
    <p:sldId id="278" r:id="rId18"/>
    <p:sldId id="277" r:id="rId19"/>
    <p:sldId id="276" r:id="rId20"/>
    <p:sldId id="275" r:id="rId21"/>
    <p:sldId id="274" r:id="rId22"/>
    <p:sldId id="273" r:id="rId23"/>
    <p:sldId id="283" r:id="rId24"/>
    <p:sldId id="282" r:id="rId25"/>
    <p:sldId id="281" r:id="rId26"/>
    <p:sldId id="280" r:id="rId27"/>
    <p:sldId id="286" r:id="rId28"/>
    <p:sldId id="279" r:id="rId29"/>
    <p:sldId id="285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94660"/>
  </p:normalViewPr>
  <p:slideViewPr>
    <p:cSldViewPr snapToGrid="0">
      <p:cViewPr varScale="1">
        <p:scale>
          <a:sx n="150" d="100"/>
          <a:sy n="150" d="100"/>
        </p:scale>
        <p:origin x="62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9465C3-FF28-4BB3-897D-D9CF3B48662B}" type="datetimeFigureOut">
              <a:rPr lang="it-IT" smtClean="0"/>
              <a:t>14/05/2025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2EE5D0-A327-4512-A683-9F23D18127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36909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2EE5D0-A327-4512-A683-9F23D1812774}" type="slidenum">
              <a:rPr lang="it-IT" smtClean="0"/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5857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336330"/>
      </p:ext>
    </p:extLst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737497"/>
      </p:ext>
    </p:extLst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278922"/>
      </p:ext>
    </p:extLst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572300"/>
      </p:ext>
    </p:extLst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586330"/>
      </p:ext>
    </p:extLst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105702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117690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1538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816566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505557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85869"/>
      </p:ext>
    </p:extLst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6989029"/>
      </p:ext>
    </p:extLst>
  </p:cSld>
  <p:clrMapOvr>
    <a:masterClrMapping/>
  </p:clrMapOvr>
  <p:transition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903450"/>
      </p:ext>
    </p:extLst>
  </p:cSld>
  <p:clrMapOvr>
    <a:masterClrMapping/>
  </p:clrMapOvr>
  <p:transition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857560"/>
      </p:ext>
    </p:extLst>
  </p:cSld>
  <p:clrMapOvr>
    <a:masterClrMapping/>
  </p:clrMapOvr>
  <p:transition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707989"/>
      </p:ext>
    </p:extLst>
  </p:cSld>
  <p:clrMapOvr>
    <a:masterClrMapping/>
  </p:clrMapOvr>
  <p:transition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659816"/>
      </p:ext>
    </p:extLst>
  </p:cSld>
  <p:clrMapOvr>
    <a:masterClrMapping/>
  </p:clrMapOvr>
  <p:transition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5829621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49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ransition>
    <p:wipe/>
  </p:transition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2288E78-2862-9ACC-FB0A-09B40FE61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510747"/>
            <a:ext cx="9448800" cy="2839997"/>
          </a:xfrm>
        </p:spPr>
        <p:txBody>
          <a:bodyPr>
            <a:normAutofit fontScale="90000"/>
          </a:bodyPr>
          <a:lstStyle/>
          <a:p>
            <a:pPr algn="ctr"/>
            <a:r>
              <a:rPr lang="it-IT" sz="4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 CLIL nell’insegnamento dell’italiano L2</a:t>
            </a:r>
            <a:b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45287901"/>
      </p:ext>
    </p:extLst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0A7B1-DD01-3974-DA30-6AB030596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D1395DC-8EF4-26B9-AC29-0F6C1925D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327150"/>
            <a:ext cx="9448800" cy="3530599"/>
          </a:xfrm>
        </p:spPr>
        <p:txBody>
          <a:bodyPr>
            <a:normAutofit/>
          </a:bodyPr>
          <a:lstStyle/>
          <a:p>
            <a:r>
              <a:rPr lang="it-IT" sz="2000" cap="none" dirty="0"/>
              <a:t>In Un Contesto Educativo Sempre Più Segnato Da Mobilità, Diversità Linguistica E Interculturalità, Il CLIL (Content And Language </a:t>
            </a:r>
            <a:r>
              <a:rPr lang="it-IT" sz="2000" cap="none" dirty="0" err="1"/>
              <a:t>Integrated</a:t>
            </a:r>
            <a:r>
              <a:rPr lang="it-IT" sz="2000" cap="none" dirty="0"/>
              <a:t> Learning) Rappresenta Una Risposta Pedagogica Efficace.</a:t>
            </a:r>
            <a:br>
              <a:rPr lang="it-IT" sz="2000" cap="none" dirty="0"/>
            </a:br>
            <a:br>
              <a:rPr lang="it-IT" sz="2000" cap="none" dirty="0"/>
            </a:br>
            <a:r>
              <a:rPr lang="it-IT" sz="2000" cap="none" dirty="0"/>
              <a:t>➤ Apprendimento Integrato Di </a:t>
            </a:r>
            <a:r>
              <a:rPr lang="it-IT" sz="2000" b="1" cap="none" dirty="0"/>
              <a:t>Lingua E Contenuti Disciplinari</a:t>
            </a:r>
            <a:br>
              <a:rPr lang="it-IT" sz="2000" cap="none" dirty="0"/>
            </a:br>
            <a:r>
              <a:rPr lang="it-IT" sz="2000" cap="none" dirty="0"/>
              <a:t>➤ Supera La Separazione Tra “Insegnare La Lingua” E “Insegnare   Attraverso La Lingua”</a:t>
            </a:r>
            <a:br>
              <a:rPr lang="it-IT" sz="2000" cap="none" dirty="0"/>
            </a:br>
            <a:r>
              <a:rPr lang="it-IT" sz="2000" cap="none" dirty="0"/>
              <a:t>➤ Rende La Lingua </a:t>
            </a:r>
            <a:r>
              <a:rPr lang="it-IT" sz="2000" b="1" cap="none" dirty="0"/>
              <a:t>Mezzo Di Accesso Alla Conoscenza</a:t>
            </a:r>
            <a:r>
              <a:rPr lang="it-IT" sz="2000" cap="none" dirty="0"/>
              <a:t>, Non Solo Oggetto Di Studio</a:t>
            </a:r>
            <a:br>
              <a:rPr lang="it-IT" sz="2000" cap="none" dirty="0"/>
            </a:br>
            <a:r>
              <a:rPr lang="it-IT" sz="2000" cap="none" dirty="0"/>
              <a:t>➤ Applicabile All’</a:t>
            </a:r>
            <a:r>
              <a:rPr lang="it-IT" sz="2000" b="1" cap="none" dirty="0"/>
              <a:t>italiano L2</a:t>
            </a:r>
            <a:r>
              <a:rPr lang="it-IT" sz="2000" cap="none" dirty="0"/>
              <a:t>, In Particolare Per Studenti Neoarrivati E Adulti Nei CPIA</a:t>
            </a:r>
            <a:br>
              <a:rPr lang="it-IT" sz="800" dirty="0"/>
            </a:br>
            <a:endParaRPr lang="it-IT" sz="1800" dirty="0"/>
          </a:p>
        </p:txBody>
      </p:sp>
    </p:spTree>
    <p:extLst>
      <p:ext uri="{BB962C8B-B14F-4D97-AF65-F5344CB8AC3E}">
        <p14:creationId xmlns:p14="http://schemas.microsoft.com/office/powerpoint/2010/main" val="3384437055"/>
      </p:ext>
    </p:extLst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4C7D60-DB35-04FD-FEFC-83B9477F5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856A9C5-6D72-8E19-BC36-BC3DDDC1D7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720850"/>
            <a:ext cx="9448800" cy="3530599"/>
          </a:xfrm>
        </p:spPr>
        <p:txBody>
          <a:bodyPr>
            <a:normAutofit/>
          </a:bodyPr>
          <a:lstStyle/>
          <a:p>
            <a:r>
              <a:rPr lang="it-IT" sz="2000" b="1" cap="none" dirty="0"/>
              <a:t>Principi Chiave Del CLIL Per L’italiano L2</a:t>
            </a:r>
            <a:br>
              <a:rPr lang="it-IT" sz="2000" cap="none" dirty="0"/>
            </a:br>
            <a:r>
              <a:rPr lang="it-IT" sz="2000" cap="none" dirty="0"/>
              <a:t>✔ Apprendimento Situato, Autentico E Motivante</a:t>
            </a:r>
            <a:br>
              <a:rPr lang="it-IT" sz="2000" cap="none" dirty="0"/>
            </a:br>
            <a:r>
              <a:rPr lang="it-IT" sz="2000" cap="none" dirty="0"/>
              <a:t>✔ Contenuti Accessibili Ma Cognitivamente Sfidanti</a:t>
            </a:r>
            <a:br>
              <a:rPr lang="it-IT" sz="2000" cap="none" dirty="0"/>
            </a:br>
            <a:r>
              <a:rPr lang="it-IT" sz="2000" cap="none" dirty="0"/>
              <a:t>✔ Linguaggio Mediato, Supportato Da </a:t>
            </a:r>
            <a:r>
              <a:rPr lang="it-IT" sz="2000" cap="none" dirty="0" err="1"/>
              <a:t>Scaffolding</a:t>
            </a:r>
            <a:r>
              <a:rPr lang="it-IT" sz="2000" cap="none" dirty="0"/>
              <a:t> E Mediazione</a:t>
            </a:r>
            <a:br>
              <a:rPr lang="it-IT" sz="2000" cap="none" dirty="0"/>
            </a:br>
            <a:br>
              <a:rPr lang="it-IT" sz="2000" cap="none" dirty="0"/>
            </a:br>
            <a:r>
              <a:rPr lang="it-IT" sz="2000" b="1" cap="none" dirty="0"/>
              <a:t>Riferimenti Teorici Fondamentali</a:t>
            </a:r>
            <a:br>
              <a:rPr lang="it-IT" sz="2000" cap="none" dirty="0"/>
            </a:br>
            <a:r>
              <a:rPr lang="it-IT" sz="2000" cap="none" dirty="0" err="1"/>
              <a:t>Krashen</a:t>
            </a:r>
            <a:r>
              <a:rPr lang="it-IT" sz="2000" cap="none" dirty="0"/>
              <a:t> – </a:t>
            </a:r>
            <a:r>
              <a:rPr lang="it-IT" sz="2000" i="1" cap="none" dirty="0"/>
              <a:t>Input Comprensibile (I+1)</a:t>
            </a:r>
            <a:br>
              <a:rPr lang="it-IT" sz="2000" cap="none" dirty="0"/>
            </a:br>
            <a:r>
              <a:rPr lang="it-IT" sz="2000" cap="none" dirty="0"/>
              <a:t>Cummins – </a:t>
            </a:r>
            <a:r>
              <a:rPr lang="it-IT" sz="2000" i="1" cap="none" dirty="0"/>
              <a:t>BICS/CALP E Teoria Dell’iceberg</a:t>
            </a:r>
            <a:br>
              <a:rPr lang="it-IT" sz="2000" cap="none" dirty="0"/>
            </a:br>
            <a:r>
              <a:rPr lang="it-IT" sz="2000" cap="none" dirty="0" err="1"/>
              <a:t>Coyle</a:t>
            </a:r>
            <a:r>
              <a:rPr lang="it-IT" sz="2000" cap="none" dirty="0"/>
              <a:t> – </a:t>
            </a:r>
            <a:r>
              <a:rPr lang="it-IT" sz="2000" i="1" cap="none" dirty="0"/>
              <a:t>Modello Delle 4C</a:t>
            </a:r>
            <a:br>
              <a:rPr lang="it-IT" sz="2000" cap="none" dirty="0"/>
            </a:br>
            <a:r>
              <a:rPr lang="it-IT" sz="2000" cap="none" dirty="0"/>
              <a:t>Dale &amp; Tanner – </a:t>
            </a:r>
            <a:r>
              <a:rPr lang="it-IT" sz="2000" i="1" cap="none" dirty="0"/>
              <a:t>Strategie Operative Per Il CLIL</a:t>
            </a:r>
            <a:br>
              <a:rPr lang="it-IT" sz="2000" i="1" cap="none" dirty="0"/>
            </a:br>
            <a:br>
              <a:rPr lang="it-IT" sz="2000" cap="none" dirty="0"/>
            </a:br>
            <a:endParaRPr lang="it-IT" sz="1800" cap="none" dirty="0"/>
          </a:p>
        </p:txBody>
      </p:sp>
    </p:spTree>
    <p:extLst>
      <p:ext uri="{BB962C8B-B14F-4D97-AF65-F5344CB8AC3E}">
        <p14:creationId xmlns:p14="http://schemas.microsoft.com/office/powerpoint/2010/main" val="3588154984"/>
      </p:ext>
    </p:extLst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AC790-50A0-3AD9-198D-BCB2551FC0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ECE307C-2571-2B6A-CC64-40536D399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2025650"/>
            <a:ext cx="9448800" cy="3530599"/>
          </a:xfrm>
        </p:spPr>
        <p:txBody>
          <a:bodyPr>
            <a:normAutofit fontScale="90000"/>
          </a:bodyPr>
          <a:lstStyle/>
          <a:p>
            <a:pPr>
              <a:buNone/>
            </a:pPr>
            <a:r>
              <a:rPr lang="it-IT" sz="2000" cap="none" dirty="0"/>
              <a:t>📌 </a:t>
            </a:r>
            <a:r>
              <a:rPr lang="it-IT" sz="2000" b="1" cap="none" dirty="0"/>
              <a:t>L’input È Fondamentale</a:t>
            </a:r>
            <a:r>
              <a:rPr lang="it-IT" sz="2000" cap="none" dirty="0"/>
              <a:t> Per Apprendere Una L2</a:t>
            </a:r>
            <a:br>
              <a:rPr lang="it-IT" sz="2000" cap="none" dirty="0"/>
            </a:br>
            <a:br>
              <a:rPr lang="it-IT" sz="2000" cap="none" dirty="0"/>
            </a:br>
            <a:r>
              <a:rPr lang="it-IT" sz="2000" cap="none" dirty="0"/>
              <a:t>🧠 Secondo </a:t>
            </a:r>
            <a:r>
              <a:rPr lang="it-IT" sz="2000" b="1" cap="none" dirty="0"/>
              <a:t>Stephen </a:t>
            </a:r>
            <a:r>
              <a:rPr lang="it-IT" sz="2000" b="1" cap="none" dirty="0" err="1"/>
              <a:t>Krashen</a:t>
            </a:r>
            <a:r>
              <a:rPr lang="it-IT" sz="2000" cap="none" dirty="0"/>
              <a:t>, L’acquisizione Avviene Tramite Esposizione A </a:t>
            </a:r>
            <a:r>
              <a:rPr lang="it-IT" sz="2000" b="1" cap="none" dirty="0"/>
              <a:t>Messaggi Comprensibili</a:t>
            </a:r>
            <a:r>
              <a:rPr lang="it-IT" sz="2000" cap="none" dirty="0"/>
              <a:t>, Non Grazie Allo Studio Esplicito Delle Regole</a:t>
            </a:r>
            <a:br>
              <a:rPr lang="it-IT" sz="2000" cap="none" dirty="0"/>
            </a:br>
            <a:br>
              <a:rPr lang="it-IT" sz="2000" cap="none" dirty="0"/>
            </a:br>
            <a:r>
              <a:rPr lang="it-IT" sz="2000" cap="none" dirty="0"/>
              <a:t>🔑 </a:t>
            </a:r>
            <a:r>
              <a:rPr lang="it-IT" sz="2000" b="1" cap="none" dirty="0"/>
              <a:t>I + 1</a:t>
            </a:r>
            <a:r>
              <a:rPr lang="it-IT" sz="2000" cap="none" dirty="0"/>
              <a:t> = Input Leggermente Più Avanzato Del Livello Attuale</a:t>
            </a:r>
            <a:br>
              <a:rPr lang="it-IT" sz="2000" cap="none" dirty="0"/>
            </a:br>
            <a:br>
              <a:rPr lang="it-IT" sz="2000" cap="none" dirty="0"/>
            </a:br>
            <a:r>
              <a:rPr lang="it-IT" sz="2000" cap="none" dirty="0"/>
              <a:t>➡️ L’apprendente Capisce Grazie Al </a:t>
            </a:r>
            <a:r>
              <a:rPr lang="it-IT" sz="2000" b="1" cap="none" dirty="0"/>
              <a:t>Contesto Comunicativo</a:t>
            </a:r>
            <a:br>
              <a:rPr lang="it-IT" sz="2000" b="1" cap="none" dirty="0"/>
            </a:br>
            <a:br>
              <a:rPr lang="it-IT" sz="2000" cap="none" dirty="0"/>
            </a:br>
            <a:r>
              <a:rPr lang="it-IT" sz="2000" cap="none" dirty="0"/>
              <a:t>📘 Nel </a:t>
            </a:r>
            <a:r>
              <a:rPr lang="it-IT" sz="2000" b="1" cap="none" dirty="0"/>
              <a:t>CLIL</a:t>
            </a:r>
            <a:r>
              <a:rPr lang="it-IT" sz="2000" cap="none" dirty="0"/>
              <a:t>, L’input Deve Essere:</a:t>
            </a:r>
            <a:br>
              <a:rPr lang="it-IT" sz="2000" cap="none" dirty="0"/>
            </a:br>
            <a:r>
              <a:rPr lang="it-IT" sz="2000" cap="none" dirty="0"/>
              <a:t>👂 </a:t>
            </a:r>
            <a:r>
              <a:rPr lang="it-IT" sz="2000" b="1" cap="none" dirty="0"/>
              <a:t>Comprensibile</a:t>
            </a:r>
            <a:br>
              <a:rPr lang="it-IT" sz="2000" cap="none" dirty="0"/>
            </a:br>
            <a:r>
              <a:rPr lang="it-IT" sz="2000" cap="none" dirty="0"/>
              <a:t>💡 </a:t>
            </a:r>
            <a:r>
              <a:rPr lang="it-IT" sz="2000" b="1" cap="none" dirty="0"/>
              <a:t>Significativo</a:t>
            </a:r>
            <a:br>
              <a:rPr lang="it-IT" sz="2000" cap="none" dirty="0"/>
            </a:br>
            <a:r>
              <a:rPr lang="it-IT" sz="2000" cap="none" dirty="0"/>
              <a:t>🧩 </a:t>
            </a:r>
            <a:r>
              <a:rPr lang="it-IT" sz="2000" b="1" cap="none" dirty="0"/>
              <a:t>Contestualizzato</a:t>
            </a:r>
            <a:br>
              <a:rPr lang="it-IT" sz="2000" b="1" cap="none" dirty="0"/>
            </a:br>
            <a:br>
              <a:rPr lang="it-IT" sz="2000" cap="none" dirty="0"/>
            </a:br>
            <a:r>
              <a:rPr lang="it-IT" sz="2000" cap="none" dirty="0"/>
              <a:t>🎯 Il Docente CLIL Non Trasmette Solo Contenuti → </a:t>
            </a:r>
            <a:r>
              <a:rPr lang="it-IT" sz="2000" b="1" cap="none" dirty="0"/>
              <a:t>Guida L’accesso Linguistico Ai Saperi Disciplinari</a:t>
            </a:r>
            <a:br>
              <a:rPr lang="it-IT" sz="800" dirty="0"/>
            </a:br>
            <a:br>
              <a:rPr lang="it-IT" sz="800" cap="none" dirty="0"/>
            </a:br>
            <a:endParaRPr lang="it-IT" sz="1800" cap="none" dirty="0"/>
          </a:p>
        </p:txBody>
      </p:sp>
    </p:spTree>
    <p:extLst>
      <p:ext uri="{BB962C8B-B14F-4D97-AF65-F5344CB8AC3E}">
        <p14:creationId xmlns:p14="http://schemas.microsoft.com/office/powerpoint/2010/main" val="1013841323"/>
      </p:ext>
    </p:extLst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1BD2F-1F88-A6FD-6D33-E2BA18DE8D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5CE7C2E-5F2F-9CE4-33B2-A32784A691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2025650"/>
            <a:ext cx="9448800" cy="3530599"/>
          </a:xfrm>
        </p:spPr>
        <p:txBody>
          <a:bodyPr>
            <a:normAutofit fontScale="90000"/>
          </a:bodyPr>
          <a:lstStyle/>
          <a:p>
            <a:pPr>
              <a:buNone/>
            </a:pPr>
            <a:r>
              <a:rPr lang="it-IT" sz="2000" cap="none" dirty="0"/>
              <a:t>🧩 </a:t>
            </a:r>
            <a:r>
              <a:rPr lang="it-IT" sz="2000" b="1" cap="none" dirty="0"/>
              <a:t>Susan </a:t>
            </a:r>
            <a:r>
              <a:rPr lang="it-IT" sz="2000" b="1" cap="none" dirty="0" err="1"/>
              <a:t>Gass</a:t>
            </a:r>
            <a:r>
              <a:rPr lang="it-IT" sz="2000" cap="none" dirty="0"/>
              <a:t> (1997) Amplia </a:t>
            </a:r>
            <a:r>
              <a:rPr lang="it-IT" sz="2000" cap="none" dirty="0" err="1"/>
              <a:t>Krashen</a:t>
            </a:r>
            <a:r>
              <a:rPr lang="it-IT" sz="2000" cap="none" dirty="0"/>
              <a:t> → L’input Da Solo Non Basta!</a:t>
            </a:r>
            <a:br>
              <a:rPr lang="it-IT" sz="2000" cap="none" dirty="0"/>
            </a:br>
            <a:br>
              <a:rPr lang="it-IT" sz="2000" cap="none" dirty="0"/>
            </a:br>
            <a:r>
              <a:rPr lang="it-IT" sz="2000" cap="none" dirty="0"/>
              <a:t>Deve Essere </a:t>
            </a:r>
            <a:r>
              <a:rPr lang="it-IT" sz="2000" b="1" cap="none" dirty="0"/>
              <a:t>Notato, Rielaborato, Interiorizzato</a:t>
            </a:r>
            <a:r>
              <a:rPr lang="it-IT" sz="2000" cap="none" dirty="0"/>
              <a:t> Attraverso </a:t>
            </a:r>
            <a:r>
              <a:rPr lang="it-IT" sz="2000" b="1" cap="none" dirty="0"/>
              <a:t>Interazione Autentica</a:t>
            </a:r>
            <a:br>
              <a:rPr lang="it-IT" sz="2000" b="1" cap="none" dirty="0"/>
            </a:br>
            <a:br>
              <a:rPr lang="it-IT" sz="2000" cap="none" dirty="0"/>
            </a:br>
            <a:r>
              <a:rPr lang="it-IT" sz="2000" cap="none" dirty="0"/>
              <a:t>📊 </a:t>
            </a:r>
            <a:r>
              <a:rPr lang="it-IT" sz="2000" b="1" cap="none" dirty="0"/>
              <a:t>Le Fasi Dell’acquisizione</a:t>
            </a:r>
            <a:r>
              <a:rPr lang="it-IT" sz="2000" cap="none" dirty="0"/>
              <a:t> Secondo </a:t>
            </a:r>
            <a:r>
              <a:rPr lang="it-IT" sz="2000" cap="none" dirty="0" err="1"/>
              <a:t>Gass</a:t>
            </a:r>
            <a:r>
              <a:rPr lang="it-IT" sz="2000" cap="none" dirty="0"/>
              <a:t>:</a:t>
            </a:r>
            <a:br>
              <a:rPr lang="it-IT" sz="2000" cap="none" dirty="0"/>
            </a:br>
            <a:r>
              <a:rPr lang="it-IT" sz="2000" cap="none" dirty="0"/>
              <a:t>1️⃣ </a:t>
            </a:r>
            <a:r>
              <a:rPr lang="it-IT" sz="2000" b="1" cap="none" dirty="0"/>
              <a:t>Input</a:t>
            </a:r>
            <a:r>
              <a:rPr lang="it-IT" sz="2000" cap="none" dirty="0"/>
              <a:t> – Esposizione Alla Lingua</a:t>
            </a:r>
            <a:br>
              <a:rPr lang="it-IT" sz="2000" cap="none" dirty="0"/>
            </a:br>
            <a:r>
              <a:rPr lang="it-IT" sz="2000" cap="none" dirty="0"/>
              <a:t>2️⃣ </a:t>
            </a:r>
            <a:r>
              <a:rPr lang="it-IT" sz="2000" b="1" cap="none" dirty="0" err="1"/>
              <a:t>Noticing</a:t>
            </a:r>
            <a:r>
              <a:rPr lang="it-IT" sz="2000" cap="none" dirty="0"/>
              <a:t> – Notare Un Elemento Nuovo</a:t>
            </a:r>
            <a:br>
              <a:rPr lang="it-IT" sz="2000" cap="none" dirty="0"/>
            </a:br>
            <a:r>
              <a:rPr lang="it-IT" sz="2000" cap="none" dirty="0"/>
              <a:t>3️⃣ </a:t>
            </a:r>
            <a:r>
              <a:rPr lang="it-IT" sz="2000" b="1" cap="none" dirty="0" err="1"/>
              <a:t>Comprehension</a:t>
            </a:r>
            <a:r>
              <a:rPr lang="it-IT" sz="2000" cap="none" dirty="0"/>
              <a:t> – Capire Il Significato</a:t>
            </a:r>
            <a:br>
              <a:rPr lang="it-IT" sz="2000" cap="none" dirty="0"/>
            </a:br>
            <a:r>
              <a:rPr lang="it-IT" sz="2000" cap="none" dirty="0"/>
              <a:t>4️⃣ </a:t>
            </a:r>
            <a:r>
              <a:rPr lang="it-IT" sz="2000" b="1" cap="none" dirty="0"/>
              <a:t>Interaction</a:t>
            </a:r>
            <a:r>
              <a:rPr lang="it-IT" sz="2000" cap="none" dirty="0"/>
              <a:t> – Dialogo E Negoziazione</a:t>
            </a:r>
            <a:br>
              <a:rPr lang="it-IT" sz="2000" cap="none" dirty="0"/>
            </a:br>
            <a:r>
              <a:rPr lang="it-IT" sz="2000" cap="none" dirty="0"/>
              <a:t>5️⃣ </a:t>
            </a:r>
            <a:r>
              <a:rPr lang="it-IT" sz="2000" b="1" cap="none" dirty="0" err="1"/>
              <a:t>Intake</a:t>
            </a:r>
            <a:r>
              <a:rPr lang="it-IT" sz="2000" cap="none" dirty="0"/>
              <a:t> – Selezionare Ciò Che Si Apprende</a:t>
            </a:r>
            <a:br>
              <a:rPr lang="it-IT" sz="2000" cap="none" dirty="0"/>
            </a:br>
            <a:r>
              <a:rPr lang="it-IT" sz="2000" cap="none" dirty="0"/>
              <a:t>6️⃣ </a:t>
            </a:r>
            <a:r>
              <a:rPr lang="it-IT" sz="2000" b="1" cap="none" dirty="0"/>
              <a:t>Integration</a:t>
            </a:r>
            <a:r>
              <a:rPr lang="it-IT" sz="2000" cap="none" dirty="0"/>
              <a:t> – Usare L’elemento Nella Produzione</a:t>
            </a:r>
            <a:br>
              <a:rPr lang="it-IT" sz="2000" cap="none" dirty="0"/>
            </a:br>
            <a:br>
              <a:rPr lang="it-IT" sz="2000" cap="none" dirty="0"/>
            </a:br>
            <a:r>
              <a:rPr lang="it-IT" sz="2000" cap="none" dirty="0"/>
              <a:t>🎯 Nel </a:t>
            </a:r>
            <a:r>
              <a:rPr lang="it-IT" sz="2000" b="1" cap="none" dirty="0"/>
              <a:t>CLIL</a:t>
            </a:r>
            <a:r>
              <a:rPr lang="it-IT" sz="2000" cap="none" dirty="0"/>
              <a:t>, L’insegnante:</a:t>
            </a:r>
            <a:br>
              <a:rPr lang="it-IT" sz="2000" cap="none" dirty="0"/>
            </a:br>
            <a:r>
              <a:rPr lang="it-IT" sz="2000" cap="none" dirty="0"/>
              <a:t>🔍 Attira L’attenzione Su Forme Linguistiche</a:t>
            </a:r>
            <a:br>
              <a:rPr lang="it-IT" sz="2000" cap="none" dirty="0"/>
            </a:br>
            <a:r>
              <a:rPr lang="it-IT" sz="2000" cap="none" dirty="0"/>
              <a:t>🤝 Crea Spazi Di </a:t>
            </a:r>
            <a:r>
              <a:rPr lang="it-IT" sz="2000" b="1" cap="none" dirty="0"/>
              <a:t>Interazione E Riflessione</a:t>
            </a:r>
            <a:br>
              <a:rPr lang="it-IT" sz="2000" cap="none" dirty="0"/>
            </a:br>
            <a:r>
              <a:rPr lang="it-IT" sz="2000" cap="none" dirty="0"/>
              <a:t>🧠 Sostiene L’</a:t>
            </a:r>
            <a:r>
              <a:rPr lang="it-IT" sz="2000" b="1" cap="none" dirty="0"/>
              <a:t>interiorizzazione Del Linguaggio Disciplinare</a:t>
            </a:r>
            <a:br>
              <a:rPr lang="it-IT" sz="800" dirty="0"/>
            </a:br>
            <a:br>
              <a:rPr lang="it-IT" sz="800" cap="none" dirty="0"/>
            </a:br>
            <a:endParaRPr lang="it-IT" sz="1800" cap="none" dirty="0"/>
          </a:p>
        </p:txBody>
      </p:sp>
    </p:spTree>
    <p:extLst>
      <p:ext uri="{BB962C8B-B14F-4D97-AF65-F5344CB8AC3E}">
        <p14:creationId xmlns:p14="http://schemas.microsoft.com/office/powerpoint/2010/main" val="915805442"/>
      </p:ext>
    </p:extLst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4A70664-751A-5DD7-3C75-3B6951345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Input modificato: rendere accessibile senza banalizzare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49301EC-DD68-9734-9352-4765F95A0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t-IT" dirty="0"/>
              <a:t>📘 </a:t>
            </a:r>
            <a:r>
              <a:rPr lang="it-IT" b="1" dirty="0"/>
              <a:t>Cos'è?</a:t>
            </a:r>
            <a:br>
              <a:rPr lang="it-IT" dirty="0"/>
            </a:br>
            <a:r>
              <a:rPr lang="it-IT" dirty="0"/>
              <a:t>Adattamento linguistico dei materiali e del parlato docente per rendere comprensibile l’input </a:t>
            </a:r>
            <a:r>
              <a:rPr lang="it-IT" b="1" dirty="0"/>
              <a:t>senza semplificare i contenuti</a:t>
            </a:r>
            <a:r>
              <a:rPr lang="it-IT" dirty="0"/>
              <a:t>.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🛠️ </a:t>
            </a:r>
            <a:r>
              <a:rPr lang="it-IT" b="1" dirty="0"/>
              <a:t>Strategie principali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Frasi semplici e coordinate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🔁 Parafrasi e sinonimi per termini difficili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🖼️ Supporti visivi (mappe, immagini, grafici)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🐢 Parlato rallentato e scandito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🤌 Gesti, mimica, intonazione marcata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🧠 </a:t>
            </a:r>
            <a:r>
              <a:rPr lang="it-IT" b="1" dirty="0"/>
              <a:t>Funzione secondo </a:t>
            </a:r>
            <a:r>
              <a:rPr lang="it-IT" b="1" dirty="0" err="1"/>
              <a:t>Gass</a:t>
            </a:r>
            <a:r>
              <a:rPr lang="it-IT" dirty="0"/>
              <a:t>:</a:t>
            </a:r>
            <a:br>
              <a:rPr lang="it-IT" dirty="0"/>
            </a:br>
            <a:r>
              <a:rPr lang="it-IT" dirty="0"/>
              <a:t>✔ Favorisce il </a:t>
            </a:r>
            <a:r>
              <a:rPr lang="it-IT" b="1" dirty="0" err="1"/>
              <a:t>noticing</a:t>
            </a:r>
            <a:r>
              <a:rPr lang="it-IT" dirty="0"/>
              <a:t> (attenzione alle forme linguistiche)</a:t>
            </a:r>
            <a:br>
              <a:rPr lang="it-IT" dirty="0"/>
            </a:br>
            <a:r>
              <a:rPr lang="it-IT" dirty="0"/>
              <a:t>✔ Costituisce </a:t>
            </a:r>
            <a:r>
              <a:rPr lang="it-IT" b="1" dirty="0" err="1"/>
              <a:t>scaffolding</a:t>
            </a:r>
            <a:r>
              <a:rPr lang="it-IT" b="1" dirty="0"/>
              <a:t> temporaneo</a:t>
            </a:r>
            <a:r>
              <a:rPr lang="it-IT" dirty="0"/>
              <a:t> → aiuta lo studente a fare ciò che da solo non potrebbe ancora fare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45336963"/>
      </p:ext>
    </p:extLst>
  </p:cSld>
  <p:clrMapOvr>
    <a:masterClrMapping/>
  </p:clrMapOvr>
  <p:transition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628B7-23FB-9485-4E7E-3F2248D0C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6473AA5-84F7-3704-49A0-DD1E9BA0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Input interattivo: negoziare il significato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04D91C1-DB69-146E-732D-0E8D1BA831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9199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it-IT" dirty="0"/>
              <a:t>💬 </a:t>
            </a:r>
            <a:r>
              <a:rPr lang="it-IT" b="1" dirty="0"/>
              <a:t>Cos'è?</a:t>
            </a:r>
            <a:br>
              <a:rPr lang="it-IT" dirty="0"/>
            </a:br>
            <a:r>
              <a:rPr lang="it-IT" dirty="0"/>
              <a:t>Input generato in </a:t>
            </a:r>
            <a:r>
              <a:rPr lang="it-IT" b="1" dirty="0"/>
              <a:t>situazioni comunicative autentiche</a:t>
            </a:r>
            <a:r>
              <a:rPr lang="it-IT" dirty="0"/>
              <a:t> e dialogiche → costruzione del significato in </a:t>
            </a:r>
            <a:r>
              <a:rPr lang="it-IT" b="1" dirty="0"/>
              <a:t>interazione con gli altri</a:t>
            </a:r>
            <a:r>
              <a:rPr lang="it-IT" dirty="0"/>
              <a:t>.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Quando avviene?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❓ Lo studente fa domande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Chiede chiarimenti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🔁 Riformula ciò che ha capito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🤝 Confronta ipotesi linguistiche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👨‍🏫 </a:t>
            </a:r>
            <a:r>
              <a:rPr lang="it-IT" b="1" dirty="0"/>
              <a:t>Ruolo del docente CLIL</a:t>
            </a:r>
            <a:r>
              <a:rPr lang="it-IT" dirty="0"/>
              <a:t>:</a:t>
            </a:r>
          </a:p>
          <a:p>
            <a:pPr>
              <a:buNone/>
            </a:pPr>
            <a:br>
              <a:rPr lang="it-IT" dirty="0"/>
            </a:br>
            <a:r>
              <a:rPr lang="it-IT" dirty="0"/>
              <a:t>Stimola input interattivo con: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🤝 </a:t>
            </a:r>
            <a:r>
              <a:rPr lang="it-IT" b="1" dirty="0"/>
              <a:t>Attività cooperative</a:t>
            </a:r>
            <a:r>
              <a:rPr lang="it-IT" dirty="0"/>
              <a:t> (progetti, </a:t>
            </a:r>
            <a:r>
              <a:rPr lang="it-IT" dirty="0" err="1"/>
              <a:t>problem</a:t>
            </a:r>
            <a:r>
              <a:rPr lang="it-IT" dirty="0"/>
              <a:t> solving)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🎭 </a:t>
            </a:r>
            <a:r>
              <a:rPr lang="it-IT" b="1" dirty="0"/>
              <a:t>Ruoli nel gruppo</a:t>
            </a:r>
            <a:r>
              <a:rPr lang="it-IT" dirty="0"/>
              <a:t> (sintetizzatore, </a:t>
            </a:r>
            <a:r>
              <a:rPr lang="it-IT" dirty="0" err="1"/>
              <a:t>parafrasatore</a:t>
            </a:r>
            <a:r>
              <a:rPr lang="it-IT" dirty="0"/>
              <a:t>…)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🧩 </a:t>
            </a:r>
            <a:r>
              <a:rPr lang="it-IT" b="1" dirty="0"/>
              <a:t>Compiti autentici</a:t>
            </a:r>
            <a:r>
              <a:rPr lang="it-IT" dirty="0"/>
              <a:t> (presentazioni, giochi comunicativi)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🌱 L’input diventa </a:t>
            </a:r>
            <a:r>
              <a:rPr lang="it-IT" b="1" dirty="0"/>
              <a:t>risorsa condivisa e trasformata</a:t>
            </a:r>
            <a:r>
              <a:rPr lang="it-IT" dirty="0"/>
              <a:t>, non solo ricevuta → </a:t>
            </a:r>
            <a:r>
              <a:rPr lang="it-IT" b="1" dirty="0"/>
              <a:t>costruzione attiva del sapere e della lingua</a:t>
            </a: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27287625"/>
      </p:ext>
    </p:extLst>
  </p:cSld>
  <p:clrMapOvr>
    <a:masterClrMapping/>
  </p:clrMapOvr>
  <p:transition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946A5-2584-9E9C-0978-F08340E2C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11F80EE-66CD-D5E2-5EC4-6146B1166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teoria dell’iceberg di Jim Cummins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2BC1967-3C92-5F2B-EAF1-5B5C090A6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dirty="0"/>
              <a:t>📚 </a:t>
            </a:r>
            <a:r>
              <a:rPr lang="it-IT" b="1" dirty="0"/>
              <a:t>Competenza linguistica = struttura stratificata</a:t>
            </a:r>
          </a:p>
          <a:p>
            <a:pPr>
              <a:buNone/>
            </a:pPr>
            <a:br>
              <a:rPr lang="it-IT" dirty="0"/>
            </a:br>
            <a:r>
              <a:rPr lang="it-IT" dirty="0"/>
              <a:t>🔍 Cummins distingue tra: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/>
              <a:t>🔝 Parte emersa</a:t>
            </a:r>
            <a:r>
              <a:rPr lang="it-IT" dirty="0"/>
              <a:t> → lingua quotidiana, comunicazione informale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/>
              <a:t>🔻 Parte sommersa</a:t>
            </a:r>
            <a:r>
              <a:rPr lang="it-IT" dirty="0"/>
              <a:t> → competenze accademiche, discorsi astratti e complessi</a:t>
            </a:r>
          </a:p>
          <a:p>
            <a:r>
              <a:rPr lang="it-IT" dirty="0"/>
              <a:t>⚠️ </a:t>
            </a:r>
            <a:r>
              <a:rPr lang="it-IT" b="1" dirty="0"/>
              <a:t>Rischio educativo</a:t>
            </a:r>
            <a:r>
              <a:rPr lang="it-IT" dirty="0"/>
              <a:t>: valutare solo la parte visibile (fluidità orale), ignorando fragilità cognitive profonde</a:t>
            </a:r>
          </a:p>
          <a:p>
            <a:pPr marL="0" indent="0">
              <a:buNone/>
            </a:pPr>
            <a:br>
              <a:rPr lang="it-IT" dirty="0"/>
            </a:br>
            <a:r>
              <a:rPr lang="it-IT" dirty="0"/>
              <a:t>🎯 </a:t>
            </a:r>
            <a:r>
              <a:rPr lang="it-IT" b="1" dirty="0"/>
              <a:t>Nel CLIL</a:t>
            </a:r>
            <a:r>
              <a:rPr lang="it-IT" dirty="0"/>
              <a:t>, l’apprendente deve </a:t>
            </a:r>
            <a:r>
              <a:rPr lang="it-IT" b="1" dirty="0"/>
              <a:t>pensare nella L2</a:t>
            </a:r>
            <a:r>
              <a:rPr lang="it-IT" dirty="0"/>
              <a:t>, non solo parlarla!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78511289"/>
      </p:ext>
    </p:extLst>
  </p:cSld>
  <p:clrMapOvr>
    <a:masterClrMapping/>
  </p:clrMapOvr>
  <p:transition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238A4-6E91-547B-7077-48469CA403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4EDDE38-EDEF-D70C-582D-0F26CA7E5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BICS vs CALP: due dimensioni complementari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4405563-81C9-2FFB-5724-5B835708C1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51739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/>
              <a:t>🔹 </a:t>
            </a:r>
            <a:r>
              <a:rPr lang="it-IT" b="1" dirty="0"/>
              <a:t>BICS</a:t>
            </a:r>
            <a:r>
              <a:rPr lang="it-IT" dirty="0"/>
              <a:t> = </a:t>
            </a:r>
            <a:r>
              <a:rPr lang="it-IT" i="1" dirty="0"/>
              <a:t>Basic </a:t>
            </a:r>
            <a:r>
              <a:rPr lang="it-IT" i="1" dirty="0" err="1"/>
              <a:t>Interpersonal</a:t>
            </a:r>
            <a:r>
              <a:rPr lang="it-IT" i="1" dirty="0"/>
              <a:t> </a:t>
            </a:r>
            <a:r>
              <a:rPr lang="it-IT" i="1" dirty="0" err="1"/>
              <a:t>Communicative</a:t>
            </a:r>
            <a:r>
              <a:rPr lang="it-IT" i="1" dirty="0"/>
              <a:t> Skills</a:t>
            </a:r>
          </a:p>
          <a:p>
            <a:pPr>
              <a:buNone/>
            </a:pPr>
            <a:br>
              <a:rPr lang="it-IT" dirty="0"/>
            </a:br>
            <a:r>
              <a:rPr lang="it-IT" dirty="0"/>
              <a:t>✅ Comunicazione quotidiana, facile e rapida</a:t>
            </a:r>
            <a:br>
              <a:rPr lang="it-IT" dirty="0"/>
            </a:br>
            <a:r>
              <a:rPr lang="it-IT" dirty="0"/>
              <a:t>🧍‍♂️ Supportata da contesto, mimica, intonazione</a:t>
            </a:r>
          </a:p>
          <a:p>
            <a:pPr>
              <a:buNone/>
            </a:pPr>
            <a:r>
              <a:rPr lang="it-IT" dirty="0"/>
              <a:t>⚡ Si acquisiscono in 1–2 anni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🔸 </a:t>
            </a:r>
            <a:r>
              <a:rPr lang="it-IT" b="1" dirty="0"/>
              <a:t>CALP</a:t>
            </a:r>
            <a:r>
              <a:rPr lang="it-IT" dirty="0"/>
              <a:t> = </a:t>
            </a:r>
            <a:r>
              <a:rPr lang="it-IT" i="1" dirty="0"/>
              <a:t>Cognitive </a:t>
            </a:r>
            <a:r>
              <a:rPr lang="it-IT" i="1" dirty="0" err="1"/>
              <a:t>Academic</a:t>
            </a:r>
            <a:r>
              <a:rPr lang="it-IT" i="1" dirty="0"/>
              <a:t> Language Proficiency</a:t>
            </a:r>
          </a:p>
          <a:p>
            <a:pPr>
              <a:buNone/>
            </a:pPr>
            <a:br>
              <a:rPr lang="it-IT" dirty="0"/>
            </a:br>
            <a:r>
              <a:rPr lang="it-IT" dirty="0"/>
              <a:t>🧠 Linguaggio scolastico, astratto, formale</a:t>
            </a:r>
            <a:br>
              <a:rPr lang="it-IT" dirty="0"/>
            </a:br>
            <a:r>
              <a:rPr lang="it-IT" dirty="0"/>
              <a:t>📄 Richiede capacità di analisi, sintesi, argomentazione</a:t>
            </a:r>
          </a:p>
          <a:p>
            <a:pPr>
              <a:buNone/>
            </a:pPr>
            <a:r>
              <a:rPr lang="it-IT" dirty="0"/>
              <a:t>🕰️ Richiedono 5–7 anni di esposizione e supporto didattico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🚨 Uno studente può avere </a:t>
            </a:r>
            <a:r>
              <a:rPr lang="it-IT" b="1" dirty="0"/>
              <a:t>BICS alte ma CALP basse</a:t>
            </a:r>
            <a:r>
              <a:rPr lang="it-IT" dirty="0"/>
              <a:t> → attenzione alla valutazione!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0752438"/>
      </p:ext>
    </p:extLst>
  </p:cSld>
  <p:clrMapOvr>
    <a:masterClrMapping/>
  </p:clrMapOvr>
  <p:transition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67C2E-0EB5-BBA5-7408-21F38BAF9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4826379-CA76-D635-6856-A80F78EDB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CLIL e sviluppo della CALP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3E35FBF-3B3C-FF30-5BBD-0731BF264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📌 </a:t>
            </a:r>
            <a:r>
              <a:rPr lang="it-IT" b="1" dirty="0"/>
              <a:t>Nel CLIL è centrale lo sviluppo della CALP</a:t>
            </a:r>
            <a:r>
              <a:rPr lang="it-IT" dirty="0"/>
              <a:t>, perché la lingua veicola concetti complessi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👩‍🏫 Il docente deve: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📊 Distinguere BICS da CALP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🧗‍♀️ Sostenere la zona di sviluppo prossimale (ZPD)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🧰 Usare </a:t>
            </a:r>
            <a:r>
              <a:rPr lang="it-IT" dirty="0" err="1"/>
              <a:t>scaffolding</a:t>
            </a:r>
            <a:r>
              <a:rPr lang="it-IT" dirty="0"/>
              <a:t>: glossari, mappe, riformulazioni, scritture guidate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🎯 Obiettivo: </a:t>
            </a:r>
            <a:r>
              <a:rPr lang="it-IT" b="1" dirty="0"/>
              <a:t>non solo parlare in L2, ma pensare e apprendere in L2</a:t>
            </a:r>
          </a:p>
          <a:p>
            <a:pPr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💡 Conclusione: </a:t>
            </a:r>
            <a:r>
              <a:rPr lang="it-IT" b="1" dirty="0"/>
              <a:t>l’inclusione passa dalla comprensione profonda della lingua scolastica</a:t>
            </a:r>
            <a:r>
              <a:rPr lang="it-IT" dirty="0"/>
              <a:t>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5980771"/>
      </p:ext>
    </p:extLst>
  </p:cSld>
  <p:clrMapOvr>
    <a:masterClrMapping/>
  </p:clrMapOvr>
  <p:transition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9DA74-E3A9-0EA2-B8E9-D3C8EADCD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593AF82-3043-DABA-030C-99320036E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4C del CLIL: un modello integrato (Do </a:t>
            </a:r>
            <a:r>
              <a:rPr lang="it-IT" dirty="0" err="1"/>
              <a:t>Coyle</a:t>
            </a:r>
            <a:r>
              <a:rPr lang="it-IT" dirty="0"/>
              <a:t>, 1999)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7950B9D-A4A0-1355-BB05-BDBA16417B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it-IT" dirty="0"/>
              <a:t>🌍 Il CLIL è un approccio innovativo che risponde ai bisogni cognitivi e linguistici degli studenti in contesto plurilingue.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🧠 Secondo </a:t>
            </a:r>
            <a:r>
              <a:rPr lang="it-IT" b="1" dirty="0"/>
              <a:t>Do </a:t>
            </a:r>
            <a:r>
              <a:rPr lang="it-IT" b="1" dirty="0" err="1"/>
              <a:t>Coyle</a:t>
            </a:r>
            <a:r>
              <a:rPr lang="it-IT" dirty="0"/>
              <a:t>, l’apprendimento integrato di lingua e contenuti si basa su 4 dimensioni interconnesse:</a:t>
            </a:r>
          </a:p>
          <a:p>
            <a:pPr>
              <a:buNone/>
            </a:pPr>
            <a:r>
              <a:rPr lang="it-IT" dirty="0"/>
              <a:t>   1️⃣ </a:t>
            </a:r>
            <a:r>
              <a:rPr lang="it-IT" b="1" dirty="0"/>
              <a:t>Content</a:t>
            </a:r>
            <a:r>
              <a:rPr lang="it-IT" dirty="0"/>
              <a:t> – Apprendimento disciplinare</a:t>
            </a:r>
            <a:br>
              <a:rPr lang="it-IT" dirty="0"/>
            </a:br>
            <a:r>
              <a:rPr lang="it-IT" dirty="0"/>
              <a:t>2️⃣ </a:t>
            </a:r>
            <a:r>
              <a:rPr lang="it-IT" b="1" dirty="0" err="1"/>
              <a:t>Communication</a:t>
            </a:r>
            <a:r>
              <a:rPr lang="it-IT" dirty="0"/>
              <a:t> – Sviluppo della lingua veicolare</a:t>
            </a:r>
            <a:br>
              <a:rPr lang="it-IT" dirty="0"/>
            </a:br>
            <a:r>
              <a:rPr lang="it-IT" dirty="0"/>
              <a:t>3️⃣ </a:t>
            </a:r>
            <a:r>
              <a:rPr lang="it-IT" b="1" dirty="0" err="1"/>
              <a:t>Cognition</a:t>
            </a:r>
            <a:r>
              <a:rPr lang="it-IT" dirty="0"/>
              <a:t> – Attivazione di processi cognitivi</a:t>
            </a:r>
            <a:br>
              <a:rPr lang="it-IT" dirty="0"/>
            </a:br>
            <a:r>
              <a:rPr lang="it-IT" dirty="0"/>
              <a:t>4️⃣ </a:t>
            </a:r>
            <a:r>
              <a:rPr lang="it-IT" b="1" dirty="0"/>
              <a:t>Culture</a:t>
            </a:r>
            <a:r>
              <a:rPr lang="it-IT" dirty="0"/>
              <a:t> – Educazione interculturale e identitaria</a:t>
            </a:r>
          </a:p>
          <a:p>
            <a:pPr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🎯 La loro interazione è il cuore del CLIL e ne garantisce il valore trasformativo.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01393778"/>
      </p:ext>
    </p:extLst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4B0AAB7-B274-F5D6-538B-FA47128D9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Content e </a:t>
            </a:r>
            <a:r>
              <a:rPr lang="it-IT" dirty="0" err="1"/>
              <a:t>Communication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2B347B0-F944-2B23-89F1-2B20429929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/>
              <a:t>📘 </a:t>
            </a:r>
            <a:r>
              <a:rPr lang="it-IT" b="1" dirty="0"/>
              <a:t>Content</a:t>
            </a:r>
            <a:r>
              <a:rPr lang="it-IT" dirty="0"/>
              <a:t> – Apprendimento disciplinare</a:t>
            </a:r>
            <a:br>
              <a:rPr lang="it-IT" dirty="0"/>
            </a:br>
            <a:r>
              <a:rPr lang="it-IT" dirty="0"/>
              <a:t>✔️ La lingua veicola contenuti: storia, scienze, geografia, ecc.</a:t>
            </a:r>
            <a:br>
              <a:rPr lang="it-IT" dirty="0"/>
            </a:br>
            <a:r>
              <a:rPr lang="it-IT" dirty="0"/>
              <a:t>✔️ Scelta di contenuti ricchi ma </a:t>
            </a:r>
            <a:r>
              <a:rPr lang="it-IT" b="1" dirty="0"/>
              <a:t>accessibili</a:t>
            </a:r>
            <a:br>
              <a:rPr lang="it-IT" dirty="0"/>
            </a:br>
            <a:r>
              <a:rPr lang="it-IT" dirty="0"/>
              <a:t>✔️ Uso di supporti visivi e </a:t>
            </a:r>
            <a:r>
              <a:rPr lang="it-IT" dirty="0" err="1"/>
              <a:t>scaffolding</a:t>
            </a:r>
            <a:r>
              <a:rPr lang="it-IT" dirty="0"/>
              <a:t> per favorire la comprensione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🗣️ </a:t>
            </a:r>
            <a:r>
              <a:rPr lang="it-IT" b="1" dirty="0" err="1"/>
              <a:t>Communication</a:t>
            </a:r>
            <a:r>
              <a:rPr lang="it-IT" dirty="0"/>
              <a:t> – Sviluppo linguistico</a:t>
            </a:r>
            <a:br>
              <a:rPr lang="it-IT" dirty="0"/>
            </a:br>
            <a:r>
              <a:rPr lang="it-IT" dirty="0"/>
              <a:t>✔️ Attenzione a </a:t>
            </a:r>
            <a:r>
              <a:rPr lang="it-IT" b="1" dirty="0"/>
              <a:t>BICS e CALP</a:t>
            </a:r>
            <a:br>
              <a:rPr lang="it-IT" dirty="0"/>
            </a:br>
            <a:r>
              <a:rPr lang="it-IT" dirty="0"/>
              <a:t>✔️ Focus su: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🧩 Lessico disciplinare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🔁 Strutture linguistiche funzionali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✍️ Produzioni scritte e orali guidate</a:t>
            </a:r>
          </a:p>
          <a:p>
            <a:pPr marL="0" indent="0">
              <a:buNone/>
            </a:pPr>
            <a:br>
              <a:rPr lang="it-IT" dirty="0"/>
            </a:br>
            <a:r>
              <a:rPr lang="it-IT" dirty="0"/>
              <a:t>✔️ Obiettivi linguistici + obiettivi disciplinari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67327757"/>
      </p:ext>
    </p:extLst>
  </p:cSld>
  <p:clrMapOvr>
    <a:masterClrMapping/>
  </p:clrMapOvr>
  <p:transition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F7AF93A-A9A4-C7E0-7074-8F2C1C8A2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Cognition</a:t>
            </a:r>
            <a:r>
              <a:rPr lang="it-IT" dirty="0"/>
              <a:t> e Culture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0D56D28-447B-B46B-BA1D-55E08452CD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/>
              <a:t>🧠 </a:t>
            </a:r>
            <a:r>
              <a:rPr lang="it-IT" b="1" dirty="0" err="1"/>
              <a:t>Cognition</a:t>
            </a:r>
            <a:r>
              <a:rPr lang="it-IT" dirty="0"/>
              <a:t> – Attivazione delle abilità cognitive</a:t>
            </a:r>
            <a:br>
              <a:rPr lang="it-IT" dirty="0"/>
            </a:br>
            <a:r>
              <a:rPr lang="it-IT" dirty="0"/>
              <a:t>✔️ Dalla </a:t>
            </a:r>
            <a:r>
              <a:rPr lang="it-IT" b="1" dirty="0"/>
              <a:t>memoria alla creazione</a:t>
            </a:r>
            <a:r>
              <a:rPr lang="it-IT" dirty="0"/>
              <a:t> (Tassonomia di Bloom)</a:t>
            </a:r>
            <a:br>
              <a:rPr lang="it-IT" dirty="0"/>
            </a:br>
            <a:r>
              <a:rPr lang="it-IT" dirty="0"/>
              <a:t>✔️ Attività: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analisi, sintesi, valutazione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presentazioni, modelli, esperimenti</a:t>
            </a:r>
          </a:p>
          <a:p>
            <a:pPr marL="0" indent="0">
              <a:buNone/>
            </a:pPr>
            <a:br>
              <a:rPr lang="it-IT" dirty="0"/>
            </a:br>
            <a:r>
              <a:rPr lang="it-IT" dirty="0"/>
              <a:t>✔️ Sviluppo di </a:t>
            </a:r>
            <a:r>
              <a:rPr lang="it-IT" b="1" dirty="0"/>
              <a:t>strategie metacognitive</a:t>
            </a:r>
            <a:r>
              <a:rPr lang="it-IT" dirty="0"/>
              <a:t> in L2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🌐 </a:t>
            </a:r>
            <a:r>
              <a:rPr lang="it-IT" b="1" dirty="0"/>
              <a:t>Culture</a:t>
            </a:r>
            <a:r>
              <a:rPr lang="it-IT" dirty="0"/>
              <a:t> – Educazione interculturale</a:t>
            </a:r>
          </a:p>
          <a:p>
            <a:pPr marL="0" indent="0">
              <a:buNone/>
            </a:pPr>
            <a:br>
              <a:rPr lang="it-IT" dirty="0"/>
            </a:br>
            <a:r>
              <a:rPr lang="it-IT" dirty="0"/>
              <a:t>✔️ Valorizzazione delle biografie plurilingui</a:t>
            </a:r>
            <a:br>
              <a:rPr lang="it-IT" dirty="0"/>
            </a:br>
            <a:r>
              <a:rPr lang="it-IT" dirty="0"/>
              <a:t>✔️ Confronto tra saperi e visioni del mondo</a:t>
            </a:r>
            <a:br>
              <a:rPr lang="it-IT" dirty="0"/>
            </a:br>
            <a:r>
              <a:rPr lang="it-IT" dirty="0"/>
              <a:t>✔️ Costruzione della </a:t>
            </a:r>
            <a:r>
              <a:rPr lang="it-IT" b="1" dirty="0"/>
              <a:t>cittadinanza globale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19440144"/>
      </p:ext>
    </p:extLst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E355D76-4EC1-BE1D-C0CE-F049E841F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Sinergia delle 4C e applicazione al CLIL in italiano L2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84205C7-DEDE-BC25-99D8-B1C24ABA1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it-IT" dirty="0"/>
              <a:t>🔄 Le </a:t>
            </a:r>
            <a:r>
              <a:rPr lang="it-IT" b="1" dirty="0"/>
              <a:t>4C sono interdipendenti</a:t>
            </a:r>
            <a:r>
              <a:rPr lang="it-IT" dirty="0"/>
              <a:t>: ogni lezione CLIL deve integrarle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📊 </a:t>
            </a:r>
            <a:r>
              <a:rPr lang="it-IT" b="1" dirty="0"/>
              <a:t>Esempio: lezione di geografia in italiano L2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/>
              <a:t>Content</a:t>
            </a:r>
            <a:r>
              <a:rPr lang="it-IT" dirty="0"/>
              <a:t>: climi del pianeta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 err="1"/>
              <a:t>Communication</a:t>
            </a:r>
            <a:r>
              <a:rPr lang="it-IT" dirty="0"/>
              <a:t>: lessico + comparativi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 err="1"/>
              <a:t>Cognition</a:t>
            </a:r>
            <a:r>
              <a:rPr lang="it-IT" dirty="0"/>
              <a:t>: analisi dati e tabelle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/>
              <a:t>Culture</a:t>
            </a:r>
            <a:r>
              <a:rPr lang="it-IT" dirty="0"/>
              <a:t>: confronto tra climi e stili di vita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✅ La </a:t>
            </a:r>
            <a:r>
              <a:rPr lang="it-IT" b="1" dirty="0"/>
              <a:t>teoria delle 4C</a:t>
            </a:r>
            <a:r>
              <a:rPr lang="it-IT" dirty="0"/>
              <a:t> aiuta a progettare un insegnamento linguistico-disciplinare: autentico, inclusivo e significativo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91543144"/>
      </p:ext>
    </p:extLst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8D687E57-E3FA-66A7-7AC8-4CB1EC39A0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7557904"/>
              </p:ext>
            </p:extLst>
          </p:nvPr>
        </p:nvGraphicFramePr>
        <p:xfrm>
          <a:off x="5270500" y="400051"/>
          <a:ext cx="6705600" cy="6296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1120">
                  <a:extLst>
                    <a:ext uri="{9D8B030D-6E8A-4147-A177-3AD203B41FA5}">
                      <a16:colId xmlns:a16="http://schemas.microsoft.com/office/drawing/2014/main" val="4207125504"/>
                    </a:ext>
                  </a:extLst>
                </a:gridCol>
                <a:gridCol w="1341120">
                  <a:extLst>
                    <a:ext uri="{9D8B030D-6E8A-4147-A177-3AD203B41FA5}">
                      <a16:colId xmlns:a16="http://schemas.microsoft.com/office/drawing/2014/main" val="2784340366"/>
                    </a:ext>
                  </a:extLst>
                </a:gridCol>
                <a:gridCol w="1341120">
                  <a:extLst>
                    <a:ext uri="{9D8B030D-6E8A-4147-A177-3AD203B41FA5}">
                      <a16:colId xmlns:a16="http://schemas.microsoft.com/office/drawing/2014/main" val="144058621"/>
                    </a:ext>
                  </a:extLst>
                </a:gridCol>
                <a:gridCol w="1341120">
                  <a:extLst>
                    <a:ext uri="{9D8B030D-6E8A-4147-A177-3AD203B41FA5}">
                      <a16:colId xmlns:a16="http://schemas.microsoft.com/office/drawing/2014/main" val="2710035935"/>
                    </a:ext>
                  </a:extLst>
                </a:gridCol>
                <a:gridCol w="1341120">
                  <a:extLst>
                    <a:ext uri="{9D8B030D-6E8A-4147-A177-3AD203B41FA5}">
                      <a16:colId xmlns:a16="http://schemas.microsoft.com/office/drawing/2014/main" val="1471685241"/>
                    </a:ext>
                  </a:extLst>
                </a:gridCol>
              </a:tblGrid>
              <a:tr h="2511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Dimensione (C)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Indicatori di osservazione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Evidenze da ricercare in aula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Valutazione (</a:t>
                      </a:r>
                      <a:r>
                        <a:rPr lang="it-IT" sz="900" b="1" kern="0">
                          <a:effectLst/>
                          <a:latin typeface="Segoe UI Symbol" panose="020B0502040204020203" pitchFamily="34" charset="0"/>
                          <a:ea typeface="Times New Roman" panose="02020603050405020304" pitchFamily="18" charset="0"/>
                          <a:cs typeface="Segoe UI Symbol" panose="020B0502040204020203" pitchFamily="34" charset="0"/>
                        </a:rPr>
                        <a:t>✓</a:t>
                      </a:r>
                      <a:r>
                        <a:rPr lang="it-IT" sz="9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/ </a:t>
                      </a:r>
                      <a:r>
                        <a:rPr lang="it-IT" sz="900" b="1" kern="0">
                          <a:effectLst/>
                          <a:latin typeface="Segoe UI Symbol" panose="020B0502040204020203" pitchFamily="34" charset="0"/>
                          <a:ea typeface="Times New Roman" panose="02020603050405020304" pitchFamily="18" charset="0"/>
                          <a:cs typeface="Segoe UI Symbol" panose="020B0502040204020203" pitchFamily="34" charset="0"/>
                        </a:rPr>
                        <a:t>✗</a:t>
                      </a:r>
                      <a:r>
                        <a:rPr lang="it-IT" sz="9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/ Parziale)</a:t>
                      </a:r>
                      <a:endParaRPr lang="it-IT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Note/Commenti</a:t>
                      </a:r>
                      <a:endParaRPr lang="it-IT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75849918"/>
                  </a:ext>
                </a:extLst>
              </a:tr>
              <a:tr h="8546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Content</a:t>
                      </a: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it-IT" sz="900" i="1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Contenuto disciplinare</a:t>
                      </a: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L'attività è centrata su contenuti disciplinari significativi e coerenti con il curricolo - Gli obiettivi disciplinari sono chiaramente esplicitati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Obiettivi cognitivi chiari sulla disciplina - Materiali e attività coerenti con il livello scolastico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68365254"/>
                  </a:ext>
                </a:extLst>
              </a:tr>
              <a:tr h="1216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it-IT" sz="900" b="1" kern="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</a:t>
                      </a: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it-IT" sz="900" i="1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Lingua veicolare</a:t>
                      </a: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Sono esplicitati obiettivi linguistici (lessico, strutture, funzioni comunicative) - Gli studenti sono guidati nell’uso della lingua accademica - L’interazione orale e scritta è promossa attivamente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Word bank, frasi modello, mappe linguistiche - Attività orali strutturate (dibattiti, interviste) - Produzioni scritte con linguaggio disciplinare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8939235"/>
                  </a:ext>
                </a:extLst>
              </a:tr>
              <a:tr h="10960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Cognition</a:t>
                      </a:r>
                      <a:r>
                        <a:rPr lang="it-IT" sz="9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it-IT" sz="900" i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Processi cognitivi</a:t>
                      </a:r>
                      <a:r>
                        <a:rPr lang="it-IT" sz="9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it-IT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Le attività attivano abilità cognitive di livello medio-alto - Sono presenti fasi di rielaborazione, </a:t>
                      </a:r>
                      <a:r>
                        <a:rPr lang="it-IT" sz="900" kern="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problem</a:t>
                      </a: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solving o analisi - Gli studenti sono guidati nell’uso di strategie metacognitive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Attività che prevedono categorizzazioni, confronti, creazione - Uso di domande stimolo, consegne che richiedono ragionamento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8201631"/>
                  </a:ext>
                </a:extLst>
              </a:tr>
              <a:tr h="1216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Culture</a:t>
                      </a:r>
                      <a:r>
                        <a:rPr lang="it-IT" sz="9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it-IT" sz="900" i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Dimensione interculturale</a:t>
                      </a:r>
                      <a:r>
                        <a:rPr lang="it-IT" sz="9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it-IT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L’attività include elementi di riflessione interculturale - Sono valorizzati i background linguistici e culturali degli studenti - Viene promossa la cittadinanza globale e il rispetto delle diversità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Discussioni su punti di vista culturali - Confronti tra sistemi, usi, valori - Attività che stimolano l’empatia e la cooperazione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68836425"/>
                  </a:ext>
                </a:extLst>
              </a:tr>
              <a:tr h="13374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Integrazione 4C</a:t>
                      </a:r>
                      <a:endParaRPr lang="it-IT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Le 4 dimensioni sono visibilmente integrate e bilanciate - Le attività favoriscono un apprendimento autentico e significativo - Gli studenti sono coinvolti cognitivamente, linguisticamente e culturalmente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9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Coerenza tra contenuti, linguaggio e processi - Compiti finali autentici che mettono in gioco tutte le C</a:t>
                      </a:r>
                      <a:endParaRPr lang="it-IT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9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46452219"/>
                  </a:ext>
                </a:extLst>
              </a:tr>
            </a:tbl>
          </a:graphicData>
        </a:graphic>
      </p:graphicFrame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673FC15B-EAC9-F50D-A506-7CF10345A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4350" y="1424557"/>
            <a:ext cx="4114800" cy="3094485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1200" b="1" kern="0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✅</a:t>
            </a:r>
            <a:r>
              <a:rPr lang="it-IT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Modalità d’uso</a:t>
            </a:r>
            <a:endParaRPr lang="it-IT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griglia può essere usata </a:t>
            </a:r>
            <a:r>
              <a:rPr lang="it-IT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l’osservazione in classe</a:t>
            </a: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in </a:t>
            </a:r>
            <a:r>
              <a:rPr lang="it-IT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fase di progettazione</a:t>
            </a: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it-IT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 l’autovalutazione del docente</a:t>
            </a: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it-IT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Nella colonna "Valutazione" si può usare una scala semplice (</a:t>
            </a:r>
            <a:r>
              <a:rPr lang="it-IT" sz="1200" kern="0" dirty="0">
                <a:effectLst/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✓</a:t>
            </a: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presente, </a:t>
            </a:r>
            <a:r>
              <a:rPr lang="it-IT" sz="1200" kern="0" dirty="0">
                <a:effectLst/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✗</a:t>
            </a: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assente, Parziale) oppure una scala numerica (es. da 1 a 5).</a:t>
            </a:r>
            <a:endParaRPr lang="it-IT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it-IT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lang="it-IT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permettono di raccogliere esempi concreti o proposte di miglioramento.</a:t>
            </a:r>
            <a:endParaRPr lang="it-IT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  <p:sp>
        <p:nvSpPr>
          <p:cNvPr id="7" name="Segnaposto testo 5">
            <a:extLst>
              <a:ext uri="{FF2B5EF4-FFF2-40B4-BE49-F238E27FC236}">
                <a16:creationId xmlns:a16="http://schemas.microsoft.com/office/drawing/2014/main" id="{662CF4A2-7745-F6E3-97CE-0806702509E8}"/>
              </a:ext>
            </a:extLst>
          </p:cNvPr>
          <p:cNvSpPr txBox="1">
            <a:spLocks/>
          </p:cNvSpPr>
          <p:nvPr/>
        </p:nvSpPr>
        <p:spPr>
          <a:xfrm>
            <a:off x="685800" y="3304157"/>
            <a:ext cx="4114800" cy="3094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t-IT" dirty="0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DCE2E2B0-9BF4-4386-804E-39246B6C829F}"/>
              </a:ext>
            </a:extLst>
          </p:cNvPr>
          <p:cNvSpPr txBox="1"/>
          <p:nvPr/>
        </p:nvSpPr>
        <p:spPr>
          <a:xfrm>
            <a:off x="384175" y="4726869"/>
            <a:ext cx="4718050" cy="1544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1000" b="1" kern="0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📌</a:t>
            </a:r>
            <a:r>
              <a:rPr lang="it-IT" sz="1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Suggerimenti per l’analisi:</a:t>
            </a:r>
            <a:endParaRPr lang="it-IT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t-IT" sz="1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lezione CLIL ben progettata </a:t>
            </a:r>
            <a:r>
              <a:rPr lang="it-IT" sz="1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 deve eccellere in una sola “C”</a:t>
            </a:r>
            <a:r>
              <a:rPr lang="it-IT" sz="1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 dimostrare una </a:t>
            </a:r>
            <a:r>
              <a:rPr lang="it-IT" sz="1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integrazione armonica</a:t>
            </a:r>
            <a:r>
              <a:rPr lang="it-IT" sz="1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delle quattro dimensioni.</a:t>
            </a:r>
            <a:endParaRPr lang="it-IT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t-IT" sz="1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Attività sbilanciate (es. molto contenuto ma poca comunicazione) sono meno efficaci sul piano dell’apprendimento linguistico e cognitivo.</a:t>
            </a:r>
            <a:endParaRPr lang="it-IT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t-IT" sz="1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griglia può essere adattata per creare </a:t>
            </a:r>
            <a:r>
              <a:rPr lang="it-IT" sz="1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rubriche di valutazione</a:t>
            </a:r>
            <a:r>
              <a:rPr lang="it-IT" sz="1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 il portfolio docente o per usi formativi in gruppi di lavoro.</a:t>
            </a:r>
            <a:endParaRPr lang="it-IT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Freccia in giù 9">
            <a:extLst>
              <a:ext uri="{FF2B5EF4-FFF2-40B4-BE49-F238E27FC236}">
                <a16:creationId xmlns:a16="http://schemas.microsoft.com/office/drawing/2014/main" id="{3233CFCB-251A-57D1-8475-63F20AB0DA5A}"/>
              </a:ext>
            </a:extLst>
          </p:cNvPr>
          <p:cNvSpPr/>
          <p:nvPr/>
        </p:nvSpPr>
        <p:spPr>
          <a:xfrm>
            <a:off x="2368550" y="4154714"/>
            <a:ext cx="298450" cy="427919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6461074"/>
      </p:ext>
    </p:extLst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2EE69-8317-364F-6889-5B88DC58D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E05C648-8986-C0A5-B953-3DFBCFDD9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Cos'è lo </a:t>
            </a:r>
            <a:r>
              <a:rPr lang="it-IT" dirty="0" err="1"/>
              <a:t>scaffolding</a:t>
            </a:r>
            <a:r>
              <a:rPr lang="it-IT" dirty="0"/>
              <a:t> nel CLIL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3B7E5D2-9817-0556-2369-D556EE3BE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/>
              <a:t>📌 </a:t>
            </a:r>
            <a:r>
              <a:rPr lang="it-IT" b="1" dirty="0" err="1"/>
              <a:t>Scaffolding</a:t>
            </a:r>
            <a:r>
              <a:rPr lang="it-IT" b="1" dirty="0"/>
              <a:t> = impalcatura temporanea per l’apprendimento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📚 Origine: Wood, Bruner e Ross (1976), ispirati da </a:t>
            </a:r>
            <a:r>
              <a:rPr lang="it-IT" dirty="0" err="1"/>
              <a:t>Vygotskij</a:t>
            </a:r>
            <a:br>
              <a:rPr lang="it-IT" dirty="0"/>
            </a:br>
            <a:r>
              <a:rPr lang="it-IT" dirty="0"/>
              <a:t>🎯 Obiettivo: accompagnare lo studente nello svolgimento di compiti che da solo non potrebbe affrontare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Nel </a:t>
            </a:r>
            <a:r>
              <a:rPr lang="it-IT" b="1" dirty="0"/>
              <a:t>CLIL e italiano L2</a:t>
            </a:r>
            <a:r>
              <a:rPr lang="it-IT" dirty="0"/>
              <a:t>, lo </a:t>
            </a:r>
            <a:r>
              <a:rPr lang="it-IT" dirty="0" err="1"/>
              <a:t>scaffolding</a:t>
            </a:r>
            <a:r>
              <a:rPr lang="it-IT" dirty="0"/>
              <a:t> è essenziale per: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🧠 affrontare </a:t>
            </a:r>
            <a:r>
              <a:rPr lang="it-IT" b="1" dirty="0"/>
              <a:t>input complessi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</a:t>
            </a:r>
            <a:r>
              <a:rPr lang="it-IT" b="1" dirty="0"/>
              <a:t>produrre linguaggio</a:t>
            </a:r>
            <a:r>
              <a:rPr lang="it-IT" dirty="0"/>
              <a:t> significativo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🔍 </a:t>
            </a:r>
            <a:r>
              <a:rPr lang="it-IT" b="1" dirty="0"/>
              <a:t>riflettere su lingua e contenuti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📌 </a:t>
            </a:r>
            <a:r>
              <a:rPr lang="it-IT" b="1" dirty="0"/>
              <a:t>Tre funzioni principali</a:t>
            </a:r>
            <a:r>
              <a:rPr lang="it-IT" dirty="0"/>
              <a:t> (Dale &amp; Tanner, 2012):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Supporto all’</a:t>
            </a:r>
            <a:r>
              <a:rPr lang="it-IT" b="1" dirty="0"/>
              <a:t>input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Supporto all’</a:t>
            </a:r>
            <a:r>
              <a:rPr lang="it-IT" b="1" dirty="0"/>
              <a:t>output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Focus su </a:t>
            </a:r>
            <a:r>
              <a:rPr lang="it-IT" b="1" dirty="0"/>
              <a:t>forma e significato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92619959"/>
      </p:ext>
    </p:extLst>
  </p:cSld>
  <p:clrMapOvr>
    <a:masterClrMapping/>
  </p:clrMapOvr>
  <p:transition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9867-5410-790E-6A02-2424457E4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4B5BE43-6E67-9D80-CB63-055BC8A76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Scaffolding</a:t>
            </a:r>
            <a:r>
              <a:rPr lang="it-IT" dirty="0"/>
              <a:t> e Zona di Sviluppo Prossimale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A1FD994-256D-3813-CBFE-A7987D645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/>
              <a:t>🔍 Lo </a:t>
            </a:r>
            <a:r>
              <a:rPr lang="it-IT" dirty="0" err="1"/>
              <a:t>scaffolding</a:t>
            </a:r>
            <a:r>
              <a:rPr lang="it-IT" dirty="0"/>
              <a:t> si basa sulla </a:t>
            </a:r>
            <a:r>
              <a:rPr lang="it-IT" b="1" dirty="0"/>
              <a:t>ZPD (Zona di sviluppo prossimale)</a:t>
            </a:r>
            <a:r>
              <a:rPr lang="it-IT" dirty="0"/>
              <a:t>:</a:t>
            </a:r>
            <a:br>
              <a:rPr lang="it-IT" dirty="0"/>
            </a:br>
            <a:r>
              <a:rPr lang="it-IT" dirty="0"/>
              <a:t>→ spazio tra ciò che lo studente può fare da solo e ciò che può fare con aiuto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Nel CLIL, la ZPD è </a:t>
            </a:r>
            <a:r>
              <a:rPr lang="it-IT" b="1" dirty="0"/>
              <a:t>doppia</a:t>
            </a:r>
            <a:r>
              <a:rPr lang="it-IT" dirty="0"/>
              <a:t>:</a:t>
            </a:r>
          </a:p>
          <a:p>
            <a:pPr>
              <a:buFont typeface="+mj-lt"/>
              <a:buAutoNum type="arabicPeriod"/>
            </a:pPr>
            <a:r>
              <a:rPr lang="it-IT" b="1" dirty="0"/>
              <a:t>Linguistica</a:t>
            </a:r>
            <a:r>
              <a:rPr lang="it-IT" dirty="0"/>
              <a:t>: capisce ma non sa esprimersi in L2</a:t>
            </a:r>
          </a:p>
          <a:p>
            <a:pPr>
              <a:buFont typeface="+mj-lt"/>
              <a:buAutoNum type="arabicPeriod"/>
            </a:pPr>
            <a:r>
              <a:rPr lang="it-IT" b="1" dirty="0"/>
              <a:t>Cognitiva</a:t>
            </a:r>
            <a:r>
              <a:rPr lang="it-IT" dirty="0"/>
              <a:t>: ha il linguaggio ma non il concetto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📌 Lo </a:t>
            </a:r>
            <a:r>
              <a:rPr lang="it-IT" dirty="0" err="1"/>
              <a:t>scaffolding</a:t>
            </a:r>
            <a:r>
              <a:rPr lang="it-IT" dirty="0"/>
              <a:t> colma queste distanze con </a:t>
            </a:r>
            <a:r>
              <a:rPr lang="it-IT" b="1" dirty="0"/>
              <a:t>strategie di mediazione linguistica e concettuale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50759992"/>
      </p:ext>
    </p:extLst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59DF4-0884-652D-D760-2089777B2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D00D100-5671-7DD0-4A44-40872A95F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Input </a:t>
            </a:r>
            <a:r>
              <a:rPr lang="it-IT" dirty="0" err="1"/>
              <a:t>scaffolding</a:t>
            </a:r>
            <a:r>
              <a:rPr lang="it-IT" dirty="0"/>
              <a:t>: strategie per comprendere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CB356E9-79A6-18C8-08EF-B14A5B195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it-IT" dirty="0"/>
              <a:t>🎯 Obiettivo: rendere comprensibile l’input disciplinare in L2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🛠️ Strategie: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🖼️ </a:t>
            </a:r>
            <a:r>
              <a:rPr lang="it-IT" b="1" dirty="0"/>
              <a:t>Immagini, schemi, mappe</a:t>
            </a:r>
            <a:r>
              <a:rPr lang="it-IT" dirty="0"/>
              <a:t> per visualizzare processi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📋 </a:t>
            </a:r>
            <a:r>
              <a:rPr lang="it-IT" b="1" dirty="0"/>
              <a:t>Tabelle di sintesi e glossari</a:t>
            </a:r>
            <a:r>
              <a:rPr lang="it-IT" dirty="0"/>
              <a:t> (anche multilingui)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❓ </a:t>
            </a:r>
            <a:r>
              <a:rPr lang="it-IT" b="1" dirty="0"/>
              <a:t>Domande guida</a:t>
            </a:r>
            <a:r>
              <a:rPr lang="it-IT" dirty="0"/>
              <a:t> per attivare conoscenze pregresse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</a:t>
            </a:r>
            <a:r>
              <a:rPr lang="it-IT" b="1" dirty="0"/>
              <a:t>Uso controllato della L1</a:t>
            </a:r>
            <a:r>
              <a:rPr lang="it-IT" dirty="0"/>
              <a:t> per chiarire concetti complessi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📌 Esempio: testo scientifico + mappa concettuale + parole chiave evidenziate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22592407"/>
      </p:ext>
    </p:extLst>
  </p:cSld>
  <p:clrMapOvr>
    <a:masterClrMapping/>
  </p:clrMapOvr>
  <p:transition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F1B137-4DE8-F759-192D-69EEAEE72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3238780-41B9-ADC3-9994-9AD616328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Output </a:t>
            </a:r>
            <a:r>
              <a:rPr lang="it-IT" dirty="0" err="1"/>
              <a:t>scaffolding</a:t>
            </a:r>
            <a:r>
              <a:rPr lang="it-IT" dirty="0"/>
              <a:t>: guidare la produzione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70EE666-2E53-B9E0-8033-DD5F4B6D1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it-IT" dirty="0"/>
              <a:t>🎯 Obiettivo: aiutare gli studenti a </a:t>
            </a:r>
            <a:r>
              <a:rPr lang="it-IT" b="1" dirty="0"/>
              <a:t>parlare e scrivere</a:t>
            </a:r>
            <a:r>
              <a:rPr lang="it-IT" dirty="0"/>
              <a:t> in modo guidato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📌 Strategie: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✍️ </a:t>
            </a:r>
            <a:r>
              <a:rPr lang="it-IT" b="1" dirty="0"/>
              <a:t>Frasi modello</a:t>
            </a:r>
            <a:r>
              <a:rPr lang="it-IT" dirty="0"/>
              <a:t> e “</a:t>
            </a:r>
            <a:r>
              <a:rPr lang="it-IT" dirty="0" err="1"/>
              <a:t>sentence</a:t>
            </a:r>
            <a:r>
              <a:rPr lang="it-IT" dirty="0"/>
              <a:t> starters”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🗂️ </a:t>
            </a:r>
            <a:r>
              <a:rPr lang="it-IT" b="1" dirty="0"/>
              <a:t>Cornici linguistiche</a:t>
            </a:r>
            <a:r>
              <a:rPr lang="it-IT" dirty="0"/>
              <a:t> per iniziare un testo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🤝 </a:t>
            </a:r>
            <a:r>
              <a:rPr lang="it-IT" b="1" dirty="0"/>
              <a:t>Scrittura collaborativa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👥 </a:t>
            </a:r>
            <a:r>
              <a:rPr lang="it-IT" b="1" dirty="0"/>
              <a:t>Ruoli comunicativi nel gruppo</a:t>
            </a:r>
            <a:r>
              <a:rPr lang="it-IT" dirty="0"/>
              <a:t> (</a:t>
            </a:r>
            <a:r>
              <a:rPr lang="it-IT" dirty="0" err="1"/>
              <a:t>parafrasatore</a:t>
            </a:r>
            <a:r>
              <a:rPr lang="it-IT" dirty="0"/>
              <a:t>, sintetizzatore…)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✔️ </a:t>
            </a:r>
            <a:r>
              <a:rPr lang="it-IT" b="1" dirty="0"/>
              <a:t>Feedback supportivo</a:t>
            </a:r>
            <a:r>
              <a:rPr lang="it-IT" dirty="0"/>
              <a:t> e autocorrezione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💬 Esempio: spiegazione guidata dopo lettura di un testo di storia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60274348"/>
      </p:ext>
    </p:extLst>
  </p:cSld>
  <p:clrMapOvr>
    <a:masterClrMapping/>
  </p:clrMapOvr>
  <p:transition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9A450-4D53-8D85-EB69-197010F2A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06F7993-CFF2-6B49-6B4B-475655151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Focus su forma e contenuto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7686910-EEE2-7BCA-CBB7-1F5DEF655E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/>
              <a:t>📌 Il CLIL integra lingua e contenuti → attenzione a </a:t>
            </a:r>
            <a:r>
              <a:rPr lang="it-IT" b="1" dirty="0"/>
              <a:t>come</a:t>
            </a:r>
            <a:r>
              <a:rPr lang="it-IT" dirty="0"/>
              <a:t> si parla/scrive e </a:t>
            </a:r>
            <a:r>
              <a:rPr lang="it-IT" b="1" dirty="0"/>
              <a:t>cosa</a:t>
            </a:r>
            <a:r>
              <a:rPr lang="it-IT" dirty="0"/>
              <a:t> si apprende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🧠 Strategie: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🔍 </a:t>
            </a:r>
            <a:r>
              <a:rPr lang="it-IT" b="1" dirty="0" err="1"/>
              <a:t>Noticing</a:t>
            </a:r>
            <a:r>
              <a:rPr lang="it-IT" dirty="0"/>
              <a:t> linguistico: far notare forme e strutture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🔁 </a:t>
            </a:r>
            <a:r>
              <a:rPr lang="it-IT" b="1" dirty="0"/>
              <a:t>Confronto</a:t>
            </a:r>
            <a:r>
              <a:rPr lang="it-IT" dirty="0"/>
              <a:t> tra lingua quotidiana e accademica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🧾 </a:t>
            </a:r>
            <a:r>
              <a:rPr lang="it-IT" b="1" dirty="0"/>
              <a:t>Griglie di analisi</a:t>
            </a:r>
            <a:r>
              <a:rPr lang="it-IT" dirty="0"/>
              <a:t> (testo = struttura + funzione)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❓ </a:t>
            </a:r>
            <a:r>
              <a:rPr lang="it-IT" b="1" dirty="0"/>
              <a:t>Domande metalinguistiche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</a:t>
            </a:r>
            <a:r>
              <a:rPr lang="it-IT" b="1" dirty="0"/>
              <a:t>Riformulazioni e parafrasi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📘 Esempio: notare uso del </a:t>
            </a:r>
            <a:r>
              <a:rPr lang="it-IT" b="1" dirty="0"/>
              <a:t>passivo</a:t>
            </a:r>
            <a:r>
              <a:rPr lang="it-IT" dirty="0"/>
              <a:t> e dei </a:t>
            </a:r>
            <a:r>
              <a:rPr lang="it-IT" b="1" dirty="0"/>
              <a:t>connettivi</a:t>
            </a:r>
            <a:r>
              <a:rPr lang="it-IT" dirty="0"/>
              <a:t> in un testo scientifico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30152331"/>
      </p:ext>
    </p:extLst>
  </p:cSld>
  <p:clrMapOvr>
    <a:masterClrMapping/>
  </p:clrMapOvr>
  <p:transition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E6B00-5BEF-C394-0E2A-2D96B13EE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99BC6CE-9FA7-F508-609C-4E6602BCB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</a:t>
            </a:r>
            <a:r>
              <a:rPr lang="it-IT" dirty="0" err="1"/>
              <a:t>scaffolding</a:t>
            </a:r>
            <a:r>
              <a:rPr lang="it-IT" dirty="0"/>
              <a:t> + Conclusione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35A305B-A1E1-80C9-0711-4731F4B8E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/>
              <a:t>🧰 </a:t>
            </a:r>
            <a:r>
              <a:rPr lang="it-IT" b="1" dirty="0"/>
              <a:t>Strumenti concreti di </a:t>
            </a:r>
            <a:r>
              <a:rPr lang="it-IT" b="1" dirty="0" err="1"/>
              <a:t>scaffolding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❓ </a:t>
            </a:r>
            <a:r>
              <a:rPr lang="it-IT" b="1" dirty="0"/>
              <a:t>Domande guida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🧠 </a:t>
            </a:r>
            <a:r>
              <a:rPr lang="it-IT" b="1" dirty="0"/>
              <a:t>Mappe concettuali</a:t>
            </a:r>
            <a:r>
              <a:rPr lang="it-IT" dirty="0"/>
              <a:t> (anche bilingui)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✍️ </a:t>
            </a:r>
            <a:r>
              <a:rPr lang="it-IT" b="1" dirty="0"/>
              <a:t>Frasi modello</a:t>
            </a:r>
            <a:r>
              <a:rPr lang="it-IT" dirty="0"/>
              <a:t> e strutture linguistiche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🖼️ </a:t>
            </a:r>
            <a:r>
              <a:rPr lang="it-IT" b="1" dirty="0"/>
              <a:t>Strumenti visivi</a:t>
            </a:r>
            <a:r>
              <a:rPr lang="it-IT" dirty="0"/>
              <a:t> (grafici, disegni, schemi)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</a:t>
            </a:r>
            <a:r>
              <a:rPr lang="it-IT" b="1" dirty="0"/>
              <a:t>Uso graduato della L1</a:t>
            </a:r>
          </a:p>
          <a:p>
            <a:pPr>
              <a:buFont typeface="Arial" panose="020B0604020202020204" pitchFamily="34" charset="0"/>
              <a:buChar char="•"/>
            </a:pPr>
            <a:endParaRPr lang="it-IT" dirty="0"/>
          </a:p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Caratteristiche dello </a:t>
            </a:r>
            <a:r>
              <a:rPr lang="it-IT" b="1" dirty="0" err="1"/>
              <a:t>scaffolding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Intenzionale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Proporzionato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Progressivamente rimosso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✅ </a:t>
            </a:r>
            <a:r>
              <a:rPr lang="it-IT" b="1" dirty="0"/>
              <a:t>Conclusione</a:t>
            </a:r>
            <a:r>
              <a:rPr lang="it-IT" dirty="0"/>
              <a:t>:</a:t>
            </a:r>
            <a:br>
              <a:rPr lang="it-IT" dirty="0"/>
            </a:br>
            <a:r>
              <a:rPr lang="it-IT" dirty="0"/>
              <a:t>Lo </a:t>
            </a:r>
            <a:r>
              <a:rPr lang="it-IT" dirty="0" err="1"/>
              <a:t>scaffolding</a:t>
            </a:r>
            <a:r>
              <a:rPr lang="it-IT" dirty="0"/>
              <a:t> è una </a:t>
            </a:r>
            <a:r>
              <a:rPr lang="it-IT" b="1" dirty="0"/>
              <a:t>filosofia didattica</a:t>
            </a:r>
            <a:r>
              <a:rPr lang="it-IT" dirty="0"/>
              <a:t> che rende l’apprendimento </a:t>
            </a:r>
            <a:r>
              <a:rPr lang="it-IT" b="1" dirty="0"/>
              <a:t>inclusivo, sostenibile e cognitivo</a:t>
            </a:r>
            <a:r>
              <a:rPr lang="it-IT" dirty="0"/>
              <a:t>.</a:t>
            </a:r>
            <a:br>
              <a:rPr lang="it-IT" dirty="0"/>
            </a:br>
            <a:r>
              <a:rPr lang="it-IT" dirty="0"/>
              <a:t>Aiuta gli studenti a </a:t>
            </a:r>
            <a:r>
              <a:rPr lang="it-IT" b="1" dirty="0"/>
              <a:t>comprendere, produrre e riflettere</a:t>
            </a:r>
            <a:r>
              <a:rPr lang="it-IT" dirty="0"/>
              <a:t>, trasformando la fragilità in competenza.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49881373"/>
      </p:ext>
    </p:extLst>
  </p:cSld>
  <p:clrMapOvr>
    <a:masterClrMapping/>
  </p:clrMapOvr>
  <p:transition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AA81E-139D-7EB5-A2CA-FF8FD9FA4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D130640-6106-DCCB-1D2D-E98192723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Scheda 1 – Comprensione dell’input: “Osservo, capisco, spiego”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B1D26C9-7DFA-E057-32D9-7DBE37D462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50469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Obiettivo</a:t>
            </a:r>
            <a:r>
              <a:rPr lang="it-IT" dirty="0"/>
              <a:t>: comprendere testi disciplinari attraverso il supporto visivo e lessicale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🧰 </a:t>
            </a:r>
            <a:r>
              <a:rPr lang="it-IT" b="1" dirty="0"/>
              <a:t>Materiale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immagine o schema (es. ciclo dell’acqua)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testo breve con linguaggio semplificato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scheda stampabile</a:t>
            </a:r>
          </a:p>
          <a:p>
            <a:pPr>
              <a:buFont typeface="Arial" panose="020B0604020202020204" pitchFamily="34" charset="0"/>
              <a:buChar char="•"/>
            </a:pPr>
            <a:endParaRPr lang="it-IT" dirty="0"/>
          </a:p>
          <a:p>
            <a:pPr>
              <a:buNone/>
            </a:pPr>
            <a:r>
              <a:rPr lang="it-IT" dirty="0"/>
              <a:t>📝 </a:t>
            </a:r>
            <a:r>
              <a:rPr lang="it-IT" b="1" dirty="0"/>
              <a:t>Attività</a:t>
            </a:r>
            <a:r>
              <a:rPr lang="it-IT" dirty="0"/>
              <a:t>:</a:t>
            </a:r>
          </a:p>
          <a:p>
            <a:pPr>
              <a:buFont typeface="+mj-lt"/>
              <a:buAutoNum type="arabicPeriod"/>
            </a:pPr>
            <a:r>
              <a:rPr lang="it-IT" dirty="0"/>
              <a:t>Osserva l’immagine → individua le parole chiave</a:t>
            </a:r>
          </a:p>
          <a:p>
            <a:pPr>
              <a:buFont typeface="+mj-lt"/>
              <a:buAutoNum type="arabicPeriod"/>
            </a:pPr>
            <a:r>
              <a:rPr lang="it-IT" dirty="0"/>
              <a:t>Trova e sottolinea le stesse parole nel testo</a:t>
            </a:r>
          </a:p>
          <a:p>
            <a:pPr>
              <a:buFont typeface="+mj-lt"/>
              <a:buAutoNum type="arabicPeriod"/>
            </a:pPr>
            <a:r>
              <a:rPr lang="it-IT" dirty="0"/>
              <a:t>Spiega con parole tue → guida con domande:</a:t>
            </a:r>
          </a:p>
          <a:p>
            <a:pPr marL="742950" lvl="1" indent="-285750">
              <a:buFont typeface="+mj-lt"/>
              <a:buAutoNum type="arabicPeriod"/>
            </a:pPr>
            <a:r>
              <a:rPr lang="it-IT" dirty="0"/>
              <a:t>“Cosa succede per primo?”</a:t>
            </a:r>
          </a:p>
          <a:p>
            <a:pPr marL="742950" lvl="1" indent="-285750">
              <a:buFont typeface="+mj-lt"/>
              <a:buAutoNum type="arabicPeriod"/>
            </a:pPr>
            <a:r>
              <a:rPr lang="it-IT" dirty="0"/>
              <a:t>“Cosa cambia?”</a:t>
            </a:r>
          </a:p>
          <a:p>
            <a:pPr marL="742950" lvl="1" indent="-285750">
              <a:buFont typeface="+mj-lt"/>
              <a:buAutoNum type="arabicPeriod"/>
            </a:pPr>
            <a:r>
              <a:rPr lang="it-IT" dirty="0"/>
              <a:t>“Come si chiama questo fenomeno?”</a:t>
            </a:r>
          </a:p>
          <a:p>
            <a:pPr marL="457200" lvl="1" indent="0">
              <a:buNone/>
            </a:pPr>
            <a:endParaRPr lang="it-IT" dirty="0"/>
          </a:p>
          <a:p>
            <a:endParaRPr lang="it-IT" dirty="0"/>
          </a:p>
          <a:p>
            <a:pPr marL="0" indent="0">
              <a:buNone/>
            </a:pPr>
            <a:r>
              <a:rPr lang="it-IT" dirty="0"/>
              <a:t>📌 </a:t>
            </a:r>
            <a:r>
              <a:rPr lang="it-IT" b="1" dirty="0"/>
              <a:t>Livello</a:t>
            </a:r>
            <a:r>
              <a:rPr lang="it-IT" dirty="0"/>
              <a:t>: A2–B1</a:t>
            </a:r>
            <a:br>
              <a:rPr lang="it-IT" dirty="0"/>
            </a:br>
            <a:r>
              <a:rPr lang="it-IT" dirty="0"/>
              <a:t>📌 </a:t>
            </a:r>
            <a:r>
              <a:rPr lang="it-IT" b="1" dirty="0"/>
              <a:t>Focus</a:t>
            </a:r>
            <a:r>
              <a:rPr lang="it-IT" dirty="0"/>
              <a:t>: input visivo + comprensione guidata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61730694"/>
      </p:ext>
    </p:extLst>
  </p:cSld>
  <p:clrMapOvr>
    <a:masterClrMapping/>
  </p:clrMapOvr>
  <p:transition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0E31EA9-00C2-C497-C93E-3E885D639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Scheda 2 – Produzione dell’output: “Parla con me”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76DAD9-65BC-C98A-456D-52513C9C1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6659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Obiettivo</a:t>
            </a:r>
            <a:r>
              <a:rPr lang="it-IT" dirty="0"/>
              <a:t>: stimolare la produzione orale strutturata e cooperativa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🧰 </a:t>
            </a:r>
            <a:r>
              <a:rPr lang="it-IT" b="1" dirty="0"/>
              <a:t>Materiale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immagine o mappa concettuale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lista di frasi utili (</a:t>
            </a:r>
            <a:r>
              <a:rPr lang="it-IT" dirty="0" err="1"/>
              <a:t>sentence</a:t>
            </a:r>
            <a:r>
              <a:rPr lang="it-IT" dirty="0"/>
              <a:t> starters)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🗣️ </a:t>
            </a:r>
            <a:r>
              <a:rPr lang="it-IT" b="1" dirty="0"/>
              <a:t>Attività in coppia</a:t>
            </a:r>
            <a:r>
              <a:rPr lang="it-IT" dirty="0"/>
              <a:t>:</a:t>
            </a:r>
          </a:p>
          <a:p>
            <a:pPr>
              <a:buFont typeface="+mj-lt"/>
              <a:buAutoNum type="arabicPeriod"/>
            </a:pPr>
            <a:r>
              <a:rPr lang="it-IT" dirty="0"/>
              <a:t>Uno descrive con frasi come:</a:t>
            </a:r>
          </a:p>
          <a:p>
            <a:pPr marL="742950" lvl="1" indent="-285750">
              <a:buFont typeface="+mj-lt"/>
              <a:buAutoNum type="arabicPeriod"/>
            </a:pPr>
            <a:r>
              <a:rPr lang="it-IT" dirty="0"/>
              <a:t>“Possiamo vedere che…”</a:t>
            </a:r>
          </a:p>
          <a:p>
            <a:pPr marL="742950" lvl="1" indent="-285750">
              <a:buFont typeface="+mj-lt"/>
              <a:buAutoNum type="arabicPeriod"/>
            </a:pPr>
            <a:r>
              <a:rPr lang="it-IT" dirty="0"/>
              <a:t>“Questo è il primo passo…”</a:t>
            </a:r>
          </a:p>
          <a:p>
            <a:pPr>
              <a:buFont typeface="+mj-lt"/>
              <a:buAutoNum type="arabicPeriod"/>
            </a:pPr>
            <a:r>
              <a:rPr lang="it-IT" dirty="0"/>
              <a:t>L’altro ascolta e prende appunti</a:t>
            </a:r>
          </a:p>
          <a:p>
            <a:pPr>
              <a:buFont typeface="+mj-lt"/>
              <a:buAutoNum type="arabicPeriod"/>
            </a:pPr>
            <a:r>
              <a:rPr lang="it-IT" dirty="0"/>
              <a:t>Si scambiano i ruoli</a:t>
            </a:r>
          </a:p>
          <a:p>
            <a:pPr>
              <a:buFont typeface="+mj-lt"/>
              <a:buAutoNum type="arabicPeriod"/>
            </a:pPr>
            <a:r>
              <a:rPr lang="it-IT" dirty="0"/>
              <a:t>Riassunto condiviso davanti alla classe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📌 </a:t>
            </a:r>
            <a:r>
              <a:rPr lang="it-IT" b="1" dirty="0"/>
              <a:t>Livello</a:t>
            </a:r>
            <a:r>
              <a:rPr lang="it-IT" dirty="0"/>
              <a:t>: B1–B2</a:t>
            </a:r>
            <a:br>
              <a:rPr lang="it-IT" dirty="0"/>
            </a:br>
            <a:r>
              <a:rPr lang="it-IT" dirty="0"/>
              <a:t>📌 </a:t>
            </a:r>
            <a:r>
              <a:rPr lang="it-IT" b="1" dirty="0"/>
              <a:t>Focus</a:t>
            </a:r>
            <a:r>
              <a:rPr lang="it-IT" dirty="0"/>
              <a:t>: output orale + collaborazione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33177434"/>
      </p:ext>
    </p:extLst>
  </p:cSld>
  <p:clrMapOvr>
    <a:masterClrMapping/>
  </p:clrMapOvr>
  <p:transition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FE225E8-2E34-12CD-8649-C53C42442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Scheda 3 – Focus su lingua e contenuto: “Analizzo il testo”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C940FB-47D9-E82F-3D84-837341F956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50469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Obiettivo</a:t>
            </a:r>
            <a:r>
              <a:rPr lang="it-IT" dirty="0"/>
              <a:t>: sviluppare la consapevolezza del linguaggio disciplinare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🧰 </a:t>
            </a:r>
            <a:r>
              <a:rPr lang="it-IT" b="1" dirty="0"/>
              <a:t>Materiale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testo informativo (es. processo scientifico)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griglia di analisi linguistica</a:t>
            </a:r>
          </a:p>
          <a:p>
            <a:pPr>
              <a:buNone/>
            </a:pPr>
            <a:r>
              <a:rPr lang="it-IT" dirty="0"/>
              <a:t>📊 </a:t>
            </a:r>
            <a:r>
              <a:rPr lang="it-IT" b="1" dirty="0"/>
              <a:t>Categorie da osservare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Verbi al passivo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Connettivi temporali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Definizioni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Termini specialistici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🧠 </a:t>
            </a:r>
            <a:r>
              <a:rPr lang="it-IT" b="1" dirty="0"/>
              <a:t>Attività</a:t>
            </a:r>
            <a:r>
              <a:rPr lang="it-IT" dirty="0"/>
              <a:t>:</a:t>
            </a:r>
          </a:p>
          <a:p>
            <a:pPr>
              <a:buFont typeface="+mj-lt"/>
              <a:buAutoNum type="arabicPeriod"/>
            </a:pPr>
            <a:r>
              <a:rPr lang="it-IT" dirty="0"/>
              <a:t>Ricerca delle categorie nel testo</a:t>
            </a:r>
          </a:p>
          <a:p>
            <a:pPr>
              <a:buFont typeface="+mj-lt"/>
              <a:buAutoNum type="arabicPeriod"/>
            </a:pPr>
            <a:r>
              <a:rPr lang="it-IT" dirty="0"/>
              <a:t>Discussione delle funzioni</a:t>
            </a:r>
          </a:p>
          <a:p>
            <a:pPr>
              <a:buFont typeface="+mj-lt"/>
              <a:buAutoNum type="arabicPeriod"/>
            </a:pPr>
            <a:r>
              <a:rPr lang="it-IT" dirty="0"/>
              <a:t>Parafrasi/riformulazione semplificata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📌 </a:t>
            </a:r>
            <a:r>
              <a:rPr lang="it-IT" b="1" dirty="0"/>
              <a:t>Livello</a:t>
            </a:r>
            <a:r>
              <a:rPr lang="it-IT" dirty="0"/>
              <a:t>: B1+</a:t>
            </a:r>
            <a:br>
              <a:rPr lang="it-IT" dirty="0"/>
            </a:br>
            <a:r>
              <a:rPr lang="it-IT" dirty="0"/>
              <a:t>📌 </a:t>
            </a:r>
            <a:r>
              <a:rPr lang="it-IT" b="1" dirty="0"/>
              <a:t>Focus</a:t>
            </a:r>
            <a:r>
              <a:rPr lang="it-IT" dirty="0"/>
              <a:t>: CALP + riflessione metalinguistica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99565742"/>
      </p:ext>
    </p:extLst>
  </p:cSld>
  <p:clrMapOvr>
    <a:masterClrMapping/>
  </p:clrMapOvr>
  <p:transition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A8C1739-92B8-5219-447D-D7FD5342A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Scheda 4 – Produzione scritta: “Scrivi con la guida”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CD4EADA-B625-0A5F-94C2-694A6FE5A4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Obiettivo</a:t>
            </a:r>
            <a:r>
              <a:rPr lang="it-IT" dirty="0"/>
              <a:t>: scrivere una spiegazione disciplinare guidata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🧰 </a:t>
            </a:r>
            <a:r>
              <a:rPr lang="it-IT" b="1" dirty="0"/>
              <a:t>Materiale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contenuto disciplinare appreso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scheda con struttura e frasi guida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📝 </a:t>
            </a:r>
            <a:r>
              <a:rPr lang="it-IT" b="1" dirty="0"/>
              <a:t>Struttura proposta</a:t>
            </a:r>
            <a:r>
              <a:rPr lang="it-IT" dirty="0"/>
              <a:t>:</a:t>
            </a:r>
          </a:p>
          <a:p>
            <a:pPr>
              <a:buFont typeface="+mj-lt"/>
              <a:buAutoNum type="arabicPeriod"/>
            </a:pPr>
            <a:r>
              <a:rPr lang="it-IT" dirty="0"/>
              <a:t>Titolo</a:t>
            </a:r>
          </a:p>
          <a:p>
            <a:pPr>
              <a:buFont typeface="+mj-lt"/>
              <a:buAutoNum type="arabicPeriod"/>
            </a:pPr>
            <a:r>
              <a:rPr lang="it-IT" dirty="0"/>
              <a:t>Introduzione → “In questo testo descrivo…”</a:t>
            </a:r>
          </a:p>
          <a:p>
            <a:pPr>
              <a:buFont typeface="+mj-lt"/>
              <a:buAutoNum type="arabicPeriod"/>
            </a:pPr>
            <a:r>
              <a:rPr lang="it-IT" dirty="0"/>
              <a:t>Sviluppo → “Prima… Poi… Successivamente…”</a:t>
            </a:r>
          </a:p>
          <a:p>
            <a:pPr>
              <a:buFont typeface="+mj-lt"/>
              <a:buAutoNum type="arabicPeriod"/>
            </a:pPr>
            <a:r>
              <a:rPr lang="it-IT" dirty="0"/>
              <a:t>Conclusione → “Possiamo concludere che…”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📌 </a:t>
            </a:r>
            <a:r>
              <a:rPr lang="it-IT" b="1" dirty="0"/>
              <a:t>Livello</a:t>
            </a:r>
            <a:r>
              <a:rPr lang="it-IT" dirty="0"/>
              <a:t>: A2–B1</a:t>
            </a:r>
            <a:br>
              <a:rPr lang="it-IT" dirty="0"/>
            </a:br>
            <a:r>
              <a:rPr lang="it-IT" dirty="0"/>
              <a:t>📌 </a:t>
            </a:r>
            <a:r>
              <a:rPr lang="it-IT" b="1" dirty="0"/>
              <a:t>Focus</a:t>
            </a:r>
            <a:r>
              <a:rPr lang="it-IT" dirty="0"/>
              <a:t>: scrittura autonoma con supporto linguistico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32968136"/>
      </p:ext>
    </p:extLst>
  </p:cSld>
  <p:clrMapOvr>
    <a:masterClrMapping/>
  </p:clrMapOvr>
  <p:transition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2E748F5-FCE5-6294-066E-E7E98B54A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Scheda 5 – Sintesi collaborativa: “Riassumiamo insieme”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F536725-8755-D61E-2E89-E805C64D5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sz="1200" dirty="0"/>
              <a:t>🎯 </a:t>
            </a:r>
            <a:r>
              <a:rPr lang="it-IT" sz="1200" b="1" dirty="0"/>
              <a:t>Obiettivo</a:t>
            </a:r>
            <a:r>
              <a:rPr lang="it-IT" sz="1200" dirty="0"/>
              <a:t>: sintetizzare in gruppo un contenuto appreso</a:t>
            </a:r>
          </a:p>
          <a:p>
            <a:pPr>
              <a:buNone/>
            </a:pPr>
            <a:endParaRPr lang="it-IT" sz="1200" dirty="0"/>
          </a:p>
          <a:p>
            <a:pPr>
              <a:buNone/>
            </a:pPr>
            <a:r>
              <a:rPr lang="it-IT" sz="1200" dirty="0"/>
              <a:t>🧰 </a:t>
            </a:r>
            <a:r>
              <a:rPr lang="it-IT" sz="1200" b="1" dirty="0"/>
              <a:t>Materiale</a:t>
            </a:r>
            <a:r>
              <a:rPr lang="it-IT" sz="12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sz="1200" dirty="0"/>
              <a:t>testo o spiegazione precedente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sz="1200" dirty="0"/>
              <a:t>tabella per la sintesi</a:t>
            </a:r>
          </a:p>
          <a:p>
            <a:pPr marL="0" indent="0">
              <a:buNone/>
            </a:pPr>
            <a:endParaRPr lang="it-IT" sz="1200" dirty="0"/>
          </a:p>
          <a:p>
            <a:pPr>
              <a:buNone/>
            </a:pPr>
            <a:r>
              <a:rPr lang="it-IT" sz="1200" dirty="0"/>
              <a:t>👥 </a:t>
            </a:r>
            <a:r>
              <a:rPr lang="it-IT" sz="1200" b="1" dirty="0"/>
              <a:t>Fasi di lavoro</a:t>
            </a:r>
            <a:r>
              <a:rPr lang="it-IT" sz="1200" dirty="0"/>
              <a:t>:</a:t>
            </a:r>
          </a:p>
          <a:p>
            <a:pPr>
              <a:buFont typeface="+mj-lt"/>
              <a:buAutoNum type="arabicPeriod"/>
            </a:pPr>
            <a:r>
              <a:rPr lang="it-IT" sz="1200" dirty="0"/>
              <a:t>Ogni studente ha un ruolo (es. chiarificatore, sintetizzatore)</a:t>
            </a:r>
          </a:p>
          <a:p>
            <a:pPr>
              <a:buFont typeface="+mj-lt"/>
              <a:buAutoNum type="arabicPeriod"/>
            </a:pPr>
            <a:r>
              <a:rPr lang="it-IT" sz="1200" dirty="0"/>
              <a:t>Completano insieme questa griglia:</a:t>
            </a:r>
          </a:p>
          <a:p>
            <a:endParaRPr lang="it-IT" dirty="0"/>
          </a:p>
        </p:txBody>
      </p:sp>
      <p:graphicFrame>
        <p:nvGraphicFramePr>
          <p:cNvPr id="6" name="Tabella 5">
            <a:extLst>
              <a:ext uri="{FF2B5EF4-FFF2-40B4-BE49-F238E27FC236}">
                <a16:creationId xmlns:a16="http://schemas.microsoft.com/office/drawing/2014/main" id="{8365AA33-5093-D87A-18A5-CC076D34D8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842275"/>
              </p:ext>
            </p:extLst>
          </p:nvPr>
        </p:nvGraphicFramePr>
        <p:xfrm>
          <a:off x="685800" y="4993697"/>
          <a:ext cx="10820400" cy="640080"/>
        </p:xfrm>
        <a:graphic>
          <a:graphicData uri="http://schemas.openxmlformats.org/drawingml/2006/table">
            <a:tbl>
              <a:tblPr/>
              <a:tblGrid>
                <a:gridCol w="3606800">
                  <a:extLst>
                    <a:ext uri="{9D8B030D-6E8A-4147-A177-3AD203B41FA5}">
                      <a16:colId xmlns:a16="http://schemas.microsoft.com/office/drawing/2014/main" val="772983937"/>
                    </a:ext>
                  </a:extLst>
                </a:gridCol>
                <a:gridCol w="3606800">
                  <a:extLst>
                    <a:ext uri="{9D8B030D-6E8A-4147-A177-3AD203B41FA5}">
                      <a16:colId xmlns:a16="http://schemas.microsoft.com/office/drawing/2014/main" val="3940597594"/>
                    </a:ext>
                  </a:extLst>
                </a:gridCol>
                <a:gridCol w="3606800">
                  <a:extLst>
                    <a:ext uri="{9D8B030D-6E8A-4147-A177-3AD203B41FA5}">
                      <a16:colId xmlns:a16="http://schemas.microsoft.com/office/drawing/2014/main" val="916534453"/>
                    </a:ext>
                  </a:extLst>
                </a:gridCol>
              </a:tblGrid>
              <a:tr h="163112">
                <a:tc>
                  <a:txBody>
                    <a:bodyPr/>
                    <a:lstStyle/>
                    <a:p>
                      <a:r>
                        <a:rPr lang="it-IT" sz="1200" dirty="0"/>
                        <a:t>Concetto chiave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200" dirty="0"/>
                        <a:t>Spiegazione semplice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200" dirty="0"/>
                        <a:t>Parola tecnica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889176"/>
                  </a:ext>
                </a:extLst>
              </a:tr>
              <a:tr h="163112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973216"/>
                  </a:ext>
                </a:extLst>
              </a:tr>
            </a:tbl>
          </a:graphicData>
        </a:graphic>
      </p:graphicFrame>
      <p:sp>
        <p:nvSpPr>
          <p:cNvPr id="8" name="CasellaDiTesto 7">
            <a:extLst>
              <a:ext uri="{FF2B5EF4-FFF2-40B4-BE49-F238E27FC236}">
                <a16:creationId xmlns:a16="http://schemas.microsoft.com/office/drawing/2014/main" id="{1E25A187-BC4F-E933-E91A-CE02978A26A0}"/>
              </a:ext>
            </a:extLst>
          </p:cNvPr>
          <p:cNvSpPr txBox="1"/>
          <p:nvPr/>
        </p:nvSpPr>
        <p:spPr>
          <a:xfrm>
            <a:off x="685800" y="589551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 startAt="3"/>
            </a:pPr>
            <a:r>
              <a:rPr lang="it-IT" sz="1200" dirty="0"/>
              <a:t>Presentano il lavoro alla classe</a:t>
            </a:r>
          </a:p>
          <a:p>
            <a:r>
              <a:rPr lang="it-IT" sz="1200" dirty="0"/>
              <a:t>📌 </a:t>
            </a:r>
            <a:r>
              <a:rPr lang="it-IT" sz="1200" b="1" dirty="0"/>
              <a:t>Livello</a:t>
            </a:r>
            <a:r>
              <a:rPr lang="it-IT" sz="1200" dirty="0"/>
              <a:t>: B1+</a:t>
            </a:r>
            <a:br>
              <a:rPr lang="it-IT" sz="1200" dirty="0"/>
            </a:br>
            <a:r>
              <a:rPr lang="it-IT" sz="1200" dirty="0"/>
              <a:t>📌 </a:t>
            </a:r>
            <a:r>
              <a:rPr lang="it-IT" sz="1200" b="1" dirty="0"/>
              <a:t>Focus</a:t>
            </a:r>
            <a:r>
              <a:rPr lang="it-IT" sz="1200" dirty="0"/>
              <a:t>: collaborazione, mediazione concettuale e lessico disciplinare</a:t>
            </a:r>
          </a:p>
        </p:txBody>
      </p:sp>
    </p:spTree>
    <p:extLst>
      <p:ext uri="{BB962C8B-B14F-4D97-AF65-F5344CB8AC3E}">
        <p14:creationId xmlns:p14="http://schemas.microsoft.com/office/powerpoint/2010/main" val="930954899"/>
      </p:ext>
    </p:extLst>
  </p:cSld>
  <p:clrMapOvr>
    <a:masterClrMapping/>
  </p:clrMapOvr>
  <p:transition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21180-D60F-41F2-8D72-778CC088A1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10DE470-A60D-002F-F6AE-211A61872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Mediazione concettuale: cooperare per costruire significato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1D639BC-3402-669D-924A-B88916F29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27082"/>
            <a:ext cx="10820400" cy="453091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/>
              <a:t>🤝 </a:t>
            </a:r>
            <a:r>
              <a:rPr lang="it-IT" b="1" dirty="0"/>
              <a:t>Lavoro di gruppo nel CLIL</a:t>
            </a:r>
            <a:r>
              <a:rPr lang="it-IT" dirty="0"/>
              <a:t> = strategia per l’apprendimento condiviso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🔄 Gli studenti </a:t>
            </a:r>
            <a:r>
              <a:rPr lang="it-IT" b="1" dirty="0"/>
              <a:t>non sommano</a:t>
            </a:r>
            <a:r>
              <a:rPr lang="it-IT" dirty="0"/>
              <a:t> conoscenze, ma </a:t>
            </a:r>
            <a:r>
              <a:rPr lang="it-IT" b="1" dirty="0"/>
              <a:t>costruiscono significato insieme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🧠 </a:t>
            </a:r>
            <a:r>
              <a:rPr lang="it-IT" b="1" dirty="0"/>
              <a:t>Mediazione concettuale</a:t>
            </a:r>
            <a:r>
              <a:rPr lang="it-IT" dirty="0"/>
              <a:t> = insieme di strategie per: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chiarire concetti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riformulare messaggi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facilitare la comprensione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📚 Riconosciuta dal </a:t>
            </a:r>
            <a:r>
              <a:rPr lang="it-IT" b="1" dirty="0"/>
              <a:t>QCER Volume complementare (2018)</a:t>
            </a:r>
            <a:r>
              <a:rPr lang="it-IT" dirty="0"/>
              <a:t> come </a:t>
            </a:r>
            <a:r>
              <a:rPr lang="it-IT" b="1" dirty="0" err="1"/>
              <a:t>macrocompetenza</a:t>
            </a:r>
            <a:r>
              <a:rPr lang="it-IT" b="1" dirty="0"/>
              <a:t> centrale</a:t>
            </a:r>
          </a:p>
          <a:p>
            <a:pPr marL="0" indent="0">
              <a:buNone/>
            </a:pPr>
            <a:br>
              <a:rPr lang="it-IT" dirty="0"/>
            </a:br>
            <a:r>
              <a:rPr lang="it-IT" dirty="0"/>
              <a:t>💬 Non solo traduzione → anche </a:t>
            </a:r>
            <a:r>
              <a:rPr lang="it-IT" b="1" dirty="0"/>
              <a:t>adattamento, semplificazione, negoziazione del significato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10833374"/>
      </p:ext>
    </p:extLst>
  </p:cSld>
  <p:clrMapOvr>
    <a:masterClrMapping/>
  </p:clrMapOvr>
  <p:transition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2AFD4C4-E2C7-8CE1-1E8C-B376D9292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Lavoro di gruppo: ruoli funzionali alla mediazione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AF4EB02-C5E4-6043-3045-66423B11E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t-IT" dirty="0"/>
              <a:t>👥 Per rendere efficace la cooperazione, assegna </a:t>
            </a:r>
            <a:r>
              <a:rPr lang="it-IT" b="1" dirty="0"/>
              <a:t>ruoli specifici</a:t>
            </a:r>
            <a:r>
              <a:rPr lang="it-IT" dirty="0"/>
              <a:t>:</a:t>
            </a:r>
          </a:p>
          <a:p>
            <a:pPr>
              <a:buNone/>
            </a:pPr>
            <a:r>
              <a:rPr lang="it-IT" dirty="0"/>
              <a:t>🔹 </a:t>
            </a:r>
            <a:r>
              <a:rPr lang="it-IT" b="1" dirty="0"/>
              <a:t>Chiarificatore</a:t>
            </a:r>
            <a:br>
              <a:rPr lang="it-IT" dirty="0"/>
            </a:br>
            <a:r>
              <a:rPr lang="it-IT" dirty="0"/>
              <a:t>✔️ Semplifica il lessico – usa immagini o esempi</a:t>
            </a:r>
            <a:br>
              <a:rPr lang="it-IT" dirty="0"/>
            </a:br>
            <a:r>
              <a:rPr lang="it-IT" dirty="0"/>
              <a:t>🗨️ “Evaporazione vuol dire che l’acqua diventa vapore”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🔹 </a:t>
            </a:r>
            <a:r>
              <a:rPr lang="it-IT" b="1" dirty="0" err="1"/>
              <a:t>Parafrasatore</a:t>
            </a:r>
            <a:br>
              <a:rPr lang="it-IT" dirty="0"/>
            </a:br>
            <a:r>
              <a:rPr lang="it-IT" dirty="0"/>
              <a:t>✔️ Riformula con parole più semplici</a:t>
            </a:r>
            <a:br>
              <a:rPr lang="it-IT" dirty="0"/>
            </a:br>
            <a:r>
              <a:rPr lang="it-IT" dirty="0"/>
              <a:t>🗨️ “Cioè, il calore fa salire il vapore”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🔹 </a:t>
            </a:r>
            <a:r>
              <a:rPr lang="it-IT" b="1" dirty="0"/>
              <a:t>Facilitatore linguistico</a:t>
            </a:r>
            <a:br>
              <a:rPr lang="it-IT" dirty="0"/>
            </a:br>
            <a:r>
              <a:rPr lang="it-IT" dirty="0"/>
              <a:t>✔️ Aiuta a trovare parole/espressioni corrette</a:t>
            </a:r>
            <a:br>
              <a:rPr lang="it-IT" dirty="0"/>
            </a:br>
            <a:r>
              <a:rPr lang="it-IT" dirty="0"/>
              <a:t>🗨️ “Puoi dire ‘trasformazione fisica’”</a:t>
            </a:r>
          </a:p>
          <a:p>
            <a:pPr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🔹 </a:t>
            </a:r>
            <a:r>
              <a:rPr lang="it-IT" b="1" dirty="0"/>
              <a:t>Sintetizzatore</a:t>
            </a:r>
            <a:br>
              <a:rPr lang="it-IT" dirty="0"/>
            </a:br>
            <a:r>
              <a:rPr lang="it-IT" dirty="0"/>
              <a:t>✔️ Riassume concetti chiave per la restituzione</a:t>
            </a:r>
            <a:br>
              <a:rPr lang="it-IT" dirty="0"/>
            </a:br>
            <a:r>
              <a:rPr lang="it-IT" dirty="0"/>
              <a:t>🗨️ “Possiamo scrivere che l’evaporazione è il passaggio da liquido a gas”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58719719"/>
      </p:ext>
    </p:extLst>
  </p:cSld>
  <p:clrMapOvr>
    <a:masterClrMapping/>
  </p:clrMapOvr>
  <p:transition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906D3D-ABBC-571E-5FA6-A78BBCA986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BA8A729-E07B-9286-FFD9-02A948897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ruolo del docente e la conclusione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FB24ABE-BDC5-39B8-6CCB-EB4D1AC03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57067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/>
              <a:t>👨‍🏫 </a:t>
            </a:r>
            <a:r>
              <a:rPr lang="it-IT" b="1" dirty="0"/>
              <a:t>Il docente guida e struttura la mediazione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Progetta </a:t>
            </a:r>
            <a:r>
              <a:rPr lang="it-IT" b="1" dirty="0"/>
              <a:t>compiti cooperativi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Assegna ruoli in base ai livelli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Modella il linguaggio con </a:t>
            </a:r>
            <a:r>
              <a:rPr lang="it-IT" b="1" dirty="0"/>
              <a:t>frasi guida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Valuta </a:t>
            </a:r>
            <a:r>
              <a:rPr lang="it-IT" b="1" dirty="0"/>
              <a:t>contenuto + interazione linguistica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📋 </a:t>
            </a:r>
            <a:r>
              <a:rPr lang="it-IT" b="1" dirty="0"/>
              <a:t>Esempi di frasi utili</a:t>
            </a:r>
            <a:r>
              <a:rPr lang="it-IT" dirty="0"/>
              <a:t>:</a:t>
            </a:r>
            <a:br>
              <a:rPr lang="it-IT" dirty="0"/>
            </a:br>
            <a:r>
              <a:rPr lang="it-IT" dirty="0"/>
              <a:t>🗨️ “Puoi spiegarmelo in un altro modo?”</a:t>
            </a:r>
            <a:br>
              <a:rPr lang="it-IT" dirty="0"/>
            </a:br>
            <a:r>
              <a:rPr lang="it-IT" dirty="0"/>
              <a:t>🗨️ “Questa parola vuol dire…?”</a:t>
            </a:r>
            <a:br>
              <a:rPr lang="it-IT" dirty="0"/>
            </a:br>
            <a:r>
              <a:rPr lang="it-IT" dirty="0"/>
              <a:t>🗨️ “Possiamo usare questa frase?”</a:t>
            </a:r>
            <a:br>
              <a:rPr lang="it-IT" dirty="0"/>
            </a:br>
            <a:r>
              <a:rPr lang="it-IT" dirty="0"/>
              <a:t>🗨️ “Riassumendo, abbiamo capito che…”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Conclusione</a:t>
            </a:r>
            <a:r>
              <a:rPr lang="it-IT" dirty="0"/>
              <a:t>: la mediazione nel CLIL sviluppa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🧠 competenze cognitive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consapevolezza linguistica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🤲 empatia e cooperazione</a:t>
            </a:r>
            <a:br>
              <a:rPr lang="it-IT" dirty="0"/>
            </a:br>
            <a:r>
              <a:rPr lang="it-IT" dirty="0"/>
              <a:t>🌍 Educare a pensare insieme in un’aula plurilingue e inclusiva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87607693"/>
      </p:ext>
    </p:extLst>
  </p:cSld>
  <p:clrMapOvr>
    <a:masterClrMapping/>
  </p:clrMapOvr>
  <p:transition>
    <p:wipe/>
  </p:transition>
</p:sld>
</file>

<file path=ppt/theme/theme1.xml><?xml version="1.0" encoding="utf-8"?>
<a:theme xmlns:a="http://schemas.openxmlformats.org/drawingml/2006/main" name="Scia di vapore">
  <a:themeElements>
    <a:clrScheme name="Scia di vapore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Scia di vapore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cia di vapore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Scia di vapore</Template>
  <TotalTime>84</TotalTime>
  <Words>2738</Words>
  <Application>Microsoft Office PowerPoint</Application>
  <PresentationFormat>Widescreen</PresentationFormat>
  <Paragraphs>307</Paragraphs>
  <Slides>29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29</vt:i4>
      </vt:variant>
    </vt:vector>
  </HeadingPairs>
  <TitlesOfParts>
    <vt:vector size="37" baseType="lpstr">
      <vt:lpstr>Arial</vt:lpstr>
      <vt:lpstr>Calibri</vt:lpstr>
      <vt:lpstr>Century Gothic</vt:lpstr>
      <vt:lpstr>Segoe UI Emoji</vt:lpstr>
      <vt:lpstr>Segoe UI Symbol</vt:lpstr>
      <vt:lpstr>Symbol</vt:lpstr>
      <vt:lpstr>Times New Roman</vt:lpstr>
      <vt:lpstr>Scia di vapore</vt:lpstr>
      <vt:lpstr>IL CLIL nell’insegnamento dell’italiano L2 </vt:lpstr>
      <vt:lpstr>In Un Contesto Educativo Sempre Più Segnato Da Mobilità, Diversità Linguistica E Interculturalità, Il CLIL (Content And Language Integrated Learning) Rappresenta Una Risposta Pedagogica Efficace.  ➤ Apprendimento Integrato Di Lingua E Contenuti Disciplinari ➤ Supera La Separazione Tra “Insegnare La Lingua” E “Insegnare   Attraverso La Lingua” ➤ Rende La Lingua Mezzo Di Accesso Alla Conoscenza, Non Solo Oggetto Di Studio ➤ Applicabile All’italiano L2, In Particolare Per Studenti Neoarrivati E Adulti Nei CPIA </vt:lpstr>
      <vt:lpstr>Principi Chiave Del CLIL Per L’italiano L2 ✔ Apprendimento Situato, Autentico E Motivante ✔ Contenuti Accessibili Ma Cognitivamente Sfidanti ✔ Linguaggio Mediato, Supportato Da Scaffolding E Mediazione  Riferimenti Teorici Fondamentali Krashen – Input Comprensibile (I+1) Cummins – BICS/CALP E Teoria Dell’iceberg Coyle – Modello Delle 4C Dale &amp; Tanner – Strategie Operative Per Il CLIL  </vt:lpstr>
      <vt:lpstr>📌 L’input È Fondamentale Per Apprendere Una L2  🧠 Secondo Stephen Krashen, L’acquisizione Avviene Tramite Esposizione A Messaggi Comprensibili, Non Grazie Allo Studio Esplicito Delle Regole  🔑 I + 1 = Input Leggermente Più Avanzato Del Livello Attuale  ➡️ L’apprendente Capisce Grazie Al Contesto Comunicativo  📘 Nel CLIL, L’input Deve Essere: 👂 Comprensibile 💡 Significativo 🧩 Contestualizzato  🎯 Il Docente CLIL Non Trasmette Solo Contenuti → Guida L’accesso Linguistico Ai Saperi Disciplinari  </vt:lpstr>
      <vt:lpstr>🧩 Susan Gass (1997) Amplia Krashen → L’input Da Solo Non Basta!  Deve Essere Notato, Rielaborato, Interiorizzato Attraverso Interazione Autentica  📊 Le Fasi Dell’acquisizione Secondo Gass: 1️⃣ Input – Esposizione Alla Lingua 2️⃣ Noticing – Notare Un Elemento Nuovo 3️⃣ Comprehension – Capire Il Significato 4️⃣ Interaction – Dialogo E Negoziazione 5️⃣ Intake – Selezionare Ciò Che Si Apprende 6️⃣ Integration – Usare L’elemento Nella Produzione  🎯 Nel CLIL, L’insegnante: 🔍 Attira L’attenzione Su Forme Linguistiche 🤝 Crea Spazi Di Interazione E Riflessione 🧠 Sostiene L’interiorizzazione Del Linguaggio Disciplinare  </vt:lpstr>
      <vt:lpstr>Input modificato: rendere accessibile senza banalizzare</vt:lpstr>
      <vt:lpstr>Input interattivo: negoziare il significato</vt:lpstr>
      <vt:lpstr>La teoria dell’iceberg di Jim Cummins</vt:lpstr>
      <vt:lpstr>BICS vs CALP: due dimensioni complementari</vt:lpstr>
      <vt:lpstr>CLIL e sviluppo della CALP</vt:lpstr>
      <vt:lpstr>Le 4C del CLIL: un modello integrato (Do Coyle, 1999)</vt:lpstr>
      <vt:lpstr>Content e Communication</vt:lpstr>
      <vt:lpstr>Cognition e Culture</vt:lpstr>
      <vt:lpstr>Sinergia delle 4C e applicazione al CLIL in italiano L2</vt:lpstr>
      <vt:lpstr>Presentazione standard di PowerPoint</vt:lpstr>
      <vt:lpstr>Cos'è lo scaffolding nel CLIL</vt:lpstr>
      <vt:lpstr>Scaffolding e Zona di Sviluppo Prossimale</vt:lpstr>
      <vt:lpstr>Input scaffolding: strategie per comprendere</vt:lpstr>
      <vt:lpstr>Output scaffolding: guidare la produzione</vt:lpstr>
      <vt:lpstr>Focus su forma e contenuto</vt:lpstr>
      <vt:lpstr>Tipologie di scaffolding + Conclusione</vt:lpstr>
      <vt:lpstr>Scheda 1 – Comprensione dell’input: “Osservo, capisco, spiego” </vt:lpstr>
      <vt:lpstr>Scheda 2 – Produzione dell’output: “Parla con me”</vt:lpstr>
      <vt:lpstr>Scheda 3 – Focus su lingua e contenuto: “Analizzo il testo”</vt:lpstr>
      <vt:lpstr>Scheda 4 – Produzione scritta: “Scrivi con la guida”</vt:lpstr>
      <vt:lpstr>Scheda 5 – Sintesi collaborativa: “Riassumiamo insieme”</vt:lpstr>
      <vt:lpstr>Mediazione concettuale: cooperare per costruire significato</vt:lpstr>
      <vt:lpstr>Lavoro di gruppo: ruoli funzionali alla mediazione</vt:lpstr>
      <vt:lpstr>Il ruolo del docente e la conclusione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CHIARA CARUSO</dc:creator>
  <cp:lastModifiedBy>CHIARA CARUSO</cp:lastModifiedBy>
  <cp:revision>3</cp:revision>
  <dcterms:created xsi:type="dcterms:W3CDTF">2025-05-13T09:18:12Z</dcterms:created>
  <dcterms:modified xsi:type="dcterms:W3CDTF">2025-05-14T10:02:16Z</dcterms:modified>
</cp:coreProperties>
</file>