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7" r:id="rId3"/>
    <p:sldId id="281" r:id="rId4"/>
    <p:sldId id="283" r:id="rId5"/>
    <p:sldId id="282" r:id="rId6"/>
    <p:sldId id="258" r:id="rId7"/>
    <p:sldId id="259" r:id="rId8"/>
    <p:sldId id="284" r:id="rId9"/>
    <p:sldId id="285" r:id="rId10"/>
    <p:sldId id="286" r:id="rId11"/>
    <p:sldId id="260" r:id="rId12"/>
    <p:sldId id="261" r:id="rId13"/>
    <p:sldId id="262" r:id="rId14"/>
    <p:sldId id="263" r:id="rId15"/>
    <p:sldId id="264" r:id="rId16"/>
    <p:sldId id="265" r:id="rId17"/>
    <p:sldId id="266" r:id="rId18"/>
    <p:sldId id="271" r:id="rId19"/>
    <p:sldId id="270" r:id="rId20"/>
    <p:sldId id="269" r:id="rId21"/>
    <p:sldId id="272" r:id="rId22"/>
    <p:sldId id="273" r:id="rId23"/>
    <p:sldId id="274" r:id="rId24"/>
    <p:sldId id="275" r:id="rId25"/>
    <p:sldId id="276" r:id="rId26"/>
    <p:sldId id="277" r:id="rId27"/>
    <p:sldId id="278" r:id="rId28"/>
    <p:sldId id="279" r:id="rId29"/>
    <p:sldId id="280"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533"/>
    <p:restoredTop sz="96064"/>
  </p:normalViewPr>
  <p:slideViewPr>
    <p:cSldViewPr snapToGrid="0">
      <p:cViewPr varScale="1">
        <p:scale>
          <a:sx n="113" d="100"/>
          <a:sy n="113" d="100"/>
        </p:scale>
        <p:origin x="184" y="2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3/21/25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‹N›</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3/21/25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7" name="Date Placeholder 6"/>
          <p:cNvSpPr>
            <a:spLocks noGrp="1"/>
          </p:cNvSpPr>
          <p:nvPr>
            <p:ph type="dt" sz="half" idx="10"/>
          </p:nvPr>
        </p:nvSpPr>
        <p:spPr/>
        <p:txBody>
          <a:bodyPr/>
          <a:lstStyle/>
          <a:p>
            <a:fld id="{1160EA64-D806-43AC-9DF2-F8C432F32B4C}" type="datetimeFigureOut">
              <a:rPr lang="en-US" dirty="0"/>
              <a:t>3/21/25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‹N›</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3/21/25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583436" y="3143250"/>
            <a:ext cx="4270248" cy="2596776"/>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7" name="Date Placeholder 6"/>
          <p:cNvSpPr>
            <a:spLocks noGrp="1"/>
          </p:cNvSpPr>
          <p:nvPr>
            <p:ph type="dt" sz="half" idx="10"/>
          </p:nvPr>
        </p:nvSpPr>
        <p:spPr/>
        <p:txBody>
          <a:bodyPr/>
          <a:lstStyle/>
          <a:p>
            <a:fld id="{4F7D4976-E339-4826-83B7-FBD03F55ECF8}" type="datetimeFigureOut">
              <a:rPr lang="en-US" dirty="0"/>
              <a:t>3/21/25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‹N›</a:t>
            </a:fld>
            <a:endParaRPr lang="en-US" dirty="0"/>
          </a:p>
        </p:txBody>
      </p:sp>
      <p:sp>
        <p:nvSpPr>
          <p:cNvPr id="10" name="Title 9"/>
          <p:cNvSpPr>
            <a:spLocks noGrp="1"/>
          </p:cNvSpPr>
          <p:nvPr>
            <p:ph type="title"/>
          </p:nvPr>
        </p:nvSpPr>
        <p:spPr/>
        <p:txBody>
          <a:bodyPr/>
          <a:lstStyle/>
          <a:p>
            <a:r>
              <a:rPr lang="it-IT"/>
              <a:t>Fare clic per modificare lo stile del titolo dello schema</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3/21/25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3/21/25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9" name="Date Placeholder 8"/>
          <p:cNvSpPr>
            <a:spLocks noGrp="1"/>
          </p:cNvSpPr>
          <p:nvPr>
            <p:ph type="dt" sz="half" idx="10"/>
          </p:nvPr>
        </p:nvSpPr>
        <p:spPr/>
        <p:txBody>
          <a:bodyPr/>
          <a:lstStyle/>
          <a:p>
            <a:fld id="{D1BE4249-C0D0-4B06-8692-E8BB871AF643}" type="datetimeFigureOut">
              <a:rPr lang="en-US" dirty="0"/>
              <a:t>3/21/25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3/21/25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3/21/25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3/21/25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3/21/25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Valeria.sperti2@unina.i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ia600204.us.archive.org/19/items/lavieunanimep00roma/lavieunanimep00roma.pdf"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la-philosophie.com/wp-content/uploads/2012/12/Sartre-Huis-clos-Texte-complet-pdf.pdf"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athenaphilosophique.net/wp-content/uploads/2019/07/Camus-Albert-Discours-de-su%C3%A8de.pdf"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B75F2B-7271-3763-85B5-A0E730517B2F}"/>
              </a:ext>
            </a:extLst>
          </p:cNvPr>
          <p:cNvSpPr>
            <a:spLocks noGrp="1"/>
          </p:cNvSpPr>
          <p:nvPr>
            <p:ph type="ctrTitle"/>
          </p:nvPr>
        </p:nvSpPr>
        <p:spPr/>
        <p:txBody>
          <a:bodyPr/>
          <a:lstStyle/>
          <a:p>
            <a:r>
              <a:rPr lang="it-IT" sz="1800" i="1" dirty="0">
                <a:solidFill>
                  <a:srgbClr val="000000"/>
                </a:solidFill>
                <a:effectLst/>
                <a:latin typeface="-webkit-standard"/>
                <a:ea typeface="Times New Roman" panose="02020603050405020304" pitchFamily="18" charset="0"/>
                <a:cs typeface="Times New Roman" panose="02020603050405020304" pitchFamily="18" charset="0"/>
              </a:rPr>
              <a:t>La scrittura "implicata": variazioni sull'engagement letterario nelle narrazioni contemporanee francesi e francofone</a:t>
            </a:r>
            <a:r>
              <a:rPr lang="it-IT" dirty="0">
                <a:effectLst/>
              </a:rPr>
              <a:t> </a:t>
            </a:r>
            <a:endParaRPr lang="fr-FR" dirty="0"/>
          </a:p>
        </p:txBody>
      </p:sp>
      <p:sp>
        <p:nvSpPr>
          <p:cNvPr id="3" name="Sottotitolo 2">
            <a:extLst>
              <a:ext uri="{FF2B5EF4-FFF2-40B4-BE49-F238E27FC236}">
                <a16:creationId xmlns:a16="http://schemas.microsoft.com/office/drawing/2014/main" id="{D5601D7F-E762-BFF4-AD73-CB3F13705B5E}"/>
              </a:ext>
            </a:extLst>
          </p:cNvPr>
          <p:cNvSpPr>
            <a:spLocks noGrp="1"/>
          </p:cNvSpPr>
          <p:nvPr>
            <p:ph type="subTitle" idx="1"/>
          </p:nvPr>
        </p:nvSpPr>
        <p:spPr/>
        <p:txBody>
          <a:bodyPr>
            <a:normAutofit fontScale="70000" lnSpcReduction="20000"/>
          </a:bodyPr>
          <a:lstStyle/>
          <a:p>
            <a:r>
              <a:rPr lang="fr-FR" dirty="0"/>
              <a:t>Valeria </a:t>
            </a:r>
            <a:r>
              <a:rPr lang="fr-FR" dirty="0" err="1"/>
              <a:t>Sperti</a:t>
            </a:r>
            <a:r>
              <a:rPr lang="fr-FR" dirty="0"/>
              <a:t> </a:t>
            </a:r>
            <a:r>
              <a:rPr lang="fr-FR" dirty="0" err="1"/>
              <a:t>a.a</a:t>
            </a:r>
            <a:r>
              <a:rPr lang="fr-FR" dirty="0"/>
              <a:t>. 24-25</a:t>
            </a:r>
          </a:p>
          <a:p>
            <a:r>
              <a:rPr lang="fr-FR" dirty="0">
                <a:hlinkClick r:id="rId2"/>
              </a:rPr>
              <a:t>Valeria.sperti2@unina.it</a:t>
            </a:r>
            <a:endParaRPr lang="fr-FR" dirty="0"/>
          </a:p>
          <a:p>
            <a:r>
              <a:rPr lang="fr-FR" dirty="0"/>
              <a:t>Via porta di Massa studio 415,  4 piano , scala B</a:t>
            </a:r>
          </a:p>
          <a:p>
            <a:r>
              <a:rPr lang="fr-FR" dirty="0"/>
              <a:t>RICEVIMENTO </a:t>
            </a:r>
            <a:r>
              <a:rPr lang="fr-FR" dirty="0" err="1"/>
              <a:t>GIOVEDì</a:t>
            </a:r>
            <a:r>
              <a:rPr lang="fr-FR" dirty="0"/>
              <a:t>: 12:15-13:15</a:t>
            </a:r>
          </a:p>
        </p:txBody>
      </p:sp>
    </p:spTree>
    <p:extLst>
      <p:ext uri="{BB962C8B-B14F-4D97-AF65-F5344CB8AC3E}">
        <p14:creationId xmlns:p14="http://schemas.microsoft.com/office/powerpoint/2010/main" val="3031614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3134D66E-9BDE-EA2A-DCB4-AEF9DAF3D4C2}"/>
              </a:ext>
            </a:extLst>
          </p:cNvPr>
          <p:cNvSpPr txBox="1"/>
          <p:nvPr/>
        </p:nvSpPr>
        <p:spPr>
          <a:xfrm>
            <a:off x="632177" y="677333"/>
            <a:ext cx="11164712" cy="5355312"/>
          </a:xfrm>
          <a:prstGeom prst="rect">
            <a:avLst/>
          </a:prstGeom>
          <a:noFill/>
        </p:spPr>
        <p:txBody>
          <a:bodyPr wrap="square" rtlCol="0">
            <a:spAutoFit/>
          </a:bodyPr>
          <a:lstStyle/>
          <a:p>
            <a:r>
              <a:rPr lang="fr-FR" dirty="0">
                <a:latin typeface="Times New Roman" panose="02020603050405020304" pitchFamily="18" charset="0"/>
                <a:cs typeface="Times New Roman" panose="02020603050405020304" pitchFamily="18" charset="0"/>
              </a:rPr>
              <a:t>Corpus:</a:t>
            </a:r>
          </a:p>
          <a:p>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Jean-Paul Sartre,</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Che cos’è la letteratura?</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Milano, Il Saggiatore, 2020 (1948).</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alcuni romanzi tra i seguenti://</a:t>
            </a:r>
            <a:r>
              <a:rPr lang="it-IT"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1800" dirty="0">
                <a:effectLst/>
                <a:latin typeface="Times New Roman" panose="02020603050405020304" pitchFamily="18" charset="0"/>
                <a:ea typeface="Calibri" panose="020F0502020204030204" pitchFamily="34" charset="0"/>
                <a:cs typeface="Times New Roman" panose="02020603050405020304" pitchFamily="18" charset="0"/>
              </a:rPr>
              <a:t>And </a:t>
            </a:r>
            <a:r>
              <a:rPr lang="fr-FR" sz="1800" dirty="0" err="1">
                <a:effectLst/>
                <a:latin typeface="Times New Roman" panose="02020603050405020304" pitchFamily="18" charset="0"/>
                <a:ea typeface="Calibri" panose="020F0502020204030204" pitchFamily="34" charset="0"/>
                <a:cs typeface="Times New Roman" panose="02020603050405020304" pitchFamily="18" charset="0"/>
              </a:rPr>
              <a:t>some</a:t>
            </a:r>
            <a:r>
              <a:rPr lang="fr-FR"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1800" dirty="0" err="1">
                <a:effectLst/>
                <a:latin typeface="Times New Roman" panose="02020603050405020304" pitchFamily="18" charset="0"/>
                <a:ea typeface="Calibri" panose="020F0502020204030204" pitchFamily="34" charset="0"/>
                <a:cs typeface="Times New Roman" panose="02020603050405020304" pitchFamily="18" charset="0"/>
              </a:rPr>
              <a:t>novels</a:t>
            </a:r>
            <a:r>
              <a:rPr lang="fr-FR"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1800" dirty="0" err="1">
                <a:effectLst/>
                <a:latin typeface="Times New Roman" panose="02020603050405020304" pitchFamily="18" charset="0"/>
                <a:ea typeface="Calibri" panose="020F0502020204030204" pitchFamily="34" charset="0"/>
                <a:cs typeface="Times New Roman" panose="02020603050405020304" pitchFamily="18" charset="0"/>
              </a:rPr>
              <a:t>from</a:t>
            </a:r>
            <a:r>
              <a:rPr lang="fr-FR" sz="1800" dirty="0">
                <a:effectLst/>
                <a:latin typeface="Times New Roman" panose="02020603050405020304" pitchFamily="18" charset="0"/>
                <a:ea typeface="Calibri" panose="020F0502020204030204" pitchFamily="34" charset="0"/>
                <a:cs typeface="Times New Roman" panose="02020603050405020304" pitchFamily="18" charset="0"/>
              </a:rPr>
              <a:t> the </a:t>
            </a:r>
            <a:r>
              <a:rPr lang="fr-FR" sz="1800" dirty="0" err="1">
                <a:effectLst/>
                <a:latin typeface="Times New Roman" panose="02020603050405020304" pitchFamily="18" charset="0"/>
                <a:ea typeface="Calibri" panose="020F0502020204030204" pitchFamily="34" charset="0"/>
                <a:cs typeface="Times New Roman" panose="02020603050405020304" pitchFamily="18" charset="0"/>
              </a:rPr>
              <a:t>following</a:t>
            </a:r>
            <a:r>
              <a:rPr lang="fr-FR"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1800" dirty="0" err="1">
                <a:effectLst/>
                <a:latin typeface="Times New Roman" panose="02020603050405020304" pitchFamily="18" charset="0"/>
                <a:ea typeface="Calibri" panose="020F0502020204030204" pitchFamily="34" charset="0"/>
                <a:cs typeface="Times New Roman" panose="02020603050405020304" pitchFamily="18" charset="0"/>
              </a:rPr>
              <a:t>list</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Hervé </a:t>
            </a:r>
            <a:r>
              <a:rPr lang="it-IT"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Guibert</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All’amico che non mi ha salvato la vita</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Milano, GOG, 2022.</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Patrick Modiano, </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Dora </a:t>
            </a:r>
            <a:r>
              <a:rPr lang="it-IT" sz="1800"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Bruder</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Milano, Guanda, 2011. </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Didier </a:t>
            </a:r>
            <a:r>
              <a:rPr lang="it-IT"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Eribon</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Ritorno a Reims</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Milano, Bompiani, 2017.</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Annie </a:t>
            </a:r>
            <a:r>
              <a:rPr lang="it-IT"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Ernaux</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Il posto,</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Roma, L’Orma, 2022.</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Édouard</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Louis, </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Metodo per diventare un altro</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Milano, La Nave di Teseo, 2023.</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Emmanuel Carrère, </a:t>
            </a:r>
            <a:r>
              <a:rPr lang="it-IT"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V13</a:t>
            </a:r>
            <a:r>
              <a:rPr lang="it-I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Milano, Adelphi, 2023.</a:t>
            </a:r>
            <a:endParaRPr lang="it-IT"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fr-FR" dirty="0">
                <a:latin typeface="Times New Roman" panose="02020603050405020304" pitchFamily="18" charset="0"/>
                <a:ea typeface="Calibri" panose="020F0502020204030204" pitchFamily="34" charset="0"/>
                <a:cs typeface="Times New Roman" panose="02020603050405020304" pitchFamily="18" charset="0"/>
              </a:rPr>
              <a:t>- Neige </a:t>
            </a:r>
            <a:r>
              <a:rPr lang="fr-FR" dirty="0" err="1">
                <a:latin typeface="Times New Roman" panose="02020603050405020304" pitchFamily="18" charset="0"/>
                <a:ea typeface="Calibri" panose="020F0502020204030204" pitchFamily="34" charset="0"/>
                <a:cs typeface="Times New Roman" panose="02020603050405020304" pitchFamily="18" charset="0"/>
              </a:rPr>
              <a:t>Sinno</a:t>
            </a:r>
            <a:r>
              <a:rPr lang="fr-FR" dirty="0">
                <a:latin typeface="Times New Roman" panose="02020603050405020304" pitchFamily="18" charset="0"/>
                <a:ea typeface="Calibri" panose="020F0502020204030204" pitchFamily="34" charset="0"/>
                <a:cs typeface="Times New Roman" panose="02020603050405020304" pitchFamily="18" charset="0"/>
              </a:rPr>
              <a:t>, </a:t>
            </a:r>
            <a:r>
              <a:rPr lang="fr-FR" i="1" dirty="0">
                <a:latin typeface="Times New Roman" panose="02020603050405020304" pitchFamily="18" charset="0"/>
                <a:ea typeface="Calibri" panose="020F0502020204030204" pitchFamily="34" charset="0"/>
                <a:cs typeface="Times New Roman" panose="02020603050405020304" pitchFamily="18" charset="0"/>
              </a:rPr>
              <a:t>Triste tigre, </a:t>
            </a:r>
            <a:r>
              <a:rPr lang="fr-FR" dirty="0" err="1">
                <a:latin typeface="Times New Roman" panose="02020603050405020304" pitchFamily="18" charset="0"/>
                <a:ea typeface="Calibri" panose="020F0502020204030204" pitchFamily="34" charset="0"/>
                <a:cs typeface="Times New Roman" panose="02020603050405020304" pitchFamily="18" charset="0"/>
              </a:rPr>
              <a:t>Vicenza</a:t>
            </a:r>
            <a:r>
              <a:rPr lang="fr-FR" dirty="0">
                <a:latin typeface="Times New Roman" panose="02020603050405020304" pitchFamily="18" charset="0"/>
                <a:ea typeface="Calibri" panose="020F0502020204030204" pitchFamily="34" charset="0"/>
                <a:cs typeface="Times New Roman" panose="02020603050405020304" pitchFamily="18" charset="0"/>
              </a:rPr>
              <a:t>, Neri </a:t>
            </a:r>
            <a:r>
              <a:rPr lang="fr-FR" dirty="0" err="1">
                <a:latin typeface="Times New Roman" panose="02020603050405020304" pitchFamily="18" charset="0"/>
                <a:ea typeface="Calibri" panose="020F0502020204030204" pitchFamily="34" charset="0"/>
                <a:cs typeface="Times New Roman" panose="02020603050405020304" pitchFamily="18" charset="0"/>
              </a:rPr>
              <a:t>Pozza</a:t>
            </a:r>
            <a:r>
              <a:rPr lang="fr-FR" dirty="0">
                <a:latin typeface="Times New Roman" panose="02020603050405020304" pitchFamily="18" charset="0"/>
                <a:ea typeface="Calibri" panose="020F0502020204030204" pitchFamily="34" charset="0"/>
                <a:cs typeface="Times New Roman" panose="02020603050405020304" pitchFamily="18" charset="0"/>
              </a:rPr>
              <a:t>, 2024.</a:t>
            </a:r>
            <a:endParaRPr lang="it-IT" dirty="0">
              <a:latin typeface="Times New Roman" panose="02020603050405020304" pitchFamily="18" charset="0"/>
              <a:ea typeface="Calibri" panose="020F0502020204030204" pitchFamily="34" charset="0"/>
              <a:cs typeface="Times New Roman" panose="02020603050405020304" pitchFamily="18" charset="0"/>
            </a:endParaRPr>
          </a:p>
          <a:p>
            <a:endParaRPr lang="fr-FR" dirty="0">
              <a:latin typeface="Times New Roman" panose="02020603050405020304" pitchFamily="18" charset="0"/>
              <a:cs typeface="Times New Roman" panose="02020603050405020304" pitchFamily="18" charset="0"/>
            </a:endParaRPr>
          </a:p>
          <a:p>
            <a:r>
              <a:rPr lang="fr-FR" dirty="0">
                <a:latin typeface="Times New Roman" panose="02020603050405020304" pitchFamily="18" charset="0"/>
                <a:cs typeface="Times New Roman" panose="02020603050405020304" pitchFamily="18" charset="0"/>
              </a:rPr>
              <a:t>Laurent </a:t>
            </a:r>
            <a:r>
              <a:rPr lang="fr-FR" dirty="0" err="1">
                <a:latin typeface="Times New Roman" panose="02020603050405020304" pitchFamily="18" charset="0"/>
                <a:cs typeface="Times New Roman" panose="02020603050405020304" pitchFamily="18" charset="0"/>
              </a:rPr>
              <a:t>Mauvignier</a:t>
            </a:r>
            <a:r>
              <a:rPr lang="fr-FR" dirty="0">
                <a:latin typeface="Times New Roman" panose="02020603050405020304" pitchFamily="18" charset="0"/>
                <a:cs typeface="Times New Roman" panose="02020603050405020304" pitchFamily="18" charset="0"/>
              </a:rPr>
              <a:t> – Ivan </a:t>
            </a:r>
            <a:r>
              <a:rPr lang="fr-FR" dirty="0" err="1">
                <a:latin typeface="Times New Roman" panose="02020603050405020304" pitchFamily="18" charset="0"/>
                <a:cs typeface="Times New Roman" panose="02020603050405020304" pitchFamily="18" charset="0"/>
              </a:rPr>
              <a:t>Jablonka</a:t>
            </a:r>
            <a:r>
              <a:rPr lang="fr-FR" dirty="0">
                <a:latin typeface="Times New Roman" panose="02020603050405020304" pitchFamily="18" charset="0"/>
                <a:cs typeface="Times New Roman" panose="02020603050405020304" pitchFamily="18" charset="0"/>
              </a:rPr>
              <a:t> – Alice </a:t>
            </a:r>
            <a:r>
              <a:rPr lang="fr-FR" dirty="0" err="1">
                <a:latin typeface="Times New Roman" panose="02020603050405020304" pitchFamily="18" charset="0"/>
                <a:cs typeface="Times New Roman" panose="02020603050405020304" pitchFamily="18" charset="0"/>
              </a:rPr>
              <a:t>Zeniter</a:t>
            </a:r>
            <a:r>
              <a:rPr lang="fr-FR" dirty="0">
                <a:latin typeface="Times New Roman" panose="02020603050405020304" pitchFamily="18" charset="0"/>
                <a:cs typeface="Times New Roman" panose="02020603050405020304" pitchFamily="18" charset="0"/>
              </a:rPr>
              <a:t> </a:t>
            </a:r>
          </a:p>
          <a:p>
            <a:pPr algn="just"/>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La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bibliografia</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si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compone</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di 3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sezioni</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 1.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Testi</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teorici</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sull’engagement</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 2.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Storia</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della</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letteratura</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 3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opere</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fr-FR" sz="1800" dirty="0" err="1">
                <a:effectLst/>
                <a:latin typeface="Times New Roman" panose="02020603050405020304" pitchFamily="18" charset="0"/>
                <a:ea typeface="Times New Roman" panose="02020603050405020304" pitchFamily="18" charset="0"/>
                <a:cs typeface="Times New Roman" panose="02020603050405020304" pitchFamily="18" charset="0"/>
              </a:rPr>
              <a:t>critica</a:t>
            </a:r>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it-IT"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fr-FR"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t-IT" dirty="0">
                <a:latin typeface="Times New Roman" panose="02020603050405020304" pitchFamily="18" charset="0"/>
                <a:ea typeface="Times New Roman" panose="02020603050405020304" pitchFamily="18" charset="0"/>
                <a:cs typeface="Times New Roman" panose="02020603050405020304" pitchFamily="18" charset="0"/>
              </a:rPr>
              <a:t>6 romanzi.</a:t>
            </a:r>
          </a:p>
          <a:p>
            <a:endParaRPr lang="it-IT" dirty="0">
              <a:latin typeface="Times New Roman" panose="02020603050405020304" pitchFamily="18" charset="0"/>
              <a:ea typeface="Times New Roman" panose="02020603050405020304" pitchFamily="18" charset="0"/>
              <a:cs typeface="Times New Roman" panose="02020603050405020304" pitchFamily="18" charset="0"/>
            </a:endParaRPr>
          </a:p>
          <a:p>
            <a:r>
              <a:rPr lang="it-IT" dirty="0">
                <a:latin typeface="Times New Roman" panose="02020603050405020304" pitchFamily="18" charset="0"/>
                <a:ea typeface="Times New Roman" panose="02020603050405020304" pitchFamily="18" charset="0"/>
                <a:cs typeface="Times New Roman" panose="02020603050405020304" pitchFamily="18" charset="0"/>
              </a:rPr>
              <a:t>Hannah </a:t>
            </a:r>
            <a:r>
              <a:rPr lang="it-IT" dirty="0" err="1">
                <a:latin typeface="Times New Roman" panose="02020603050405020304" pitchFamily="18" charset="0"/>
                <a:ea typeface="Times New Roman" panose="02020603050405020304" pitchFamily="18" charset="0"/>
                <a:cs typeface="Times New Roman" panose="02020603050405020304" pitchFamily="18" charset="0"/>
              </a:rPr>
              <a:t>Steurer</a:t>
            </a:r>
            <a:r>
              <a:rPr lang="it-IT" dirty="0">
                <a:latin typeface="Times New Roman" panose="02020603050405020304" pitchFamily="18" charset="0"/>
                <a:ea typeface="Times New Roman" panose="02020603050405020304" pitchFamily="18" charset="0"/>
                <a:cs typeface="Times New Roman" panose="02020603050405020304" pitchFamily="18" charset="0"/>
              </a:rPr>
              <a:t>: Philippe </a:t>
            </a:r>
            <a:r>
              <a:rPr lang="it-IT" dirty="0" err="1">
                <a:latin typeface="Times New Roman" panose="02020603050405020304" pitchFamily="18" charset="0"/>
                <a:ea typeface="Times New Roman" panose="02020603050405020304" pitchFamily="18" charset="0"/>
                <a:cs typeface="Times New Roman" panose="02020603050405020304" pitchFamily="18" charset="0"/>
              </a:rPr>
              <a:t>Lançon</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i="1" dirty="0">
                <a:latin typeface="Times New Roman" panose="02020603050405020304" pitchFamily="18" charset="0"/>
                <a:ea typeface="Times New Roman" panose="02020603050405020304" pitchFamily="18" charset="0"/>
                <a:cs typeface="Times New Roman" panose="02020603050405020304" pitchFamily="18" charset="0"/>
              </a:rPr>
              <a:t>La Traversata</a:t>
            </a:r>
            <a:r>
              <a:rPr lang="it-IT" dirty="0">
                <a:latin typeface="Times New Roman" panose="02020603050405020304" pitchFamily="18" charset="0"/>
                <a:ea typeface="Times New Roman" panose="02020603050405020304" pitchFamily="18" charset="0"/>
                <a:cs typeface="Times New Roman" panose="02020603050405020304" pitchFamily="18" charset="0"/>
              </a:rPr>
              <a:t>, Roma, E/O.</a:t>
            </a:r>
          </a:p>
          <a:p>
            <a:r>
              <a:rPr lang="it-IT" dirty="0">
                <a:latin typeface="Times New Roman" panose="02020603050405020304" pitchFamily="18" charset="0"/>
                <a:ea typeface="Times New Roman" panose="02020603050405020304" pitchFamily="18" charset="0"/>
                <a:cs typeface="Times New Roman" panose="02020603050405020304" pitchFamily="18" charset="0"/>
              </a:rPr>
              <a:t>Anne-Laure </a:t>
            </a:r>
            <a:r>
              <a:rPr lang="it-IT" dirty="0" err="1">
                <a:latin typeface="Times New Roman" panose="02020603050405020304" pitchFamily="18" charset="0"/>
                <a:ea typeface="Times New Roman" panose="02020603050405020304" pitchFamily="18" charset="0"/>
                <a:cs typeface="Times New Roman" panose="02020603050405020304" pitchFamily="18" charset="0"/>
              </a:rPr>
              <a:t>Rigeade</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dirty="0" err="1">
                <a:latin typeface="Times New Roman" panose="02020603050405020304" pitchFamily="18" charset="0"/>
                <a:ea typeface="Times New Roman" panose="02020603050405020304" pitchFamily="18" charset="0"/>
                <a:cs typeface="Times New Roman" panose="02020603050405020304" pitchFamily="18" charset="0"/>
              </a:rPr>
              <a:t>Neige</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dirty="0" err="1">
                <a:latin typeface="Times New Roman" panose="02020603050405020304" pitchFamily="18" charset="0"/>
                <a:ea typeface="Times New Roman" panose="02020603050405020304" pitchFamily="18" charset="0"/>
                <a:cs typeface="Times New Roman" panose="02020603050405020304" pitchFamily="18" charset="0"/>
              </a:rPr>
              <a:t>Sinno</a:t>
            </a:r>
            <a:r>
              <a:rPr lang="it-IT" dirty="0">
                <a:latin typeface="Times New Roman" panose="02020603050405020304" pitchFamily="18" charset="0"/>
                <a:ea typeface="Times New Roman" panose="02020603050405020304" pitchFamily="18" charset="0"/>
                <a:cs typeface="Times New Roman" panose="02020603050405020304" pitchFamily="18" charset="0"/>
              </a:rPr>
              <a:t>, Triste tigre, Vicenza, Neri Pozza.</a:t>
            </a:r>
          </a:p>
          <a:p>
            <a:endParaRPr lang="fr-FR" dirty="0">
              <a:latin typeface="Times New Roman" panose="02020603050405020304" pitchFamily="18" charset="0"/>
              <a:cs typeface="Times New Roman" panose="02020603050405020304" pitchFamily="18" charset="0"/>
            </a:endParaRPr>
          </a:p>
          <a:p>
            <a:r>
              <a:rPr lang="fr-FR" dirty="0" err="1">
                <a:latin typeface="Times New Roman" panose="02020603050405020304" pitchFamily="18" charset="0"/>
                <a:cs typeface="Times New Roman" panose="02020603050405020304" pitchFamily="18" charset="0"/>
              </a:rPr>
              <a:t>Incontro</a:t>
            </a:r>
            <a:r>
              <a:rPr lang="fr-FR" dirty="0">
                <a:latin typeface="Times New Roman" panose="02020603050405020304" pitchFamily="18" charset="0"/>
                <a:cs typeface="Times New Roman" panose="02020603050405020304" pitchFamily="18" charset="0"/>
              </a:rPr>
              <a:t> </a:t>
            </a:r>
            <a:r>
              <a:rPr lang="fr-FR" dirty="0" err="1">
                <a:latin typeface="Times New Roman" panose="02020603050405020304" pitchFamily="18" charset="0"/>
                <a:cs typeface="Times New Roman" panose="02020603050405020304" pitchFamily="18" charset="0"/>
              </a:rPr>
              <a:t>slameur</a:t>
            </a:r>
            <a:r>
              <a:rPr lang="fr-FR"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468336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06598D05-9D25-F18E-2DC2-D709C732C8DB}"/>
              </a:ext>
            </a:extLst>
          </p:cNvPr>
          <p:cNvPicPr>
            <a:picLocks noChangeAspect="1"/>
          </p:cNvPicPr>
          <p:nvPr/>
        </p:nvPicPr>
        <p:blipFill>
          <a:blip r:embed="rId2"/>
          <a:stretch>
            <a:fillRect/>
          </a:stretch>
        </p:blipFill>
        <p:spPr>
          <a:xfrm>
            <a:off x="3644265" y="0"/>
            <a:ext cx="4903470" cy="6858000"/>
          </a:xfrm>
          <a:prstGeom prst="rect">
            <a:avLst/>
          </a:prstGeom>
        </p:spPr>
      </p:pic>
    </p:spTree>
    <p:extLst>
      <p:ext uri="{BB962C8B-B14F-4D97-AF65-F5344CB8AC3E}">
        <p14:creationId xmlns:p14="http://schemas.microsoft.com/office/powerpoint/2010/main" val="1842748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62557C7-750F-1E28-A00D-21A81379FF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8238" y="0"/>
            <a:ext cx="48339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533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D05FD3E3-7B26-182A-2978-F76D4D9DB0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0"/>
            <a:ext cx="5029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997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4D07CA2-1170-A7C6-389E-2E4EE2879AD4}"/>
              </a:ext>
            </a:extLst>
          </p:cNvPr>
          <p:cNvSpPr txBox="1"/>
          <p:nvPr/>
        </p:nvSpPr>
        <p:spPr>
          <a:xfrm>
            <a:off x="451555" y="462845"/>
            <a:ext cx="10792178" cy="6463308"/>
          </a:xfrm>
          <a:prstGeom prst="rect">
            <a:avLst/>
          </a:prstGeom>
          <a:noFill/>
        </p:spPr>
        <p:txBody>
          <a:bodyPr wrap="square" rtlCol="0">
            <a:spAutoFit/>
          </a:bodyPr>
          <a:lstStyle/>
          <a:p>
            <a:endParaRPr lang="fr-FR" dirty="0">
              <a:latin typeface="Athelas" panose="02000503000000020003" pitchFamily="2" charset="77"/>
              <a:ea typeface="Times New Roman" panose="02020603050405020304" pitchFamily="18" charset="0"/>
            </a:endParaRPr>
          </a:p>
          <a:p>
            <a:r>
              <a:rPr lang="fr-FR" sz="1800" dirty="0">
                <a:effectLst/>
                <a:latin typeface="Athelas" panose="02000503000000020003" pitchFamily="2" charset="77"/>
                <a:ea typeface="Times New Roman" panose="02020603050405020304" pitchFamily="18" charset="0"/>
              </a:rPr>
              <a:t>Un écrivain est engagé lorsqu’il tâche de prendre la</a:t>
            </a:r>
            <a:r>
              <a:rPr lang="fr-FR" sz="1800" spc="-23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conscience la plus lucide et la plus entière d’être</a:t>
            </a:r>
            <a:r>
              <a:rPr lang="fr-FR" sz="1800" spc="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embarqué, c’est-à-dire lorsqu’il fait passer pour lui</a:t>
            </a:r>
            <a:r>
              <a:rPr lang="fr-FR" sz="1800" spc="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et</a:t>
            </a:r>
            <a:r>
              <a:rPr lang="fr-FR" sz="1800" spc="-10"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pour</a:t>
            </a:r>
            <a:r>
              <a:rPr lang="fr-FR" sz="1800" spc="-10"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les</a:t>
            </a:r>
            <a:r>
              <a:rPr lang="fr-FR" sz="1800" spc="-1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autres</a:t>
            </a:r>
            <a:r>
              <a:rPr lang="fr-FR" sz="1800" spc="-1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l’engagement</a:t>
            </a:r>
            <a:r>
              <a:rPr lang="fr-FR" sz="1800" spc="-1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de</a:t>
            </a:r>
            <a:r>
              <a:rPr lang="fr-FR" sz="1800" spc="-10"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la</a:t>
            </a:r>
            <a:r>
              <a:rPr lang="fr-FR" sz="1800" spc="-10"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spontanéité</a:t>
            </a:r>
            <a:r>
              <a:rPr lang="fr-FR" sz="1800" spc="-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au</a:t>
            </a:r>
            <a:r>
              <a:rPr lang="it-IT" dirty="0">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réfléchi</a:t>
            </a:r>
            <a:r>
              <a:rPr lang="fr-FR" sz="1800" spc="-23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(Sartre,</a:t>
            </a:r>
            <a:r>
              <a:rPr lang="fr-FR" sz="1800" spc="-30" dirty="0">
                <a:effectLst/>
                <a:latin typeface="Athelas" panose="02000503000000020003" pitchFamily="2" charset="77"/>
                <a:ea typeface="Times New Roman" panose="02020603050405020304" pitchFamily="18" charset="0"/>
              </a:rPr>
              <a:t> </a:t>
            </a:r>
            <a:r>
              <a:rPr lang="fr-FR" sz="1800" i="1" spc="-30" dirty="0">
                <a:effectLst/>
                <a:latin typeface="Athelas" panose="02000503000000020003" pitchFamily="2" charset="77"/>
                <a:ea typeface="Times New Roman" panose="02020603050405020304" pitchFamily="18" charset="0"/>
              </a:rPr>
              <a:t>Qu’est-ce que la littérature ?</a:t>
            </a:r>
            <a:r>
              <a:rPr lang="fr-FR" sz="1800" spc="-30" dirty="0">
                <a:effectLst/>
                <a:latin typeface="Athelas" panose="02000503000000020003" pitchFamily="2" charset="77"/>
                <a:ea typeface="Times New Roman" panose="02020603050405020304" pitchFamily="18" charset="0"/>
              </a:rPr>
              <a:t> , 1948, Paris, Folio Gallimard, </a:t>
            </a:r>
            <a:r>
              <a:rPr lang="fr-FR" sz="1800" dirty="0">
                <a:effectLst/>
                <a:latin typeface="Athelas" panose="02000503000000020003" pitchFamily="2" charset="77"/>
                <a:ea typeface="Times New Roman" panose="02020603050405020304" pitchFamily="18" charset="0"/>
              </a:rPr>
              <a:t>1985</a:t>
            </a:r>
            <a:r>
              <a:rPr lang="fr-FR" sz="1800" spc="-1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a:t>
            </a:r>
            <a:r>
              <a:rPr lang="fr-FR" sz="1800" spc="-35" dirty="0">
                <a:effectLst/>
                <a:latin typeface="Athelas" panose="02000503000000020003" pitchFamily="2" charset="77"/>
                <a:ea typeface="Times New Roman" panose="02020603050405020304" pitchFamily="18" charset="0"/>
              </a:rPr>
              <a:t> </a:t>
            </a:r>
            <a:r>
              <a:rPr lang="fr-FR" sz="1800" dirty="0">
                <a:effectLst/>
                <a:latin typeface="Athelas" panose="02000503000000020003" pitchFamily="2" charset="77"/>
                <a:ea typeface="Times New Roman" panose="02020603050405020304" pitchFamily="18" charset="0"/>
              </a:rPr>
              <a:t>84)</a:t>
            </a:r>
          </a:p>
          <a:p>
            <a:endParaRPr lang="fr-FR" dirty="0">
              <a:latin typeface="Athelas" panose="02000503000000020003" pitchFamily="2" charset="77"/>
              <a:ea typeface="Times New Roman" panose="02020603050405020304" pitchFamily="18" charset="0"/>
            </a:endParaRPr>
          </a:p>
          <a:p>
            <a:r>
              <a:rPr lang="fr-FR" dirty="0" err="1">
                <a:latin typeface="Athelas" panose="02000503000000020003" pitchFamily="2" charset="77"/>
                <a:ea typeface="Times New Roman" panose="02020603050405020304" pitchFamily="18" charset="0"/>
              </a:rPr>
              <a:t>Uno</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scrittore</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è</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impegnato</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quando</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cerca</a:t>
            </a:r>
            <a:r>
              <a:rPr lang="fr-FR" dirty="0">
                <a:latin typeface="Athelas" panose="02000503000000020003" pitchFamily="2" charset="77"/>
                <a:ea typeface="Times New Roman" panose="02020603050405020304" pitchFamily="18" charset="0"/>
              </a:rPr>
              <a:t> di </a:t>
            </a:r>
            <a:r>
              <a:rPr lang="fr-FR" dirty="0" err="1">
                <a:latin typeface="Athelas" panose="02000503000000020003" pitchFamily="2" charset="77"/>
                <a:ea typeface="Times New Roman" panose="02020603050405020304" pitchFamily="18" charset="0"/>
              </a:rPr>
              <a:t>a</a:t>
            </a:r>
            <a:r>
              <a:rPr lang="fr-FR" sz="1800" dirty="0" err="1">
                <a:effectLst/>
                <a:latin typeface="Athelas" panose="02000503000000020003" pitchFamily="2" charset="77"/>
                <a:ea typeface="Times New Roman" panose="02020603050405020304" pitchFamily="18" charset="0"/>
              </a:rPr>
              <a:t>cquisire</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una</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coscienza</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chiara</a:t>
            </a:r>
            <a:r>
              <a:rPr lang="fr-FR" sz="1800" dirty="0">
                <a:effectLst/>
                <a:latin typeface="Athelas" panose="02000503000000020003" pitchFamily="2" charset="77"/>
                <a:ea typeface="Times New Roman" panose="02020603050405020304" pitchFamily="18" charset="0"/>
              </a:rPr>
              <a:t> e </a:t>
            </a:r>
            <a:r>
              <a:rPr lang="fr-FR" sz="1800" dirty="0" err="1">
                <a:effectLst/>
                <a:latin typeface="Athelas" panose="02000503000000020003" pitchFamily="2" charset="77"/>
                <a:ea typeface="Times New Roman" panose="02020603050405020304" pitchFamily="18" charset="0"/>
              </a:rPr>
              <a:t>completa</a:t>
            </a:r>
            <a:r>
              <a:rPr lang="fr-FR" sz="1800" dirty="0">
                <a:effectLst/>
                <a:latin typeface="Athelas" panose="02000503000000020003" pitchFamily="2" charset="77"/>
                <a:ea typeface="Times New Roman" panose="02020603050405020304" pitchFamily="18" charset="0"/>
              </a:rPr>
              <a:t> di </a:t>
            </a:r>
            <a:r>
              <a:rPr lang="fr-FR" sz="1800" dirty="0" err="1">
                <a:effectLst/>
                <a:latin typeface="Athelas" panose="02000503000000020003" pitchFamily="2" charset="77"/>
                <a:ea typeface="Times New Roman" panose="02020603050405020304" pitchFamily="18" charset="0"/>
              </a:rPr>
              <a:t>essere</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imbarcato</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cioè</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quando</a:t>
            </a:r>
            <a:r>
              <a:rPr lang="fr-FR" sz="1800" dirty="0">
                <a:effectLst/>
                <a:latin typeface="Athelas" panose="02000503000000020003" pitchFamily="2" charset="77"/>
                <a:ea typeface="Times New Roman" panose="02020603050405020304" pitchFamily="18" charset="0"/>
              </a:rPr>
              <a:t> fa </a:t>
            </a:r>
            <a:r>
              <a:rPr lang="fr-FR" sz="1800" dirty="0" err="1">
                <a:effectLst/>
                <a:latin typeface="Athelas" panose="02000503000000020003" pitchFamily="2" charset="77"/>
                <a:ea typeface="Times New Roman" panose="02020603050405020304" pitchFamily="18" charset="0"/>
              </a:rPr>
              <a:t>passare</a:t>
            </a:r>
            <a:r>
              <a:rPr lang="fr-FR" sz="1800" dirty="0">
                <a:effectLst/>
                <a:latin typeface="Athelas" panose="02000503000000020003" pitchFamily="2" charset="77"/>
                <a:ea typeface="Times New Roman" panose="02020603050405020304" pitchFamily="18" charset="0"/>
              </a:rPr>
              <a:t> per </a:t>
            </a:r>
            <a:r>
              <a:rPr lang="fr-FR" sz="1800" dirty="0" err="1">
                <a:effectLst/>
                <a:latin typeface="Athelas" panose="02000503000000020003" pitchFamily="2" charset="77"/>
                <a:ea typeface="Times New Roman" panose="02020603050405020304" pitchFamily="18" charset="0"/>
              </a:rPr>
              <a:t>sé</a:t>
            </a:r>
            <a:r>
              <a:rPr lang="fr-FR" sz="1800" dirty="0">
                <a:effectLst/>
                <a:latin typeface="Athelas" panose="02000503000000020003" pitchFamily="2" charset="77"/>
                <a:ea typeface="Times New Roman" panose="02020603050405020304" pitchFamily="18" charset="0"/>
              </a:rPr>
              <a:t> e per </a:t>
            </a:r>
            <a:r>
              <a:rPr lang="fr-FR" sz="1800" dirty="0" err="1">
                <a:effectLst/>
                <a:latin typeface="Athelas" panose="02000503000000020003" pitchFamily="2" charset="77"/>
                <a:ea typeface="Times New Roman" panose="02020603050405020304" pitchFamily="18" charset="0"/>
              </a:rPr>
              <a:t>gli</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altri</a:t>
            </a:r>
            <a:r>
              <a:rPr lang="fr-FR" sz="1800" dirty="0">
                <a:effectLst/>
                <a:latin typeface="Athelas" panose="02000503000000020003" pitchFamily="2" charset="77"/>
                <a:ea typeface="Times New Roman" panose="02020603050405020304" pitchFamily="18" charset="0"/>
              </a:rPr>
              <a:t> l’</a:t>
            </a:r>
            <a:r>
              <a:rPr lang="fr-FR" sz="1800" dirty="0" err="1">
                <a:effectLst/>
                <a:latin typeface="Athelas" panose="02000503000000020003" pitchFamily="2" charset="77"/>
                <a:ea typeface="Times New Roman" panose="02020603050405020304" pitchFamily="18" charset="0"/>
              </a:rPr>
              <a:t>impegno</a:t>
            </a:r>
            <a:r>
              <a:rPr lang="fr-FR" sz="1800" dirty="0">
                <a:effectLst/>
                <a:latin typeface="Athelas" panose="02000503000000020003" pitchFamily="2" charset="77"/>
                <a:ea typeface="Times New Roman" panose="02020603050405020304" pitchFamily="18" charset="0"/>
              </a:rPr>
              <a:t> dalla </a:t>
            </a:r>
            <a:r>
              <a:rPr lang="fr-FR" sz="1800" dirty="0" err="1">
                <a:effectLst/>
                <a:latin typeface="Athelas" panose="02000503000000020003" pitchFamily="2" charset="77"/>
                <a:ea typeface="Times New Roman" panose="02020603050405020304" pitchFamily="18" charset="0"/>
              </a:rPr>
              <a:t>spontaneità</a:t>
            </a:r>
            <a:r>
              <a:rPr lang="fr-FR" sz="1800" dirty="0">
                <a:effectLst/>
                <a:latin typeface="Athelas" panose="02000503000000020003" pitchFamily="2" charset="77"/>
                <a:ea typeface="Times New Roman" panose="02020603050405020304" pitchFamily="18" charset="0"/>
              </a:rPr>
              <a:t> alla </a:t>
            </a:r>
            <a:r>
              <a:rPr lang="fr-FR" sz="1800" dirty="0" err="1">
                <a:effectLst/>
                <a:latin typeface="Athelas" panose="02000503000000020003" pitchFamily="2" charset="77"/>
                <a:ea typeface="Times New Roman" panose="02020603050405020304" pitchFamily="18" charset="0"/>
              </a:rPr>
              <a:t>riflessione</a:t>
            </a:r>
            <a:r>
              <a:rPr lang="fr-FR" sz="1800" dirty="0">
                <a:effectLst/>
                <a:latin typeface="Athelas" panose="02000503000000020003" pitchFamily="2" charset="77"/>
                <a:ea typeface="Times New Roman" panose="02020603050405020304" pitchFamily="18" charset="0"/>
              </a:rPr>
              <a:t>. </a:t>
            </a:r>
          </a:p>
          <a:p>
            <a:endParaRPr lang="fr-FR" dirty="0">
              <a:latin typeface="Athelas" panose="02000503000000020003" pitchFamily="2" charset="77"/>
              <a:ea typeface="Times New Roman" panose="02020603050405020304" pitchFamily="18" charset="0"/>
            </a:endParaRPr>
          </a:p>
          <a:p>
            <a:r>
              <a:rPr lang="fr-FR" dirty="0">
                <a:latin typeface="Athelas" panose="02000503000000020003" pitchFamily="2" charset="77"/>
                <a:ea typeface="Times New Roman" panose="02020603050405020304" pitchFamily="18" charset="0"/>
              </a:rPr>
              <a:t>Affaire Calas 1761-1763 (Voltaire) </a:t>
            </a:r>
          </a:p>
          <a:p>
            <a:r>
              <a:rPr lang="fr-FR" sz="1800" dirty="0">
                <a:effectLst/>
                <a:latin typeface="Athelas" panose="02000503000000020003" pitchFamily="2" charset="77"/>
                <a:ea typeface="Times New Roman" panose="02020603050405020304" pitchFamily="18" charset="0"/>
              </a:rPr>
              <a:t>Affaire Dreyfus 1894-1906 (Zola, Proust)</a:t>
            </a:r>
            <a:endParaRPr lang="fr-FR" dirty="0">
              <a:latin typeface="Athelas" panose="02000503000000020003" pitchFamily="2" charset="77"/>
              <a:ea typeface="Times New Roman" panose="02020603050405020304" pitchFamily="18" charset="0"/>
            </a:endParaRPr>
          </a:p>
          <a:p>
            <a:endParaRPr lang="fr-FR" sz="1800" dirty="0">
              <a:effectLst/>
              <a:latin typeface="Athelas" panose="02000503000000020003" pitchFamily="2" charset="77"/>
              <a:ea typeface="Times New Roman" panose="02020603050405020304" pitchFamily="18" charset="0"/>
            </a:endParaRPr>
          </a:p>
          <a:p>
            <a:r>
              <a:rPr lang="fr-FR" dirty="0">
                <a:latin typeface="Athelas" panose="02000503000000020003" pitchFamily="2" charset="77"/>
                <a:ea typeface="Times New Roman" panose="02020603050405020304" pitchFamily="18" charset="0"/>
              </a:rPr>
              <a:t>Benoît Denis, </a:t>
            </a:r>
            <a:r>
              <a:rPr lang="fr-FR" i="1" dirty="0">
                <a:latin typeface="Athelas" panose="02000503000000020003" pitchFamily="2" charset="77"/>
                <a:ea typeface="Times New Roman" panose="02020603050405020304" pitchFamily="18" charset="0"/>
              </a:rPr>
              <a:t>Littérature et engagement</a:t>
            </a:r>
            <a:r>
              <a:rPr lang="fr-FR" dirty="0">
                <a:latin typeface="Athelas" panose="02000503000000020003" pitchFamily="2" charset="77"/>
                <a:ea typeface="Times New Roman" panose="02020603050405020304" pitchFamily="18" charset="0"/>
              </a:rPr>
              <a:t>, Paris, Seuil, 2020. </a:t>
            </a:r>
          </a:p>
          <a:p>
            <a:endParaRPr lang="fr-FR" sz="1800" dirty="0">
              <a:effectLst/>
              <a:latin typeface="Athelas" panose="02000503000000020003" pitchFamily="2" charset="77"/>
              <a:ea typeface="Times New Roman" panose="02020603050405020304" pitchFamily="18" charset="0"/>
            </a:endParaRPr>
          </a:p>
          <a:p>
            <a:r>
              <a:rPr lang="fr-FR" dirty="0">
                <a:latin typeface="Athelas" panose="02000503000000020003" pitchFamily="2" charset="77"/>
                <a:ea typeface="Times New Roman" panose="02020603050405020304" pitchFamily="18" charset="0"/>
              </a:rPr>
              <a:t>Sandra </a:t>
            </a:r>
            <a:r>
              <a:rPr lang="fr-FR" dirty="0" err="1">
                <a:latin typeface="Athelas" panose="02000503000000020003" pitchFamily="2" charset="77"/>
                <a:ea typeface="Times New Roman" panose="02020603050405020304" pitchFamily="18" charset="0"/>
              </a:rPr>
              <a:t>Teroni</a:t>
            </a:r>
            <a:r>
              <a:rPr lang="fr-FR" dirty="0">
                <a:latin typeface="Athelas" panose="02000503000000020003" pitchFamily="2" charset="77"/>
                <a:ea typeface="Times New Roman" panose="02020603050405020304" pitchFamily="18" charset="0"/>
              </a:rPr>
              <a:t> e Wolfgang Klein (</a:t>
            </a:r>
            <a:r>
              <a:rPr lang="fr-FR" dirty="0" err="1">
                <a:latin typeface="Athelas" panose="02000503000000020003" pitchFamily="2" charset="77"/>
                <a:ea typeface="Times New Roman" panose="02020603050405020304" pitchFamily="18" charset="0"/>
              </a:rPr>
              <a:t>dir</a:t>
            </a:r>
            <a:r>
              <a:rPr lang="fr-FR" dirty="0">
                <a:latin typeface="Athelas" panose="02000503000000020003" pitchFamily="2" charset="77"/>
                <a:ea typeface="Times New Roman" panose="02020603050405020304" pitchFamily="18" charset="0"/>
              </a:rPr>
              <a:t>.), </a:t>
            </a:r>
            <a:r>
              <a:rPr lang="fr-FR" i="1" dirty="0">
                <a:latin typeface="Athelas" panose="02000503000000020003" pitchFamily="2" charset="77"/>
                <a:ea typeface="Times New Roman" panose="02020603050405020304" pitchFamily="18" charset="0"/>
              </a:rPr>
              <a:t>Pour la Défense de la culture. Les textes du Congrès international de Paris, Juin 1935,</a:t>
            </a:r>
            <a:r>
              <a:rPr lang="fr-FR" dirty="0">
                <a:latin typeface="Athelas" panose="02000503000000020003" pitchFamily="2" charset="77"/>
                <a:ea typeface="Times New Roman" panose="02020603050405020304" pitchFamily="18" charset="0"/>
              </a:rPr>
              <a:t> Dijon,  Presses Universitaires de Dijon, 2005.</a:t>
            </a:r>
          </a:p>
          <a:p>
            <a:endParaRPr lang="fr-FR" sz="1800" dirty="0">
              <a:effectLst/>
              <a:latin typeface="Athelas" panose="02000503000000020003" pitchFamily="2" charset="77"/>
              <a:ea typeface="Times New Roman" panose="02020603050405020304" pitchFamily="18" charset="0"/>
            </a:endParaRPr>
          </a:p>
          <a:p>
            <a:r>
              <a:rPr lang="fr-FR" dirty="0">
                <a:latin typeface="Athelas" panose="02000503000000020003" pitchFamily="2" charset="77"/>
                <a:ea typeface="Times New Roman" panose="02020603050405020304" pitchFamily="18" charset="0"/>
              </a:rPr>
              <a:t>Engagement </a:t>
            </a:r>
            <a:r>
              <a:rPr lang="fr-FR" sz="1800" dirty="0" err="1">
                <a:effectLst/>
                <a:latin typeface="Athelas" panose="02000503000000020003" pitchFamily="2" charset="77"/>
                <a:ea typeface="Times New Roman" panose="02020603050405020304" pitchFamily="18" charset="0"/>
              </a:rPr>
              <a:t>Anni</a:t>
            </a:r>
            <a:r>
              <a:rPr lang="fr-FR" sz="1800" dirty="0">
                <a:effectLst/>
                <a:latin typeface="Athelas" panose="02000503000000020003" pitchFamily="2" charset="77"/>
                <a:ea typeface="Times New Roman" panose="02020603050405020304" pitchFamily="18" charset="0"/>
              </a:rPr>
              <a:t> 30: </a:t>
            </a:r>
          </a:p>
          <a:p>
            <a:r>
              <a:rPr lang="fr-FR" dirty="0">
                <a:latin typeface="Athelas" panose="02000503000000020003" pitchFamily="2" charset="77"/>
                <a:ea typeface="Times New Roman" panose="02020603050405020304" pitchFamily="18" charset="0"/>
              </a:rPr>
              <a:t>1)</a:t>
            </a:r>
            <a:r>
              <a:rPr lang="fr-FR" dirty="0" err="1">
                <a:latin typeface="Athelas" panose="02000503000000020003" pitchFamily="2" charset="77"/>
                <a:ea typeface="Times New Roman" panose="02020603050405020304" pitchFamily="18" charset="0"/>
              </a:rPr>
              <a:t>Nozione</a:t>
            </a:r>
            <a:r>
              <a:rPr lang="fr-FR" dirty="0">
                <a:latin typeface="Athelas" panose="02000503000000020003" pitchFamily="2" charset="77"/>
                <a:ea typeface="Times New Roman" panose="02020603050405020304" pitchFamily="18" charset="0"/>
              </a:rPr>
              <a:t> di </a:t>
            </a:r>
            <a:r>
              <a:rPr lang="fr-FR" dirty="0" err="1">
                <a:latin typeface="Athelas" panose="02000503000000020003" pitchFamily="2" charset="77"/>
                <a:ea typeface="Times New Roman" panose="02020603050405020304" pitchFamily="18" charset="0"/>
              </a:rPr>
              <a:t>impegno</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contro</a:t>
            </a:r>
            <a:r>
              <a:rPr lang="fr-FR" dirty="0">
                <a:latin typeface="Athelas" panose="02000503000000020003" pitchFamily="2" charset="77"/>
                <a:ea typeface="Times New Roman" panose="02020603050405020304" pitchFamily="18" charset="0"/>
              </a:rPr>
              <a:t> forme di </a:t>
            </a:r>
            <a:r>
              <a:rPr lang="fr-FR" dirty="0" err="1">
                <a:latin typeface="Athelas" panose="02000503000000020003" pitchFamily="2" charset="77"/>
                <a:ea typeface="Times New Roman" panose="02020603050405020304" pitchFamily="18" charset="0"/>
              </a:rPr>
              <a:t>purismo</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estetico</a:t>
            </a:r>
            <a:endParaRPr lang="fr-FR" sz="1800" dirty="0">
              <a:effectLst/>
              <a:latin typeface="Athelas" panose="02000503000000020003" pitchFamily="2" charset="77"/>
              <a:ea typeface="Times New Roman" panose="02020603050405020304" pitchFamily="18" charset="0"/>
            </a:endParaRPr>
          </a:p>
          <a:p>
            <a:r>
              <a:rPr lang="fr-FR" dirty="0">
                <a:latin typeface="Athelas" panose="02000503000000020003" pitchFamily="2" charset="77"/>
                <a:ea typeface="Times New Roman" panose="02020603050405020304" pitchFamily="18" charset="0"/>
              </a:rPr>
              <a:t>2) </a:t>
            </a:r>
            <a:r>
              <a:rPr lang="fr-FR" dirty="0" err="1">
                <a:latin typeface="Athelas" panose="02000503000000020003" pitchFamily="2" charset="77"/>
                <a:ea typeface="Times New Roman" panose="02020603050405020304" pitchFamily="18" charset="0"/>
              </a:rPr>
              <a:t>Designa</a:t>
            </a:r>
            <a:r>
              <a:rPr lang="fr-FR" dirty="0">
                <a:latin typeface="Athelas" panose="02000503000000020003" pitchFamily="2" charset="77"/>
                <a:ea typeface="Times New Roman" panose="02020603050405020304" pitchFamily="18" charset="0"/>
              </a:rPr>
              <a:t> le </a:t>
            </a:r>
            <a:r>
              <a:rPr lang="fr-FR" dirty="0" err="1">
                <a:latin typeface="Athelas" panose="02000503000000020003" pitchFamily="2" charset="77"/>
                <a:ea typeface="Times New Roman" panose="02020603050405020304" pitchFamily="18" charset="0"/>
              </a:rPr>
              <a:t>modalità</a:t>
            </a:r>
            <a:r>
              <a:rPr lang="fr-FR" dirty="0">
                <a:latin typeface="Athelas" panose="02000503000000020003" pitchFamily="2" charset="77"/>
                <a:ea typeface="Times New Roman" panose="02020603050405020304" pitchFamily="18" charset="0"/>
              </a:rPr>
              <a:t> con sui lo </a:t>
            </a:r>
            <a:r>
              <a:rPr lang="fr-FR" dirty="0" err="1">
                <a:latin typeface="Athelas" panose="02000503000000020003" pitchFamily="2" charset="77"/>
                <a:ea typeface="Times New Roman" panose="02020603050405020304" pitchFamily="18" charset="0"/>
              </a:rPr>
              <a:t>scrittore</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partecipa</a:t>
            </a:r>
            <a:r>
              <a:rPr lang="fr-FR" dirty="0">
                <a:latin typeface="Athelas" panose="02000503000000020003" pitchFamily="2" charset="77"/>
                <a:ea typeface="Times New Roman" panose="02020603050405020304" pitchFamily="18" charset="0"/>
              </a:rPr>
              <a:t> al </a:t>
            </a:r>
            <a:r>
              <a:rPr lang="fr-FR" dirty="0" err="1">
                <a:latin typeface="Athelas" panose="02000503000000020003" pitchFamily="2" charset="77"/>
                <a:ea typeface="Times New Roman" panose="02020603050405020304" pitchFamily="18" charset="0"/>
              </a:rPr>
              <a:t>dibattito</a:t>
            </a:r>
            <a:r>
              <a:rPr lang="fr-FR" dirty="0">
                <a:latin typeface="Athelas" panose="02000503000000020003" pitchFamily="2" charset="77"/>
                <a:ea typeface="Times New Roman" panose="02020603050405020304" pitchFamily="18" charset="0"/>
              </a:rPr>
              <a:t> politico o </a:t>
            </a:r>
            <a:r>
              <a:rPr lang="fr-FR" dirty="0" err="1">
                <a:latin typeface="Athelas" panose="02000503000000020003" pitchFamily="2" charset="77"/>
                <a:ea typeface="Times New Roman" panose="02020603050405020304" pitchFamily="18" charset="0"/>
              </a:rPr>
              <a:t>alle</a:t>
            </a:r>
            <a:r>
              <a:rPr lang="fr-FR" dirty="0">
                <a:latin typeface="Athelas" panose="02000503000000020003" pitchFamily="2" charset="77"/>
                <a:ea typeface="Times New Roman" panose="02020603050405020304" pitchFamily="18" charset="0"/>
              </a:rPr>
              <a:t> lotte </a:t>
            </a:r>
            <a:r>
              <a:rPr lang="fr-FR" dirty="0" err="1">
                <a:latin typeface="Athelas" panose="02000503000000020003" pitchFamily="2" charset="77"/>
                <a:ea typeface="Times New Roman" panose="02020603050405020304" pitchFamily="18" charset="0"/>
              </a:rPr>
              <a:t>sociali</a:t>
            </a:r>
            <a:endParaRPr lang="fr-FR" dirty="0">
              <a:latin typeface="Athelas" panose="02000503000000020003" pitchFamily="2" charset="77"/>
              <a:ea typeface="Times New Roman" panose="02020603050405020304" pitchFamily="18" charset="0"/>
            </a:endParaRPr>
          </a:p>
          <a:p>
            <a:r>
              <a:rPr lang="fr-FR" sz="1800" dirty="0">
                <a:effectLst/>
                <a:latin typeface="Athelas" panose="02000503000000020003" pitchFamily="2" charset="77"/>
                <a:ea typeface="Times New Roman" panose="02020603050405020304" pitchFamily="18" charset="0"/>
              </a:rPr>
              <a:t>3) </a:t>
            </a:r>
            <a:r>
              <a:rPr lang="fr-FR" sz="1800" dirty="0" err="1">
                <a:effectLst/>
                <a:latin typeface="Athelas" panose="02000503000000020003" pitchFamily="2" charset="77"/>
                <a:ea typeface="Times New Roman" panose="02020603050405020304" pitchFamily="18" charset="0"/>
              </a:rPr>
              <a:t>Richiamo</a:t>
            </a:r>
            <a:r>
              <a:rPr lang="fr-FR" sz="1800" dirty="0">
                <a:effectLst/>
                <a:latin typeface="Athelas" panose="02000503000000020003" pitchFamily="2" charset="77"/>
                <a:ea typeface="Times New Roman" panose="02020603050405020304" pitchFamily="18" charset="0"/>
              </a:rPr>
              <a:t> alla </a:t>
            </a:r>
            <a:r>
              <a:rPr lang="fr-FR" sz="1800" dirty="0" err="1">
                <a:effectLst/>
                <a:latin typeface="Athelas" panose="02000503000000020003" pitchFamily="2" charset="77"/>
                <a:ea typeface="Times New Roman" panose="02020603050405020304" pitchFamily="18" charset="0"/>
              </a:rPr>
              <a:t>responsabilità</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degli</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scrittori</a:t>
            </a:r>
            <a:r>
              <a:rPr lang="fr-FR" sz="1800" dirty="0">
                <a:effectLst/>
                <a:latin typeface="Athelas" panose="02000503000000020003" pitchFamily="2" charset="77"/>
                <a:ea typeface="Times New Roman" panose="02020603050405020304" pitchFamily="18" charset="0"/>
              </a:rPr>
              <a:t>. </a:t>
            </a:r>
            <a:r>
              <a:rPr lang="fr-FR" sz="1800" dirty="0" err="1">
                <a:effectLst/>
                <a:latin typeface="Athelas" panose="02000503000000020003" pitchFamily="2" charset="77"/>
                <a:ea typeface="Times New Roman" panose="02020603050405020304" pitchFamily="18" charset="0"/>
              </a:rPr>
              <a:t>Scendere</a:t>
            </a:r>
            <a:r>
              <a:rPr lang="fr-FR" sz="1800" dirty="0">
                <a:effectLst/>
                <a:latin typeface="Athelas" panose="02000503000000020003" pitchFamily="2" charset="77"/>
                <a:ea typeface="Times New Roman" panose="02020603050405020304" pitchFamily="18" charset="0"/>
              </a:rPr>
              <a:t> dalla </a:t>
            </a:r>
            <a:r>
              <a:rPr lang="fr-FR" sz="1800" dirty="0" err="1">
                <a:effectLst/>
                <a:latin typeface="Athelas" panose="02000503000000020003" pitchFamily="2" charset="77"/>
                <a:ea typeface="Times New Roman" panose="02020603050405020304" pitchFamily="18" charset="0"/>
              </a:rPr>
              <a:t>torre</a:t>
            </a:r>
            <a:r>
              <a:rPr lang="fr-FR" sz="1800" dirty="0">
                <a:effectLst/>
                <a:latin typeface="Athelas" panose="02000503000000020003" pitchFamily="2" charset="77"/>
                <a:ea typeface="Times New Roman" panose="02020603050405020304" pitchFamily="18" charset="0"/>
              </a:rPr>
              <a:t> d’</a:t>
            </a:r>
            <a:r>
              <a:rPr lang="fr-FR" sz="1800" dirty="0" err="1">
                <a:effectLst/>
                <a:latin typeface="Athelas" panose="02000503000000020003" pitchFamily="2" charset="77"/>
                <a:ea typeface="Times New Roman" panose="02020603050405020304" pitchFamily="18" charset="0"/>
              </a:rPr>
              <a:t>avorio</a:t>
            </a:r>
            <a:r>
              <a:rPr lang="fr-FR" sz="1800" dirty="0">
                <a:effectLst/>
                <a:latin typeface="Athelas" panose="02000503000000020003" pitchFamily="2" charset="77"/>
                <a:ea typeface="Times New Roman" panose="02020603050405020304" pitchFamily="18" charset="0"/>
              </a:rPr>
              <a:t> e</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unirsi</a:t>
            </a:r>
            <a:r>
              <a:rPr lang="fr-FR" dirty="0">
                <a:latin typeface="Athelas" panose="02000503000000020003" pitchFamily="2" charset="77"/>
                <a:ea typeface="Times New Roman" panose="02020603050405020304" pitchFamily="18" charset="0"/>
              </a:rPr>
              <a:t> al </a:t>
            </a:r>
            <a:r>
              <a:rPr lang="fr-FR" dirty="0" err="1">
                <a:latin typeface="Athelas" panose="02000503000000020003" pitchFamily="2" charset="77"/>
                <a:ea typeface="Times New Roman" panose="02020603050405020304" pitchFamily="18" charset="0"/>
              </a:rPr>
              <a:t>dibattito</a:t>
            </a:r>
            <a:r>
              <a:rPr lang="fr-FR" dirty="0">
                <a:latin typeface="Athelas" panose="02000503000000020003" pitchFamily="2" charset="77"/>
                <a:ea typeface="Times New Roman" panose="02020603050405020304" pitchFamily="18" charset="0"/>
              </a:rPr>
              <a:t> </a:t>
            </a:r>
            <a:r>
              <a:rPr lang="fr-FR" dirty="0" err="1">
                <a:latin typeface="Athelas" panose="02000503000000020003" pitchFamily="2" charset="77"/>
                <a:ea typeface="Times New Roman" panose="02020603050405020304" pitchFamily="18" charset="0"/>
              </a:rPr>
              <a:t>pubblico</a:t>
            </a:r>
            <a:r>
              <a:rPr lang="fr-FR" dirty="0">
                <a:latin typeface="Athelas" panose="02000503000000020003" pitchFamily="2" charset="77"/>
                <a:ea typeface="Times New Roman" panose="02020603050405020304" pitchFamily="18" charset="0"/>
              </a:rPr>
              <a:t>.</a:t>
            </a:r>
            <a:endParaRPr lang="it-IT" sz="1800" dirty="0">
              <a:effectLst/>
              <a:latin typeface="Athelas" panose="02000503000000020003" pitchFamily="2" charset="77"/>
              <a:ea typeface="Times New Roman" panose="02020603050405020304" pitchFamily="18" charset="0"/>
            </a:endParaRPr>
          </a:p>
          <a:p>
            <a:pPr algn="just"/>
            <a:endParaRPr lang="fr-FR" dirty="0">
              <a:latin typeface="Athelas" panose="02000503000000020003" pitchFamily="2" charset="77"/>
            </a:endParaRPr>
          </a:p>
          <a:p>
            <a:endParaRPr lang="fr-FR" dirty="0"/>
          </a:p>
          <a:p>
            <a:endParaRPr lang="fr-FR" dirty="0"/>
          </a:p>
        </p:txBody>
      </p:sp>
    </p:spTree>
    <p:extLst>
      <p:ext uri="{BB962C8B-B14F-4D97-AF65-F5344CB8AC3E}">
        <p14:creationId xmlns:p14="http://schemas.microsoft.com/office/powerpoint/2010/main" val="2281689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51E33994-5D08-C4C7-94E1-BE0C7DD8401D}"/>
              </a:ext>
            </a:extLst>
          </p:cNvPr>
          <p:cNvSpPr txBox="1"/>
          <p:nvPr/>
        </p:nvSpPr>
        <p:spPr>
          <a:xfrm>
            <a:off x="632178" y="824089"/>
            <a:ext cx="10487378" cy="5632311"/>
          </a:xfrm>
          <a:prstGeom prst="rect">
            <a:avLst/>
          </a:prstGeom>
          <a:noFill/>
        </p:spPr>
        <p:txBody>
          <a:bodyPr wrap="square" rtlCol="0">
            <a:spAutoFit/>
          </a:bodyPr>
          <a:lstStyle/>
          <a:p>
            <a:r>
              <a:rPr lang="fr-FR" dirty="0">
                <a:latin typeface="Athelas" panose="02000503000000020003" pitchFamily="2" charset="77"/>
              </a:rPr>
              <a:t>2 </a:t>
            </a:r>
            <a:r>
              <a:rPr lang="fr-FR" dirty="0" err="1">
                <a:latin typeface="Athelas" panose="02000503000000020003" pitchFamily="2" charset="77"/>
              </a:rPr>
              <a:t>Posizioni</a:t>
            </a:r>
            <a:r>
              <a:rPr lang="fr-FR" dirty="0">
                <a:latin typeface="Athelas" panose="02000503000000020003" pitchFamily="2" charset="77"/>
              </a:rPr>
              <a:t> diverse: 1) </a:t>
            </a:r>
            <a:r>
              <a:rPr lang="fr-FR" dirty="0" err="1">
                <a:latin typeface="Athelas" panose="02000503000000020003" pitchFamily="2" charset="77"/>
              </a:rPr>
              <a:t>arte</a:t>
            </a:r>
            <a:r>
              <a:rPr lang="fr-FR" dirty="0">
                <a:latin typeface="Athelas" panose="02000503000000020003" pitchFamily="2" charset="77"/>
              </a:rPr>
              <a:t> </a:t>
            </a:r>
            <a:r>
              <a:rPr lang="fr-FR" dirty="0" err="1">
                <a:latin typeface="Athelas" panose="02000503000000020003" pitchFamily="2" charset="77"/>
              </a:rPr>
              <a:t>cone</a:t>
            </a:r>
            <a:r>
              <a:rPr lang="fr-FR" dirty="0">
                <a:latin typeface="Athelas" panose="02000503000000020003" pitchFamily="2" charset="77"/>
              </a:rPr>
              <a:t> </a:t>
            </a:r>
            <a:r>
              <a:rPr lang="fr-FR" dirty="0" err="1">
                <a:latin typeface="Athelas" panose="02000503000000020003" pitchFamily="2" charset="77"/>
              </a:rPr>
              <a:t>sovversione</a:t>
            </a:r>
            <a:r>
              <a:rPr lang="fr-FR" dirty="0">
                <a:latin typeface="Athelas" panose="02000503000000020003" pitchFamily="2" charset="77"/>
              </a:rPr>
              <a:t>/</a:t>
            </a:r>
            <a:r>
              <a:rPr lang="fr-FR" dirty="0" err="1">
                <a:latin typeface="Athelas" panose="02000503000000020003" pitchFamily="2" charset="77"/>
              </a:rPr>
              <a:t>rivoluzione</a:t>
            </a:r>
            <a:r>
              <a:rPr lang="fr-FR" dirty="0">
                <a:latin typeface="Athelas" panose="02000503000000020003" pitchFamily="2" charset="77"/>
              </a:rPr>
              <a:t>; Jean Cassou /</a:t>
            </a:r>
            <a:r>
              <a:rPr lang="fr-FR" dirty="0" err="1">
                <a:latin typeface="Athelas" panose="02000503000000020003" pitchFamily="2" charset="77"/>
              </a:rPr>
              <a:t>surrealisti</a:t>
            </a:r>
            <a:endParaRPr lang="fr-FR" dirty="0">
              <a:latin typeface="Athelas" panose="02000503000000020003" pitchFamily="2" charset="77"/>
            </a:endParaRPr>
          </a:p>
          <a:p>
            <a:r>
              <a:rPr lang="fr-FR" dirty="0">
                <a:latin typeface="Athelas" panose="02000503000000020003" pitchFamily="2" charset="77"/>
              </a:rPr>
              <a:t>				2) </a:t>
            </a:r>
            <a:r>
              <a:rPr lang="fr-FR" dirty="0" err="1">
                <a:latin typeface="Athelas" panose="02000503000000020003" pitchFamily="2" charset="77"/>
              </a:rPr>
              <a:t>contro</a:t>
            </a:r>
            <a:r>
              <a:rPr lang="fr-FR" dirty="0">
                <a:latin typeface="Athelas" panose="02000503000000020003" pitchFamily="2" charset="77"/>
              </a:rPr>
              <a:t> l’</a:t>
            </a:r>
            <a:r>
              <a:rPr lang="fr-FR" dirty="0" err="1">
                <a:latin typeface="Athelas" panose="02000503000000020003" pitchFamily="2" charset="77"/>
              </a:rPr>
              <a:t>elitismo</a:t>
            </a:r>
            <a:r>
              <a:rPr lang="fr-FR" dirty="0">
                <a:latin typeface="Athelas" panose="02000503000000020003" pitchFamily="2" charset="77"/>
              </a:rPr>
              <a:t> </a:t>
            </a:r>
            <a:r>
              <a:rPr lang="fr-FR" dirty="0" err="1">
                <a:latin typeface="Athelas" panose="02000503000000020003" pitchFamily="2" charset="77"/>
              </a:rPr>
              <a:t>degli</a:t>
            </a:r>
            <a:r>
              <a:rPr lang="fr-FR" dirty="0">
                <a:latin typeface="Athelas" panose="02000503000000020003" pitchFamily="2" charset="77"/>
              </a:rPr>
              <a:t> </a:t>
            </a:r>
            <a:r>
              <a:rPr lang="fr-FR" dirty="0" err="1">
                <a:latin typeface="Athelas" panose="02000503000000020003" pitchFamily="2" charset="77"/>
              </a:rPr>
              <a:t>artisti</a:t>
            </a:r>
            <a:r>
              <a:rPr lang="fr-FR" dirty="0">
                <a:latin typeface="Athelas" panose="02000503000000020003" pitchFamily="2" charset="77"/>
              </a:rPr>
              <a:t> di </a:t>
            </a:r>
            <a:r>
              <a:rPr lang="fr-FR" dirty="0" err="1">
                <a:latin typeface="Athelas" panose="02000503000000020003" pitchFamily="2" charset="77"/>
              </a:rPr>
              <a:t>avanguardia</a:t>
            </a:r>
            <a:r>
              <a:rPr lang="fr-FR" dirty="0">
                <a:latin typeface="Athelas" panose="02000503000000020003" pitchFamily="2" charset="77"/>
              </a:rPr>
              <a:t> e </a:t>
            </a:r>
            <a:r>
              <a:rPr lang="fr-FR" dirty="0" err="1">
                <a:latin typeface="Athelas" panose="02000503000000020003" pitchFamily="2" charset="77"/>
              </a:rPr>
              <a:t>modernisti</a:t>
            </a:r>
            <a:r>
              <a:rPr lang="fr-FR" dirty="0">
                <a:latin typeface="Athelas" panose="02000503000000020003" pitchFamily="2" charset="77"/>
              </a:rPr>
              <a:t> (</a:t>
            </a:r>
            <a:r>
              <a:rPr lang="fr-FR" dirty="0" err="1">
                <a:latin typeface="Athelas" panose="02000503000000020003" pitchFamily="2" charset="77"/>
              </a:rPr>
              <a:t>stalinismo</a:t>
            </a:r>
            <a:r>
              <a:rPr lang="fr-FR" dirty="0">
                <a:latin typeface="Athelas" panose="02000503000000020003" pitchFamily="2" charset="77"/>
              </a:rPr>
              <a:t>)</a:t>
            </a:r>
          </a:p>
          <a:p>
            <a:endParaRPr lang="fr-FR" dirty="0">
              <a:latin typeface="Athelas" panose="02000503000000020003" pitchFamily="2" charset="77"/>
            </a:endParaRPr>
          </a:p>
          <a:p>
            <a:endParaRPr lang="fr-FR" dirty="0">
              <a:latin typeface="Athelas" panose="02000503000000020003" pitchFamily="2" charset="77"/>
            </a:endParaRPr>
          </a:p>
          <a:p>
            <a:r>
              <a:rPr lang="fr-FR" dirty="0" err="1">
                <a:latin typeface="Athelas" panose="02000503000000020003" pitchFamily="2" charset="77"/>
              </a:rPr>
              <a:t>Letteratura</a:t>
            </a:r>
            <a:r>
              <a:rPr lang="fr-FR" dirty="0">
                <a:latin typeface="Athelas" panose="02000503000000020003" pitchFamily="2" charset="77"/>
              </a:rPr>
              <a:t> </a:t>
            </a:r>
            <a:r>
              <a:rPr lang="fr-FR" dirty="0" err="1">
                <a:latin typeface="Athelas" panose="02000503000000020003" pitchFamily="2" charset="77"/>
              </a:rPr>
              <a:t>borghese</a:t>
            </a:r>
            <a:r>
              <a:rPr lang="fr-FR" dirty="0">
                <a:latin typeface="Athelas" panose="02000503000000020003" pitchFamily="2" charset="77"/>
              </a:rPr>
              <a:t>---- </a:t>
            </a:r>
            <a:r>
              <a:rPr lang="fr-FR" dirty="0" err="1">
                <a:latin typeface="Athelas" panose="02000503000000020003" pitchFamily="2" charset="77"/>
              </a:rPr>
              <a:t>letteratura</a:t>
            </a:r>
            <a:r>
              <a:rPr lang="fr-FR" dirty="0">
                <a:latin typeface="Athelas" panose="02000503000000020003" pitchFamily="2" charset="77"/>
              </a:rPr>
              <a:t> militante a </a:t>
            </a:r>
            <a:r>
              <a:rPr lang="fr-FR" dirty="0" err="1">
                <a:latin typeface="Athelas" panose="02000503000000020003" pitchFamily="2" charset="77"/>
              </a:rPr>
              <a:t>tendenza</a:t>
            </a:r>
            <a:r>
              <a:rPr lang="fr-FR" dirty="0">
                <a:latin typeface="Athelas" panose="02000503000000020003" pitchFamily="2" charset="77"/>
              </a:rPr>
              <a:t> </a:t>
            </a:r>
            <a:r>
              <a:rPr lang="fr-FR" dirty="0" err="1">
                <a:latin typeface="Athelas" panose="02000503000000020003" pitchFamily="2" charset="77"/>
              </a:rPr>
              <a:t>rivoluzionaria</a:t>
            </a:r>
            <a:r>
              <a:rPr lang="fr-FR" dirty="0">
                <a:latin typeface="Athelas" panose="02000503000000020003" pitchFamily="2" charset="77"/>
              </a:rPr>
              <a:t> ------ </a:t>
            </a:r>
            <a:r>
              <a:rPr lang="fr-FR" dirty="0" err="1">
                <a:latin typeface="Athelas" panose="02000503000000020003" pitchFamily="2" charset="77"/>
              </a:rPr>
              <a:t>letteratura</a:t>
            </a:r>
            <a:r>
              <a:rPr lang="fr-FR" dirty="0">
                <a:latin typeface="Athelas" panose="02000503000000020003" pitchFamily="2" charset="77"/>
              </a:rPr>
              <a:t> di </a:t>
            </a:r>
            <a:r>
              <a:rPr lang="fr-FR" dirty="0" err="1">
                <a:latin typeface="Athelas" panose="02000503000000020003" pitchFamily="2" charset="77"/>
              </a:rPr>
              <a:t>avanguardia</a:t>
            </a:r>
            <a:r>
              <a:rPr lang="fr-FR" dirty="0">
                <a:latin typeface="Athelas" panose="02000503000000020003" pitchFamily="2" charset="77"/>
              </a:rPr>
              <a:t>.</a:t>
            </a:r>
          </a:p>
          <a:p>
            <a:endParaRPr lang="fr-FR" dirty="0">
              <a:latin typeface="Athelas" panose="02000503000000020003" pitchFamily="2" charset="77"/>
            </a:endParaRPr>
          </a:p>
          <a:p>
            <a:r>
              <a:rPr lang="fr-FR" dirty="0">
                <a:latin typeface="Athelas" panose="02000503000000020003" pitchFamily="2" charset="77"/>
              </a:rPr>
              <a:t>Engagement: </a:t>
            </a:r>
            <a:r>
              <a:rPr lang="fr-FR" dirty="0" err="1">
                <a:latin typeface="Athelas" panose="02000503000000020003" pitchFamily="2" charset="77"/>
              </a:rPr>
              <a:t>lunga</a:t>
            </a:r>
            <a:r>
              <a:rPr lang="fr-FR" dirty="0">
                <a:latin typeface="Athelas" panose="02000503000000020003" pitchFamily="2" charset="77"/>
              </a:rPr>
              <a:t> </a:t>
            </a:r>
            <a:r>
              <a:rPr lang="fr-FR" dirty="0" err="1">
                <a:latin typeface="Athelas" panose="02000503000000020003" pitchFamily="2" charset="77"/>
              </a:rPr>
              <a:t>storia</a:t>
            </a:r>
            <a:r>
              <a:rPr lang="fr-FR" dirty="0">
                <a:latin typeface="Athelas" panose="02000503000000020003" pitchFamily="2" charset="77"/>
              </a:rPr>
              <a:t> prima di Sartre.</a:t>
            </a:r>
          </a:p>
          <a:p>
            <a:endParaRPr lang="fr-FR" dirty="0">
              <a:latin typeface="Athelas" panose="02000503000000020003" pitchFamily="2" charset="77"/>
            </a:endParaRPr>
          </a:p>
          <a:p>
            <a:pPr marL="342900" indent="-342900">
              <a:buAutoNum type="arabicParenR"/>
            </a:pPr>
            <a:r>
              <a:rPr lang="fr-FR" dirty="0">
                <a:latin typeface="Athelas" panose="02000503000000020003" pitchFamily="2" charset="77"/>
              </a:rPr>
              <a:t>Testo di </a:t>
            </a:r>
            <a:r>
              <a:rPr lang="fr-FR" dirty="0" err="1">
                <a:latin typeface="Athelas" panose="02000503000000020003" pitchFamily="2" charset="77"/>
              </a:rPr>
              <a:t>presentazione</a:t>
            </a:r>
            <a:r>
              <a:rPr lang="fr-FR" dirty="0">
                <a:latin typeface="Athelas" panose="02000503000000020003" pitchFamily="2" charset="77"/>
              </a:rPr>
              <a:t> « Les Temps Modernes » , 1945</a:t>
            </a:r>
          </a:p>
          <a:p>
            <a:pPr marL="342900" indent="-342900">
              <a:buAutoNum type="arabicParenR"/>
            </a:pPr>
            <a:r>
              <a:rPr lang="fr-FR" dirty="0">
                <a:latin typeface="Athelas" panose="02000503000000020003" pitchFamily="2" charset="77"/>
              </a:rPr>
              <a:t>J-P Sartre, </a:t>
            </a:r>
            <a:r>
              <a:rPr lang="fr-FR" i="1" dirty="0">
                <a:latin typeface="Athelas" panose="02000503000000020003" pitchFamily="2" charset="77"/>
              </a:rPr>
              <a:t>Qu’est-ce que la littérature? </a:t>
            </a:r>
            <a:r>
              <a:rPr lang="fr-FR" dirty="0">
                <a:latin typeface="Athelas" panose="02000503000000020003" pitchFamily="2" charset="77"/>
              </a:rPr>
              <a:t>1947</a:t>
            </a:r>
          </a:p>
          <a:p>
            <a:pPr marL="342900" indent="-342900">
              <a:buAutoNum type="arabicParenR"/>
            </a:pPr>
            <a:r>
              <a:rPr lang="fr-FR" dirty="0">
                <a:latin typeface="Athelas" panose="02000503000000020003" pitchFamily="2" charset="77"/>
              </a:rPr>
              <a:t>I due </a:t>
            </a:r>
            <a:r>
              <a:rPr lang="fr-FR" dirty="0" err="1">
                <a:latin typeface="Athelas" panose="02000503000000020003" pitchFamily="2" charset="77"/>
              </a:rPr>
              <a:t>testi</a:t>
            </a:r>
            <a:r>
              <a:rPr lang="fr-FR" dirty="0">
                <a:latin typeface="Athelas" panose="02000503000000020003" pitchFamily="2" charset="77"/>
              </a:rPr>
              <a:t> sono </a:t>
            </a:r>
            <a:r>
              <a:rPr lang="fr-FR" dirty="0" err="1">
                <a:latin typeface="Athelas" panose="02000503000000020003" pitchFamily="2" charset="77"/>
              </a:rPr>
              <a:t>ripubblicati</a:t>
            </a:r>
            <a:r>
              <a:rPr lang="fr-FR" dirty="0">
                <a:latin typeface="Athelas" panose="02000503000000020003" pitchFamily="2" charset="77"/>
              </a:rPr>
              <a:t> in </a:t>
            </a:r>
            <a:r>
              <a:rPr lang="fr-FR" i="1" dirty="0">
                <a:latin typeface="Athelas" panose="02000503000000020003" pitchFamily="2" charset="77"/>
              </a:rPr>
              <a:t>Situations II</a:t>
            </a:r>
            <a:r>
              <a:rPr lang="fr-FR" dirty="0">
                <a:latin typeface="Athelas" panose="02000503000000020003" pitchFamily="2" charset="77"/>
              </a:rPr>
              <a:t>, 1948</a:t>
            </a:r>
          </a:p>
          <a:p>
            <a:pPr marL="342900" indent="-342900">
              <a:buAutoNum type="arabicParenR"/>
            </a:pPr>
            <a:endParaRPr lang="fr-FR" dirty="0">
              <a:latin typeface="Athelas" panose="02000503000000020003" pitchFamily="2" charset="77"/>
            </a:endParaRPr>
          </a:p>
          <a:p>
            <a:pPr marL="342900" indent="-342900">
              <a:buAutoNum type="arabicParenR"/>
            </a:pPr>
            <a:endParaRPr lang="fr-FR" dirty="0">
              <a:latin typeface="Athelas" panose="02000503000000020003" pitchFamily="2" charset="77"/>
            </a:endParaRPr>
          </a:p>
          <a:p>
            <a:r>
              <a:rPr lang="fr-FR" dirty="0">
                <a:latin typeface="Athelas" panose="02000503000000020003" pitchFamily="2" charset="77"/>
              </a:rPr>
              <a:t>Années 70: Robbe-Grillet, Barthes, « Tel Quel »: engagement de la forme.</a:t>
            </a:r>
          </a:p>
          <a:p>
            <a:endParaRPr lang="fr-FR" dirty="0">
              <a:latin typeface="Rockwell" panose="02060603020205020403" pitchFamily="18" charset="77"/>
            </a:endParaRPr>
          </a:p>
          <a:p>
            <a:endParaRPr lang="fr-FR" dirty="0">
              <a:latin typeface="Rockwell" panose="02060603020205020403" pitchFamily="18" charset="77"/>
            </a:endParaRPr>
          </a:p>
          <a:p>
            <a:endParaRPr lang="fr-FR" dirty="0"/>
          </a:p>
          <a:p>
            <a:endParaRPr lang="fr-FR" dirty="0"/>
          </a:p>
          <a:p>
            <a:endParaRPr lang="fr-FR" dirty="0"/>
          </a:p>
          <a:p>
            <a:endParaRPr lang="fr-FR" dirty="0"/>
          </a:p>
        </p:txBody>
      </p:sp>
    </p:spTree>
    <p:extLst>
      <p:ext uri="{BB962C8B-B14F-4D97-AF65-F5344CB8AC3E}">
        <p14:creationId xmlns:p14="http://schemas.microsoft.com/office/powerpoint/2010/main" val="2738285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B9695C-813D-1DA3-49B1-74A85D0FB1BE}"/>
              </a:ext>
            </a:extLst>
          </p:cNvPr>
          <p:cNvSpPr>
            <a:spLocks noGrp="1"/>
          </p:cNvSpPr>
          <p:nvPr>
            <p:ph type="title"/>
          </p:nvPr>
        </p:nvSpPr>
        <p:spPr/>
        <p:txBody>
          <a:bodyPr/>
          <a:lstStyle/>
          <a:p>
            <a:r>
              <a:rPr lang="fr-FR" dirty="0"/>
              <a:t>ENAGEMENT</a:t>
            </a:r>
          </a:p>
        </p:txBody>
      </p:sp>
      <p:sp>
        <p:nvSpPr>
          <p:cNvPr id="3" name="Segnaposto contenuto 2">
            <a:extLst>
              <a:ext uri="{FF2B5EF4-FFF2-40B4-BE49-F238E27FC236}">
                <a16:creationId xmlns:a16="http://schemas.microsoft.com/office/drawing/2014/main" id="{C5AE41A7-EF84-B752-B84F-EC38A5515E86}"/>
              </a:ext>
            </a:extLst>
          </p:cNvPr>
          <p:cNvSpPr>
            <a:spLocks noGrp="1"/>
          </p:cNvSpPr>
          <p:nvPr>
            <p:ph idx="1"/>
          </p:nvPr>
        </p:nvSpPr>
        <p:spPr/>
        <p:txBody>
          <a:bodyPr/>
          <a:lstStyle/>
          <a:p>
            <a:r>
              <a:rPr lang="fr-FR" dirty="0"/>
              <a:t>Gide: « on ne fait pas de la bonne littérature avec de bons sentiments »</a:t>
            </a:r>
          </a:p>
          <a:p>
            <a:r>
              <a:rPr lang="fr-FR" dirty="0" err="1"/>
              <a:t>Letteratura</a:t>
            </a:r>
            <a:r>
              <a:rPr lang="fr-FR" dirty="0"/>
              <a:t> engagée = </a:t>
            </a:r>
            <a:r>
              <a:rPr lang="fr-FR" dirty="0" err="1"/>
              <a:t>etica</a:t>
            </a:r>
            <a:r>
              <a:rPr lang="fr-FR" dirty="0"/>
              <a:t> </a:t>
            </a:r>
            <a:r>
              <a:rPr lang="fr-FR" dirty="0" err="1"/>
              <a:t>poi</a:t>
            </a:r>
            <a:r>
              <a:rPr lang="fr-FR" dirty="0"/>
              <a:t> </a:t>
            </a:r>
            <a:r>
              <a:rPr lang="fr-FR" dirty="0" err="1"/>
              <a:t>politica</a:t>
            </a:r>
            <a:r>
              <a:rPr lang="fr-FR" dirty="0"/>
              <a:t>. </a:t>
            </a:r>
            <a:r>
              <a:rPr lang="fr-FR" dirty="0" err="1"/>
              <a:t>Differenza</a:t>
            </a:r>
            <a:r>
              <a:rPr lang="fr-FR" dirty="0"/>
              <a:t> tra </a:t>
            </a:r>
            <a:r>
              <a:rPr lang="fr-FR" dirty="0" err="1"/>
              <a:t>letteratura</a:t>
            </a:r>
            <a:r>
              <a:rPr lang="fr-FR" dirty="0"/>
              <a:t> engagée e militante. </a:t>
            </a:r>
          </a:p>
          <a:p>
            <a:r>
              <a:rPr lang="fr-FR" dirty="0" err="1"/>
              <a:t>Scommessa</a:t>
            </a:r>
            <a:r>
              <a:rPr lang="fr-FR" dirty="0"/>
              <a:t> </a:t>
            </a:r>
            <a:r>
              <a:rPr lang="fr-FR" dirty="0" err="1"/>
              <a:t>pascaliana</a:t>
            </a:r>
            <a:r>
              <a:rPr lang="fr-FR" dirty="0"/>
              <a:t> : « Nous sommes tous </a:t>
            </a:r>
            <a:r>
              <a:rPr lang="fr-FR" dirty="0" err="1"/>
              <a:t>embarqueés</a:t>
            </a:r>
            <a:r>
              <a:rPr lang="fr-FR" dirty="0"/>
              <a:t> » </a:t>
            </a:r>
            <a:r>
              <a:rPr lang="fr-FR" dirty="0" err="1"/>
              <a:t>essere</a:t>
            </a:r>
            <a:r>
              <a:rPr lang="fr-FR" dirty="0"/>
              <a:t> </a:t>
            </a:r>
            <a:r>
              <a:rPr lang="fr-FR" dirty="0" err="1"/>
              <a:t>imbarcati</a:t>
            </a:r>
            <a:r>
              <a:rPr lang="fr-FR" dirty="0"/>
              <a:t>. </a:t>
            </a:r>
          </a:p>
          <a:p>
            <a:r>
              <a:rPr lang="fr-FR" dirty="0" err="1"/>
              <a:t>Scrivere</a:t>
            </a:r>
            <a:r>
              <a:rPr lang="fr-FR" dirty="0"/>
              <a:t> per la propria </a:t>
            </a:r>
            <a:r>
              <a:rPr lang="fr-FR" dirty="0" err="1"/>
              <a:t>epoca</a:t>
            </a:r>
            <a:r>
              <a:rPr lang="fr-FR" dirty="0"/>
              <a:t> --- </a:t>
            </a:r>
            <a:r>
              <a:rPr lang="fr-FR" dirty="0" err="1"/>
              <a:t>attualità</a:t>
            </a:r>
            <a:r>
              <a:rPr lang="fr-FR" dirty="0"/>
              <a:t> --- « Temps modernes » 1945 ; « Actuelles » 1939-1958 (</a:t>
            </a:r>
            <a:r>
              <a:rPr lang="fr-FR" dirty="0" err="1"/>
              <a:t>cronache</a:t>
            </a:r>
            <a:r>
              <a:rPr lang="fr-FR" dirty="0"/>
              <a:t>).</a:t>
            </a:r>
          </a:p>
          <a:p>
            <a:r>
              <a:rPr lang="fr-FR" dirty="0" err="1"/>
              <a:t>Salvare</a:t>
            </a:r>
            <a:r>
              <a:rPr lang="fr-FR" dirty="0"/>
              <a:t> la </a:t>
            </a:r>
            <a:r>
              <a:rPr lang="fr-FR" dirty="0" err="1"/>
              <a:t>letteratura</a:t>
            </a:r>
            <a:r>
              <a:rPr lang="fr-FR" dirty="0"/>
              <a:t> </a:t>
            </a:r>
            <a:r>
              <a:rPr lang="fr-FR" dirty="0" err="1"/>
              <a:t>attraverso</a:t>
            </a:r>
            <a:r>
              <a:rPr lang="fr-FR" dirty="0"/>
              <a:t> l’</a:t>
            </a:r>
            <a:r>
              <a:rPr lang="fr-FR" dirty="0" err="1"/>
              <a:t>impegno</a:t>
            </a:r>
            <a:r>
              <a:rPr lang="fr-FR" dirty="0"/>
              <a:t>. </a:t>
            </a:r>
            <a:r>
              <a:rPr lang="fr-FR" dirty="0" err="1"/>
              <a:t>Mondo</a:t>
            </a:r>
            <a:r>
              <a:rPr lang="fr-FR" dirty="0"/>
              <a:t> senza </a:t>
            </a:r>
            <a:r>
              <a:rPr lang="fr-FR" dirty="0" err="1"/>
              <a:t>letteratura</a:t>
            </a:r>
            <a:r>
              <a:rPr lang="fr-FR" dirty="0"/>
              <a:t> e senza </a:t>
            </a:r>
            <a:r>
              <a:rPr lang="fr-FR" dirty="0" err="1"/>
              <a:t>umani</a:t>
            </a:r>
            <a:r>
              <a:rPr lang="fr-FR" dirty="0"/>
              <a:t>. </a:t>
            </a:r>
          </a:p>
          <a:p>
            <a:endParaRPr lang="fr-FR" dirty="0"/>
          </a:p>
        </p:txBody>
      </p:sp>
    </p:spTree>
    <p:extLst>
      <p:ext uri="{BB962C8B-B14F-4D97-AF65-F5344CB8AC3E}">
        <p14:creationId xmlns:p14="http://schemas.microsoft.com/office/powerpoint/2010/main" val="1173526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3C2D6DB-4A25-E36F-852F-F88B28F246B2}"/>
              </a:ext>
            </a:extLst>
          </p:cNvPr>
          <p:cNvSpPr>
            <a:spLocks noGrp="1"/>
          </p:cNvSpPr>
          <p:nvPr>
            <p:ph type="title"/>
          </p:nvPr>
        </p:nvSpPr>
        <p:spPr/>
        <p:txBody>
          <a:bodyPr/>
          <a:lstStyle/>
          <a:p>
            <a:r>
              <a:rPr lang="fr-FR" dirty="0"/>
              <a:t>ENGAGEMENT</a:t>
            </a:r>
          </a:p>
        </p:txBody>
      </p:sp>
      <p:sp>
        <p:nvSpPr>
          <p:cNvPr id="3" name="Segnaposto contenuto 2">
            <a:extLst>
              <a:ext uri="{FF2B5EF4-FFF2-40B4-BE49-F238E27FC236}">
                <a16:creationId xmlns:a16="http://schemas.microsoft.com/office/drawing/2014/main" id="{CA49505A-48F9-4CAD-F187-362B20188E52}"/>
              </a:ext>
            </a:extLst>
          </p:cNvPr>
          <p:cNvSpPr>
            <a:spLocks noGrp="1"/>
          </p:cNvSpPr>
          <p:nvPr>
            <p:ph idx="1"/>
          </p:nvPr>
        </p:nvSpPr>
        <p:spPr/>
        <p:txBody>
          <a:bodyPr>
            <a:normAutofit lnSpcReduction="10000"/>
          </a:bodyPr>
          <a:lstStyle/>
          <a:p>
            <a:r>
              <a:rPr lang="fr-FR" dirty="0" err="1"/>
              <a:t>Profilo</a:t>
            </a:r>
            <a:r>
              <a:rPr lang="fr-FR" dirty="0"/>
              <a:t> </a:t>
            </a:r>
            <a:r>
              <a:rPr lang="fr-FR" dirty="0" err="1"/>
              <a:t>ideale</a:t>
            </a:r>
            <a:r>
              <a:rPr lang="fr-FR" dirty="0"/>
              <a:t> di </a:t>
            </a:r>
            <a:r>
              <a:rPr lang="fr-FR" dirty="0" err="1"/>
              <a:t>un’opera</a:t>
            </a:r>
            <a:r>
              <a:rPr lang="fr-FR" dirty="0"/>
              <a:t> engagée --- </a:t>
            </a:r>
            <a:r>
              <a:rPr lang="fr-FR" dirty="0" err="1"/>
              <a:t>poligrafia</a:t>
            </a:r>
            <a:r>
              <a:rPr lang="fr-FR" dirty="0"/>
              <a:t>.  </a:t>
            </a:r>
            <a:r>
              <a:rPr lang="fr-FR" dirty="0" err="1"/>
              <a:t>Genere</a:t>
            </a:r>
            <a:r>
              <a:rPr lang="fr-FR" dirty="0"/>
              <a:t>?</a:t>
            </a:r>
          </a:p>
          <a:p>
            <a:r>
              <a:rPr lang="fr-FR" dirty="0" err="1"/>
              <a:t>Presenza</a:t>
            </a:r>
            <a:r>
              <a:rPr lang="fr-FR" dirty="0"/>
              <a:t> totale </a:t>
            </a:r>
            <a:r>
              <a:rPr lang="fr-FR" dirty="0" err="1"/>
              <a:t>dello</a:t>
            </a:r>
            <a:r>
              <a:rPr lang="fr-FR" dirty="0"/>
              <a:t> </a:t>
            </a:r>
            <a:r>
              <a:rPr lang="fr-FR" dirty="0" err="1"/>
              <a:t>scrittore</a:t>
            </a:r>
            <a:r>
              <a:rPr lang="fr-FR" dirty="0"/>
              <a:t> </a:t>
            </a:r>
            <a:r>
              <a:rPr lang="fr-FR" dirty="0" err="1"/>
              <a:t>nella</a:t>
            </a:r>
            <a:r>
              <a:rPr lang="fr-FR" dirty="0"/>
              <a:t> </a:t>
            </a:r>
            <a:r>
              <a:rPr lang="fr-FR" dirty="0" err="1"/>
              <a:t>scrittura</a:t>
            </a:r>
            <a:r>
              <a:rPr lang="fr-FR" dirty="0"/>
              <a:t> --- Simone de Beauvoir, La Force des choses 1963. Se risquer dans l’écriture. </a:t>
            </a:r>
          </a:p>
          <a:p>
            <a:r>
              <a:rPr lang="fr-FR" dirty="0" err="1"/>
              <a:t>Responsabilità</a:t>
            </a:r>
            <a:r>
              <a:rPr lang="fr-FR" dirty="0"/>
              <a:t> --- </a:t>
            </a:r>
            <a:r>
              <a:rPr lang="fr-FR" dirty="0" err="1"/>
              <a:t>scelta</a:t>
            </a:r>
            <a:r>
              <a:rPr lang="fr-FR" dirty="0"/>
              <a:t> </a:t>
            </a:r>
            <a:r>
              <a:rPr lang="fr-FR" dirty="0" err="1"/>
              <a:t>del</a:t>
            </a:r>
            <a:r>
              <a:rPr lang="fr-FR" dirty="0"/>
              <a:t> </a:t>
            </a:r>
            <a:r>
              <a:rPr lang="fr-FR" dirty="0" err="1"/>
              <a:t>tema</a:t>
            </a:r>
            <a:r>
              <a:rPr lang="fr-FR" dirty="0"/>
              <a:t> e di come </a:t>
            </a:r>
            <a:r>
              <a:rPr lang="fr-FR" dirty="0" err="1"/>
              <a:t>trattarlo</a:t>
            </a:r>
            <a:r>
              <a:rPr lang="fr-FR" dirty="0"/>
              <a:t>. </a:t>
            </a:r>
          </a:p>
          <a:p>
            <a:r>
              <a:rPr lang="fr-FR" dirty="0" err="1"/>
              <a:t>Tauromachia</a:t>
            </a:r>
            <a:r>
              <a:rPr lang="fr-FR" dirty="0"/>
              <a:t>: Michel Leiris, </a:t>
            </a:r>
            <a:r>
              <a:rPr lang="fr-FR" i="1" dirty="0"/>
              <a:t>L’Âge d’homme</a:t>
            </a:r>
            <a:r>
              <a:rPr lang="fr-FR" dirty="0"/>
              <a:t>, 1946. « ce qui se passe dans le domaine de l’</a:t>
            </a:r>
            <a:r>
              <a:rPr lang="fr-FR" dirty="0" err="1"/>
              <a:t>écrituren’est</a:t>
            </a:r>
            <a:r>
              <a:rPr lang="fr-FR" dirty="0"/>
              <a:t>-il pas dénué de valeur si cela reste esthétique, anodin, dépourvu d’une sanction, s’il n’y a rien , dans le fait d’écrire une œuvre qui soit un équivalent de ce qu’est pour le torero la corne acérée du taureau qui seule confère une réalité humaine à son art, l’empêche d’être autre chose que grâces vaines de ballerine? » Leiris, 1946, p. 40.</a:t>
            </a:r>
          </a:p>
        </p:txBody>
      </p:sp>
    </p:spTree>
    <p:extLst>
      <p:ext uri="{BB962C8B-B14F-4D97-AF65-F5344CB8AC3E}">
        <p14:creationId xmlns:p14="http://schemas.microsoft.com/office/powerpoint/2010/main" val="784622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5D9F67E-6837-851C-B217-75BDE91B7BBA}"/>
              </a:ext>
            </a:extLst>
          </p:cNvPr>
          <p:cNvSpPr>
            <a:spLocks noGrp="1"/>
          </p:cNvSpPr>
          <p:nvPr>
            <p:ph type="title"/>
          </p:nvPr>
        </p:nvSpPr>
        <p:spPr/>
        <p:txBody>
          <a:bodyPr/>
          <a:lstStyle/>
          <a:p>
            <a:r>
              <a:rPr lang="fr-FR" dirty="0"/>
              <a:t>ENGAGEMENT</a:t>
            </a:r>
          </a:p>
        </p:txBody>
      </p:sp>
      <p:sp>
        <p:nvSpPr>
          <p:cNvPr id="3" name="Segnaposto contenuto 2">
            <a:extLst>
              <a:ext uri="{FF2B5EF4-FFF2-40B4-BE49-F238E27FC236}">
                <a16:creationId xmlns:a16="http://schemas.microsoft.com/office/drawing/2014/main" id="{B972915B-D7AE-A98A-1C5B-31EF5879B74D}"/>
              </a:ext>
            </a:extLst>
          </p:cNvPr>
          <p:cNvSpPr>
            <a:spLocks noGrp="1"/>
          </p:cNvSpPr>
          <p:nvPr>
            <p:ph idx="1"/>
          </p:nvPr>
        </p:nvSpPr>
        <p:spPr/>
        <p:txBody>
          <a:bodyPr/>
          <a:lstStyle/>
          <a:p>
            <a:r>
              <a:rPr lang="fr-FR" dirty="0" err="1"/>
              <a:t>Letteratura</a:t>
            </a:r>
            <a:r>
              <a:rPr lang="fr-FR" dirty="0"/>
              <a:t> </a:t>
            </a:r>
            <a:r>
              <a:rPr lang="fr-FR" dirty="0" err="1"/>
              <a:t>proletaria</a:t>
            </a:r>
            <a:r>
              <a:rPr lang="fr-FR" dirty="0"/>
              <a:t>: </a:t>
            </a:r>
            <a:r>
              <a:rPr lang="fr-FR" dirty="0" err="1"/>
              <a:t>Gorkij</a:t>
            </a:r>
            <a:r>
              <a:rPr lang="fr-FR" dirty="0"/>
              <a:t>, La </a:t>
            </a:r>
            <a:r>
              <a:rPr lang="fr-FR" dirty="0" err="1"/>
              <a:t>madre</a:t>
            </a:r>
            <a:r>
              <a:rPr lang="fr-FR" dirty="0"/>
              <a:t>, 1907; Silone, </a:t>
            </a:r>
            <a:r>
              <a:rPr lang="fr-FR" dirty="0" err="1"/>
              <a:t>Fontamara</a:t>
            </a:r>
            <a:r>
              <a:rPr lang="fr-FR" dirty="0"/>
              <a:t> (1930) Henri Poulaille </a:t>
            </a:r>
            <a:r>
              <a:rPr lang="fr-FR" dirty="0" err="1"/>
              <a:t>teorico</a:t>
            </a:r>
            <a:r>
              <a:rPr lang="fr-FR" dirty="0"/>
              <a:t>, Pain quotidien, 1931.</a:t>
            </a:r>
          </a:p>
          <a:p>
            <a:r>
              <a:rPr lang="fr-FR" dirty="0" err="1"/>
              <a:t>Letteratura</a:t>
            </a:r>
            <a:r>
              <a:rPr lang="fr-FR" dirty="0"/>
              <a:t> engagée: </a:t>
            </a:r>
            <a:r>
              <a:rPr lang="fr-FR" dirty="0" err="1"/>
              <a:t>società</a:t>
            </a:r>
            <a:r>
              <a:rPr lang="fr-FR" dirty="0"/>
              <a:t> e </a:t>
            </a:r>
            <a:r>
              <a:rPr lang="fr-FR" dirty="0" err="1"/>
              <a:t>letteratura</a:t>
            </a:r>
            <a:r>
              <a:rPr lang="fr-FR" dirty="0"/>
              <a:t>.</a:t>
            </a:r>
          </a:p>
          <a:p>
            <a:r>
              <a:rPr lang="fr-FR" dirty="0" err="1"/>
              <a:t>Autonomia</a:t>
            </a:r>
            <a:r>
              <a:rPr lang="fr-FR" dirty="0"/>
              <a:t> </a:t>
            </a:r>
            <a:r>
              <a:rPr lang="fr-FR" dirty="0" err="1"/>
              <a:t>letteratura</a:t>
            </a:r>
            <a:r>
              <a:rPr lang="fr-FR" dirty="0"/>
              <a:t> </a:t>
            </a:r>
            <a:r>
              <a:rPr lang="fr-FR" dirty="0" err="1"/>
              <a:t>conseguenze</a:t>
            </a:r>
            <a:r>
              <a:rPr lang="fr-FR" dirty="0"/>
              <a:t> </a:t>
            </a:r>
            <a:r>
              <a:rPr lang="fr-FR" dirty="0" err="1"/>
              <a:t>sul</a:t>
            </a:r>
            <a:r>
              <a:rPr lang="fr-FR" dirty="0"/>
              <a:t> </a:t>
            </a:r>
            <a:r>
              <a:rPr lang="fr-FR" dirty="0" err="1"/>
              <a:t>pubblico</a:t>
            </a:r>
            <a:r>
              <a:rPr lang="fr-FR"/>
              <a:t>. </a:t>
            </a:r>
            <a:endParaRPr lang="fr-FR" dirty="0"/>
          </a:p>
        </p:txBody>
      </p:sp>
    </p:spTree>
    <p:extLst>
      <p:ext uri="{BB962C8B-B14F-4D97-AF65-F5344CB8AC3E}">
        <p14:creationId xmlns:p14="http://schemas.microsoft.com/office/powerpoint/2010/main" val="2663026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991E23-2D0B-0B0F-A428-53FA8DB7CDF5}"/>
              </a:ext>
            </a:extLst>
          </p:cNvPr>
          <p:cNvSpPr>
            <a:spLocks noGrp="1"/>
          </p:cNvSpPr>
          <p:nvPr>
            <p:ph type="title"/>
          </p:nvPr>
        </p:nvSpPr>
        <p:spPr/>
        <p:txBody>
          <a:bodyPr/>
          <a:lstStyle/>
          <a:p>
            <a:r>
              <a:rPr lang="fr-FR" dirty="0"/>
              <a:t>Définition de l’engagement chez Sartre</a:t>
            </a:r>
          </a:p>
        </p:txBody>
      </p:sp>
      <p:sp>
        <p:nvSpPr>
          <p:cNvPr id="3" name="Segnaposto contenuto 2">
            <a:extLst>
              <a:ext uri="{FF2B5EF4-FFF2-40B4-BE49-F238E27FC236}">
                <a16:creationId xmlns:a16="http://schemas.microsoft.com/office/drawing/2014/main" id="{118D1F9D-A037-AC63-BCD9-4817D630293B}"/>
              </a:ext>
            </a:extLst>
          </p:cNvPr>
          <p:cNvSpPr>
            <a:spLocks noGrp="1"/>
          </p:cNvSpPr>
          <p:nvPr>
            <p:ph sz="half" idx="1"/>
          </p:nvPr>
        </p:nvSpPr>
        <p:spPr/>
        <p:txBody>
          <a:bodyPr>
            <a:normAutofit fontScale="92500" lnSpcReduction="20000"/>
          </a:bodyPr>
          <a:lstStyle/>
          <a:p>
            <a:r>
              <a:rPr lang="fr-FR" dirty="0"/>
              <a:t>Littérature non engagée</a:t>
            </a:r>
          </a:p>
          <a:p>
            <a:pPr>
              <a:lnSpc>
                <a:spcPct val="120000"/>
              </a:lnSpc>
            </a:pPr>
            <a:r>
              <a:rPr lang="fr-FR" dirty="0" err="1"/>
              <a:t>Écrivain-e</a:t>
            </a:r>
            <a:r>
              <a:rPr lang="fr-FR" dirty="0"/>
              <a:t> </a:t>
            </a:r>
            <a:r>
              <a:rPr lang="fr-FR" dirty="0" err="1"/>
              <a:t>détaché.e</a:t>
            </a:r>
            <a:r>
              <a:rPr lang="fr-FR" dirty="0"/>
              <a:t> du monde</a:t>
            </a:r>
          </a:p>
          <a:p>
            <a:pPr>
              <a:lnSpc>
                <a:spcPct val="120000"/>
              </a:lnSpc>
            </a:pPr>
            <a:r>
              <a:rPr lang="fr-FR" dirty="0"/>
              <a:t>Littérature du repli</a:t>
            </a:r>
          </a:p>
          <a:p>
            <a:r>
              <a:rPr lang="fr-FR" dirty="0"/>
              <a:t>Écriture universelle</a:t>
            </a:r>
          </a:p>
          <a:p>
            <a:r>
              <a:rPr lang="fr-FR" dirty="0"/>
              <a:t>Pour la postérité</a:t>
            </a:r>
          </a:p>
          <a:p>
            <a:r>
              <a:rPr lang="fr-FR" dirty="0"/>
              <a:t>Formalisme</a:t>
            </a:r>
          </a:p>
          <a:p>
            <a:r>
              <a:rPr lang="fr-FR" dirty="0"/>
              <a:t>Critique floue ou détachement</a:t>
            </a:r>
          </a:p>
          <a:p>
            <a:endParaRPr lang="fr-FR" dirty="0"/>
          </a:p>
        </p:txBody>
      </p:sp>
      <p:sp>
        <p:nvSpPr>
          <p:cNvPr id="4" name="Segnaposto contenuto 3">
            <a:extLst>
              <a:ext uri="{FF2B5EF4-FFF2-40B4-BE49-F238E27FC236}">
                <a16:creationId xmlns:a16="http://schemas.microsoft.com/office/drawing/2014/main" id="{6B1A7326-E52C-6DBE-1C25-C05ED6463B98}"/>
              </a:ext>
            </a:extLst>
          </p:cNvPr>
          <p:cNvSpPr>
            <a:spLocks noGrp="1"/>
          </p:cNvSpPr>
          <p:nvPr>
            <p:ph sz="half" idx="2"/>
          </p:nvPr>
        </p:nvSpPr>
        <p:spPr/>
        <p:txBody>
          <a:bodyPr>
            <a:normAutofit fontScale="92500" lnSpcReduction="20000"/>
          </a:bodyPr>
          <a:lstStyle/>
          <a:p>
            <a:r>
              <a:rPr lang="fr-FR" dirty="0"/>
              <a:t>Littérature engagée</a:t>
            </a:r>
          </a:p>
          <a:p>
            <a:r>
              <a:rPr lang="fr-FR" dirty="0" err="1"/>
              <a:t>Écrivain.e</a:t>
            </a:r>
            <a:r>
              <a:rPr lang="fr-FR" dirty="0"/>
              <a:t> </a:t>
            </a:r>
            <a:r>
              <a:rPr lang="fr-FR" dirty="0" err="1"/>
              <a:t>embarqué.e</a:t>
            </a:r>
            <a:r>
              <a:rPr lang="fr-FR" dirty="0"/>
              <a:t>: engagement pas choisi</a:t>
            </a:r>
          </a:p>
          <a:p>
            <a:r>
              <a:rPr lang="fr-FR" dirty="0"/>
              <a:t>Littérature de la participation</a:t>
            </a:r>
          </a:p>
          <a:p>
            <a:r>
              <a:rPr lang="fr-FR" dirty="0"/>
              <a:t>Ecriture de l’urgence, présent</a:t>
            </a:r>
          </a:p>
          <a:p>
            <a:r>
              <a:rPr lang="fr-FR" dirty="0"/>
              <a:t>Obsolescence </a:t>
            </a:r>
          </a:p>
          <a:p>
            <a:r>
              <a:rPr lang="fr-FR" dirty="0"/>
              <a:t>Éthique</a:t>
            </a:r>
          </a:p>
          <a:p>
            <a:r>
              <a:rPr lang="fr-FR" dirty="0"/>
              <a:t>Œuvre condition de l’action</a:t>
            </a:r>
          </a:p>
          <a:p>
            <a:r>
              <a:rPr lang="fr-FR" dirty="0"/>
              <a:t>Lutte pour une société plus juste (socialisme)</a:t>
            </a:r>
          </a:p>
          <a:p>
            <a:endParaRPr lang="fr-FR" dirty="0"/>
          </a:p>
          <a:p>
            <a:endParaRPr lang="fr-FR" dirty="0"/>
          </a:p>
        </p:txBody>
      </p:sp>
    </p:spTree>
    <p:extLst>
      <p:ext uri="{BB962C8B-B14F-4D97-AF65-F5344CB8AC3E}">
        <p14:creationId xmlns:p14="http://schemas.microsoft.com/office/powerpoint/2010/main" val="4204560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3BA5FDB-FB56-473F-14D3-1A7ECAF4BAD8}"/>
              </a:ext>
            </a:extLst>
          </p:cNvPr>
          <p:cNvSpPr>
            <a:spLocks noGrp="1"/>
          </p:cNvSpPr>
          <p:nvPr>
            <p:ph type="title"/>
          </p:nvPr>
        </p:nvSpPr>
        <p:spPr/>
        <p:txBody>
          <a:bodyPr/>
          <a:lstStyle/>
          <a:p>
            <a:r>
              <a:rPr lang="fr-FR" dirty="0"/>
              <a:t>Engagement Sartre</a:t>
            </a:r>
          </a:p>
        </p:txBody>
      </p:sp>
      <p:sp>
        <p:nvSpPr>
          <p:cNvPr id="3" name="Segnaposto contenuto 2">
            <a:extLst>
              <a:ext uri="{FF2B5EF4-FFF2-40B4-BE49-F238E27FC236}">
                <a16:creationId xmlns:a16="http://schemas.microsoft.com/office/drawing/2014/main" id="{A9FFB6B4-D71E-CAE0-1C32-311EDE9073BE}"/>
              </a:ext>
            </a:extLst>
          </p:cNvPr>
          <p:cNvSpPr>
            <a:spLocks noGrp="1"/>
          </p:cNvSpPr>
          <p:nvPr>
            <p:ph idx="1"/>
          </p:nvPr>
        </p:nvSpPr>
        <p:spPr/>
        <p:txBody>
          <a:bodyPr/>
          <a:lstStyle/>
          <a:p>
            <a:r>
              <a:rPr lang="fr-FR" dirty="0"/>
              <a:t>2 concepts d’engagement chez Sartre: </a:t>
            </a:r>
          </a:p>
          <a:p>
            <a:r>
              <a:rPr lang="fr-FR" dirty="0"/>
              <a:t>1) notion restreinte : engagement littéraire (caricaturé): marxiste</a:t>
            </a:r>
          </a:p>
          <a:p>
            <a:r>
              <a:rPr lang="fr-FR" dirty="0"/>
              <a:t>2) notion étendue: littérature engagée: </a:t>
            </a:r>
            <a:r>
              <a:rPr lang="fr-FR" i="1" dirty="0"/>
              <a:t>Qu’est-ce que la littérature? </a:t>
            </a:r>
            <a:r>
              <a:rPr lang="fr-FR" dirty="0"/>
              <a:t>1948</a:t>
            </a:r>
          </a:p>
          <a:p>
            <a:r>
              <a:rPr lang="fr-FR" dirty="0"/>
              <a:t>Délégitimation du modèle sartrien:</a:t>
            </a:r>
          </a:p>
          <a:p>
            <a:r>
              <a:rPr lang="fr-FR" dirty="0"/>
              <a:t>Roland Barthes, </a:t>
            </a:r>
            <a:r>
              <a:rPr lang="fr-FR" i="1" dirty="0"/>
              <a:t>Essais critiques</a:t>
            </a:r>
            <a:r>
              <a:rPr lang="fr-FR" dirty="0"/>
              <a:t>, 1964</a:t>
            </a:r>
          </a:p>
          <a:p>
            <a:r>
              <a:rPr lang="fr-FR" dirty="0"/>
              <a:t>Le non engagement de « Tel Quel »: cas particulier</a:t>
            </a:r>
          </a:p>
          <a:p>
            <a:r>
              <a:rPr lang="fr-FR" dirty="0"/>
              <a:t>Michel Foucault, </a:t>
            </a:r>
            <a:r>
              <a:rPr lang="fr-FR" i="1" dirty="0"/>
              <a:t>Le souci de vérité</a:t>
            </a:r>
            <a:r>
              <a:rPr lang="fr-FR" dirty="0"/>
              <a:t>, 1984</a:t>
            </a:r>
          </a:p>
        </p:txBody>
      </p:sp>
    </p:spTree>
    <p:extLst>
      <p:ext uri="{BB962C8B-B14F-4D97-AF65-F5344CB8AC3E}">
        <p14:creationId xmlns:p14="http://schemas.microsoft.com/office/powerpoint/2010/main" val="3512147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DB6F4D0-3259-7D91-E471-CFD102B80FFE}"/>
              </a:ext>
            </a:extLst>
          </p:cNvPr>
          <p:cNvSpPr>
            <a:spLocks noGrp="1"/>
          </p:cNvSpPr>
          <p:nvPr>
            <p:ph type="title"/>
          </p:nvPr>
        </p:nvSpPr>
        <p:spPr/>
        <p:txBody>
          <a:bodyPr/>
          <a:lstStyle/>
          <a:p>
            <a:r>
              <a:rPr lang="fr-FR" dirty="0"/>
              <a:t>ENGAGEMENT</a:t>
            </a:r>
          </a:p>
        </p:txBody>
      </p:sp>
      <p:sp>
        <p:nvSpPr>
          <p:cNvPr id="3" name="Segnaposto contenuto 2">
            <a:extLst>
              <a:ext uri="{FF2B5EF4-FFF2-40B4-BE49-F238E27FC236}">
                <a16:creationId xmlns:a16="http://schemas.microsoft.com/office/drawing/2014/main" id="{4D96F317-E816-B1D1-E325-42FDB05CC8FD}"/>
              </a:ext>
            </a:extLst>
          </p:cNvPr>
          <p:cNvSpPr>
            <a:spLocks noGrp="1"/>
          </p:cNvSpPr>
          <p:nvPr>
            <p:ph idx="1"/>
          </p:nvPr>
        </p:nvSpPr>
        <p:spPr/>
        <p:txBody>
          <a:bodyPr/>
          <a:lstStyle/>
          <a:p>
            <a:r>
              <a:rPr lang="fr-FR" dirty="0"/>
              <a:t>Benoît Denis: Contre-engagement: « on retourne les arguments de l’engagement contre lui-même en s’appropriant ses thèmes et ses questions ». </a:t>
            </a:r>
          </a:p>
          <a:p>
            <a:r>
              <a:rPr lang="fr-FR" dirty="0" err="1"/>
              <a:t>Politique</a:t>
            </a:r>
            <a:r>
              <a:rPr lang="fr-FR" dirty="0" err="1">
                <a:highlight>
                  <a:srgbClr val="FFFF00"/>
                </a:highlight>
              </a:rPr>
              <a:t>S</a:t>
            </a:r>
            <a:r>
              <a:rPr lang="fr-FR" dirty="0"/>
              <a:t> de la littérature: engagement + contre-engagement</a:t>
            </a:r>
          </a:p>
        </p:txBody>
      </p:sp>
    </p:spTree>
    <p:extLst>
      <p:ext uri="{BB962C8B-B14F-4D97-AF65-F5344CB8AC3E}">
        <p14:creationId xmlns:p14="http://schemas.microsoft.com/office/powerpoint/2010/main" val="2650252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150B5A-E9C9-BD4A-A63F-EE898AAA2998}"/>
              </a:ext>
            </a:extLst>
          </p:cNvPr>
          <p:cNvSpPr>
            <a:spLocks noGrp="1"/>
          </p:cNvSpPr>
          <p:nvPr>
            <p:ph type="title"/>
          </p:nvPr>
        </p:nvSpPr>
        <p:spPr/>
        <p:txBody>
          <a:bodyPr>
            <a:normAutofit fontScale="90000"/>
          </a:bodyPr>
          <a:lstStyle/>
          <a:p>
            <a:r>
              <a:rPr lang="fr-FR" dirty="0"/>
              <a:t>POLITIQUES DE LA LITTÉRATURE</a:t>
            </a:r>
            <a:br>
              <a:rPr lang="fr-FR" dirty="0"/>
            </a:br>
            <a:r>
              <a:rPr lang="fr-FR" dirty="0"/>
              <a:t>CONTRE ENGAGEMENT- ENGAGEMENT</a:t>
            </a:r>
            <a:br>
              <a:rPr lang="fr-FR" dirty="0"/>
            </a:br>
            <a:endParaRPr lang="fr-FR" dirty="0"/>
          </a:p>
        </p:txBody>
      </p:sp>
      <p:sp>
        <p:nvSpPr>
          <p:cNvPr id="3" name="Segnaposto contenuto 2">
            <a:extLst>
              <a:ext uri="{FF2B5EF4-FFF2-40B4-BE49-F238E27FC236}">
                <a16:creationId xmlns:a16="http://schemas.microsoft.com/office/drawing/2014/main" id="{1DAF00A1-8D24-EC56-33C3-DB151C7E364A}"/>
              </a:ext>
            </a:extLst>
          </p:cNvPr>
          <p:cNvSpPr>
            <a:spLocks noGrp="1"/>
          </p:cNvSpPr>
          <p:nvPr>
            <p:ph sz="half" idx="1"/>
          </p:nvPr>
        </p:nvSpPr>
        <p:spPr/>
        <p:txBody>
          <a:bodyPr/>
          <a:lstStyle/>
          <a:p>
            <a:r>
              <a:rPr lang="fr-FR" dirty="0"/>
              <a:t>BARTHES</a:t>
            </a:r>
          </a:p>
          <a:p>
            <a:r>
              <a:rPr lang="fr-FR" dirty="0"/>
              <a:t>IMPLICATION DANS LE MONDE</a:t>
            </a:r>
          </a:p>
          <a:p>
            <a:r>
              <a:rPr lang="fr-FR" dirty="0"/>
              <a:t>ACTION REELLE</a:t>
            </a:r>
          </a:p>
          <a:p>
            <a:r>
              <a:rPr lang="fr-FR" dirty="0"/>
              <a:t>POTENTIEL POUVOIR DE LA LITT.</a:t>
            </a:r>
          </a:p>
          <a:p>
            <a:r>
              <a:rPr lang="fr-FR" dirty="0"/>
              <a:t>CHOIX DE CONSCIENCE</a:t>
            </a:r>
          </a:p>
          <a:p>
            <a:r>
              <a:rPr lang="fr-FR" dirty="0"/>
              <a:t>FORME LIEU DE LA PRISE DE CONSCIENCE POLITIQUE</a:t>
            </a:r>
          </a:p>
          <a:p>
            <a:r>
              <a:rPr lang="fr-FR" dirty="0"/>
              <a:t>MORALE</a:t>
            </a:r>
          </a:p>
          <a:p>
            <a:endParaRPr lang="fr-FR" dirty="0"/>
          </a:p>
          <a:p>
            <a:endParaRPr lang="fr-FR" dirty="0"/>
          </a:p>
        </p:txBody>
      </p:sp>
      <p:sp>
        <p:nvSpPr>
          <p:cNvPr id="4" name="Segnaposto contenuto 3">
            <a:extLst>
              <a:ext uri="{FF2B5EF4-FFF2-40B4-BE49-F238E27FC236}">
                <a16:creationId xmlns:a16="http://schemas.microsoft.com/office/drawing/2014/main" id="{FDC4F94D-9618-3230-1820-D99E8427C2BC}"/>
              </a:ext>
            </a:extLst>
          </p:cNvPr>
          <p:cNvSpPr>
            <a:spLocks noGrp="1"/>
          </p:cNvSpPr>
          <p:nvPr>
            <p:ph sz="half" idx="2"/>
          </p:nvPr>
        </p:nvSpPr>
        <p:spPr/>
        <p:txBody>
          <a:bodyPr/>
          <a:lstStyle/>
          <a:p>
            <a:r>
              <a:rPr lang="fr-FR" dirty="0"/>
              <a:t>SARTRE</a:t>
            </a:r>
          </a:p>
          <a:p>
            <a:r>
              <a:rPr lang="fr-FR" dirty="0"/>
              <a:t>IMPLICATIONS DANS LA SOCIETE</a:t>
            </a:r>
          </a:p>
          <a:p>
            <a:r>
              <a:rPr lang="fr-FR" dirty="0"/>
              <a:t>ACTION POLITIQUE</a:t>
            </a:r>
          </a:p>
          <a:p>
            <a:r>
              <a:rPr lang="fr-FR" dirty="0"/>
              <a:t>POUVOIR EFFECTIF DE LA LITT.</a:t>
            </a:r>
          </a:p>
          <a:p>
            <a:r>
              <a:rPr lang="fr-FR" dirty="0"/>
              <a:t>CHOIX D’EFFICACITE</a:t>
            </a:r>
          </a:p>
          <a:p>
            <a:r>
              <a:rPr lang="fr-FR" dirty="0"/>
              <a:t>FORME MOYEN DE TRANSFORMATION CONCRETE</a:t>
            </a:r>
          </a:p>
          <a:p>
            <a:r>
              <a:rPr lang="fr-FR" dirty="0"/>
              <a:t>POLITIQUE</a:t>
            </a:r>
          </a:p>
        </p:txBody>
      </p:sp>
    </p:spTree>
    <p:extLst>
      <p:ext uri="{BB962C8B-B14F-4D97-AF65-F5344CB8AC3E}">
        <p14:creationId xmlns:p14="http://schemas.microsoft.com/office/powerpoint/2010/main" val="3122725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DFAAD31-2F9C-D1BE-53D2-91E834821FE8}"/>
              </a:ext>
            </a:extLst>
          </p:cNvPr>
          <p:cNvSpPr>
            <a:spLocks noGrp="1"/>
          </p:cNvSpPr>
          <p:nvPr>
            <p:ph type="title"/>
          </p:nvPr>
        </p:nvSpPr>
        <p:spPr/>
        <p:txBody>
          <a:bodyPr/>
          <a:lstStyle/>
          <a:p>
            <a:r>
              <a:rPr lang="fr-FR" dirty="0"/>
              <a:t>LITTÉRATURE IMPLIQUEE</a:t>
            </a:r>
          </a:p>
        </p:txBody>
      </p:sp>
      <p:sp>
        <p:nvSpPr>
          <p:cNvPr id="3" name="Segnaposto contenuto 2">
            <a:extLst>
              <a:ext uri="{FF2B5EF4-FFF2-40B4-BE49-F238E27FC236}">
                <a16:creationId xmlns:a16="http://schemas.microsoft.com/office/drawing/2014/main" id="{75BF376C-D77D-A61C-E915-1AF5D4D57E4C}"/>
              </a:ext>
            </a:extLst>
          </p:cNvPr>
          <p:cNvSpPr>
            <a:spLocks noGrp="1"/>
          </p:cNvSpPr>
          <p:nvPr>
            <p:ph idx="1"/>
          </p:nvPr>
        </p:nvSpPr>
        <p:spPr/>
        <p:txBody>
          <a:bodyPr>
            <a:normAutofit fontScale="85000" lnSpcReduction="20000"/>
          </a:bodyPr>
          <a:lstStyle/>
          <a:p>
            <a:pPr algn="just"/>
            <a:r>
              <a:rPr lang="fr-FR" dirty="0">
                <a:latin typeface="Athelas" panose="02000503000000020003" pitchFamily="2" charset="77"/>
              </a:rPr>
              <a:t>Bruno </a:t>
            </a:r>
            <a:r>
              <a:rPr lang="fr-FR" dirty="0" err="1">
                <a:latin typeface="Athelas" panose="02000503000000020003" pitchFamily="2" charset="77"/>
              </a:rPr>
              <a:t>Blanckmann</a:t>
            </a:r>
            <a:r>
              <a:rPr lang="fr-FR" dirty="0">
                <a:latin typeface="Athelas" panose="02000503000000020003" pitchFamily="2" charset="77"/>
              </a:rPr>
              <a:t>: à partir de 1980</a:t>
            </a:r>
          </a:p>
          <a:p>
            <a:pPr algn="just"/>
            <a:r>
              <a:rPr lang="fr-FR" dirty="0">
                <a:latin typeface="Athelas" panose="02000503000000020003" pitchFamily="2" charset="77"/>
              </a:rPr>
              <a:t>« </a:t>
            </a:r>
            <a:r>
              <a:rPr lang="it-IT" sz="1800" dirty="0" err="1">
                <a:solidFill>
                  <a:srgbClr val="353535"/>
                </a:solidFill>
                <a:effectLst/>
                <a:latin typeface="Athelas" panose="02000503000000020003" pitchFamily="2" charset="77"/>
                <a:ea typeface="Times New Roman" panose="02020603050405020304" pitchFamily="18" charset="0"/>
              </a:rPr>
              <a:t>Depuis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les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années</a:t>
            </a:r>
            <a:r>
              <a:rPr lang="it-IT" sz="1800" dirty="0">
                <a:solidFill>
                  <a:srgbClr val="353535"/>
                </a:solidFill>
                <a:effectLst/>
                <a:latin typeface="Athelas" panose="02000503000000020003" pitchFamily="2" charset="77"/>
                <a:ea typeface="Times New Roman" panose="02020603050405020304" pitchFamily="18" charset="0"/>
              </a:rPr>
              <a:t> 1980 la </a:t>
            </a:r>
            <a:r>
              <a:rPr lang="it-IT" sz="1800" dirty="0" err="1">
                <a:solidFill>
                  <a:srgbClr val="353535"/>
                </a:solidFill>
                <a:effectLst/>
                <a:latin typeface="Athelas" panose="02000503000000020003" pitchFamily="2" charset="77"/>
                <a:ea typeface="Times New Roman" panose="02020603050405020304" pitchFamily="18" charset="0"/>
              </a:rPr>
              <a:t>responsabilité</a:t>
            </a:r>
            <a:r>
              <a:rPr lang="it-IT" sz="1800" dirty="0">
                <a:solidFill>
                  <a:srgbClr val="353535"/>
                </a:solidFill>
                <a:effectLst/>
                <a:latin typeface="Athelas" panose="02000503000000020003" pitchFamily="2" charset="77"/>
                <a:ea typeface="Times New Roman" panose="02020603050405020304" pitchFamily="18" charset="0"/>
              </a:rPr>
              <a:t> ne se pose plus en </a:t>
            </a:r>
            <a:r>
              <a:rPr lang="it-IT" sz="1800" dirty="0" err="1">
                <a:solidFill>
                  <a:srgbClr val="353535"/>
                </a:solidFill>
                <a:effectLst/>
                <a:latin typeface="Athelas" panose="02000503000000020003" pitchFamily="2" charset="77"/>
                <a:ea typeface="Times New Roman" panose="02020603050405020304" pitchFamily="18" charset="0"/>
              </a:rPr>
              <a:t>termes</a:t>
            </a:r>
            <a:r>
              <a:rPr lang="it-IT" sz="1800" dirty="0">
                <a:solidFill>
                  <a:srgbClr val="353535"/>
                </a:solidFill>
                <a:effectLst/>
                <a:latin typeface="Athelas" panose="02000503000000020003" pitchFamily="2" charset="77"/>
                <a:ea typeface="Times New Roman" panose="02020603050405020304" pitchFamily="18" charset="0"/>
              </a:rPr>
              <a:t> d’</a:t>
            </a:r>
            <a:r>
              <a:rPr lang="it-IT" sz="1800" dirty="0" err="1">
                <a:solidFill>
                  <a:srgbClr val="353535"/>
                </a:solidFill>
                <a:effectLst/>
                <a:latin typeface="Athelas" panose="02000503000000020003" pitchFamily="2" charset="77"/>
                <a:ea typeface="Times New Roman" panose="02020603050405020304" pitchFamily="18" charset="0"/>
              </a:rPr>
              <a:t>absolu</a:t>
            </a:r>
            <a:r>
              <a:rPr lang="it-IT" sz="1800" dirty="0">
                <a:solidFill>
                  <a:srgbClr val="353535"/>
                </a:solidFill>
                <a:effectLst/>
                <a:latin typeface="Athelas" panose="02000503000000020003" pitchFamily="2" charset="77"/>
                <a:ea typeface="Times New Roman" panose="02020603050405020304" pitchFamily="18" charset="0"/>
              </a:rPr>
              <a:t>, qui </a:t>
            </a:r>
            <a:r>
              <a:rPr lang="it-IT" sz="1800" dirty="0" err="1">
                <a:solidFill>
                  <a:srgbClr val="353535"/>
                </a:solidFill>
                <a:effectLst/>
                <a:latin typeface="Athelas" panose="02000503000000020003" pitchFamily="2" charset="77"/>
                <a:ea typeface="Times New Roman" panose="02020603050405020304" pitchFamily="18" charset="0"/>
              </a:rPr>
              <a:t>appelleraient</a:t>
            </a:r>
            <a:r>
              <a:rPr lang="it-IT" sz="1800" dirty="0">
                <a:solidFill>
                  <a:srgbClr val="353535"/>
                </a:solidFill>
                <a:effectLst/>
                <a:latin typeface="Athelas" panose="02000503000000020003" pitchFamily="2" charset="77"/>
                <a:ea typeface="Times New Roman" panose="02020603050405020304" pitchFamily="18" charset="0"/>
              </a:rPr>
              <a:t> un </a:t>
            </a:r>
            <a:r>
              <a:rPr lang="it-IT" sz="1800" dirty="0" err="1">
                <a:solidFill>
                  <a:srgbClr val="353535"/>
                </a:solidFill>
                <a:effectLst/>
                <a:latin typeface="Athelas" panose="02000503000000020003" pitchFamily="2" charset="77"/>
                <a:ea typeface="Times New Roman" panose="02020603050405020304" pitchFamily="18" charset="0"/>
              </a:rPr>
              <a:t>magistère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ou</a:t>
            </a:r>
            <a:r>
              <a:rPr lang="it-IT" sz="1800" dirty="0">
                <a:solidFill>
                  <a:srgbClr val="353535"/>
                </a:solidFill>
                <a:effectLst/>
                <a:latin typeface="Athelas" panose="02000503000000020003" pitchFamily="2" charset="77"/>
                <a:ea typeface="Times New Roman" panose="02020603050405020304" pitchFamily="18" charset="0"/>
              </a:rPr>
              <a:t> de </a:t>
            </a:r>
            <a:r>
              <a:rPr lang="it-IT" sz="1800" dirty="0" err="1">
                <a:solidFill>
                  <a:srgbClr val="353535"/>
                </a:solidFill>
                <a:effectLst/>
                <a:latin typeface="Athelas" panose="02000503000000020003" pitchFamily="2" charset="77"/>
                <a:ea typeface="Times New Roman" panose="02020603050405020304" pitchFamily="18" charset="0"/>
              </a:rPr>
              <a:t>vocation</a:t>
            </a:r>
            <a:r>
              <a:rPr lang="it-IT" sz="1800" dirty="0">
                <a:solidFill>
                  <a:srgbClr val="353535"/>
                </a:solidFill>
                <a:effectLst/>
                <a:latin typeface="Athelas" panose="02000503000000020003" pitchFamily="2" charset="77"/>
                <a:ea typeface="Times New Roman" panose="02020603050405020304" pitchFamily="18" charset="0"/>
              </a:rPr>
              <a:t> à </a:t>
            </a:r>
            <a:r>
              <a:rPr lang="it-IT" sz="1800" dirty="0" err="1">
                <a:solidFill>
                  <a:srgbClr val="353535"/>
                </a:solidFill>
                <a:effectLst/>
                <a:latin typeface="Athelas" panose="02000503000000020003" pitchFamily="2" charset="77"/>
                <a:ea typeface="Times New Roman" panose="02020603050405020304" pitchFamily="18" charset="0"/>
              </a:rPr>
              <a:t>donner</a:t>
            </a:r>
            <a:r>
              <a:rPr lang="it-IT" sz="1800" dirty="0">
                <a:solidFill>
                  <a:srgbClr val="353535"/>
                </a:solidFill>
                <a:effectLst/>
                <a:latin typeface="Athelas" panose="02000503000000020003" pitchFamily="2" charset="77"/>
                <a:ea typeface="Times New Roman" panose="02020603050405020304" pitchFamily="18" charset="0"/>
              </a:rPr>
              <a:t> de la </a:t>
            </a:r>
            <a:r>
              <a:rPr lang="it-IT" sz="1800" dirty="0" err="1">
                <a:solidFill>
                  <a:srgbClr val="353535"/>
                </a:solidFill>
                <a:effectLst/>
                <a:latin typeface="Athelas" panose="02000503000000020003" pitchFamily="2" charset="77"/>
                <a:ea typeface="Times New Roman" panose="02020603050405020304" pitchFamily="18" charset="0"/>
              </a:rPr>
              <a:t>voix</a:t>
            </a:r>
            <a:r>
              <a:rPr lang="it-IT" sz="1800" dirty="0">
                <a:solidFill>
                  <a:srgbClr val="353535"/>
                </a:solidFill>
                <a:effectLst/>
                <a:latin typeface="Athelas" panose="02000503000000020003" pitchFamily="2" charset="77"/>
                <a:ea typeface="Times New Roman" panose="02020603050405020304" pitchFamily="18" charset="0"/>
              </a:rPr>
              <a:t>, qui </a:t>
            </a:r>
            <a:r>
              <a:rPr lang="it-IT" sz="1800" dirty="0" err="1">
                <a:solidFill>
                  <a:srgbClr val="353535"/>
                </a:solidFill>
                <a:effectLst/>
                <a:latin typeface="Athelas" panose="02000503000000020003" pitchFamily="2" charset="77"/>
                <a:ea typeface="Times New Roman" panose="02020603050405020304" pitchFamily="18" charset="0"/>
              </a:rPr>
              <a:t>supposerait</a:t>
            </a:r>
            <a:r>
              <a:rPr lang="it-IT" sz="1800" dirty="0">
                <a:solidFill>
                  <a:srgbClr val="353535"/>
                </a:solidFill>
                <a:effectLst/>
                <a:latin typeface="Athelas" panose="02000503000000020003" pitchFamily="2" charset="77"/>
                <a:ea typeface="Times New Roman" panose="02020603050405020304" pitchFamily="18" charset="0"/>
              </a:rPr>
              <a:t> une </a:t>
            </a:r>
            <a:r>
              <a:rPr lang="it-IT" sz="1800" dirty="0" err="1">
                <a:solidFill>
                  <a:srgbClr val="353535"/>
                </a:solidFill>
                <a:effectLst/>
                <a:latin typeface="Athelas" panose="02000503000000020003" pitchFamily="2" charset="77"/>
                <a:ea typeface="Times New Roman" panose="02020603050405020304" pitchFamily="18" charset="0"/>
              </a:rPr>
              <a:t>légitimité</a:t>
            </a:r>
            <a:r>
              <a:rPr lang="it-IT" sz="1800" dirty="0">
                <a:solidFill>
                  <a:srgbClr val="353535"/>
                </a:solidFill>
                <a:effectLst/>
                <a:latin typeface="Athelas" panose="02000503000000020003" pitchFamily="2" charset="77"/>
                <a:ea typeface="Times New Roman" panose="02020603050405020304" pitchFamily="18" charset="0"/>
              </a:rPr>
              <a:t> d’</a:t>
            </a:r>
            <a:r>
              <a:rPr lang="it-IT" sz="1800" dirty="0" err="1">
                <a:solidFill>
                  <a:srgbClr val="353535"/>
                </a:solidFill>
                <a:effectLst/>
                <a:latin typeface="Athelas" panose="02000503000000020003" pitchFamily="2" charset="77"/>
                <a:ea typeface="Times New Roman" panose="02020603050405020304" pitchFamily="18" charset="0"/>
              </a:rPr>
              <a:t>essence</a:t>
            </a:r>
            <a:r>
              <a:rPr lang="it-IT" sz="1800" dirty="0">
                <a:solidFill>
                  <a:srgbClr val="353535"/>
                </a:solidFill>
                <a:effectLst/>
                <a:latin typeface="Athelas" panose="02000503000000020003" pitchFamily="2" charset="77"/>
                <a:ea typeface="Times New Roman" panose="02020603050405020304" pitchFamily="18" charset="0"/>
              </a:rPr>
              <a:t>. </a:t>
            </a:r>
            <a:r>
              <a:rPr lang="fr-FR" sz="1800" dirty="0">
                <a:solidFill>
                  <a:srgbClr val="353535"/>
                </a:solidFill>
                <a:effectLst/>
                <a:latin typeface="Athelas" panose="02000503000000020003" pitchFamily="2" charset="77"/>
                <a:ea typeface="Times New Roman" panose="02020603050405020304" pitchFamily="18" charset="0"/>
              </a:rPr>
              <a:t>(…)</a:t>
            </a:r>
            <a:r>
              <a:rPr lang="fr-FR" dirty="0">
                <a:solidFill>
                  <a:srgbClr val="353535"/>
                </a:solidFill>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Les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écrivains</a:t>
            </a:r>
            <a:r>
              <a:rPr lang="it-IT" sz="1800" dirty="0">
                <a:solidFill>
                  <a:srgbClr val="353535"/>
                </a:solidFill>
                <a:effectLst/>
                <a:latin typeface="Athelas" panose="02000503000000020003" pitchFamily="2" charset="77"/>
                <a:ea typeface="Times New Roman" panose="02020603050405020304" pitchFamily="18" charset="0"/>
              </a:rPr>
              <a:t> de la </a:t>
            </a:r>
            <a:r>
              <a:rPr lang="it-IT" sz="1800" dirty="0" err="1">
                <a:solidFill>
                  <a:srgbClr val="353535"/>
                </a:solidFill>
                <a:effectLst/>
                <a:latin typeface="Athelas" panose="02000503000000020003" pitchFamily="2" charset="77"/>
                <a:ea typeface="Times New Roman" panose="02020603050405020304" pitchFamily="18" charset="0"/>
              </a:rPr>
              <a:t>génération</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littéraire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actuelle</a:t>
            </a:r>
            <a:r>
              <a:rPr lang="it-IT" sz="1800" dirty="0">
                <a:solidFill>
                  <a:srgbClr val="353535"/>
                </a:solidFill>
                <a:effectLst/>
                <a:latin typeface="Athelas" panose="02000503000000020003" pitchFamily="2" charset="77"/>
                <a:ea typeface="Times New Roman" panose="02020603050405020304" pitchFamily="18" charset="0"/>
              </a:rPr>
              <a:t> se </a:t>
            </a:r>
            <a:r>
              <a:rPr lang="it-IT" sz="1800" dirty="0" err="1">
                <a:solidFill>
                  <a:srgbClr val="353535"/>
                </a:solidFill>
                <a:effectLst/>
                <a:latin typeface="Athelas" panose="02000503000000020003" pitchFamily="2" charset="77"/>
                <a:ea typeface="Times New Roman" panose="02020603050405020304" pitchFamily="18" charset="0"/>
              </a:rPr>
              <a:t>savent</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partie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prenante</a:t>
            </a:r>
            <a:r>
              <a:rPr lang="it-IT" sz="1800" dirty="0">
                <a:solidFill>
                  <a:srgbClr val="353535"/>
                </a:solidFill>
                <a:effectLst/>
                <a:latin typeface="Athelas" panose="02000503000000020003" pitchFamily="2" charset="77"/>
                <a:ea typeface="Times New Roman" panose="02020603050405020304" pitchFamily="18" charset="0"/>
              </a:rPr>
              <a:t> d’ensembles – une </a:t>
            </a:r>
            <a:r>
              <a:rPr lang="it-IT" sz="1800" dirty="0" err="1">
                <a:solidFill>
                  <a:srgbClr val="353535"/>
                </a:solidFill>
                <a:effectLst/>
                <a:latin typeface="Athelas" panose="02000503000000020003" pitchFamily="2" charset="77"/>
                <a:ea typeface="Times New Roman" panose="02020603050405020304" pitchFamily="18" charset="0"/>
              </a:rPr>
              <a:t>collectivité</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géographies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territoriales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événements</a:t>
            </a:r>
            <a:r>
              <a:rPr lang="it-IT" sz="1800" dirty="0">
                <a:solidFill>
                  <a:srgbClr val="353535"/>
                </a:solidFill>
                <a:effectLst/>
                <a:latin typeface="Athelas" panose="02000503000000020003" pitchFamily="2" charset="77"/>
                <a:ea typeface="Times New Roman" panose="02020603050405020304" pitchFamily="18" charset="0"/>
              </a:rPr>
              <a:t> en </a:t>
            </a:r>
            <a:r>
              <a:rPr lang="it-IT" sz="1800" dirty="0" err="1">
                <a:solidFill>
                  <a:srgbClr val="353535"/>
                </a:solidFill>
                <a:effectLst/>
                <a:latin typeface="Athelas" panose="02000503000000020003" pitchFamily="2" charset="77"/>
                <a:ea typeface="Times New Roman" panose="02020603050405020304" pitchFamily="18" charset="0"/>
              </a:rPr>
              <a:t>temps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direct</a:t>
            </a:r>
            <a:r>
              <a:rPr lang="it-IT" sz="1800" dirty="0">
                <a:solidFill>
                  <a:srgbClr val="353535"/>
                </a:solidFill>
                <a:effectLst/>
                <a:latin typeface="Athelas" panose="02000503000000020003" pitchFamily="2" charset="77"/>
                <a:ea typeface="Times New Roman" panose="02020603050405020304" pitchFamily="18" charset="0"/>
              </a:rPr>
              <a:t>, un </a:t>
            </a:r>
            <a:r>
              <a:rPr lang="it-IT" sz="1800" dirty="0" err="1">
                <a:solidFill>
                  <a:srgbClr val="353535"/>
                </a:solidFill>
                <a:effectLst/>
                <a:latin typeface="Athelas" panose="02000503000000020003" pitchFamily="2" charset="77"/>
                <a:ea typeface="Times New Roman" panose="02020603050405020304" pitchFamily="18" charset="0"/>
              </a:rPr>
              <a:t>passé</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historique</a:t>
            </a:r>
            <a:r>
              <a:rPr lang="it-IT" sz="1800" dirty="0">
                <a:solidFill>
                  <a:srgbClr val="353535"/>
                </a:solidFill>
                <a:effectLst/>
                <a:latin typeface="Athelas" panose="02000503000000020003" pitchFamily="2" charset="77"/>
                <a:ea typeface="Times New Roman" panose="02020603050405020304" pitchFamily="18" charset="0"/>
              </a:rPr>
              <a:t> – sur </a:t>
            </a:r>
            <a:r>
              <a:rPr lang="it-IT" sz="1800" dirty="0" err="1">
                <a:solidFill>
                  <a:srgbClr val="353535"/>
                </a:solidFill>
                <a:effectLst/>
                <a:latin typeface="Athelas" panose="02000503000000020003" pitchFamily="2" charset="77"/>
                <a:ea typeface="Times New Roman" panose="02020603050405020304" pitchFamily="18" charset="0"/>
              </a:rPr>
              <a:t>lesquels</a:t>
            </a:r>
            <a:r>
              <a:rPr lang="it-IT" sz="1800" dirty="0">
                <a:solidFill>
                  <a:srgbClr val="353535"/>
                </a:solidFill>
                <a:effectLst/>
                <a:latin typeface="Athelas" panose="02000503000000020003" pitchFamily="2" charset="77"/>
                <a:ea typeface="Times New Roman" panose="02020603050405020304" pitchFamily="18" charset="0"/>
              </a:rPr>
              <a:t> le </a:t>
            </a:r>
            <a:r>
              <a:rPr lang="it-IT" sz="1800" dirty="0" err="1">
                <a:solidFill>
                  <a:srgbClr val="353535"/>
                </a:solidFill>
                <a:effectLst/>
                <a:latin typeface="Athelas" panose="02000503000000020003" pitchFamily="2" charset="77"/>
                <a:ea typeface="Times New Roman" panose="02020603050405020304" pitchFamily="18" charset="0"/>
              </a:rPr>
              <a:t>geste</a:t>
            </a:r>
            <a:r>
              <a:rPr lang="it-IT" sz="1800" dirty="0">
                <a:solidFill>
                  <a:srgbClr val="353535"/>
                </a:solidFill>
                <a:effectLst/>
                <a:latin typeface="Athelas" panose="02000503000000020003" pitchFamily="2" charset="77"/>
                <a:ea typeface="Times New Roman" panose="02020603050405020304" pitchFamily="18" charset="0"/>
              </a:rPr>
              <a:t> d’</a:t>
            </a:r>
            <a:r>
              <a:rPr lang="it-IT" sz="1800" dirty="0" err="1">
                <a:solidFill>
                  <a:srgbClr val="353535"/>
                </a:solidFill>
                <a:effectLst/>
                <a:latin typeface="Athelas" panose="02000503000000020003" pitchFamily="2" charset="77"/>
                <a:ea typeface="Times New Roman" panose="02020603050405020304" pitchFamily="18" charset="0"/>
              </a:rPr>
              <a:t>écrire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peut</a:t>
            </a:r>
            <a:r>
              <a:rPr lang="it-IT" sz="1800" dirty="0">
                <a:solidFill>
                  <a:srgbClr val="353535"/>
                </a:solidFill>
                <a:effectLst/>
                <a:latin typeface="Athelas" panose="02000503000000020003" pitchFamily="2" charset="77"/>
                <a:ea typeface="Times New Roman" panose="02020603050405020304" pitchFamily="18" charset="0"/>
              </a:rPr>
              <a:t> agir. Il </a:t>
            </a:r>
            <a:r>
              <a:rPr lang="it-IT" sz="1800" dirty="0" err="1">
                <a:solidFill>
                  <a:srgbClr val="353535"/>
                </a:solidFill>
                <a:effectLst/>
                <a:latin typeface="Athelas" panose="02000503000000020003" pitchFamily="2" charset="77"/>
                <a:ea typeface="Times New Roman" panose="02020603050405020304" pitchFamily="18" charset="0"/>
              </a:rPr>
              <a:t>peut</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marquer</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ces</a:t>
            </a:r>
            <a:r>
              <a:rPr lang="it-IT" sz="1800" dirty="0">
                <a:solidFill>
                  <a:srgbClr val="353535"/>
                </a:solidFill>
                <a:effectLst/>
                <a:latin typeface="Athelas" panose="02000503000000020003" pitchFamily="2" charset="77"/>
                <a:ea typeface="Times New Roman" panose="02020603050405020304" pitchFamily="18" charset="0"/>
              </a:rPr>
              <a:t> ensembles, </a:t>
            </a:r>
            <a:r>
              <a:rPr lang="it-IT" sz="1800" dirty="0" err="1">
                <a:solidFill>
                  <a:srgbClr val="353535"/>
                </a:solidFill>
                <a:effectLst/>
                <a:latin typeface="Athelas" panose="02000503000000020003" pitchFamily="2" charset="77"/>
                <a:ea typeface="Times New Roman" panose="02020603050405020304" pitchFamily="18" charset="0"/>
              </a:rPr>
              <a:t>leur</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donner</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sens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dans</a:t>
            </a:r>
            <a:r>
              <a:rPr lang="it-IT" sz="1800" dirty="0">
                <a:solidFill>
                  <a:srgbClr val="353535"/>
                </a:solidFill>
                <a:effectLst/>
                <a:latin typeface="Athelas" panose="02000503000000020003" pitchFamily="2" charset="77"/>
                <a:ea typeface="Times New Roman" panose="02020603050405020304" pitchFamily="18" charset="0"/>
              </a:rPr>
              <a:t> la forme </a:t>
            </a:r>
            <a:r>
              <a:rPr lang="it-IT" sz="1800" dirty="0" err="1">
                <a:solidFill>
                  <a:srgbClr val="353535"/>
                </a:solidFill>
                <a:effectLst/>
                <a:latin typeface="Athelas" panose="02000503000000020003" pitchFamily="2" charset="77"/>
                <a:ea typeface="Times New Roman" panose="02020603050405020304" pitchFamily="18" charset="0"/>
              </a:rPr>
              <a:t>provisoire</a:t>
            </a:r>
            <a:r>
              <a:rPr lang="it-IT" sz="1800" dirty="0">
                <a:solidFill>
                  <a:srgbClr val="353535"/>
                </a:solidFill>
                <a:effectLst/>
                <a:latin typeface="Athelas" panose="02000503000000020003" pitchFamily="2" charset="77"/>
                <a:ea typeface="Times New Roman" panose="02020603050405020304" pitchFamily="18" charset="0"/>
              </a:rPr>
              <a:t> d’un </a:t>
            </a:r>
            <a:r>
              <a:rPr lang="it-IT" sz="1800" dirty="0" err="1">
                <a:solidFill>
                  <a:srgbClr val="353535"/>
                </a:solidFill>
                <a:effectLst/>
                <a:latin typeface="Athelas" panose="02000503000000020003" pitchFamily="2" charset="77"/>
                <a:ea typeface="Times New Roman" panose="02020603050405020304" pitchFamily="18" charset="0"/>
              </a:rPr>
              <a:t>récit</a:t>
            </a:r>
            <a:r>
              <a:rPr lang="it-IT" sz="1800" dirty="0">
                <a:solidFill>
                  <a:srgbClr val="353535"/>
                </a:solidFill>
                <a:effectLst/>
                <a:latin typeface="Athelas" panose="02000503000000020003" pitchFamily="2" charset="77"/>
                <a:ea typeface="Times New Roman" panose="02020603050405020304" pitchFamily="18" charset="0"/>
              </a:rPr>
              <a:t>, mais </a:t>
            </a:r>
            <a:r>
              <a:rPr lang="it-IT" sz="1800" dirty="0" err="1">
                <a:solidFill>
                  <a:srgbClr val="353535"/>
                </a:solidFill>
                <a:effectLst/>
                <a:latin typeface="Athelas" panose="02000503000000020003" pitchFamily="2" charset="77"/>
                <a:ea typeface="Times New Roman" panose="02020603050405020304" pitchFamily="18" charset="0"/>
              </a:rPr>
              <a:t>aussi</a:t>
            </a:r>
            <a:r>
              <a:rPr lang="it-IT" sz="1800" dirty="0">
                <a:solidFill>
                  <a:srgbClr val="353535"/>
                </a:solidFill>
                <a:effectLst/>
                <a:latin typeface="Athelas" panose="02000503000000020003" pitchFamily="2" charset="77"/>
                <a:ea typeface="Times New Roman" panose="02020603050405020304" pitchFamily="18" charset="0"/>
              </a:rPr>
              <a:t> s’en </a:t>
            </a:r>
            <a:r>
              <a:rPr lang="it-IT" sz="1800" dirty="0" err="1">
                <a:solidFill>
                  <a:srgbClr val="353535"/>
                </a:solidFill>
                <a:effectLst/>
                <a:latin typeface="Athelas" panose="02000503000000020003" pitchFamily="2" charset="77"/>
                <a:ea typeface="Times New Roman" panose="02020603050405020304" pitchFamily="18" charset="0"/>
              </a:rPr>
              <a:t>démarquer</a:t>
            </a:r>
            <a:r>
              <a:rPr lang="it-IT" sz="1800" dirty="0">
                <a:solidFill>
                  <a:srgbClr val="353535"/>
                </a:solidFill>
                <a:effectLst/>
                <a:latin typeface="Athelas" panose="02000503000000020003" pitchFamily="2" charset="77"/>
                <a:ea typeface="Times New Roman" panose="02020603050405020304" pitchFamily="18" charset="0"/>
              </a:rPr>
              <a:t>, pointer </a:t>
            </a:r>
            <a:r>
              <a:rPr lang="it-IT" sz="1800" dirty="0" err="1">
                <a:solidFill>
                  <a:srgbClr val="353535"/>
                </a:solidFill>
                <a:effectLst/>
                <a:latin typeface="Athelas" panose="02000503000000020003" pitchFamily="2" charset="77"/>
                <a:ea typeface="Times New Roman" panose="02020603050405020304" pitchFamily="18" charset="0"/>
              </a:rPr>
              <a:t>les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forces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obscures</a:t>
            </a:r>
            <a:r>
              <a:rPr lang="it-IT" sz="1800" dirty="0">
                <a:solidFill>
                  <a:srgbClr val="353535"/>
                </a:solidFill>
                <a:effectLst/>
                <a:latin typeface="Athelas" panose="02000503000000020003" pitchFamily="2" charset="77"/>
                <a:ea typeface="Times New Roman" panose="02020603050405020304" pitchFamily="18" charset="0"/>
              </a:rPr>
              <a:t> qui </a:t>
            </a:r>
            <a:r>
              <a:rPr lang="it-IT" sz="1800" dirty="0" err="1">
                <a:solidFill>
                  <a:srgbClr val="353535"/>
                </a:solidFill>
                <a:effectLst/>
                <a:latin typeface="Athelas" panose="02000503000000020003" pitchFamily="2" charset="77"/>
                <a:ea typeface="Times New Roman" panose="02020603050405020304" pitchFamily="18" charset="0"/>
              </a:rPr>
              <a:t>les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portent</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faire</a:t>
            </a:r>
            <a:r>
              <a:rPr lang="it-IT" sz="1800" dirty="0">
                <a:solidFill>
                  <a:srgbClr val="353535"/>
                </a:solidFill>
                <a:effectLst/>
                <a:latin typeface="Athelas" panose="02000503000000020003" pitchFamily="2" charset="77"/>
                <a:ea typeface="Times New Roman" panose="02020603050405020304" pitchFamily="18" charset="0"/>
              </a:rPr>
              <a:t> de l’</a:t>
            </a:r>
            <a:r>
              <a:rPr lang="it-IT" sz="1800" dirty="0" err="1">
                <a:solidFill>
                  <a:srgbClr val="353535"/>
                </a:solidFill>
                <a:effectLst/>
                <a:latin typeface="Athelas" panose="02000503000000020003" pitchFamily="2" charset="77"/>
                <a:ea typeface="Times New Roman" panose="02020603050405020304" pitchFamily="18" charset="0"/>
              </a:rPr>
              <a:t>écriture</a:t>
            </a:r>
            <a:r>
              <a:rPr lang="it-IT" sz="1800" dirty="0">
                <a:solidFill>
                  <a:srgbClr val="353535"/>
                </a:solidFill>
                <a:effectLst/>
                <a:latin typeface="Athelas" panose="02000503000000020003" pitchFamily="2" charset="77"/>
                <a:ea typeface="Times New Roman" panose="02020603050405020304" pitchFamily="18" charset="0"/>
              </a:rPr>
              <a:t> un agent de </a:t>
            </a:r>
            <a:r>
              <a:rPr lang="it-IT" sz="1800" dirty="0" err="1">
                <a:solidFill>
                  <a:srgbClr val="353535"/>
                </a:solidFill>
                <a:effectLst/>
                <a:latin typeface="Athelas" panose="02000503000000020003" pitchFamily="2" charset="77"/>
                <a:ea typeface="Times New Roman" panose="02020603050405020304" pitchFamily="18" charset="0"/>
              </a:rPr>
              <a:t>désaxage</a:t>
            </a:r>
            <a:r>
              <a:rPr lang="it-IT" sz="1800" dirty="0">
                <a:solidFill>
                  <a:srgbClr val="353535"/>
                </a:solidFill>
                <a:effectLst/>
                <a:latin typeface="Athelas" panose="02000503000000020003" pitchFamily="2" charset="77"/>
                <a:ea typeface="Times New Roman" panose="02020603050405020304" pitchFamily="18" charset="0"/>
              </a:rPr>
              <a:t> d’</a:t>
            </a:r>
            <a:r>
              <a:rPr lang="it-IT" sz="1800" dirty="0" err="1">
                <a:solidFill>
                  <a:srgbClr val="353535"/>
                </a:solidFill>
                <a:effectLst/>
                <a:latin typeface="Athelas" panose="02000503000000020003" pitchFamily="2" charset="77"/>
                <a:ea typeface="Times New Roman" panose="02020603050405020304" pitchFamily="18" charset="0"/>
              </a:rPr>
              <a:t>autant</a:t>
            </a:r>
            <a:r>
              <a:rPr lang="it-IT" sz="1800" dirty="0">
                <a:solidFill>
                  <a:srgbClr val="353535"/>
                </a:solidFill>
                <a:effectLst/>
                <a:latin typeface="Athelas" panose="02000503000000020003" pitchFamily="2" charset="77"/>
                <a:ea typeface="Times New Roman" panose="02020603050405020304" pitchFamily="18" charset="0"/>
              </a:rPr>
              <a:t> plus efficace </a:t>
            </a:r>
            <a:r>
              <a:rPr lang="it-IT" sz="1800" dirty="0" err="1">
                <a:solidFill>
                  <a:srgbClr val="353535"/>
                </a:solidFill>
                <a:effectLst/>
                <a:latin typeface="Athelas" panose="02000503000000020003" pitchFamily="2" charset="77"/>
                <a:ea typeface="Times New Roman" panose="02020603050405020304" pitchFamily="18" charset="0"/>
              </a:rPr>
              <a:t>qu’elle</a:t>
            </a:r>
            <a:r>
              <a:rPr lang="it-IT" sz="1800" dirty="0">
                <a:solidFill>
                  <a:srgbClr val="353535"/>
                </a:solidFill>
                <a:effectLst/>
                <a:latin typeface="Athelas" panose="02000503000000020003" pitchFamily="2" charset="77"/>
                <a:ea typeface="Times New Roman" panose="02020603050405020304" pitchFamily="18" charset="0"/>
              </a:rPr>
              <a:t> ne se pose </a:t>
            </a:r>
            <a:r>
              <a:rPr lang="it-IT" sz="1800" dirty="0" err="1">
                <a:solidFill>
                  <a:srgbClr val="353535"/>
                </a:solidFill>
                <a:effectLst/>
                <a:latin typeface="Athelas" panose="02000503000000020003" pitchFamily="2" charset="77"/>
                <a:ea typeface="Times New Roman" panose="02020603050405020304" pitchFamily="18" charset="0"/>
              </a:rPr>
              <a:t>pas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illusion</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ou</a:t>
            </a:r>
            <a:r>
              <a:rPr lang="it-IT" sz="1800" dirty="0">
                <a:solidFill>
                  <a:srgbClr val="353535"/>
                </a:solidFill>
                <a:effectLst/>
                <a:latin typeface="Athelas" panose="02000503000000020003" pitchFamily="2" charset="77"/>
                <a:ea typeface="Times New Roman" panose="02020603050405020304" pitchFamily="18" charset="0"/>
              </a:rPr>
              <a:t> non, </a:t>
            </a:r>
            <a:r>
              <a:rPr lang="it-IT" sz="1800" dirty="0" err="1">
                <a:solidFill>
                  <a:srgbClr val="353535"/>
                </a:solidFill>
                <a:effectLst/>
                <a:latin typeface="Athelas" panose="02000503000000020003" pitchFamily="2" charset="77"/>
                <a:ea typeface="Times New Roman" panose="02020603050405020304" pitchFamily="18" charset="0"/>
              </a:rPr>
              <a:t>comme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extérieure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au</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phénomène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appréhendé</a:t>
            </a:r>
            <a:r>
              <a:rPr lang="it-IT" sz="1800" dirty="0">
                <a:solidFill>
                  <a:srgbClr val="353535"/>
                </a:solidFill>
                <a:effectLst/>
                <a:latin typeface="Athelas" panose="02000503000000020003" pitchFamily="2" charset="77"/>
                <a:ea typeface="Times New Roman" panose="02020603050405020304" pitchFamily="18" charset="0"/>
              </a:rPr>
              <a:t> mais </a:t>
            </a:r>
            <a:r>
              <a:rPr lang="it-IT" sz="1800" dirty="0" err="1">
                <a:solidFill>
                  <a:srgbClr val="353535"/>
                </a:solidFill>
                <a:effectLst/>
                <a:latin typeface="Athelas" panose="02000503000000020003" pitchFamily="2" charset="77"/>
                <a:ea typeface="Times New Roman" panose="02020603050405020304" pitchFamily="18" charset="0"/>
              </a:rPr>
              <a:t>immergée</a:t>
            </a:r>
            <a:r>
              <a:rPr lang="it-IT" sz="1800" dirty="0">
                <a:solidFill>
                  <a:srgbClr val="353535"/>
                </a:solidFill>
                <a:effectLst/>
                <a:latin typeface="Athelas" panose="02000503000000020003" pitchFamily="2" charset="77"/>
                <a:ea typeface="Times New Roman" panose="02020603050405020304" pitchFamily="18" charset="0"/>
              </a:rPr>
              <a:t> en lui, </a:t>
            </a:r>
            <a:r>
              <a:rPr lang="it-IT" sz="1800" dirty="0" err="1">
                <a:solidFill>
                  <a:srgbClr val="353535"/>
                </a:solidFill>
                <a:effectLst/>
                <a:latin typeface="Athelas" panose="02000503000000020003" pitchFamily="2" charset="77"/>
                <a:ea typeface="Times New Roman" panose="02020603050405020304" pitchFamily="18" charset="0"/>
              </a:rPr>
              <a:t>donc</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coresponsable</a:t>
            </a:r>
            <a:r>
              <a:rPr lang="it-IT" sz="1800" dirty="0">
                <a:solidFill>
                  <a:srgbClr val="353535"/>
                </a:solidFill>
                <a:effectLst/>
                <a:latin typeface="Athelas" panose="02000503000000020003" pitchFamily="2" charset="77"/>
                <a:ea typeface="Times New Roman" panose="02020603050405020304" pitchFamily="18" charset="0"/>
              </a:rPr>
              <a:t> de son </a:t>
            </a:r>
            <a:r>
              <a:rPr lang="it-IT" sz="1800" dirty="0" err="1">
                <a:solidFill>
                  <a:srgbClr val="353535"/>
                </a:solidFill>
                <a:effectLst/>
                <a:latin typeface="Athelas" panose="02000503000000020003" pitchFamily="2" charset="77"/>
                <a:ea typeface="Times New Roman" panose="02020603050405020304" pitchFamily="18" charset="0"/>
              </a:rPr>
              <a:t>accomplissement</a:t>
            </a:r>
            <a:r>
              <a:rPr lang="it-IT" sz="1800" dirty="0">
                <a:solidFill>
                  <a:srgbClr val="353535"/>
                </a:solidFill>
                <a:effectLst/>
                <a:latin typeface="Athelas" panose="02000503000000020003" pitchFamily="2" charset="77"/>
                <a:ea typeface="Times New Roman" panose="02020603050405020304" pitchFamily="18" charset="0"/>
              </a:rPr>
              <a:t> à </a:t>
            </a:r>
            <a:r>
              <a:rPr lang="it-IT" sz="1800" dirty="0" err="1">
                <a:solidFill>
                  <a:srgbClr val="353535"/>
                </a:solidFill>
                <a:effectLst/>
                <a:latin typeface="Athelas" panose="02000503000000020003" pitchFamily="2" charset="77"/>
                <a:ea typeface="Times New Roman" panose="02020603050405020304" pitchFamily="18" charset="0"/>
              </a:rPr>
              <a:t>même</a:t>
            </a:r>
            <a:r>
              <a:rPr lang="it-IT" sz="1800" dirty="0">
                <a:solidFill>
                  <a:srgbClr val="353535"/>
                </a:solidFill>
                <a:effectLst/>
                <a:latin typeface="Athelas" panose="02000503000000020003" pitchFamily="2" charset="77"/>
                <a:ea typeface="Times New Roman" panose="02020603050405020304" pitchFamily="18" charset="0"/>
              </a:rPr>
              <a:t> sa </a:t>
            </a:r>
            <a:r>
              <a:rPr lang="it-IT" sz="1800" dirty="0" err="1">
                <a:solidFill>
                  <a:srgbClr val="353535"/>
                </a:solidFill>
                <a:effectLst/>
                <a:latin typeface="Athelas" panose="02000503000000020003" pitchFamily="2" charset="77"/>
                <a:ea typeface="Times New Roman" panose="02020603050405020304" pitchFamily="18" charset="0"/>
              </a:rPr>
              <a:t>réalité</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matérielle</a:t>
            </a:r>
            <a:r>
              <a:rPr lang="it-IT" sz="1800" dirty="0">
                <a:solidFill>
                  <a:srgbClr val="353535"/>
                </a:solidFill>
                <a:effectLst/>
                <a:latin typeface="Athelas" panose="02000503000000020003" pitchFamily="2" charset="77"/>
                <a:ea typeface="Times New Roman" panose="02020603050405020304" pitchFamily="18" charset="0"/>
              </a:rPr>
              <a:t> – la langue, l’</a:t>
            </a:r>
            <a:r>
              <a:rPr lang="it-IT" sz="1800" dirty="0" err="1">
                <a:solidFill>
                  <a:srgbClr val="353535"/>
                </a:solidFill>
                <a:effectLst/>
                <a:latin typeface="Athelas" panose="02000503000000020003" pitchFamily="2" charset="77"/>
                <a:ea typeface="Times New Roman" panose="02020603050405020304" pitchFamily="18" charset="0"/>
              </a:rPr>
              <a:t>énonciation</a:t>
            </a:r>
            <a:r>
              <a:rPr lang="it-IT" sz="1800" dirty="0">
                <a:solidFill>
                  <a:srgbClr val="353535"/>
                </a:solidFill>
                <a:effectLst/>
                <a:latin typeface="Athelas" panose="02000503000000020003" pitchFamily="2" charset="77"/>
                <a:ea typeface="Times New Roman" panose="02020603050405020304" pitchFamily="18" charset="0"/>
              </a:rPr>
              <a:t> -, </a:t>
            </a:r>
            <a:r>
              <a:rPr lang="it-IT" sz="1800" dirty="0" err="1">
                <a:solidFill>
                  <a:srgbClr val="353535"/>
                </a:solidFill>
                <a:effectLst/>
                <a:latin typeface="Athelas" panose="02000503000000020003" pitchFamily="2" charset="77"/>
                <a:ea typeface="Times New Roman" panose="02020603050405020304" pitchFamily="18" charset="0"/>
              </a:rPr>
              <a:t>coresponsable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donc</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aussi</a:t>
            </a:r>
            <a:r>
              <a:rPr lang="it-IT" sz="1800" dirty="0">
                <a:solidFill>
                  <a:srgbClr val="353535"/>
                </a:solidFill>
                <a:effectLst/>
                <a:latin typeface="Athelas" panose="02000503000000020003" pitchFamily="2" charset="77"/>
                <a:ea typeface="Times New Roman" panose="02020603050405020304" pitchFamily="18" charset="0"/>
              </a:rPr>
              <a:t> complice par son </a:t>
            </a:r>
            <a:r>
              <a:rPr lang="it-IT" sz="1800" dirty="0" err="1">
                <a:solidFill>
                  <a:srgbClr val="353535"/>
                </a:solidFill>
                <a:effectLst/>
                <a:latin typeface="Athelas" panose="02000503000000020003" pitchFamily="2" charset="77"/>
                <a:ea typeface="Times New Roman" panose="02020603050405020304" pitchFamily="18" charset="0"/>
              </a:rPr>
              <a:t>silence</a:t>
            </a:r>
            <a:r>
              <a:rPr lang="it-IT" sz="1800" dirty="0">
                <a:solidFill>
                  <a:srgbClr val="353535"/>
                </a:solidFill>
                <a:effectLst/>
                <a:latin typeface="Athelas" panose="02000503000000020003" pitchFamily="2" charset="77"/>
                <a:ea typeface="Times New Roman" panose="02020603050405020304" pitchFamily="18" charset="0"/>
              </a:rPr>
              <a:t>. La </a:t>
            </a:r>
            <a:r>
              <a:rPr lang="it-IT" sz="1800" dirty="0" err="1">
                <a:solidFill>
                  <a:srgbClr val="353535"/>
                </a:solidFill>
                <a:effectLst/>
                <a:latin typeface="Athelas" panose="02000503000000020003" pitchFamily="2" charset="77"/>
                <a:ea typeface="Times New Roman" panose="02020603050405020304" pitchFamily="18" charset="0"/>
              </a:rPr>
              <a:t>porosité</a:t>
            </a:r>
            <a:r>
              <a:rPr lang="it-IT" sz="1800" dirty="0">
                <a:solidFill>
                  <a:srgbClr val="353535"/>
                </a:solidFill>
                <a:effectLst/>
                <a:latin typeface="Athelas" panose="02000503000000020003" pitchFamily="2" charset="77"/>
                <a:ea typeface="Times New Roman" panose="02020603050405020304" pitchFamily="18" charset="0"/>
              </a:rPr>
              <a:t> de l’</a:t>
            </a:r>
            <a:r>
              <a:rPr lang="it-IT" sz="1800" dirty="0" err="1">
                <a:solidFill>
                  <a:srgbClr val="353535"/>
                </a:solidFill>
                <a:effectLst/>
                <a:latin typeface="Athelas" panose="02000503000000020003" pitchFamily="2" charset="77"/>
                <a:ea typeface="Times New Roman" panose="02020603050405020304" pitchFamily="18" charset="0"/>
              </a:rPr>
              <a:t>écriture</a:t>
            </a:r>
            <a:r>
              <a:rPr lang="it-IT" sz="1800" dirty="0">
                <a:solidFill>
                  <a:srgbClr val="353535"/>
                </a:solidFill>
                <a:effectLst/>
                <a:latin typeface="Athelas" panose="02000503000000020003" pitchFamily="2" charset="77"/>
                <a:ea typeface="Times New Roman" panose="02020603050405020304" pitchFamily="18" charset="0"/>
              </a:rPr>
              <a:t> et la </a:t>
            </a:r>
            <a:r>
              <a:rPr lang="it-IT" sz="1800" dirty="0" err="1">
                <a:solidFill>
                  <a:srgbClr val="353535"/>
                </a:solidFill>
                <a:effectLst/>
                <a:latin typeface="Athelas" panose="02000503000000020003" pitchFamily="2" charset="77"/>
                <a:ea typeface="Times New Roman" panose="02020603050405020304" pitchFamily="18" charset="0"/>
              </a:rPr>
              <a:t>corruptibilité</a:t>
            </a:r>
            <a:r>
              <a:rPr lang="it-IT" sz="1800" dirty="0">
                <a:solidFill>
                  <a:srgbClr val="353535"/>
                </a:solidFill>
                <a:effectLst/>
                <a:latin typeface="Athelas" panose="02000503000000020003" pitchFamily="2" charset="77"/>
                <a:ea typeface="Times New Roman" panose="02020603050405020304" pitchFamily="18" charset="0"/>
              </a:rPr>
              <a:t> de l’</a:t>
            </a:r>
            <a:r>
              <a:rPr lang="it-IT" sz="1800" dirty="0" err="1">
                <a:solidFill>
                  <a:srgbClr val="353535"/>
                </a:solidFill>
                <a:effectLst/>
                <a:latin typeface="Athelas" panose="02000503000000020003" pitchFamily="2" charset="77"/>
                <a:ea typeface="Times New Roman" panose="02020603050405020304" pitchFamily="18" charset="0"/>
              </a:rPr>
              <a:t>écrivain</a:t>
            </a:r>
            <a:r>
              <a:rPr lang="it-IT" sz="1800" dirty="0">
                <a:solidFill>
                  <a:srgbClr val="353535"/>
                </a:solidFill>
                <a:effectLst/>
                <a:latin typeface="Athelas" panose="02000503000000020003" pitchFamily="2" charset="77"/>
                <a:ea typeface="Times New Roman" panose="02020603050405020304" pitchFamily="18" charset="0"/>
              </a:rPr>
              <a:t> par rapport </a:t>
            </a:r>
            <a:r>
              <a:rPr lang="it-IT" sz="1800" dirty="0" err="1">
                <a:solidFill>
                  <a:srgbClr val="353535"/>
                </a:solidFill>
                <a:effectLst/>
                <a:latin typeface="Athelas" panose="02000503000000020003" pitchFamily="2" charset="77"/>
                <a:ea typeface="Times New Roman" panose="02020603050405020304" pitchFamily="18" charset="0"/>
              </a:rPr>
              <a:t>aux</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sujets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abordés</a:t>
            </a:r>
            <a:r>
              <a:rPr lang="it-IT" sz="1800" dirty="0">
                <a:solidFill>
                  <a:srgbClr val="353535"/>
                </a:solidFill>
                <a:effectLst/>
                <a:latin typeface="Athelas" panose="02000503000000020003" pitchFamily="2" charset="77"/>
                <a:ea typeface="Times New Roman" panose="02020603050405020304" pitchFamily="18" charset="0"/>
              </a:rPr>
              <a:t> me </a:t>
            </a:r>
            <a:r>
              <a:rPr lang="it-IT" sz="1800" dirty="0" err="1">
                <a:solidFill>
                  <a:srgbClr val="353535"/>
                </a:solidFill>
                <a:effectLst/>
                <a:latin typeface="Athelas" panose="02000503000000020003" pitchFamily="2" charset="77"/>
                <a:ea typeface="Times New Roman" panose="02020603050405020304" pitchFamily="18" charset="0"/>
              </a:rPr>
              <a:t>semblent</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déterminantes</a:t>
            </a:r>
            <a:r>
              <a:rPr lang="it-IT" sz="1800" dirty="0">
                <a:solidFill>
                  <a:srgbClr val="353535"/>
                </a:solidFill>
                <a:effectLst/>
                <a:latin typeface="Athelas" panose="02000503000000020003" pitchFamily="2" charset="77"/>
                <a:ea typeface="Times New Roman" panose="02020603050405020304" pitchFamily="18" charset="0"/>
              </a:rPr>
              <a:t> pour </a:t>
            </a:r>
            <a:r>
              <a:rPr lang="it-IT" sz="1800" dirty="0" err="1">
                <a:solidFill>
                  <a:srgbClr val="353535"/>
                </a:solidFill>
                <a:effectLst/>
                <a:latin typeface="Athelas" panose="02000503000000020003" pitchFamily="2" charset="77"/>
                <a:ea typeface="Times New Roman" panose="02020603050405020304" pitchFamily="18" charset="0"/>
              </a:rPr>
              <a:t>penser</a:t>
            </a:r>
            <a:r>
              <a:rPr lang="it-IT" sz="1800" dirty="0">
                <a:solidFill>
                  <a:srgbClr val="353535"/>
                </a:solidFill>
                <a:effectLst/>
                <a:latin typeface="Athelas" panose="02000503000000020003" pitchFamily="2" charset="77"/>
                <a:ea typeface="Times New Roman" panose="02020603050405020304" pitchFamily="18" charset="0"/>
              </a:rPr>
              <a:t> ce </a:t>
            </a:r>
            <a:r>
              <a:rPr lang="it-IT" sz="1800" dirty="0" err="1">
                <a:solidFill>
                  <a:srgbClr val="353535"/>
                </a:solidFill>
                <a:effectLst/>
                <a:latin typeface="Athelas" panose="02000503000000020003" pitchFamily="2" charset="77"/>
                <a:ea typeface="Times New Roman" panose="02020603050405020304" pitchFamily="18" charset="0"/>
              </a:rPr>
              <a:t>phénomène</a:t>
            </a:r>
            <a:r>
              <a:rPr lang="it-IT" sz="1800" dirty="0">
                <a:solidFill>
                  <a:srgbClr val="353535"/>
                </a:solidFill>
                <a:effectLst/>
                <a:latin typeface="Athelas" panose="02000503000000020003" pitchFamily="2" charset="77"/>
                <a:ea typeface="Times New Roman" panose="02020603050405020304" pitchFamily="18" charset="0"/>
              </a:rPr>
              <a:t> d’</a:t>
            </a:r>
            <a:r>
              <a:rPr lang="it-IT" sz="1800" dirty="0" err="1">
                <a:solidFill>
                  <a:srgbClr val="353535"/>
                </a:solidFill>
                <a:effectLst/>
                <a:latin typeface="Athelas" panose="02000503000000020003" pitchFamily="2" charset="77"/>
                <a:ea typeface="Times New Roman" panose="02020603050405020304" pitchFamily="18" charset="0"/>
              </a:rPr>
              <a:t>implication</a:t>
            </a:r>
            <a:r>
              <a:rPr lang="it-IT" sz="1800" dirty="0">
                <a:solidFill>
                  <a:srgbClr val="353535"/>
                </a:solidFill>
                <a:effectLst/>
                <a:latin typeface="Athelas" panose="02000503000000020003" pitchFamily="2" charset="77"/>
                <a:ea typeface="Times New Roman" panose="02020603050405020304" pitchFamily="18" charset="0"/>
              </a:rPr>
              <a:t>, qui se distingue </a:t>
            </a:r>
            <a:r>
              <a:rPr lang="it-IT" sz="1800" dirty="0" err="1">
                <a:solidFill>
                  <a:srgbClr val="353535"/>
                </a:solidFill>
                <a:effectLst/>
                <a:latin typeface="Athelas" panose="02000503000000020003" pitchFamily="2" charset="77"/>
                <a:ea typeface="Times New Roman" panose="02020603050405020304" pitchFamily="18" charset="0"/>
              </a:rPr>
              <a:t>ainsi</a:t>
            </a:r>
            <a:r>
              <a:rPr lang="it-IT" sz="1800" dirty="0">
                <a:solidFill>
                  <a:srgbClr val="353535"/>
                </a:solidFill>
                <a:effectLst/>
                <a:latin typeface="Athelas" panose="02000503000000020003" pitchFamily="2" charset="77"/>
                <a:ea typeface="Times New Roman" panose="02020603050405020304" pitchFamily="18" charset="0"/>
              </a:rPr>
              <a:t> de l’</a:t>
            </a:r>
            <a:r>
              <a:rPr lang="it-IT" sz="1800" dirty="0" err="1">
                <a:solidFill>
                  <a:srgbClr val="353535"/>
                </a:solidFill>
                <a:effectLst/>
                <a:latin typeface="Athelas" panose="02000503000000020003" pitchFamily="2" charset="77"/>
                <a:ea typeface="Times New Roman" panose="02020603050405020304" pitchFamily="18" charset="0"/>
              </a:rPr>
              <a:t>effet</a:t>
            </a:r>
            <a:r>
              <a:rPr lang="it-IT" sz="1800" dirty="0">
                <a:solidFill>
                  <a:srgbClr val="353535"/>
                </a:solidFill>
                <a:effectLst/>
                <a:latin typeface="Athelas" panose="02000503000000020003" pitchFamily="2" charset="77"/>
                <a:ea typeface="Times New Roman" panose="02020603050405020304" pitchFamily="18" charset="0"/>
              </a:rPr>
              <a:t> de </a:t>
            </a:r>
            <a:r>
              <a:rPr lang="it-IT" sz="1800" dirty="0" err="1">
                <a:solidFill>
                  <a:srgbClr val="353535"/>
                </a:solidFill>
                <a:effectLst/>
                <a:latin typeface="Athelas" panose="02000503000000020003" pitchFamily="2" charset="77"/>
                <a:ea typeface="Times New Roman" panose="02020603050405020304" pitchFamily="18" charset="0"/>
              </a:rPr>
              <a:t>surplomb</a:t>
            </a:r>
            <a:r>
              <a:rPr lang="it-IT" sz="1800" dirty="0">
                <a:solidFill>
                  <a:srgbClr val="353535"/>
                </a:solidFill>
                <a:effectLst/>
                <a:latin typeface="Athelas" panose="02000503000000020003" pitchFamily="2" charset="77"/>
                <a:ea typeface="Times New Roman" panose="02020603050405020304" pitchFamily="18" charset="0"/>
              </a:rPr>
              <a:t> et de la posture d’</a:t>
            </a:r>
            <a:r>
              <a:rPr lang="it-IT" sz="1800" dirty="0" err="1">
                <a:solidFill>
                  <a:srgbClr val="353535"/>
                </a:solidFill>
                <a:effectLst/>
                <a:latin typeface="Athelas" panose="02000503000000020003" pitchFamily="2" charset="77"/>
                <a:ea typeface="Times New Roman" panose="02020603050405020304" pitchFamily="18" charset="0"/>
              </a:rPr>
              <a:t>inaltérabilité</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légitimant</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naguère</a:t>
            </a:r>
            <a:r>
              <a:rPr lang="it-IT" sz="1800" dirty="0">
                <a:solidFill>
                  <a:srgbClr val="353535"/>
                </a:solidFill>
                <a:effectLst/>
                <a:latin typeface="Athelas" panose="02000503000000020003" pitchFamily="2" charset="77"/>
                <a:ea typeface="Times New Roman" panose="02020603050405020304" pitchFamily="18" charset="0"/>
              </a:rPr>
              <a:t> le </a:t>
            </a:r>
            <a:r>
              <a:rPr lang="it-IT" sz="1800" dirty="0" err="1">
                <a:solidFill>
                  <a:srgbClr val="353535"/>
                </a:solidFill>
                <a:effectLst/>
                <a:latin typeface="Athelas" panose="02000503000000020003" pitchFamily="2" charset="77"/>
                <a:ea typeface="Times New Roman" panose="02020603050405020304" pitchFamily="18" charset="0"/>
              </a:rPr>
              <a:t>droit</a:t>
            </a:r>
            <a:r>
              <a:rPr lang="it-IT" sz="1800" dirty="0">
                <a:solidFill>
                  <a:srgbClr val="353535"/>
                </a:solidFill>
                <a:effectLst/>
                <a:latin typeface="Athelas" panose="02000503000000020003" pitchFamily="2" charset="77"/>
                <a:ea typeface="Times New Roman" panose="02020603050405020304" pitchFamily="18" charset="0"/>
              </a:rPr>
              <a:t> d’</a:t>
            </a:r>
            <a:r>
              <a:rPr lang="it-IT" sz="1800" dirty="0" err="1">
                <a:solidFill>
                  <a:srgbClr val="353535"/>
                </a:solidFill>
                <a:effectLst/>
                <a:latin typeface="Athelas" panose="02000503000000020003" pitchFamily="2" charset="77"/>
                <a:ea typeface="Times New Roman" panose="02020603050405020304" pitchFamily="18" charset="0"/>
              </a:rPr>
              <a:t>ingérence</a:t>
            </a:r>
            <a:r>
              <a:rPr lang="it-IT" sz="1800" dirty="0">
                <a:solidFill>
                  <a:srgbClr val="353535"/>
                </a:solidFill>
                <a:effectLst/>
                <a:latin typeface="Athelas" panose="02000503000000020003" pitchFamily="2" charset="77"/>
                <a:ea typeface="Times New Roman" panose="02020603050405020304" pitchFamily="18" charset="0"/>
              </a:rPr>
              <a:t> de l’</a:t>
            </a:r>
            <a:r>
              <a:rPr lang="it-IT" sz="1800" dirty="0" err="1">
                <a:solidFill>
                  <a:srgbClr val="353535"/>
                </a:solidFill>
                <a:effectLst/>
                <a:latin typeface="Athelas" panose="02000503000000020003" pitchFamily="2" charset="77"/>
                <a:ea typeface="Times New Roman" panose="02020603050405020304" pitchFamily="18" charset="0"/>
              </a:rPr>
              <a:t>écrivain</a:t>
            </a:r>
            <a:r>
              <a:rPr lang="it-IT" sz="1800" dirty="0">
                <a:solidFill>
                  <a:srgbClr val="353535"/>
                </a:solidFill>
                <a:effectLst/>
                <a:latin typeface="Athelas" panose="02000503000000020003" pitchFamily="2" charset="77"/>
                <a:ea typeface="Times New Roman" panose="02020603050405020304" pitchFamily="18" charset="0"/>
              </a:rPr>
              <a:t> engagé, </a:t>
            </a:r>
            <a:r>
              <a:rPr lang="it-IT" sz="1800" dirty="0" err="1">
                <a:solidFill>
                  <a:srgbClr val="353535"/>
                </a:solidFill>
                <a:effectLst/>
                <a:latin typeface="Athelas" panose="02000503000000020003" pitchFamily="2" charset="77"/>
                <a:ea typeface="Times New Roman" panose="02020603050405020304" pitchFamily="18" charset="0"/>
              </a:rPr>
              <a:t>droit</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dans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ses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mots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comme</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dans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ses</a:t>
            </a:r>
            <a:r>
              <a:rPr lang="it-IT" sz="1800" dirty="0">
                <a:solidFill>
                  <a:srgbClr val="353535"/>
                </a:solidFill>
                <a:effectLst/>
                <a:latin typeface="Athelas" panose="02000503000000020003" pitchFamily="2" charset="77"/>
                <a:ea typeface="Times New Roman" panose="02020603050405020304" pitchFamily="18" charset="0"/>
              </a:rPr>
              <a:t> </a:t>
            </a:r>
            <a:r>
              <a:rPr lang="it-IT" sz="1800" dirty="0" err="1">
                <a:solidFill>
                  <a:srgbClr val="353535"/>
                </a:solidFill>
                <a:effectLst/>
                <a:latin typeface="Athelas" panose="02000503000000020003" pitchFamily="2" charset="77"/>
                <a:ea typeface="Times New Roman" panose="02020603050405020304" pitchFamily="18" charset="0"/>
              </a:rPr>
              <a:t>poses</a:t>
            </a:r>
            <a:r>
              <a:rPr lang="it-IT" sz="1800" dirty="0">
                <a:solidFill>
                  <a:srgbClr val="353535"/>
                </a:solidFill>
                <a:effectLst/>
                <a:latin typeface="Athelas" panose="02000503000000020003" pitchFamily="2" charset="77"/>
                <a:ea typeface="Times New Roman" panose="02020603050405020304" pitchFamily="18" charset="0"/>
              </a:rPr>
              <a:t>».</a:t>
            </a:r>
            <a:r>
              <a:rPr lang="it-IT" dirty="0">
                <a:effectLst/>
                <a:latin typeface="Athelas" panose="02000503000000020003" pitchFamily="2" charset="77"/>
              </a:rPr>
              <a:t> </a:t>
            </a:r>
            <a:endParaRPr lang="fr-FR" dirty="0">
              <a:latin typeface="Athelas" panose="02000503000000020003" pitchFamily="2" charset="77"/>
            </a:endParaRPr>
          </a:p>
        </p:txBody>
      </p:sp>
    </p:spTree>
    <p:extLst>
      <p:ext uri="{BB962C8B-B14F-4D97-AF65-F5344CB8AC3E}">
        <p14:creationId xmlns:p14="http://schemas.microsoft.com/office/powerpoint/2010/main" val="150037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2755CE6-E027-CAF2-E8B6-5F4F52A13B7A}"/>
              </a:ext>
            </a:extLst>
          </p:cNvPr>
          <p:cNvSpPr>
            <a:spLocks noGrp="1"/>
          </p:cNvSpPr>
          <p:nvPr>
            <p:ph type="title"/>
          </p:nvPr>
        </p:nvSpPr>
        <p:spPr/>
        <p:txBody>
          <a:bodyPr/>
          <a:lstStyle/>
          <a:p>
            <a:r>
              <a:rPr lang="fr-FR" dirty="0"/>
              <a:t>LETTERATURA IMPLICATA</a:t>
            </a:r>
          </a:p>
        </p:txBody>
      </p:sp>
      <p:sp>
        <p:nvSpPr>
          <p:cNvPr id="3" name="Segnaposto contenuto 2">
            <a:extLst>
              <a:ext uri="{FF2B5EF4-FFF2-40B4-BE49-F238E27FC236}">
                <a16:creationId xmlns:a16="http://schemas.microsoft.com/office/drawing/2014/main" id="{F6663A2A-B4F0-3E22-AAF4-D913E8CAB41A}"/>
              </a:ext>
            </a:extLst>
          </p:cNvPr>
          <p:cNvSpPr>
            <a:spLocks noGrp="1"/>
          </p:cNvSpPr>
          <p:nvPr>
            <p:ph idx="1"/>
          </p:nvPr>
        </p:nvSpPr>
        <p:spPr/>
        <p:txBody>
          <a:bodyPr>
            <a:normAutofit fontScale="85000" lnSpcReduction="10000"/>
          </a:bodyPr>
          <a:lstStyle/>
          <a:p>
            <a:pPr algn="just"/>
            <a:r>
              <a:rPr lang="fr-FR" dirty="0">
                <a:latin typeface="Athelas" panose="02000503000000020003" pitchFamily="2" charset="77"/>
              </a:rPr>
              <a:t>« </a:t>
            </a:r>
            <a:r>
              <a:rPr lang="fr-FR" dirty="0" err="1">
                <a:latin typeface="Athelas" panose="02000503000000020003" pitchFamily="2" charset="77"/>
              </a:rPr>
              <a:t>Dagli</a:t>
            </a:r>
            <a:r>
              <a:rPr lang="fr-FR" dirty="0">
                <a:latin typeface="Athelas" panose="02000503000000020003" pitchFamily="2" charset="77"/>
              </a:rPr>
              <a:t> </a:t>
            </a:r>
            <a:r>
              <a:rPr lang="fr-FR" dirty="0" err="1">
                <a:latin typeface="Athelas" panose="02000503000000020003" pitchFamily="2" charset="77"/>
              </a:rPr>
              <a:t>anni</a:t>
            </a:r>
            <a:r>
              <a:rPr lang="fr-FR" dirty="0">
                <a:latin typeface="Athelas" panose="02000503000000020003" pitchFamily="2" charset="77"/>
              </a:rPr>
              <a:t> </a:t>
            </a:r>
            <a:r>
              <a:rPr lang="fr-FR" dirty="0" err="1">
                <a:latin typeface="Athelas" panose="02000503000000020003" pitchFamily="2" charset="77"/>
              </a:rPr>
              <a:t>Ottanta</a:t>
            </a:r>
            <a:r>
              <a:rPr lang="fr-FR" dirty="0">
                <a:latin typeface="Athelas" panose="02000503000000020003" pitchFamily="2" charset="77"/>
              </a:rPr>
              <a:t>, la </a:t>
            </a:r>
            <a:r>
              <a:rPr lang="fr-FR" dirty="0" err="1">
                <a:latin typeface="Athelas" panose="02000503000000020003" pitchFamily="2" charset="77"/>
              </a:rPr>
              <a:t>responsabilità</a:t>
            </a:r>
            <a:r>
              <a:rPr lang="fr-FR" dirty="0">
                <a:latin typeface="Athelas" panose="02000503000000020003" pitchFamily="2" charset="77"/>
              </a:rPr>
              <a:t> non si </a:t>
            </a:r>
            <a:r>
              <a:rPr lang="fr-FR" dirty="0" err="1">
                <a:latin typeface="Athelas" panose="02000503000000020003" pitchFamily="2" charset="77"/>
              </a:rPr>
              <a:t>pone</a:t>
            </a:r>
            <a:r>
              <a:rPr lang="fr-FR" dirty="0">
                <a:latin typeface="Athelas" panose="02000503000000020003" pitchFamily="2" charset="77"/>
              </a:rPr>
              <a:t> più in </a:t>
            </a:r>
            <a:r>
              <a:rPr lang="fr-FR" dirty="0" err="1">
                <a:latin typeface="Athelas" panose="02000503000000020003" pitchFamily="2" charset="77"/>
              </a:rPr>
              <a:t>termini</a:t>
            </a:r>
            <a:r>
              <a:rPr lang="fr-FR" dirty="0">
                <a:latin typeface="Athelas" panose="02000503000000020003" pitchFamily="2" charset="77"/>
              </a:rPr>
              <a:t> di </a:t>
            </a:r>
            <a:r>
              <a:rPr lang="fr-FR" dirty="0" err="1">
                <a:latin typeface="Athelas" panose="02000503000000020003" pitchFamily="2" charset="77"/>
              </a:rPr>
              <a:t>assoluti</a:t>
            </a:r>
            <a:r>
              <a:rPr lang="fr-FR" dirty="0">
                <a:latin typeface="Athelas" panose="02000503000000020003" pitchFamily="2" charset="77"/>
              </a:rPr>
              <a:t>, </a:t>
            </a:r>
            <a:r>
              <a:rPr lang="fr-FR" dirty="0" err="1">
                <a:latin typeface="Athelas" panose="02000503000000020003" pitchFamily="2" charset="77"/>
              </a:rPr>
              <a:t>che</a:t>
            </a:r>
            <a:r>
              <a:rPr lang="fr-FR" dirty="0">
                <a:latin typeface="Athelas" panose="02000503000000020003" pitchFamily="2" charset="77"/>
              </a:rPr>
              <a:t> </a:t>
            </a:r>
            <a:r>
              <a:rPr lang="fr-FR" dirty="0" err="1">
                <a:latin typeface="Athelas" panose="02000503000000020003" pitchFamily="2" charset="77"/>
              </a:rPr>
              <a:t>richiederebbero</a:t>
            </a:r>
            <a:r>
              <a:rPr lang="fr-FR" dirty="0">
                <a:latin typeface="Athelas" panose="02000503000000020003" pitchFamily="2" charset="77"/>
              </a:rPr>
              <a:t> un </a:t>
            </a:r>
            <a:r>
              <a:rPr lang="fr-FR" dirty="0" err="1">
                <a:latin typeface="Athelas" panose="02000503000000020003" pitchFamily="2" charset="77"/>
              </a:rPr>
              <a:t>magistero</a:t>
            </a:r>
            <a:r>
              <a:rPr lang="fr-FR" dirty="0">
                <a:latin typeface="Athelas" panose="02000503000000020003" pitchFamily="2" charset="77"/>
              </a:rPr>
              <a:t>, o la  </a:t>
            </a:r>
            <a:r>
              <a:rPr lang="fr-FR" dirty="0" err="1">
                <a:latin typeface="Athelas" panose="02000503000000020003" pitchFamily="2" charset="77"/>
              </a:rPr>
              <a:t>vocazione</a:t>
            </a:r>
            <a:r>
              <a:rPr lang="fr-FR" dirty="0">
                <a:latin typeface="Athelas" panose="02000503000000020003" pitchFamily="2" charset="77"/>
              </a:rPr>
              <a:t> a </a:t>
            </a:r>
            <a:r>
              <a:rPr lang="fr-FR" dirty="0" err="1">
                <a:latin typeface="Athelas" panose="02000503000000020003" pitchFamily="2" charset="77"/>
              </a:rPr>
              <a:t>dare</a:t>
            </a:r>
            <a:r>
              <a:rPr lang="fr-FR" dirty="0">
                <a:latin typeface="Athelas" panose="02000503000000020003" pitchFamily="2" charset="77"/>
              </a:rPr>
              <a:t> voce, </a:t>
            </a:r>
            <a:r>
              <a:rPr lang="fr-FR" dirty="0" err="1">
                <a:latin typeface="Athelas" panose="02000503000000020003" pitchFamily="2" charset="77"/>
              </a:rPr>
              <a:t>che</a:t>
            </a:r>
            <a:r>
              <a:rPr lang="fr-FR" dirty="0">
                <a:latin typeface="Athelas" panose="02000503000000020003" pitchFamily="2" charset="77"/>
              </a:rPr>
              <a:t> </a:t>
            </a:r>
            <a:r>
              <a:rPr lang="fr-FR" dirty="0" err="1">
                <a:latin typeface="Athelas" panose="02000503000000020003" pitchFamily="2" charset="77"/>
              </a:rPr>
              <a:t>presupporrebbe</a:t>
            </a:r>
            <a:r>
              <a:rPr lang="fr-FR" dirty="0">
                <a:latin typeface="Athelas" panose="02000503000000020003" pitchFamily="2" charset="77"/>
              </a:rPr>
              <a:t> </a:t>
            </a:r>
            <a:r>
              <a:rPr lang="fr-FR" dirty="0" err="1">
                <a:latin typeface="Athelas" panose="02000503000000020003" pitchFamily="2" charset="77"/>
              </a:rPr>
              <a:t>una</a:t>
            </a:r>
            <a:r>
              <a:rPr lang="fr-FR" dirty="0">
                <a:latin typeface="Athelas" panose="02000503000000020003" pitchFamily="2" charset="77"/>
              </a:rPr>
              <a:t> </a:t>
            </a:r>
            <a:r>
              <a:rPr lang="fr-FR" dirty="0" err="1">
                <a:latin typeface="Athelas" panose="02000503000000020003" pitchFamily="2" charset="77"/>
              </a:rPr>
              <a:t>legittimità</a:t>
            </a:r>
            <a:r>
              <a:rPr lang="fr-FR" dirty="0">
                <a:latin typeface="Athelas" panose="02000503000000020003" pitchFamily="2" charset="77"/>
              </a:rPr>
              <a:t> di </a:t>
            </a:r>
            <a:r>
              <a:rPr lang="fr-FR" dirty="0" err="1">
                <a:latin typeface="Athelas" panose="02000503000000020003" pitchFamily="2" charset="77"/>
              </a:rPr>
              <a:t>essenza</a:t>
            </a:r>
            <a:r>
              <a:rPr lang="fr-FR" dirty="0">
                <a:latin typeface="Athelas" panose="02000503000000020003" pitchFamily="2" charset="77"/>
              </a:rPr>
              <a:t>. (...) </a:t>
            </a:r>
            <a:r>
              <a:rPr lang="fr-FR" dirty="0" err="1">
                <a:latin typeface="Athelas" panose="02000503000000020003" pitchFamily="2" charset="77"/>
              </a:rPr>
              <a:t>Gli</a:t>
            </a:r>
            <a:r>
              <a:rPr lang="fr-FR" dirty="0">
                <a:latin typeface="Athelas" panose="02000503000000020003" pitchFamily="2" charset="77"/>
              </a:rPr>
              <a:t> </a:t>
            </a:r>
            <a:r>
              <a:rPr lang="fr-FR" dirty="0" err="1">
                <a:latin typeface="Athelas" panose="02000503000000020003" pitchFamily="2" charset="77"/>
              </a:rPr>
              <a:t>scrittori</a:t>
            </a:r>
            <a:r>
              <a:rPr lang="fr-FR" dirty="0">
                <a:latin typeface="Athelas" panose="02000503000000020003" pitchFamily="2" charset="77"/>
              </a:rPr>
              <a:t> </a:t>
            </a:r>
            <a:r>
              <a:rPr lang="fr-FR" dirty="0" err="1">
                <a:latin typeface="Athelas" panose="02000503000000020003" pitchFamily="2" charset="77"/>
              </a:rPr>
              <a:t>della</a:t>
            </a:r>
            <a:r>
              <a:rPr lang="fr-FR" dirty="0">
                <a:latin typeface="Athelas" panose="02000503000000020003" pitchFamily="2" charset="77"/>
              </a:rPr>
              <a:t> </a:t>
            </a:r>
            <a:r>
              <a:rPr lang="fr-FR" dirty="0" err="1">
                <a:latin typeface="Athelas" panose="02000503000000020003" pitchFamily="2" charset="77"/>
              </a:rPr>
              <a:t>generazione</a:t>
            </a:r>
            <a:r>
              <a:rPr lang="fr-FR" dirty="0">
                <a:latin typeface="Athelas" panose="02000503000000020003" pitchFamily="2" charset="77"/>
              </a:rPr>
              <a:t> </a:t>
            </a:r>
            <a:r>
              <a:rPr lang="fr-FR" dirty="0" err="1">
                <a:latin typeface="Athelas" panose="02000503000000020003" pitchFamily="2" charset="77"/>
              </a:rPr>
              <a:t>letteraria</a:t>
            </a:r>
            <a:r>
              <a:rPr lang="fr-FR" dirty="0">
                <a:latin typeface="Athelas" panose="02000503000000020003" pitchFamily="2" charset="77"/>
              </a:rPr>
              <a:t> di </a:t>
            </a:r>
            <a:r>
              <a:rPr lang="fr-FR" dirty="0" err="1">
                <a:latin typeface="Athelas" panose="02000503000000020003" pitchFamily="2" charset="77"/>
              </a:rPr>
              <a:t>oggi</a:t>
            </a:r>
            <a:r>
              <a:rPr lang="fr-FR" dirty="0">
                <a:latin typeface="Athelas" panose="02000503000000020003" pitchFamily="2" charset="77"/>
              </a:rPr>
              <a:t> </a:t>
            </a:r>
            <a:r>
              <a:rPr lang="fr-FR" dirty="0" err="1">
                <a:latin typeface="Athelas" panose="02000503000000020003" pitchFamily="2" charset="77"/>
              </a:rPr>
              <a:t>sanno</a:t>
            </a:r>
            <a:r>
              <a:rPr lang="fr-FR" dirty="0">
                <a:latin typeface="Athelas" panose="02000503000000020003" pitchFamily="2" charset="77"/>
              </a:rPr>
              <a:t> di far parte di un </a:t>
            </a:r>
            <a:r>
              <a:rPr lang="fr-FR" dirty="0" err="1">
                <a:latin typeface="Athelas" panose="02000503000000020003" pitchFamily="2" charset="77"/>
              </a:rPr>
              <a:t>insieme</a:t>
            </a:r>
            <a:r>
              <a:rPr lang="fr-FR" dirty="0">
                <a:latin typeface="Athelas" panose="02000503000000020003" pitchFamily="2" charset="77"/>
              </a:rPr>
              <a:t> – </a:t>
            </a:r>
            <a:r>
              <a:rPr lang="fr-FR" dirty="0" err="1">
                <a:latin typeface="Athelas" panose="02000503000000020003" pitchFamily="2" charset="77"/>
              </a:rPr>
              <a:t>che</a:t>
            </a:r>
            <a:r>
              <a:rPr lang="fr-FR" dirty="0">
                <a:latin typeface="Athelas" panose="02000503000000020003" pitchFamily="2" charset="77"/>
              </a:rPr>
              <a:t> </a:t>
            </a:r>
            <a:r>
              <a:rPr lang="fr-FR" dirty="0" err="1">
                <a:latin typeface="Athelas" panose="02000503000000020003" pitchFamily="2" charset="77"/>
              </a:rPr>
              <a:t>sia</a:t>
            </a:r>
            <a:r>
              <a:rPr lang="fr-FR" dirty="0">
                <a:latin typeface="Athelas" panose="02000503000000020003" pitchFamily="2" charset="77"/>
              </a:rPr>
              <a:t> </a:t>
            </a:r>
            <a:r>
              <a:rPr lang="fr-FR" dirty="0" err="1">
                <a:latin typeface="Athelas" panose="02000503000000020003" pitchFamily="2" charset="77"/>
              </a:rPr>
              <a:t>una</a:t>
            </a:r>
            <a:r>
              <a:rPr lang="fr-FR" dirty="0">
                <a:latin typeface="Athelas" panose="02000503000000020003" pitchFamily="2" charset="77"/>
              </a:rPr>
              <a:t> </a:t>
            </a:r>
            <a:r>
              <a:rPr lang="fr-FR" dirty="0" err="1">
                <a:latin typeface="Athelas" panose="02000503000000020003" pitchFamily="2" charset="77"/>
              </a:rPr>
              <a:t>comunità</a:t>
            </a:r>
            <a:r>
              <a:rPr lang="fr-FR" dirty="0">
                <a:latin typeface="Athelas" panose="02000503000000020003" pitchFamily="2" charset="77"/>
              </a:rPr>
              <a:t>, di </a:t>
            </a:r>
            <a:r>
              <a:rPr lang="fr-FR" dirty="0" err="1">
                <a:latin typeface="Athelas" panose="02000503000000020003" pitchFamily="2" charset="77"/>
              </a:rPr>
              <a:t>geografie</a:t>
            </a:r>
            <a:r>
              <a:rPr lang="fr-FR" dirty="0">
                <a:latin typeface="Athelas" panose="02000503000000020003" pitchFamily="2" charset="77"/>
              </a:rPr>
              <a:t> </a:t>
            </a:r>
            <a:r>
              <a:rPr lang="fr-FR" dirty="0" err="1">
                <a:latin typeface="Athelas" panose="02000503000000020003" pitchFamily="2" charset="77"/>
              </a:rPr>
              <a:t>territoriali</a:t>
            </a:r>
            <a:r>
              <a:rPr lang="fr-FR" dirty="0">
                <a:latin typeface="Athelas" panose="02000503000000020003" pitchFamily="2" charset="77"/>
              </a:rPr>
              <a:t>, di </a:t>
            </a:r>
            <a:r>
              <a:rPr lang="fr-FR" dirty="0" err="1">
                <a:latin typeface="Athelas" panose="02000503000000020003" pitchFamily="2" charset="77"/>
              </a:rPr>
              <a:t>eventi</a:t>
            </a:r>
            <a:r>
              <a:rPr lang="fr-FR" dirty="0">
                <a:latin typeface="Athelas" panose="02000503000000020003" pitchFamily="2" charset="77"/>
              </a:rPr>
              <a:t> in tempo </a:t>
            </a:r>
            <a:r>
              <a:rPr lang="fr-FR" dirty="0" err="1">
                <a:latin typeface="Athelas" panose="02000503000000020003" pitchFamily="2" charset="77"/>
              </a:rPr>
              <a:t>reale</a:t>
            </a:r>
            <a:r>
              <a:rPr lang="fr-FR" dirty="0">
                <a:latin typeface="Athelas" panose="02000503000000020003" pitchFamily="2" charset="77"/>
              </a:rPr>
              <a:t>, un </a:t>
            </a:r>
            <a:r>
              <a:rPr lang="fr-FR" dirty="0" err="1">
                <a:latin typeface="Athelas" panose="02000503000000020003" pitchFamily="2" charset="77"/>
              </a:rPr>
              <a:t>passato</a:t>
            </a:r>
            <a:r>
              <a:rPr lang="fr-FR" dirty="0">
                <a:latin typeface="Athelas" panose="02000503000000020003" pitchFamily="2" charset="77"/>
              </a:rPr>
              <a:t> </a:t>
            </a:r>
            <a:r>
              <a:rPr lang="fr-FR" dirty="0" err="1">
                <a:latin typeface="Athelas" panose="02000503000000020003" pitchFamily="2" charset="77"/>
              </a:rPr>
              <a:t>storico</a:t>
            </a:r>
            <a:r>
              <a:rPr lang="fr-FR" dirty="0">
                <a:latin typeface="Athelas" panose="02000503000000020003" pitchFamily="2" charset="77"/>
              </a:rPr>
              <a:t> - su </a:t>
            </a:r>
            <a:r>
              <a:rPr lang="fr-FR" dirty="0" err="1">
                <a:latin typeface="Athelas" panose="02000503000000020003" pitchFamily="2" charset="77"/>
              </a:rPr>
              <a:t>cui</a:t>
            </a:r>
            <a:r>
              <a:rPr lang="fr-FR" dirty="0">
                <a:latin typeface="Athelas" panose="02000503000000020003" pitchFamily="2" charset="77"/>
              </a:rPr>
              <a:t> l'</a:t>
            </a:r>
            <a:r>
              <a:rPr lang="fr-FR" dirty="0" err="1">
                <a:latin typeface="Athelas" panose="02000503000000020003" pitchFamily="2" charset="77"/>
              </a:rPr>
              <a:t>atto</a:t>
            </a:r>
            <a:r>
              <a:rPr lang="fr-FR" dirty="0">
                <a:latin typeface="Athelas" panose="02000503000000020003" pitchFamily="2" charset="77"/>
              </a:rPr>
              <a:t> di </a:t>
            </a:r>
            <a:r>
              <a:rPr lang="fr-FR" dirty="0" err="1">
                <a:latin typeface="Athelas" panose="02000503000000020003" pitchFamily="2" charset="77"/>
              </a:rPr>
              <a:t>scrivere</a:t>
            </a:r>
            <a:r>
              <a:rPr lang="fr-FR" dirty="0">
                <a:latin typeface="Athelas" panose="02000503000000020003" pitchFamily="2" charset="77"/>
              </a:rPr>
              <a:t> </a:t>
            </a:r>
            <a:r>
              <a:rPr lang="fr-FR" dirty="0" err="1">
                <a:latin typeface="Athelas" panose="02000503000000020003" pitchFamily="2" charset="77"/>
              </a:rPr>
              <a:t>può</a:t>
            </a:r>
            <a:r>
              <a:rPr lang="fr-FR" dirty="0">
                <a:latin typeface="Athelas" panose="02000503000000020003" pitchFamily="2" charset="77"/>
              </a:rPr>
              <a:t> </a:t>
            </a:r>
            <a:r>
              <a:rPr lang="fr-FR" dirty="0" err="1">
                <a:latin typeface="Athelas" panose="02000503000000020003" pitchFamily="2" charset="77"/>
              </a:rPr>
              <a:t>incidere</a:t>
            </a:r>
            <a:r>
              <a:rPr lang="fr-FR" dirty="0">
                <a:latin typeface="Athelas" panose="02000503000000020003" pitchFamily="2" charset="77"/>
              </a:rPr>
              <a:t>. </a:t>
            </a:r>
            <a:r>
              <a:rPr lang="fr-FR" dirty="0" err="1">
                <a:latin typeface="Athelas" panose="02000503000000020003" pitchFamily="2" charset="77"/>
              </a:rPr>
              <a:t>Può</a:t>
            </a:r>
            <a:r>
              <a:rPr lang="fr-FR" dirty="0">
                <a:latin typeface="Athelas" panose="02000503000000020003" pitchFamily="2" charset="77"/>
              </a:rPr>
              <a:t> </a:t>
            </a:r>
            <a:r>
              <a:rPr lang="fr-FR" dirty="0" err="1">
                <a:latin typeface="Athelas" panose="02000503000000020003" pitchFamily="2" charset="77"/>
              </a:rPr>
              <a:t>segnare</a:t>
            </a:r>
            <a:r>
              <a:rPr lang="fr-FR" dirty="0">
                <a:latin typeface="Athelas" panose="02000503000000020003" pitchFamily="2" charset="77"/>
              </a:rPr>
              <a:t> </a:t>
            </a:r>
            <a:r>
              <a:rPr lang="fr-FR" dirty="0" err="1">
                <a:latin typeface="Athelas" panose="02000503000000020003" pitchFamily="2" charset="77"/>
              </a:rPr>
              <a:t>questi</a:t>
            </a:r>
            <a:r>
              <a:rPr lang="fr-FR" dirty="0">
                <a:latin typeface="Athelas" panose="02000503000000020003" pitchFamily="2" charset="77"/>
              </a:rPr>
              <a:t> </a:t>
            </a:r>
            <a:r>
              <a:rPr lang="fr-FR" dirty="0" err="1">
                <a:latin typeface="Athelas" panose="02000503000000020003" pitchFamily="2" charset="77"/>
              </a:rPr>
              <a:t>insiemi</a:t>
            </a:r>
            <a:r>
              <a:rPr lang="fr-FR" dirty="0">
                <a:latin typeface="Athelas" panose="02000503000000020003" pitchFamily="2" charset="77"/>
              </a:rPr>
              <a:t>, dar </a:t>
            </a:r>
            <a:r>
              <a:rPr lang="fr-FR" dirty="0" err="1">
                <a:latin typeface="Athelas" panose="02000503000000020003" pitchFamily="2" charset="77"/>
              </a:rPr>
              <a:t>loro</a:t>
            </a:r>
            <a:r>
              <a:rPr lang="fr-FR" dirty="0">
                <a:latin typeface="Athelas" panose="02000503000000020003" pitchFamily="2" charset="77"/>
              </a:rPr>
              <a:t> un </a:t>
            </a:r>
            <a:r>
              <a:rPr lang="fr-FR" dirty="0" err="1">
                <a:latin typeface="Athelas" panose="02000503000000020003" pitchFamily="2" charset="77"/>
              </a:rPr>
              <a:t>senso</a:t>
            </a:r>
            <a:r>
              <a:rPr lang="fr-FR" dirty="0">
                <a:latin typeface="Athelas" panose="02000503000000020003" pitchFamily="2" charset="77"/>
              </a:rPr>
              <a:t> </a:t>
            </a:r>
            <a:r>
              <a:rPr lang="fr-FR" dirty="0" err="1">
                <a:latin typeface="Athelas" panose="02000503000000020003" pitchFamily="2" charset="77"/>
              </a:rPr>
              <a:t>nella</a:t>
            </a:r>
            <a:r>
              <a:rPr lang="fr-FR" dirty="0">
                <a:latin typeface="Athelas" panose="02000503000000020003" pitchFamily="2" charset="77"/>
              </a:rPr>
              <a:t> forma </a:t>
            </a:r>
            <a:r>
              <a:rPr lang="fr-FR" dirty="0" err="1">
                <a:latin typeface="Athelas" panose="02000503000000020003" pitchFamily="2" charset="77"/>
              </a:rPr>
              <a:t>provvisoria</a:t>
            </a:r>
            <a:r>
              <a:rPr lang="fr-FR" dirty="0">
                <a:latin typeface="Athelas" panose="02000503000000020003" pitchFamily="2" charset="77"/>
              </a:rPr>
              <a:t> di </a:t>
            </a:r>
            <a:r>
              <a:rPr lang="fr-FR" dirty="0" err="1">
                <a:latin typeface="Athelas" panose="02000503000000020003" pitchFamily="2" charset="77"/>
              </a:rPr>
              <a:t>una</a:t>
            </a:r>
            <a:r>
              <a:rPr lang="fr-FR" dirty="0">
                <a:latin typeface="Athelas" panose="02000503000000020003" pitchFamily="2" charset="77"/>
              </a:rPr>
              <a:t> </a:t>
            </a:r>
            <a:r>
              <a:rPr lang="fr-FR" dirty="0" err="1">
                <a:latin typeface="Athelas" panose="02000503000000020003" pitchFamily="2" charset="77"/>
              </a:rPr>
              <a:t>narrazione</a:t>
            </a:r>
            <a:r>
              <a:rPr lang="fr-FR" dirty="0">
                <a:latin typeface="Athelas" panose="02000503000000020003" pitchFamily="2" charset="77"/>
              </a:rPr>
              <a:t>, ma </a:t>
            </a:r>
            <a:r>
              <a:rPr lang="fr-FR" dirty="0" err="1">
                <a:latin typeface="Athelas" panose="02000503000000020003" pitchFamily="2" charset="77"/>
              </a:rPr>
              <a:t>può</a:t>
            </a:r>
            <a:r>
              <a:rPr lang="fr-FR" dirty="0">
                <a:latin typeface="Athelas" panose="02000503000000020003" pitchFamily="2" charset="77"/>
              </a:rPr>
              <a:t> anche </a:t>
            </a:r>
            <a:r>
              <a:rPr lang="fr-FR" dirty="0" err="1">
                <a:latin typeface="Athelas" panose="02000503000000020003" pitchFamily="2" charset="77"/>
              </a:rPr>
              <a:t>prenderne</a:t>
            </a:r>
            <a:r>
              <a:rPr lang="fr-FR" dirty="0">
                <a:latin typeface="Athelas" panose="02000503000000020003" pitchFamily="2" charset="77"/>
              </a:rPr>
              <a:t> le </a:t>
            </a:r>
            <a:r>
              <a:rPr lang="fr-FR" dirty="0" err="1">
                <a:latin typeface="Athelas" panose="02000503000000020003" pitchFamily="2" charset="77"/>
              </a:rPr>
              <a:t>distanze</a:t>
            </a:r>
            <a:r>
              <a:rPr lang="fr-FR" dirty="0">
                <a:latin typeface="Athelas" panose="02000503000000020003" pitchFamily="2" charset="77"/>
              </a:rPr>
              <a:t>, </a:t>
            </a:r>
            <a:r>
              <a:rPr lang="fr-FR" dirty="0" err="1">
                <a:latin typeface="Athelas" panose="02000503000000020003" pitchFamily="2" charset="77"/>
              </a:rPr>
              <a:t>indicare</a:t>
            </a:r>
            <a:r>
              <a:rPr lang="fr-FR" dirty="0">
                <a:latin typeface="Athelas" panose="02000503000000020003" pitchFamily="2" charset="77"/>
              </a:rPr>
              <a:t> le </a:t>
            </a:r>
            <a:r>
              <a:rPr lang="fr-FR" dirty="0" err="1">
                <a:latin typeface="Athelas" panose="02000503000000020003" pitchFamily="2" charset="77"/>
              </a:rPr>
              <a:t>forze</a:t>
            </a:r>
            <a:r>
              <a:rPr lang="fr-FR" dirty="0">
                <a:latin typeface="Athelas" panose="02000503000000020003" pitchFamily="2" charset="77"/>
              </a:rPr>
              <a:t> </a:t>
            </a:r>
            <a:r>
              <a:rPr lang="fr-FR" dirty="0" err="1">
                <a:latin typeface="Athelas" panose="02000503000000020003" pitchFamily="2" charset="77"/>
              </a:rPr>
              <a:t>oscure</a:t>
            </a:r>
            <a:r>
              <a:rPr lang="fr-FR" dirty="0">
                <a:latin typeface="Athelas" panose="02000503000000020003" pitchFamily="2" charset="77"/>
              </a:rPr>
              <a:t> </a:t>
            </a:r>
            <a:r>
              <a:rPr lang="fr-FR" dirty="0" err="1">
                <a:latin typeface="Athelas" panose="02000503000000020003" pitchFamily="2" charset="77"/>
              </a:rPr>
              <a:t>che</a:t>
            </a:r>
            <a:r>
              <a:rPr lang="fr-FR" dirty="0">
                <a:latin typeface="Athelas" panose="02000503000000020003" pitchFamily="2" charset="77"/>
              </a:rPr>
              <a:t> li </a:t>
            </a:r>
            <a:r>
              <a:rPr lang="fr-FR" dirty="0" err="1">
                <a:latin typeface="Athelas" panose="02000503000000020003" pitchFamily="2" charset="77"/>
              </a:rPr>
              <a:t>guidano</a:t>
            </a:r>
            <a:r>
              <a:rPr lang="fr-FR" dirty="0">
                <a:latin typeface="Athelas" panose="02000503000000020003" pitchFamily="2" charset="77"/>
              </a:rPr>
              <a:t>, </a:t>
            </a:r>
            <a:r>
              <a:rPr lang="fr-FR" dirty="0" err="1">
                <a:latin typeface="Athelas" panose="02000503000000020003" pitchFamily="2" charset="77"/>
              </a:rPr>
              <a:t>facendo</a:t>
            </a:r>
            <a:r>
              <a:rPr lang="fr-FR" dirty="0">
                <a:latin typeface="Athelas" panose="02000503000000020003" pitchFamily="2" charset="77"/>
              </a:rPr>
              <a:t> </a:t>
            </a:r>
            <a:r>
              <a:rPr lang="fr-FR" dirty="0" err="1">
                <a:latin typeface="Athelas" panose="02000503000000020003" pitchFamily="2" charset="77"/>
              </a:rPr>
              <a:t>della</a:t>
            </a:r>
            <a:r>
              <a:rPr lang="fr-FR" dirty="0">
                <a:latin typeface="Athelas" panose="02000503000000020003" pitchFamily="2" charset="77"/>
              </a:rPr>
              <a:t> </a:t>
            </a:r>
            <a:r>
              <a:rPr lang="fr-FR" dirty="0" err="1">
                <a:latin typeface="Athelas" panose="02000503000000020003" pitchFamily="2" charset="77"/>
              </a:rPr>
              <a:t>scrittura</a:t>
            </a:r>
            <a:r>
              <a:rPr lang="fr-FR" dirty="0">
                <a:latin typeface="Athelas" panose="02000503000000020003" pitchFamily="2" charset="77"/>
              </a:rPr>
              <a:t> un agente di </a:t>
            </a:r>
            <a:r>
              <a:rPr lang="fr-FR" dirty="0" err="1">
                <a:latin typeface="Athelas" panose="02000503000000020003" pitchFamily="2" charset="77"/>
              </a:rPr>
              <a:t>disorientamento</a:t>
            </a:r>
            <a:r>
              <a:rPr lang="fr-FR" dirty="0">
                <a:latin typeface="Athelas" panose="02000503000000020003" pitchFamily="2" charset="77"/>
              </a:rPr>
              <a:t> tanto più efficace in quanto non si </a:t>
            </a:r>
            <a:r>
              <a:rPr lang="fr-FR" dirty="0" err="1">
                <a:latin typeface="Athelas" panose="02000503000000020003" pitchFamily="2" charset="77"/>
              </a:rPr>
              <a:t>pone</a:t>
            </a:r>
            <a:r>
              <a:rPr lang="fr-FR" dirty="0">
                <a:latin typeface="Athelas" panose="02000503000000020003" pitchFamily="2" charset="77"/>
              </a:rPr>
              <a:t>, </a:t>
            </a:r>
            <a:r>
              <a:rPr lang="fr-FR" dirty="0" err="1">
                <a:latin typeface="Athelas" panose="02000503000000020003" pitchFamily="2" charset="77"/>
              </a:rPr>
              <a:t>illusione</a:t>
            </a:r>
            <a:r>
              <a:rPr lang="fr-FR" dirty="0">
                <a:latin typeface="Athelas" panose="02000503000000020003" pitchFamily="2" charset="77"/>
              </a:rPr>
              <a:t> o </a:t>
            </a:r>
            <a:r>
              <a:rPr lang="fr-FR" dirty="0" err="1">
                <a:latin typeface="Athelas" panose="02000503000000020003" pitchFamily="2" charset="77"/>
              </a:rPr>
              <a:t>meno</a:t>
            </a:r>
            <a:r>
              <a:rPr lang="fr-FR" dirty="0">
                <a:latin typeface="Athelas" panose="02000503000000020003" pitchFamily="2" charset="77"/>
              </a:rPr>
              <a:t>, come </a:t>
            </a:r>
            <a:r>
              <a:rPr lang="fr-FR" dirty="0" err="1">
                <a:latin typeface="Athelas" panose="02000503000000020003" pitchFamily="2" charset="77"/>
              </a:rPr>
              <a:t>esterno</a:t>
            </a:r>
            <a:r>
              <a:rPr lang="fr-FR" dirty="0">
                <a:latin typeface="Athelas" panose="02000503000000020003" pitchFamily="2" charset="77"/>
              </a:rPr>
              <a:t> al </a:t>
            </a:r>
            <a:r>
              <a:rPr lang="fr-FR" dirty="0" err="1">
                <a:latin typeface="Athelas" panose="02000503000000020003" pitchFamily="2" charset="77"/>
              </a:rPr>
              <a:t>fenomeno</a:t>
            </a:r>
            <a:r>
              <a:rPr lang="fr-FR" dirty="0">
                <a:latin typeface="Athelas" panose="02000503000000020003" pitchFamily="2" charset="77"/>
              </a:rPr>
              <a:t> </a:t>
            </a:r>
            <a:r>
              <a:rPr lang="fr-FR" dirty="0" err="1">
                <a:latin typeface="Athelas" panose="02000503000000020003" pitchFamily="2" charset="77"/>
              </a:rPr>
              <a:t>colto</a:t>
            </a:r>
            <a:r>
              <a:rPr lang="fr-FR" dirty="0">
                <a:latin typeface="Athelas" panose="02000503000000020003" pitchFamily="2" charset="77"/>
              </a:rPr>
              <a:t> ma </a:t>
            </a:r>
            <a:r>
              <a:rPr lang="fr-FR" dirty="0" err="1">
                <a:latin typeface="Athelas" panose="02000503000000020003" pitchFamily="2" charset="77"/>
              </a:rPr>
              <a:t>immerso</a:t>
            </a:r>
            <a:r>
              <a:rPr lang="fr-FR" dirty="0">
                <a:latin typeface="Athelas" panose="02000503000000020003" pitchFamily="2" charset="77"/>
              </a:rPr>
              <a:t> in </a:t>
            </a:r>
            <a:r>
              <a:rPr lang="fr-FR" dirty="0" err="1">
                <a:latin typeface="Athelas" panose="02000503000000020003" pitchFamily="2" charset="77"/>
              </a:rPr>
              <a:t>esso</a:t>
            </a:r>
            <a:r>
              <a:rPr lang="fr-FR" dirty="0">
                <a:latin typeface="Athelas" panose="02000503000000020003" pitchFamily="2" charset="77"/>
              </a:rPr>
              <a:t>, e </a:t>
            </a:r>
            <a:r>
              <a:rPr lang="fr-FR" dirty="0" err="1">
                <a:latin typeface="Athelas" panose="02000503000000020003" pitchFamily="2" charset="77"/>
              </a:rPr>
              <a:t>quindi</a:t>
            </a:r>
            <a:r>
              <a:rPr lang="fr-FR" dirty="0">
                <a:latin typeface="Athelas" panose="02000503000000020003" pitchFamily="2" charset="77"/>
              </a:rPr>
              <a:t> </a:t>
            </a:r>
            <a:r>
              <a:rPr lang="fr-FR" dirty="0" err="1">
                <a:latin typeface="Athelas" panose="02000503000000020003" pitchFamily="2" charset="77"/>
              </a:rPr>
              <a:t>corresponsabile</a:t>
            </a:r>
            <a:r>
              <a:rPr lang="fr-FR" dirty="0">
                <a:latin typeface="Athelas" panose="02000503000000020003" pitchFamily="2" charset="77"/>
              </a:rPr>
              <a:t> </a:t>
            </a:r>
            <a:r>
              <a:rPr lang="fr-FR" dirty="0" err="1">
                <a:latin typeface="Athelas" panose="02000503000000020003" pitchFamily="2" charset="77"/>
              </a:rPr>
              <a:t>del</a:t>
            </a:r>
            <a:r>
              <a:rPr lang="fr-FR" dirty="0">
                <a:latin typeface="Athelas" panose="02000503000000020003" pitchFamily="2" charset="77"/>
              </a:rPr>
              <a:t> </a:t>
            </a:r>
            <a:r>
              <a:rPr lang="fr-FR" dirty="0" err="1">
                <a:latin typeface="Athelas" panose="02000503000000020003" pitchFamily="2" charset="77"/>
              </a:rPr>
              <a:t>suo</a:t>
            </a:r>
            <a:r>
              <a:rPr lang="fr-FR" dirty="0">
                <a:latin typeface="Athelas" panose="02000503000000020003" pitchFamily="2" charset="77"/>
              </a:rPr>
              <a:t> </a:t>
            </a:r>
            <a:r>
              <a:rPr lang="fr-FR" dirty="0" err="1">
                <a:latin typeface="Athelas" panose="02000503000000020003" pitchFamily="2" charset="77"/>
              </a:rPr>
              <a:t>compimento</a:t>
            </a:r>
            <a:r>
              <a:rPr lang="fr-FR" dirty="0">
                <a:latin typeface="Athelas" panose="02000503000000020003" pitchFamily="2" charset="77"/>
              </a:rPr>
              <a:t> </a:t>
            </a:r>
            <a:r>
              <a:rPr lang="fr-FR" dirty="0" err="1">
                <a:latin typeface="Athelas" panose="02000503000000020003" pitchFamily="2" charset="77"/>
              </a:rPr>
              <a:t>nella</a:t>
            </a:r>
            <a:r>
              <a:rPr lang="fr-FR" dirty="0">
                <a:latin typeface="Athelas" panose="02000503000000020003" pitchFamily="2" charset="77"/>
              </a:rPr>
              <a:t> sua </a:t>
            </a:r>
            <a:r>
              <a:rPr lang="fr-FR" dirty="0" err="1">
                <a:latin typeface="Athelas" panose="02000503000000020003" pitchFamily="2" charset="77"/>
              </a:rPr>
              <a:t>realtà</a:t>
            </a:r>
            <a:r>
              <a:rPr lang="fr-FR" dirty="0">
                <a:latin typeface="Athelas" panose="02000503000000020003" pitchFamily="2" charset="77"/>
              </a:rPr>
              <a:t> </a:t>
            </a:r>
            <a:r>
              <a:rPr lang="fr-FR" dirty="0" err="1">
                <a:latin typeface="Athelas" panose="02000503000000020003" pitchFamily="2" charset="77"/>
              </a:rPr>
              <a:t>materiale</a:t>
            </a:r>
            <a:r>
              <a:rPr lang="fr-FR" dirty="0">
                <a:latin typeface="Athelas" panose="02000503000000020003" pitchFamily="2" charset="77"/>
              </a:rPr>
              <a:t> - il </a:t>
            </a:r>
            <a:r>
              <a:rPr lang="fr-FR" dirty="0" err="1">
                <a:latin typeface="Athelas" panose="02000503000000020003" pitchFamily="2" charset="77"/>
              </a:rPr>
              <a:t>linguaggio</a:t>
            </a:r>
            <a:r>
              <a:rPr lang="fr-FR" dirty="0">
                <a:latin typeface="Athelas" panose="02000503000000020003" pitchFamily="2" charset="77"/>
              </a:rPr>
              <a:t>, l'</a:t>
            </a:r>
            <a:r>
              <a:rPr lang="fr-FR" dirty="0" err="1">
                <a:latin typeface="Athelas" panose="02000503000000020003" pitchFamily="2" charset="77"/>
              </a:rPr>
              <a:t>enunciazione</a:t>
            </a:r>
            <a:r>
              <a:rPr lang="fr-FR" dirty="0">
                <a:latin typeface="Athelas" panose="02000503000000020003" pitchFamily="2" charset="77"/>
              </a:rPr>
              <a:t> - </a:t>
            </a:r>
            <a:r>
              <a:rPr lang="fr-FR" dirty="0" err="1">
                <a:latin typeface="Athelas" panose="02000503000000020003" pitchFamily="2" charset="77"/>
              </a:rPr>
              <a:t>corresponsabile</a:t>
            </a:r>
            <a:r>
              <a:rPr lang="fr-FR" dirty="0">
                <a:latin typeface="Athelas" panose="02000503000000020003" pitchFamily="2" charset="77"/>
              </a:rPr>
              <a:t> e </a:t>
            </a:r>
            <a:r>
              <a:rPr lang="fr-FR" dirty="0" err="1">
                <a:latin typeface="Athelas" panose="02000503000000020003" pitchFamily="2" charset="77"/>
              </a:rPr>
              <a:t>quindi</a:t>
            </a:r>
            <a:r>
              <a:rPr lang="fr-FR" dirty="0">
                <a:latin typeface="Athelas" panose="02000503000000020003" pitchFamily="2" charset="77"/>
              </a:rPr>
              <a:t> anche complice </a:t>
            </a:r>
            <a:r>
              <a:rPr lang="fr-FR" dirty="0" err="1">
                <a:latin typeface="Athelas" panose="02000503000000020003" pitchFamily="2" charset="77"/>
              </a:rPr>
              <a:t>attraverso</a:t>
            </a:r>
            <a:r>
              <a:rPr lang="fr-FR" dirty="0">
                <a:latin typeface="Athelas" panose="02000503000000020003" pitchFamily="2" charset="77"/>
              </a:rPr>
              <a:t> il </a:t>
            </a:r>
            <a:r>
              <a:rPr lang="fr-FR" dirty="0" err="1">
                <a:latin typeface="Athelas" panose="02000503000000020003" pitchFamily="2" charset="77"/>
              </a:rPr>
              <a:t>suo</a:t>
            </a:r>
            <a:r>
              <a:rPr lang="fr-FR" dirty="0">
                <a:latin typeface="Athelas" panose="02000503000000020003" pitchFamily="2" charset="77"/>
              </a:rPr>
              <a:t> </a:t>
            </a:r>
            <a:r>
              <a:rPr lang="fr-FR" dirty="0" err="1">
                <a:latin typeface="Athelas" panose="02000503000000020003" pitchFamily="2" charset="77"/>
              </a:rPr>
              <a:t>silenzio</a:t>
            </a:r>
            <a:r>
              <a:rPr lang="fr-FR" dirty="0">
                <a:latin typeface="Athelas" panose="02000503000000020003" pitchFamily="2" charset="77"/>
              </a:rPr>
              <a:t>. La </a:t>
            </a:r>
            <a:r>
              <a:rPr lang="fr-FR" dirty="0" err="1">
                <a:latin typeface="Athelas" panose="02000503000000020003" pitchFamily="2" charset="77"/>
              </a:rPr>
              <a:t>porosità</a:t>
            </a:r>
            <a:r>
              <a:rPr lang="fr-FR" dirty="0">
                <a:latin typeface="Athelas" panose="02000503000000020003" pitchFamily="2" charset="77"/>
              </a:rPr>
              <a:t> </a:t>
            </a:r>
            <a:r>
              <a:rPr lang="fr-FR" dirty="0" err="1">
                <a:latin typeface="Athelas" panose="02000503000000020003" pitchFamily="2" charset="77"/>
              </a:rPr>
              <a:t>della</a:t>
            </a:r>
            <a:r>
              <a:rPr lang="fr-FR" dirty="0">
                <a:latin typeface="Athelas" panose="02000503000000020003" pitchFamily="2" charset="77"/>
              </a:rPr>
              <a:t> </a:t>
            </a:r>
            <a:r>
              <a:rPr lang="fr-FR" dirty="0" err="1">
                <a:latin typeface="Athelas" panose="02000503000000020003" pitchFamily="2" charset="77"/>
              </a:rPr>
              <a:t>scrittura</a:t>
            </a:r>
            <a:r>
              <a:rPr lang="fr-FR" dirty="0">
                <a:latin typeface="Athelas" panose="02000503000000020003" pitchFamily="2" charset="77"/>
              </a:rPr>
              <a:t> e la </a:t>
            </a:r>
            <a:r>
              <a:rPr lang="fr-FR" dirty="0" err="1">
                <a:latin typeface="Athelas" panose="02000503000000020003" pitchFamily="2" charset="77"/>
              </a:rPr>
              <a:t>corruttibilità</a:t>
            </a:r>
            <a:r>
              <a:rPr lang="fr-FR" dirty="0">
                <a:latin typeface="Athelas" panose="02000503000000020003" pitchFamily="2" charset="77"/>
              </a:rPr>
              <a:t> </a:t>
            </a:r>
            <a:r>
              <a:rPr lang="fr-FR" dirty="0" err="1">
                <a:latin typeface="Athelas" panose="02000503000000020003" pitchFamily="2" charset="77"/>
              </a:rPr>
              <a:t>dello</a:t>
            </a:r>
            <a:r>
              <a:rPr lang="fr-FR" dirty="0">
                <a:latin typeface="Athelas" panose="02000503000000020003" pitchFamily="2" charset="77"/>
              </a:rPr>
              <a:t> </a:t>
            </a:r>
            <a:r>
              <a:rPr lang="fr-FR" dirty="0" err="1">
                <a:latin typeface="Athelas" panose="02000503000000020003" pitchFamily="2" charset="77"/>
              </a:rPr>
              <a:t>scrittore</a:t>
            </a:r>
            <a:r>
              <a:rPr lang="fr-FR" dirty="0">
                <a:latin typeface="Athelas" panose="02000503000000020003" pitchFamily="2" charset="77"/>
              </a:rPr>
              <a:t> </a:t>
            </a:r>
            <a:r>
              <a:rPr lang="fr-FR" dirty="0" err="1">
                <a:latin typeface="Athelas" panose="02000503000000020003" pitchFamily="2" charset="77"/>
              </a:rPr>
              <a:t>rispetto</a:t>
            </a:r>
            <a:r>
              <a:rPr lang="fr-FR" dirty="0">
                <a:latin typeface="Athelas" panose="02000503000000020003" pitchFamily="2" charset="77"/>
              </a:rPr>
              <a:t> ai </a:t>
            </a:r>
            <a:r>
              <a:rPr lang="fr-FR" dirty="0" err="1">
                <a:latin typeface="Athelas" panose="02000503000000020003" pitchFamily="2" charset="77"/>
              </a:rPr>
              <a:t>soggetti</a:t>
            </a:r>
            <a:r>
              <a:rPr lang="fr-FR" dirty="0">
                <a:latin typeface="Athelas" panose="02000503000000020003" pitchFamily="2" charset="77"/>
              </a:rPr>
              <a:t> </a:t>
            </a:r>
            <a:r>
              <a:rPr lang="fr-FR" dirty="0" err="1">
                <a:latin typeface="Athelas" panose="02000503000000020003" pitchFamily="2" charset="77"/>
              </a:rPr>
              <a:t>trattati</a:t>
            </a:r>
            <a:r>
              <a:rPr lang="fr-FR" dirty="0">
                <a:latin typeface="Athelas" panose="02000503000000020003" pitchFamily="2" charset="77"/>
              </a:rPr>
              <a:t> mi </a:t>
            </a:r>
            <a:r>
              <a:rPr lang="fr-FR" dirty="0" err="1">
                <a:latin typeface="Athelas" panose="02000503000000020003" pitchFamily="2" charset="77"/>
              </a:rPr>
              <a:t>sembrano</a:t>
            </a:r>
            <a:r>
              <a:rPr lang="fr-FR" dirty="0">
                <a:latin typeface="Athelas" panose="02000503000000020003" pitchFamily="2" charset="77"/>
              </a:rPr>
              <a:t> </a:t>
            </a:r>
            <a:r>
              <a:rPr lang="fr-FR" dirty="0" err="1">
                <a:latin typeface="Athelas" panose="02000503000000020003" pitchFamily="2" charset="77"/>
              </a:rPr>
              <a:t>fattori</a:t>
            </a:r>
            <a:r>
              <a:rPr lang="fr-FR" dirty="0">
                <a:latin typeface="Athelas" panose="02000503000000020003" pitchFamily="2" charset="77"/>
              </a:rPr>
              <a:t> </a:t>
            </a:r>
            <a:r>
              <a:rPr lang="fr-FR" dirty="0" err="1">
                <a:latin typeface="Athelas" panose="02000503000000020003" pitchFamily="2" charset="77"/>
              </a:rPr>
              <a:t>decisivi</a:t>
            </a:r>
            <a:r>
              <a:rPr lang="fr-FR" dirty="0">
                <a:latin typeface="Athelas" panose="02000503000000020003" pitchFamily="2" charset="77"/>
              </a:rPr>
              <a:t> per </a:t>
            </a:r>
            <a:r>
              <a:rPr lang="fr-FR" dirty="0" err="1">
                <a:latin typeface="Athelas" panose="02000503000000020003" pitchFamily="2" charset="77"/>
              </a:rPr>
              <a:t>pensare</a:t>
            </a:r>
            <a:r>
              <a:rPr lang="fr-FR" dirty="0">
                <a:latin typeface="Athelas" panose="02000503000000020003" pitchFamily="2" charset="77"/>
              </a:rPr>
              <a:t> a </a:t>
            </a:r>
            <a:r>
              <a:rPr lang="fr-FR" dirty="0" err="1">
                <a:latin typeface="Athelas" panose="02000503000000020003" pitchFamily="2" charset="77"/>
              </a:rPr>
              <a:t>questo</a:t>
            </a:r>
            <a:r>
              <a:rPr lang="fr-FR" dirty="0">
                <a:latin typeface="Athelas" panose="02000503000000020003" pitchFamily="2" charset="77"/>
              </a:rPr>
              <a:t> </a:t>
            </a:r>
            <a:r>
              <a:rPr lang="fr-FR" dirty="0" err="1">
                <a:latin typeface="Athelas" panose="02000503000000020003" pitchFamily="2" charset="77"/>
              </a:rPr>
              <a:t>fenomeno</a:t>
            </a:r>
            <a:r>
              <a:rPr lang="fr-FR" dirty="0">
                <a:latin typeface="Athelas" panose="02000503000000020003" pitchFamily="2" charset="77"/>
              </a:rPr>
              <a:t> di </a:t>
            </a:r>
            <a:r>
              <a:rPr lang="fr-FR" dirty="0" err="1">
                <a:latin typeface="Athelas" panose="02000503000000020003" pitchFamily="2" charset="77"/>
              </a:rPr>
              <a:t>implicazione</a:t>
            </a:r>
            <a:r>
              <a:rPr lang="fr-FR" dirty="0">
                <a:latin typeface="Athelas" panose="02000503000000020003" pitchFamily="2" charset="77"/>
              </a:rPr>
              <a:t>, </a:t>
            </a:r>
            <a:r>
              <a:rPr lang="fr-FR" dirty="0" err="1">
                <a:latin typeface="Athelas" panose="02000503000000020003" pitchFamily="2" charset="77"/>
              </a:rPr>
              <a:t>che</a:t>
            </a:r>
            <a:r>
              <a:rPr lang="fr-FR" dirty="0">
                <a:latin typeface="Athelas" panose="02000503000000020003" pitchFamily="2" charset="77"/>
              </a:rPr>
              <a:t> si distingue </a:t>
            </a:r>
            <a:r>
              <a:rPr lang="fr-FR" dirty="0" err="1">
                <a:latin typeface="Athelas" panose="02000503000000020003" pitchFamily="2" charset="77"/>
              </a:rPr>
              <a:t>così</a:t>
            </a:r>
            <a:r>
              <a:rPr lang="fr-FR" dirty="0">
                <a:latin typeface="Athelas" panose="02000503000000020003" pitchFamily="2" charset="77"/>
              </a:rPr>
              <a:t> </a:t>
            </a:r>
            <a:r>
              <a:rPr lang="fr-FR" dirty="0" err="1">
                <a:latin typeface="Athelas" panose="02000503000000020003" pitchFamily="2" charset="77"/>
              </a:rPr>
              <a:t>dall'effetto</a:t>
            </a:r>
            <a:r>
              <a:rPr lang="fr-FR" dirty="0">
                <a:latin typeface="Athelas" panose="02000503000000020003" pitchFamily="2" charset="77"/>
              </a:rPr>
              <a:t> di </a:t>
            </a:r>
            <a:r>
              <a:rPr lang="fr-FR" dirty="0" err="1">
                <a:latin typeface="Athelas" panose="02000503000000020003" pitchFamily="2" charset="77"/>
              </a:rPr>
              <a:t>visione</a:t>
            </a:r>
            <a:r>
              <a:rPr lang="fr-FR" dirty="0">
                <a:latin typeface="Athelas" panose="02000503000000020003" pitchFamily="2" charset="77"/>
              </a:rPr>
              <a:t> </a:t>
            </a:r>
            <a:r>
              <a:rPr lang="fr-FR" dirty="0" err="1">
                <a:latin typeface="Athelas" panose="02000503000000020003" pitchFamily="2" charset="77"/>
              </a:rPr>
              <a:t>dall’alto</a:t>
            </a:r>
            <a:r>
              <a:rPr lang="fr-FR" dirty="0">
                <a:latin typeface="Athelas" panose="02000503000000020003" pitchFamily="2" charset="77"/>
              </a:rPr>
              <a:t> e dalla </a:t>
            </a:r>
            <a:r>
              <a:rPr lang="fr-FR" dirty="0" err="1">
                <a:latin typeface="Athelas" panose="02000503000000020003" pitchFamily="2" charset="77"/>
              </a:rPr>
              <a:t>postura</a:t>
            </a:r>
            <a:r>
              <a:rPr lang="fr-FR" dirty="0">
                <a:latin typeface="Athelas" panose="02000503000000020003" pitchFamily="2" charset="77"/>
              </a:rPr>
              <a:t> di </a:t>
            </a:r>
            <a:r>
              <a:rPr lang="fr-FR" dirty="0" err="1">
                <a:latin typeface="Athelas" panose="02000503000000020003" pitchFamily="2" charset="77"/>
              </a:rPr>
              <a:t>inalterabilità</a:t>
            </a:r>
            <a:r>
              <a:rPr lang="fr-FR" dirty="0">
                <a:latin typeface="Athelas" panose="02000503000000020003" pitchFamily="2" charset="77"/>
              </a:rPr>
              <a:t> </a:t>
            </a:r>
            <a:r>
              <a:rPr lang="fr-FR" dirty="0" err="1">
                <a:latin typeface="Athelas" panose="02000503000000020003" pitchFamily="2" charset="77"/>
              </a:rPr>
              <a:t>che</a:t>
            </a:r>
            <a:r>
              <a:rPr lang="fr-FR" dirty="0">
                <a:latin typeface="Athelas" panose="02000503000000020003" pitchFamily="2" charset="77"/>
              </a:rPr>
              <a:t> un tempo </a:t>
            </a:r>
            <a:r>
              <a:rPr lang="fr-FR" dirty="0" err="1">
                <a:latin typeface="Athelas" panose="02000503000000020003" pitchFamily="2" charset="77"/>
              </a:rPr>
              <a:t>legittimavano</a:t>
            </a:r>
            <a:r>
              <a:rPr lang="fr-FR" dirty="0">
                <a:latin typeface="Athelas" panose="02000503000000020003" pitchFamily="2" charset="77"/>
              </a:rPr>
              <a:t> il </a:t>
            </a:r>
            <a:r>
              <a:rPr lang="fr-FR" dirty="0" err="1">
                <a:latin typeface="Athelas" panose="02000503000000020003" pitchFamily="2" charset="77"/>
              </a:rPr>
              <a:t>diritto</a:t>
            </a:r>
            <a:r>
              <a:rPr lang="fr-FR" dirty="0">
                <a:latin typeface="Athelas" panose="02000503000000020003" pitchFamily="2" charset="77"/>
              </a:rPr>
              <a:t> di </a:t>
            </a:r>
            <a:r>
              <a:rPr lang="fr-FR" dirty="0" err="1">
                <a:latin typeface="Athelas" panose="02000503000000020003" pitchFamily="2" charset="77"/>
              </a:rPr>
              <a:t>ingerenza</a:t>
            </a:r>
            <a:r>
              <a:rPr lang="fr-FR" dirty="0">
                <a:latin typeface="Athelas" panose="02000503000000020003" pitchFamily="2" charset="77"/>
              </a:rPr>
              <a:t> </a:t>
            </a:r>
            <a:r>
              <a:rPr lang="fr-FR" dirty="0" err="1">
                <a:latin typeface="Athelas" panose="02000503000000020003" pitchFamily="2" charset="77"/>
              </a:rPr>
              <a:t>dello</a:t>
            </a:r>
            <a:r>
              <a:rPr lang="fr-FR" dirty="0">
                <a:latin typeface="Athelas" panose="02000503000000020003" pitchFamily="2" charset="77"/>
              </a:rPr>
              <a:t> </a:t>
            </a:r>
            <a:r>
              <a:rPr lang="fr-FR" dirty="0" err="1">
                <a:latin typeface="Athelas" panose="02000503000000020003" pitchFamily="2" charset="77"/>
              </a:rPr>
              <a:t>scrittore</a:t>
            </a:r>
            <a:r>
              <a:rPr lang="fr-FR" dirty="0">
                <a:latin typeface="Athelas" panose="02000503000000020003" pitchFamily="2" charset="77"/>
              </a:rPr>
              <a:t> </a:t>
            </a:r>
            <a:r>
              <a:rPr lang="fr-FR" dirty="0" err="1">
                <a:latin typeface="Athelas" panose="02000503000000020003" pitchFamily="2" charset="77"/>
              </a:rPr>
              <a:t>impegnato</a:t>
            </a:r>
            <a:r>
              <a:rPr lang="fr-FR" dirty="0">
                <a:latin typeface="Athelas" panose="02000503000000020003" pitchFamily="2" charset="77"/>
              </a:rPr>
              <a:t>, proprio </a:t>
            </a:r>
            <a:r>
              <a:rPr lang="fr-FR" dirty="0" err="1">
                <a:latin typeface="Athelas" panose="02000503000000020003" pitchFamily="2" charset="77"/>
              </a:rPr>
              <a:t>nelle</a:t>
            </a:r>
            <a:r>
              <a:rPr lang="fr-FR" dirty="0">
                <a:latin typeface="Athelas" panose="02000503000000020003" pitchFamily="2" charset="77"/>
              </a:rPr>
              <a:t> sue parole come </a:t>
            </a:r>
            <a:r>
              <a:rPr lang="fr-FR" dirty="0" err="1">
                <a:latin typeface="Athelas" panose="02000503000000020003" pitchFamily="2" charset="77"/>
              </a:rPr>
              <a:t>nelle</a:t>
            </a:r>
            <a:r>
              <a:rPr lang="fr-FR" dirty="0">
                <a:latin typeface="Athelas" panose="02000503000000020003" pitchFamily="2" charset="77"/>
              </a:rPr>
              <a:t> sue pose".</a:t>
            </a:r>
          </a:p>
          <a:p>
            <a:endParaRPr lang="fr-FR" dirty="0"/>
          </a:p>
        </p:txBody>
      </p:sp>
    </p:spTree>
    <p:extLst>
      <p:ext uri="{BB962C8B-B14F-4D97-AF65-F5344CB8AC3E}">
        <p14:creationId xmlns:p14="http://schemas.microsoft.com/office/powerpoint/2010/main" val="1895065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D18B122-4791-5A69-5804-8D48FC0E92AE}"/>
              </a:ext>
            </a:extLst>
          </p:cNvPr>
          <p:cNvSpPr>
            <a:spLocks noGrp="1"/>
          </p:cNvSpPr>
          <p:nvPr>
            <p:ph type="title"/>
          </p:nvPr>
        </p:nvSpPr>
        <p:spPr/>
        <p:txBody>
          <a:bodyPr/>
          <a:lstStyle/>
          <a:p>
            <a:r>
              <a:rPr lang="fr-FR" dirty="0" err="1"/>
              <a:t>Chloe</a:t>
            </a:r>
            <a:r>
              <a:rPr lang="fr-FR" dirty="0"/>
              <a:t> </a:t>
            </a:r>
            <a:r>
              <a:rPr lang="fr-FR" dirty="0" err="1"/>
              <a:t>chaudet</a:t>
            </a:r>
            <a:r>
              <a:rPr lang="fr-FR" dirty="0"/>
              <a:t>: engagement</a:t>
            </a:r>
          </a:p>
        </p:txBody>
      </p:sp>
      <p:sp>
        <p:nvSpPr>
          <p:cNvPr id="3" name="Segnaposto contenuto 2">
            <a:extLst>
              <a:ext uri="{FF2B5EF4-FFF2-40B4-BE49-F238E27FC236}">
                <a16:creationId xmlns:a16="http://schemas.microsoft.com/office/drawing/2014/main" id="{56E431D9-ADCF-A132-C094-2103103741BE}"/>
              </a:ext>
            </a:extLst>
          </p:cNvPr>
          <p:cNvSpPr>
            <a:spLocks noGrp="1"/>
          </p:cNvSpPr>
          <p:nvPr>
            <p:ph idx="1"/>
          </p:nvPr>
        </p:nvSpPr>
        <p:spPr/>
        <p:txBody>
          <a:bodyPr/>
          <a:lstStyle/>
          <a:p>
            <a:r>
              <a:rPr lang="fr-FR" dirty="0">
                <a:latin typeface="Athelas" panose="02000503000000020003" pitchFamily="2" charset="77"/>
              </a:rPr>
              <a:t>À partir de la notion de « dénonciation »:</a:t>
            </a:r>
          </a:p>
          <a:p>
            <a:r>
              <a:rPr lang="fr-FR" dirty="0">
                <a:latin typeface="Athelas" panose="02000503000000020003" pitchFamily="2" charset="77"/>
              </a:rPr>
              <a:t>4 Stratégies dans les rapports de la littérature au politique:</a:t>
            </a:r>
          </a:p>
          <a:p>
            <a:r>
              <a:rPr lang="fr-FR" dirty="0">
                <a:latin typeface="Athelas" panose="02000503000000020003" pitchFamily="2" charset="77"/>
              </a:rPr>
              <a:t>1. Stratégie de l’accusation (accusa)</a:t>
            </a:r>
          </a:p>
          <a:p>
            <a:r>
              <a:rPr lang="fr-FR" dirty="0">
                <a:latin typeface="Athelas" panose="02000503000000020003" pitchFamily="2" charset="77"/>
              </a:rPr>
              <a:t>II. Stratégie du dépassement (</a:t>
            </a:r>
            <a:r>
              <a:rPr lang="fr-FR" dirty="0" err="1">
                <a:latin typeface="Athelas" panose="02000503000000020003" pitchFamily="2" charset="77"/>
              </a:rPr>
              <a:t>superamento</a:t>
            </a:r>
            <a:r>
              <a:rPr lang="fr-FR" dirty="0">
                <a:latin typeface="Athelas" panose="02000503000000020003" pitchFamily="2" charset="77"/>
              </a:rPr>
              <a:t>)</a:t>
            </a:r>
          </a:p>
          <a:p>
            <a:r>
              <a:rPr lang="fr-FR" dirty="0">
                <a:latin typeface="Athelas" panose="02000503000000020003" pitchFamily="2" charset="77"/>
              </a:rPr>
              <a:t>III. Stratégie du décalage (</a:t>
            </a:r>
            <a:r>
              <a:rPr lang="fr-FR" dirty="0" err="1">
                <a:latin typeface="Athelas" panose="02000503000000020003" pitchFamily="2" charset="77"/>
              </a:rPr>
              <a:t>sfasamento</a:t>
            </a:r>
            <a:r>
              <a:rPr lang="fr-FR" dirty="0">
                <a:latin typeface="Athelas" panose="02000503000000020003" pitchFamily="2" charset="77"/>
              </a:rPr>
              <a:t>)</a:t>
            </a:r>
          </a:p>
          <a:p>
            <a:r>
              <a:rPr lang="fr-FR" dirty="0">
                <a:latin typeface="Athelas" panose="02000503000000020003" pitchFamily="2" charset="77"/>
              </a:rPr>
              <a:t>IV. Stratégie du témoignage (</a:t>
            </a:r>
            <a:r>
              <a:rPr lang="fr-FR" dirty="0" err="1">
                <a:latin typeface="Athelas" panose="02000503000000020003" pitchFamily="2" charset="77"/>
              </a:rPr>
              <a:t>testimonianza</a:t>
            </a:r>
            <a:r>
              <a:rPr lang="fr-FR" dirty="0">
                <a:latin typeface="Athelas" panose="02000503000000020003" pitchFamily="2" charset="77"/>
              </a:rPr>
              <a:t>)</a:t>
            </a:r>
          </a:p>
        </p:txBody>
      </p:sp>
    </p:spTree>
    <p:extLst>
      <p:ext uri="{BB962C8B-B14F-4D97-AF65-F5344CB8AC3E}">
        <p14:creationId xmlns:p14="http://schemas.microsoft.com/office/powerpoint/2010/main" val="33757363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3D4C0ED-BAB1-B5F9-E027-E3558FA3B6ED}"/>
              </a:ext>
            </a:extLst>
          </p:cNvPr>
          <p:cNvSpPr>
            <a:spLocks noGrp="1"/>
          </p:cNvSpPr>
          <p:nvPr>
            <p:ph type="title"/>
          </p:nvPr>
        </p:nvSpPr>
        <p:spPr/>
        <p:txBody>
          <a:bodyPr/>
          <a:lstStyle/>
          <a:p>
            <a:r>
              <a:rPr lang="fr-FR" dirty="0"/>
              <a:t>Barthes</a:t>
            </a:r>
          </a:p>
        </p:txBody>
      </p:sp>
      <p:sp>
        <p:nvSpPr>
          <p:cNvPr id="3" name="Segnaposto contenuto 2">
            <a:extLst>
              <a:ext uri="{FF2B5EF4-FFF2-40B4-BE49-F238E27FC236}">
                <a16:creationId xmlns:a16="http://schemas.microsoft.com/office/drawing/2014/main" id="{CD7A2D68-F390-26B9-3082-F83F4B898238}"/>
              </a:ext>
            </a:extLst>
          </p:cNvPr>
          <p:cNvSpPr>
            <a:spLocks noGrp="1"/>
          </p:cNvSpPr>
          <p:nvPr>
            <p:ph idx="1"/>
          </p:nvPr>
        </p:nvSpPr>
        <p:spPr/>
        <p:txBody>
          <a:bodyPr>
            <a:normAutofit fontScale="70000" lnSpcReduction="20000"/>
          </a:bodyPr>
          <a:lstStyle/>
          <a:p>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 Ecrivains et </a:t>
            </a:r>
            <a:r>
              <a:rPr lang="fr-FR" sz="2300" dirty="0" err="1">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écrivants</a:t>
            </a:r>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 », Roland Barthes, </a:t>
            </a:r>
            <a:r>
              <a:rPr lang="fr-FR" sz="2300" i="1"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Essais critiques</a:t>
            </a:r>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 1964, </a:t>
            </a:r>
            <a:r>
              <a:rPr lang="fr-FR" sz="2300" i="1"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OC I</a:t>
            </a:r>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 p. 1277-1282.</a:t>
            </a:r>
          </a:p>
          <a:p>
            <a:endParaRPr lang="fr-FR" sz="2300" dirty="0">
              <a:solidFill>
                <a:srgbClr val="000000"/>
              </a:solidFill>
              <a:latin typeface="Athelas" panose="02000503000000020003" pitchFamily="2" charset="77"/>
              <a:ea typeface="Calibri" panose="020F0502020204030204" pitchFamily="34" charset="0"/>
              <a:cs typeface="Times New Roman" panose="02020603050405020304" pitchFamily="18" charset="0"/>
            </a:endParaRPr>
          </a:p>
          <a:p>
            <a:pPr algn="just"/>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Et le miracle, si l’on peut dire, c’est que cette activité narcissique ne cesse de provoquer, au long d’une littérature séculaire, une interrogation au monde: en s’enfermant dans le </a:t>
            </a:r>
            <a:r>
              <a:rPr lang="fr-FR" sz="2300" i="1" dirty="0">
                <a:solidFill>
                  <a:srgbClr val="008080"/>
                </a:solidFill>
                <a:effectLst/>
                <a:latin typeface="Athelas" panose="02000503000000020003" pitchFamily="2" charset="77"/>
                <a:ea typeface="Calibri" panose="020F0502020204030204" pitchFamily="34" charset="0"/>
                <a:cs typeface="Times New Roman" panose="02020603050405020304" pitchFamily="18" charset="0"/>
              </a:rPr>
              <a:t>comment écrire, </a:t>
            </a:r>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l’écrivain finit par retrouver la question ouverte par excellence: pourquoi le monde? Quel est le sens des choses? En somme, c’est au moment même où le travail de l’écrivain devient sa propre fin, qu’il retrouve un caractère médiateur: l’écrivain conçoit la littérature comme fin, le monde la lui renvoie comme moyen: et c’est dans cette </a:t>
            </a:r>
            <a:r>
              <a:rPr lang="fr-FR" sz="2300" i="1" dirty="0">
                <a:solidFill>
                  <a:srgbClr val="008080"/>
                </a:solidFill>
                <a:effectLst/>
                <a:latin typeface="Athelas" panose="02000503000000020003" pitchFamily="2" charset="77"/>
                <a:ea typeface="Calibri" panose="020F0502020204030204" pitchFamily="34" charset="0"/>
                <a:cs typeface="Times New Roman" panose="02020603050405020304" pitchFamily="18" charset="0"/>
              </a:rPr>
              <a:t>déception </a:t>
            </a:r>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infinie, que l’écrivain retrouve le monde, un monde étrange d’ailleurs, puisque la littérature le représente comme une question, jamais </a:t>
            </a:r>
            <a:r>
              <a:rPr lang="fr-FR" sz="2300" i="1" dirty="0">
                <a:solidFill>
                  <a:srgbClr val="008080"/>
                </a:solidFill>
                <a:effectLst/>
                <a:latin typeface="Athelas" panose="02000503000000020003" pitchFamily="2" charset="77"/>
                <a:ea typeface="Calibri" panose="020F0502020204030204" pitchFamily="34" charset="0"/>
                <a:cs typeface="Times New Roman" panose="02020603050405020304" pitchFamily="18" charset="0"/>
              </a:rPr>
              <a:t>en définitive</a:t>
            </a:r>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 comme une réponse. 1278 .</a:t>
            </a:r>
          </a:p>
          <a:p>
            <a:pPr algn="just"/>
            <a:r>
              <a:rPr lang="fr-FR" sz="2300" dirty="0">
                <a:solidFill>
                  <a:srgbClr val="000000"/>
                </a:solidFill>
                <a:effectLst/>
                <a:latin typeface="Athelas" panose="02000503000000020003" pitchFamily="2" charset="77"/>
                <a:ea typeface="Calibri" panose="020F0502020204030204" pitchFamily="34" charset="0"/>
                <a:cs typeface="Times New Roman" panose="02020603050405020304" pitchFamily="18" charset="0"/>
              </a:rPr>
              <a:t>“un silence monumental à déchiffrer” p. 1280.</a:t>
            </a:r>
            <a:endParaRPr lang="it-IT" sz="2300" dirty="0">
              <a:effectLst/>
              <a:latin typeface="Athelas" panose="02000503000000020003" pitchFamily="2" charset="77"/>
              <a:ea typeface="Calibri" panose="020F0502020204030204" pitchFamily="34" charset="0"/>
              <a:cs typeface="Times New Roman" panose="02020603050405020304" pitchFamily="18" charset="0"/>
            </a:endParaRPr>
          </a:p>
          <a:p>
            <a:pPr algn="just"/>
            <a:r>
              <a:rPr lang="fr-FR" sz="1800" b="1" dirty="0">
                <a:effectLst/>
                <a:latin typeface="Cambria" panose="02040503050406030204" pitchFamily="18" charset="0"/>
                <a:ea typeface="Calibri" panose="020F0502020204030204" pitchFamily="34" charset="0"/>
                <a:cs typeface="Cambria" panose="02040503050406030204" pitchFamily="18" charset="0"/>
              </a:rPr>
              <a:t> </a:t>
            </a:r>
            <a:endParaRPr lang="it-IT" sz="1800" b="1" dirty="0">
              <a:effectLst/>
              <a:latin typeface="Athelas" panose="02000503000000020003" pitchFamily="2" charset="77"/>
              <a:ea typeface="Calibri" panose="020F0502020204030204" pitchFamily="34" charset="0"/>
              <a:cs typeface="Times New Roman" panose="02020603050405020304" pitchFamily="18" charset="0"/>
            </a:endParaRPr>
          </a:p>
          <a:p>
            <a:endParaRPr lang="it-IT" sz="1900" dirty="0">
              <a:effectLst/>
              <a:latin typeface="Athelas" panose="02000503000000020003" pitchFamily="2" charset="77"/>
              <a:ea typeface="Calibri" panose="020F0502020204030204" pitchFamily="34" charset="0"/>
              <a:cs typeface="Times New Roman" panose="02020603050405020304" pitchFamily="18" charset="0"/>
            </a:endParaRPr>
          </a:p>
          <a:p>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2772803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AA222D-D1D4-F72E-B598-8A8118FBF559}"/>
              </a:ext>
            </a:extLst>
          </p:cNvPr>
          <p:cNvSpPr>
            <a:spLocks noGrp="1"/>
          </p:cNvSpPr>
          <p:nvPr>
            <p:ph type="title"/>
          </p:nvPr>
        </p:nvSpPr>
        <p:spPr/>
        <p:txBody>
          <a:bodyPr/>
          <a:lstStyle/>
          <a:p>
            <a:r>
              <a:rPr lang="fr-FR" dirty="0"/>
              <a:t>INTELLETTUALI</a:t>
            </a:r>
          </a:p>
        </p:txBody>
      </p:sp>
      <p:sp>
        <p:nvSpPr>
          <p:cNvPr id="3" name="Segnaposto contenuto 2">
            <a:extLst>
              <a:ext uri="{FF2B5EF4-FFF2-40B4-BE49-F238E27FC236}">
                <a16:creationId xmlns:a16="http://schemas.microsoft.com/office/drawing/2014/main" id="{DC679215-7C9D-FF17-33F4-AB1E451C24ED}"/>
              </a:ext>
            </a:extLst>
          </p:cNvPr>
          <p:cNvSpPr>
            <a:spLocks noGrp="1"/>
          </p:cNvSpPr>
          <p:nvPr>
            <p:ph idx="1"/>
          </p:nvPr>
        </p:nvSpPr>
        <p:spPr/>
        <p:txBody>
          <a:bodyPr>
            <a:normAutofit lnSpcReduction="10000"/>
          </a:bodyPr>
          <a:lstStyle/>
          <a:p>
            <a:r>
              <a:rPr lang="fr-FR" dirty="0">
                <a:latin typeface="Athelas" panose="02000503000000020003" pitchFamily="2" charset="77"/>
              </a:rPr>
              <a:t>CHARLE Christophe, </a:t>
            </a:r>
            <a:r>
              <a:rPr lang="fr-FR" i="1" dirty="0">
                <a:latin typeface="Athelas" panose="02000503000000020003" pitchFamily="2" charset="77"/>
              </a:rPr>
              <a:t>Naissance des intellectuels (1880-1900), </a:t>
            </a:r>
            <a:r>
              <a:rPr lang="fr-FR" dirty="0">
                <a:latin typeface="Athelas" panose="02000503000000020003" pitchFamily="2" charset="77"/>
              </a:rPr>
              <a:t>Paris, Minuit, 1990.</a:t>
            </a:r>
          </a:p>
          <a:p>
            <a:r>
              <a:rPr lang="fr-FR" dirty="0">
                <a:latin typeface="Athelas" panose="02000503000000020003" pitchFamily="2" charset="77"/>
              </a:rPr>
              <a:t>1 </a:t>
            </a:r>
            <a:r>
              <a:rPr lang="fr-FR" dirty="0" err="1">
                <a:latin typeface="Athelas" panose="02000503000000020003" pitchFamily="2" charset="77"/>
              </a:rPr>
              <a:t>guerra</a:t>
            </a:r>
            <a:r>
              <a:rPr lang="fr-FR" dirty="0">
                <a:latin typeface="Athelas" panose="02000503000000020003" pitchFamily="2" charset="77"/>
              </a:rPr>
              <a:t> mondiale: la grande boucherie. </a:t>
            </a:r>
          </a:p>
          <a:p>
            <a:r>
              <a:rPr lang="fr-FR" dirty="0">
                <a:latin typeface="Athelas" panose="02000503000000020003" pitchFamily="2" charset="77"/>
              </a:rPr>
              <a:t>Paul </a:t>
            </a:r>
            <a:r>
              <a:rPr lang="fr-FR" dirty="0" err="1">
                <a:latin typeface="Athelas" panose="02000503000000020003" pitchFamily="2" charset="77"/>
              </a:rPr>
              <a:t>Fussell</a:t>
            </a:r>
            <a:r>
              <a:rPr lang="fr-FR" dirty="0">
                <a:latin typeface="Athelas" panose="02000503000000020003" pitchFamily="2" charset="77"/>
              </a:rPr>
              <a:t>, </a:t>
            </a:r>
            <a:r>
              <a:rPr lang="fr-FR" i="1" dirty="0">
                <a:latin typeface="Athelas" panose="02000503000000020003" pitchFamily="2" charset="77"/>
              </a:rPr>
              <a:t>La grande </a:t>
            </a:r>
            <a:r>
              <a:rPr lang="fr-FR" i="1" dirty="0" err="1">
                <a:latin typeface="Athelas" panose="02000503000000020003" pitchFamily="2" charset="77"/>
              </a:rPr>
              <a:t>guerra</a:t>
            </a:r>
            <a:r>
              <a:rPr lang="fr-FR" i="1" dirty="0">
                <a:latin typeface="Athelas" panose="02000503000000020003" pitchFamily="2" charset="77"/>
              </a:rPr>
              <a:t> e la </a:t>
            </a:r>
            <a:r>
              <a:rPr lang="fr-FR" i="1" dirty="0" err="1">
                <a:latin typeface="Athelas" panose="02000503000000020003" pitchFamily="2" charset="77"/>
              </a:rPr>
              <a:t>memoria</a:t>
            </a:r>
            <a:r>
              <a:rPr lang="fr-FR" i="1" dirty="0">
                <a:latin typeface="Athelas" panose="02000503000000020003" pitchFamily="2" charset="77"/>
              </a:rPr>
              <a:t> moderna</a:t>
            </a:r>
            <a:r>
              <a:rPr lang="fr-FR" dirty="0">
                <a:latin typeface="Athelas" panose="02000503000000020003" pitchFamily="2" charset="77"/>
              </a:rPr>
              <a:t>, </a:t>
            </a:r>
            <a:r>
              <a:rPr lang="fr-FR" dirty="0" err="1">
                <a:latin typeface="Athelas" panose="02000503000000020003" pitchFamily="2" charset="77"/>
              </a:rPr>
              <a:t>Bologna</a:t>
            </a:r>
            <a:r>
              <a:rPr lang="fr-FR" dirty="0">
                <a:latin typeface="Athelas" panose="02000503000000020003" pitchFamily="2" charset="77"/>
              </a:rPr>
              <a:t> Il </a:t>
            </a:r>
            <a:r>
              <a:rPr lang="fr-FR" dirty="0" err="1">
                <a:latin typeface="Athelas" panose="02000503000000020003" pitchFamily="2" charset="77"/>
              </a:rPr>
              <a:t>Mulino</a:t>
            </a:r>
            <a:r>
              <a:rPr lang="fr-FR" dirty="0">
                <a:latin typeface="Athelas" panose="02000503000000020003" pitchFamily="2" charset="77"/>
              </a:rPr>
              <a:t>, 2014.</a:t>
            </a:r>
          </a:p>
          <a:p>
            <a:r>
              <a:rPr lang="fr-FR" dirty="0">
                <a:latin typeface="Athelas" panose="02000503000000020003" pitchFamily="2" charset="77"/>
              </a:rPr>
              <a:t>Engagement → gage</a:t>
            </a:r>
          </a:p>
          <a:p>
            <a:r>
              <a:rPr lang="fr-FR" dirty="0">
                <a:latin typeface="Athelas" panose="02000503000000020003" pitchFamily="2" charset="77"/>
              </a:rPr>
              <a:t>S’engager → </a:t>
            </a:r>
            <a:r>
              <a:rPr lang="fr-FR" dirty="0" err="1">
                <a:latin typeface="Athelas" panose="02000503000000020003" pitchFamily="2" charset="77"/>
              </a:rPr>
              <a:t>senso</a:t>
            </a:r>
            <a:r>
              <a:rPr lang="fr-FR" dirty="0">
                <a:latin typeface="Athelas" panose="02000503000000020003" pitchFamily="2" charset="77"/>
              </a:rPr>
              <a:t> </a:t>
            </a:r>
            <a:r>
              <a:rPr lang="fr-FR" dirty="0" err="1">
                <a:latin typeface="Athelas" panose="02000503000000020003" pitchFamily="2" charset="77"/>
              </a:rPr>
              <a:t>concreto</a:t>
            </a:r>
            <a:r>
              <a:rPr lang="fr-FR" dirty="0">
                <a:latin typeface="Athelas" panose="02000503000000020003" pitchFamily="2" charset="77"/>
              </a:rPr>
              <a:t> </a:t>
            </a:r>
            <a:r>
              <a:rPr lang="fr-FR" dirty="0" err="1">
                <a:latin typeface="Athelas" panose="02000503000000020003" pitchFamily="2" charset="77"/>
              </a:rPr>
              <a:t>prendere</a:t>
            </a:r>
            <a:r>
              <a:rPr lang="fr-FR" dirty="0">
                <a:latin typeface="Athelas" panose="02000503000000020003" pitchFamily="2" charset="77"/>
              </a:rPr>
              <a:t> </a:t>
            </a:r>
            <a:r>
              <a:rPr lang="fr-FR" dirty="0" err="1">
                <a:latin typeface="Athelas" panose="02000503000000020003" pitchFamily="2" charset="77"/>
              </a:rPr>
              <a:t>una</a:t>
            </a:r>
            <a:r>
              <a:rPr lang="fr-FR" dirty="0">
                <a:latin typeface="Athelas" panose="02000503000000020003" pitchFamily="2" charset="77"/>
              </a:rPr>
              <a:t> </a:t>
            </a:r>
            <a:r>
              <a:rPr lang="fr-FR" dirty="0" err="1">
                <a:latin typeface="Athelas" panose="02000503000000020003" pitchFamily="2" charset="77"/>
              </a:rPr>
              <a:t>direzione</a:t>
            </a:r>
            <a:endParaRPr lang="fr-FR" dirty="0">
              <a:latin typeface="Athelas" panose="02000503000000020003" pitchFamily="2" charset="77"/>
            </a:endParaRPr>
          </a:p>
          <a:p>
            <a:pPr lvl="4"/>
            <a:r>
              <a:rPr lang="fr-FR" dirty="0">
                <a:latin typeface="Athelas" panose="02000503000000020003" pitchFamily="2" charset="77"/>
              </a:rPr>
              <a:t>↘︎  </a:t>
            </a:r>
            <a:r>
              <a:rPr lang="fr-FR" sz="1800" dirty="0" err="1">
                <a:latin typeface="Athelas" panose="02000503000000020003" pitchFamily="2" charset="77"/>
              </a:rPr>
              <a:t>senso</a:t>
            </a:r>
            <a:r>
              <a:rPr lang="fr-FR" sz="1800" dirty="0">
                <a:latin typeface="Athelas" panose="02000503000000020003" pitchFamily="2" charset="77"/>
              </a:rPr>
              <a:t> </a:t>
            </a:r>
            <a:r>
              <a:rPr lang="fr-FR" sz="1800" dirty="0" err="1">
                <a:latin typeface="Athelas" panose="02000503000000020003" pitchFamily="2" charset="77"/>
              </a:rPr>
              <a:t>metaforico</a:t>
            </a:r>
            <a:r>
              <a:rPr lang="fr-FR" sz="1800" dirty="0">
                <a:latin typeface="Athelas" panose="02000503000000020003" pitchFamily="2" charset="77"/>
              </a:rPr>
              <a:t> </a:t>
            </a:r>
            <a:r>
              <a:rPr lang="fr-FR" sz="1800" dirty="0" err="1">
                <a:latin typeface="Athelas" panose="02000503000000020003" pitchFamily="2" charset="77"/>
              </a:rPr>
              <a:t>prendere</a:t>
            </a:r>
            <a:r>
              <a:rPr lang="fr-FR" sz="1800" dirty="0">
                <a:latin typeface="Athelas" panose="02000503000000020003" pitchFamily="2" charset="77"/>
              </a:rPr>
              <a:t> </a:t>
            </a:r>
            <a:r>
              <a:rPr lang="fr-FR" sz="1800" dirty="0" err="1">
                <a:latin typeface="Athelas" panose="02000503000000020003" pitchFamily="2" charset="77"/>
              </a:rPr>
              <a:t>una</a:t>
            </a:r>
            <a:r>
              <a:rPr lang="fr-FR" sz="1800" dirty="0">
                <a:latin typeface="Athelas" panose="02000503000000020003" pitchFamily="2" charset="77"/>
              </a:rPr>
              <a:t> </a:t>
            </a:r>
            <a:r>
              <a:rPr lang="fr-FR" sz="1800" dirty="0" err="1">
                <a:latin typeface="Athelas" panose="02000503000000020003" pitchFamily="2" charset="77"/>
              </a:rPr>
              <a:t>decisione</a:t>
            </a:r>
            <a:endParaRPr lang="fr-FR" sz="1800" dirty="0">
              <a:latin typeface="Athelas" panose="02000503000000020003" pitchFamily="2" charset="77"/>
            </a:endParaRPr>
          </a:p>
          <a:p>
            <a:pPr marL="914400" lvl="4" indent="0">
              <a:buNone/>
            </a:pPr>
            <a:r>
              <a:rPr lang="fr-FR" sz="1800" dirty="0">
                <a:latin typeface="Athelas" panose="02000503000000020003" pitchFamily="2" charset="77"/>
              </a:rPr>
              <a:t>Mettre en gage/ faire un choix/ poser un acte 3 </a:t>
            </a:r>
            <a:r>
              <a:rPr lang="fr-FR" sz="1800" dirty="0" err="1">
                <a:latin typeface="Athelas" panose="02000503000000020003" pitchFamily="2" charset="77"/>
              </a:rPr>
              <a:t>dimensioni</a:t>
            </a:r>
            <a:r>
              <a:rPr lang="fr-FR" sz="1800" dirty="0">
                <a:latin typeface="Athelas" panose="02000503000000020003" pitchFamily="2" charset="77"/>
              </a:rPr>
              <a:t> engagement</a:t>
            </a:r>
          </a:p>
        </p:txBody>
      </p:sp>
    </p:spTree>
    <p:extLst>
      <p:ext uri="{BB962C8B-B14F-4D97-AF65-F5344CB8AC3E}">
        <p14:creationId xmlns:p14="http://schemas.microsoft.com/office/powerpoint/2010/main" val="1490862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2B6B16E-B920-67D9-DD24-CE47E7FA4C1E}"/>
              </a:ext>
            </a:extLst>
          </p:cNvPr>
          <p:cNvSpPr>
            <a:spLocks noGrp="1"/>
          </p:cNvSpPr>
          <p:nvPr>
            <p:ph type="title"/>
          </p:nvPr>
        </p:nvSpPr>
        <p:spPr/>
        <p:txBody>
          <a:bodyPr/>
          <a:lstStyle/>
          <a:p>
            <a:r>
              <a:rPr lang="fr-FR" dirty="0"/>
              <a:t>EXISTENTIALISTES CHRETIENS</a:t>
            </a:r>
          </a:p>
        </p:txBody>
      </p:sp>
      <p:sp>
        <p:nvSpPr>
          <p:cNvPr id="3" name="Segnaposto contenuto 2">
            <a:extLst>
              <a:ext uri="{FF2B5EF4-FFF2-40B4-BE49-F238E27FC236}">
                <a16:creationId xmlns:a16="http://schemas.microsoft.com/office/drawing/2014/main" id="{B85E407E-3229-E476-4651-72C733BB7767}"/>
              </a:ext>
            </a:extLst>
          </p:cNvPr>
          <p:cNvSpPr>
            <a:spLocks noGrp="1"/>
          </p:cNvSpPr>
          <p:nvPr>
            <p:ph idx="1"/>
          </p:nvPr>
        </p:nvSpPr>
        <p:spPr/>
        <p:txBody>
          <a:bodyPr>
            <a:normAutofit/>
          </a:bodyPr>
          <a:lstStyle/>
          <a:p>
            <a:r>
              <a:rPr lang="fr-FR" dirty="0">
                <a:latin typeface="Athelas" panose="02000503000000020003" pitchFamily="2" charset="77"/>
              </a:rPr>
              <a:t>Jacques Maritain (1882-1973)</a:t>
            </a:r>
          </a:p>
          <a:p>
            <a:r>
              <a:rPr lang="fr-FR" dirty="0">
                <a:latin typeface="Athelas" panose="02000503000000020003" pitchFamily="2" charset="77"/>
              </a:rPr>
              <a:t>Gabriel Marcel (1889-1973)</a:t>
            </a:r>
          </a:p>
          <a:p>
            <a:r>
              <a:rPr lang="fr-FR" dirty="0">
                <a:latin typeface="Athelas" panose="02000503000000020003" pitchFamily="2" charset="77"/>
              </a:rPr>
              <a:t>« Au fond de l’impératif esthétique nous discernons l’impératif moral »</a:t>
            </a:r>
          </a:p>
          <a:p>
            <a:pPr marL="0" indent="0">
              <a:buNone/>
            </a:pPr>
            <a:r>
              <a:rPr lang="fr-FR" dirty="0">
                <a:latin typeface="Athelas" panose="02000503000000020003" pitchFamily="2" charset="77"/>
              </a:rPr>
              <a:t>Sartre, </a:t>
            </a:r>
            <a:r>
              <a:rPr lang="fr-FR" i="1" dirty="0">
                <a:latin typeface="Athelas" panose="02000503000000020003" pitchFamily="2" charset="77"/>
              </a:rPr>
              <a:t>Qu’est-ce que la littérature?</a:t>
            </a:r>
          </a:p>
          <a:p>
            <a:pPr marL="0" indent="0">
              <a:buNone/>
            </a:pPr>
            <a:r>
              <a:rPr lang="fr-FR" dirty="0">
                <a:latin typeface="Athelas" panose="02000503000000020003" pitchFamily="2" charset="77"/>
              </a:rPr>
              <a:t>« On ne fait pas de la bonne littérature avec de bons sentiments », Gide. </a:t>
            </a:r>
          </a:p>
          <a:p>
            <a:pPr marL="0" indent="0">
              <a:buNone/>
            </a:pPr>
            <a:r>
              <a:rPr lang="fr-FR" sz="1800" dirty="0">
                <a:effectLst/>
                <a:latin typeface="Athelas" panose="02000503000000020003" pitchFamily="2" charset="77"/>
                <a:ea typeface="Calibri" panose="020F0502020204030204" pitchFamily="34" charset="0"/>
                <a:cs typeface="Times New Roman" panose="02020603050405020304" pitchFamily="18" charset="0"/>
              </a:rPr>
              <a:t>Sartre : « C’est notre tâche d’écrivain que de faire entrevoir les valeurs d’éternité qui sont impliquées dans les débats sociaux ou politiques</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a:t>
            </a:r>
            <a:r>
              <a:rPr lang="fr-FR" sz="1800" i="1" dirty="0" err="1">
                <a:effectLst/>
                <a:latin typeface="Athelas" panose="02000503000000020003" pitchFamily="2" charset="77"/>
                <a:ea typeface="Calibri" panose="020F0502020204030204" pitchFamily="34" charset="0"/>
                <a:cs typeface="Times New Roman" panose="02020603050405020304" pitchFamily="18" charset="0"/>
              </a:rPr>
              <a:t>SItuations</a:t>
            </a:r>
            <a:r>
              <a:rPr lang="fr-FR" sz="1800" i="1" dirty="0">
                <a:effectLst/>
                <a:latin typeface="Athelas" panose="02000503000000020003" pitchFamily="2" charset="77"/>
                <a:ea typeface="Calibri" panose="020F0502020204030204" pitchFamily="34" charset="0"/>
                <a:cs typeface="Times New Roman" panose="02020603050405020304" pitchFamily="18" charset="0"/>
              </a:rPr>
              <a:t> II</a:t>
            </a:r>
            <a:r>
              <a:rPr lang="fr-FR" sz="1800" dirty="0">
                <a:effectLst/>
                <a:latin typeface="Athelas" panose="02000503000000020003" pitchFamily="2" charset="77"/>
                <a:ea typeface="Calibri" panose="020F0502020204030204" pitchFamily="34" charset="0"/>
                <a:cs typeface="Times New Roman" panose="02020603050405020304" pitchFamily="18" charset="0"/>
              </a:rPr>
              <a:t>, 1948.</a:t>
            </a:r>
          </a:p>
          <a:p>
            <a:pPr marL="0" indent="0">
              <a:buNone/>
            </a:pPr>
            <a:r>
              <a:rPr lang="fr-FR" dirty="0">
                <a:latin typeface="Athelas" panose="02000503000000020003" pitchFamily="2" charset="77"/>
                <a:ea typeface="Calibri" panose="020F0502020204030204" pitchFamily="34" charset="0"/>
                <a:cs typeface="Times New Roman" panose="02020603050405020304" pitchFamily="18" charset="0"/>
              </a:rPr>
              <a:t>« Nous sommes embarqués »  Sartre, 1948 ma anche Camus</a:t>
            </a: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pPr marL="0" indent="0">
              <a:buNone/>
            </a:pPr>
            <a:endParaRPr lang="fr-FR" dirty="0"/>
          </a:p>
        </p:txBody>
      </p:sp>
    </p:spTree>
    <p:extLst>
      <p:ext uri="{BB962C8B-B14F-4D97-AF65-F5344CB8AC3E}">
        <p14:creationId xmlns:p14="http://schemas.microsoft.com/office/powerpoint/2010/main" val="4086851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C3AE6F3-A28C-50E4-9B3B-826B1E0E0C9E}"/>
              </a:ext>
            </a:extLst>
          </p:cNvPr>
          <p:cNvSpPr>
            <a:spLocks noGrp="1"/>
          </p:cNvSpPr>
          <p:nvPr>
            <p:ph type="title"/>
          </p:nvPr>
        </p:nvSpPr>
        <p:spPr/>
        <p:txBody>
          <a:bodyPr/>
          <a:lstStyle/>
          <a:p>
            <a:r>
              <a:rPr lang="fr-FR" dirty="0"/>
              <a:t>Sartre</a:t>
            </a:r>
          </a:p>
        </p:txBody>
      </p:sp>
      <p:sp>
        <p:nvSpPr>
          <p:cNvPr id="3" name="Segnaposto contenuto 2">
            <a:extLst>
              <a:ext uri="{FF2B5EF4-FFF2-40B4-BE49-F238E27FC236}">
                <a16:creationId xmlns:a16="http://schemas.microsoft.com/office/drawing/2014/main" id="{7E3F17D1-AC47-CDA2-A6FC-FE840D1C7CFB}"/>
              </a:ext>
            </a:extLst>
          </p:cNvPr>
          <p:cNvSpPr>
            <a:spLocks noGrp="1"/>
          </p:cNvSpPr>
          <p:nvPr>
            <p:ph idx="1"/>
          </p:nvPr>
        </p:nvSpPr>
        <p:spPr/>
        <p:txBody>
          <a:bodyPr>
            <a:normAutofit lnSpcReduction="10000"/>
          </a:bodyPr>
          <a:lstStyle/>
          <a:p>
            <a:r>
              <a:rPr lang="fr-FR" sz="1800" dirty="0">
                <a:effectLst/>
                <a:latin typeface="Athelas" panose="02000503000000020003" pitchFamily="2" charset="77"/>
                <a:ea typeface="Calibri" panose="020F0502020204030204" pitchFamily="34" charset="0"/>
                <a:cs typeface="Times New Roman" panose="02020603050405020304" pitchFamily="18" charset="0"/>
              </a:rPr>
              <a:t>«</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Un écrivain est engagé lorsqu’il tâche à prendre la conscience la plus lucide et la plus entière d’être embarqué, c’est-à-dire lorsqu’il fait passer pour lui et pour les autres l’engagement de la spontanéité immédiate au réfléchi</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a:t>
            </a:r>
            <a:r>
              <a:rPr lang="fr-FR" sz="1800" i="1" dirty="0">
                <a:effectLst/>
                <a:latin typeface="Athelas" panose="02000503000000020003" pitchFamily="2" charset="77"/>
                <a:ea typeface="Calibri" panose="020F0502020204030204" pitchFamily="34" charset="0"/>
                <a:cs typeface="Times New Roman" panose="02020603050405020304" pitchFamily="18" charset="0"/>
              </a:rPr>
              <a:t>Qu’est-ce que la littérature?</a:t>
            </a:r>
            <a:r>
              <a:rPr lang="fr-FR" sz="1800" dirty="0">
                <a:effectLst/>
                <a:latin typeface="Athelas" panose="02000503000000020003" pitchFamily="2" charset="77"/>
                <a:ea typeface="Calibri" panose="020F0502020204030204" pitchFamily="34" charset="0"/>
                <a:cs typeface="Times New Roman" panose="02020603050405020304" pitchFamily="18" charset="0"/>
              </a:rPr>
              <a:t>,  p. 84).</a:t>
            </a:r>
          </a:p>
          <a:p>
            <a:r>
              <a:rPr lang="fr-FR" dirty="0">
                <a:latin typeface="Athelas" panose="02000503000000020003" pitchFamily="2" charset="77"/>
                <a:cs typeface="Times New Roman" panose="02020603050405020304" pitchFamily="18" charset="0"/>
              </a:rPr>
              <a:t>Sartre: « écrire pour son époque » → Libération → « Temps Modernes »</a:t>
            </a:r>
          </a:p>
          <a:p>
            <a:r>
              <a:rPr lang="fr-FR" dirty="0">
                <a:latin typeface="Athelas" panose="02000503000000020003" pitchFamily="2" charset="77"/>
                <a:cs typeface="Times New Roman" panose="02020603050405020304" pitchFamily="18" charset="0"/>
              </a:rPr>
              <a:t>Sartre: </a:t>
            </a:r>
            <a:r>
              <a:rPr lang="fr-FR" sz="1800" dirty="0">
                <a:effectLst/>
                <a:latin typeface="Athelas" panose="02000503000000020003" pitchFamily="2" charset="77"/>
                <a:ea typeface="Calibri" panose="020F0502020204030204" pitchFamily="34" charset="0"/>
                <a:cs typeface="Times New Roman" panose="02020603050405020304" pitchFamily="18" charset="0"/>
              </a:rPr>
              <a:t>«</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c’est de notre vivant que les procès se gagnent ou se perdent</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a:t>
            </a:r>
            <a:r>
              <a:rPr lang="it-IT" dirty="0">
                <a:effectLst/>
                <a:latin typeface="Athelas" panose="02000503000000020003" pitchFamily="2" charset="77"/>
              </a:rPr>
              <a:t> </a:t>
            </a:r>
            <a:r>
              <a:rPr lang="fr-FR" dirty="0">
                <a:effectLst/>
                <a:latin typeface="Athelas" panose="02000503000000020003" pitchFamily="2" charset="77"/>
                <a:cs typeface="Times New Roman" panose="02020603050405020304" pitchFamily="18" charset="0"/>
              </a:rPr>
              <a:t>, </a:t>
            </a:r>
            <a:r>
              <a:rPr lang="fr-FR" i="1" dirty="0">
                <a:effectLst/>
                <a:latin typeface="Athelas" panose="02000503000000020003" pitchFamily="2" charset="77"/>
                <a:cs typeface="Times New Roman" panose="02020603050405020304" pitchFamily="18" charset="0"/>
              </a:rPr>
              <a:t>Situations II, </a:t>
            </a:r>
            <a:r>
              <a:rPr lang="fr-FR" dirty="0">
                <a:effectLst/>
                <a:latin typeface="Athelas" panose="02000503000000020003" pitchFamily="2" charset="77"/>
                <a:cs typeface="Times New Roman" panose="02020603050405020304" pitchFamily="18" charset="0"/>
              </a:rPr>
              <a:t>1948.</a:t>
            </a:r>
          </a:p>
          <a:p>
            <a:r>
              <a:rPr lang="fr-FR" dirty="0">
                <a:latin typeface="Athelas" panose="02000503000000020003" pitchFamily="2" charset="77"/>
                <a:cs typeface="Times New Roman" panose="02020603050405020304" pitchFamily="18" charset="0"/>
              </a:rPr>
              <a:t>Sartre: « </a:t>
            </a:r>
            <a:r>
              <a:rPr lang="fr-FR" sz="1800" dirty="0">
                <a:effectLst/>
                <a:latin typeface="Athelas" panose="02000503000000020003" pitchFamily="2" charset="77"/>
                <a:ea typeface="Calibri" panose="020F0502020204030204" pitchFamily="34" charset="0"/>
                <a:cs typeface="Times New Roman" panose="02020603050405020304" pitchFamily="18" charset="0"/>
              </a:rPr>
              <a:t> : «</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Bien sur tout cela n’est pas si important</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le monde peut fort bien se passer de littérature. Mais il peut se passer de l’homme encore mieux</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(Sartre, </a:t>
            </a:r>
            <a:r>
              <a:rPr lang="fr-FR" sz="1800" i="1" dirty="0">
                <a:effectLst/>
                <a:latin typeface="Athelas" panose="02000503000000020003" pitchFamily="2" charset="77"/>
                <a:ea typeface="Calibri" panose="020F0502020204030204" pitchFamily="34" charset="0"/>
                <a:cs typeface="Times New Roman" panose="02020603050405020304" pitchFamily="18" charset="0"/>
              </a:rPr>
              <a:t>Qu’est-ce que… </a:t>
            </a:r>
            <a:r>
              <a:rPr lang="fr-FR" sz="1800" dirty="0">
                <a:effectLst/>
                <a:latin typeface="Athelas" panose="02000503000000020003" pitchFamily="2" charset="77"/>
                <a:ea typeface="Calibri" panose="020F0502020204030204" pitchFamily="34" charset="0"/>
                <a:cs typeface="Times New Roman" panose="02020603050405020304" pitchFamily="18" charset="0"/>
              </a:rPr>
              <a:t>p. 294)</a:t>
            </a: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endParaRPr lang="fr-FR" dirty="0">
              <a:latin typeface="Athelas" panose="02000503000000020003" pitchFamily="2" charset="77"/>
              <a:cs typeface="Times New Roman" panose="02020603050405020304" pitchFamily="18" charset="0"/>
            </a:endParaRPr>
          </a:p>
        </p:txBody>
      </p:sp>
    </p:spTree>
    <p:extLst>
      <p:ext uri="{BB962C8B-B14F-4D97-AF65-F5344CB8AC3E}">
        <p14:creationId xmlns:p14="http://schemas.microsoft.com/office/powerpoint/2010/main" val="798738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86979D7-32A4-DAC0-5E7F-201657B6FE76}"/>
              </a:ext>
            </a:extLst>
          </p:cNvPr>
          <p:cNvSpPr>
            <a:spLocks noGrp="1"/>
          </p:cNvSpPr>
          <p:nvPr>
            <p:ph type="title"/>
          </p:nvPr>
        </p:nvSpPr>
        <p:spPr/>
        <p:txBody>
          <a:bodyPr/>
          <a:lstStyle/>
          <a:p>
            <a:r>
              <a:rPr lang="fr-FR" dirty="0"/>
              <a:t>ENGAGEMENT</a:t>
            </a:r>
          </a:p>
        </p:txBody>
      </p:sp>
      <p:sp>
        <p:nvSpPr>
          <p:cNvPr id="3" name="Segnaposto contenuto 2">
            <a:extLst>
              <a:ext uri="{FF2B5EF4-FFF2-40B4-BE49-F238E27FC236}">
                <a16:creationId xmlns:a16="http://schemas.microsoft.com/office/drawing/2014/main" id="{27FE13F6-ABED-C330-9670-CD4C3E5D43AF}"/>
              </a:ext>
            </a:extLst>
          </p:cNvPr>
          <p:cNvSpPr>
            <a:spLocks noGrp="1"/>
          </p:cNvSpPr>
          <p:nvPr>
            <p:ph idx="1"/>
          </p:nvPr>
        </p:nvSpPr>
        <p:spPr/>
        <p:txBody>
          <a:bodyPr>
            <a:normAutofit lnSpcReduction="10000"/>
          </a:bodyPr>
          <a:lstStyle/>
          <a:p>
            <a:r>
              <a:rPr lang="fr-FR" sz="1800" dirty="0">
                <a:effectLst/>
                <a:latin typeface="Athelas" panose="02000503000000020003" pitchFamily="2" charset="77"/>
                <a:ea typeface="Calibri" panose="020F0502020204030204" pitchFamily="34" charset="0"/>
                <a:cs typeface="Times New Roman" panose="02020603050405020304" pitchFamily="18" charset="0"/>
              </a:rPr>
              <a:t>Simone de Beauvoir, </a:t>
            </a:r>
            <a:r>
              <a:rPr lang="fr-FR" sz="1800" i="1" dirty="0">
                <a:effectLst/>
                <a:latin typeface="Athelas" panose="02000503000000020003" pitchFamily="2" charset="77"/>
                <a:ea typeface="Calibri" panose="020F0502020204030204" pitchFamily="34" charset="0"/>
                <a:cs typeface="Times New Roman" panose="02020603050405020304" pitchFamily="18" charset="0"/>
              </a:rPr>
              <a:t>La Force des choses, </a:t>
            </a:r>
            <a:r>
              <a:rPr lang="fr-FR" sz="1800" dirty="0">
                <a:effectLst/>
                <a:latin typeface="Athelas" panose="02000503000000020003" pitchFamily="2" charset="77"/>
                <a:ea typeface="Calibri" panose="020F0502020204030204" pitchFamily="34" charset="0"/>
                <a:cs typeface="Times New Roman" panose="02020603050405020304" pitchFamily="18" charset="0"/>
              </a:rPr>
              <a:t>1963</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somme toute (l’engagement) n’est pas autre chose que la présence totale de l’écrivain à l’écriture</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 p. 65</a:t>
            </a: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r>
              <a:rPr lang="fr-FR" sz="1800" dirty="0">
                <a:effectLst/>
                <a:latin typeface="Athelas" panose="02000503000000020003" pitchFamily="2" charset="77"/>
                <a:ea typeface="Calibri" panose="020F0502020204030204" pitchFamily="34" charset="0"/>
                <a:cs typeface="Times New Roman" panose="02020603050405020304" pitchFamily="18" charset="0"/>
              </a:rPr>
              <a:t>«</a:t>
            </a:r>
            <a:r>
              <a:rPr lang="fr-FR" sz="1800" dirty="0">
                <a:effectLst/>
                <a:latin typeface="Athelas" panose="02000503000000020003" pitchFamily="2" charset="77"/>
                <a:ea typeface="Calibri" panose="020F0502020204030204" pitchFamily="34" charset="0"/>
                <a:cs typeface="Cambria" panose="02040503050406030204" pitchFamily="18" charset="0"/>
              </a:rPr>
              <a:t> </a:t>
            </a:r>
            <a:r>
              <a:rPr lang="fr-FR" sz="1800" dirty="0">
                <a:effectLst/>
                <a:latin typeface="Athelas" panose="02000503000000020003" pitchFamily="2" charset="77"/>
                <a:ea typeface="Calibri" panose="020F0502020204030204" pitchFamily="34" charset="0"/>
                <a:cs typeface="Times New Roman" panose="02020603050405020304" pitchFamily="18" charset="0"/>
              </a:rPr>
              <a:t>ce qui se passe dans le domaine de l’écriture n’est-il pas </a:t>
            </a:r>
            <a:r>
              <a:rPr lang="fr-FR" sz="1800" dirty="0">
                <a:solidFill>
                  <a:schemeClr val="tx1"/>
                </a:solidFill>
                <a:effectLst/>
                <a:latin typeface="Athelas" panose="02000503000000020003" pitchFamily="2" charset="77"/>
                <a:ea typeface="Calibri" panose="020F0502020204030204" pitchFamily="34" charset="0"/>
                <a:cs typeface="Times New Roman" panose="02020603050405020304" pitchFamily="18" charset="0"/>
              </a:rPr>
              <a:t>dénué de valeur si cela reste esthétique, anodin, dépourvu d’une sanction, s’il n’y a rien , dans le fait d’écrire une œuvre qui soit un équivalent de ce qu’est pour le torero la corne acérée du taureau qui seule confère une réalité humaine à son art, l’empêche d’être autre chose que grâces vaines de ballerine</a:t>
            </a:r>
            <a:r>
              <a:rPr lang="fr-FR" sz="1800" dirty="0">
                <a:solidFill>
                  <a:schemeClr val="tx1"/>
                </a:solidFill>
                <a:effectLst/>
                <a:latin typeface="Athelas" panose="02000503000000020003" pitchFamily="2" charset="77"/>
                <a:ea typeface="Calibri" panose="020F0502020204030204" pitchFamily="34" charset="0"/>
                <a:cs typeface="Cambria" panose="02040503050406030204" pitchFamily="18" charset="0"/>
              </a:rPr>
              <a:t> </a:t>
            </a:r>
            <a:r>
              <a:rPr lang="fr-FR" sz="1800" dirty="0">
                <a:solidFill>
                  <a:schemeClr val="tx1"/>
                </a:solidFill>
                <a:effectLst/>
                <a:latin typeface="Athelas" panose="02000503000000020003" pitchFamily="2" charset="77"/>
                <a:ea typeface="Calibri" panose="020F0502020204030204" pitchFamily="34" charset="0"/>
                <a:cs typeface="Times New Roman" panose="02020603050405020304" pitchFamily="18" charset="0"/>
              </a:rPr>
              <a:t>? » Michel Leiris, </a:t>
            </a:r>
            <a:r>
              <a:rPr lang="fr-FR" sz="1800" i="1" dirty="0">
                <a:solidFill>
                  <a:schemeClr val="tx1"/>
                </a:solidFill>
                <a:effectLst/>
                <a:latin typeface="Athelas" panose="02000503000000020003" pitchFamily="2" charset="77"/>
                <a:ea typeface="Calibri" panose="020F0502020204030204" pitchFamily="34" charset="0"/>
                <a:cs typeface="Times New Roman" panose="02020603050405020304" pitchFamily="18" charset="0"/>
              </a:rPr>
              <a:t>L’Age d’homme</a:t>
            </a:r>
            <a:r>
              <a:rPr lang="fr-FR" i="1" dirty="0">
                <a:solidFill>
                  <a:schemeClr val="tx1"/>
                </a:solidFill>
                <a:latin typeface="Athelas" panose="02000503000000020003" pitchFamily="2" charset="77"/>
                <a:ea typeface="Calibri" panose="020F0502020204030204" pitchFamily="34" charset="0"/>
                <a:cs typeface="Times New Roman" panose="02020603050405020304" pitchFamily="18" charset="0"/>
              </a:rPr>
              <a:t>, </a:t>
            </a:r>
            <a:r>
              <a:rPr lang="fr-FR" sz="1800" dirty="0">
                <a:solidFill>
                  <a:schemeClr val="tx1"/>
                </a:solidFill>
                <a:effectLst/>
                <a:latin typeface="Athelas" panose="02000503000000020003" pitchFamily="2" charset="77"/>
                <a:ea typeface="Calibri" panose="020F0502020204030204" pitchFamily="34" charset="0"/>
                <a:cs typeface="Times New Roman" panose="02020603050405020304" pitchFamily="18" charset="0"/>
              </a:rPr>
              <a:t>1946, p. 10. </a:t>
            </a:r>
          </a:p>
          <a:p>
            <a:pPr algn="l">
              <a:buFont typeface="Arial" panose="020B0604020202020204" pitchFamily="34" charset="0"/>
              <a:buChar char="•"/>
            </a:pPr>
            <a:r>
              <a:rPr lang="fr-FR" dirty="0">
                <a:solidFill>
                  <a:schemeClr val="tx1"/>
                </a:solidFill>
                <a:latin typeface="Athelas" panose="02000503000000020003" pitchFamily="2" charset="77"/>
                <a:ea typeface="Calibri" panose="020F0502020204030204" pitchFamily="34" charset="0"/>
                <a:cs typeface="Times New Roman" panose="02020603050405020304" pitchFamily="18" charset="0"/>
              </a:rPr>
              <a:t>Jérôme </a:t>
            </a:r>
            <a:r>
              <a:rPr lang="fr-FR" dirty="0" err="1">
                <a:solidFill>
                  <a:schemeClr val="tx1"/>
                </a:solidFill>
                <a:latin typeface="Athelas" panose="02000503000000020003" pitchFamily="2" charset="77"/>
                <a:ea typeface="Calibri" panose="020F0502020204030204" pitchFamily="34" charset="0"/>
                <a:cs typeface="Times New Roman" panose="02020603050405020304" pitchFamily="18" charset="0"/>
              </a:rPr>
              <a:t>Meizoz</a:t>
            </a:r>
            <a:r>
              <a:rPr lang="fr-FR" dirty="0">
                <a:solidFill>
                  <a:schemeClr val="tx1"/>
                </a:solidFill>
                <a:latin typeface="Athelas" panose="02000503000000020003" pitchFamily="2" charset="77"/>
                <a:ea typeface="Calibri" panose="020F0502020204030204" pitchFamily="34" charset="0"/>
                <a:cs typeface="Times New Roman" panose="02020603050405020304" pitchFamily="18" charset="0"/>
              </a:rPr>
              <a:t>, </a:t>
            </a:r>
            <a:r>
              <a:rPr lang="it-IT" i="1" dirty="0" err="1">
                <a:solidFill>
                  <a:schemeClr val="tx1"/>
                </a:solidFill>
                <a:effectLst/>
                <a:latin typeface="Athelas" panose="02000503000000020003" pitchFamily="2" charset="77"/>
              </a:rPr>
              <a:t>Postures</a:t>
            </a:r>
            <a:r>
              <a:rPr lang="it-IT" i="1" dirty="0">
                <a:solidFill>
                  <a:schemeClr val="tx1"/>
                </a:solidFill>
                <a:effectLst/>
                <a:latin typeface="Athelas" panose="02000503000000020003" pitchFamily="2" charset="77"/>
              </a:rPr>
              <a:t> </a:t>
            </a:r>
            <a:r>
              <a:rPr lang="it-IT" i="1" dirty="0" err="1">
                <a:solidFill>
                  <a:schemeClr val="tx1"/>
                </a:solidFill>
                <a:effectLst/>
                <a:latin typeface="Athelas" panose="02000503000000020003" pitchFamily="2" charset="77"/>
              </a:rPr>
              <a:t>littéraires</a:t>
            </a:r>
            <a:r>
              <a:rPr lang="it-IT" i="1" dirty="0">
                <a:solidFill>
                  <a:schemeClr val="tx1"/>
                </a:solidFill>
                <a:effectLst/>
                <a:latin typeface="Athelas" panose="02000503000000020003" pitchFamily="2" charset="77"/>
              </a:rPr>
              <a:t>. Mises en </a:t>
            </a:r>
            <a:r>
              <a:rPr lang="it-IT" i="1" dirty="0" err="1">
                <a:solidFill>
                  <a:schemeClr val="tx1"/>
                </a:solidFill>
                <a:effectLst/>
                <a:latin typeface="Athelas" panose="02000503000000020003" pitchFamily="2" charset="77"/>
              </a:rPr>
              <a:t>scène</a:t>
            </a:r>
            <a:r>
              <a:rPr lang="it-IT" i="1" dirty="0">
                <a:solidFill>
                  <a:schemeClr val="tx1"/>
                </a:solidFill>
                <a:effectLst/>
                <a:latin typeface="Athelas" panose="02000503000000020003" pitchFamily="2" charset="77"/>
              </a:rPr>
              <a:t> </a:t>
            </a:r>
            <a:r>
              <a:rPr lang="it-IT" i="1" dirty="0" err="1">
                <a:solidFill>
                  <a:schemeClr val="tx1"/>
                </a:solidFill>
                <a:effectLst/>
                <a:latin typeface="Athelas" panose="02000503000000020003" pitchFamily="2" charset="77"/>
              </a:rPr>
              <a:t>modernes</a:t>
            </a:r>
            <a:r>
              <a:rPr lang="it-IT" i="1" dirty="0">
                <a:solidFill>
                  <a:schemeClr val="tx1"/>
                </a:solidFill>
                <a:effectLst/>
                <a:latin typeface="Athelas" panose="02000503000000020003" pitchFamily="2" charset="77"/>
              </a:rPr>
              <a:t> de l'</a:t>
            </a:r>
            <a:r>
              <a:rPr lang="it-IT" i="1" dirty="0" err="1">
                <a:solidFill>
                  <a:schemeClr val="tx1"/>
                </a:solidFill>
                <a:effectLst/>
                <a:latin typeface="Athelas" panose="02000503000000020003" pitchFamily="2" charset="77"/>
              </a:rPr>
              <a:t>auteur</a:t>
            </a:r>
            <a:r>
              <a:rPr lang="it-IT" i="1" dirty="0">
                <a:solidFill>
                  <a:schemeClr val="tx1"/>
                </a:solidFill>
                <a:latin typeface="Athelas" panose="02000503000000020003" pitchFamily="2" charset="77"/>
              </a:rPr>
              <a:t>, </a:t>
            </a:r>
            <a:r>
              <a:rPr lang="it-IT" i="0" dirty="0">
                <a:solidFill>
                  <a:schemeClr val="tx1"/>
                </a:solidFill>
                <a:effectLst/>
                <a:latin typeface="Athelas" panose="02000503000000020003" pitchFamily="2" charset="77"/>
              </a:rPr>
              <a:t>Essai, Genève, </a:t>
            </a:r>
            <a:r>
              <a:rPr lang="it-IT" i="0" dirty="0" err="1">
                <a:solidFill>
                  <a:schemeClr val="tx1"/>
                </a:solidFill>
                <a:effectLst/>
                <a:latin typeface="Athelas" panose="02000503000000020003" pitchFamily="2" charset="77"/>
              </a:rPr>
              <a:t>Slatkine</a:t>
            </a:r>
            <a:r>
              <a:rPr lang="it-IT" i="0" dirty="0">
                <a:solidFill>
                  <a:schemeClr val="tx1"/>
                </a:solidFill>
                <a:effectLst/>
                <a:latin typeface="Athelas" panose="02000503000000020003" pitchFamily="2" charset="77"/>
              </a:rPr>
              <a:t> </a:t>
            </a:r>
            <a:r>
              <a:rPr lang="it-IT" i="0" dirty="0" err="1">
                <a:solidFill>
                  <a:schemeClr val="tx1"/>
                </a:solidFill>
                <a:effectLst/>
                <a:latin typeface="Athelas" panose="02000503000000020003" pitchFamily="2" charset="77"/>
              </a:rPr>
              <a:t>Erudition</a:t>
            </a:r>
            <a:r>
              <a:rPr lang="it-IT" i="0" dirty="0">
                <a:solidFill>
                  <a:schemeClr val="tx1"/>
                </a:solidFill>
                <a:effectLst/>
                <a:latin typeface="Athelas" panose="02000503000000020003" pitchFamily="2" charset="77"/>
              </a:rPr>
              <a:t>, 2007</a:t>
            </a:r>
            <a:r>
              <a:rPr lang="it-IT" b="1" i="0" dirty="0">
                <a:solidFill>
                  <a:schemeClr val="tx1"/>
                </a:solidFill>
                <a:effectLst/>
                <a:latin typeface="Athelas" panose="02000503000000020003" pitchFamily="2" charset="77"/>
              </a:rPr>
              <a:t>.</a:t>
            </a:r>
          </a:p>
          <a:p>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3547539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E099BA-0D9E-C712-19D7-3DDD526E623F}"/>
              </a:ext>
            </a:extLst>
          </p:cNvPr>
          <p:cNvSpPr>
            <a:spLocks noGrp="1"/>
          </p:cNvSpPr>
          <p:nvPr>
            <p:ph type="title"/>
          </p:nvPr>
        </p:nvSpPr>
        <p:spPr/>
        <p:txBody>
          <a:bodyPr/>
          <a:lstStyle/>
          <a:p>
            <a:r>
              <a:rPr lang="fr-FR" dirty="0"/>
              <a:t>UNANIMISMO</a:t>
            </a:r>
          </a:p>
        </p:txBody>
      </p:sp>
      <p:sp>
        <p:nvSpPr>
          <p:cNvPr id="3" name="Segnaposto contenuto 2">
            <a:extLst>
              <a:ext uri="{FF2B5EF4-FFF2-40B4-BE49-F238E27FC236}">
                <a16:creationId xmlns:a16="http://schemas.microsoft.com/office/drawing/2014/main" id="{8F12CCAB-F7E5-B71B-2224-14ACADC521C2}"/>
              </a:ext>
            </a:extLst>
          </p:cNvPr>
          <p:cNvSpPr>
            <a:spLocks noGrp="1"/>
          </p:cNvSpPr>
          <p:nvPr>
            <p:ph idx="1"/>
          </p:nvPr>
        </p:nvSpPr>
        <p:spPr/>
        <p:txBody>
          <a:bodyPr>
            <a:normAutofit fontScale="70000" lnSpcReduction="20000"/>
          </a:bodyPr>
          <a:lstStyle/>
          <a:p>
            <a:r>
              <a:rPr lang="fr-FR" sz="2600" dirty="0">
                <a:latin typeface="Athelas" panose="02000503000000020003" pitchFamily="2" charset="77"/>
              </a:rPr>
              <a:t>Jules Romains </a:t>
            </a:r>
            <a:r>
              <a:rPr lang="fr-FR" sz="2600" i="1" dirty="0">
                <a:latin typeface="Athelas" panose="02000503000000020003" pitchFamily="2" charset="77"/>
              </a:rPr>
              <a:t>La vie unanime</a:t>
            </a:r>
            <a:r>
              <a:rPr lang="fr-FR" sz="2600" dirty="0">
                <a:latin typeface="Athelas" panose="02000503000000020003" pitchFamily="2" charset="77"/>
              </a:rPr>
              <a:t>, 1908 </a:t>
            </a:r>
            <a:r>
              <a:rPr lang="fr-FR" sz="2600" dirty="0" err="1">
                <a:latin typeface="Athelas" panose="02000503000000020003" pitchFamily="2" charset="77"/>
              </a:rPr>
              <a:t>Alcuni</a:t>
            </a:r>
            <a:r>
              <a:rPr lang="fr-FR" sz="2600" dirty="0">
                <a:latin typeface="Athelas" panose="02000503000000020003" pitchFamily="2" charset="77"/>
              </a:rPr>
              <a:t> </a:t>
            </a:r>
            <a:r>
              <a:rPr lang="fr-FR" sz="2600" dirty="0" err="1">
                <a:latin typeface="Athelas" panose="02000503000000020003" pitchFamily="2" charset="77"/>
              </a:rPr>
              <a:t>versi</a:t>
            </a:r>
            <a:r>
              <a:rPr lang="fr-FR" sz="2600" dirty="0">
                <a:latin typeface="Athelas" panose="02000503000000020003" pitchFamily="2" charset="77"/>
              </a:rPr>
              <a:t> dalla Préface</a:t>
            </a:r>
            <a:r>
              <a:rPr lang="fr-FR" dirty="0"/>
              <a:t> </a:t>
            </a:r>
            <a:r>
              <a:rPr lang="fr-FR" dirty="0">
                <a:hlinkClick r:id="rId2"/>
              </a:rPr>
              <a:t>https://ia600204.us.archive.org/19/items/lavieunanimep00roma/lavieunanimep00roma.pdf</a:t>
            </a:r>
            <a:endParaRPr lang="fr-FR" dirty="0"/>
          </a:p>
          <a:p>
            <a:pPr marL="0" indent="0">
              <a:buNone/>
            </a:pPr>
            <a:endParaRPr lang="fr-FR" dirty="0"/>
          </a:p>
          <a:p>
            <a:r>
              <a:rPr lang="it-IT" sz="2100" dirty="0">
                <a:latin typeface="Athelas" panose="02000503000000020003" pitchFamily="2" charset="77"/>
              </a:rPr>
              <a:t>«</a:t>
            </a:r>
            <a:r>
              <a:rPr lang="it-IT" sz="2100" dirty="0" err="1">
                <a:latin typeface="Athelas" panose="02000503000000020003" pitchFamily="2" charset="77"/>
              </a:rPr>
              <a:t>Méfie-toi</a:t>
            </a:r>
            <a:r>
              <a:rPr lang="it-IT" sz="2100" dirty="0">
                <a:latin typeface="Athelas" panose="02000503000000020003" pitchFamily="2" charset="77"/>
              </a:rPr>
              <a:t> ;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temps</a:t>
            </a:r>
            <a:r>
              <a:rPr lang="it-IT" sz="2100" dirty="0">
                <a:latin typeface="Athelas" panose="02000503000000020003" pitchFamily="2" charset="77"/>
              </a:rPr>
              <a:t> </a:t>
            </a:r>
            <a:r>
              <a:rPr lang="it-IT" sz="2100" dirty="0" err="1">
                <a:latin typeface="Athelas" panose="02000503000000020003" pitchFamily="2" charset="77"/>
              </a:rPr>
              <a:t>viendront</a:t>
            </a:r>
            <a:r>
              <a:rPr lang="it-IT" sz="2100" dirty="0">
                <a:latin typeface="Athelas" panose="02000503000000020003" pitchFamily="2" charset="77"/>
              </a:rPr>
              <a:t> /" Il </a:t>
            </a:r>
            <a:r>
              <a:rPr lang="it-IT" sz="2100" dirty="0" err="1">
                <a:latin typeface="Athelas" panose="02000503000000020003" pitchFamily="2" charset="77"/>
              </a:rPr>
              <a:t>faudra</a:t>
            </a:r>
            <a:r>
              <a:rPr lang="it-IT" sz="2100" dirty="0">
                <a:latin typeface="Athelas" panose="02000503000000020003" pitchFamily="2" charset="77"/>
              </a:rPr>
              <a:t> plus d'un </a:t>
            </a:r>
            <a:r>
              <a:rPr lang="it-IT" sz="2100" dirty="0" err="1">
                <a:latin typeface="Athelas" panose="02000503000000020003" pitchFamily="2" charset="77"/>
              </a:rPr>
              <a:t>hiver</a:t>
            </a:r>
            <a:r>
              <a:rPr lang="it-IT" sz="2100" dirty="0">
                <a:latin typeface="Athelas" panose="02000503000000020003" pitchFamily="2" charset="77"/>
              </a:rPr>
              <a:t> Pour le </a:t>
            </a:r>
            <a:r>
              <a:rPr lang="it-IT" sz="2100" dirty="0" err="1">
                <a:latin typeface="Athelas" panose="02000503000000020003" pitchFamily="2" charset="77"/>
              </a:rPr>
              <a:t>tuer</a:t>
            </a:r>
            <a:r>
              <a:rPr lang="it-IT" sz="2100" dirty="0">
                <a:latin typeface="Athelas" panose="02000503000000020003" pitchFamily="2" charset="77"/>
              </a:rPr>
              <a:t> tout, </a:t>
            </a:r>
            <a:r>
              <a:rPr lang="it-IT" sz="2100" dirty="0" err="1">
                <a:latin typeface="Athelas" panose="02000503000000020003" pitchFamily="2" charset="77"/>
              </a:rPr>
              <a:t>mon</a:t>
            </a:r>
            <a:r>
              <a:rPr lang="it-IT" sz="2100" dirty="0">
                <a:latin typeface="Athelas" panose="02000503000000020003" pitchFamily="2" charset="77"/>
              </a:rPr>
              <a:t> </a:t>
            </a:r>
            <a:r>
              <a:rPr lang="it-IT" sz="2100" dirty="0" err="1">
                <a:latin typeface="Athelas" panose="02000503000000020003" pitchFamily="2" charset="77"/>
              </a:rPr>
              <a:t>livre</a:t>
            </a:r>
            <a:r>
              <a:rPr lang="it-IT" sz="2100" dirty="0">
                <a:latin typeface="Athelas" panose="02000503000000020003" pitchFamily="2" charset="77"/>
              </a:rPr>
              <a:t>. Car je </a:t>
            </a:r>
            <a:r>
              <a:rPr lang="it-IT" sz="2100" dirty="0" err="1">
                <a:latin typeface="Athelas" panose="02000503000000020003" pitchFamily="2" charset="77"/>
              </a:rPr>
              <a:t>fige</a:t>
            </a:r>
            <a:r>
              <a:rPr lang="it-IT" sz="2100" dirty="0">
                <a:latin typeface="Athelas" panose="02000503000000020003" pitchFamily="2" charset="77"/>
              </a:rPr>
              <a:t> </a:t>
            </a:r>
            <a:r>
              <a:rPr lang="it-IT" sz="2100" dirty="0" err="1">
                <a:latin typeface="Athelas" panose="02000503000000020003" pitchFamily="2" charset="77"/>
              </a:rPr>
              <a:t>autour</a:t>
            </a:r>
            <a:r>
              <a:rPr lang="it-IT" sz="2100" dirty="0">
                <a:latin typeface="Athelas" panose="02000503000000020003" pitchFamily="2" charset="77"/>
              </a:rPr>
              <a:t> de lui Une membrane </a:t>
            </a:r>
            <a:r>
              <a:rPr lang="it-IT" sz="2100" dirty="0" err="1">
                <a:latin typeface="Athelas" panose="02000503000000020003" pitchFamily="2" charset="77"/>
              </a:rPr>
              <a:t>Diaphane</a:t>
            </a:r>
            <a:r>
              <a:rPr lang="it-IT" sz="2100" dirty="0">
                <a:latin typeface="Athelas" panose="02000503000000020003" pitchFamily="2" charset="77"/>
              </a:rPr>
              <a:t> et dure </a:t>
            </a:r>
            <a:r>
              <a:rPr lang="it-IT" sz="2100" dirty="0" err="1">
                <a:latin typeface="Athelas" panose="02000503000000020003" pitchFamily="2" charset="77"/>
              </a:rPr>
              <a:t>Comme</a:t>
            </a:r>
            <a:r>
              <a:rPr lang="it-IT" sz="2100" dirty="0">
                <a:latin typeface="Athelas" panose="02000503000000020003" pitchFamily="2" charset="77"/>
              </a:rPr>
              <a:t> </a:t>
            </a:r>
            <a:r>
              <a:rPr lang="it-IT" sz="2100" dirty="0" err="1">
                <a:latin typeface="Athelas" panose="02000503000000020003" pitchFamily="2" charset="77"/>
              </a:rPr>
              <a:t>du</a:t>
            </a:r>
            <a:r>
              <a:rPr lang="it-IT" sz="2100" dirty="0">
                <a:latin typeface="Athelas" panose="02000503000000020003" pitchFamily="2" charset="77"/>
              </a:rPr>
              <a:t> </a:t>
            </a:r>
            <a:r>
              <a:rPr lang="it-IT" sz="2100" dirty="0" err="1">
                <a:latin typeface="Athelas" panose="02000503000000020003" pitchFamily="2" charset="77"/>
              </a:rPr>
              <a:t>verre</a:t>
            </a:r>
            <a:r>
              <a:rPr lang="it-IT" sz="2100" dirty="0">
                <a:latin typeface="Athelas" panose="02000503000000020003" pitchFamily="2" charset="77"/>
              </a:rPr>
              <a:t>. Il  n’a </a:t>
            </a:r>
            <a:r>
              <a:rPr lang="it-IT" sz="2100" dirty="0" err="1">
                <a:latin typeface="Athelas" panose="02000503000000020003" pitchFamily="2" charset="77"/>
              </a:rPr>
              <a:t>besoin</a:t>
            </a:r>
            <a:r>
              <a:rPr lang="it-IT" sz="2100" dirty="0">
                <a:latin typeface="Athelas" panose="02000503000000020003" pitchFamily="2" charset="77"/>
              </a:rPr>
              <a:t> Ni d'eau, ni d'air, Ni de soleil. Fais </a:t>
            </a:r>
            <a:r>
              <a:rPr lang="it-IT" sz="2100" dirty="0" err="1">
                <a:latin typeface="Athelas" panose="02000503000000020003" pitchFamily="2" charset="77"/>
              </a:rPr>
              <a:t>balayer</a:t>
            </a:r>
            <a:r>
              <a:rPr lang="it-IT" sz="2100" dirty="0">
                <a:latin typeface="Athelas" panose="02000503000000020003" pitchFamily="2" charset="77"/>
              </a:rPr>
              <a:t> Ta </a:t>
            </a:r>
            <a:r>
              <a:rPr lang="it-IT" sz="2100" dirty="0" err="1">
                <a:latin typeface="Athelas" panose="02000503000000020003" pitchFamily="2" charset="77"/>
              </a:rPr>
              <a:t>neige</a:t>
            </a:r>
            <a:r>
              <a:rPr lang="it-IT" sz="2100" dirty="0">
                <a:latin typeface="Athelas" panose="02000503000000020003" pitchFamily="2" charset="77"/>
              </a:rPr>
              <a:t> sale En </a:t>
            </a:r>
            <a:r>
              <a:rPr lang="it-IT" sz="2100" dirty="0" err="1">
                <a:latin typeface="Athelas" panose="02000503000000020003" pitchFamily="2" charset="77"/>
              </a:rPr>
              <a:t>tas</a:t>
            </a:r>
            <a:r>
              <a:rPr lang="it-IT" sz="2100" dirty="0">
                <a:latin typeface="Athelas" panose="02000503000000020003" pitchFamily="2" charset="77"/>
              </a:rPr>
              <a:t> sur lui. </a:t>
            </a:r>
            <a:r>
              <a:rPr lang="it-IT" sz="2100" dirty="0" err="1">
                <a:latin typeface="Athelas" panose="02000503000000020003" pitchFamily="2" charset="77"/>
              </a:rPr>
              <a:t>Ou</a:t>
            </a:r>
            <a:r>
              <a:rPr lang="it-IT" sz="2100" dirty="0">
                <a:latin typeface="Athelas" panose="02000503000000020003" pitchFamily="2" charset="77"/>
              </a:rPr>
              <a:t> </a:t>
            </a:r>
            <a:r>
              <a:rPr lang="it-IT" sz="2100" dirty="0" err="1">
                <a:latin typeface="Athelas" panose="02000503000000020003" pitchFamily="2" charset="77"/>
              </a:rPr>
              <a:t>crache</a:t>
            </a:r>
            <a:r>
              <a:rPr lang="it-IT" sz="2100" dirty="0">
                <a:latin typeface="Athelas" panose="02000503000000020003" pitchFamily="2" charset="77"/>
              </a:rPr>
              <a:t>-le </a:t>
            </a:r>
            <a:r>
              <a:rPr lang="it-IT" sz="2100" dirty="0" err="1">
                <a:latin typeface="Athelas" panose="02000503000000020003" pitchFamily="2" charset="77"/>
              </a:rPr>
              <a:t>Comme</a:t>
            </a:r>
            <a:r>
              <a:rPr lang="it-IT" sz="2100" dirty="0">
                <a:latin typeface="Athelas" panose="02000503000000020003" pitchFamily="2" charset="77"/>
              </a:rPr>
              <a:t> une </a:t>
            </a:r>
            <a:r>
              <a:rPr lang="it-IT" sz="2100" dirty="0" err="1">
                <a:latin typeface="Athelas" panose="02000503000000020003" pitchFamily="2" charset="77"/>
              </a:rPr>
              <a:t>cendre</a:t>
            </a:r>
            <a:r>
              <a:rPr lang="it-IT" sz="2100" dirty="0">
                <a:latin typeface="Athelas" panose="02000503000000020003" pitchFamily="2" charset="77"/>
              </a:rPr>
              <a:t>;</a:t>
            </a:r>
          </a:p>
          <a:p>
            <a:r>
              <a:rPr lang="it-IT" sz="2100" dirty="0">
                <a:latin typeface="Athelas" panose="02000503000000020003" pitchFamily="2" charset="77"/>
              </a:rPr>
              <a:t>Il est </a:t>
            </a:r>
            <a:r>
              <a:rPr lang="it-IT" sz="2100" dirty="0" err="1">
                <a:latin typeface="Athelas" panose="02000503000000020003" pitchFamily="2" charset="77"/>
              </a:rPr>
              <a:t>pareil</a:t>
            </a:r>
            <a:r>
              <a:rPr lang="it-IT" sz="2100" dirty="0">
                <a:latin typeface="Athelas" panose="02000503000000020003" pitchFamily="2" charset="77"/>
              </a:rPr>
              <a:t> </a:t>
            </a:r>
            <a:r>
              <a:rPr lang="it-IT" sz="2100" dirty="0" err="1">
                <a:latin typeface="Athelas" panose="02000503000000020003" pitchFamily="2" charset="77"/>
              </a:rPr>
              <a:t>Aux</a:t>
            </a:r>
            <a:r>
              <a:rPr lang="it-IT" sz="2100" dirty="0">
                <a:latin typeface="Athelas" panose="02000503000000020003" pitchFamily="2" charset="77"/>
              </a:rPr>
              <a:t> </a:t>
            </a:r>
            <a:r>
              <a:rPr lang="it-IT" sz="2100" dirty="0" err="1">
                <a:latin typeface="Athelas" panose="02000503000000020003" pitchFamily="2" charset="77"/>
              </a:rPr>
              <a:t>spores</a:t>
            </a:r>
            <a:r>
              <a:rPr lang="it-IT" sz="2100" dirty="0">
                <a:latin typeface="Athelas" panose="02000503000000020003" pitchFamily="2" charset="77"/>
              </a:rPr>
              <a:t> en </a:t>
            </a:r>
            <a:r>
              <a:rPr lang="it-IT" sz="2100" dirty="0" err="1">
                <a:latin typeface="Athelas" panose="02000503000000020003" pitchFamily="2" charset="77"/>
              </a:rPr>
              <a:t>roule</a:t>
            </a:r>
            <a:r>
              <a:rPr lang="it-IT" sz="2100" dirty="0">
                <a:latin typeface="Athelas" panose="02000503000000020003" pitchFamily="2" charset="77"/>
              </a:rPr>
              <a:t> </a:t>
            </a:r>
            <a:r>
              <a:rPr lang="it-IT" sz="2100" dirty="0" err="1">
                <a:latin typeface="Athelas" panose="02000503000000020003" pitchFamily="2" charset="77"/>
              </a:rPr>
              <a:t>dans</a:t>
            </a:r>
            <a:r>
              <a:rPr lang="it-IT" sz="2100" dirty="0">
                <a:latin typeface="Athelas" panose="02000503000000020003" pitchFamily="2" charset="77"/>
              </a:rPr>
              <a:t> le </a:t>
            </a:r>
            <a:r>
              <a:rPr lang="it-IT" sz="2100" dirty="0" err="1">
                <a:latin typeface="Athelas" panose="02000503000000020003" pitchFamily="2" charset="77"/>
              </a:rPr>
              <a:t>vent</a:t>
            </a:r>
            <a:r>
              <a:rPr lang="it-IT" sz="2100" dirty="0">
                <a:latin typeface="Athelas" panose="02000503000000020003" pitchFamily="2" charset="77"/>
              </a:rPr>
              <a:t>, Sur qui la </a:t>
            </a:r>
            <a:r>
              <a:rPr lang="it-IT" sz="2100" dirty="0" err="1">
                <a:latin typeface="Athelas" panose="02000503000000020003" pitchFamily="2" charset="77"/>
              </a:rPr>
              <a:t>mort</a:t>
            </a:r>
            <a:r>
              <a:rPr lang="it-IT" sz="2100" dirty="0">
                <a:latin typeface="Athelas" panose="02000503000000020003" pitchFamily="2" charset="77"/>
              </a:rPr>
              <a:t> </a:t>
            </a:r>
            <a:r>
              <a:rPr lang="it-IT" sz="2100" dirty="0" err="1">
                <a:latin typeface="Athelas" panose="02000503000000020003" pitchFamily="2" charset="77"/>
              </a:rPr>
              <a:t>referme</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mains</a:t>
            </a:r>
            <a:r>
              <a:rPr lang="it-IT" sz="2100" dirty="0">
                <a:latin typeface="Athelas" panose="02000503000000020003" pitchFamily="2" charset="77"/>
              </a:rPr>
              <a:t> Sans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prendre</a:t>
            </a:r>
            <a:r>
              <a:rPr lang="it-IT" sz="2100" dirty="0">
                <a:latin typeface="Athelas" panose="02000503000000020003" pitchFamily="2" charset="77"/>
              </a:rPr>
              <a:t>, Et qui plus </a:t>
            </a:r>
            <a:r>
              <a:rPr lang="it-IT" sz="2100" dirty="0" err="1">
                <a:latin typeface="Athelas" panose="02000503000000020003" pitchFamily="2" charset="77"/>
              </a:rPr>
              <a:t>loin</a:t>
            </a:r>
            <a:r>
              <a:rPr lang="it-IT" sz="2100" dirty="0">
                <a:latin typeface="Athelas" panose="02000503000000020003" pitchFamily="2" charset="77"/>
              </a:rPr>
              <a:t>, </a:t>
            </a:r>
            <a:r>
              <a:rPr lang="it-IT" sz="2100" dirty="0" err="1">
                <a:latin typeface="Athelas" panose="02000503000000020003" pitchFamily="2" charset="77"/>
              </a:rPr>
              <a:t>au</a:t>
            </a:r>
            <a:r>
              <a:rPr lang="it-IT" sz="2100" dirty="0">
                <a:latin typeface="Athelas" panose="02000503000000020003" pitchFamily="2" charset="77"/>
              </a:rPr>
              <a:t> milieu d'un </a:t>
            </a:r>
            <a:r>
              <a:rPr lang="it-IT" sz="2100" dirty="0" err="1">
                <a:latin typeface="Athelas" panose="02000503000000020003" pitchFamily="2" charset="77"/>
              </a:rPr>
              <a:t>roc</a:t>
            </a:r>
            <a:r>
              <a:rPr lang="it-IT" sz="2100" dirty="0">
                <a:latin typeface="Athelas" panose="02000503000000020003" pitchFamily="2" charset="77"/>
              </a:rPr>
              <a:t>, D'un </a:t>
            </a:r>
            <a:r>
              <a:rPr lang="it-IT" sz="2100" dirty="0" err="1">
                <a:latin typeface="Athelas" panose="02000503000000020003" pitchFamily="2" charset="77"/>
              </a:rPr>
              <a:t>lac</a:t>
            </a:r>
            <a:r>
              <a:rPr lang="it-IT" sz="2100" dirty="0">
                <a:latin typeface="Athelas" panose="02000503000000020003" pitchFamily="2" charset="77"/>
              </a:rPr>
              <a:t>, d'un </a:t>
            </a:r>
            <a:r>
              <a:rPr lang="it-IT" sz="2100" dirty="0" err="1">
                <a:latin typeface="Athelas" panose="02000503000000020003" pitchFamily="2" charset="77"/>
              </a:rPr>
              <a:t>fumier</a:t>
            </a:r>
            <a:r>
              <a:rPr lang="it-IT" sz="2100" dirty="0">
                <a:latin typeface="Athelas" panose="02000503000000020003" pitchFamily="2" charset="77"/>
              </a:rPr>
              <a:t> </a:t>
            </a:r>
            <a:r>
              <a:rPr lang="it-IT" sz="2100" dirty="0" err="1">
                <a:latin typeface="Athelas" panose="02000503000000020003" pitchFamily="2" charset="77"/>
              </a:rPr>
              <a:t>ou</a:t>
            </a:r>
            <a:r>
              <a:rPr lang="it-IT" sz="2100" dirty="0">
                <a:latin typeface="Athelas" panose="02000503000000020003" pitchFamily="2" charset="77"/>
              </a:rPr>
              <a:t> d'une </a:t>
            </a:r>
            <a:r>
              <a:rPr lang="it-IT" sz="2100" dirty="0" err="1">
                <a:latin typeface="Athelas" panose="02000503000000020003" pitchFamily="2" charset="77"/>
              </a:rPr>
              <a:t>chair</a:t>
            </a:r>
            <a:r>
              <a:rPr lang="it-IT" sz="2100" dirty="0">
                <a:latin typeface="Athelas" panose="02000503000000020003" pitchFamily="2" charset="77"/>
              </a:rPr>
              <a:t>, </a:t>
            </a:r>
            <a:r>
              <a:rPr lang="it-IT" sz="2100" dirty="0" err="1">
                <a:latin typeface="Athelas" panose="02000503000000020003" pitchFamily="2" charset="77"/>
              </a:rPr>
              <a:t>Continueront</a:t>
            </a:r>
            <a:r>
              <a:rPr lang="it-IT" sz="2100" dirty="0">
                <a:latin typeface="Athelas" panose="02000503000000020003" pitchFamily="2" charset="77"/>
              </a:rPr>
              <a:t> la </a:t>
            </a:r>
            <a:r>
              <a:rPr lang="it-IT" sz="2100" dirty="0" err="1">
                <a:latin typeface="Athelas" panose="02000503000000020003" pitchFamily="2" charset="77"/>
              </a:rPr>
              <a:t>chair</a:t>
            </a:r>
            <a:r>
              <a:rPr lang="it-IT" sz="2100" dirty="0">
                <a:latin typeface="Athelas" panose="02000503000000020003" pitchFamily="2" charset="77"/>
              </a:rPr>
              <a:t> </a:t>
            </a:r>
            <a:r>
              <a:rPr lang="it-IT" sz="2100" dirty="0" err="1">
                <a:latin typeface="Athelas" panose="02000503000000020003" pitchFamily="2" charset="77"/>
              </a:rPr>
              <a:t>des</a:t>
            </a:r>
            <a:r>
              <a:rPr lang="it-IT" sz="2100" dirty="0">
                <a:latin typeface="Athelas" panose="02000503000000020003" pitchFamily="2" charset="77"/>
              </a:rPr>
              <a:t> </a:t>
            </a:r>
            <a:r>
              <a:rPr lang="it-IT" sz="2100" dirty="0" err="1">
                <a:latin typeface="Athelas" panose="02000503000000020003" pitchFamily="2" charset="77"/>
              </a:rPr>
              <a:t>microbes</a:t>
            </a:r>
            <a:r>
              <a:rPr lang="it-IT" sz="2100" dirty="0">
                <a:latin typeface="Athelas" panose="02000503000000020003" pitchFamily="2" charset="77"/>
              </a:rPr>
              <a:t>. Un </a:t>
            </a:r>
            <a:r>
              <a:rPr lang="it-IT" sz="2100" dirty="0" err="1">
                <a:latin typeface="Athelas" panose="02000503000000020003" pitchFamily="2" charset="77"/>
              </a:rPr>
              <a:t>soir</a:t>
            </a:r>
            <a:r>
              <a:rPr lang="it-IT" sz="2100" dirty="0">
                <a:latin typeface="Athelas" panose="02000503000000020003" pitchFamily="2" charset="77"/>
              </a:rPr>
              <a:t> </a:t>
            </a:r>
            <a:r>
              <a:rPr lang="it-IT" sz="2100" dirty="0" err="1">
                <a:latin typeface="Athelas" panose="02000503000000020003" pitchFamily="2" charset="77"/>
              </a:rPr>
              <a:t>quelqu'un</a:t>
            </a:r>
            <a:r>
              <a:rPr lang="it-IT" sz="2100" dirty="0">
                <a:latin typeface="Athelas" panose="02000503000000020003" pitchFamily="2" charset="77"/>
              </a:rPr>
              <a:t> </a:t>
            </a:r>
            <a:r>
              <a:rPr lang="it-IT" sz="2100" dirty="0" err="1">
                <a:latin typeface="Athelas" panose="02000503000000020003" pitchFamily="2" charset="77"/>
              </a:rPr>
              <a:t>dans</a:t>
            </a:r>
            <a:r>
              <a:rPr lang="it-IT" sz="2100" dirty="0">
                <a:latin typeface="Athelas" panose="02000503000000020003" pitchFamily="2" charset="77"/>
              </a:rPr>
              <a:t> une </a:t>
            </a:r>
            <a:r>
              <a:rPr lang="it-IT" sz="2100" dirty="0" err="1">
                <a:latin typeface="Athelas" panose="02000503000000020003" pitchFamily="2" charset="77"/>
              </a:rPr>
              <a:t>chambre</a:t>
            </a:r>
            <a:r>
              <a:rPr lang="it-IT" sz="2100" dirty="0">
                <a:latin typeface="Athelas" panose="02000503000000020003" pitchFamily="2" charset="77"/>
              </a:rPr>
              <a:t> Aura </a:t>
            </a:r>
            <a:r>
              <a:rPr lang="it-IT" sz="2100" dirty="0" err="1">
                <a:latin typeface="Athelas" panose="02000503000000020003" pitchFamily="2" charset="77"/>
              </a:rPr>
              <a:t>lu</a:t>
            </a:r>
            <a:r>
              <a:rPr lang="it-IT" sz="2100" dirty="0">
                <a:latin typeface="Athelas" panose="02000503000000020003" pitchFamily="2" charset="77"/>
              </a:rPr>
              <a:t> ce </a:t>
            </a:r>
            <a:r>
              <a:rPr lang="it-IT" sz="2100" dirty="0" err="1">
                <a:latin typeface="Athelas" panose="02000503000000020003" pitchFamily="2" charset="77"/>
              </a:rPr>
              <a:t>que</a:t>
            </a:r>
            <a:r>
              <a:rPr lang="it-IT" sz="2100" dirty="0">
                <a:latin typeface="Athelas" panose="02000503000000020003" pitchFamily="2" charset="77"/>
              </a:rPr>
              <a:t> </a:t>
            </a:r>
            <a:r>
              <a:rPr lang="it-IT" sz="2100" dirty="0" err="1">
                <a:latin typeface="Athelas" panose="02000503000000020003" pitchFamily="2" charset="77"/>
              </a:rPr>
              <a:t>j'ai</a:t>
            </a:r>
            <a:r>
              <a:rPr lang="it-IT" sz="2100" dirty="0">
                <a:latin typeface="Athelas" panose="02000503000000020003" pitchFamily="2" charset="77"/>
              </a:rPr>
              <a:t> </a:t>
            </a:r>
            <a:r>
              <a:rPr lang="it-IT" sz="2100" dirty="0" err="1">
                <a:latin typeface="Athelas" panose="02000503000000020003" pitchFamily="2" charset="77"/>
              </a:rPr>
              <a:t>pensé</a:t>
            </a:r>
            <a:r>
              <a:rPr lang="it-IT" sz="2100" dirty="0">
                <a:latin typeface="Athelas" panose="02000503000000020003" pitchFamily="2" charset="77"/>
              </a:rPr>
              <a:t>, Et la lampe </a:t>
            </a:r>
            <a:r>
              <a:rPr lang="it-IT" sz="2100" dirty="0" err="1">
                <a:latin typeface="Athelas" panose="02000503000000020003" pitchFamily="2" charset="77"/>
              </a:rPr>
              <a:t>tiendra</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mots</a:t>
            </a:r>
            <a:r>
              <a:rPr lang="it-IT" sz="2100" dirty="0">
                <a:latin typeface="Athelas" panose="02000503000000020003" pitchFamily="2" charset="77"/>
              </a:rPr>
              <a:t> </a:t>
            </a:r>
            <a:r>
              <a:rPr lang="it-IT" sz="2100" dirty="0" err="1">
                <a:latin typeface="Athelas" panose="02000503000000020003" pitchFamily="2" charset="77"/>
              </a:rPr>
              <a:t>Sous</a:t>
            </a:r>
            <a:r>
              <a:rPr lang="it-IT" sz="2100" dirty="0">
                <a:latin typeface="Athelas" panose="02000503000000020003" pitchFamily="2" charset="77"/>
              </a:rPr>
              <a:t> la </a:t>
            </a:r>
            <a:r>
              <a:rPr lang="it-IT" sz="2100" dirty="0" err="1">
                <a:latin typeface="Athelas" panose="02000503000000020003" pitchFamily="2" charset="77"/>
              </a:rPr>
              <a:t>pointe</a:t>
            </a:r>
            <a:r>
              <a:rPr lang="it-IT" sz="2100" dirty="0">
                <a:latin typeface="Athelas" panose="02000503000000020003" pitchFamily="2" charset="77"/>
              </a:rPr>
              <a:t> de </a:t>
            </a:r>
            <a:r>
              <a:rPr lang="it-IT" sz="2100" dirty="0" err="1">
                <a:latin typeface="Athelas" panose="02000503000000020003" pitchFamily="2" charset="77"/>
              </a:rPr>
              <a:t>ses</a:t>
            </a:r>
            <a:r>
              <a:rPr lang="it-IT" sz="2100" dirty="0">
                <a:latin typeface="Athelas" panose="02000503000000020003" pitchFamily="2" charset="77"/>
              </a:rPr>
              <a:t> rayons, </a:t>
            </a:r>
            <a:r>
              <a:rPr lang="it-IT" sz="2100" dirty="0" err="1">
                <a:latin typeface="Athelas" panose="02000503000000020003" pitchFamily="2" charset="77"/>
              </a:rPr>
              <a:t>Comme</a:t>
            </a:r>
            <a:r>
              <a:rPr lang="it-IT" sz="2100" dirty="0">
                <a:latin typeface="Athelas" panose="02000503000000020003" pitchFamily="2" charset="77"/>
              </a:rPr>
              <a:t> un </a:t>
            </a:r>
            <a:r>
              <a:rPr lang="it-IT" sz="2100" dirty="0" err="1">
                <a:latin typeface="Athelas" panose="02000503000000020003" pitchFamily="2" charset="77"/>
              </a:rPr>
              <a:t>hutin</a:t>
            </a:r>
            <a:r>
              <a:rPr lang="it-IT" sz="2100" dirty="0">
                <a:latin typeface="Athelas" panose="02000503000000020003" pitchFamily="2" charset="77"/>
              </a:rPr>
              <a:t> </a:t>
            </a:r>
            <a:r>
              <a:rPr lang="it-IT" sz="2100" dirty="0" err="1">
                <a:latin typeface="Athelas" panose="02000503000000020003" pitchFamily="2" charset="77"/>
              </a:rPr>
              <a:t>sous</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épées</a:t>
            </a:r>
            <a:r>
              <a:rPr lang="it-IT" sz="2100" dirty="0">
                <a:latin typeface="Athelas" panose="02000503000000020003" pitchFamily="2" charset="77"/>
              </a:rPr>
              <a:t>. Il </a:t>
            </a:r>
            <a:r>
              <a:rPr lang="it-IT" sz="2100" dirty="0" err="1">
                <a:latin typeface="Athelas" panose="02000503000000020003" pitchFamily="2" charset="77"/>
              </a:rPr>
              <a:t>marchera</a:t>
            </a:r>
            <a:r>
              <a:rPr lang="it-IT" sz="2100" dirty="0">
                <a:latin typeface="Athelas" panose="02000503000000020003" pitchFamily="2" charset="77"/>
              </a:rPr>
              <a:t> </a:t>
            </a:r>
            <a:r>
              <a:rPr lang="it-IT" sz="2100" dirty="0" err="1">
                <a:latin typeface="Athelas" panose="02000503000000020003" pitchFamily="2" charset="77"/>
              </a:rPr>
              <a:t>vers</a:t>
            </a:r>
            <a:r>
              <a:rPr lang="it-IT" sz="2100" dirty="0">
                <a:latin typeface="Athelas" panose="02000503000000020003" pitchFamily="2" charset="77"/>
              </a:rPr>
              <a:t> la </a:t>
            </a:r>
            <a:r>
              <a:rPr lang="it-IT" sz="2100" dirty="0" err="1">
                <a:latin typeface="Athelas" panose="02000503000000020003" pitchFamily="2" charset="77"/>
              </a:rPr>
              <a:t>fenêtre</a:t>
            </a:r>
            <a:r>
              <a:rPr lang="it-IT" sz="2100" dirty="0">
                <a:latin typeface="Athelas" panose="02000503000000020003" pitchFamily="2" charset="77"/>
              </a:rPr>
              <a:t> Et l'</a:t>
            </a:r>
            <a:r>
              <a:rPr lang="it-IT" sz="2100" dirty="0" err="1">
                <a:latin typeface="Athelas" panose="02000503000000020003" pitchFamily="2" charset="77"/>
              </a:rPr>
              <a:t>ouvrira</a:t>
            </a:r>
            <a:r>
              <a:rPr lang="it-IT" sz="2100" dirty="0">
                <a:latin typeface="Athelas" panose="02000503000000020003" pitchFamily="2" charset="77"/>
              </a:rPr>
              <a:t> pour </a:t>
            </a:r>
            <a:r>
              <a:rPr lang="it-IT" sz="2100" dirty="0" err="1">
                <a:latin typeface="Athelas" panose="02000503000000020003" pitchFamily="2" charset="77"/>
              </a:rPr>
              <a:t>voir</a:t>
            </a:r>
            <a:r>
              <a:rPr lang="it-IT" sz="2100" dirty="0">
                <a:latin typeface="Athelas" panose="02000503000000020003" pitchFamily="2" charset="77"/>
              </a:rPr>
              <a:t> la ville. </a:t>
            </a:r>
            <a:r>
              <a:rPr lang="it-IT" sz="2100" dirty="0" err="1">
                <a:latin typeface="Athelas" panose="02000503000000020003" pitchFamily="2" charset="77"/>
              </a:rPr>
              <a:t>Quelqu'un</a:t>
            </a:r>
            <a:r>
              <a:rPr lang="it-IT" sz="2100" dirty="0">
                <a:latin typeface="Athelas" panose="02000503000000020003" pitchFamily="2" charset="77"/>
              </a:rPr>
              <a:t> en </a:t>
            </a:r>
            <a:r>
              <a:rPr lang="it-IT" sz="2100" dirty="0" err="1">
                <a:latin typeface="Athelas" panose="02000503000000020003" pitchFamily="2" charset="77"/>
              </a:rPr>
              <a:t>haut</a:t>
            </a:r>
            <a:r>
              <a:rPr lang="it-IT" sz="2100" dirty="0">
                <a:latin typeface="Athelas" panose="02000503000000020003" pitchFamily="2" charset="77"/>
              </a:rPr>
              <a:t> d'un omnibus </a:t>
            </a:r>
            <a:r>
              <a:rPr lang="it-IT" sz="2100" dirty="0" err="1">
                <a:latin typeface="Athelas" panose="02000503000000020003" pitchFamily="2" charset="77"/>
              </a:rPr>
              <a:t>Malgré</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soubresauts</a:t>
            </a:r>
            <a:r>
              <a:rPr lang="it-IT" sz="2100" dirty="0">
                <a:latin typeface="Athelas" panose="02000503000000020003" pitchFamily="2" charset="77"/>
              </a:rPr>
              <a:t> </a:t>
            </a:r>
            <a:r>
              <a:rPr lang="it-IT" sz="2100" dirty="0" err="1">
                <a:latin typeface="Athelas" panose="02000503000000020003" pitchFamily="2" charset="77"/>
              </a:rPr>
              <a:t>des</a:t>
            </a:r>
            <a:r>
              <a:rPr lang="it-IT" sz="2100" dirty="0">
                <a:latin typeface="Athelas" panose="02000503000000020003" pitchFamily="2" charset="77"/>
              </a:rPr>
              <a:t> </a:t>
            </a:r>
            <a:r>
              <a:rPr lang="it-IT" sz="2100" dirty="0" err="1">
                <a:latin typeface="Athelas" panose="02000503000000020003" pitchFamily="2" charset="77"/>
              </a:rPr>
              <a:t>roues</a:t>
            </a:r>
            <a:r>
              <a:rPr lang="it-IT" sz="2100" dirty="0">
                <a:latin typeface="Athelas" panose="02000503000000020003" pitchFamily="2" charset="77"/>
              </a:rPr>
              <a:t> Lira </a:t>
            </a:r>
            <a:r>
              <a:rPr lang="it-IT" sz="2100" dirty="0" err="1">
                <a:latin typeface="Athelas" panose="02000503000000020003" pitchFamily="2" charset="77"/>
              </a:rPr>
              <a:t>mon</a:t>
            </a:r>
            <a:r>
              <a:rPr lang="it-IT" sz="2100" dirty="0">
                <a:latin typeface="Athelas" panose="02000503000000020003" pitchFamily="2" charset="77"/>
              </a:rPr>
              <a:t> </a:t>
            </a:r>
            <a:r>
              <a:rPr lang="it-IT" sz="2100" dirty="0" err="1">
                <a:latin typeface="Athelas" panose="02000503000000020003" pitchFamily="2" charset="77"/>
              </a:rPr>
              <a:t>livre</a:t>
            </a:r>
            <a:r>
              <a:rPr lang="it-IT" sz="2100" dirty="0">
                <a:latin typeface="Athelas" panose="02000503000000020003" pitchFamily="2" charset="77"/>
              </a:rPr>
              <a:t> ; </a:t>
            </a:r>
            <a:r>
              <a:rPr lang="it-IT" sz="2100" dirty="0" err="1">
                <a:latin typeface="Athelas" panose="02000503000000020003" pitchFamily="2" charset="77"/>
              </a:rPr>
              <a:t>tous</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mots</a:t>
            </a:r>
            <a:r>
              <a:rPr lang="it-IT" sz="2100" dirty="0">
                <a:latin typeface="Athelas" panose="02000503000000020003" pitchFamily="2" charset="77"/>
              </a:rPr>
              <a:t> </a:t>
            </a:r>
            <a:r>
              <a:rPr lang="it-IT" sz="2100" dirty="0" err="1">
                <a:latin typeface="Athelas" panose="02000503000000020003" pitchFamily="2" charset="77"/>
              </a:rPr>
              <a:t>Entreront</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uns</a:t>
            </a:r>
            <a:r>
              <a:rPr lang="it-IT" sz="2100" dirty="0">
                <a:latin typeface="Athelas" panose="02000503000000020003" pitchFamily="2" charset="77"/>
              </a:rPr>
              <a:t> </a:t>
            </a:r>
            <a:r>
              <a:rPr lang="it-IT" sz="2100" dirty="0" err="1">
                <a:latin typeface="Athelas" panose="02000503000000020003" pitchFamily="2" charset="77"/>
              </a:rPr>
              <a:t>dans</a:t>
            </a:r>
            <a:r>
              <a:rPr lang="it-IT" sz="2100" dirty="0">
                <a:latin typeface="Athelas" panose="02000503000000020003" pitchFamily="2" charset="77"/>
              </a:rPr>
              <a:t> </a:t>
            </a:r>
            <a:r>
              <a:rPr lang="it-IT" sz="2100" dirty="0" err="1">
                <a:latin typeface="Athelas" panose="02000503000000020003" pitchFamily="2" charset="77"/>
              </a:rPr>
              <a:t>les</a:t>
            </a:r>
            <a:r>
              <a:rPr lang="it-IT" sz="2100" dirty="0">
                <a:latin typeface="Athelas" panose="02000503000000020003" pitchFamily="2" charset="77"/>
              </a:rPr>
              <a:t> </a:t>
            </a:r>
            <a:r>
              <a:rPr lang="it-IT" sz="2100" dirty="0" err="1">
                <a:latin typeface="Athelas" panose="02000503000000020003" pitchFamily="2" charset="77"/>
              </a:rPr>
              <a:t>autres</a:t>
            </a:r>
            <a:r>
              <a:rPr lang="it-IT" sz="2100" dirty="0">
                <a:latin typeface="Athelas" panose="02000503000000020003" pitchFamily="2" charset="77"/>
              </a:rPr>
              <a:t>. Une </a:t>
            </a:r>
            <a:r>
              <a:rPr lang="it-IT" sz="2100" dirty="0" err="1">
                <a:latin typeface="Athelas" panose="02000503000000020003" pitchFamily="2" charset="77"/>
              </a:rPr>
              <a:t>nuit</a:t>
            </a:r>
            <a:r>
              <a:rPr lang="it-IT" sz="2100" dirty="0">
                <a:latin typeface="Athelas" panose="02000503000000020003" pitchFamily="2" charset="77"/>
              </a:rPr>
              <a:t> de </a:t>
            </a:r>
            <a:r>
              <a:rPr lang="it-IT" sz="2100" dirty="0" err="1">
                <a:latin typeface="Athelas" panose="02000503000000020003" pitchFamily="2" charset="77"/>
              </a:rPr>
              <a:t>Juillet</a:t>
            </a:r>
            <a:r>
              <a:rPr lang="it-IT" sz="2100" dirty="0">
                <a:latin typeface="Athelas" panose="02000503000000020003" pitchFamily="2" charset="77"/>
              </a:rPr>
              <a:t>, </a:t>
            </a:r>
            <a:r>
              <a:rPr lang="it-IT" sz="2100" dirty="0" err="1">
                <a:latin typeface="Athelas" panose="02000503000000020003" pitchFamily="2" charset="77"/>
              </a:rPr>
              <a:t>quelqu'un</a:t>
            </a:r>
            <a:r>
              <a:rPr lang="it-IT" sz="2100" dirty="0">
                <a:latin typeface="Athelas" panose="02000503000000020003" pitchFamily="2" charset="77"/>
              </a:rPr>
              <a:t> S'</a:t>
            </a:r>
            <a:r>
              <a:rPr lang="it-IT" sz="2100" dirty="0" err="1">
                <a:latin typeface="Athelas" panose="02000503000000020003" pitchFamily="2" charset="77"/>
              </a:rPr>
              <a:t>allongera</a:t>
            </a:r>
            <a:r>
              <a:rPr lang="it-IT" sz="2100" dirty="0">
                <a:latin typeface="Athelas" panose="02000503000000020003" pitchFamily="2" charset="77"/>
              </a:rPr>
              <a:t> </a:t>
            </a:r>
            <a:r>
              <a:rPr lang="it-IT" sz="2100" dirty="0" err="1">
                <a:latin typeface="Athelas" panose="02000503000000020003" pitchFamily="2" charset="77"/>
              </a:rPr>
              <a:t>dans</a:t>
            </a:r>
            <a:r>
              <a:rPr lang="it-IT" sz="2100" dirty="0">
                <a:latin typeface="Athelas" panose="02000503000000020003" pitchFamily="2" charset="77"/>
              </a:rPr>
              <a:t> son </a:t>
            </a:r>
            <a:r>
              <a:rPr lang="it-IT" sz="2100" dirty="0" err="1">
                <a:latin typeface="Athelas" panose="02000503000000020003" pitchFamily="2" charset="77"/>
              </a:rPr>
              <a:t>lit</a:t>
            </a:r>
            <a:r>
              <a:rPr lang="it-IT" sz="2100" dirty="0">
                <a:latin typeface="Athelas" panose="02000503000000020003" pitchFamily="2" charset="77"/>
              </a:rPr>
              <a:t> </a:t>
            </a:r>
            <a:r>
              <a:rPr lang="it-IT" sz="2100" dirty="0" err="1">
                <a:latin typeface="Athelas" panose="02000503000000020003" pitchFamily="2" charset="77"/>
              </a:rPr>
              <a:t>frais</a:t>
            </a:r>
            <a:r>
              <a:rPr lang="it-IT" sz="2100" dirty="0">
                <a:latin typeface="Athelas" panose="02000503000000020003" pitchFamily="2" charset="77"/>
              </a:rPr>
              <a:t>.</a:t>
            </a:r>
            <a:endParaRPr lang="fr-FR" sz="2100" dirty="0">
              <a:latin typeface="Athelas" panose="02000503000000020003" pitchFamily="2" charset="77"/>
            </a:endParaRPr>
          </a:p>
        </p:txBody>
      </p:sp>
    </p:spTree>
    <p:extLst>
      <p:ext uri="{BB962C8B-B14F-4D97-AF65-F5344CB8AC3E}">
        <p14:creationId xmlns:p14="http://schemas.microsoft.com/office/powerpoint/2010/main" val="1375910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28E5A7C-B402-E524-7925-3A0A20C470A3}"/>
              </a:ext>
            </a:extLst>
          </p:cNvPr>
          <p:cNvSpPr>
            <a:spLocks noGrp="1"/>
          </p:cNvSpPr>
          <p:nvPr>
            <p:ph type="title"/>
          </p:nvPr>
        </p:nvSpPr>
        <p:spPr/>
        <p:txBody>
          <a:bodyPr/>
          <a:lstStyle/>
          <a:p>
            <a:r>
              <a:rPr lang="fr-FR" dirty="0" err="1"/>
              <a:t>JuLES</a:t>
            </a:r>
            <a:r>
              <a:rPr lang="fr-FR" dirty="0"/>
              <a:t> ROMAINS, PREFACE</a:t>
            </a:r>
          </a:p>
        </p:txBody>
      </p:sp>
      <p:sp>
        <p:nvSpPr>
          <p:cNvPr id="3" name="Segnaposto contenuto 2">
            <a:extLst>
              <a:ext uri="{FF2B5EF4-FFF2-40B4-BE49-F238E27FC236}">
                <a16:creationId xmlns:a16="http://schemas.microsoft.com/office/drawing/2014/main" id="{21B815D5-1CB2-519F-3308-F7B53EF1B833}"/>
              </a:ext>
            </a:extLst>
          </p:cNvPr>
          <p:cNvSpPr>
            <a:spLocks noGrp="1"/>
          </p:cNvSpPr>
          <p:nvPr>
            <p:ph idx="1"/>
          </p:nvPr>
        </p:nvSpPr>
        <p:spPr/>
        <p:txBody>
          <a:bodyPr>
            <a:normAutofit lnSpcReduction="10000"/>
          </a:bodyPr>
          <a:lstStyle/>
          <a:p>
            <a:r>
              <a:rPr lang="it-IT" dirty="0">
                <a:latin typeface="Athelas" panose="02000503000000020003" pitchFamily="2" charset="77"/>
              </a:rPr>
              <a:t>En </a:t>
            </a:r>
            <a:r>
              <a:rPr lang="it-IT" dirty="0" err="1">
                <a:latin typeface="Athelas" panose="02000503000000020003" pitchFamily="2" charset="77"/>
              </a:rPr>
              <a:t>songeant</a:t>
            </a:r>
            <a:r>
              <a:rPr lang="it-IT" dirty="0">
                <a:latin typeface="Athelas" panose="02000503000000020003" pitchFamily="2" charset="77"/>
              </a:rPr>
              <a:t> </a:t>
            </a:r>
            <a:r>
              <a:rPr lang="it-IT" dirty="0" err="1">
                <a:latin typeface="Athelas" panose="02000503000000020003" pitchFamily="2" charset="77"/>
              </a:rPr>
              <a:t>qu'il</a:t>
            </a:r>
            <a:r>
              <a:rPr lang="it-IT" dirty="0">
                <a:latin typeface="Athelas" panose="02000503000000020003" pitchFamily="2" charset="77"/>
              </a:rPr>
              <a:t> a </a:t>
            </a:r>
            <a:r>
              <a:rPr lang="it-IT" dirty="0" err="1">
                <a:latin typeface="Athelas" panose="02000503000000020003" pitchFamily="2" charset="77"/>
              </a:rPr>
              <a:t>lu</a:t>
            </a:r>
            <a:r>
              <a:rPr lang="it-IT" dirty="0">
                <a:latin typeface="Athelas" panose="02000503000000020003" pitchFamily="2" charset="77"/>
              </a:rPr>
              <a:t> </a:t>
            </a:r>
            <a:r>
              <a:rPr lang="it-IT" dirty="0" err="1">
                <a:latin typeface="Athelas" panose="02000503000000020003" pitchFamily="2" charset="77"/>
              </a:rPr>
              <a:t>mon</a:t>
            </a:r>
            <a:r>
              <a:rPr lang="it-IT" dirty="0">
                <a:latin typeface="Athelas" panose="02000503000000020003" pitchFamily="2" charset="77"/>
              </a:rPr>
              <a:t> </a:t>
            </a:r>
            <a:r>
              <a:rPr lang="it-IT" dirty="0" err="1">
                <a:latin typeface="Athelas" panose="02000503000000020003" pitchFamily="2" charset="77"/>
              </a:rPr>
              <a:t>livre</a:t>
            </a:r>
            <a:r>
              <a:rPr lang="it-IT" dirty="0">
                <a:latin typeface="Athelas" panose="02000503000000020003" pitchFamily="2" charset="77"/>
              </a:rPr>
              <a:t> ; Et </a:t>
            </a:r>
            <a:r>
              <a:rPr lang="it-IT" dirty="0" err="1">
                <a:latin typeface="Athelas" panose="02000503000000020003" pitchFamily="2" charset="77"/>
              </a:rPr>
              <a:t>comme</a:t>
            </a:r>
            <a:r>
              <a:rPr lang="it-IT" dirty="0">
                <a:latin typeface="Athelas" panose="02000503000000020003" pitchFamily="2" charset="77"/>
              </a:rPr>
              <a:t> </a:t>
            </a:r>
            <a:r>
              <a:rPr lang="it-IT" dirty="0" err="1">
                <a:latin typeface="Athelas" panose="02000503000000020003" pitchFamily="2" charset="77"/>
              </a:rPr>
              <a:t>alors</a:t>
            </a:r>
            <a:r>
              <a:rPr lang="it-IT" dirty="0">
                <a:latin typeface="Athelas" panose="02000503000000020003" pitchFamily="2" charset="77"/>
              </a:rPr>
              <a:t> il y aura Un </a:t>
            </a:r>
            <a:r>
              <a:rPr lang="it-IT" dirty="0" err="1">
                <a:latin typeface="Athelas" panose="02000503000000020003" pitchFamily="2" charset="77"/>
              </a:rPr>
              <a:t>sifflement</a:t>
            </a:r>
            <a:r>
              <a:rPr lang="it-IT" dirty="0">
                <a:latin typeface="Athelas" panose="02000503000000020003" pitchFamily="2" charset="77"/>
              </a:rPr>
              <a:t> de </a:t>
            </a:r>
            <a:r>
              <a:rPr lang="it-IT" dirty="0" err="1">
                <a:latin typeface="Athelas" panose="02000503000000020003" pitchFamily="2" charset="77"/>
              </a:rPr>
              <a:t>train</a:t>
            </a:r>
            <a:r>
              <a:rPr lang="it-IT" dirty="0">
                <a:latin typeface="Athelas" panose="02000503000000020003" pitchFamily="2" charset="77"/>
              </a:rPr>
              <a:t> </a:t>
            </a:r>
            <a:r>
              <a:rPr lang="it-IT" dirty="0" err="1">
                <a:latin typeface="Athelas" panose="02000503000000020003" pitchFamily="2" charset="77"/>
              </a:rPr>
              <a:t>au</a:t>
            </a:r>
            <a:r>
              <a:rPr lang="it-IT" dirty="0">
                <a:latin typeface="Athelas" panose="02000503000000020003" pitchFamily="2" charset="77"/>
              </a:rPr>
              <a:t> nord. Le </a:t>
            </a:r>
            <a:r>
              <a:rPr lang="it-IT" dirty="0" err="1">
                <a:latin typeface="Athelas" panose="02000503000000020003" pitchFamily="2" charset="77"/>
              </a:rPr>
              <a:t>cœur</a:t>
            </a:r>
            <a:r>
              <a:rPr lang="it-IT" dirty="0">
                <a:latin typeface="Athelas" panose="02000503000000020003" pitchFamily="2" charset="77"/>
              </a:rPr>
              <a:t> de l’</a:t>
            </a:r>
            <a:r>
              <a:rPr lang="it-IT" dirty="0" err="1">
                <a:latin typeface="Athelas" panose="02000503000000020003" pitchFamily="2" charset="77"/>
              </a:rPr>
              <a:t>homme</a:t>
            </a:r>
            <a:r>
              <a:rPr lang="it-IT" dirty="0">
                <a:latin typeface="Athelas" panose="02000503000000020003" pitchFamily="2" charset="77"/>
              </a:rPr>
              <a:t>, </a:t>
            </a:r>
            <a:r>
              <a:rPr lang="it-IT" dirty="0" err="1">
                <a:latin typeface="Athelas" panose="02000503000000020003" pitchFamily="2" charset="77"/>
              </a:rPr>
              <a:t>soulevé</a:t>
            </a:r>
            <a:r>
              <a:rPr lang="it-IT" dirty="0">
                <a:latin typeface="Athelas" panose="02000503000000020003" pitchFamily="2" charset="77"/>
              </a:rPr>
              <a:t>, </a:t>
            </a:r>
            <a:r>
              <a:rPr lang="it-IT" dirty="0" err="1">
                <a:latin typeface="Athelas" panose="02000503000000020003" pitchFamily="2" charset="77"/>
              </a:rPr>
              <a:t>Refusera</a:t>
            </a:r>
            <a:r>
              <a:rPr lang="it-IT" dirty="0">
                <a:latin typeface="Athelas" panose="02000503000000020003" pitchFamily="2" charset="77"/>
              </a:rPr>
              <a:t> de s'</a:t>
            </a:r>
            <a:r>
              <a:rPr lang="it-IT" dirty="0" err="1">
                <a:latin typeface="Athelas" panose="02000503000000020003" pitchFamily="2" charset="77"/>
              </a:rPr>
              <a:t>endormir</a:t>
            </a:r>
            <a:r>
              <a:rPr lang="it-IT" dirty="0">
                <a:latin typeface="Athelas" panose="02000503000000020003" pitchFamily="2" charset="77"/>
              </a:rPr>
              <a:t>. </a:t>
            </a:r>
            <a:r>
              <a:rPr lang="it-IT" dirty="0" err="1">
                <a:latin typeface="Athelas" panose="02000503000000020003" pitchFamily="2" charset="77"/>
              </a:rPr>
              <a:t>Dans</a:t>
            </a:r>
            <a:r>
              <a:rPr lang="it-IT" dirty="0">
                <a:latin typeface="Athelas" panose="02000503000000020003" pitchFamily="2" charset="77"/>
              </a:rPr>
              <a:t> le </a:t>
            </a:r>
            <a:r>
              <a:rPr lang="it-IT" dirty="0" err="1">
                <a:latin typeface="Athelas" panose="02000503000000020003" pitchFamily="2" charset="77"/>
              </a:rPr>
              <a:t>train</a:t>
            </a:r>
            <a:r>
              <a:rPr lang="it-IT" dirty="0">
                <a:latin typeface="Athelas" panose="02000503000000020003" pitchFamily="2" charset="77"/>
              </a:rPr>
              <a:t> qui </a:t>
            </a:r>
            <a:r>
              <a:rPr lang="it-IT" dirty="0" err="1">
                <a:latin typeface="Athelas" panose="02000503000000020003" pitchFamily="2" charset="77"/>
              </a:rPr>
              <a:t>sifflera</a:t>
            </a:r>
            <a:r>
              <a:rPr lang="it-IT" dirty="0">
                <a:latin typeface="Athelas" panose="02000503000000020003" pitchFamily="2" charset="77"/>
              </a:rPr>
              <a:t> </a:t>
            </a:r>
            <a:r>
              <a:rPr lang="it-IT" dirty="0" err="1">
                <a:latin typeface="Athelas" panose="02000503000000020003" pitchFamily="2" charset="77"/>
              </a:rPr>
              <a:t>vers</a:t>
            </a:r>
            <a:r>
              <a:rPr lang="it-IT" dirty="0">
                <a:latin typeface="Athelas" panose="02000503000000020003" pitchFamily="2" charset="77"/>
              </a:rPr>
              <a:t> le nord Un </a:t>
            </a:r>
            <a:r>
              <a:rPr lang="it-IT" dirty="0" err="1">
                <a:latin typeface="Athelas" panose="02000503000000020003" pitchFamily="2" charset="77"/>
              </a:rPr>
              <a:t>homme</a:t>
            </a:r>
            <a:r>
              <a:rPr lang="it-IT" dirty="0">
                <a:latin typeface="Athelas" panose="02000503000000020003" pitchFamily="2" charset="77"/>
              </a:rPr>
              <a:t> lira </a:t>
            </a:r>
            <a:r>
              <a:rPr lang="it-IT" dirty="0" err="1">
                <a:latin typeface="Athelas" panose="02000503000000020003" pitchFamily="2" charset="77"/>
              </a:rPr>
              <a:t>près</a:t>
            </a:r>
            <a:r>
              <a:rPr lang="it-IT" dirty="0">
                <a:latin typeface="Athelas" panose="02000503000000020003" pitchFamily="2" charset="77"/>
              </a:rPr>
              <a:t> de la </a:t>
            </a:r>
            <a:r>
              <a:rPr lang="it-IT" dirty="0" err="1">
                <a:latin typeface="Athelas" panose="02000503000000020003" pitchFamily="2" charset="77"/>
              </a:rPr>
              <a:t>portière</a:t>
            </a:r>
            <a:r>
              <a:rPr lang="it-IT" dirty="0">
                <a:latin typeface="Athelas" panose="02000503000000020003" pitchFamily="2" charset="77"/>
              </a:rPr>
              <a:t> ; La </a:t>
            </a:r>
            <a:r>
              <a:rPr lang="it-IT" dirty="0" err="1">
                <a:latin typeface="Athelas" panose="02000503000000020003" pitchFamily="2" charset="77"/>
              </a:rPr>
              <a:t>vitesse</a:t>
            </a:r>
            <a:r>
              <a:rPr lang="it-IT" dirty="0">
                <a:latin typeface="Athelas" panose="02000503000000020003" pitchFamily="2" charset="77"/>
              </a:rPr>
              <a:t> </a:t>
            </a:r>
            <a:r>
              <a:rPr lang="it-IT" dirty="0" err="1">
                <a:latin typeface="Athelas" panose="02000503000000020003" pitchFamily="2" charset="77"/>
              </a:rPr>
              <a:t>échauffera</a:t>
            </a:r>
            <a:r>
              <a:rPr lang="it-IT" dirty="0">
                <a:latin typeface="Athelas" panose="02000503000000020003" pitchFamily="2" charset="77"/>
              </a:rPr>
              <a:t> le </a:t>
            </a:r>
            <a:r>
              <a:rPr lang="it-IT" dirty="0" err="1">
                <a:latin typeface="Athelas" panose="02000503000000020003" pitchFamily="2" charset="77"/>
              </a:rPr>
              <a:t>poème</a:t>
            </a:r>
            <a:r>
              <a:rPr lang="it-IT" dirty="0">
                <a:latin typeface="Athelas" panose="02000503000000020003" pitchFamily="2" charset="77"/>
              </a:rPr>
              <a:t> ; Il </a:t>
            </a:r>
            <a:r>
              <a:rPr lang="it-IT" dirty="0" err="1">
                <a:latin typeface="Athelas" panose="02000503000000020003" pitchFamily="2" charset="77"/>
              </a:rPr>
              <a:t>prendra</a:t>
            </a:r>
            <a:r>
              <a:rPr lang="it-IT" dirty="0">
                <a:latin typeface="Athelas" panose="02000503000000020003" pitchFamily="2" charset="77"/>
              </a:rPr>
              <a:t> </a:t>
            </a:r>
            <a:r>
              <a:rPr lang="it-IT" dirty="0" err="1">
                <a:latin typeface="Athelas" panose="02000503000000020003" pitchFamily="2" charset="77"/>
              </a:rPr>
              <a:t>feu</a:t>
            </a:r>
            <a:r>
              <a:rPr lang="it-IT" dirty="0">
                <a:latin typeface="Athelas" panose="02000503000000020003" pitchFamily="2" charset="77"/>
              </a:rPr>
              <a:t>, il </a:t>
            </a:r>
            <a:r>
              <a:rPr lang="it-IT" dirty="0" err="1">
                <a:latin typeface="Athelas" panose="02000503000000020003" pitchFamily="2" charset="77"/>
              </a:rPr>
              <a:t>élincellera</a:t>
            </a:r>
            <a:r>
              <a:rPr lang="it-IT" dirty="0">
                <a:latin typeface="Athelas" panose="02000503000000020003" pitchFamily="2" charset="77"/>
              </a:rPr>
              <a:t> ; Le </a:t>
            </a:r>
            <a:r>
              <a:rPr lang="it-IT" dirty="0" err="1">
                <a:latin typeface="Athelas" panose="02000503000000020003" pitchFamily="2" charset="77"/>
              </a:rPr>
              <a:t>souffle</a:t>
            </a:r>
            <a:r>
              <a:rPr lang="it-IT" dirty="0">
                <a:latin typeface="Athelas" panose="02000503000000020003" pitchFamily="2" charset="77"/>
              </a:rPr>
              <a:t> </a:t>
            </a:r>
            <a:r>
              <a:rPr lang="it-IT" dirty="0" err="1">
                <a:latin typeface="Athelas" panose="02000503000000020003" pitchFamily="2" charset="77"/>
              </a:rPr>
              <a:t>du</a:t>
            </a:r>
            <a:r>
              <a:rPr lang="it-IT" dirty="0">
                <a:latin typeface="Athelas" panose="02000503000000020003" pitchFamily="2" charset="77"/>
              </a:rPr>
              <a:t> </a:t>
            </a:r>
            <a:r>
              <a:rPr lang="it-IT" dirty="0" err="1">
                <a:latin typeface="Athelas" panose="02000503000000020003" pitchFamily="2" charset="77"/>
              </a:rPr>
              <a:t>train</a:t>
            </a:r>
            <a:r>
              <a:rPr lang="it-IT" dirty="0">
                <a:latin typeface="Athelas" panose="02000503000000020003" pitchFamily="2" charset="77"/>
              </a:rPr>
              <a:t> lui fera </a:t>
            </a:r>
            <a:r>
              <a:rPr lang="it-IT" dirty="0" err="1">
                <a:latin typeface="Athelas" panose="02000503000000020003" pitchFamily="2" charset="77"/>
              </a:rPr>
              <a:t>des</a:t>
            </a:r>
            <a:r>
              <a:rPr lang="it-IT" dirty="0">
                <a:latin typeface="Athelas" panose="02000503000000020003" pitchFamily="2" charset="77"/>
              </a:rPr>
              <a:t> </a:t>
            </a:r>
            <a:r>
              <a:rPr lang="it-IT" dirty="0" err="1">
                <a:latin typeface="Athelas" panose="02000503000000020003" pitchFamily="2" charset="77"/>
              </a:rPr>
              <a:t>flammes</a:t>
            </a:r>
            <a:r>
              <a:rPr lang="it-IT" dirty="0">
                <a:latin typeface="Athelas" panose="02000503000000020003" pitchFamily="2" charset="77"/>
              </a:rPr>
              <a:t> ; </a:t>
            </a:r>
            <a:r>
              <a:rPr lang="it-IT" dirty="0" err="1">
                <a:latin typeface="Athelas" panose="02000503000000020003" pitchFamily="2" charset="77"/>
              </a:rPr>
              <a:t>Les</a:t>
            </a:r>
            <a:r>
              <a:rPr lang="it-IT" dirty="0">
                <a:latin typeface="Athelas" panose="02000503000000020003" pitchFamily="2" charset="77"/>
              </a:rPr>
              <a:t> coups de </a:t>
            </a:r>
            <a:r>
              <a:rPr lang="it-IT" dirty="0" err="1">
                <a:latin typeface="Athelas" panose="02000503000000020003" pitchFamily="2" charset="77"/>
              </a:rPr>
              <a:t>piston</a:t>
            </a:r>
            <a:r>
              <a:rPr lang="it-IT" dirty="0">
                <a:latin typeface="Athelas" panose="02000503000000020003" pitchFamily="2" charset="77"/>
              </a:rPr>
              <a:t> </a:t>
            </a:r>
            <a:r>
              <a:rPr lang="it-IT" dirty="0" err="1">
                <a:latin typeface="Athelas" panose="02000503000000020003" pitchFamily="2" charset="77"/>
              </a:rPr>
              <a:t>secoueront</a:t>
            </a:r>
            <a:r>
              <a:rPr lang="it-IT" dirty="0">
                <a:latin typeface="Athelas" panose="02000503000000020003" pitchFamily="2" charset="77"/>
              </a:rPr>
              <a:t> </a:t>
            </a:r>
            <a:r>
              <a:rPr lang="it-IT" dirty="0" err="1">
                <a:latin typeface="Athelas" panose="02000503000000020003" pitchFamily="2" charset="77"/>
              </a:rPr>
              <a:t>les</a:t>
            </a:r>
            <a:r>
              <a:rPr lang="it-IT" dirty="0">
                <a:latin typeface="Athelas" panose="02000503000000020003" pitchFamily="2" charset="77"/>
              </a:rPr>
              <a:t> </a:t>
            </a:r>
            <a:r>
              <a:rPr lang="it-IT" dirty="0" err="1">
                <a:latin typeface="Athelas" panose="02000503000000020003" pitchFamily="2" charset="77"/>
              </a:rPr>
              <a:t>vers</a:t>
            </a:r>
            <a:r>
              <a:rPr lang="it-IT" dirty="0">
                <a:latin typeface="Athelas" panose="02000503000000020003" pitchFamily="2" charset="77"/>
              </a:rPr>
              <a:t> </a:t>
            </a:r>
            <a:r>
              <a:rPr lang="it-IT" dirty="0" err="1">
                <a:latin typeface="Athelas" panose="02000503000000020003" pitchFamily="2" charset="77"/>
              </a:rPr>
              <a:t>Comme</a:t>
            </a:r>
            <a:r>
              <a:rPr lang="it-IT" dirty="0">
                <a:latin typeface="Athelas" panose="02000503000000020003" pitchFamily="2" charset="77"/>
              </a:rPr>
              <a:t> </a:t>
            </a:r>
            <a:r>
              <a:rPr lang="it-IT" dirty="0" err="1">
                <a:latin typeface="Athelas" panose="02000503000000020003" pitchFamily="2" charset="77"/>
              </a:rPr>
              <a:t>des</a:t>
            </a:r>
            <a:r>
              <a:rPr lang="it-IT" dirty="0">
                <a:latin typeface="Athelas" panose="02000503000000020003" pitchFamily="2" charset="77"/>
              </a:rPr>
              <a:t> </a:t>
            </a:r>
            <a:r>
              <a:rPr lang="it-IT" dirty="0" err="1">
                <a:latin typeface="Athelas" panose="02000503000000020003" pitchFamily="2" charset="77"/>
              </a:rPr>
              <a:t>torches</a:t>
            </a:r>
            <a:r>
              <a:rPr lang="it-IT" dirty="0">
                <a:latin typeface="Athelas" panose="02000503000000020003" pitchFamily="2" charset="77"/>
              </a:rPr>
              <a:t> brandies à la </a:t>
            </a:r>
            <a:r>
              <a:rPr lang="it-IT" dirty="0" err="1">
                <a:latin typeface="Athelas" panose="02000503000000020003" pitchFamily="2" charset="77"/>
              </a:rPr>
              <a:t>course</a:t>
            </a:r>
            <a:r>
              <a:rPr lang="it-IT" dirty="0">
                <a:latin typeface="Athelas" panose="02000503000000020003" pitchFamily="2" charset="77"/>
              </a:rPr>
              <a:t>. Et </a:t>
            </a:r>
            <a:r>
              <a:rPr lang="it-IT" dirty="0" err="1">
                <a:latin typeface="Athelas" panose="02000503000000020003" pitchFamily="2" charset="77"/>
              </a:rPr>
              <a:t>des</a:t>
            </a:r>
            <a:r>
              <a:rPr lang="it-IT" dirty="0">
                <a:latin typeface="Athelas" panose="02000503000000020003" pitchFamily="2" charset="77"/>
              </a:rPr>
              <a:t> </a:t>
            </a:r>
            <a:r>
              <a:rPr lang="it-IT" dirty="0" err="1">
                <a:latin typeface="Athelas" panose="02000503000000020003" pitchFamily="2" charset="77"/>
              </a:rPr>
              <a:t>hommes</a:t>
            </a:r>
            <a:r>
              <a:rPr lang="it-IT" dirty="0">
                <a:latin typeface="Athelas" panose="02000503000000020003" pitchFamily="2" charset="77"/>
              </a:rPr>
              <a:t>, plus </a:t>
            </a:r>
            <a:r>
              <a:rPr lang="it-IT" dirty="0" err="1">
                <a:latin typeface="Athelas" panose="02000503000000020003" pitchFamily="2" charset="77"/>
              </a:rPr>
              <a:t>tard</a:t>
            </a:r>
            <a:r>
              <a:rPr lang="it-IT" dirty="0">
                <a:latin typeface="Athelas" panose="02000503000000020003" pitchFamily="2" charset="77"/>
              </a:rPr>
              <a:t>, n'</a:t>
            </a:r>
            <a:r>
              <a:rPr lang="it-IT" dirty="0" err="1">
                <a:latin typeface="Athelas" panose="02000503000000020003" pitchFamily="2" charset="77"/>
              </a:rPr>
              <a:t>ayant</a:t>
            </a:r>
            <a:r>
              <a:rPr lang="it-IT" dirty="0">
                <a:latin typeface="Athelas" panose="02000503000000020003" pitchFamily="2" charset="77"/>
              </a:rPr>
              <a:t> </a:t>
            </a:r>
            <a:r>
              <a:rPr lang="it-IT" dirty="0" err="1">
                <a:latin typeface="Athelas" panose="02000503000000020003" pitchFamily="2" charset="77"/>
              </a:rPr>
              <a:t>pas</a:t>
            </a:r>
            <a:r>
              <a:rPr lang="it-IT" dirty="0">
                <a:latin typeface="Athelas" panose="02000503000000020003" pitchFamily="2" charset="77"/>
              </a:rPr>
              <a:t> </a:t>
            </a:r>
            <a:r>
              <a:rPr lang="it-IT" dirty="0" err="1">
                <a:latin typeface="Athelas" panose="02000503000000020003" pitchFamily="2" charset="77"/>
              </a:rPr>
              <a:t>lu</a:t>
            </a:r>
            <a:r>
              <a:rPr lang="it-IT" dirty="0">
                <a:latin typeface="Athelas" panose="02000503000000020003" pitchFamily="2" charset="77"/>
              </a:rPr>
              <a:t> le </a:t>
            </a:r>
            <a:r>
              <a:rPr lang="it-IT" dirty="0" err="1">
                <a:latin typeface="Athelas" panose="02000503000000020003" pitchFamily="2" charset="77"/>
              </a:rPr>
              <a:t>livre</a:t>
            </a:r>
            <a:r>
              <a:rPr lang="it-IT" dirty="0">
                <a:latin typeface="Athelas" panose="02000503000000020003" pitchFamily="2" charset="77"/>
              </a:rPr>
              <a:t>, </a:t>
            </a:r>
            <a:r>
              <a:rPr lang="it-IT" dirty="0" err="1">
                <a:latin typeface="Athelas" panose="02000503000000020003" pitchFamily="2" charset="77"/>
              </a:rPr>
              <a:t>Sauront</a:t>
            </a:r>
            <a:r>
              <a:rPr lang="it-IT" dirty="0">
                <a:latin typeface="Athelas" panose="02000503000000020003" pitchFamily="2" charset="77"/>
              </a:rPr>
              <a:t> </a:t>
            </a:r>
            <a:r>
              <a:rPr lang="it-IT" dirty="0" err="1">
                <a:latin typeface="Athelas" panose="02000503000000020003" pitchFamily="2" charset="77"/>
              </a:rPr>
              <a:t>mystérieusement</a:t>
            </a:r>
            <a:r>
              <a:rPr lang="it-IT" dirty="0">
                <a:latin typeface="Athelas" panose="02000503000000020003" pitchFamily="2" charset="77"/>
              </a:rPr>
              <a:t> ce </a:t>
            </a:r>
            <a:r>
              <a:rPr lang="it-IT" dirty="0" err="1">
                <a:latin typeface="Athelas" panose="02000503000000020003" pitchFamily="2" charset="77"/>
              </a:rPr>
              <a:t>que</a:t>
            </a:r>
            <a:r>
              <a:rPr lang="it-IT" dirty="0">
                <a:latin typeface="Athelas" panose="02000503000000020003" pitchFamily="2" charset="77"/>
              </a:rPr>
              <a:t>  </a:t>
            </a:r>
            <a:r>
              <a:rPr lang="it-IT" dirty="0" err="1">
                <a:latin typeface="Athelas" panose="02000503000000020003" pitchFamily="2" charset="77"/>
              </a:rPr>
              <a:t>j’ai</a:t>
            </a:r>
            <a:r>
              <a:rPr lang="it-IT" dirty="0">
                <a:latin typeface="Athelas" panose="02000503000000020003" pitchFamily="2" charset="77"/>
              </a:rPr>
              <a:t> </a:t>
            </a:r>
            <a:r>
              <a:rPr lang="it-IT" dirty="0" err="1">
                <a:latin typeface="Athelas" panose="02000503000000020003" pitchFamily="2" charset="77"/>
              </a:rPr>
              <a:t>dit</a:t>
            </a:r>
            <a:r>
              <a:rPr lang="it-IT" dirty="0">
                <a:latin typeface="Athelas" panose="02000503000000020003" pitchFamily="2" charset="77"/>
              </a:rPr>
              <a:t>. Ville, tu </a:t>
            </a:r>
            <a:r>
              <a:rPr lang="it-IT" dirty="0" err="1">
                <a:latin typeface="Athelas" panose="02000503000000020003" pitchFamily="2" charset="77"/>
              </a:rPr>
              <a:t>connaîtras</a:t>
            </a:r>
            <a:r>
              <a:rPr lang="it-IT" dirty="0">
                <a:latin typeface="Athelas" panose="02000503000000020003" pitchFamily="2" charset="77"/>
              </a:rPr>
              <a:t> la </a:t>
            </a:r>
            <a:r>
              <a:rPr lang="it-IT" dirty="0" err="1">
                <a:latin typeface="Athelas" panose="02000503000000020003" pitchFamily="2" charset="77"/>
              </a:rPr>
              <a:t>vague</a:t>
            </a:r>
            <a:r>
              <a:rPr lang="it-IT" dirty="0">
                <a:latin typeface="Athelas" panose="02000503000000020003" pitchFamily="2" charset="77"/>
              </a:rPr>
              <a:t> </a:t>
            </a:r>
            <a:r>
              <a:rPr lang="it-IT" dirty="0" err="1">
                <a:latin typeface="Athelas" panose="02000503000000020003" pitchFamily="2" charset="77"/>
              </a:rPr>
              <a:t>inquiétude</a:t>
            </a:r>
            <a:r>
              <a:rPr lang="it-IT" dirty="0">
                <a:latin typeface="Athelas" panose="02000503000000020003" pitchFamily="2" charset="77"/>
              </a:rPr>
              <a:t> D'une femme </a:t>
            </a:r>
            <a:r>
              <a:rPr lang="it-IT" dirty="0" err="1">
                <a:latin typeface="Athelas" panose="02000503000000020003" pitchFamily="2" charset="77"/>
              </a:rPr>
              <a:t>aux</a:t>
            </a:r>
            <a:r>
              <a:rPr lang="it-IT" dirty="0">
                <a:latin typeface="Athelas" panose="02000503000000020003" pitchFamily="2" charset="77"/>
              </a:rPr>
              <a:t> </a:t>
            </a:r>
            <a:r>
              <a:rPr lang="it-IT" dirty="0" err="1">
                <a:latin typeface="Athelas" panose="02000503000000020003" pitchFamily="2" charset="77"/>
              </a:rPr>
              <a:t>paumes</a:t>
            </a:r>
            <a:r>
              <a:rPr lang="it-IT" dirty="0">
                <a:latin typeface="Athelas" panose="02000503000000020003" pitchFamily="2" charset="77"/>
              </a:rPr>
              <a:t> </a:t>
            </a:r>
            <a:r>
              <a:rPr lang="it-IT" dirty="0" err="1">
                <a:latin typeface="Athelas" panose="02000503000000020003" pitchFamily="2" charset="77"/>
              </a:rPr>
              <a:t>moites</a:t>
            </a:r>
            <a:r>
              <a:rPr lang="it-IT" dirty="0">
                <a:latin typeface="Athelas" panose="02000503000000020003" pitchFamily="2" charset="77"/>
              </a:rPr>
              <a:t>, </a:t>
            </a:r>
            <a:r>
              <a:rPr lang="it-IT" dirty="0" err="1">
                <a:latin typeface="Athelas" panose="02000503000000020003" pitchFamily="2" charset="77"/>
              </a:rPr>
              <a:t>aux</a:t>
            </a:r>
            <a:r>
              <a:rPr lang="it-IT" dirty="0">
                <a:latin typeface="Athelas" panose="02000503000000020003" pitchFamily="2" charset="77"/>
              </a:rPr>
              <a:t> </a:t>
            </a:r>
            <a:r>
              <a:rPr lang="it-IT" dirty="0" err="1">
                <a:latin typeface="Athelas" panose="02000503000000020003" pitchFamily="2" charset="77"/>
              </a:rPr>
              <a:t>yeux</a:t>
            </a:r>
            <a:r>
              <a:rPr lang="it-IT" dirty="0">
                <a:latin typeface="Athelas" panose="02000503000000020003" pitchFamily="2" charset="77"/>
              </a:rPr>
              <a:t> </a:t>
            </a:r>
            <a:r>
              <a:rPr lang="it-IT" dirty="0" err="1">
                <a:latin typeface="Athelas" panose="02000503000000020003" pitchFamily="2" charset="77"/>
              </a:rPr>
              <a:t>brillants</a:t>
            </a:r>
            <a:r>
              <a:rPr lang="it-IT" dirty="0">
                <a:latin typeface="Athelas" panose="02000503000000020003" pitchFamily="2" charset="77"/>
              </a:rPr>
              <a:t>. </a:t>
            </a:r>
            <a:r>
              <a:rPr lang="it-IT" dirty="0" err="1">
                <a:latin typeface="Athelas" panose="02000503000000020003" pitchFamily="2" charset="77"/>
              </a:rPr>
              <a:t>Puis</a:t>
            </a:r>
            <a:r>
              <a:rPr lang="it-IT" dirty="0">
                <a:latin typeface="Athelas" panose="02000503000000020003" pitchFamily="2" charset="77"/>
              </a:rPr>
              <a:t> le </a:t>
            </a:r>
            <a:r>
              <a:rPr lang="it-IT" dirty="0" err="1">
                <a:latin typeface="Athelas" panose="02000503000000020003" pitchFamily="2" charset="77"/>
              </a:rPr>
              <a:t>malaise</a:t>
            </a:r>
            <a:r>
              <a:rPr lang="it-IT" dirty="0">
                <a:latin typeface="Athelas" panose="02000503000000020003" pitchFamily="2" charset="77"/>
              </a:rPr>
              <a:t> t'</a:t>
            </a:r>
            <a:r>
              <a:rPr lang="it-IT" dirty="0" err="1">
                <a:latin typeface="Athelas" panose="02000503000000020003" pitchFamily="2" charset="77"/>
              </a:rPr>
              <a:t>emplira</a:t>
            </a:r>
            <a:r>
              <a:rPr lang="it-IT" dirty="0">
                <a:latin typeface="Athelas" panose="02000503000000020003" pitchFamily="2" charset="77"/>
              </a:rPr>
              <a:t> en </a:t>
            </a:r>
            <a:r>
              <a:rPr lang="it-IT" dirty="0" err="1">
                <a:latin typeface="Athelas" panose="02000503000000020003" pitchFamily="2" charset="77"/>
              </a:rPr>
              <a:t>tournoyant</a:t>
            </a:r>
            <a:r>
              <a:rPr lang="it-IT" dirty="0">
                <a:latin typeface="Athelas" panose="02000503000000020003" pitchFamily="2" charset="77"/>
              </a:rPr>
              <a:t>. Et tu </a:t>
            </a:r>
            <a:r>
              <a:rPr lang="it-IT" dirty="0" err="1">
                <a:latin typeface="Athelas" panose="02000503000000020003" pitchFamily="2" charset="77"/>
              </a:rPr>
              <a:t>croiras</a:t>
            </a:r>
            <a:r>
              <a:rPr lang="it-IT" dirty="0">
                <a:latin typeface="Athelas" panose="02000503000000020003" pitchFamily="2" charset="77"/>
              </a:rPr>
              <a:t> </a:t>
            </a:r>
            <a:r>
              <a:rPr lang="it-IT" dirty="0" err="1">
                <a:latin typeface="Athelas" panose="02000503000000020003" pitchFamily="2" charset="77"/>
              </a:rPr>
              <a:t>que</a:t>
            </a:r>
            <a:r>
              <a:rPr lang="it-IT" dirty="0">
                <a:latin typeface="Athelas" panose="02000503000000020003" pitchFamily="2" charset="77"/>
              </a:rPr>
              <a:t> l'on </a:t>
            </a:r>
            <a:r>
              <a:rPr lang="it-IT" dirty="0" err="1">
                <a:latin typeface="Athelas" panose="02000503000000020003" pitchFamily="2" charset="77"/>
              </a:rPr>
              <a:t>arrête</a:t>
            </a:r>
            <a:r>
              <a:rPr lang="it-IT" dirty="0">
                <a:latin typeface="Athelas" panose="02000503000000020003" pitchFamily="2" charset="77"/>
              </a:rPr>
              <a:t> </a:t>
            </a:r>
            <a:r>
              <a:rPr lang="it-IT" dirty="0" err="1">
                <a:latin typeface="Athelas" panose="02000503000000020003" pitchFamily="2" charset="77"/>
              </a:rPr>
              <a:t>les</a:t>
            </a:r>
            <a:r>
              <a:rPr lang="it-IT" dirty="0">
                <a:latin typeface="Athelas" panose="02000503000000020003" pitchFamily="2" charset="77"/>
              </a:rPr>
              <a:t> </a:t>
            </a:r>
            <a:r>
              <a:rPr lang="it-IT" dirty="0" err="1">
                <a:latin typeface="Athelas" panose="02000503000000020003" pitchFamily="2" charset="77"/>
              </a:rPr>
              <a:t>voitures</a:t>
            </a:r>
            <a:r>
              <a:rPr lang="it-IT" dirty="0">
                <a:latin typeface="Athelas" panose="02000503000000020003" pitchFamily="2" charset="77"/>
              </a:rPr>
              <a:t>. Tu </a:t>
            </a:r>
            <a:r>
              <a:rPr lang="it-IT" dirty="0" err="1">
                <a:latin typeface="Athelas" panose="02000503000000020003" pitchFamily="2" charset="77"/>
              </a:rPr>
              <a:t>trembleras</a:t>
            </a:r>
            <a:r>
              <a:rPr lang="it-IT" dirty="0">
                <a:latin typeface="Athelas" panose="02000503000000020003" pitchFamily="2" charset="77"/>
              </a:rPr>
              <a:t> </a:t>
            </a:r>
            <a:r>
              <a:rPr lang="it-IT" dirty="0" err="1">
                <a:latin typeface="Athelas" panose="02000503000000020003" pitchFamily="2" charset="77"/>
              </a:rPr>
              <a:t>alors</a:t>
            </a:r>
            <a:r>
              <a:rPr lang="it-IT" dirty="0">
                <a:latin typeface="Athelas" panose="02000503000000020003" pitchFamily="2" charset="77"/>
              </a:rPr>
              <a:t> de ma </a:t>
            </a:r>
            <a:r>
              <a:rPr lang="it-IT" dirty="0" err="1">
                <a:latin typeface="Athelas" panose="02000503000000020003" pitchFamily="2" charset="77"/>
              </a:rPr>
              <a:t>vieille</a:t>
            </a:r>
            <a:r>
              <a:rPr lang="it-IT" dirty="0">
                <a:latin typeface="Athelas" panose="02000503000000020003" pitchFamily="2" charset="77"/>
              </a:rPr>
              <a:t> morsure ; Il </a:t>
            </a:r>
            <a:r>
              <a:rPr lang="it-IT" dirty="0" err="1">
                <a:latin typeface="Athelas" panose="02000503000000020003" pitchFamily="2" charset="77"/>
              </a:rPr>
              <a:t>sentira</a:t>
            </a:r>
            <a:r>
              <a:rPr lang="it-IT" dirty="0">
                <a:latin typeface="Athelas" panose="02000503000000020003" pitchFamily="2" charset="77"/>
              </a:rPr>
              <a:t> la </a:t>
            </a:r>
            <a:r>
              <a:rPr lang="it-IT" dirty="0" err="1">
                <a:latin typeface="Athelas" panose="02000503000000020003" pitchFamily="2" charset="77"/>
              </a:rPr>
              <a:t>fièvre</a:t>
            </a:r>
            <a:r>
              <a:rPr lang="it-IT" dirty="0">
                <a:latin typeface="Athelas" panose="02000503000000020003" pitchFamily="2" charset="77"/>
              </a:rPr>
              <a:t>, ton </a:t>
            </a:r>
            <a:r>
              <a:rPr lang="it-IT" dirty="0" err="1">
                <a:latin typeface="Athelas" panose="02000503000000020003" pitchFamily="2" charset="77"/>
              </a:rPr>
              <a:t>brouillard</a:t>
            </a:r>
            <a:r>
              <a:rPr lang="it-IT" dirty="0">
                <a:latin typeface="Athelas" panose="02000503000000020003" pitchFamily="2" charset="77"/>
              </a:rPr>
              <a:t> </a:t>
            </a:r>
            <a:r>
              <a:rPr lang="it-IT" dirty="0" err="1">
                <a:latin typeface="Athelas" panose="02000503000000020003" pitchFamily="2" charset="77"/>
              </a:rPr>
              <a:t>léger</a:t>
            </a:r>
            <a:r>
              <a:rPr lang="it-IT" dirty="0">
                <a:latin typeface="Athelas" panose="02000503000000020003" pitchFamily="2" charset="77"/>
              </a:rPr>
              <a:t>; Ta </a:t>
            </a:r>
            <a:r>
              <a:rPr lang="it-IT" dirty="0" err="1">
                <a:latin typeface="Athelas" panose="02000503000000020003" pitchFamily="2" charset="77"/>
              </a:rPr>
              <a:t>chair</a:t>
            </a:r>
            <a:r>
              <a:rPr lang="it-IT" dirty="0">
                <a:latin typeface="Athelas" panose="02000503000000020003" pitchFamily="2" charset="77"/>
              </a:rPr>
              <a:t> </a:t>
            </a:r>
            <a:r>
              <a:rPr lang="it-IT" dirty="0" err="1">
                <a:latin typeface="Athelas" panose="02000503000000020003" pitchFamily="2" charset="77"/>
              </a:rPr>
              <a:t>fermentera</a:t>
            </a:r>
            <a:r>
              <a:rPr lang="it-IT" dirty="0">
                <a:latin typeface="Athelas" panose="02000503000000020003" pitchFamily="2" charset="77"/>
              </a:rPr>
              <a:t>, tu </a:t>
            </a:r>
            <a:r>
              <a:rPr lang="it-IT" dirty="0" err="1">
                <a:latin typeface="Athelas" panose="02000503000000020003" pitchFamily="2" charset="77"/>
              </a:rPr>
              <a:t>seras</a:t>
            </a:r>
            <a:r>
              <a:rPr lang="it-IT" dirty="0">
                <a:latin typeface="Athelas" panose="02000503000000020003" pitchFamily="2" charset="77"/>
              </a:rPr>
              <a:t> </a:t>
            </a:r>
            <a:r>
              <a:rPr lang="it-IT" dirty="0" err="1">
                <a:latin typeface="Athelas" panose="02000503000000020003" pitchFamily="2" charset="77"/>
              </a:rPr>
              <a:t>enragée</a:t>
            </a:r>
            <a:r>
              <a:rPr lang="it-IT" dirty="0">
                <a:latin typeface="Athelas" panose="02000503000000020003" pitchFamily="2" charset="77"/>
              </a:rPr>
              <a:t>. Et sur </a:t>
            </a:r>
            <a:r>
              <a:rPr lang="it-IT" dirty="0" err="1">
                <a:latin typeface="Athelas" panose="02000503000000020003" pitchFamily="2" charset="77"/>
              </a:rPr>
              <a:t>tes</a:t>
            </a:r>
            <a:r>
              <a:rPr lang="it-IT" dirty="0">
                <a:latin typeface="Athelas" panose="02000503000000020003" pitchFamily="2" charset="77"/>
              </a:rPr>
              <a:t> </a:t>
            </a:r>
            <a:r>
              <a:rPr lang="it-IT" dirty="0" err="1">
                <a:latin typeface="Athelas" panose="02000503000000020003" pitchFamily="2" charset="77"/>
              </a:rPr>
              <a:t>membres</a:t>
            </a:r>
            <a:r>
              <a:rPr lang="it-IT" dirty="0">
                <a:latin typeface="Athelas" panose="02000503000000020003" pitchFamily="2" charset="77"/>
              </a:rPr>
              <a:t> </a:t>
            </a:r>
            <a:r>
              <a:rPr lang="it-IT" dirty="0" err="1">
                <a:latin typeface="Athelas" panose="02000503000000020003" pitchFamily="2" charset="77"/>
              </a:rPr>
              <a:t>mous</a:t>
            </a:r>
            <a:r>
              <a:rPr lang="it-IT" dirty="0">
                <a:latin typeface="Athelas" panose="02000503000000020003" pitchFamily="2" charset="77"/>
              </a:rPr>
              <a:t> </a:t>
            </a:r>
            <a:r>
              <a:rPr lang="it-IT" dirty="0" err="1">
                <a:latin typeface="Athelas" panose="02000503000000020003" pitchFamily="2" charset="77"/>
              </a:rPr>
              <a:t>que</a:t>
            </a:r>
            <a:r>
              <a:rPr lang="it-IT" dirty="0">
                <a:latin typeface="Athelas" panose="02000503000000020003" pitchFamily="2" charset="77"/>
              </a:rPr>
              <a:t> je </a:t>
            </a:r>
            <a:r>
              <a:rPr lang="it-IT" dirty="0" err="1">
                <a:latin typeface="Athelas" panose="02000503000000020003" pitchFamily="2" charset="77"/>
              </a:rPr>
              <a:t>mords</a:t>
            </a:r>
            <a:r>
              <a:rPr lang="it-IT" dirty="0">
                <a:latin typeface="Athelas" panose="02000503000000020003" pitchFamily="2" charset="77"/>
              </a:rPr>
              <a:t>, </a:t>
            </a:r>
            <a:r>
              <a:rPr lang="it-IT" dirty="0" err="1">
                <a:latin typeface="Athelas" panose="02000503000000020003" pitchFamily="2" charset="77"/>
              </a:rPr>
              <a:t>hein</a:t>
            </a:r>
            <a:r>
              <a:rPr lang="it-IT" dirty="0">
                <a:latin typeface="Athelas" panose="02000503000000020003" pitchFamily="2" charset="77"/>
              </a:rPr>
              <a:t>! </a:t>
            </a:r>
            <a:r>
              <a:rPr lang="it-IT" dirty="0" err="1">
                <a:latin typeface="Athelas" panose="02000503000000020003" pitchFamily="2" charset="77"/>
              </a:rPr>
              <a:t>pourtant</a:t>
            </a:r>
            <a:r>
              <a:rPr lang="it-IT" dirty="0">
                <a:latin typeface="Athelas" panose="02000503000000020003" pitchFamily="2" charset="77"/>
              </a:rPr>
              <a:t>? Tu ne </a:t>
            </a:r>
            <a:r>
              <a:rPr lang="it-IT" dirty="0" err="1">
                <a:latin typeface="Athelas" panose="02000503000000020003" pitchFamily="2" charset="77"/>
              </a:rPr>
              <a:t>trouveras</a:t>
            </a:r>
            <a:r>
              <a:rPr lang="it-IT" dirty="0">
                <a:latin typeface="Athelas" panose="02000503000000020003" pitchFamily="2" charset="77"/>
              </a:rPr>
              <a:t> </a:t>
            </a:r>
            <a:r>
              <a:rPr lang="it-IT" dirty="0" err="1">
                <a:latin typeface="Athelas" panose="02000503000000020003" pitchFamily="2" charset="77"/>
              </a:rPr>
              <a:t>pas</a:t>
            </a:r>
            <a:r>
              <a:rPr lang="it-IT" dirty="0">
                <a:latin typeface="Athelas" panose="02000503000000020003" pitchFamily="2" charset="77"/>
              </a:rPr>
              <a:t> la trace de </a:t>
            </a:r>
            <a:r>
              <a:rPr lang="it-IT" dirty="0" err="1">
                <a:latin typeface="Athelas" panose="02000503000000020003" pitchFamily="2" charset="77"/>
              </a:rPr>
              <a:t>mes</a:t>
            </a:r>
            <a:r>
              <a:rPr lang="it-IT" dirty="0">
                <a:latin typeface="Athelas" panose="02000503000000020003" pitchFamily="2" charset="77"/>
              </a:rPr>
              <a:t> </a:t>
            </a:r>
            <a:r>
              <a:rPr lang="it-IT" dirty="0" err="1">
                <a:latin typeface="Athelas" panose="02000503000000020003" pitchFamily="2" charset="77"/>
              </a:rPr>
              <a:t>dents</a:t>
            </a:r>
            <a:r>
              <a:rPr lang="it-IT" dirty="0">
                <a:latin typeface="Athelas" panose="02000503000000020003" pitchFamily="2" charset="77"/>
              </a:rPr>
              <a:t>. </a:t>
            </a:r>
            <a:endParaRPr lang="fr-FR" dirty="0">
              <a:latin typeface="Athelas" panose="02000503000000020003" pitchFamily="2" charset="77"/>
            </a:endParaRPr>
          </a:p>
        </p:txBody>
      </p:sp>
    </p:spTree>
    <p:extLst>
      <p:ext uri="{BB962C8B-B14F-4D97-AF65-F5344CB8AC3E}">
        <p14:creationId xmlns:p14="http://schemas.microsoft.com/office/powerpoint/2010/main" val="3900805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4B4DB6-74EB-30AF-37A2-1769215D151E}"/>
              </a:ext>
            </a:extLst>
          </p:cNvPr>
          <p:cNvSpPr>
            <a:spLocks noGrp="1"/>
          </p:cNvSpPr>
          <p:nvPr>
            <p:ph type="title"/>
          </p:nvPr>
        </p:nvSpPr>
        <p:spPr/>
        <p:txBody>
          <a:bodyPr/>
          <a:lstStyle/>
          <a:p>
            <a:r>
              <a:rPr lang="fr-FR" dirty="0"/>
              <a:t>Sartre - </a:t>
            </a:r>
            <a:r>
              <a:rPr lang="fr-FR" dirty="0" err="1"/>
              <a:t>destinatario</a:t>
            </a:r>
            <a:endParaRPr lang="fr-FR" dirty="0"/>
          </a:p>
        </p:txBody>
      </p:sp>
      <p:sp>
        <p:nvSpPr>
          <p:cNvPr id="3" name="Segnaposto contenuto 2">
            <a:extLst>
              <a:ext uri="{FF2B5EF4-FFF2-40B4-BE49-F238E27FC236}">
                <a16:creationId xmlns:a16="http://schemas.microsoft.com/office/drawing/2014/main" id="{CE1AC0F1-FE24-F911-F023-1C2454E71567}"/>
              </a:ext>
            </a:extLst>
          </p:cNvPr>
          <p:cNvSpPr>
            <a:spLocks noGrp="1"/>
          </p:cNvSpPr>
          <p:nvPr>
            <p:ph idx="1"/>
          </p:nvPr>
        </p:nvSpPr>
        <p:spPr/>
        <p:txBody>
          <a:bodyPr>
            <a:normAutofit lnSpcReduction="10000"/>
          </a:bodyPr>
          <a:lstStyle/>
          <a:p>
            <a:r>
              <a:rPr lang="fr-FR" sz="1800" dirty="0">
                <a:solidFill>
                  <a:srgbClr val="040C28"/>
                </a:solidFill>
                <a:effectLst/>
                <a:latin typeface="Athelas" panose="02000503000000020003" pitchFamily="2" charset="77"/>
                <a:ea typeface="Calibri" panose="020F0502020204030204" pitchFamily="34" charset="0"/>
                <a:cs typeface="Arial" panose="020B0604020202020204" pitchFamily="34" charset="0"/>
              </a:rPr>
              <a:t>« on peut dire aussi bien que c'est le choix fait par l'auteur</a:t>
            </a:r>
            <a:r>
              <a:rPr lang="fr-FR" sz="1800" dirty="0">
                <a:solidFill>
                  <a:srgbClr val="202124"/>
                </a:solidFill>
                <a:effectLst/>
                <a:latin typeface="Athelas" panose="02000503000000020003" pitchFamily="2" charset="77"/>
                <a:ea typeface="Calibri" panose="020F0502020204030204" pitchFamily="34" charset="0"/>
                <a:cs typeface="Arial" panose="020B0604020202020204" pitchFamily="34" charset="0"/>
              </a:rPr>
              <a:t> d'un certain aspect du monde qui décide du lecteur et réciproquement que </a:t>
            </a:r>
            <a:r>
              <a:rPr lang="fr-FR" sz="1800" dirty="0">
                <a:solidFill>
                  <a:srgbClr val="040C28"/>
                </a:solidFill>
                <a:effectLst/>
                <a:latin typeface="Athelas" panose="02000503000000020003" pitchFamily="2" charset="77"/>
                <a:ea typeface="Calibri" panose="020F0502020204030204" pitchFamily="34" charset="0"/>
                <a:cs typeface="Arial" panose="020B0604020202020204" pitchFamily="34" charset="0"/>
              </a:rPr>
              <a:t>c'est</a:t>
            </a:r>
            <a:r>
              <a:rPr lang="fr-FR" sz="1800" dirty="0">
                <a:solidFill>
                  <a:srgbClr val="202124"/>
                </a:solidFill>
                <a:effectLst/>
                <a:latin typeface="Athelas" panose="02000503000000020003" pitchFamily="2" charset="77"/>
                <a:ea typeface="Calibri" panose="020F0502020204030204" pitchFamily="34" charset="0"/>
                <a:cs typeface="Arial" panose="020B0604020202020204" pitchFamily="34" charset="0"/>
              </a:rPr>
              <a:t> en choisissant son lecteur que l'écrivain décide de son sujet. Ainsi tous les ouvrages de l'esprit contiennent en eux-mêmes l'image du lecteur auquel ils sont destinés ». Sartre, </a:t>
            </a:r>
            <a:r>
              <a:rPr lang="fr-FR" sz="1800" i="1" dirty="0">
                <a:solidFill>
                  <a:srgbClr val="202124"/>
                </a:solidFill>
                <a:effectLst/>
                <a:latin typeface="Athelas" panose="02000503000000020003" pitchFamily="2" charset="77"/>
                <a:ea typeface="Calibri" panose="020F0502020204030204" pitchFamily="34" charset="0"/>
                <a:cs typeface="Arial" panose="020B0604020202020204" pitchFamily="34" charset="0"/>
              </a:rPr>
              <a:t>Qu’est-ce que la littérature?, </a:t>
            </a:r>
            <a:r>
              <a:rPr lang="fr-FR" sz="1800" dirty="0">
                <a:solidFill>
                  <a:srgbClr val="202124"/>
                </a:solidFill>
                <a:effectLst/>
                <a:latin typeface="Athelas" panose="02000503000000020003" pitchFamily="2" charset="77"/>
                <a:ea typeface="Calibri" panose="020F0502020204030204" pitchFamily="34" charset="0"/>
                <a:cs typeface="Arial" panose="020B0604020202020204" pitchFamily="34" charset="0"/>
              </a:rPr>
              <a:t>p. 79. </a:t>
            </a:r>
          </a:p>
          <a:p>
            <a:r>
              <a:rPr lang="fr-FR" sz="1800" dirty="0">
                <a:solidFill>
                  <a:srgbClr val="323232"/>
                </a:solidFill>
                <a:effectLst/>
                <a:latin typeface="Athelas" panose="02000503000000020003" pitchFamily="2" charset="77"/>
                <a:ea typeface="Calibri" panose="020F0502020204030204" pitchFamily="34" charset="0"/>
                <a:cs typeface="Arial" panose="020B0604020202020204" pitchFamily="34" charset="0"/>
              </a:rPr>
              <a:t>« Alors, l'écrivain se lancera dans l'inconnu : il parlera, dans le noir, à des gens qu'il ignore, à qui l'on n'a jamais parlé sauf pour leur mentir; il prêtera sa voix à leurs colères et à leurs soucis ; par lui, des hommes qui n'ont jamais été reflétés par aucun miroir et qui ont appris à sourire et à pleurer comme des aveugles, sans se voir, se trouveront tout à coup face à leur image » Sartre, </a:t>
            </a:r>
            <a:r>
              <a:rPr lang="fr-FR" sz="1800" i="1" dirty="0">
                <a:solidFill>
                  <a:srgbClr val="323232"/>
                </a:solidFill>
                <a:effectLst/>
                <a:latin typeface="Athelas" panose="02000503000000020003" pitchFamily="2" charset="77"/>
                <a:ea typeface="Calibri" panose="020F0502020204030204" pitchFamily="34" charset="0"/>
                <a:cs typeface="Arial" panose="020B0604020202020204" pitchFamily="34" charset="0"/>
              </a:rPr>
              <a:t>Qu’est-ce que la littérature?, </a:t>
            </a:r>
            <a:r>
              <a:rPr lang="fr-FR" sz="1800" dirty="0">
                <a:solidFill>
                  <a:srgbClr val="323232"/>
                </a:solidFill>
                <a:effectLst/>
                <a:latin typeface="Athelas" panose="02000503000000020003" pitchFamily="2" charset="77"/>
                <a:ea typeface="Calibri" panose="020F0502020204030204" pitchFamily="34" charset="0"/>
                <a:cs typeface="Arial" panose="020B0604020202020204" pitchFamily="34" charset="0"/>
              </a:rPr>
              <a:t>p. 267.</a:t>
            </a:r>
            <a:endParaRPr lang="it-IT" sz="1800" dirty="0">
              <a:effectLst/>
              <a:latin typeface="Athelas" panose="02000503000000020003" pitchFamily="2" charset="77"/>
              <a:ea typeface="Calibri" panose="020F0502020204030204" pitchFamily="34" charset="0"/>
              <a:cs typeface="Arial" panose="020B0604020202020204" pitchFamily="34" charset="0"/>
            </a:endParaRPr>
          </a:p>
          <a:p>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29452899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B4A0777-2319-5A2B-9D36-2E79A4A23DEE}"/>
              </a:ext>
            </a:extLst>
          </p:cNvPr>
          <p:cNvSpPr>
            <a:spLocks noGrp="1"/>
          </p:cNvSpPr>
          <p:nvPr>
            <p:ph type="title"/>
          </p:nvPr>
        </p:nvSpPr>
        <p:spPr/>
        <p:txBody>
          <a:bodyPr/>
          <a:lstStyle/>
          <a:p>
            <a:r>
              <a:rPr lang="fr-FR" dirty="0"/>
              <a:t>SARTRE-TRIBUNO</a:t>
            </a:r>
          </a:p>
        </p:txBody>
      </p:sp>
      <p:sp>
        <p:nvSpPr>
          <p:cNvPr id="3" name="Segnaposto contenuto 2">
            <a:extLst>
              <a:ext uri="{FF2B5EF4-FFF2-40B4-BE49-F238E27FC236}">
                <a16:creationId xmlns:a16="http://schemas.microsoft.com/office/drawing/2014/main" id="{5BD2E635-A8E8-FD76-811A-6A0E26C2AC8D}"/>
              </a:ext>
            </a:extLst>
          </p:cNvPr>
          <p:cNvSpPr>
            <a:spLocks noGrp="1"/>
          </p:cNvSpPr>
          <p:nvPr>
            <p:ph idx="1"/>
          </p:nvPr>
        </p:nvSpPr>
        <p:spPr/>
        <p:txBody>
          <a:bodyPr>
            <a:normAutofit/>
          </a:bodyPr>
          <a:lstStyle/>
          <a:p>
            <a:r>
              <a:rPr lang="fr-FR" sz="1800"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a:t>
            </a:r>
            <a:r>
              <a:rPr lang="fr-FR" sz="1800" dirty="0">
                <a:solidFill>
                  <a:srgbClr val="323232"/>
                </a:solidFill>
                <a:effectLst/>
                <a:latin typeface="Athelas" panose="02000503000000020003" pitchFamily="2" charset="77"/>
                <a:ea typeface="Calibri" panose="020F0502020204030204" pitchFamily="34" charset="0"/>
                <a:cs typeface="Cambria" panose="02040503050406030204" pitchFamily="18" charset="0"/>
              </a:rPr>
              <a:t> </a:t>
            </a:r>
            <a:r>
              <a:rPr lang="fr-FR" sz="1800"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Ainsi, le public concret serait une immense interrogation féminine, l'attente d'une société tout entière que l'écrivain aurait à capter et combler</a:t>
            </a:r>
            <a:r>
              <a:rPr lang="fr-FR" sz="1800" dirty="0">
                <a:solidFill>
                  <a:srgbClr val="323232"/>
                </a:solidFill>
                <a:effectLst/>
                <a:latin typeface="Athelas" panose="02000503000000020003" pitchFamily="2" charset="77"/>
                <a:ea typeface="Calibri" panose="020F0502020204030204" pitchFamily="34" charset="0"/>
                <a:cs typeface="Cambria" panose="02040503050406030204" pitchFamily="18" charset="0"/>
              </a:rPr>
              <a:t> </a:t>
            </a:r>
            <a:r>
              <a:rPr lang="fr-FR" sz="1800"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 Sartre, </a:t>
            </a:r>
            <a:r>
              <a:rPr lang="fr-FR" sz="1800" i="1"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Qu’est-ce que la littérature?  </a:t>
            </a:r>
            <a:r>
              <a:rPr lang="fr-FR" sz="1800"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p. 160. </a:t>
            </a:r>
          </a:p>
          <a:p>
            <a:pPr marL="0" indent="0">
              <a:buNone/>
            </a:pPr>
            <a:r>
              <a:rPr lang="fr-FR" sz="1800"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Sartre, </a:t>
            </a:r>
            <a:r>
              <a:rPr lang="fr-FR" sz="1800" i="1"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Les Mots</a:t>
            </a:r>
            <a:r>
              <a:rPr lang="fr-FR" sz="1800" dirty="0">
                <a:solidFill>
                  <a:srgbClr val="323232"/>
                </a:solidFill>
                <a:effectLst/>
                <a:latin typeface="Athelas" panose="02000503000000020003" pitchFamily="2" charset="77"/>
                <a:ea typeface="Calibri" panose="020F0502020204030204" pitchFamily="34" charset="0"/>
                <a:cs typeface="Times New Roman" panose="02020603050405020304" pitchFamily="18" charset="0"/>
              </a:rPr>
              <a:t>, 1963</a:t>
            </a: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pPr marL="0" indent="0">
              <a:buNone/>
            </a:pPr>
            <a:r>
              <a:rPr lang="fr-FR" dirty="0">
                <a:latin typeface="Athelas" panose="02000503000000020003" pitchFamily="2" charset="77"/>
              </a:rPr>
              <a:t>Emmanuel </a:t>
            </a:r>
            <a:r>
              <a:rPr lang="fr-FR" dirty="0" err="1">
                <a:latin typeface="Athelas" panose="02000503000000020003" pitchFamily="2" charset="77"/>
              </a:rPr>
              <a:t>Berl</a:t>
            </a:r>
            <a:r>
              <a:rPr lang="fr-FR" dirty="0">
                <a:latin typeface="Athelas" panose="02000503000000020003" pitchFamily="2" charset="77"/>
              </a:rPr>
              <a:t>, </a:t>
            </a:r>
            <a:r>
              <a:rPr lang="fr-FR" i="1" dirty="0">
                <a:latin typeface="Athelas" panose="02000503000000020003" pitchFamily="2" charset="77"/>
              </a:rPr>
              <a:t>Mort de la pensée bourgeoise</a:t>
            </a:r>
            <a:r>
              <a:rPr lang="fr-FR" dirty="0">
                <a:latin typeface="Athelas" panose="02000503000000020003" pitchFamily="2" charset="77"/>
              </a:rPr>
              <a:t>, 1929 (Gallica)</a:t>
            </a:r>
          </a:p>
          <a:p>
            <a:pPr marL="0" indent="0">
              <a:buNone/>
            </a:pPr>
            <a:r>
              <a:rPr lang="fr-FR" dirty="0">
                <a:latin typeface="Athelas" panose="02000503000000020003" pitchFamily="2" charset="77"/>
              </a:rPr>
              <a:t>Jean-Paul Sartre, </a:t>
            </a:r>
            <a:r>
              <a:rPr lang="fr-FR" i="1" dirty="0">
                <a:latin typeface="Athelas" panose="02000503000000020003" pitchFamily="2" charset="77"/>
              </a:rPr>
              <a:t>Huis Clos</a:t>
            </a:r>
            <a:r>
              <a:rPr lang="fr-FR" dirty="0">
                <a:latin typeface="Athelas" panose="02000503000000020003" pitchFamily="2" charset="77"/>
              </a:rPr>
              <a:t>, 1944.</a:t>
            </a:r>
          </a:p>
          <a:p>
            <a:pPr marL="0" indent="0">
              <a:buNone/>
            </a:pPr>
            <a:r>
              <a:rPr lang="fr-FR" sz="1800" u="sng" dirty="0">
                <a:solidFill>
                  <a:srgbClr val="0000FF"/>
                </a:solidFill>
                <a:effectLst/>
                <a:latin typeface="Cambria" panose="02040503050406030204" pitchFamily="18" charset="0"/>
                <a:ea typeface="Calibri" panose="020F0502020204030204" pitchFamily="34" charset="0"/>
                <a:cs typeface="Cambria" panose="02040503050406030204" pitchFamily="18" charset="0"/>
                <a:hlinkClick r:id="rId2"/>
              </a:rPr>
              <a:t>https://la-philosophie.com/wp-content/uploads/2012/12/Sartre-Huis-clos-Texte-complet-pdf.pdf</a:t>
            </a:r>
            <a:r>
              <a:rPr lang="fr-FR" dirty="0">
                <a:solidFill>
                  <a:schemeClr val="tx1"/>
                </a:solidFill>
                <a:latin typeface="Cambria" panose="02040503050406030204" pitchFamily="18" charset="0"/>
                <a:ea typeface="Calibri" panose="020F0502020204030204" pitchFamily="34" charset="0"/>
                <a:cs typeface="Cambria" panose="02040503050406030204" pitchFamily="18" charset="0"/>
              </a:rPr>
              <a:t>   Garcin Inès Estelle. </a:t>
            </a:r>
            <a:endParaRPr lang="fr-FR" sz="1800" dirty="0">
              <a:solidFill>
                <a:schemeClr val="tx1"/>
              </a:solidFill>
              <a:effectLst/>
              <a:latin typeface="Cambria" panose="02040503050406030204" pitchFamily="18" charset="0"/>
              <a:ea typeface="Calibri" panose="020F0502020204030204" pitchFamily="34" charset="0"/>
              <a:cs typeface="Cambria" panose="02040503050406030204" pitchFamily="18" charset="0"/>
            </a:endParaRPr>
          </a:p>
          <a:p>
            <a:pPr marL="0" indent="0">
              <a:buNone/>
            </a:pP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pPr marL="0" indent="0">
              <a:buNone/>
            </a:pPr>
            <a:endParaRPr lang="fr-FR" dirty="0"/>
          </a:p>
        </p:txBody>
      </p:sp>
    </p:spTree>
    <p:extLst>
      <p:ext uri="{BB962C8B-B14F-4D97-AF65-F5344CB8AC3E}">
        <p14:creationId xmlns:p14="http://schemas.microsoft.com/office/powerpoint/2010/main" val="3922081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4192D5-434C-1162-BDA3-9000B13BDC03}"/>
              </a:ext>
            </a:extLst>
          </p:cNvPr>
          <p:cNvSpPr>
            <a:spLocks noGrp="1"/>
          </p:cNvSpPr>
          <p:nvPr>
            <p:ph type="title"/>
          </p:nvPr>
        </p:nvSpPr>
        <p:spPr/>
        <p:txBody>
          <a:bodyPr/>
          <a:lstStyle/>
          <a:p>
            <a:r>
              <a:rPr lang="fr-FR" dirty="0" err="1"/>
              <a:t>Esistenzialismo</a:t>
            </a:r>
            <a:r>
              <a:rPr lang="fr-FR" dirty="0"/>
              <a:t> e </a:t>
            </a:r>
            <a:r>
              <a:rPr lang="fr-FR" dirty="0" err="1"/>
              <a:t>teatro</a:t>
            </a:r>
            <a:endParaRPr lang="fr-FR" dirty="0"/>
          </a:p>
        </p:txBody>
      </p:sp>
      <p:sp>
        <p:nvSpPr>
          <p:cNvPr id="3" name="Segnaposto contenuto 2">
            <a:extLst>
              <a:ext uri="{FF2B5EF4-FFF2-40B4-BE49-F238E27FC236}">
                <a16:creationId xmlns:a16="http://schemas.microsoft.com/office/drawing/2014/main" id="{6BA3800E-89CF-43D6-1270-4F2040C2EDA0}"/>
              </a:ext>
            </a:extLst>
          </p:cNvPr>
          <p:cNvSpPr>
            <a:spLocks noGrp="1"/>
          </p:cNvSpPr>
          <p:nvPr>
            <p:ph idx="1"/>
          </p:nvPr>
        </p:nvSpPr>
        <p:spPr/>
        <p:txBody>
          <a:bodyPr>
            <a:normAutofit fontScale="85000" lnSpcReduction="10000"/>
          </a:bodyPr>
          <a:lstStyle/>
          <a:p>
            <a:r>
              <a:rPr lang="fr-FR" dirty="0"/>
              <a:t>Phénomène Sartre. </a:t>
            </a:r>
          </a:p>
          <a:p>
            <a:r>
              <a:rPr lang="fr-FR" i="1" dirty="0"/>
              <a:t>Huis clos</a:t>
            </a:r>
            <a:r>
              <a:rPr lang="fr-FR" dirty="0"/>
              <a:t>: « L’enfer c’est les autres »</a:t>
            </a:r>
          </a:p>
          <a:p>
            <a:r>
              <a:rPr lang="fr-FR" sz="1800" dirty="0">
                <a:effectLst/>
                <a:latin typeface="Arial" panose="020B0604020202020204" pitchFamily="34" charset="0"/>
                <a:ea typeface="Calibri" panose="020F0502020204030204" pitchFamily="34" charset="0"/>
                <a:cs typeface="Arial" panose="020B0604020202020204" pitchFamily="34" charset="0"/>
              </a:rPr>
              <a:t>« C'est autre chose que je veux dire. Je veux dire que si les rapports avec autrui sont tordus, viciés, alors l'autre ne peut-être que l'enfer. Pourquoi ? Parce que les autres sont au fond ce qu'il y a de plus important en nous-mêmes pour notre propre connaissance de nous-mêmes. […] Nous nous jugeons avec les moyens que les autres ont, nous ont donné de nous juger. Quoi que je dise sur moi, toujours le jugement d'autrui entre dedans. Ce qui veut dire que, si mes rapports sont mauvais, je me mets dans la totale dépendance d'autrui. Et alors en effet je suis en enfer. Et il existe une quantité de gens dans le monde qui est en enfer parce qu'ils dépendent trop du jugement d'autrui. Mais cela ne veut nullement dire qu'on ne puisse avoir d'autres rapports avec les autres. Ça marque simplement l'importance capitale de tous les autres pour chacun de nous. »  Texte de JPS sur la naissance de </a:t>
            </a:r>
            <a:r>
              <a:rPr lang="fr-FR" sz="1800" i="1" dirty="0">
                <a:effectLst/>
                <a:latin typeface="Arial" panose="020B0604020202020204" pitchFamily="34" charset="0"/>
                <a:ea typeface="Calibri" panose="020F0502020204030204" pitchFamily="34" charset="0"/>
                <a:cs typeface="Arial" panose="020B0604020202020204" pitchFamily="34" charset="0"/>
              </a:rPr>
              <a:t>Huis clos</a:t>
            </a:r>
            <a:r>
              <a:rPr lang="fr-FR" sz="1800" dirty="0">
                <a:effectLst/>
                <a:latin typeface="Arial" panose="020B0604020202020204" pitchFamily="34" charset="0"/>
                <a:ea typeface="Calibri" panose="020F0502020204030204" pitchFamily="34" charset="0"/>
                <a:cs typeface="Arial" panose="020B0604020202020204" pitchFamily="34" charset="0"/>
              </a:rPr>
              <a:t>. </a:t>
            </a:r>
            <a:endParaRPr lang="it-IT" sz="1800" dirty="0">
              <a:effectLst/>
              <a:latin typeface="Arial" panose="020B0604020202020204" pitchFamily="34" charset="0"/>
              <a:ea typeface="Calibri" panose="020F0502020204030204" pitchFamily="34" charset="0"/>
              <a:cs typeface="Arial" panose="020B0604020202020204" pitchFamily="34" charset="0"/>
            </a:endParaRPr>
          </a:p>
          <a:p>
            <a:endParaRPr lang="fr-FR" dirty="0"/>
          </a:p>
        </p:txBody>
      </p:sp>
    </p:spTree>
    <p:extLst>
      <p:ext uri="{BB962C8B-B14F-4D97-AF65-F5344CB8AC3E}">
        <p14:creationId xmlns:p14="http://schemas.microsoft.com/office/powerpoint/2010/main" val="1541341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4A77EB1-0473-4915-CE76-68A57DE4B7D9}"/>
              </a:ext>
            </a:extLst>
          </p:cNvPr>
          <p:cNvSpPr>
            <a:spLocks noGrp="1"/>
          </p:cNvSpPr>
          <p:nvPr>
            <p:ph type="title"/>
          </p:nvPr>
        </p:nvSpPr>
        <p:spPr/>
        <p:txBody>
          <a:bodyPr/>
          <a:lstStyle/>
          <a:p>
            <a:r>
              <a:rPr lang="fr-FR" dirty="0"/>
              <a:t>ESISTENZIALISMO E SARTRE</a:t>
            </a:r>
          </a:p>
        </p:txBody>
      </p:sp>
      <p:sp>
        <p:nvSpPr>
          <p:cNvPr id="3" name="Segnaposto contenuto 2">
            <a:extLst>
              <a:ext uri="{FF2B5EF4-FFF2-40B4-BE49-F238E27FC236}">
                <a16:creationId xmlns:a16="http://schemas.microsoft.com/office/drawing/2014/main" id="{01810BE5-E515-D8D2-3F16-66663DD1CB81}"/>
              </a:ext>
            </a:extLst>
          </p:cNvPr>
          <p:cNvSpPr>
            <a:spLocks noGrp="1"/>
          </p:cNvSpPr>
          <p:nvPr>
            <p:ph idx="1"/>
          </p:nvPr>
        </p:nvSpPr>
        <p:spPr/>
        <p:txBody>
          <a:bodyPr>
            <a:normAutofit lnSpcReduction="10000"/>
          </a:bodyPr>
          <a:lstStyle/>
          <a:p>
            <a:r>
              <a:rPr lang="fr-FR" sz="1800" dirty="0">
                <a:effectLst/>
                <a:latin typeface="Cambria" panose="02040503050406030204" pitchFamily="18" charset="0"/>
                <a:ea typeface="Calibri" panose="020F0502020204030204" pitchFamily="34" charset="0"/>
                <a:cs typeface="Cambria" panose="02040503050406030204" pitchFamily="18" charset="0"/>
              </a:rPr>
              <a:t>« Au fond de l’impératif esthétique nous discernons un impératif moral ». JPS, </a:t>
            </a:r>
            <a:r>
              <a:rPr lang="fr-FR" sz="1800" i="1" dirty="0">
                <a:effectLst/>
                <a:latin typeface="Cambria" panose="02040503050406030204" pitchFamily="18" charset="0"/>
                <a:ea typeface="Calibri" panose="020F0502020204030204" pitchFamily="34" charset="0"/>
                <a:cs typeface="Cambria" panose="02040503050406030204" pitchFamily="18" charset="0"/>
              </a:rPr>
              <a:t>Situations II</a:t>
            </a:r>
            <a:r>
              <a:rPr lang="fr-FR" sz="1800" dirty="0">
                <a:effectLst/>
                <a:latin typeface="Cambria" panose="02040503050406030204" pitchFamily="18" charset="0"/>
                <a:ea typeface="Calibri" panose="020F0502020204030204" pitchFamily="34" charset="0"/>
                <a:cs typeface="Cambria" panose="02040503050406030204" pitchFamily="18" charset="0"/>
              </a:rPr>
              <a:t>, p. 69. </a:t>
            </a:r>
          </a:p>
          <a:p>
            <a:r>
              <a:rPr lang="fr-FR" dirty="0">
                <a:latin typeface="Cambria" panose="02040503050406030204" pitchFamily="18" charset="0"/>
              </a:rPr>
              <a:t>Pablo Picasso, </a:t>
            </a:r>
            <a:r>
              <a:rPr lang="fr-FR" i="1" dirty="0">
                <a:latin typeface="Cambria" panose="02040503050406030204" pitchFamily="18" charset="0"/>
              </a:rPr>
              <a:t>Guernica</a:t>
            </a:r>
            <a:r>
              <a:rPr lang="fr-FR" dirty="0">
                <a:latin typeface="Cambria" panose="02040503050406030204" pitchFamily="18" charset="0"/>
              </a:rPr>
              <a:t>, 1937.</a:t>
            </a:r>
          </a:p>
          <a:p>
            <a:r>
              <a:rPr lang="fr-FR" dirty="0">
                <a:latin typeface="Cambria" panose="02040503050406030204" pitchFamily="18" charset="0"/>
              </a:rPr>
              <a:t>Albert Camus, </a:t>
            </a:r>
            <a:r>
              <a:rPr lang="fr-FR" i="1" dirty="0">
                <a:latin typeface="Cambria" panose="02040503050406030204" pitchFamily="18" charset="0"/>
              </a:rPr>
              <a:t>Discours de Suède</a:t>
            </a:r>
            <a:r>
              <a:rPr lang="fr-FR" dirty="0">
                <a:latin typeface="Cambria" panose="02040503050406030204" pitchFamily="18" charset="0"/>
              </a:rPr>
              <a:t>, 10.12.57</a:t>
            </a:r>
          </a:p>
          <a:p>
            <a:r>
              <a:rPr lang="fr-FR" dirty="0">
                <a:hlinkClick r:id="rId2"/>
              </a:rPr>
              <a:t>https://athenaphilosophique.net/wp-content/uploads/2019/07/Camus-Albert-Discours-de-su%C3%A8de.pdf</a:t>
            </a:r>
            <a:endParaRPr lang="fr-FR" dirty="0">
              <a:latin typeface="Cambria" panose="02040503050406030204" pitchFamily="18" charset="0"/>
            </a:endParaRPr>
          </a:p>
          <a:p>
            <a:r>
              <a:rPr lang="fr-FR" sz="1800" dirty="0">
                <a:effectLst/>
                <a:latin typeface="Cambria" panose="02040503050406030204" pitchFamily="18" charset="0"/>
                <a:ea typeface="Calibri" panose="020F0502020204030204" pitchFamily="34" charset="0"/>
                <a:cs typeface="Cambria" panose="02040503050406030204" pitchFamily="18" charset="0"/>
              </a:rPr>
              <a:t>« il est l’homme qui nomme ce qui n’a pas encore été nommé ». JPS</a:t>
            </a:r>
          </a:p>
          <a:p>
            <a:r>
              <a:rPr lang="fr-FR" sz="1800" dirty="0">
                <a:effectLst/>
                <a:latin typeface="Cambria" panose="02040503050406030204" pitchFamily="18" charset="0"/>
                <a:ea typeface="Calibri" panose="020F0502020204030204" pitchFamily="34" charset="0"/>
                <a:cs typeface="Cambria" panose="02040503050406030204" pitchFamily="18" charset="0"/>
              </a:rPr>
              <a:t>« le pourquoi du monde devient le comment écrire » </a:t>
            </a:r>
            <a:r>
              <a:rPr lang="fr-FR" dirty="0">
                <a:latin typeface="Cambria" panose="02040503050406030204" pitchFamily="18" charset="0"/>
                <a:ea typeface="Calibri" panose="020F0502020204030204" pitchFamily="34" charset="0"/>
                <a:cs typeface="Cambria" panose="02040503050406030204" pitchFamily="18" charset="0"/>
              </a:rPr>
              <a:t>R. Barthes, </a:t>
            </a:r>
            <a:r>
              <a:rPr lang="fr-FR" i="1" dirty="0">
                <a:latin typeface="Cambria" panose="02040503050406030204" pitchFamily="18" charset="0"/>
                <a:ea typeface="Calibri" panose="020F0502020204030204" pitchFamily="34" charset="0"/>
                <a:cs typeface="Cambria" panose="02040503050406030204" pitchFamily="18" charset="0"/>
              </a:rPr>
              <a:t>Ecrivains, </a:t>
            </a:r>
            <a:r>
              <a:rPr lang="fr-FR" i="1" dirty="0" err="1">
                <a:latin typeface="Cambria" panose="02040503050406030204" pitchFamily="18" charset="0"/>
                <a:ea typeface="Calibri" panose="020F0502020204030204" pitchFamily="34" charset="0"/>
                <a:cs typeface="Cambria" panose="02040503050406030204" pitchFamily="18" charset="0"/>
              </a:rPr>
              <a:t>écrivants</a:t>
            </a:r>
            <a:r>
              <a:rPr lang="fr-FR" i="1" dirty="0">
                <a:latin typeface="Cambria" panose="02040503050406030204" pitchFamily="18" charset="0"/>
                <a:ea typeface="Calibri" panose="020F0502020204030204" pitchFamily="34" charset="0"/>
                <a:cs typeface="Cambria" panose="02040503050406030204" pitchFamily="18" charset="0"/>
              </a:rPr>
              <a:t>. </a:t>
            </a:r>
            <a:endParaRPr lang="fr-FR" i="1" dirty="0"/>
          </a:p>
        </p:txBody>
      </p:sp>
    </p:spTree>
    <p:extLst>
      <p:ext uri="{BB962C8B-B14F-4D97-AF65-F5344CB8AC3E}">
        <p14:creationId xmlns:p14="http://schemas.microsoft.com/office/powerpoint/2010/main" val="232500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22B5A56-8B83-3253-D3EA-A15B0735804A}"/>
              </a:ext>
            </a:extLst>
          </p:cNvPr>
          <p:cNvSpPr>
            <a:spLocks noGrp="1"/>
          </p:cNvSpPr>
          <p:nvPr>
            <p:ph type="title"/>
          </p:nvPr>
        </p:nvSpPr>
        <p:spPr/>
        <p:txBody>
          <a:bodyPr/>
          <a:lstStyle/>
          <a:p>
            <a:r>
              <a:rPr lang="fr-FR" dirty="0" err="1"/>
              <a:t>ESIstenzialismo</a:t>
            </a:r>
            <a:r>
              <a:rPr lang="fr-FR" dirty="0"/>
              <a:t> e </a:t>
            </a:r>
            <a:r>
              <a:rPr lang="fr-FR" dirty="0" err="1"/>
              <a:t>sartre</a:t>
            </a:r>
            <a:endParaRPr lang="fr-FR" dirty="0"/>
          </a:p>
        </p:txBody>
      </p:sp>
      <p:sp>
        <p:nvSpPr>
          <p:cNvPr id="3" name="Segnaposto contenuto 2">
            <a:extLst>
              <a:ext uri="{FF2B5EF4-FFF2-40B4-BE49-F238E27FC236}">
                <a16:creationId xmlns:a16="http://schemas.microsoft.com/office/drawing/2014/main" id="{EA473414-AC8E-83DF-48DD-53D114B5E5F3}"/>
              </a:ext>
            </a:extLst>
          </p:cNvPr>
          <p:cNvSpPr>
            <a:spLocks noGrp="1"/>
          </p:cNvSpPr>
          <p:nvPr>
            <p:ph idx="1"/>
          </p:nvPr>
        </p:nvSpPr>
        <p:spPr/>
        <p:txBody>
          <a:bodyPr>
            <a:normAutofit fontScale="92500" lnSpcReduction="20000"/>
          </a:bodyPr>
          <a:lstStyle/>
          <a:p>
            <a:r>
              <a:rPr lang="fr-FR" sz="1800" dirty="0">
                <a:effectLst/>
                <a:latin typeface="Cambria" panose="02040503050406030204" pitchFamily="18" charset="0"/>
                <a:ea typeface="Calibri" panose="020F0502020204030204" pitchFamily="34" charset="0"/>
                <a:cs typeface="Cambria" panose="02040503050406030204" pitchFamily="18" charset="0"/>
              </a:rPr>
              <a:t>« Une technique romanesque renvoie toujours à la métaphysique du romancier » JPS, </a:t>
            </a:r>
            <a:r>
              <a:rPr lang="fr-FR" sz="1800" i="1" dirty="0">
                <a:effectLst/>
                <a:latin typeface="Cambria" panose="02040503050406030204" pitchFamily="18" charset="0"/>
                <a:ea typeface="Calibri" panose="020F0502020204030204" pitchFamily="34" charset="0"/>
                <a:cs typeface="Cambria" panose="02040503050406030204" pitchFamily="18" charset="0"/>
              </a:rPr>
              <a:t>Situations I</a:t>
            </a:r>
            <a:r>
              <a:rPr lang="fr-FR" sz="1800" dirty="0">
                <a:effectLst/>
                <a:latin typeface="Cambria" panose="02040503050406030204" pitchFamily="18" charset="0"/>
                <a:ea typeface="Calibri" panose="020F0502020204030204" pitchFamily="34" charset="0"/>
                <a:cs typeface="Cambria" panose="02040503050406030204" pitchFamily="18" charset="0"/>
              </a:rPr>
              <a:t>, 1947 pp. 65-66.</a:t>
            </a:r>
            <a:r>
              <a:rPr lang="it-IT" dirty="0">
                <a:effectLst/>
              </a:rPr>
              <a:t> </a:t>
            </a:r>
            <a:endParaRPr lang="it-IT" dirty="0"/>
          </a:p>
          <a:p>
            <a:pPr algn="just"/>
            <a:r>
              <a:rPr lang="fr-FR" sz="1800" dirty="0">
                <a:effectLst/>
                <a:latin typeface="Cambria" panose="02040503050406030204" pitchFamily="18" charset="0"/>
                <a:ea typeface="Calibri" panose="020F0502020204030204" pitchFamily="34" charset="0"/>
                <a:cs typeface="Cambria" panose="02040503050406030204" pitchFamily="18" charset="0"/>
              </a:rPr>
              <a:t>« Proprio perché non c’</a:t>
            </a:r>
            <a:r>
              <a:rPr lang="fr-FR" sz="1800" dirty="0" err="1">
                <a:effectLst/>
                <a:latin typeface="Cambria" panose="02040503050406030204" pitchFamily="18" charset="0"/>
                <a:ea typeface="Calibri" panose="020F0502020204030204" pitchFamily="34" charset="0"/>
                <a:cs typeface="Cambria" panose="02040503050406030204" pitchFamily="18" charset="0"/>
              </a:rPr>
              <a:t>è</a:t>
            </a:r>
            <a:r>
              <a:rPr lang="fr-FR" sz="1800" dirty="0">
                <a:effectLst/>
                <a:latin typeface="Cambria" panose="02040503050406030204" pitchFamily="18" charset="0"/>
                <a:ea typeface="Calibri" panose="020F0502020204030204" pitchFamily="34" charset="0"/>
                <a:cs typeface="Cambria" panose="02040503050406030204" pitchFamily="18" charset="0"/>
              </a:rPr>
              <a:t> </a:t>
            </a:r>
            <a:r>
              <a:rPr lang="fr-FR" sz="1800" dirty="0" err="1">
                <a:effectLst/>
                <a:latin typeface="Cambria" panose="02040503050406030204" pitchFamily="18" charset="0"/>
                <a:ea typeface="Calibri" panose="020F0502020204030204" pitchFamily="34" charset="0"/>
                <a:cs typeface="Cambria" panose="02040503050406030204" pitchFamily="18" charset="0"/>
              </a:rPr>
              <a:t>pensiero</a:t>
            </a:r>
            <a:r>
              <a:rPr lang="fr-FR" sz="1800" dirty="0">
                <a:effectLst/>
                <a:latin typeface="Cambria" panose="02040503050406030204" pitchFamily="18" charset="0"/>
                <a:ea typeface="Calibri" panose="020F0502020204030204" pitchFamily="34" charset="0"/>
                <a:cs typeface="Cambria" panose="02040503050406030204" pitchFamily="18" charset="0"/>
              </a:rPr>
              <a:t> senza </a:t>
            </a:r>
            <a:r>
              <a:rPr lang="fr-FR" sz="1800" dirty="0" err="1">
                <a:effectLst/>
                <a:latin typeface="Cambria" panose="02040503050406030204" pitchFamily="18" charset="0"/>
                <a:ea typeface="Calibri" panose="020F0502020204030204" pitchFamily="34" charset="0"/>
                <a:cs typeface="Cambria" panose="02040503050406030204" pitchFamily="18" charset="0"/>
              </a:rPr>
              <a:t>linguaggio</a:t>
            </a:r>
            <a:r>
              <a:rPr lang="fr-FR" sz="1800" dirty="0">
                <a:effectLst/>
                <a:latin typeface="Cambria" panose="02040503050406030204" pitchFamily="18" charset="0"/>
                <a:ea typeface="Calibri" panose="020F0502020204030204" pitchFamily="34" charset="0"/>
                <a:cs typeface="Cambria" panose="02040503050406030204" pitchFamily="18" charset="0"/>
              </a:rPr>
              <a:t>, la Forma </a:t>
            </a:r>
            <a:r>
              <a:rPr lang="fr-FR" sz="1800" dirty="0" err="1">
                <a:effectLst/>
                <a:latin typeface="Cambria" panose="02040503050406030204" pitchFamily="18" charset="0"/>
                <a:ea typeface="Calibri" panose="020F0502020204030204" pitchFamily="34" charset="0"/>
                <a:cs typeface="Cambria" panose="02040503050406030204" pitchFamily="18" charset="0"/>
              </a:rPr>
              <a:t>è</a:t>
            </a:r>
            <a:r>
              <a:rPr lang="fr-FR" sz="1800" dirty="0">
                <a:effectLst/>
                <a:latin typeface="Cambria" panose="02040503050406030204" pitchFamily="18" charset="0"/>
                <a:ea typeface="Calibri" panose="020F0502020204030204" pitchFamily="34" charset="0"/>
                <a:cs typeface="Cambria" panose="02040503050406030204" pitchFamily="18" charset="0"/>
              </a:rPr>
              <a:t> la prima e </a:t>
            </a:r>
            <a:r>
              <a:rPr lang="fr-FR" sz="1800" dirty="0" err="1">
                <a:effectLst/>
                <a:latin typeface="Cambria" panose="02040503050406030204" pitchFamily="18" charset="0"/>
                <a:ea typeface="Calibri" panose="020F0502020204030204" pitchFamily="34" charset="0"/>
                <a:cs typeface="Cambria" panose="02040503050406030204" pitchFamily="18" charset="0"/>
              </a:rPr>
              <a:t>ultima</a:t>
            </a:r>
            <a:r>
              <a:rPr lang="fr-FR" sz="1800" dirty="0">
                <a:effectLst/>
                <a:latin typeface="Cambria" panose="02040503050406030204" pitchFamily="18" charset="0"/>
                <a:ea typeface="Calibri" panose="020F0502020204030204" pitchFamily="34" charset="0"/>
                <a:cs typeface="Cambria" panose="02040503050406030204" pitchFamily="18" charset="0"/>
              </a:rPr>
              <a:t> </a:t>
            </a:r>
            <a:r>
              <a:rPr lang="fr-FR" sz="1800" dirty="0" err="1">
                <a:effectLst/>
                <a:latin typeface="Cambria" panose="02040503050406030204" pitchFamily="18" charset="0"/>
                <a:ea typeface="Calibri" panose="020F0502020204030204" pitchFamily="34" charset="0"/>
                <a:cs typeface="Cambria" panose="02040503050406030204" pitchFamily="18" charset="0"/>
              </a:rPr>
              <a:t>istanza</a:t>
            </a:r>
            <a:r>
              <a:rPr lang="fr-FR" sz="1800" dirty="0">
                <a:effectLst/>
                <a:latin typeface="Cambria" panose="02040503050406030204" pitchFamily="18" charset="0"/>
                <a:ea typeface="Calibri" panose="020F0502020204030204" pitchFamily="34" charset="0"/>
                <a:cs typeface="Cambria" panose="02040503050406030204" pitchFamily="18" charset="0"/>
              </a:rPr>
              <a:t> </a:t>
            </a:r>
            <a:r>
              <a:rPr lang="fr-FR" sz="1800" dirty="0" err="1">
                <a:effectLst/>
                <a:latin typeface="Cambria" panose="02040503050406030204" pitchFamily="18" charset="0"/>
                <a:ea typeface="Calibri" panose="020F0502020204030204" pitchFamily="34" charset="0"/>
                <a:cs typeface="Cambria" panose="02040503050406030204" pitchFamily="18" charset="0"/>
              </a:rPr>
              <a:t>della</a:t>
            </a:r>
            <a:r>
              <a:rPr lang="fr-FR" sz="1800" dirty="0">
                <a:effectLst/>
                <a:latin typeface="Cambria" panose="02040503050406030204" pitchFamily="18" charset="0"/>
                <a:ea typeface="Calibri" panose="020F0502020204030204" pitchFamily="34" charset="0"/>
                <a:cs typeface="Cambria" panose="02040503050406030204" pitchFamily="18" charset="0"/>
              </a:rPr>
              <a:t> </a:t>
            </a:r>
            <a:r>
              <a:rPr lang="fr-FR" sz="1800" dirty="0" err="1">
                <a:effectLst/>
                <a:latin typeface="Cambria" panose="02040503050406030204" pitchFamily="18" charset="0"/>
                <a:ea typeface="Calibri" panose="020F0502020204030204" pitchFamily="34" charset="0"/>
                <a:cs typeface="Cambria" panose="02040503050406030204" pitchFamily="18" charset="0"/>
              </a:rPr>
              <a:t>responsabilità</a:t>
            </a:r>
            <a:r>
              <a:rPr lang="fr-FR" sz="1800" dirty="0">
                <a:effectLst/>
                <a:latin typeface="Cambria" panose="02040503050406030204" pitchFamily="18" charset="0"/>
                <a:ea typeface="Calibri" panose="020F0502020204030204" pitchFamily="34" charset="0"/>
                <a:cs typeface="Cambria" panose="02040503050406030204" pitchFamily="18" charset="0"/>
              </a:rPr>
              <a:t> </a:t>
            </a:r>
            <a:r>
              <a:rPr lang="fr-FR" sz="1800" dirty="0" err="1">
                <a:effectLst/>
                <a:latin typeface="Cambria" panose="02040503050406030204" pitchFamily="18" charset="0"/>
                <a:ea typeface="Calibri" panose="020F0502020204030204" pitchFamily="34" charset="0"/>
                <a:cs typeface="Cambria" panose="02040503050406030204" pitchFamily="18" charset="0"/>
              </a:rPr>
              <a:t>letteraria</a:t>
            </a:r>
            <a:r>
              <a:rPr lang="fr-FR" sz="1800" dirty="0">
                <a:effectLst/>
                <a:latin typeface="Cambria" panose="02040503050406030204" pitchFamily="18" charset="0"/>
                <a:ea typeface="Calibri" panose="020F0502020204030204" pitchFamily="34" charset="0"/>
                <a:cs typeface="Cambria" panose="02040503050406030204" pitchFamily="18" charset="0"/>
              </a:rPr>
              <a:t> » Barthes, </a:t>
            </a:r>
            <a:r>
              <a:rPr lang="fr-FR" sz="1800" i="1" dirty="0">
                <a:effectLst/>
                <a:latin typeface="Cambria" panose="02040503050406030204" pitchFamily="18" charset="0"/>
                <a:ea typeface="Calibri" panose="020F0502020204030204" pitchFamily="34" charset="0"/>
                <a:cs typeface="Cambria" panose="02040503050406030204" pitchFamily="18" charset="0"/>
              </a:rPr>
              <a:t>Il </a:t>
            </a:r>
            <a:r>
              <a:rPr lang="fr-FR" sz="1800" i="1" dirty="0" err="1">
                <a:effectLst/>
                <a:latin typeface="Cambria" panose="02040503050406030204" pitchFamily="18" charset="0"/>
                <a:ea typeface="Calibri" panose="020F0502020204030204" pitchFamily="34" charset="0"/>
                <a:cs typeface="Cambria" panose="02040503050406030204" pitchFamily="18" charset="0"/>
              </a:rPr>
              <a:t>grado</a:t>
            </a:r>
            <a:r>
              <a:rPr lang="fr-FR" sz="1800" i="1" dirty="0">
                <a:effectLst/>
                <a:latin typeface="Cambria" panose="02040503050406030204" pitchFamily="18" charset="0"/>
                <a:ea typeface="Calibri" panose="020F0502020204030204" pitchFamily="34" charset="0"/>
                <a:cs typeface="Cambria" panose="02040503050406030204" pitchFamily="18" charset="0"/>
              </a:rPr>
              <a:t> </a:t>
            </a:r>
            <a:r>
              <a:rPr lang="fr-FR" sz="1800" i="1" dirty="0" err="1">
                <a:effectLst/>
                <a:latin typeface="Cambria" panose="02040503050406030204" pitchFamily="18" charset="0"/>
                <a:ea typeface="Calibri" panose="020F0502020204030204" pitchFamily="34" charset="0"/>
                <a:cs typeface="Cambria" panose="02040503050406030204" pitchFamily="18" charset="0"/>
              </a:rPr>
              <a:t>zero</a:t>
            </a:r>
            <a:r>
              <a:rPr lang="fr-FR" sz="1800" i="1" dirty="0">
                <a:effectLst/>
                <a:latin typeface="Cambria" panose="02040503050406030204" pitchFamily="18" charset="0"/>
                <a:ea typeface="Calibri" panose="020F0502020204030204" pitchFamily="34" charset="0"/>
                <a:cs typeface="Cambria" panose="02040503050406030204" pitchFamily="18" charset="0"/>
              </a:rPr>
              <a:t> </a:t>
            </a:r>
            <a:r>
              <a:rPr lang="fr-FR" sz="1800" i="1" dirty="0" err="1">
                <a:effectLst/>
                <a:latin typeface="Cambria" panose="02040503050406030204" pitchFamily="18" charset="0"/>
                <a:ea typeface="Calibri" panose="020F0502020204030204" pitchFamily="34" charset="0"/>
                <a:cs typeface="Cambria" panose="02040503050406030204" pitchFamily="18" charset="0"/>
              </a:rPr>
              <a:t>della</a:t>
            </a:r>
            <a:r>
              <a:rPr lang="fr-FR" sz="1800" i="1" dirty="0">
                <a:effectLst/>
                <a:latin typeface="Cambria" panose="02040503050406030204" pitchFamily="18" charset="0"/>
                <a:ea typeface="Calibri" panose="020F0502020204030204" pitchFamily="34" charset="0"/>
                <a:cs typeface="Cambria" panose="02040503050406030204" pitchFamily="18" charset="0"/>
              </a:rPr>
              <a:t> </a:t>
            </a:r>
            <a:r>
              <a:rPr lang="fr-FR" sz="1800" i="1" dirty="0" err="1">
                <a:effectLst/>
                <a:latin typeface="Cambria" panose="02040503050406030204" pitchFamily="18" charset="0"/>
                <a:ea typeface="Calibri" panose="020F0502020204030204" pitchFamily="34" charset="0"/>
                <a:cs typeface="Cambria" panose="02040503050406030204" pitchFamily="18" charset="0"/>
              </a:rPr>
              <a:t>scrittura</a:t>
            </a:r>
            <a:r>
              <a:rPr lang="fr-FR" sz="1800" dirty="0">
                <a:effectLst/>
                <a:latin typeface="Cambria" panose="02040503050406030204" pitchFamily="18" charset="0"/>
                <a:ea typeface="Calibri" panose="020F0502020204030204" pitchFamily="34" charset="0"/>
                <a:cs typeface="Cambria" panose="02040503050406030204" pitchFamily="18" charset="0"/>
              </a:rPr>
              <a:t>, Torino, Einaudi, </a:t>
            </a:r>
            <a:r>
              <a:rPr lang="fr-FR" sz="1800" dirty="0" err="1">
                <a:effectLst/>
                <a:latin typeface="Cambria" panose="02040503050406030204" pitchFamily="18" charset="0"/>
                <a:ea typeface="Calibri" panose="020F0502020204030204" pitchFamily="34" charset="0"/>
                <a:cs typeface="Cambria" panose="02040503050406030204" pitchFamily="18" charset="0"/>
              </a:rPr>
              <a:t>ul</a:t>
            </a:r>
            <a:r>
              <a:rPr lang="fr-FR" sz="1800" dirty="0">
                <a:effectLst/>
                <a:latin typeface="Cambria" panose="02040503050406030204" pitchFamily="18" charset="0"/>
                <a:ea typeface="Calibri" panose="020F0502020204030204" pitchFamily="34" charset="0"/>
                <a:cs typeface="Cambria" panose="02040503050406030204" pitchFamily="18" charset="0"/>
              </a:rPr>
              <a:t>. </a:t>
            </a:r>
            <a:r>
              <a:rPr lang="fr-FR" dirty="0" err="1">
                <a:latin typeface="Cambria" panose="02040503050406030204" pitchFamily="18" charset="0"/>
                <a:ea typeface="Calibri" panose="020F0502020204030204" pitchFamily="34" charset="0"/>
                <a:cs typeface="Cambria" panose="02040503050406030204" pitchFamily="18" charset="0"/>
              </a:rPr>
              <a:t>e</a:t>
            </a:r>
            <a:r>
              <a:rPr lang="fr-FR" sz="1800" dirty="0" err="1">
                <a:effectLst/>
                <a:latin typeface="Cambria" panose="02040503050406030204" pitchFamily="18" charset="0"/>
                <a:ea typeface="Calibri" panose="020F0502020204030204" pitchFamily="34" charset="0"/>
                <a:cs typeface="Cambria" panose="02040503050406030204" pitchFamily="18" charset="0"/>
              </a:rPr>
              <a:t>d</a:t>
            </a:r>
            <a:r>
              <a:rPr lang="fr-FR" sz="1800" dirty="0">
                <a:effectLst/>
                <a:latin typeface="Cambria" panose="02040503050406030204" pitchFamily="18" charset="0"/>
                <a:ea typeface="Calibri" panose="020F0502020204030204" pitchFamily="34" charset="0"/>
                <a:cs typeface="Cambria" panose="02040503050406030204" pitchFamily="18" charset="0"/>
              </a:rPr>
              <a:t>., p. 61.</a:t>
            </a:r>
          </a:p>
          <a:p>
            <a:pPr algn="just"/>
            <a:r>
              <a:rPr lang="fr-FR" sz="1800" dirty="0">
                <a:effectLst/>
                <a:latin typeface="Cambria" panose="02040503050406030204" pitchFamily="18" charset="0"/>
                <a:ea typeface="Calibri" panose="020F0502020204030204" pitchFamily="34" charset="0"/>
                <a:cs typeface="Cambria" panose="02040503050406030204" pitchFamily="18" charset="0"/>
              </a:rPr>
              <a:t>« ce que je propose de nommer littérature, Sartre l’appelle poésie – et ce que j’appelle domaine des écrivains ou information, il le nomme littérature » Simone de Beauvoir, Jean Ricardou, Jean-Paul Sartre, </a:t>
            </a:r>
            <a:r>
              <a:rPr lang="fr-FR" sz="1800" i="1" dirty="0">
                <a:effectLst/>
                <a:latin typeface="Cambria" panose="02040503050406030204" pitchFamily="18" charset="0"/>
                <a:ea typeface="Calibri" panose="020F0502020204030204" pitchFamily="34" charset="0"/>
                <a:cs typeface="Cambria" panose="02040503050406030204" pitchFamily="18" charset="0"/>
              </a:rPr>
              <a:t>Que peut la littérature ? </a:t>
            </a:r>
            <a:r>
              <a:rPr lang="fr-FR" sz="1800" dirty="0">
                <a:effectLst/>
                <a:latin typeface="Cambria" panose="02040503050406030204" pitchFamily="18" charset="0"/>
                <a:ea typeface="Calibri" panose="020F0502020204030204" pitchFamily="34" charset="0"/>
                <a:cs typeface="Cambria" panose="02040503050406030204" pitchFamily="18" charset="0"/>
              </a:rPr>
              <a:t>Paris, UGE 1965, p. 54.</a:t>
            </a: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pPr algn="just"/>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pPr algn="just"/>
            <a:r>
              <a:rPr lang="fr-FR" sz="1800" dirty="0">
                <a:effectLst/>
                <a:latin typeface="Cambria" panose="02040503050406030204" pitchFamily="18" charset="0"/>
                <a:ea typeface="Calibri" panose="020F0502020204030204" pitchFamily="34" charset="0"/>
                <a:cs typeface="Cambria" panose="02040503050406030204" pitchFamily="18" charset="0"/>
              </a:rPr>
              <a:t> </a:t>
            </a:r>
            <a:endParaRPr lang="it-IT" sz="1800" dirty="0">
              <a:effectLst/>
              <a:latin typeface="Athelas" panose="02000503000000020003" pitchFamily="2" charset="77"/>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2636675881"/>
      </p:ext>
    </p:extLst>
  </p:cSld>
  <p:clrMapOvr>
    <a:masterClrMapping/>
  </p:clrMapOvr>
</p:sld>
</file>

<file path=ppt/theme/theme1.xml><?xml version="1.0" encoding="utf-8"?>
<a:theme xmlns:a="http://schemas.openxmlformats.org/drawingml/2006/main" name="Pacco">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Pacco</Template>
  <TotalTime>6310</TotalTime>
  <Words>3176</Words>
  <Application>Microsoft Macintosh PowerPoint</Application>
  <PresentationFormat>Widescreen</PresentationFormat>
  <Paragraphs>193</Paragraphs>
  <Slides>29</Slides>
  <Notes>0</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29</vt:i4>
      </vt:variant>
    </vt:vector>
  </HeadingPairs>
  <TitlesOfParts>
    <vt:vector size="37" baseType="lpstr">
      <vt:lpstr>-webkit-standard</vt:lpstr>
      <vt:lpstr>Arial</vt:lpstr>
      <vt:lpstr>Athelas</vt:lpstr>
      <vt:lpstr>Cambria</vt:lpstr>
      <vt:lpstr>Gill Sans MT</vt:lpstr>
      <vt:lpstr>Rockwell</vt:lpstr>
      <vt:lpstr>Times New Roman</vt:lpstr>
      <vt:lpstr>Pacco</vt:lpstr>
      <vt:lpstr>La scrittura "implicata": variazioni sull'engagement letterario nelle narrazioni contemporanee francesi e francofone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ENAGEMENT</vt:lpstr>
      <vt:lpstr>ENGAGEMENT</vt:lpstr>
      <vt:lpstr>ENGAGEMENT</vt:lpstr>
      <vt:lpstr>Définition de l’engagement chez Sartre</vt:lpstr>
      <vt:lpstr>Engagement Sartre</vt:lpstr>
      <vt:lpstr>ENGAGEMENT</vt:lpstr>
      <vt:lpstr>POLITIQUES DE LA LITTÉRATURE CONTRE ENGAGEMENT- ENGAGEMENT </vt:lpstr>
      <vt:lpstr>LITTÉRATURE IMPLIQUEE</vt:lpstr>
      <vt:lpstr>LETTERATURA IMPLICATA</vt:lpstr>
      <vt:lpstr>Chloe chaudet: engagement</vt:lpstr>
      <vt:lpstr>Barthes</vt:lpstr>
      <vt:lpstr>INTELLETTUALI</vt:lpstr>
      <vt:lpstr>EXISTENTIALISTES CHRETIENS</vt:lpstr>
      <vt:lpstr>Sartre</vt:lpstr>
      <vt:lpstr>ENGAGEMENT</vt:lpstr>
      <vt:lpstr>UNANIMISMO</vt:lpstr>
      <vt:lpstr>JuLES ROMAINS, PREFACE</vt:lpstr>
      <vt:lpstr>Sartre - destinatario</vt:lpstr>
      <vt:lpstr>SARTRE-TRIBUNO</vt:lpstr>
      <vt:lpstr>Esistenzialismo e teatro</vt:lpstr>
      <vt:lpstr>ESISTENZIALISMO E SARTRE</vt:lpstr>
      <vt:lpstr>ESIstenzialismo e sartre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scrittura "implicata": variazioni sull'engagement letterario nelle narrazioni contemporanee francesi e francofone </dc:title>
  <dc:creator>Microsoft Office User</dc:creator>
  <cp:lastModifiedBy>Microsoft Office User</cp:lastModifiedBy>
  <cp:revision>15</cp:revision>
  <dcterms:created xsi:type="dcterms:W3CDTF">2024-03-04T10:17:18Z</dcterms:created>
  <dcterms:modified xsi:type="dcterms:W3CDTF">2025-03-21T12:39:04Z</dcterms:modified>
</cp:coreProperties>
</file>