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73" r:id="rId2"/>
    <p:sldId id="289" r:id="rId3"/>
    <p:sldId id="290" r:id="rId4"/>
    <p:sldId id="291" r:id="rId5"/>
    <p:sldId id="292" r:id="rId6"/>
    <p:sldId id="293" r:id="rId7"/>
    <p:sldId id="284" r:id="rId8"/>
    <p:sldId id="275" r:id="rId9"/>
    <p:sldId id="276" r:id="rId10"/>
    <p:sldId id="278" r:id="rId11"/>
    <p:sldId id="279" r:id="rId12"/>
    <p:sldId id="280" r:id="rId13"/>
    <p:sldId id="282" r:id="rId14"/>
    <p:sldId id="285" r:id="rId15"/>
    <p:sldId id="256" r:id="rId16"/>
    <p:sldId id="270" r:id="rId17"/>
    <p:sldId id="286" r:id="rId18"/>
    <p:sldId id="287" r:id="rId19"/>
    <p:sldId id="259" r:id="rId20"/>
    <p:sldId id="294" r:id="rId21"/>
    <p:sldId id="295" r:id="rId22"/>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00"/>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362" autoAdjust="0"/>
  </p:normalViewPr>
  <p:slideViewPr>
    <p:cSldViewPr>
      <p:cViewPr varScale="1">
        <p:scale>
          <a:sx n="63" d="100"/>
          <a:sy n="63" d="100"/>
        </p:scale>
        <p:origin x="-408"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60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8EC53B-D336-411D-92CB-746D517B25AE}" type="datetimeFigureOut">
              <a:rPr lang="it-IT" smtClean="0"/>
              <a:pPr/>
              <a:t>14/05/2013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C7F5CD-FE74-4891-9FCA-2034E10F0638}"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D2C7F5CD-FE74-4891-9FCA-2034E10F0638}" type="slidenum">
              <a:rPr lang="it-IT" smtClean="0"/>
              <a:pPr/>
              <a:t>3</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D2C7F5CD-FE74-4891-9FCA-2034E10F0638}" type="slidenum">
              <a:rPr lang="it-IT" smtClean="0"/>
              <a:pPr/>
              <a:t>10</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BE6162E-648F-4450-83CA-6DBF22C555D6}" type="datetimeFigureOut">
              <a:rPr lang="it-IT" smtClean="0"/>
              <a:pPr/>
              <a:t>14/05/2013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292ED39-3B2B-4158-B3AC-A4634ADF8C2E}"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E6162E-648F-4450-83CA-6DBF22C555D6}" type="datetimeFigureOut">
              <a:rPr lang="it-IT" smtClean="0"/>
              <a:pPr/>
              <a:t>14/05/2013</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92ED39-3B2B-4158-B3AC-A4634ADF8C2E}"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285720" y="1833786"/>
            <a:ext cx="8429684" cy="3539430"/>
          </a:xfrm>
          <a:prstGeom prst="rect">
            <a:avLst/>
          </a:prstGeom>
        </p:spPr>
        <p:txBody>
          <a:bodyPr wrap="square">
            <a:spAutoFit/>
          </a:bodyPr>
          <a:lstStyle/>
          <a:p>
            <a:pPr algn="ctr"/>
            <a:r>
              <a:rPr lang="it-IT" sz="2800" b="1" dirty="0" smtClean="0">
                <a:solidFill>
                  <a:srgbClr val="7030A0"/>
                </a:solidFill>
                <a:latin typeface="Arial" pitchFamily="34" charset="0"/>
                <a:cs typeface="Arial" pitchFamily="34" charset="0"/>
              </a:rPr>
              <a:t>NON TUTTI I GENI VENGONO UTILIZZATI NELLO STESSO MOMENTO E NON TUTTI CON LA STESSA “INTENSITÀ”</a:t>
            </a:r>
          </a:p>
          <a:p>
            <a:pPr algn="ctr"/>
            <a:endParaRPr lang="it-IT" sz="2800" dirty="0" smtClean="0">
              <a:latin typeface="Arial" pitchFamily="34" charset="0"/>
              <a:cs typeface="Arial" pitchFamily="34" charset="0"/>
            </a:endParaRPr>
          </a:p>
          <a:p>
            <a:pPr algn="ctr"/>
            <a:r>
              <a:rPr lang="it-IT" sz="2800" b="1" dirty="0" smtClean="0">
                <a:solidFill>
                  <a:srgbClr val="008000"/>
                </a:solidFill>
                <a:latin typeface="Arial" pitchFamily="34" charset="0"/>
                <a:cs typeface="Arial" pitchFamily="34" charset="0"/>
              </a:rPr>
              <a:t>Regolazione genica </a:t>
            </a:r>
          </a:p>
          <a:p>
            <a:pPr algn="ctr"/>
            <a:r>
              <a:rPr lang="it-IT" sz="2800" b="1" dirty="0" smtClean="0">
                <a:solidFill>
                  <a:srgbClr val="008000"/>
                </a:solidFill>
                <a:latin typeface="Arial" pitchFamily="34" charset="0"/>
                <a:cs typeface="Arial" pitchFamily="34" charset="0"/>
              </a:rPr>
              <a:t> </a:t>
            </a:r>
          </a:p>
          <a:p>
            <a:pPr algn="ctr"/>
            <a:r>
              <a:rPr lang="it-IT" sz="2800" b="1" dirty="0" smtClean="0">
                <a:solidFill>
                  <a:srgbClr val="008000"/>
                </a:solidFill>
                <a:latin typeface="Arial" pitchFamily="34" charset="0"/>
                <a:cs typeface="Arial" pitchFamily="34" charset="0"/>
              </a:rPr>
              <a:t>la modalità con cui viene </a:t>
            </a:r>
            <a:r>
              <a:rPr lang="it-IT" sz="2800" b="1" dirty="0" smtClean="0">
                <a:latin typeface="Arial" pitchFamily="34" charset="0"/>
                <a:cs typeface="Arial" pitchFamily="34" charset="0"/>
              </a:rPr>
              <a:t>REGOLATA</a:t>
            </a:r>
            <a:r>
              <a:rPr lang="it-IT" sz="2800" b="1" dirty="0" smtClean="0">
                <a:solidFill>
                  <a:srgbClr val="008000"/>
                </a:solidFill>
                <a:latin typeface="Arial" pitchFamily="34" charset="0"/>
                <a:cs typeface="Arial" pitchFamily="34" charset="0"/>
              </a:rPr>
              <a:t> la tipologia e la  quantità dei prodotti genici</a:t>
            </a:r>
          </a:p>
        </p:txBody>
      </p:sp>
      <p:sp>
        <p:nvSpPr>
          <p:cNvPr id="5" name="Rettangolo 4"/>
          <p:cNvSpPr/>
          <p:nvPr/>
        </p:nvSpPr>
        <p:spPr>
          <a:xfrm>
            <a:off x="714348" y="357166"/>
            <a:ext cx="7941598" cy="707886"/>
          </a:xfrm>
          <a:prstGeom prst="rect">
            <a:avLst/>
          </a:prstGeom>
        </p:spPr>
        <p:txBody>
          <a:bodyPr wrap="none">
            <a:spAutoFit/>
          </a:bodyPr>
          <a:lstStyle/>
          <a:p>
            <a:pPr algn="ctr"/>
            <a:r>
              <a:rPr lang="it-IT" sz="4000" dirty="0" smtClean="0">
                <a:solidFill>
                  <a:srgbClr val="FF0000"/>
                </a:solidFill>
                <a:latin typeface="Arial" pitchFamily="34" charset="0"/>
                <a:cs typeface="Arial" pitchFamily="34" charset="0"/>
              </a:rPr>
              <a:t>Regolazione Genica nei Procarioti</a:t>
            </a:r>
            <a:endParaRPr lang="it-IT" sz="40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it-IT" dirty="0" smtClean="0">
                <a:solidFill>
                  <a:srgbClr val="FF3300"/>
                </a:solidFill>
              </a:rPr>
              <a:t>Regolazione genica nei procarioti</a:t>
            </a:r>
          </a:p>
        </p:txBody>
      </p:sp>
      <p:sp>
        <p:nvSpPr>
          <p:cNvPr id="5123" name="Rectangle 3"/>
          <p:cNvSpPr>
            <a:spLocks noGrp="1" noChangeArrowheads="1"/>
          </p:cNvSpPr>
          <p:nvPr>
            <p:ph type="body" idx="1"/>
          </p:nvPr>
        </p:nvSpPr>
        <p:spPr>
          <a:xfrm>
            <a:off x="323528" y="1340768"/>
            <a:ext cx="8568952" cy="4525963"/>
          </a:xfrm>
        </p:spPr>
        <p:txBody>
          <a:bodyPr/>
          <a:lstStyle/>
          <a:p>
            <a:pPr eaLnBrk="1" hangingPunct="1"/>
            <a:r>
              <a:rPr lang="it-IT" b="1" dirty="0" smtClean="0"/>
              <a:t>Geni costitutivi: </a:t>
            </a:r>
            <a:r>
              <a:rPr lang="it-IT" b="1" dirty="0" smtClean="0">
                <a:solidFill>
                  <a:srgbClr val="7030A0"/>
                </a:solidFill>
              </a:rPr>
              <a:t>costantemente attivi          </a:t>
            </a:r>
          </a:p>
          <a:p>
            <a:pPr eaLnBrk="1" hangingPunct="1">
              <a:buNone/>
            </a:pPr>
            <a:r>
              <a:rPr lang="it-IT" dirty="0" smtClean="0"/>
              <a:t>(geni che codificano per gli enzimi della glicolisi)</a:t>
            </a:r>
          </a:p>
          <a:p>
            <a:pPr eaLnBrk="1" hangingPunct="1">
              <a:buNone/>
            </a:pPr>
            <a:endParaRPr lang="it-IT" sz="1400" dirty="0" smtClean="0"/>
          </a:p>
          <a:p>
            <a:pPr eaLnBrk="1" hangingPunct="1"/>
            <a:r>
              <a:rPr lang="it-IT" b="1" dirty="0" smtClean="0"/>
              <a:t>Geni regolati:</a:t>
            </a:r>
            <a:r>
              <a:rPr lang="it-IT" dirty="0" smtClean="0"/>
              <a:t> </a:t>
            </a:r>
            <a:r>
              <a:rPr lang="it-IT" b="1" dirty="0" smtClean="0">
                <a:solidFill>
                  <a:srgbClr val="008000"/>
                </a:solidFill>
              </a:rPr>
              <a:t>la loro espressione è regolata in modo tale che la quantità del corrispondente prodotto (proteina o RNA) è controllata in relazione al fabbisogno cellulare</a:t>
            </a:r>
          </a:p>
        </p:txBody>
      </p:sp>
      <p:sp>
        <p:nvSpPr>
          <p:cNvPr id="5" name="Text Box 3"/>
          <p:cNvSpPr txBox="1">
            <a:spLocks noChangeArrowheads="1"/>
          </p:cNvSpPr>
          <p:nvPr/>
        </p:nvSpPr>
        <p:spPr bwMode="auto">
          <a:xfrm>
            <a:off x="0" y="4557315"/>
            <a:ext cx="9144000" cy="2185214"/>
          </a:xfrm>
          <a:prstGeom prst="rect">
            <a:avLst/>
          </a:prstGeom>
          <a:noFill/>
          <a:ln w="9525">
            <a:noFill/>
            <a:miter lim="800000"/>
            <a:headEnd/>
            <a:tailEnd/>
          </a:ln>
        </p:spPr>
        <p:txBody>
          <a:bodyPr wrap="square">
            <a:spAutoFit/>
          </a:bodyPr>
          <a:lstStyle/>
          <a:p>
            <a:pPr marL="457200" indent="-457200"/>
            <a:r>
              <a:rPr lang="it-IT" sz="2400" dirty="0" smtClean="0">
                <a:solidFill>
                  <a:srgbClr val="FF3300"/>
                </a:solidFill>
              </a:rPr>
              <a:t>					</a:t>
            </a:r>
            <a:endParaRPr lang="it-IT" sz="2800" dirty="0"/>
          </a:p>
          <a:p>
            <a:pPr marL="457200" indent="-457200"/>
            <a:r>
              <a:rPr lang="it-IT" sz="2800" dirty="0"/>
              <a:t> </a:t>
            </a:r>
            <a:r>
              <a:rPr lang="it-IT" sz="2400" dirty="0" smtClean="0">
                <a:solidFill>
                  <a:srgbClr val="FF3300"/>
                </a:solidFill>
              </a:rPr>
              <a:t> </a:t>
            </a:r>
            <a:r>
              <a:rPr lang="it-IT" sz="2800" b="1" dirty="0" smtClean="0"/>
              <a:t>Finalità:</a:t>
            </a:r>
            <a:r>
              <a:rPr lang="it-IT" sz="2800" dirty="0" smtClean="0">
                <a:solidFill>
                  <a:srgbClr val="FF0000"/>
                </a:solidFill>
              </a:rPr>
              <a:t>Rispondere </a:t>
            </a:r>
            <a:r>
              <a:rPr lang="it-IT" sz="2800" dirty="0">
                <a:solidFill>
                  <a:srgbClr val="FF0000"/>
                </a:solidFill>
              </a:rPr>
              <a:t>rapidamente ai cambiamenti </a:t>
            </a:r>
            <a:r>
              <a:rPr lang="it-IT" sz="2800" dirty="0" smtClean="0">
                <a:solidFill>
                  <a:srgbClr val="FF0000"/>
                </a:solidFill>
              </a:rPr>
              <a:t>ambientali</a:t>
            </a:r>
            <a:endParaRPr lang="it-IT" sz="2800" dirty="0">
              <a:solidFill>
                <a:srgbClr val="FF0000"/>
              </a:solidFill>
            </a:endParaRPr>
          </a:p>
          <a:p>
            <a:pPr marL="457200" indent="-457200"/>
            <a:r>
              <a:rPr lang="it-IT" sz="2800" dirty="0" smtClean="0"/>
              <a:t>					</a:t>
            </a:r>
            <a:endParaRPr lang="it-IT" sz="2000" dirty="0"/>
          </a:p>
          <a:p>
            <a:pPr marL="457200" indent="-457200" algn="ctr"/>
            <a:r>
              <a:rPr lang="it-IT" sz="2800" dirty="0"/>
              <a:t> </a:t>
            </a:r>
            <a:r>
              <a:rPr lang="it-IT" sz="2800" b="1" dirty="0" smtClean="0"/>
              <a:t>Logica:</a:t>
            </a:r>
            <a:r>
              <a:rPr lang="it-IT" sz="2800" dirty="0" smtClean="0">
                <a:solidFill>
                  <a:srgbClr val="7030A0"/>
                </a:solidFill>
              </a:rPr>
              <a:t>Risparmiare </a:t>
            </a:r>
            <a:r>
              <a:rPr lang="it-IT" sz="2800" dirty="0">
                <a:solidFill>
                  <a:srgbClr val="7030A0"/>
                </a:solidFill>
              </a:rPr>
              <a:t>energia; niente </a:t>
            </a:r>
            <a:r>
              <a:rPr lang="it-IT" sz="2800" dirty="0" err="1">
                <a:solidFill>
                  <a:srgbClr val="7030A0"/>
                </a:solidFill>
              </a:rPr>
              <a:t>mRNA</a:t>
            </a:r>
            <a:r>
              <a:rPr lang="it-IT" sz="2800" dirty="0">
                <a:solidFill>
                  <a:srgbClr val="7030A0"/>
                </a:solidFill>
              </a:rPr>
              <a:t> o proteine che non </a:t>
            </a:r>
            <a:r>
              <a:rPr lang="it-IT" sz="2800" dirty="0" smtClean="0">
                <a:solidFill>
                  <a:srgbClr val="7030A0"/>
                </a:solidFill>
              </a:rPr>
              <a:t>servono subito</a:t>
            </a:r>
            <a:endParaRPr lang="it-IT" sz="2400" dirty="0">
              <a:solidFill>
                <a:srgbClr val="7030A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Autofit/>
          </a:bodyPr>
          <a:lstStyle/>
          <a:p>
            <a:pPr eaLnBrk="1" hangingPunct="1"/>
            <a:r>
              <a:rPr lang="it-IT" sz="3600" dirty="0" smtClean="0">
                <a:solidFill>
                  <a:srgbClr val="FF3300"/>
                </a:solidFill>
              </a:rPr>
              <a:t>I batteri utilizzano strategie diverse per regolare la sintesi degli enzimi</a:t>
            </a:r>
          </a:p>
        </p:txBody>
      </p:sp>
      <p:sp>
        <p:nvSpPr>
          <p:cNvPr id="6147" name="Rectangle 3"/>
          <p:cNvSpPr>
            <a:spLocks noGrp="1" noChangeArrowheads="1"/>
          </p:cNvSpPr>
          <p:nvPr>
            <p:ph type="body" idx="1"/>
          </p:nvPr>
        </p:nvSpPr>
        <p:spPr>
          <a:xfrm>
            <a:off x="251520" y="1783357"/>
            <a:ext cx="8568952" cy="4525963"/>
          </a:xfrm>
        </p:spPr>
        <p:txBody>
          <a:bodyPr>
            <a:normAutofit/>
          </a:bodyPr>
          <a:lstStyle/>
          <a:p>
            <a:pPr eaLnBrk="1" hangingPunct="1"/>
            <a:r>
              <a:rPr lang="it-IT" b="1" dirty="0" smtClean="0"/>
              <a:t>Vie cataboliche</a:t>
            </a:r>
            <a:r>
              <a:rPr lang="it-IT" dirty="0" smtClean="0"/>
              <a:t> e </a:t>
            </a:r>
            <a:r>
              <a:rPr lang="it-IT" dirty="0" smtClean="0">
                <a:solidFill>
                  <a:srgbClr val="7030A0"/>
                </a:solidFill>
              </a:rPr>
              <a:t>induzione da substrato</a:t>
            </a:r>
          </a:p>
          <a:p>
            <a:pPr eaLnBrk="1" hangingPunct="1">
              <a:buFontTx/>
              <a:buNone/>
            </a:pPr>
            <a:endParaRPr lang="it-IT" dirty="0" smtClean="0"/>
          </a:p>
          <a:p>
            <a:pPr eaLnBrk="1" hangingPunct="1"/>
            <a:r>
              <a:rPr lang="it-IT" b="1" dirty="0" smtClean="0"/>
              <a:t>Vie anaboliche</a:t>
            </a:r>
            <a:r>
              <a:rPr lang="it-IT" dirty="0" smtClean="0"/>
              <a:t> e </a:t>
            </a:r>
            <a:r>
              <a:rPr lang="it-IT" dirty="0" smtClean="0">
                <a:solidFill>
                  <a:srgbClr val="008000"/>
                </a:solidFill>
              </a:rPr>
              <a:t>repressione da prodotto finale</a:t>
            </a:r>
          </a:p>
          <a:p>
            <a:pPr eaLnBrk="1" hangingPunct="1">
              <a:buFontTx/>
              <a:buNone/>
            </a:pPr>
            <a:endParaRPr lang="it-IT" sz="2800" dirty="0" smtClean="0"/>
          </a:p>
          <a:p>
            <a:pPr algn="ctr" eaLnBrk="1" hangingPunct="1">
              <a:buFontTx/>
              <a:buNone/>
            </a:pPr>
            <a:r>
              <a:rPr lang="it-IT" sz="2800" dirty="0" smtClean="0"/>
              <a:t>	</a:t>
            </a:r>
            <a:r>
              <a:rPr lang="it-IT" sz="2800" b="1" i="1" dirty="0" smtClean="0">
                <a:solidFill>
                  <a:srgbClr val="000099"/>
                </a:solidFill>
              </a:rPr>
              <a:t>la sintesi di tutti gli enzimi coinvolti in una particolare via viene attivata o repressa simultaneamente</a:t>
            </a:r>
          </a:p>
          <a:p>
            <a:pPr eaLnBrk="1" hangingPunct="1">
              <a:buFontTx/>
              <a:buNone/>
            </a:pPr>
            <a:endParaRPr lang="it-IT" sz="28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Pezzi\Desktop\Becker Il mondo della cellula\Immagini Testo\cap21\2101.JPG"/>
          <p:cNvPicPr>
            <a:picLocks noChangeAspect="1" noChangeArrowheads="1"/>
          </p:cNvPicPr>
          <p:nvPr/>
        </p:nvPicPr>
        <p:blipFill>
          <a:blip r:embed="rId2" cstate="print"/>
          <a:srcRect b="12703"/>
          <a:stretch>
            <a:fillRect/>
          </a:stretch>
        </p:blipFill>
        <p:spPr bwMode="auto">
          <a:xfrm>
            <a:off x="609600" y="1054224"/>
            <a:ext cx="7543800" cy="5255096"/>
          </a:xfrm>
          <a:prstGeom prst="rect">
            <a:avLst/>
          </a:prstGeom>
          <a:noFill/>
          <a:ln w="9525">
            <a:noFill/>
            <a:miter lim="800000"/>
            <a:headEnd/>
            <a:tailEnd/>
          </a:ln>
        </p:spPr>
      </p:pic>
      <p:sp>
        <p:nvSpPr>
          <p:cNvPr id="7171" name="Text Box 3"/>
          <p:cNvSpPr txBox="1">
            <a:spLocks noChangeArrowheads="1"/>
          </p:cNvSpPr>
          <p:nvPr/>
        </p:nvSpPr>
        <p:spPr bwMode="auto">
          <a:xfrm>
            <a:off x="533400" y="196850"/>
            <a:ext cx="8305800" cy="641350"/>
          </a:xfrm>
          <a:prstGeom prst="rect">
            <a:avLst/>
          </a:prstGeom>
          <a:noFill/>
          <a:ln w="9525">
            <a:noFill/>
            <a:miter lim="800000"/>
            <a:headEnd/>
            <a:tailEnd/>
          </a:ln>
        </p:spPr>
        <p:txBody>
          <a:bodyPr>
            <a:spAutoFit/>
          </a:bodyPr>
          <a:lstStyle/>
          <a:p>
            <a:r>
              <a:rPr lang="it-IT" sz="3600" b="1">
                <a:solidFill>
                  <a:srgbClr val="FF3300"/>
                </a:solidFill>
              </a:rPr>
              <a:t>Vie cataboliche</a:t>
            </a:r>
            <a:r>
              <a:rPr lang="it-IT" sz="3600">
                <a:solidFill>
                  <a:srgbClr val="FF3300"/>
                </a:solidFill>
              </a:rPr>
              <a:t> e induzione da substrato</a:t>
            </a:r>
          </a:p>
        </p:txBody>
      </p:sp>
      <p:sp>
        <p:nvSpPr>
          <p:cNvPr id="7172" name="Rectangle 4"/>
          <p:cNvSpPr>
            <a:spLocks noChangeArrowheads="1"/>
          </p:cNvSpPr>
          <p:nvPr/>
        </p:nvSpPr>
        <p:spPr bwMode="auto">
          <a:xfrm>
            <a:off x="990600" y="6629400"/>
            <a:ext cx="1371600" cy="228600"/>
          </a:xfrm>
          <a:prstGeom prst="rect">
            <a:avLst/>
          </a:prstGeom>
          <a:solidFill>
            <a:schemeClr val="bg1"/>
          </a:solidFill>
          <a:ln w="9525">
            <a:solidFill>
              <a:schemeClr val="bg1"/>
            </a:solidFill>
            <a:miter lim="800000"/>
            <a:headEnd/>
            <a:tailEnd/>
          </a:ln>
        </p:spPr>
        <p:txBody>
          <a:bodyPr wrap="none" anchor="ctr"/>
          <a:lstStyle/>
          <a:p>
            <a:endParaRPr lang="it-IT"/>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Pezzi\Desktop\Becker Il mondo della cellula\Immagini Testo\cap21\2102.JPG"/>
          <p:cNvPicPr>
            <a:picLocks noChangeAspect="1" noChangeArrowheads="1"/>
          </p:cNvPicPr>
          <p:nvPr/>
        </p:nvPicPr>
        <p:blipFill>
          <a:blip r:embed="rId2" cstate="print"/>
          <a:srcRect t="48973" b="5018"/>
          <a:stretch>
            <a:fillRect/>
          </a:stretch>
        </p:blipFill>
        <p:spPr bwMode="auto">
          <a:xfrm>
            <a:off x="4916739" y="1484784"/>
            <a:ext cx="3831725" cy="5112568"/>
          </a:xfrm>
          <a:prstGeom prst="rect">
            <a:avLst/>
          </a:prstGeom>
          <a:noFill/>
          <a:ln w="9525">
            <a:noFill/>
            <a:miter lim="800000"/>
            <a:headEnd/>
            <a:tailEnd/>
          </a:ln>
        </p:spPr>
      </p:pic>
      <p:sp>
        <p:nvSpPr>
          <p:cNvPr id="8195" name="Text Box 3"/>
          <p:cNvSpPr txBox="1">
            <a:spLocks noChangeArrowheads="1"/>
          </p:cNvSpPr>
          <p:nvPr/>
        </p:nvSpPr>
        <p:spPr bwMode="auto">
          <a:xfrm>
            <a:off x="35496" y="250602"/>
            <a:ext cx="9126024" cy="646331"/>
          </a:xfrm>
          <a:prstGeom prst="rect">
            <a:avLst/>
          </a:prstGeom>
          <a:noFill/>
          <a:ln w="9525">
            <a:noFill/>
            <a:miter lim="800000"/>
            <a:headEnd/>
            <a:tailEnd/>
          </a:ln>
        </p:spPr>
        <p:txBody>
          <a:bodyPr wrap="none">
            <a:spAutoFit/>
          </a:bodyPr>
          <a:lstStyle/>
          <a:p>
            <a:r>
              <a:rPr lang="it-IT" sz="3600" b="1" dirty="0">
                <a:solidFill>
                  <a:srgbClr val="FF3300"/>
                </a:solidFill>
              </a:rPr>
              <a:t>Vie </a:t>
            </a:r>
            <a:r>
              <a:rPr lang="it-IT" sz="3600" b="1" dirty="0" smtClean="0">
                <a:solidFill>
                  <a:srgbClr val="FF3300"/>
                </a:solidFill>
              </a:rPr>
              <a:t>anaboliche</a:t>
            </a:r>
            <a:r>
              <a:rPr lang="it-IT" sz="3600" dirty="0">
                <a:solidFill>
                  <a:srgbClr val="FF3300"/>
                </a:solidFill>
              </a:rPr>
              <a:t> </a:t>
            </a:r>
            <a:r>
              <a:rPr lang="it-IT" sz="3600" dirty="0" smtClean="0">
                <a:solidFill>
                  <a:srgbClr val="FF3300"/>
                </a:solidFill>
              </a:rPr>
              <a:t>e </a:t>
            </a:r>
            <a:r>
              <a:rPr lang="it-IT" sz="3600" dirty="0">
                <a:solidFill>
                  <a:srgbClr val="FF3300"/>
                </a:solidFill>
              </a:rPr>
              <a:t>repressione da prodotto finale</a:t>
            </a:r>
          </a:p>
        </p:txBody>
      </p:sp>
      <p:sp>
        <p:nvSpPr>
          <p:cNvPr id="8196" name="Text Box 4"/>
          <p:cNvSpPr txBox="1">
            <a:spLocks noChangeArrowheads="1"/>
          </p:cNvSpPr>
          <p:nvPr/>
        </p:nvSpPr>
        <p:spPr bwMode="auto">
          <a:xfrm>
            <a:off x="2627784" y="836712"/>
            <a:ext cx="3598999" cy="523220"/>
          </a:xfrm>
          <a:prstGeom prst="rect">
            <a:avLst/>
          </a:prstGeom>
          <a:noFill/>
          <a:ln w="9525">
            <a:noFill/>
            <a:miter lim="800000"/>
            <a:headEnd/>
            <a:tailEnd/>
          </a:ln>
        </p:spPr>
        <p:txBody>
          <a:bodyPr wrap="none">
            <a:spAutoFit/>
          </a:bodyPr>
          <a:lstStyle/>
          <a:p>
            <a:r>
              <a:rPr lang="it-IT" sz="2800" dirty="0"/>
              <a:t>La sintesi del </a:t>
            </a:r>
            <a:r>
              <a:rPr lang="it-IT" sz="2800" dirty="0" err="1"/>
              <a:t>triptofano</a:t>
            </a:r>
            <a:endParaRPr lang="it-IT" sz="2800" dirty="0"/>
          </a:p>
        </p:txBody>
      </p:sp>
      <p:sp>
        <p:nvSpPr>
          <p:cNvPr id="8197" name="Rectangle 5"/>
          <p:cNvSpPr>
            <a:spLocks noChangeArrowheads="1"/>
          </p:cNvSpPr>
          <p:nvPr/>
        </p:nvSpPr>
        <p:spPr bwMode="auto">
          <a:xfrm>
            <a:off x="5562600" y="6553200"/>
            <a:ext cx="1066800" cy="152400"/>
          </a:xfrm>
          <a:prstGeom prst="rect">
            <a:avLst/>
          </a:prstGeom>
          <a:solidFill>
            <a:schemeClr val="bg1"/>
          </a:solidFill>
          <a:ln w="9525">
            <a:solidFill>
              <a:schemeClr val="bg1"/>
            </a:solidFill>
            <a:miter lim="800000"/>
            <a:headEnd/>
            <a:tailEnd/>
          </a:ln>
        </p:spPr>
        <p:txBody>
          <a:bodyPr wrap="none" anchor="ctr"/>
          <a:lstStyle/>
          <a:p>
            <a:endParaRPr lang="it-IT"/>
          </a:p>
        </p:txBody>
      </p:sp>
      <p:pic>
        <p:nvPicPr>
          <p:cNvPr id="6" name="Picture 2" descr="C:\Documents and Settings\Pezzi\Desktop\Becker Il mondo della cellula\Immagini Testo\cap21\2102.JPG"/>
          <p:cNvPicPr>
            <a:picLocks noChangeAspect="1" noChangeArrowheads="1"/>
          </p:cNvPicPr>
          <p:nvPr/>
        </p:nvPicPr>
        <p:blipFill>
          <a:blip r:embed="rId2" cstate="print"/>
          <a:srcRect t="1971" b="51389"/>
          <a:stretch>
            <a:fillRect/>
          </a:stretch>
        </p:blipFill>
        <p:spPr bwMode="auto">
          <a:xfrm>
            <a:off x="216024" y="1340768"/>
            <a:ext cx="3779912" cy="51125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it-IT" sz="3600" smtClean="0">
                <a:solidFill>
                  <a:srgbClr val="FF3300"/>
                </a:solidFill>
              </a:rPr>
              <a:t>Caratteristiche comuni ai due processi</a:t>
            </a:r>
          </a:p>
        </p:txBody>
      </p:sp>
      <p:sp>
        <p:nvSpPr>
          <p:cNvPr id="9219" name="Rectangle 3"/>
          <p:cNvSpPr>
            <a:spLocks noGrp="1" noChangeArrowheads="1"/>
          </p:cNvSpPr>
          <p:nvPr>
            <p:ph type="body" idx="1"/>
          </p:nvPr>
        </p:nvSpPr>
        <p:spPr/>
        <p:txBody>
          <a:bodyPr/>
          <a:lstStyle/>
          <a:p>
            <a:pPr marL="609600" indent="-609600" eaLnBrk="1" hangingPunct="1">
              <a:buNone/>
            </a:pPr>
            <a:r>
              <a:rPr lang="it-IT" b="1" dirty="0" smtClean="0">
                <a:solidFill>
                  <a:srgbClr val="008000"/>
                </a:solidFill>
              </a:rPr>
              <a:t>	Il controllo è effettuato a livello genomico</a:t>
            </a:r>
          </a:p>
          <a:p>
            <a:pPr marL="609600" indent="-609600" eaLnBrk="1" hangingPunct="1">
              <a:buNone/>
            </a:pPr>
            <a:endParaRPr lang="it-IT" b="1" dirty="0" smtClean="0">
              <a:solidFill>
                <a:srgbClr val="008000"/>
              </a:solidFill>
            </a:endParaRPr>
          </a:p>
          <a:p>
            <a:pPr marL="609600" indent="-609600" algn="ctr" eaLnBrk="1" hangingPunct="1">
              <a:buNone/>
            </a:pPr>
            <a:r>
              <a:rPr lang="it-IT" dirty="0" smtClean="0">
                <a:solidFill>
                  <a:srgbClr val="000099"/>
                </a:solidFill>
              </a:rPr>
              <a:t>	</a:t>
            </a:r>
            <a:r>
              <a:rPr lang="it-IT" b="1" dirty="0" smtClean="0">
                <a:solidFill>
                  <a:srgbClr val="000099"/>
                </a:solidFill>
              </a:rPr>
              <a:t>Il controllo viene indotto da effettori che modificano la conformazione di molecole che controllano l’espressione genica</a:t>
            </a:r>
          </a:p>
          <a:p>
            <a:pPr marL="609600" indent="-609600" algn="ctr" eaLnBrk="1" hangingPunct="1">
              <a:buNone/>
            </a:pPr>
            <a:endParaRPr lang="it-IT" b="1" dirty="0" smtClean="0">
              <a:solidFill>
                <a:srgbClr val="000099"/>
              </a:solidFill>
            </a:endParaRPr>
          </a:p>
          <a:p>
            <a:pPr marL="609600" indent="-609600" eaLnBrk="1" hangingPunct="1">
              <a:buFontTx/>
              <a:buNone/>
            </a:pPr>
            <a:r>
              <a:rPr lang="it-IT" sz="2800" dirty="0" smtClean="0"/>
              <a:t>	Per le vie cataboliche i substrati (lattosio)</a:t>
            </a:r>
          </a:p>
          <a:p>
            <a:pPr marL="609600" indent="-609600" eaLnBrk="1" hangingPunct="1">
              <a:buFontTx/>
              <a:buNone/>
            </a:pPr>
            <a:r>
              <a:rPr lang="it-IT" sz="2800" dirty="0" smtClean="0"/>
              <a:t>	Per le vie anaboliche i prodotti finali (</a:t>
            </a:r>
            <a:r>
              <a:rPr lang="it-IT" sz="2800" dirty="0" err="1" smtClean="0"/>
              <a:t>triptofano</a:t>
            </a:r>
            <a:r>
              <a:rPr lang="it-IT" sz="2800" dirty="0" smtClean="0"/>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683568" y="1700808"/>
            <a:ext cx="7696845" cy="1752600"/>
          </a:xfrm>
        </p:spPr>
        <p:txBody>
          <a:bodyPr>
            <a:normAutofit/>
          </a:bodyPr>
          <a:lstStyle/>
          <a:p>
            <a:pPr eaLnBrk="1" hangingPunct="1">
              <a:lnSpc>
                <a:spcPct val="90000"/>
              </a:lnSpc>
            </a:pPr>
            <a:r>
              <a:rPr lang="it-IT" b="1" dirty="0" smtClean="0"/>
              <a:t>la cellula regola l’espressione dei geni secondo le necessità dell’organismo e in risposta alla situazione dell’ambiente</a:t>
            </a:r>
          </a:p>
        </p:txBody>
      </p:sp>
      <p:pic>
        <p:nvPicPr>
          <p:cNvPr id="4101" name="Picture 4" descr="monod jacoblwof"/>
          <p:cNvPicPr>
            <a:picLocks noChangeAspect="1" noChangeArrowheads="1"/>
          </p:cNvPicPr>
          <p:nvPr/>
        </p:nvPicPr>
        <p:blipFill>
          <a:blip r:embed="rId2" cstate="print"/>
          <a:srcRect/>
          <a:stretch>
            <a:fillRect/>
          </a:stretch>
        </p:blipFill>
        <p:spPr bwMode="auto">
          <a:xfrm>
            <a:off x="5580063" y="4021138"/>
            <a:ext cx="3276600" cy="2836862"/>
          </a:xfrm>
          <a:prstGeom prst="rect">
            <a:avLst/>
          </a:prstGeom>
          <a:noFill/>
          <a:ln w="9525">
            <a:noFill/>
            <a:miter lim="800000"/>
            <a:headEnd/>
            <a:tailEnd/>
          </a:ln>
        </p:spPr>
      </p:pic>
      <p:sp>
        <p:nvSpPr>
          <p:cNvPr id="7" name="Titolo 6"/>
          <p:cNvSpPr>
            <a:spLocks noGrp="1"/>
          </p:cNvSpPr>
          <p:nvPr>
            <p:ph type="ctrTitle"/>
          </p:nvPr>
        </p:nvSpPr>
        <p:spPr>
          <a:xfrm>
            <a:off x="685800" y="116632"/>
            <a:ext cx="7772400" cy="1470025"/>
          </a:xfrm>
          <a:prstGeom prst="rect">
            <a:avLst/>
          </a:prstGeom>
        </p:spPr>
        <p:txBody>
          <a:bodyPr wrap="none">
            <a:spAutoFit/>
          </a:bodyPr>
          <a:lstStyle/>
          <a:p>
            <a:r>
              <a:rPr lang="it-IT" sz="6000" dirty="0" smtClean="0">
                <a:solidFill>
                  <a:srgbClr val="FF0000"/>
                </a:solidFill>
                <a:latin typeface="Arial" pitchFamily="34" charset="0"/>
                <a:cs typeface="Arial" pitchFamily="34" charset="0"/>
              </a:rPr>
              <a:t>OPERONE</a:t>
            </a:r>
            <a:endParaRPr lang="it-IT" sz="6000" dirty="0">
              <a:latin typeface="Arial" pitchFamily="34" charset="0"/>
              <a:cs typeface="Arial" pitchFamily="34" charset="0"/>
            </a:endParaRPr>
          </a:p>
        </p:txBody>
      </p:sp>
      <p:sp>
        <p:nvSpPr>
          <p:cNvPr id="8" name="Rettangolo 7"/>
          <p:cNvSpPr/>
          <p:nvPr/>
        </p:nvSpPr>
        <p:spPr>
          <a:xfrm>
            <a:off x="323528" y="4278575"/>
            <a:ext cx="5040560" cy="2246769"/>
          </a:xfrm>
          <a:prstGeom prst="rect">
            <a:avLst/>
          </a:prstGeom>
        </p:spPr>
        <p:txBody>
          <a:bodyPr wrap="square">
            <a:spAutoFit/>
          </a:bodyPr>
          <a:lstStyle/>
          <a:p>
            <a:pPr>
              <a:spcBef>
                <a:spcPct val="50000"/>
              </a:spcBef>
            </a:pPr>
            <a:r>
              <a:rPr lang="it-IT" sz="2800" dirty="0" smtClean="0">
                <a:latin typeface="Arial" pitchFamily="34" charset="0"/>
                <a:cs typeface="Arial" pitchFamily="34" charset="0"/>
              </a:rPr>
              <a:t>Unità di trascrizione descritta nel 1961 da François Jacob e Jacques </a:t>
            </a:r>
            <a:r>
              <a:rPr lang="it-IT" sz="2800" dirty="0" err="1" smtClean="0">
                <a:latin typeface="Arial" pitchFamily="34" charset="0"/>
                <a:cs typeface="Arial" pitchFamily="34" charset="0"/>
              </a:rPr>
              <a:t>Monod</a:t>
            </a:r>
            <a:r>
              <a:rPr lang="it-IT" sz="2800" dirty="0" smtClean="0">
                <a:latin typeface="Arial" pitchFamily="34" charset="0"/>
                <a:cs typeface="Arial" pitchFamily="34" charset="0"/>
              </a:rPr>
              <a:t>, che per questo furono insigniti del premio Nobel.</a:t>
            </a:r>
            <a:endParaRPr lang="it-IT"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1026"/>
          <p:cNvSpPr txBox="1">
            <a:spLocks noChangeArrowheads="1"/>
          </p:cNvSpPr>
          <p:nvPr/>
        </p:nvSpPr>
        <p:spPr bwMode="auto">
          <a:xfrm>
            <a:off x="285720" y="2212950"/>
            <a:ext cx="8305800" cy="3016250"/>
          </a:xfrm>
          <a:prstGeom prst="rect">
            <a:avLst/>
          </a:prstGeom>
          <a:noFill/>
          <a:ln w="9525">
            <a:noFill/>
            <a:miter lim="800000"/>
            <a:headEnd/>
            <a:tailEnd/>
          </a:ln>
        </p:spPr>
        <p:txBody>
          <a:bodyPr>
            <a:spAutoFit/>
          </a:bodyPr>
          <a:lstStyle/>
          <a:p>
            <a:pPr algn="just">
              <a:spcBef>
                <a:spcPct val="50000"/>
              </a:spcBef>
            </a:pPr>
            <a:r>
              <a:rPr lang="it-IT" sz="3200" dirty="0">
                <a:solidFill>
                  <a:schemeClr val="tx1"/>
                </a:solidFill>
              </a:rPr>
              <a:t>I geni strutturali dei batteri sono organizzati in  “cluster” : gruppi di geni codificanti per proteine con funzioni correlate, (es. enzimi di una stessa via metabolica, proteine deputate al trasporto intracellulare ecc), che si trovano sotto il dominio di un unico </a:t>
            </a:r>
            <a:r>
              <a:rPr lang="it-IT" sz="3200" u="sng" dirty="0">
                <a:solidFill>
                  <a:schemeClr val="tx1"/>
                </a:solidFill>
              </a:rPr>
              <a:t>promotore</a:t>
            </a:r>
            <a:r>
              <a:rPr lang="it-IT" sz="3200" dirty="0">
                <a:solidFill>
                  <a:schemeClr val="tx1"/>
                </a:solidFill>
              </a:rPr>
              <a:t>.</a:t>
            </a:r>
          </a:p>
        </p:txBody>
      </p:sp>
      <p:sp>
        <p:nvSpPr>
          <p:cNvPr id="4" name="Rettangolo 3"/>
          <p:cNvSpPr/>
          <p:nvPr/>
        </p:nvSpPr>
        <p:spPr>
          <a:xfrm>
            <a:off x="2643174" y="613137"/>
            <a:ext cx="4031873" cy="1015663"/>
          </a:xfrm>
          <a:prstGeom prst="rect">
            <a:avLst/>
          </a:prstGeom>
        </p:spPr>
        <p:txBody>
          <a:bodyPr wrap="none">
            <a:spAutoFit/>
          </a:bodyPr>
          <a:lstStyle/>
          <a:p>
            <a:r>
              <a:rPr lang="it-IT" sz="6000" dirty="0" smtClean="0">
                <a:solidFill>
                  <a:srgbClr val="FF0000"/>
                </a:solidFill>
                <a:latin typeface="Arial" pitchFamily="34" charset="0"/>
                <a:cs typeface="Arial" pitchFamily="34" charset="0"/>
              </a:rPr>
              <a:t>OPERONE</a:t>
            </a:r>
            <a:endParaRPr lang="it-IT" sz="6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762000" y="0"/>
            <a:ext cx="7772400" cy="762000"/>
          </a:xfrm>
        </p:spPr>
        <p:txBody>
          <a:bodyPr/>
          <a:lstStyle/>
          <a:p>
            <a:pPr>
              <a:spcBef>
                <a:spcPct val="50000"/>
              </a:spcBef>
            </a:pPr>
            <a:r>
              <a:rPr lang="it-IT" dirty="0" smtClean="0">
                <a:solidFill>
                  <a:srgbClr val="FF0000"/>
                </a:solidFill>
              </a:rPr>
              <a:t>Schema generale dell’operone</a:t>
            </a:r>
            <a:endParaRPr lang="it-IT" dirty="0">
              <a:solidFill>
                <a:srgbClr val="FF0000"/>
              </a:solidFill>
            </a:endParaRPr>
          </a:p>
        </p:txBody>
      </p:sp>
      <p:sp>
        <p:nvSpPr>
          <p:cNvPr id="9219" name="Rectangle 3"/>
          <p:cNvSpPr>
            <a:spLocks noGrp="1" noChangeArrowheads="1"/>
          </p:cNvSpPr>
          <p:nvPr>
            <p:ph type="body" idx="1"/>
          </p:nvPr>
        </p:nvSpPr>
        <p:spPr>
          <a:xfrm>
            <a:off x="80994" y="1357298"/>
            <a:ext cx="8991600" cy="3200400"/>
          </a:xfrm>
        </p:spPr>
        <p:txBody>
          <a:bodyPr/>
          <a:lstStyle/>
          <a:p>
            <a:pPr eaLnBrk="1" hangingPunct="1"/>
            <a:r>
              <a:rPr lang="it-IT" sz="2800" dirty="0" smtClean="0"/>
              <a:t>Geni strutturali: codificano per le proteine di interesse</a:t>
            </a:r>
          </a:p>
          <a:p>
            <a:pPr eaLnBrk="1" hangingPunct="1"/>
            <a:r>
              <a:rPr lang="it-IT" sz="2800" dirty="0" smtClean="0"/>
              <a:t>Operatore: Sito sul DNA riconosciuto dalla proteina repressore</a:t>
            </a:r>
          </a:p>
          <a:p>
            <a:pPr eaLnBrk="1" hangingPunct="1"/>
            <a:r>
              <a:rPr lang="it-IT" sz="2800" dirty="0" smtClean="0"/>
              <a:t>Promotore: Sito sul DNA cui si lega  l’RNA polimerasi per iniziare la trascrizione dei geni situati a valle</a:t>
            </a:r>
          </a:p>
          <a:p>
            <a:pPr eaLnBrk="1" hangingPunct="1">
              <a:buFontTx/>
              <a:buNone/>
            </a:pPr>
            <a:endParaRPr lang="it-IT" sz="2800" dirty="0" smtClean="0"/>
          </a:p>
        </p:txBody>
      </p:sp>
      <p:sp>
        <p:nvSpPr>
          <p:cNvPr id="9220" name="Text Box 4"/>
          <p:cNvSpPr txBox="1">
            <a:spLocks noChangeArrowheads="1"/>
          </p:cNvSpPr>
          <p:nvPr/>
        </p:nvSpPr>
        <p:spPr bwMode="auto">
          <a:xfrm>
            <a:off x="0" y="762000"/>
            <a:ext cx="9144000" cy="523220"/>
          </a:xfrm>
          <a:prstGeom prst="rect">
            <a:avLst/>
          </a:prstGeom>
          <a:noFill/>
          <a:ln w="9525">
            <a:noFill/>
            <a:miter lim="800000"/>
            <a:headEnd/>
            <a:tailEnd/>
          </a:ln>
        </p:spPr>
        <p:txBody>
          <a:bodyPr>
            <a:spAutoFit/>
          </a:bodyPr>
          <a:lstStyle/>
          <a:p>
            <a:pPr>
              <a:spcBef>
                <a:spcPct val="50000"/>
              </a:spcBef>
            </a:pPr>
            <a:r>
              <a:rPr lang="it-IT" sz="2800" dirty="0" smtClean="0">
                <a:solidFill>
                  <a:schemeClr val="tx1"/>
                </a:solidFill>
              </a:rPr>
              <a:t>L’unità  </a:t>
            </a:r>
            <a:r>
              <a:rPr lang="it-IT" sz="2800" dirty="0">
                <a:solidFill>
                  <a:schemeClr val="tx1"/>
                </a:solidFill>
              </a:rPr>
              <a:t>completa include:</a:t>
            </a:r>
          </a:p>
        </p:txBody>
      </p:sp>
      <p:grpSp>
        <p:nvGrpSpPr>
          <p:cNvPr id="41" name="Gruppo 40"/>
          <p:cNvGrpSpPr/>
          <p:nvPr/>
        </p:nvGrpSpPr>
        <p:grpSpPr>
          <a:xfrm>
            <a:off x="142844" y="4000504"/>
            <a:ext cx="8839200" cy="2500330"/>
            <a:chOff x="304800" y="1857364"/>
            <a:chExt cx="8839200" cy="2500330"/>
          </a:xfrm>
        </p:grpSpPr>
        <p:grpSp>
          <p:nvGrpSpPr>
            <p:cNvPr id="42" name="Gruppo 34"/>
            <p:cNvGrpSpPr/>
            <p:nvPr/>
          </p:nvGrpSpPr>
          <p:grpSpPr>
            <a:xfrm>
              <a:off x="304800" y="1976358"/>
              <a:ext cx="8839200" cy="2381336"/>
              <a:chOff x="304800" y="1976358"/>
              <a:chExt cx="8839200" cy="2381336"/>
            </a:xfrm>
          </p:grpSpPr>
          <p:grpSp>
            <p:nvGrpSpPr>
              <p:cNvPr id="49" name="Group 18"/>
              <p:cNvGrpSpPr>
                <a:grpSpLocks/>
              </p:cNvGrpSpPr>
              <p:nvPr/>
            </p:nvGrpSpPr>
            <p:grpSpPr bwMode="auto">
              <a:xfrm>
                <a:off x="457200" y="3666338"/>
                <a:ext cx="2057400" cy="691356"/>
                <a:chOff x="2016" y="1392"/>
                <a:chExt cx="1008" cy="432"/>
              </a:xfrm>
            </p:grpSpPr>
            <p:sp>
              <p:nvSpPr>
                <p:cNvPr id="63" name="Text Box 9"/>
                <p:cNvSpPr txBox="1">
                  <a:spLocks noChangeArrowheads="1"/>
                </p:cNvSpPr>
                <p:nvPr/>
              </p:nvSpPr>
              <p:spPr bwMode="auto">
                <a:xfrm>
                  <a:off x="2016" y="1440"/>
                  <a:ext cx="1008" cy="288"/>
                </a:xfrm>
                <a:prstGeom prst="rect">
                  <a:avLst/>
                </a:prstGeom>
                <a:noFill/>
                <a:ln w="9525">
                  <a:noFill/>
                  <a:miter lim="800000"/>
                  <a:headEnd/>
                  <a:tailEnd/>
                </a:ln>
              </p:spPr>
              <p:txBody>
                <a:bodyPr>
                  <a:spAutoFit/>
                </a:bodyPr>
                <a:lstStyle/>
                <a:p>
                  <a:pPr>
                    <a:spcBef>
                      <a:spcPct val="50000"/>
                    </a:spcBef>
                  </a:pPr>
                  <a:r>
                    <a:rPr lang="it-IT" sz="2400" b="1" dirty="0">
                      <a:solidFill>
                        <a:schemeClr val="accent2"/>
                      </a:solidFill>
                    </a:rPr>
                    <a:t>Promotore</a:t>
                  </a:r>
                </a:p>
              </p:txBody>
            </p:sp>
            <p:sp>
              <p:nvSpPr>
                <p:cNvPr id="64" name="Rectangle 14"/>
                <p:cNvSpPr>
                  <a:spLocks noChangeArrowheads="1"/>
                </p:cNvSpPr>
                <p:nvPr/>
              </p:nvSpPr>
              <p:spPr bwMode="auto">
                <a:xfrm>
                  <a:off x="2016" y="1392"/>
                  <a:ext cx="1008" cy="432"/>
                </a:xfrm>
                <a:prstGeom prst="rect">
                  <a:avLst/>
                </a:prstGeom>
                <a:noFill/>
                <a:ln w="38100">
                  <a:solidFill>
                    <a:schemeClr val="tx1"/>
                  </a:solidFill>
                  <a:miter lim="800000"/>
                  <a:headEnd/>
                  <a:tailEnd/>
                </a:ln>
              </p:spPr>
              <p:txBody>
                <a:bodyPr wrap="none" anchor="ctr"/>
                <a:lstStyle/>
                <a:p>
                  <a:endParaRPr lang="it-IT"/>
                </a:p>
              </p:txBody>
            </p:sp>
          </p:grpSp>
          <p:grpSp>
            <p:nvGrpSpPr>
              <p:cNvPr id="50" name="Group 20"/>
              <p:cNvGrpSpPr>
                <a:grpSpLocks/>
              </p:cNvGrpSpPr>
              <p:nvPr/>
            </p:nvGrpSpPr>
            <p:grpSpPr bwMode="auto">
              <a:xfrm>
                <a:off x="4572000" y="3666338"/>
                <a:ext cx="4572000" cy="691356"/>
                <a:chOff x="2688" y="1920"/>
                <a:chExt cx="2880" cy="432"/>
              </a:xfrm>
            </p:grpSpPr>
            <p:sp>
              <p:nvSpPr>
                <p:cNvPr id="57" name="Rectangle 5"/>
                <p:cNvSpPr>
                  <a:spLocks noChangeArrowheads="1"/>
                </p:cNvSpPr>
                <p:nvPr/>
              </p:nvSpPr>
              <p:spPr bwMode="auto">
                <a:xfrm>
                  <a:off x="4608" y="1920"/>
                  <a:ext cx="960" cy="432"/>
                </a:xfrm>
                <a:prstGeom prst="rect">
                  <a:avLst/>
                </a:prstGeom>
                <a:noFill/>
                <a:ln w="38100">
                  <a:solidFill>
                    <a:schemeClr val="tx1"/>
                  </a:solidFill>
                  <a:miter lim="800000"/>
                  <a:headEnd/>
                  <a:tailEnd/>
                </a:ln>
              </p:spPr>
              <p:txBody>
                <a:bodyPr wrap="none" anchor="ctr"/>
                <a:lstStyle/>
                <a:p>
                  <a:endParaRPr lang="it-IT"/>
                </a:p>
              </p:txBody>
            </p:sp>
            <p:sp>
              <p:nvSpPr>
                <p:cNvPr id="58" name="Text Box 11"/>
                <p:cNvSpPr txBox="1">
                  <a:spLocks noChangeArrowheads="1"/>
                </p:cNvSpPr>
                <p:nvPr/>
              </p:nvSpPr>
              <p:spPr bwMode="auto">
                <a:xfrm>
                  <a:off x="2736" y="1968"/>
                  <a:ext cx="864" cy="288"/>
                </a:xfrm>
                <a:prstGeom prst="rect">
                  <a:avLst/>
                </a:prstGeom>
                <a:noFill/>
                <a:ln w="9525">
                  <a:noFill/>
                  <a:miter lim="800000"/>
                  <a:headEnd/>
                  <a:tailEnd/>
                </a:ln>
              </p:spPr>
              <p:txBody>
                <a:bodyPr>
                  <a:spAutoFit/>
                </a:bodyPr>
                <a:lstStyle/>
                <a:p>
                  <a:pPr>
                    <a:spcBef>
                      <a:spcPct val="50000"/>
                    </a:spcBef>
                  </a:pPr>
                  <a:r>
                    <a:rPr lang="it-IT" sz="2400" b="1" dirty="0">
                      <a:solidFill>
                        <a:srgbClr val="33CC33"/>
                      </a:solidFill>
                    </a:rPr>
                    <a:t>Gene 1</a:t>
                  </a:r>
                </a:p>
              </p:txBody>
            </p:sp>
            <p:sp>
              <p:nvSpPr>
                <p:cNvPr id="59" name="Text Box 12"/>
                <p:cNvSpPr txBox="1">
                  <a:spLocks noChangeArrowheads="1"/>
                </p:cNvSpPr>
                <p:nvPr/>
              </p:nvSpPr>
              <p:spPr bwMode="auto">
                <a:xfrm>
                  <a:off x="3696" y="1968"/>
                  <a:ext cx="864" cy="288"/>
                </a:xfrm>
                <a:prstGeom prst="rect">
                  <a:avLst/>
                </a:prstGeom>
                <a:noFill/>
                <a:ln w="9525">
                  <a:noFill/>
                  <a:miter lim="800000"/>
                  <a:headEnd/>
                  <a:tailEnd/>
                </a:ln>
              </p:spPr>
              <p:txBody>
                <a:bodyPr>
                  <a:spAutoFit/>
                </a:bodyPr>
                <a:lstStyle/>
                <a:p>
                  <a:pPr>
                    <a:spcBef>
                      <a:spcPct val="50000"/>
                    </a:spcBef>
                  </a:pPr>
                  <a:r>
                    <a:rPr lang="it-IT" sz="2400" b="1" dirty="0">
                      <a:solidFill>
                        <a:srgbClr val="33CC33"/>
                      </a:solidFill>
                    </a:rPr>
                    <a:t>Gene 2</a:t>
                  </a:r>
                </a:p>
              </p:txBody>
            </p:sp>
            <p:sp>
              <p:nvSpPr>
                <p:cNvPr id="60" name="Text Box 13"/>
                <p:cNvSpPr txBox="1">
                  <a:spLocks noChangeArrowheads="1"/>
                </p:cNvSpPr>
                <p:nvPr/>
              </p:nvSpPr>
              <p:spPr bwMode="auto">
                <a:xfrm>
                  <a:off x="465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3</a:t>
                  </a:r>
                </a:p>
              </p:txBody>
            </p:sp>
            <p:sp>
              <p:nvSpPr>
                <p:cNvPr id="61" name="Rectangle 15"/>
                <p:cNvSpPr>
                  <a:spLocks noChangeArrowheads="1"/>
                </p:cNvSpPr>
                <p:nvPr/>
              </p:nvSpPr>
              <p:spPr bwMode="auto">
                <a:xfrm>
                  <a:off x="3648" y="1920"/>
                  <a:ext cx="960" cy="432"/>
                </a:xfrm>
                <a:prstGeom prst="rect">
                  <a:avLst/>
                </a:prstGeom>
                <a:noFill/>
                <a:ln w="38100">
                  <a:solidFill>
                    <a:schemeClr val="tx1"/>
                  </a:solidFill>
                  <a:miter lim="800000"/>
                  <a:headEnd/>
                  <a:tailEnd/>
                </a:ln>
              </p:spPr>
              <p:txBody>
                <a:bodyPr wrap="none" anchor="ctr"/>
                <a:lstStyle/>
                <a:p>
                  <a:endParaRPr lang="it-IT"/>
                </a:p>
              </p:txBody>
            </p:sp>
            <p:sp>
              <p:nvSpPr>
                <p:cNvPr id="62" name="Rectangle 16"/>
                <p:cNvSpPr>
                  <a:spLocks noChangeArrowheads="1"/>
                </p:cNvSpPr>
                <p:nvPr/>
              </p:nvSpPr>
              <p:spPr bwMode="auto">
                <a:xfrm>
                  <a:off x="2688" y="1920"/>
                  <a:ext cx="960" cy="432"/>
                </a:xfrm>
                <a:prstGeom prst="rect">
                  <a:avLst/>
                </a:prstGeom>
                <a:noFill/>
                <a:ln w="38100">
                  <a:solidFill>
                    <a:schemeClr val="tx1"/>
                  </a:solidFill>
                  <a:miter lim="800000"/>
                  <a:headEnd/>
                  <a:tailEnd/>
                </a:ln>
              </p:spPr>
              <p:txBody>
                <a:bodyPr wrap="none" anchor="ctr"/>
                <a:lstStyle/>
                <a:p>
                  <a:endParaRPr lang="it-IT"/>
                </a:p>
              </p:txBody>
            </p:sp>
          </p:grpSp>
          <p:grpSp>
            <p:nvGrpSpPr>
              <p:cNvPr id="51" name="Group 19"/>
              <p:cNvGrpSpPr>
                <a:grpSpLocks/>
              </p:cNvGrpSpPr>
              <p:nvPr/>
            </p:nvGrpSpPr>
            <p:grpSpPr bwMode="auto">
              <a:xfrm>
                <a:off x="2514600" y="3666338"/>
                <a:ext cx="2133600" cy="691356"/>
                <a:chOff x="960" y="2352"/>
                <a:chExt cx="1056" cy="432"/>
              </a:xfrm>
            </p:grpSpPr>
            <p:sp>
              <p:nvSpPr>
                <p:cNvPr id="55" name="Text Box 10"/>
                <p:cNvSpPr txBox="1">
                  <a:spLocks noChangeArrowheads="1"/>
                </p:cNvSpPr>
                <p:nvPr/>
              </p:nvSpPr>
              <p:spPr bwMode="auto">
                <a:xfrm>
                  <a:off x="960" y="2400"/>
                  <a:ext cx="1056" cy="288"/>
                </a:xfrm>
                <a:prstGeom prst="rect">
                  <a:avLst/>
                </a:prstGeom>
                <a:noFill/>
                <a:ln w="9525">
                  <a:noFill/>
                  <a:miter lim="800000"/>
                  <a:headEnd/>
                  <a:tailEnd/>
                </a:ln>
              </p:spPr>
              <p:txBody>
                <a:bodyPr>
                  <a:spAutoFit/>
                </a:bodyPr>
                <a:lstStyle/>
                <a:p>
                  <a:pPr>
                    <a:spcBef>
                      <a:spcPct val="50000"/>
                    </a:spcBef>
                  </a:pPr>
                  <a:r>
                    <a:rPr lang="it-IT" sz="2400" b="1" dirty="0">
                      <a:solidFill>
                        <a:srgbClr val="0066FF"/>
                      </a:solidFill>
                    </a:rPr>
                    <a:t>Operatore</a:t>
                  </a:r>
                </a:p>
              </p:txBody>
            </p:sp>
            <p:sp>
              <p:nvSpPr>
                <p:cNvPr id="56" name="Rectangle 17"/>
                <p:cNvSpPr>
                  <a:spLocks noChangeArrowheads="1"/>
                </p:cNvSpPr>
                <p:nvPr/>
              </p:nvSpPr>
              <p:spPr bwMode="auto">
                <a:xfrm>
                  <a:off x="960" y="2352"/>
                  <a:ext cx="1008" cy="432"/>
                </a:xfrm>
                <a:prstGeom prst="rect">
                  <a:avLst/>
                </a:prstGeom>
                <a:noFill/>
                <a:ln w="38100">
                  <a:solidFill>
                    <a:schemeClr val="tx1"/>
                  </a:solidFill>
                  <a:miter lim="800000"/>
                  <a:headEnd/>
                  <a:tailEnd/>
                </a:ln>
              </p:spPr>
              <p:txBody>
                <a:bodyPr wrap="none" anchor="ctr"/>
                <a:lstStyle/>
                <a:p>
                  <a:endParaRPr lang="it-IT"/>
                </a:p>
              </p:txBody>
            </p:sp>
          </p:grpSp>
          <p:grpSp>
            <p:nvGrpSpPr>
              <p:cNvPr id="52" name="Group 27"/>
              <p:cNvGrpSpPr>
                <a:grpSpLocks/>
              </p:cNvGrpSpPr>
              <p:nvPr/>
            </p:nvGrpSpPr>
            <p:grpSpPr bwMode="auto">
              <a:xfrm>
                <a:off x="304800" y="1976358"/>
                <a:ext cx="1981200" cy="998625"/>
                <a:chOff x="480" y="960"/>
                <a:chExt cx="1248" cy="624"/>
              </a:xfrm>
            </p:grpSpPr>
            <p:sp>
              <p:nvSpPr>
                <p:cNvPr id="53" name="Oval 25"/>
                <p:cNvSpPr>
                  <a:spLocks noChangeArrowheads="1"/>
                </p:cNvSpPr>
                <p:nvPr/>
              </p:nvSpPr>
              <p:spPr bwMode="auto">
                <a:xfrm>
                  <a:off x="480" y="960"/>
                  <a:ext cx="1248" cy="624"/>
                </a:xfrm>
                <a:prstGeom prst="ellipse">
                  <a:avLst/>
                </a:prstGeom>
                <a:noFill/>
                <a:ln w="38100">
                  <a:solidFill>
                    <a:srgbClr val="FF99CC"/>
                  </a:solidFill>
                  <a:round/>
                  <a:headEnd/>
                  <a:tailEnd/>
                </a:ln>
              </p:spPr>
              <p:txBody>
                <a:bodyPr wrap="none" anchor="ctr"/>
                <a:lstStyle/>
                <a:p>
                  <a:endParaRPr lang="it-IT"/>
                </a:p>
              </p:txBody>
            </p:sp>
            <p:sp>
              <p:nvSpPr>
                <p:cNvPr id="54" name="Text Box 26"/>
                <p:cNvSpPr txBox="1">
                  <a:spLocks noChangeArrowheads="1"/>
                </p:cNvSpPr>
                <p:nvPr/>
              </p:nvSpPr>
              <p:spPr bwMode="auto">
                <a:xfrm>
                  <a:off x="480" y="960"/>
                  <a:ext cx="1248" cy="538"/>
                </a:xfrm>
                <a:prstGeom prst="rect">
                  <a:avLst/>
                </a:prstGeom>
                <a:noFill/>
                <a:ln w="9525">
                  <a:noFill/>
                  <a:miter lim="800000"/>
                  <a:headEnd/>
                  <a:tailEnd/>
                </a:ln>
              </p:spPr>
              <p:txBody>
                <a:bodyPr>
                  <a:spAutoFit/>
                </a:bodyPr>
                <a:lstStyle/>
                <a:p>
                  <a:pPr algn="ctr">
                    <a:spcBef>
                      <a:spcPct val="50000"/>
                    </a:spcBef>
                  </a:pPr>
                  <a:r>
                    <a:rPr lang="it-IT" sz="2000" dirty="0">
                      <a:solidFill>
                        <a:srgbClr val="FF99CC"/>
                      </a:solidFill>
                    </a:rPr>
                    <a:t>RNA </a:t>
                  </a:r>
                </a:p>
                <a:p>
                  <a:pPr algn="ctr">
                    <a:spcBef>
                      <a:spcPct val="50000"/>
                    </a:spcBef>
                  </a:pPr>
                  <a:r>
                    <a:rPr lang="it-IT" sz="2000" dirty="0">
                      <a:solidFill>
                        <a:srgbClr val="FF99CC"/>
                      </a:solidFill>
                    </a:rPr>
                    <a:t>polimerasi</a:t>
                  </a:r>
                </a:p>
              </p:txBody>
            </p:sp>
          </p:grpSp>
        </p:grpSp>
        <p:grpSp>
          <p:nvGrpSpPr>
            <p:cNvPr id="43" name="Group 28"/>
            <p:cNvGrpSpPr>
              <a:grpSpLocks/>
            </p:cNvGrpSpPr>
            <p:nvPr/>
          </p:nvGrpSpPr>
          <p:grpSpPr bwMode="auto">
            <a:xfrm>
              <a:off x="2452686" y="1857364"/>
              <a:ext cx="1905000" cy="914400"/>
              <a:chOff x="1200" y="1632"/>
              <a:chExt cx="1200" cy="576"/>
            </a:xfrm>
          </p:grpSpPr>
          <p:sp>
            <p:nvSpPr>
              <p:cNvPr id="47" name="Oval 23"/>
              <p:cNvSpPr>
                <a:spLocks noChangeArrowheads="1"/>
              </p:cNvSpPr>
              <p:nvPr/>
            </p:nvSpPr>
            <p:spPr bwMode="auto">
              <a:xfrm>
                <a:off x="1200" y="1632"/>
                <a:ext cx="1200" cy="576"/>
              </a:xfrm>
              <a:prstGeom prst="ellipse">
                <a:avLst/>
              </a:prstGeom>
              <a:noFill/>
              <a:ln w="38100">
                <a:solidFill>
                  <a:srgbClr val="FF3300"/>
                </a:solidFill>
                <a:round/>
                <a:headEnd/>
                <a:tailEnd/>
              </a:ln>
            </p:spPr>
            <p:txBody>
              <a:bodyPr wrap="none" anchor="ctr"/>
              <a:lstStyle/>
              <a:p>
                <a:endParaRPr lang="it-IT"/>
              </a:p>
            </p:txBody>
          </p:sp>
          <p:sp>
            <p:nvSpPr>
              <p:cNvPr id="48" name="Text Box 24"/>
              <p:cNvSpPr txBox="1">
                <a:spLocks noChangeArrowheads="1"/>
              </p:cNvSpPr>
              <p:nvPr/>
            </p:nvSpPr>
            <p:spPr bwMode="auto">
              <a:xfrm>
                <a:off x="1344" y="1776"/>
                <a:ext cx="912" cy="250"/>
              </a:xfrm>
              <a:prstGeom prst="rect">
                <a:avLst/>
              </a:prstGeom>
              <a:noFill/>
              <a:ln w="9525">
                <a:noFill/>
                <a:miter lim="800000"/>
                <a:headEnd/>
                <a:tailEnd/>
              </a:ln>
            </p:spPr>
            <p:txBody>
              <a:bodyPr>
                <a:spAutoFit/>
              </a:bodyPr>
              <a:lstStyle/>
              <a:p>
                <a:pPr>
                  <a:spcBef>
                    <a:spcPct val="50000"/>
                  </a:spcBef>
                </a:pPr>
                <a:r>
                  <a:rPr lang="it-IT" sz="2000" b="1" dirty="0">
                    <a:solidFill>
                      <a:srgbClr val="FF0000"/>
                    </a:solidFill>
                  </a:rPr>
                  <a:t>Repressore</a:t>
                </a:r>
              </a:p>
            </p:txBody>
          </p:sp>
        </p:grpSp>
        <p:grpSp>
          <p:nvGrpSpPr>
            <p:cNvPr id="44" name="Gruppo 31"/>
            <p:cNvGrpSpPr/>
            <p:nvPr/>
          </p:nvGrpSpPr>
          <p:grpSpPr>
            <a:xfrm>
              <a:off x="5000628" y="1857364"/>
              <a:ext cx="3429024" cy="914400"/>
              <a:chOff x="5000628" y="2357430"/>
              <a:chExt cx="3429024" cy="914400"/>
            </a:xfrm>
          </p:grpSpPr>
          <p:sp>
            <p:nvSpPr>
              <p:cNvPr id="45" name="Oval 23"/>
              <p:cNvSpPr>
                <a:spLocks noChangeArrowheads="1"/>
              </p:cNvSpPr>
              <p:nvPr/>
            </p:nvSpPr>
            <p:spPr bwMode="auto">
              <a:xfrm>
                <a:off x="5000628" y="2357430"/>
                <a:ext cx="3429024" cy="914400"/>
              </a:xfrm>
              <a:prstGeom prst="ellipse">
                <a:avLst/>
              </a:prstGeom>
              <a:noFill/>
              <a:ln w="38100">
                <a:solidFill>
                  <a:srgbClr val="FF3300"/>
                </a:solidFill>
                <a:round/>
                <a:headEnd/>
                <a:tailEnd/>
              </a:ln>
            </p:spPr>
            <p:txBody>
              <a:bodyPr wrap="none" anchor="ctr"/>
              <a:lstStyle/>
              <a:p>
                <a:endParaRPr lang="it-IT"/>
              </a:p>
            </p:txBody>
          </p:sp>
          <p:sp>
            <p:nvSpPr>
              <p:cNvPr id="46" name="CasellaDiTesto 45"/>
              <p:cNvSpPr txBox="1"/>
              <p:nvPr/>
            </p:nvSpPr>
            <p:spPr>
              <a:xfrm>
                <a:off x="5257807" y="2631040"/>
                <a:ext cx="2957554" cy="400110"/>
              </a:xfrm>
              <a:prstGeom prst="rect">
                <a:avLst/>
              </a:prstGeom>
              <a:noFill/>
            </p:spPr>
            <p:txBody>
              <a:bodyPr wrap="square" rtlCol="0">
                <a:spAutoFit/>
              </a:bodyPr>
              <a:lstStyle/>
              <a:p>
                <a:r>
                  <a:rPr lang="it-IT" sz="2000" b="1" dirty="0" smtClean="0">
                    <a:latin typeface="Arial" pitchFamily="34" charset="0"/>
                    <a:cs typeface="Arial" pitchFamily="34" charset="0"/>
                  </a:rPr>
                  <a:t>    Geni strutturali</a:t>
                </a:r>
                <a:endParaRPr lang="it-IT" sz="2000" b="1" dirty="0">
                  <a:latin typeface="Arial" pitchFamily="34" charset="0"/>
                  <a:cs typeface="Arial" pitchFamily="34" charset="0"/>
                </a:endParaRPr>
              </a:p>
            </p:txBody>
          </p:sp>
        </p:grpSp>
      </p:grpSp>
      <p:sp>
        <p:nvSpPr>
          <p:cNvPr id="65" name="AutoShape 29"/>
          <p:cNvSpPr>
            <a:spLocks/>
          </p:cNvSpPr>
          <p:nvPr/>
        </p:nvSpPr>
        <p:spPr bwMode="auto">
          <a:xfrm rot="-5350689">
            <a:off x="6433885" y="3263785"/>
            <a:ext cx="633949" cy="4349073"/>
          </a:xfrm>
          <a:prstGeom prst="rightBrace">
            <a:avLst>
              <a:gd name="adj1" fmla="val 67857"/>
              <a:gd name="adj2" fmla="val 50000"/>
            </a:avLst>
          </a:prstGeom>
          <a:noFill/>
          <a:ln w="28575">
            <a:solidFill>
              <a:srgbClr val="FF6600"/>
            </a:solidFill>
            <a:round/>
            <a:headEnd/>
            <a:tailEnd/>
          </a:ln>
        </p:spPr>
        <p:txBody>
          <a:bodyPr wrap="none" anchor="ctr"/>
          <a:lstStyle/>
          <a:p>
            <a:endParaRPr lang="it-IT"/>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8"/>
          <p:cNvGrpSpPr>
            <a:grpSpLocks/>
          </p:cNvGrpSpPr>
          <p:nvPr/>
        </p:nvGrpSpPr>
        <p:grpSpPr bwMode="auto">
          <a:xfrm>
            <a:off x="2362200" y="2780928"/>
            <a:ext cx="1905000" cy="914400"/>
            <a:chOff x="1200" y="1632"/>
            <a:chExt cx="1200" cy="576"/>
          </a:xfrm>
        </p:grpSpPr>
        <p:sp>
          <p:nvSpPr>
            <p:cNvPr id="11280" name="Oval 23"/>
            <p:cNvSpPr>
              <a:spLocks noChangeArrowheads="1"/>
            </p:cNvSpPr>
            <p:nvPr/>
          </p:nvSpPr>
          <p:spPr bwMode="auto">
            <a:xfrm>
              <a:off x="1200" y="1632"/>
              <a:ext cx="1200" cy="576"/>
            </a:xfrm>
            <a:prstGeom prst="ellipse">
              <a:avLst/>
            </a:prstGeom>
            <a:noFill/>
            <a:ln w="38100">
              <a:solidFill>
                <a:srgbClr val="FF3300"/>
              </a:solidFill>
              <a:round/>
              <a:headEnd/>
              <a:tailEnd/>
            </a:ln>
          </p:spPr>
          <p:txBody>
            <a:bodyPr wrap="none" anchor="ctr"/>
            <a:lstStyle/>
            <a:p>
              <a:endParaRPr lang="it-IT"/>
            </a:p>
          </p:txBody>
        </p:sp>
        <p:sp>
          <p:nvSpPr>
            <p:cNvPr id="11281" name="Text Box 24"/>
            <p:cNvSpPr txBox="1">
              <a:spLocks noChangeArrowheads="1"/>
            </p:cNvSpPr>
            <p:nvPr/>
          </p:nvSpPr>
          <p:spPr bwMode="auto">
            <a:xfrm>
              <a:off x="1344" y="1776"/>
              <a:ext cx="912" cy="250"/>
            </a:xfrm>
            <a:prstGeom prst="rect">
              <a:avLst/>
            </a:prstGeom>
            <a:noFill/>
            <a:ln w="9525">
              <a:noFill/>
              <a:miter lim="800000"/>
              <a:headEnd/>
              <a:tailEnd/>
            </a:ln>
          </p:spPr>
          <p:txBody>
            <a:bodyPr>
              <a:spAutoFit/>
            </a:bodyPr>
            <a:lstStyle/>
            <a:p>
              <a:pPr>
                <a:spcBef>
                  <a:spcPct val="50000"/>
                </a:spcBef>
              </a:pPr>
              <a:r>
                <a:rPr lang="it-IT" sz="2000" b="1" dirty="0">
                  <a:solidFill>
                    <a:srgbClr val="FF0000"/>
                  </a:solidFill>
                </a:rPr>
                <a:t>Repressore</a:t>
              </a:r>
            </a:p>
          </p:txBody>
        </p:sp>
      </p:grpSp>
      <p:grpSp>
        <p:nvGrpSpPr>
          <p:cNvPr id="2" name="Group 18"/>
          <p:cNvGrpSpPr>
            <a:grpSpLocks/>
          </p:cNvGrpSpPr>
          <p:nvPr/>
        </p:nvGrpSpPr>
        <p:grpSpPr bwMode="auto">
          <a:xfrm>
            <a:off x="304800" y="3733800"/>
            <a:ext cx="2057400" cy="685800"/>
            <a:chOff x="2016" y="1392"/>
            <a:chExt cx="1008" cy="432"/>
          </a:xfrm>
        </p:grpSpPr>
        <p:sp>
          <p:nvSpPr>
            <p:cNvPr id="11290" name="Text Box 9"/>
            <p:cNvSpPr txBox="1">
              <a:spLocks noChangeArrowheads="1"/>
            </p:cNvSpPr>
            <p:nvPr/>
          </p:nvSpPr>
          <p:spPr bwMode="auto">
            <a:xfrm>
              <a:off x="2016" y="1440"/>
              <a:ext cx="1008" cy="288"/>
            </a:xfrm>
            <a:prstGeom prst="rect">
              <a:avLst/>
            </a:prstGeom>
            <a:noFill/>
            <a:ln w="9525">
              <a:noFill/>
              <a:miter lim="800000"/>
              <a:headEnd/>
              <a:tailEnd/>
            </a:ln>
          </p:spPr>
          <p:txBody>
            <a:bodyPr>
              <a:spAutoFit/>
            </a:bodyPr>
            <a:lstStyle/>
            <a:p>
              <a:pPr>
                <a:spcBef>
                  <a:spcPct val="50000"/>
                </a:spcBef>
              </a:pPr>
              <a:r>
                <a:rPr lang="it-IT" sz="2400" b="1" dirty="0">
                  <a:solidFill>
                    <a:schemeClr val="accent2"/>
                  </a:solidFill>
                </a:rPr>
                <a:t>Promotore</a:t>
              </a:r>
            </a:p>
          </p:txBody>
        </p:sp>
        <p:sp>
          <p:nvSpPr>
            <p:cNvPr id="11291" name="Rectangle 14"/>
            <p:cNvSpPr>
              <a:spLocks noChangeArrowheads="1"/>
            </p:cNvSpPr>
            <p:nvPr/>
          </p:nvSpPr>
          <p:spPr bwMode="auto">
            <a:xfrm>
              <a:off x="2016" y="1392"/>
              <a:ext cx="1008" cy="432"/>
            </a:xfrm>
            <a:prstGeom prst="rect">
              <a:avLst/>
            </a:prstGeom>
            <a:noFill/>
            <a:ln w="38100">
              <a:solidFill>
                <a:schemeClr val="tx1"/>
              </a:solidFill>
              <a:miter lim="800000"/>
              <a:headEnd/>
              <a:tailEnd/>
            </a:ln>
          </p:spPr>
          <p:txBody>
            <a:bodyPr wrap="none" anchor="ctr"/>
            <a:lstStyle/>
            <a:p>
              <a:endParaRPr lang="it-IT"/>
            </a:p>
          </p:txBody>
        </p:sp>
      </p:grpSp>
      <p:grpSp>
        <p:nvGrpSpPr>
          <p:cNvPr id="3" name="Group 20"/>
          <p:cNvGrpSpPr>
            <a:grpSpLocks/>
          </p:cNvGrpSpPr>
          <p:nvPr/>
        </p:nvGrpSpPr>
        <p:grpSpPr bwMode="auto">
          <a:xfrm>
            <a:off x="4419600" y="3733800"/>
            <a:ext cx="4572000" cy="685800"/>
            <a:chOff x="2688" y="1920"/>
            <a:chExt cx="2880" cy="432"/>
          </a:xfrm>
        </p:grpSpPr>
        <p:sp>
          <p:nvSpPr>
            <p:cNvPr id="11284" name="Rectangle 5"/>
            <p:cNvSpPr>
              <a:spLocks noChangeArrowheads="1"/>
            </p:cNvSpPr>
            <p:nvPr/>
          </p:nvSpPr>
          <p:spPr bwMode="auto">
            <a:xfrm>
              <a:off x="4608" y="1920"/>
              <a:ext cx="960" cy="432"/>
            </a:xfrm>
            <a:prstGeom prst="rect">
              <a:avLst/>
            </a:prstGeom>
            <a:noFill/>
            <a:ln w="38100">
              <a:solidFill>
                <a:schemeClr val="tx1"/>
              </a:solidFill>
              <a:miter lim="800000"/>
              <a:headEnd/>
              <a:tailEnd/>
            </a:ln>
          </p:spPr>
          <p:txBody>
            <a:bodyPr wrap="none" anchor="ctr"/>
            <a:lstStyle/>
            <a:p>
              <a:endParaRPr lang="it-IT"/>
            </a:p>
          </p:txBody>
        </p:sp>
        <p:sp>
          <p:nvSpPr>
            <p:cNvPr id="11285" name="Text Box 11"/>
            <p:cNvSpPr txBox="1">
              <a:spLocks noChangeArrowheads="1"/>
            </p:cNvSpPr>
            <p:nvPr/>
          </p:nvSpPr>
          <p:spPr bwMode="auto">
            <a:xfrm>
              <a:off x="273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1</a:t>
              </a:r>
            </a:p>
          </p:txBody>
        </p:sp>
        <p:sp>
          <p:nvSpPr>
            <p:cNvPr id="11286" name="Text Box 12"/>
            <p:cNvSpPr txBox="1">
              <a:spLocks noChangeArrowheads="1"/>
            </p:cNvSpPr>
            <p:nvPr/>
          </p:nvSpPr>
          <p:spPr bwMode="auto">
            <a:xfrm>
              <a:off x="369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2</a:t>
              </a:r>
            </a:p>
          </p:txBody>
        </p:sp>
        <p:sp>
          <p:nvSpPr>
            <p:cNvPr id="11287" name="Text Box 13"/>
            <p:cNvSpPr txBox="1">
              <a:spLocks noChangeArrowheads="1"/>
            </p:cNvSpPr>
            <p:nvPr/>
          </p:nvSpPr>
          <p:spPr bwMode="auto">
            <a:xfrm>
              <a:off x="465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3</a:t>
              </a:r>
            </a:p>
          </p:txBody>
        </p:sp>
        <p:sp>
          <p:nvSpPr>
            <p:cNvPr id="11288" name="Rectangle 15"/>
            <p:cNvSpPr>
              <a:spLocks noChangeArrowheads="1"/>
            </p:cNvSpPr>
            <p:nvPr/>
          </p:nvSpPr>
          <p:spPr bwMode="auto">
            <a:xfrm>
              <a:off x="3648" y="1920"/>
              <a:ext cx="960" cy="432"/>
            </a:xfrm>
            <a:prstGeom prst="rect">
              <a:avLst/>
            </a:prstGeom>
            <a:noFill/>
            <a:ln w="38100">
              <a:solidFill>
                <a:schemeClr val="tx1"/>
              </a:solidFill>
              <a:miter lim="800000"/>
              <a:headEnd/>
              <a:tailEnd/>
            </a:ln>
          </p:spPr>
          <p:txBody>
            <a:bodyPr wrap="none" anchor="ctr"/>
            <a:lstStyle/>
            <a:p>
              <a:endParaRPr lang="it-IT"/>
            </a:p>
          </p:txBody>
        </p:sp>
        <p:sp>
          <p:nvSpPr>
            <p:cNvPr id="11289" name="Rectangle 16"/>
            <p:cNvSpPr>
              <a:spLocks noChangeArrowheads="1"/>
            </p:cNvSpPr>
            <p:nvPr/>
          </p:nvSpPr>
          <p:spPr bwMode="auto">
            <a:xfrm>
              <a:off x="2688" y="1920"/>
              <a:ext cx="960" cy="432"/>
            </a:xfrm>
            <a:prstGeom prst="rect">
              <a:avLst/>
            </a:prstGeom>
            <a:noFill/>
            <a:ln w="38100">
              <a:solidFill>
                <a:schemeClr val="tx1"/>
              </a:solidFill>
              <a:miter lim="800000"/>
              <a:headEnd/>
              <a:tailEnd/>
            </a:ln>
          </p:spPr>
          <p:txBody>
            <a:bodyPr wrap="none" anchor="ctr"/>
            <a:lstStyle/>
            <a:p>
              <a:endParaRPr lang="it-IT"/>
            </a:p>
          </p:txBody>
        </p:sp>
      </p:grpSp>
      <p:grpSp>
        <p:nvGrpSpPr>
          <p:cNvPr id="4" name="Group 19"/>
          <p:cNvGrpSpPr>
            <a:grpSpLocks/>
          </p:cNvGrpSpPr>
          <p:nvPr/>
        </p:nvGrpSpPr>
        <p:grpSpPr bwMode="auto">
          <a:xfrm>
            <a:off x="2362200" y="3733800"/>
            <a:ext cx="2133600" cy="685800"/>
            <a:chOff x="960" y="2352"/>
            <a:chExt cx="1056" cy="432"/>
          </a:xfrm>
        </p:grpSpPr>
        <p:sp>
          <p:nvSpPr>
            <p:cNvPr id="11282" name="Text Box 10"/>
            <p:cNvSpPr txBox="1">
              <a:spLocks noChangeArrowheads="1"/>
            </p:cNvSpPr>
            <p:nvPr/>
          </p:nvSpPr>
          <p:spPr bwMode="auto">
            <a:xfrm>
              <a:off x="960" y="2400"/>
              <a:ext cx="1056" cy="288"/>
            </a:xfrm>
            <a:prstGeom prst="rect">
              <a:avLst/>
            </a:prstGeom>
            <a:noFill/>
            <a:ln w="9525">
              <a:noFill/>
              <a:miter lim="800000"/>
              <a:headEnd/>
              <a:tailEnd/>
            </a:ln>
          </p:spPr>
          <p:txBody>
            <a:bodyPr>
              <a:spAutoFit/>
            </a:bodyPr>
            <a:lstStyle/>
            <a:p>
              <a:pPr>
                <a:spcBef>
                  <a:spcPct val="50000"/>
                </a:spcBef>
              </a:pPr>
              <a:r>
                <a:rPr lang="it-IT" sz="2400" b="1">
                  <a:solidFill>
                    <a:srgbClr val="0066FF"/>
                  </a:solidFill>
                </a:rPr>
                <a:t>Operatore</a:t>
              </a:r>
            </a:p>
          </p:txBody>
        </p:sp>
        <p:sp>
          <p:nvSpPr>
            <p:cNvPr id="11283" name="Rectangle 17"/>
            <p:cNvSpPr>
              <a:spLocks noChangeArrowheads="1"/>
            </p:cNvSpPr>
            <p:nvPr/>
          </p:nvSpPr>
          <p:spPr bwMode="auto">
            <a:xfrm>
              <a:off x="960" y="2352"/>
              <a:ext cx="1008" cy="432"/>
            </a:xfrm>
            <a:prstGeom prst="rect">
              <a:avLst/>
            </a:prstGeom>
            <a:noFill/>
            <a:ln w="38100">
              <a:solidFill>
                <a:schemeClr val="tx1"/>
              </a:solidFill>
              <a:miter lim="800000"/>
              <a:headEnd/>
              <a:tailEnd/>
            </a:ln>
          </p:spPr>
          <p:txBody>
            <a:bodyPr wrap="none" anchor="ctr"/>
            <a:lstStyle/>
            <a:p>
              <a:endParaRPr lang="it-IT"/>
            </a:p>
          </p:txBody>
        </p:sp>
      </p:grpSp>
      <p:grpSp>
        <p:nvGrpSpPr>
          <p:cNvPr id="6" name="Group 27"/>
          <p:cNvGrpSpPr>
            <a:grpSpLocks/>
          </p:cNvGrpSpPr>
          <p:nvPr/>
        </p:nvGrpSpPr>
        <p:grpSpPr bwMode="auto">
          <a:xfrm>
            <a:off x="304800" y="2150368"/>
            <a:ext cx="1981200" cy="990600"/>
            <a:chOff x="480" y="960"/>
            <a:chExt cx="1248" cy="624"/>
          </a:xfrm>
        </p:grpSpPr>
        <p:sp>
          <p:nvSpPr>
            <p:cNvPr id="11278" name="Oval 25"/>
            <p:cNvSpPr>
              <a:spLocks noChangeArrowheads="1"/>
            </p:cNvSpPr>
            <p:nvPr/>
          </p:nvSpPr>
          <p:spPr bwMode="auto">
            <a:xfrm>
              <a:off x="480" y="960"/>
              <a:ext cx="1248" cy="624"/>
            </a:xfrm>
            <a:prstGeom prst="ellipse">
              <a:avLst/>
            </a:prstGeom>
            <a:noFill/>
            <a:ln w="38100">
              <a:solidFill>
                <a:srgbClr val="FF99CC"/>
              </a:solidFill>
              <a:round/>
              <a:headEnd/>
              <a:tailEnd/>
            </a:ln>
          </p:spPr>
          <p:txBody>
            <a:bodyPr wrap="none" anchor="ctr"/>
            <a:lstStyle/>
            <a:p>
              <a:endParaRPr lang="it-IT"/>
            </a:p>
          </p:txBody>
        </p:sp>
        <p:sp>
          <p:nvSpPr>
            <p:cNvPr id="11279" name="Text Box 26"/>
            <p:cNvSpPr txBox="1">
              <a:spLocks noChangeArrowheads="1"/>
            </p:cNvSpPr>
            <p:nvPr/>
          </p:nvSpPr>
          <p:spPr bwMode="auto">
            <a:xfrm>
              <a:off x="480" y="962"/>
              <a:ext cx="1248" cy="538"/>
            </a:xfrm>
            <a:prstGeom prst="rect">
              <a:avLst/>
            </a:prstGeom>
            <a:noFill/>
            <a:ln w="9525">
              <a:noFill/>
              <a:miter lim="800000"/>
              <a:headEnd/>
              <a:tailEnd/>
            </a:ln>
          </p:spPr>
          <p:txBody>
            <a:bodyPr>
              <a:spAutoFit/>
            </a:bodyPr>
            <a:lstStyle/>
            <a:p>
              <a:pPr algn="ctr">
                <a:spcBef>
                  <a:spcPct val="50000"/>
                </a:spcBef>
              </a:pPr>
              <a:r>
                <a:rPr lang="it-IT" sz="2000" dirty="0">
                  <a:solidFill>
                    <a:srgbClr val="FF99CC"/>
                  </a:solidFill>
                </a:rPr>
                <a:t>RNA </a:t>
              </a:r>
            </a:p>
            <a:p>
              <a:pPr algn="ctr">
                <a:spcBef>
                  <a:spcPct val="50000"/>
                </a:spcBef>
              </a:pPr>
              <a:r>
                <a:rPr lang="it-IT" sz="2000" dirty="0">
                  <a:solidFill>
                    <a:srgbClr val="FF99CC"/>
                  </a:solidFill>
                </a:rPr>
                <a:t>polimerasi</a:t>
              </a:r>
            </a:p>
          </p:txBody>
        </p:sp>
      </p:grpSp>
      <p:sp>
        <p:nvSpPr>
          <p:cNvPr id="13345" name="Rectangle 33"/>
          <p:cNvSpPr>
            <a:spLocks noChangeArrowheads="1"/>
          </p:cNvSpPr>
          <p:nvPr/>
        </p:nvSpPr>
        <p:spPr bwMode="auto">
          <a:xfrm>
            <a:off x="899592" y="829161"/>
            <a:ext cx="7524328" cy="1015663"/>
          </a:xfrm>
          <a:prstGeom prst="rect">
            <a:avLst/>
          </a:prstGeom>
          <a:noFill/>
          <a:ln w="9525">
            <a:noFill/>
            <a:miter lim="800000"/>
            <a:headEnd/>
            <a:tailEnd/>
          </a:ln>
        </p:spPr>
        <p:txBody>
          <a:bodyPr wrap="square">
            <a:spAutoFit/>
          </a:bodyPr>
          <a:lstStyle/>
          <a:p>
            <a:r>
              <a:rPr lang="it-IT" sz="2000" dirty="0">
                <a:solidFill>
                  <a:srgbClr val="333333"/>
                </a:solidFill>
              </a:rPr>
              <a:t>La capacità dell’RNA polimerasi di iniziare la trascrizione dipende dall’assenza di impedimenti a livello del promotore; </a:t>
            </a:r>
            <a:endParaRPr lang="it-IT" sz="2000" dirty="0" smtClean="0">
              <a:solidFill>
                <a:srgbClr val="333333"/>
              </a:solidFill>
            </a:endParaRPr>
          </a:p>
          <a:p>
            <a:r>
              <a:rPr lang="it-IT" sz="2000" dirty="0" smtClean="0">
                <a:solidFill>
                  <a:srgbClr val="333333"/>
                </a:solidFill>
              </a:rPr>
              <a:t>I repressori impediscono </a:t>
            </a:r>
            <a:r>
              <a:rPr lang="it-IT" sz="2000" dirty="0">
                <a:solidFill>
                  <a:srgbClr val="333333"/>
                </a:solidFill>
              </a:rPr>
              <a:t>l’inizio della trascrizione. </a:t>
            </a:r>
          </a:p>
        </p:txBody>
      </p:sp>
      <p:sp>
        <p:nvSpPr>
          <p:cNvPr id="22" name="Rettangolo 21"/>
          <p:cNvSpPr/>
          <p:nvPr/>
        </p:nvSpPr>
        <p:spPr>
          <a:xfrm>
            <a:off x="2699792" y="44624"/>
            <a:ext cx="4139531" cy="646331"/>
          </a:xfrm>
          <a:prstGeom prst="rect">
            <a:avLst/>
          </a:prstGeom>
        </p:spPr>
        <p:txBody>
          <a:bodyPr wrap="none">
            <a:spAutoFit/>
          </a:bodyPr>
          <a:lstStyle/>
          <a:p>
            <a:r>
              <a:rPr lang="it-IT" sz="3600" b="1" u="sng" dirty="0" smtClean="0">
                <a:solidFill>
                  <a:srgbClr val="333333"/>
                </a:solidFill>
              </a:rPr>
              <a:t>regolazione negativa</a:t>
            </a:r>
            <a:endParaRPr lang="it-IT" sz="3600" dirty="0"/>
          </a:p>
        </p:txBody>
      </p:sp>
      <p:sp>
        <p:nvSpPr>
          <p:cNvPr id="23" name="Freccia circolare in su 22"/>
          <p:cNvSpPr/>
          <p:nvPr/>
        </p:nvSpPr>
        <p:spPr>
          <a:xfrm>
            <a:off x="755576" y="3284984"/>
            <a:ext cx="720080" cy="36004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45"/>
                                        </p:tgtEl>
                                        <p:attrNameLst>
                                          <p:attrName>style.visibility</p:attrName>
                                        </p:attrNameLst>
                                      </p:cBhvr>
                                      <p:to>
                                        <p:strVal val="visible"/>
                                      </p:to>
                                    </p:set>
                                    <p:animEffect transition="in" filter="fade">
                                      <p:cBhvr>
                                        <p:cTn id="10" dur="2000"/>
                                        <p:tgtEl>
                                          <p:spTgt spid="1334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2000"/>
                                        <p:tgtEl>
                                          <p:spTgt spid="23"/>
                                        </p:tgtEl>
                                      </p:cBhvr>
                                    </p:animEffect>
                                  </p:childTnLst>
                                </p:cTn>
                              </p:par>
                              <p:par>
                                <p:cTn id="21" presetID="10"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45" grpId="0"/>
      <p:bldP spid="22" grpId="0"/>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28600" y="2971800"/>
            <a:ext cx="2057400" cy="685800"/>
            <a:chOff x="2016" y="1392"/>
            <a:chExt cx="1008" cy="432"/>
          </a:xfrm>
        </p:grpSpPr>
        <p:sp>
          <p:nvSpPr>
            <p:cNvPr id="12319" name="Text Box 3"/>
            <p:cNvSpPr txBox="1">
              <a:spLocks noChangeArrowheads="1"/>
            </p:cNvSpPr>
            <p:nvPr/>
          </p:nvSpPr>
          <p:spPr bwMode="auto">
            <a:xfrm>
              <a:off x="2016" y="1440"/>
              <a:ext cx="1008" cy="288"/>
            </a:xfrm>
            <a:prstGeom prst="rect">
              <a:avLst/>
            </a:prstGeom>
            <a:noFill/>
            <a:ln w="9525">
              <a:noFill/>
              <a:miter lim="800000"/>
              <a:headEnd/>
              <a:tailEnd/>
            </a:ln>
          </p:spPr>
          <p:txBody>
            <a:bodyPr>
              <a:spAutoFit/>
            </a:bodyPr>
            <a:lstStyle/>
            <a:p>
              <a:pPr>
                <a:spcBef>
                  <a:spcPct val="50000"/>
                </a:spcBef>
              </a:pPr>
              <a:r>
                <a:rPr lang="it-IT" sz="2400" b="1">
                  <a:solidFill>
                    <a:schemeClr val="accent2"/>
                  </a:solidFill>
                </a:rPr>
                <a:t>Promotore</a:t>
              </a:r>
            </a:p>
          </p:txBody>
        </p:sp>
        <p:sp>
          <p:nvSpPr>
            <p:cNvPr id="12320" name="Rectangle 4"/>
            <p:cNvSpPr>
              <a:spLocks noChangeArrowheads="1"/>
            </p:cNvSpPr>
            <p:nvPr/>
          </p:nvSpPr>
          <p:spPr bwMode="auto">
            <a:xfrm>
              <a:off x="2016" y="1392"/>
              <a:ext cx="1008" cy="432"/>
            </a:xfrm>
            <a:prstGeom prst="rect">
              <a:avLst/>
            </a:prstGeom>
            <a:noFill/>
            <a:ln w="38100">
              <a:solidFill>
                <a:schemeClr val="tx1"/>
              </a:solidFill>
              <a:miter lim="800000"/>
              <a:headEnd/>
              <a:tailEnd/>
            </a:ln>
          </p:spPr>
          <p:txBody>
            <a:bodyPr wrap="none" anchor="ctr"/>
            <a:lstStyle/>
            <a:p>
              <a:endParaRPr lang="it-IT"/>
            </a:p>
          </p:txBody>
        </p:sp>
      </p:grpSp>
      <p:grpSp>
        <p:nvGrpSpPr>
          <p:cNvPr id="3" name="Group 5"/>
          <p:cNvGrpSpPr>
            <a:grpSpLocks/>
          </p:cNvGrpSpPr>
          <p:nvPr/>
        </p:nvGrpSpPr>
        <p:grpSpPr bwMode="auto">
          <a:xfrm>
            <a:off x="4343400" y="2971800"/>
            <a:ext cx="4572000" cy="685800"/>
            <a:chOff x="2688" y="1920"/>
            <a:chExt cx="2880" cy="432"/>
          </a:xfrm>
        </p:grpSpPr>
        <p:sp>
          <p:nvSpPr>
            <p:cNvPr id="12313" name="Rectangle 6"/>
            <p:cNvSpPr>
              <a:spLocks noChangeArrowheads="1"/>
            </p:cNvSpPr>
            <p:nvPr/>
          </p:nvSpPr>
          <p:spPr bwMode="auto">
            <a:xfrm>
              <a:off x="4608" y="1920"/>
              <a:ext cx="960" cy="432"/>
            </a:xfrm>
            <a:prstGeom prst="rect">
              <a:avLst/>
            </a:prstGeom>
            <a:noFill/>
            <a:ln w="38100">
              <a:solidFill>
                <a:schemeClr val="tx1"/>
              </a:solidFill>
              <a:miter lim="800000"/>
              <a:headEnd/>
              <a:tailEnd/>
            </a:ln>
          </p:spPr>
          <p:txBody>
            <a:bodyPr wrap="none" anchor="ctr"/>
            <a:lstStyle/>
            <a:p>
              <a:endParaRPr lang="it-IT"/>
            </a:p>
          </p:txBody>
        </p:sp>
        <p:sp>
          <p:nvSpPr>
            <p:cNvPr id="12314" name="Text Box 7"/>
            <p:cNvSpPr txBox="1">
              <a:spLocks noChangeArrowheads="1"/>
            </p:cNvSpPr>
            <p:nvPr/>
          </p:nvSpPr>
          <p:spPr bwMode="auto">
            <a:xfrm>
              <a:off x="273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1</a:t>
              </a:r>
            </a:p>
          </p:txBody>
        </p:sp>
        <p:sp>
          <p:nvSpPr>
            <p:cNvPr id="12315" name="Text Box 8"/>
            <p:cNvSpPr txBox="1">
              <a:spLocks noChangeArrowheads="1"/>
            </p:cNvSpPr>
            <p:nvPr/>
          </p:nvSpPr>
          <p:spPr bwMode="auto">
            <a:xfrm>
              <a:off x="369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2</a:t>
              </a:r>
            </a:p>
          </p:txBody>
        </p:sp>
        <p:sp>
          <p:nvSpPr>
            <p:cNvPr id="12316" name="Text Box 9"/>
            <p:cNvSpPr txBox="1">
              <a:spLocks noChangeArrowheads="1"/>
            </p:cNvSpPr>
            <p:nvPr/>
          </p:nvSpPr>
          <p:spPr bwMode="auto">
            <a:xfrm>
              <a:off x="465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3</a:t>
              </a:r>
            </a:p>
          </p:txBody>
        </p:sp>
        <p:sp>
          <p:nvSpPr>
            <p:cNvPr id="12317" name="Rectangle 10"/>
            <p:cNvSpPr>
              <a:spLocks noChangeArrowheads="1"/>
            </p:cNvSpPr>
            <p:nvPr/>
          </p:nvSpPr>
          <p:spPr bwMode="auto">
            <a:xfrm>
              <a:off x="3648" y="1920"/>
              <a:ext cx="960" cy="432"/>
            </a:xfrm>
            <a:prstGeom prst="rect">
              <a:avLst/>
            </a:prstGeom>
            <a:noFill/>
            <a:ln w="38100">
              <a:solidFill>
                <a:schemeClr val="tx1"/>
              </a:solidFill>
              <a:miter lim="800000"/>
              <a:headEnd/>
              <a:tailEnd/>
            </a:ln>
          </p:spPr>
          <p:txBody>
            <a:bodyPr wrap="none" anchor="ctr"/>
            <a:lstStyle/>
            <a:p>
              <a:endParaRPr lang="it-IT"/>
            </a:p>
          </p:txBody>
        </p:sp>
        <p:sp>
          <p:nvSpPr>
            <p:cNvPr id="12318" name="Rectangle 11"/>
            <p:cNvSpPr>
              <a:spLocks noChangeArrowheads="1"/>
            </p:cNvSpPr>
            <p:nvPr/>
          </p:nvSpPr>
          <p:spPr bwMode="auto">
            <a:xfrm>
              <a:off x="2688" y="1920"/>
              <a:ext cx="960" cy="432"/>
            </a:xfrm>
            <a:prstGeom prst="rect">
              <a:avLst/>
            </a:prstGeom>
            <a:noFill/>
            <a:ln w="38100">
              <a:solidFill>
                <a:schemeClr val="tx1"/>
              </a:solidFill>
              <a:miter lim="800000"/>
              <a:headEnd/>
              <a:tailEnd/>
            </a:ln>
          </p:spPr>
          <p:txBody>
            <a:bodyPr wrap="none" anchor="ctr"/>
            <a:lstStyle/>
            <a:p>
              <a:endParaRPr lang="it-IT"/>
            </a:p>
          </p:txBody>
        </p:sp>
      </p:grpSp>
      <p:grpSp>
        <p:nvGrpSpPr>
          <p:cNvPr id="4" name="Group 12"/>
          <p:cNvGrpSpPr>
            <a:grpSpLocks/>
          </p:cNvGrpSpPr>
          <p:nvPr/>
        </p:nvGrpSpPr>
        <p:grpSpPr bwMode="auto">
          <a:xfrm>
            <a:off x="2286000" y="2971800"/>
            <a:ext cx="2133600" cy="685800"/>
            <a:chOff x="960" y="2352"/>
            <a:chExt cx="1056" cy="432"/>
          </a:xfrm>
        </p:grpSpPr>
        <p:sp>
          <p:nvSpPr>
            <p:cNvPr id="12311" name="Text Box 13"/>
            <p:cNvSpPr txBox="1">
              <a:spLocks noChangeArrowheads="1"/>
            </p:cNvSpPr>
            <p:nvPr/>
          </p:nvSpPr>
          <p:spPr bwMode="auto">
            <a:xfrm>
              <a:off x="960" y="2400"/>
              <a:ext cx="1056" cy="288"/>
            </a:xfrm>
            <a:prstGeom prst="rect">
              <a:avLst/>
            </a:prstGeom>
            <a:noFill/>
            <a:ln w="9525">
              <a:noFill/>
              <a:miter lim="800000"/>
              <a:headEnd/>
              <a:tailEnd/>
            </a:ln>
          </p:spPr>
          <p:txBody>
            <a:bodyPr>
              <a:spAutoFit/>
            </a:bodyPr>
            <a:lstStyle/>
            <a:p>
              <a:pPr>
                <a:spcBef>
                  <a:spcPct val="50000"/>
                </a:spcBef>
              </a:pPr>
              <a:r>
                <a:rPr lang="it-IT" sz="2400" b="1">
                  <a:solidFill>
                    <a:srgbClr val="0066FF"/>
                  </a:solidFill>
                </a:rPr>
                <a:t>Operatore</a:t>
              </a:r>
            </a:p>
          </p:txBody>
        </p:sp>
        <p:sp>
          <p:nvSpPr>
            <p:cNvPr id="12312" name="Rectangle 14"/>
            <p:cNvSpPr>
              <a:spLocks noChangeArrowheads="1"/>
            </p:cNvSpPr>
            <p:nvPr/>
          </p:nvSpPr>
          <p:spPr bwMode="auto">
            <a:xfrm>
              <a:off x="960" y="2352"/>
              <a:ext cx="1008" cy="432"/>
            </a:xfrm>
            <a:prstGeom prst="rect">
              <a:avLst/>
            </a:prstGeom>
            <a:noFill/>
            <a:ln w="38100">
              <a:solidFill>
                <a:schemeClr val="tx1"/>
              </a:solidFill>
              <a:miter lim="800000"/>
              <a:headEnd/>
              <a:tailEnd/>
            </a:ln>
          </p:spPr>
          <p:txBody>
            <a:bodyPr wrap="none" anchor="ctr"/>
            <a:lstStyle/>
            <a:p>
              <a:endParaRPr lang="it-IT"/>
            </a:p>
          </p:txBody>
        </p:sp>
      </p:grpSp>
      <p:grpSp>
        <p:nvGrpSpPr>
          <p:cNvPr id="5" name="Group 17"/>
          <p:cNvGrpSpPr>
            <a:grpSpLocks/>
          </p:cNvGrpSpPr>
          <p:nvPr/>
        </p:nvGrpSpPr>
        <p:grpSpPr bwMode="auto">
          <a:xfrm>
            <a:off x="2514600" y="1676400"/>
            <a:ext cx="1905000" cy="914400"/>
            <a:chOff x="1200" y="1632"/>
            <a:chExt cx="1200" cy="576"/>
          </a:xfrm>
        </p:grpSpPr>
        <p:sp>
          <p:nvSpPr>
            <p:cNvPr id="12309" name="Oval 18"/>
            <p:cNvSpPr>
              <a:spLocks noChangeArrowheads="1"/>
            </p:cNvSpPr>
            <p:nvPr/>
          </p:nvSpPr>
          <p:spPr bwMode="auto">
            <a:xfrm>
              <a:off x="1200" y="1632"/>
              <a:ext cx="1200" cy="576"/>
            </a:xfrm>
            <a:prstGeom prst="ellipse">
              <a:avLst/>
            </a:prstGeom>
            <a:noFill/>
            <a:ln w="38100">
              <a:solidFill>
                <a:srgbClr val="FF3300"/>
              </a:solidFill>
              <a:round/>
              <a:headEnd/>
              <a:tailEnd/>
            </a:ln>
          </p:spPr>
          <p:txBody>
            <a:bodyPr wrap="none" anchor="ctr"/>
            <a:lstStyle/>
            <a:p>
              <a:endParaRPr lang="it-IT"/>
            </a:p>
          </p:txBody>
        </p:sp>
        <p:sp>
          <p:nvSpPr>
            <p:cNvPr id="12310" name="Text Box 19"/>
            <p:cNvSpPr txBox="1">
              <a:spLocks noChangeArrowheads="1"/>
            </p:cNvSpPr>
            <p:nvPr/>
          </p:nvSpPr>
          <p:spPr bwMode="auto">
            <a:xfrm>
              <a:off x="1344" y="1776"/>
              <a:ext cx="912" cy="250"/>
            </a:xfrm>
            <a:prstGeom prst="rect">
              <a:avLst/>
            </a:prstGeom>
            <a:noFill/>
            <a:ln w="9525">
              <a:noFill/>
              <a:miter lim="800000"/>
              <a:headEnd/>
              <a:tailEnd/>
            </a:ln>
          </p:spPr>
          <p:txBody>
            <a:bodyPr>
              <a:spAutoFit/>
            </a:bodyPr>
            <a:lstStyle/>
            <a:p>
              <a:pPr>
                <a:spcBef>
                  <a:spcPct val="50000"/>
                </a:spcBef>
              </a:pPr>
              <a:r>
                <a:rPr lang="it-IT" sz="2000" b="1">
                  <a:solidFill>
                    <a:srgbClr val="FF0000"/>
                  </a:solidFill>
                </a:rPr>
                <a:t>Repressore</a:t>
              </a:r>
            </a:p>
          </p:txBody>
        </p:sp>
      </p:grpSp>
      <p:sp>
        <p:nvSpPr>
          <p:cNvPr id="85013" name="Oval 21"/>
          <p:cNvSpPr>
            <a:spLocks noChangeArrowheads="1"/>
          </p:cNvSpPr>
          <p:nvPr/>
        </p:nvSpPr>
        <p:spPr bwMode="auto">
          <a:xfrm>
            <a:off x="228600" y="2819400"/>
            <a:ext cx="1981200" cy="990600"/>
          </a:xfrm>
          <a:prstGeom prst="ellipse">
            <a:avLst/>
          </a:prstGeom>
          <a:solidFill>
            <a:srgbClr val="FFCCCC">
              <a:alpha val="50195"/>
            </a:srgbClr>
          </a:solidFill>
          <a:ln w="38100">
            <a:solidFill>
              <a:srgbClr val="FF99CC"/>
            </a:solidFill>
            <a:round/>
            <a:headEnd/>
            <a:tailEnd/>
          </a:ln>
        </p:spPr>
        <p:txBody>
          <a:bodyPr wrap="none" anchor="ctr"/>
          <a:lstStyle/>
          <a:p>
            <a:endParaRPr lang="it-IT"/>
          </a:p>
        </p:txBody>
      </p:sp>
      <p:sp>
        <p:nvSpPr>
          <p:cNvPr id="85019" name="Rectangle 27"/>
          <p:cNvSpPr>
            <a:spLocks noChangeArrowheads="1"/>
          </p:cNvSpPr>
          <p:nvPr/>
        </p:nvSpPr>
        <p:spPr bwMode="auto">
          <a:xfrm>
            <a:off x="381000" y="533400"/>
            <a:ext cx="8763000" cy="830997"/>
          </a:xfrm>
          <a:prstGeom prst="rect">
            <a:avLst/>
          </a:prstGeom>
          <a:noFill/>
          <a:ln w="9525">
            <a:noFill/>
            <a:miter lim="800000"/>
            <a:headEnd/>
            <a:tailEnd/>
          </a:ln>
        </p:spPr>
        <p:txBody>
          <a:bodyPr>
            <a:spAutoFit/>
          </a:bodyPr>
          <a:lstStyle/>
          <a:p>
            <a:r>
              <a:rPr lang="it-IT" sz="2400" dirty="0">
                <a:solidFill>
                  <a:srgbClr val="333333"/>
                </a:solidFill>
              </a:rPr>
              <a:t>Il repressore </a:t>
            </a:r>
            <a:r>
              <a:rPr lang="it-IT" sz="2400" b="1" dirty="0">
                <a:solidFill>
                  <a:srgbClr val="FF0000"/>
                </a:solidFill>
              </a:rPr>
              <a:t>inattivo</a:t>
            </a:r>
            <a:r>
              <a:rPr lang="it-IT" sz="2400" dirty="0">
                <a:solidFill>
                  <a:srgbClr val="333333"/>
                </a:solidFill>
              </a:rPr>
              <a:t> non si lega all’operatore. La RNA polimerasi può eseguire la trascrizione.</a:t>
            </a:r>
          </a:p>
        </p:txBody>
      </p:sp>
      <p:sp>
        <p:nvSpPr>
          <p:cNvPr id="85020" name="AutoShape 28"/>
          <p:cNvSpPr>
            <a:spLocks noChangeArrowheads="1"/>
          </p:cNvSpPr>
          <p:nvPr/>
        </p:nvSpPr>
        <p:spPr bwMode="auto">
          <a:xfrm>
            <a:off x="4427984" y="3933056"/>
            <a:ext cx="4448200" cy="232792"/>
          </a:xfrm>
          <a:prstGeom prst="rightArrow">
            <a:avLst>
              <a:gd name="adj1" fmla="val 50000"/>
              <a:gd name="adj2" fmla="val 512500"/>
            </a:avLst>
          </a:prstGeom>
          <a:noFill/>
          <a:ln w="28575">
            <a:solidFill>
              <a:srgbClr val="FF6699"/>
            </a:solidFill>
            <a:miter lim="800000"/>
            <a:headEnd/>
            <a:tailEnd/>
          </a:ln>
        </p:spPr>
        <p:txBody>
          <a:bodyPr wrap="none" anchor="ctr"/>
          <a:lstStyle/>
          <a:p>
            <a:endParaRPr lang="it-IT"/>
          </a:p>
        </p:txBody>
      </p:sp>
      <p:sp>
        <p:nvSpPr>
          <p:cNvPr id="85021" name="Oval 29"/>
          <p:cNvSpPr>
            <a:spLocks noChangeArrowheads="1"/>
          </p:cNvSpPr>
          <p:nvPr/>
        </p:nvSpPr>
        <p:spPr bwMode="auto">
          <a:xfrm>
            <a:off x="7162800" y="2819400"/>
            <a:ext cx="1981200" cy="990600"/>
          </a:xfrm>
          <a:prstGeom prst="ellipse">
            <a:avLst/>
          </a:prstGeom>
          <a:solidFill>
            <a:srgbClr val="FFCCCC">
              <a:alpha val="50195"/>
            </a:srgbClr>
          </a:solidFill>
          <a:ln w="38100">
            <a:solidFill>
              <a:srgbClr val="FF99CC"/>
            </a:solidFill>
            <a:round/>
            <a:headEnd/>
            <a:tailEnd/>
          </a:ln>
        </p:spPr>
        <p:txBody>
          <a:bodyPr wrap="none" anchor="ctr"/>
          <a:lstStyle/>
          <a:p>
            <a:endParaRPr lang="it-IT"/>
          </a:p>
        </p:txBody>
      </p:sp>
      <p:grpSp>
        <p:nvGrpSpPr>
          <p:cNvPr id="6" name="Group 40"/>
          <p:cNvGrpSpPr>
            <a:grpSpLocks/>
          </p:cNvGrpSpPr>
          <p:nvPr/>
        </p:nvGrpSpPr>
        <p:grpSpPr bwMode="auto">
          <a:xfrm>
            <a:off x="4264469" y="4343400"/>
            <a:ext cx="5059363" cy="1371600"/>
            <a:chOff x="2467" y="3216"/>
            <a:chExt cx="3187" cy="864"/>
          </a:xfrm>
        </p:grpSpPr>
        <p:grpSp>
          <p:nvGrpSpPr>
            <p:cNvPr id="7" name="Group 37"/>
            <p:cNvGrpSpPr>
              <a:grpSpLocks/>
            </p:cNvGrpSpPr>
            <p:nvPr/>
          </p:nvGrpSpPr>
          <p:grpSpPr bwMode="auto">
            <a:xfrm>
              <a:off x="4550" y="3648"/>
              <a:ext cx="1104" cy="432"/>
              <a:chOff x="3446" y="3360"/>
              <a:chExt cx="1104" cy="432"/>
            </a:xfrm>
          </p:grpSpPr>
          <p:sp>
            <p:nvSpPr>
              <p:cNvPr id="12307" name="Rectangle 31"/>
              <p:cNvSpPr>
                <a:spLocks noChangeArrowheads="1"/>
              </p:cNvSpPr>
              <p:nvPr/>
            </p:nvSpPr>
            <p:spPr bwMode="auto">
              <a:xfrm>
                <a:off x="3454" y="3360"/>
                <a:ext cx="960" cy="432"/>
              </a:xfrm>
              <a:prstGeom prst="rect">
                <a:avLst/>
              </a:prstGeom>
              <a:noFill/>
              <a:ln w="38100">
                <a:solidFill>
                  <a:srgbClr val="66FFFF"/>
                </a:solidFill>
                <a:miter lim="800000"/>
                <a:headEnd/>
                <a:tailEnd/>
              </a:ln>
            </p:spPr>
            <p:txBody>
              <a:bodyPr wrap="none" anchor="ctr"/>
              <a:lstStyle/>
              <a:p>
                <a:endParaRPr lang="it-IT"/>
              </a:p>
            </p:txBody>
          </p:sp>
          <p:sp>
            <p:nvSpPr>
              <p:cNvPr id="12308" name="Text Box 34"/>
              <p:cNvSpPr txBox="1">
                <a:spLocks noChangeArrowheads="1"/>
              </p:cNvSpPr>
              <p:nvPr/>
            </p:nvSpPr>
            <p:spPr bwMode="auto">
              <a:xfrm>
                <a:off x="3446" y="3360"/>
                <a:ext cx="1104" cy="288"/>
              </a:xfrm>
              <a:prstGeom prst="rect">
                <a:avLst/>
              </a:prstGeom>
              <a:noFill/>
              <a:ln w="9525">
                <a:noFill/>
                <a:miter lim="800000"/>
                <a:headEnd/>
                <a:tailEnd/>
              </a:ln>
            </p:spPr>
            <p:txBody>
              <a:bodyPr>
                <a:spAutoFit/>
              </a:bodyPr>
              <a:lstStyle/>
              <a:p>
                <a:pPr>
                  <a:spcBef>
                    <a:spcPct val="50000"/>
                  </a:spcBef>
                </a:pPr>
                <a:r>
                  <a:rPr lang="it-IT" sz="2400" dirty="0">
                    <a:solidFill>
                      <a:srgbClr val="33CC33"/>
                    </a:solidFill>
                  </a:rPr>
                  <a:t>Proteina 3</a:t>
                </a:r>
              </a:p>
            </p:txBody>
          </p:sp>
        </p:grpSp>
        <p:grpSp>
          <p:nvGrpSpPr>
            <p:cNvPr id="8" name="Group 38"/>
            <p:cNvGrpSpPr>
              <a:grpSpLocks/>
            </p:cNvGrpSpPr>
            <p:nvPr/>
          </p:nvGrpSpPr>
          <p:grpSpPr bwMode="auto">
            <a:xfrm>
              <a:off x="3515" y="3408"/>
              <a:ext cx="968" cy="432"/>
              <a:chOff x="2123" y="3312"/>
              <a:chExt cx="968" cy="432"/>
            </a:xfrm>
          </p:grpSpPr>
          <p:sp>
            <p:nvSpPr>
              <p:cNvPr id="12305" name="Text Box 33"/>
              <p:cNvSpPr txBox="1">
                <a:spLocks noChangeArrowheads="1"/>
              </p:cNvSpPr>
              <p:nvPr/>
            </p:nvSpPr>
            <p:spPr bwMode="auto">
              <a:xfrm>
                <a:off x="2123" y="3360"/>
                <a:ext cx="960" cy="288"/>
              </a:xfrm>
              <a:prstGeom prst="rect">
                <a:avLst/>
              </a:prstGeom>
              <a:noFill/>
              <a:ln w="9525">
                <a:noFill/>
                <a:miter lim="800000"/>
                <a:headEnd/>
                <a:tailEnd/>
              </a:ln>
            </p:spPr>
            <p:txBody>
              <a:bodyPr>
                <a:spAutoFit/>
              </a:bodyPr>
              <a:lstStyle/>
              <a:p>
                <a:pPr>
                  <a:spcBef>
                    <a:spcPct val="50000"/>
                  </a:spcBef>
                </a:pPr>
                <a:r>
                  <a:rPr lang="it-IT" sz="2400" dirty="0">
                    <a:solidFill>
                      <a:srgbClr val="33CC33"/>
                    </a:solidFill>
                  </a:rPr>
                  <a:t>Proteina 2</a:t>
                </a:r>
              </a:p>
            </p:txBody>
          </p:sp>
          <p:sp>
            <p:nvSpPr>
              <p:cNvPr id="12306" name="Rectangle 35"/>
              <p:cNvSpPr>
                <a:spLocks noChangeArrowheads="1"/>
              </p:cNvSpPr>
              <p:nvPr/>
            </p:nvSpPr>
            <p:spPr bwMode="auto">
              <a:xfrm>
                <a:off x="2131" y="3312"/>
                <a:ext cx="960" cy="432"/>
              </a:xfrm>
              <a:prstGeom prst="rect">
                <a:avLst/>
              </a:prstGeom>
              <a:noFill/>
              <a:ln w="38100">
                <a:solidFill>
                  <a:srgbClr val="66FFFF"/>
                </a:solidFill>
                <a:miter lim="800000"/>
                <a:headEnd/>
                <a:tailEnd/>
              </a:ln>
            </p:spPr>
            <p:txBody>
              <a:bodyPr wrap="none" anchor="ctr"/>
              <a:lstStyle/>
              <a:p>
                <a:endParaRPr lang="it-IT"/>
              </a:p>
            </p:txBody>
          </p:sp>
        </p:grpSp>
        <p:grpSp>
          <p:nvGrpSpPr>
            <p:cNvPr id="9" name="Group 39"/>
            <p:cNvGrpSpPr>
              <a:grpSpLocks/>
            </p:cNvGrpSpPr>
            <p:nvPr/>
          </p:nvGrpSpPr>
          <p:grpSpPr bwMode="auto">
            <a:xfrm>
              <a:off x="2467" y="3216"/>
              <a:ext cx="1056" cy="432"/>
              <a:chOff x="2467" y="3216"/>
              <a:chExt cx="1056" cy="432"/>
            </a:xfrm>
          </p:grpSpPr>
          <p:sp>
            <p:nvSpPr>
              <p:cNvPr id="12303" name="Text Box 32"/>
              <p:cNvSpPr txBox="1">
                <a:spLocks noChangeArrowheads="1"/>
              </p:cNvSpPr>
              <p:nvPr/>
            </p:nvSpPr>
            <p:spPr bwMode="auto">
              <a:xfrm>
                <a:off x="2467" y="3264"/>
                <a:ext cx="1056" cy="288"/>
              </a:xfrm>
              <a:prstGeom prst="rect">
                <a:avLst/>
              </a:prstGeom>
              <a:noFill/>
              <a:ln w="9525">
                <a:noFill/>
                <a:miter lim="800000"/>
                <a:headEnd/>
                <a:tailEnd/>
              </a:ln>
            </p:spPr>
            <p:txBody>
              <a:bodyPr>
                <a:spAutoFit/>
              </a:bodyPr>
              <a:lstStyle/>
              <a:p>
                <a:pPr>
                  <a:spcBef>
                    <a:spcPct val="50000"/>
                  </a:spcBef>
                </a:pPr>
                <a:r>
                  <a:rPr lang="it-IT" sz="2400" dirty="0">
                    <a:solidFill>
                      <a:srgbClr val="33CC33"/>
                    </a:solidFill>
                  </a:rPr>
                  <a:t>Proteina 1</a:t>
                </a:r>
              </a:p>
            </p:txBody>
          </p:sp>
          <p:sp>
            <p:nvSpPr>
              <p:cNvPr id="12304" name="Rectangle 36"/>
              <p:cNvSpPr>
                <a:spLocks noChangeArrowheads="1"/>
              </p:cNvSpPr>
              <p:nvPr/>
            </p:nvSpPr>
            <p:spPr bwMode="auto">
              <a:xfrm>
                <a:off x="2479" y="3216"/>
                <a:ext cx="960" cy="432"/>
              </a:xfrm>
              <a:prstGeom prst="rect">
                <a:avLst/>
              </a:prstGeom>
              <a:noFill/>
              <a:ln w="38100">
                <a:solidFill>
                  <a:srgbClr val="66FFFF"/>
                </a:solidFill>
                <a:miter lim="800000"/>
                <a:headEnd/>
                <a:tailEnd/>
              </a:ln>
            </p:spPr>
            <p:txBody>
              <a:bodyPr wrap="none" anchor="ctr"/>
              <a:lstStyle/>
              <a:p>
                <a:pPr algn="ctr"/>
                <a:endParaRPr lang="it-IT">
                  <a:solidFill>
                    <a:schemeClr val="accent1"/>
                  </a:solidFill>
                </a:endParaRPr>
              </a:p>
            </p:txBody>
          </p:sp>
        </p:grpSp>
      </p:grpSp>
      <p:sp>
        <p:nvSpPr>
          <p:cNvPr id="85033" name="Text Box 41"/>
          <p:cNvSpPr txBox="1">
            <a:spLocks noChangeArrowheads="1"/>
          </p:cNvSpPr>
          <p:nvPr/>
        </p:nvSpPr>
        <p:spPr bwMode="auto">
          <a:xfrm>
            <a:off x="0" y="6096000"/>
            <a:ext cx="9144000" cy="427038"/>
          </a:xfrm>
          <a:prstGeom prst="rect">
            <a:avLst/>
          </a:prstGeom>
          <a:noFill/>
          <a:ln w="9525">
            <a:noFill/>
            <a:miter lim="800000"/>
            <a:headEnd/>
            <a:tailEnd/>
          </a:ln>
        </p:spPr>
        <p:txBody>
          <a:bodyPr>
            <a:spAutoFit/>
          </a:bodyPr>
          <a:lstStyle/>
          <a:p>
            <a:pPr>
              <a:spcBef>
                <a:spcPct val="50000"/>
              </a:spcBef>
            </a:pPr>
            <a:r>
              <a:rPr lang="it-IT" sz="2200" dirty="0">
                <a:solidFill>
                  <a:schemeClr val="tx2"/>
                </a:solidFill>
              </a:rPr>
              <a:t>N.B.: il sito operatore non viene trascritto e non codifica per nessuna proteina</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28600" y="2971800"/>
            <a:ext cx="2057400" cy="685800"/>
            <a:chOff x="2016" y="1392"/>
            <a:chExt cx="1008" cy="432"/>
          </a:xfrm>
        </p:grpSpPr>
        <p:sp>
          <p:nvSpPr>
            <p:cNvPr id="13333" name="Text Box 3"/>
            <p:cNvSpPr txBox="1">
              <a:spLocks noChangeArrowheads="1"/>
            </p:cNvSpPr>
            <p:nvPr/>
          </p:nvSpPr>
          <p:spPr bwMode="auto">
            <a:xfrm>
              <a:off x="2016" y="1440"/>
              <a:ext cx="1008" cy="288"/>
            </a:xfrm>
            <a:prstGeom prst="rect">
              <a:avLst/>
            </a:prstGeom>
            <a:noFill/>
            <a:ln w="9525">
              <a:noFill/>
              <a:miter lim="800000"/>
              <a:headEnd/>
              <a:tailEnd/>
            </a:ln>
          </p:spPr>
          <p:txBody>
            <a:bodyPr>
              <a:spAutoFit/>
            </a:bodyPr>
            <a:lstStyle/>
            <a:p>
              <a:pPr>
                <a:spcBef>
                  <a:spcPct val="50000"/>
                </a:spcBef>
              </a:pPr>
              <a:r>
                <a:rPr lang="it-IT" sz="2400" b="1">
                  <a:solidFill>
                    <a:schemeClr val="accent2"/>
                  </a:solidFill>
                </a:rPr>
                <a:t>Promotore</a:t>
              </a:r>
            </a:p>
          </p:txBody>
        </p:sp>
        <p:sp>
          <p:nvSpPr>
            <p:cNvPr id="13334" name="Rectangle 4"/>
            <p:cNvSpPr>
              <a:spLocks noChangeArrowheads="1"/>
            </p:cNvSpPr>
            <p:nvPr/>
          </p:nvSpPr>
          <p:spPr bwMode="auto">
            <a:xfrm>
              <a:off x="2016" y="1392"/>
              <a:ext cx="1008" cy="432"/>
            </a:xfrm>
            <a:prstGeom prst="rect">
              <a:avLst/>
            </a:prstGeom>
            <a:noFill/>
            <a:ln w="38100">
              <a:solidFill>
                <a:schemeClr val="tx1"/>
              </a:solidFill>
              <a:miter lim="800000"/>
              <a:headEnd/>
              <a:tailEnd/>
            </a:ln>
          </p:spPr>
          <p:txBody>
            <a:bodyPr wrap="none" anchor="ctr"/>
            <a:lstStyle/>
            <a:p>
              <a:endParaRPr lang="it-IT"/>
            </a:p>
          </p:txBody>
        </p:sp>
      </p:grpSp>
      <p:grpSp>
        <p:nvGrpSpPr>
          <p:cNvPr id="3" name="Group 5"/>
          <p:cNvGrpSpPr>
            <a:grpSpLocks/>
          </p:cNvGrpSpPr>
          <p:nvPr/>
        </p:nvGrpSpPr>
        <p:grpSpPr bwMode="auto">
          <a:xfrm>
            <a:off x="4343400" y="2971800"/>
            <a:ext cx="4572000" cy="685800"/>
            <a:chOff x="2688" y="1920"/>
            <a:chExt cx="2880" cy="432"/>
          </a:xfrm>
        </p:grpSpPr>
        <p:sp>
          <p:nvSpPr>
            <p:cNvPr id="13327" name="Rectangle 6"/>
            <p:cNvSpPr>
              <a:spLocks noChangeArrowheads="1"/>
            </p:cNvSpPr>
            <p:nvPr/>
          </p:nvSpPr>
          <p:spPr bwMode="auto">
            <a:xfrm>
              <a:off x="4608" y="1920"/>
              <a:ext cx="960" cy="432"/>
            </a:xfrm>
            <a:prstGeom prst="rect">
              <a:avLst/>
            </a:prstGeom>
            <a:noFill/>
            <a:ln w="38100">
              <a:solidFill>
                <a:schemeClr val="tx1"/>
              </a:solidFill>
              <a:miter lim="800000"/>
              <a:headEnd/>
              <a:tailEnd/>
            </a:ln>
          </p:spPr>
          <p:txBody>
            <a:bodyPr wrap="none" anchor="ctr"/>
            <a:lstStyle/>
            <a:p>
              <a:endParaRPr lang="it-IT"/>
            </a:p>
          </p:txBody>
        </p:sp>
        <p:sp>
          <p:nvSpPr>
            <p:cNvPr id="13328" name="Text Box 7"/>
            <p:cNvSpPr txBox="1">
              <a:spLocks noChangeArrowheads="1"/>
            </p:cNvSpPr>
            <p:nvPr/>
          </p:nvSpPr>
          <p:spPr bwMode="auto">
            <a:xfrm>
              <a:off x="273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1</a:t>
              </a:r>
            </a:p>
          </p:txBody>
        </p:sp>
        <p:sp>
          <p:nvSpPr>
            <p:cNvPr id="13329" name="Text Box 8"/>
            <p:cNvSpPr txBox="1">
              <a:spLocks noChangeArrowheads="1"/>
            </p:cNvSpPr>
            <p:nvPr/>
          </p:nvSpPr>
          <p:spPr bwMode="auto">
            <a:xfrm>
              <a:off x="369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2</a:t>
              </a:r>
            </a:p>
          </p:txBody>
        </p:sp>
        <p:sp>
          <p:nvSpPr>
            <p:cNvPr id="13330" name="Text Box 9"/>
            <p:cNvSpPr txBox="1">
              <a:spLocks noChangeArrowheads="1"/>
            </p:cNvSpPr>
            <p:nvPr/>
          </p:nvSpPr>
          <p:spPr bwMode="auto">
            <a:xfrm>
              <a:off x="4656" y="1968"/>
              <a:ext cx="864" cy="288"/>
            </a:xfrm>
            <a:prstGeom prst="rect">
              <a:avLst/>
            </a:prstGeom>
            <a:noFill/>
            <a:ln w="9525">
              <a:noFill/>
              <a:miter lim="800000"/>
              <a:headEnd/>
              <a:tailEnd/>
            </a:ln>
          </p:spPr>
          <p:txBody>
            <a:bodyPr>
              <a:spAutoFit/>
            </a:bodyPr>
            <a:lstStyle/>
            <a:p>
              <a:pPr>
                <a:spcBef>
                  <a:spcPct val="50000"/>
                </a:spcBef>
              </a:pPr>
              <a:r>
                <a:rPr lang="it-IT" sz="2400" b="1">
                  <a:solidFill>
                    <a:srgbClr val="33CC33"/>
                  </a:solidFill>
                </a:rPr>
                <a:t>Gene 3</a:t>
              </a:r>
            </a:p>
          </p:txBody>
        </p:sp>
        <p:sp>
          <p:nvSpPr>
            <p:cNvPr id="13331" name="Rectangle 10"/>
            <p:cNvSpPr>
              <a:spLocks noChangeArrowheads="1"/>
            </p:cNvSpPr>
            <p:nvPr/>
          </p:nvSpPr>
          <p:spPr bwMode="auto">
            <a:xfrm>
              <a:off x="3648" y="1920"/>
              <a:ext cx="960" cy="432"/>
            </a:xfrm>
            <a:prstGeom prst="rect">
              <a:avLst/>
            </a:prstGeom>
            <a:noFill/>
            <a:ln w="38100">
              <a:solidFill>
                <a:schemeClr val="tx1"/>
              </a:solidFill>
              <a:miter lim="800000"/>
              <a:headEnd/>
              <a:tailEnd/>
            </a:ln>
          </p:spPr>
          <p:txBody>
            <a:bodyPr wrap="none" anchor="ctr"/>
            <a:lstStyle/>
            <a:p>
              <a:endParaRPr lang="it-IT"/>
            </a:p>
          </p:txBody>
        </p:sp>
        <p:sp>
          <p:nvSpPr>
            <p:cNvPr id="13332" name="Rectangle 11"/>
            <p:cNvSpPr>
              <a:spLocks noChangeArrowheads="1"/>
            </p:cNvSpPr>
            <p:nvPr/>
          </p:nvSpPr>
          <p:spPr bwMode="auto">
            <a:xfrm>
              <a:off x="2688" y="1920"/>
              <a:ext cx="960" cy="432"/>
            </a:xfrm>
            <a:prstGeom prst="rect">
              <a:avLst/>
            </a:prstGeom>
            <a:noFill/>
            <a:ln w="38100">
              <a:solidFill>
                <a:schemeClr val="tx1"/>
              </a:solidFill>
              <a:miter lim="800000"/>
              <a:headEnd/>
              <a:tailEnd/>
            </a:ln>
          </p:spPr>
          <p:txBody>
            <a:bodyPr wrap="none" anchor="ctr"/>
            <a:lstStyle/>
            <a:p>
              <a:endParaRPr lang="it-IT"/>
            </a:p>
          </p:txBody>
        </p:sp>
      </p:grpSp>
      <p:grpSp>
        <p:nvGrpSpPr>
          <p:cNvPr id="4" name="Group 12"/>
          <p:cNvGrpSpPr>
            <a:grpSpLocks/>
          </p:cNvGrpSpPr>
          <p:nvPr/>
        </p:nvGrpSpPr>
        <p:grpSpPr bwMode="auto">
          <a:xfrm>
            <a:off x="2286000" y="2971800"/>
            <a:ext cx="2133600" cy="685800"/>
            <a:chOff x="960" y="2352"/>
            <a:chExt cx="1056" cy="432"/>
          </a:xfrm>
        </p:grpSpPr>
        <p:sp>
          <p:nvSpPr>
            <p:cNvPr id="13325" name="Text Box 13"/>
            <p:cNvSpPr txBox="1">
              <a:spLocks noChangeArrowheads="1"/>
            </p:cNvSpPr>
            <p:nvPr/>
          </p:nvSpPr>
          <p:spPr bwMode="auto">
            <a:xfrm>
              <a:off x="960" y="2400"/>
              <a:ext cx="1056" cy="288"/>
            </a:xfrm>
            <a:prstGeom prst="rect">
              <a:avLst/>
            </a:prstGeom>
            <a:noFill/>
            <a:ln w="9525">
              <a:noFill/>
              <a:miter lim="800000"/>
              <a:headEnd/>
              <a:tailEnd/>
            </a:ln>
          </p:spPr>
          <p:txBody>
            <a:bodyPr>
              <a:spAutoFit/>
            </a:bodyPr>
            <a:lstStyle/>
            <a:p>
              <a:pPr>
                <a:spcBef>
                  <a:spcPct val="50000"/>
                </a:spcBef>
              </a:pPr>
              <a:r>
                <a:rPr lang="it-IT" sz="2400" b="1">
                  <a:solidFill>
                    <a:srgbClr val="0066FF"/>
                  </a:solidFill>
                </a:rPr>
                <a:t>Operatore</a:t>
              </a:r>
            </a:p>
          </p:txBody>
        </p:sp>
        <p:sp>
          <p:nvSpPr>
            <p:cNvPr id="13326" name="Rectangle 14"/>
            <p:cNvSpPr>
              <a:spLocks noChangeArrowheads="1"/>
            </p:cNvSpPr>
            <p:nvPr/>
          </p:nvSpPr>
          <p:spPr bwMode="auto">
            <a:xfrm>
              <a:off x="960" y="2352"/>
              <a:ext cx="1008" cy="432"/>
            </a:xfrm>
            <a:prstGeom prst="rect">
              <a:avLst/>
            </a:prstGeom>
            <a:noFill/>
            <a:ln w="38100">
              <a:solidFill>
                <a:schemeClr val="tx1"/>
              </a:solidFill>
              <a:miter lim="800000"/>
              <a:headEnd/>
              <a:tailEnd/>
            </a:ln>
          </p:spPr>
          <p:txBody>
            <a:bodyPr wrap="none" anchor="ctr"/>
            <a:lstStyle/>
            <a:p>
              <a:endParaRPr lang="it-IT"/>
            </a:p>
          </p:txBody>
        </p:sp>
      </p:grpSp>
      <p:sp>
        <p:nvSpPr>
          <p:cNvPr id="86032" name="Oval 16"/>
          <p:cNvSpPr>
            <a:spLocks noChangeArrowheads="1"/>
          </p:cNvSpPr>
          <p:nvPr/>
        </p:nvSpPr>
        <p:spPr bwMode="auto">
          <a:xfrm>
            <a:off x="2286000" y="2819400"/>
            <a:ext cx="1981200" cy="990600"/>
          </a:xfrm>
          <a:prstGeom prst="ellipse">
            <a:avLst/>
          </a:prstGeom>
          <a:solidFill>
            <a:srgbClr val="FF6600">
              <a:alpha val="50195"/>
            </a:srgbClr>
          </a:solidFill>
          <a:ln w="38100">
            <a:solidFill>
              <a:srgbClr val="FF3300"/>
            </a:solidFill>
            <a:round/>
            <a:headEnd/>
            <a:tailEnd/>
          </a:ln>
        </p:spPr>
        <p:txBody>
          <a:bodyPr wrap="none" anchor="ctr"/>
          <a:lstStyle/>
          <a:p>
            <a:endParaRPr lang="it-IT"/>
          </a:p>
        </p:txBody>
      </p:sp>
      <p:sp>
        <p:nvSpPr>
          <p:cNvPr id="86034" name="Oval 18"/>
          <p:cNvSpPr>
            <a:spLocks noChangeArrowheads="1"/>
          </p:cNvSpPr>
          <p:nvPr/>
        </p:nvSpPr>
        <p:spPr bwMode="auto">
          <a:xfrm>
            <a:off x="228600" y="1844824"/>
            <a:ext cx="1981200" cy="990600"/>
          </a:xfrm>
          <a:prstGeom prst="ellipse">
            <a:avLst/>
          </a:prstGeom>
          <a:solidFill>
            <a:srgbClr val="FFCCCC">
              <a:alpha val="50195"/>
            </a:srgbClr>
          </a:solidFill>
          <a:ln w="38100">
            <a:solidFill>
              <a:srgbClr val="FF99CC"/>
            </a:solidFill>
            <a:round/>
            <a:headEnd/>
            <a:tailEnd/>
          </a:ln>
        </p:spPr>
        <p:txBody>
          <a:bodyPr wrap="none" anchor="ctr"/>
          <a:lstStyle/>
          <a:p>
            <a:endParaRPr lang="it-IT"/>
          </a:p>
        </p:txBody>
      </p:sp>
      <p:sp>
        <p:nvSpPr>
          <p:cNvPr id="86035" name="Rectangle 19"/>
          <p:cNvSpPr>
            <a:spLocks noChangeArrowheads="1"/>
          </p:cNvSpPr>
          <p:nvPr/>
        </p:nvSpPr>
        <p:spPr bwMode="auto">
          <a:xfrm>
            <a:off x="381000" y="533400"/>
            <a:ext cx="8763000" cy="946150"/>
          </a:xfrm>
          <a:prstGeom prst="rect">
            <a:avLst/>
          </a:prstGeom>
          <a:noFill/>
          <a:ln w="9525">
            <a:noFill/>
            <a:miter lim="800000"/>
            <a:headEnd/>
            <a:tailEnd/>
          </a:ln>
        </p:spPr>
        <p:txBody>
          <a:bodyPr>
            <a:spAutoFit/>
          </a:bodyPr>
          <a:lstStyle/>
          <a:p>
            <a:r>
              <a:rPr lang="it-IT" sz="2800" dirty="0">
                <a:solidFill>
                  <a:srgbClr val="333333"/>
                </a:solidFill>
              </a:rPr>
              <a:t>Il repressore </a:t>
            </a:r>
            <a:r>
              <a:rPr lang="it-IT" sz="2800" b="1" dirty="0">
                <a:solidFill>
                  <a:srgbClr val="FF0000"/>
                </a:solidFill>
              </a:rPr>
              <a:t>attivo</a:t>
            </a:r>
            <a:r>
              <a:rPr lang="it-IT" sz="2800" dirty="0">
                <a:solidFill>
                  <a:srgbClr val="333333"/>
                </a:solidFill>
              </a:rPr>
              <a:t> si lega all’operatore. La RNA polimerasi NON può eseguire la trascrizione.</a:t>
            </a:r>
          </a:p>
        </p:txBody>
      </p:sp>
      <p:sp>
        <p:nvSpPr>
          <p:cNvPr id="86036" name="AutoShape 20"/>
          <p:cNvSpPr>
            <a:spLocks noChangeArrowheads="1"/>
          </p:cNvSpPr>
          <p:nvPr/>
        </p:nvSpPr>
        <p:spPr bwMode="auto">
          <a:xfrm>
            <a:off x="914400" y="4038600"/>
            <a:ext cx="1371600" cy="381000"/>
          </a:xfrm>
          <a:prstGeom prst="rightArrow">
            <a:avLst>
              <a:gd name="adj1" fmla="val 50000"/>
              <a:gd name="adj2" fmla="val 90000"/>
            </a:avLst>
          </a:prstGeom>
          <a:noFill/>
          <a:ln w="28575">
            <a:solidFill>
              <a:srgbClr val="FF6699"/>
            </a:solidFill>
            <a:miter lim="800000"/>
            <a:headEnd/>
            <a:tailEnd/>
          </a:ln>
        </p:spPr>
        <p:txBody>
          <a:bodyPr wrap="none" anchor="ctr"/>
          <a:lstStyle/>
          <a:p>
            <a:endParaRPr lang="it-IT"/>
          </a:p>
        </p:txBody>
      </p:sp>
      <p:grpSp>
        <p:nvGrpSpPr>
          <p:cNvPr id="5" name="Group 36"/>
          <p:cNvGrpSpPr>
            <a:grpSpLocks/>
          </p:cNvGrpSpPr>
          <p:nvPr/>
        </p:nvGrpSpPr>
        <p:grpSpPr bwMode="auto">
          <a:xfrm>
            <a:off x="2209800" y="3810000"/>
            <a:ext cx="990600" cy="1143000"/>
            <a:chOff x="1584" y="2592"/>
            <a:chExt cx="624" cy="720"/>
          </a:xfrm>
        </p:grpSpPr>
        <p:sp>
          <p:nvSpPr>
            <p:cNvPr id="13322" name="Line 33"/>
            <p:cNvSpPr>
              <a:spLocks noChangeShapeType="1"/>
            </p:cNvSpPr>
            <p:nvPr/>
          </p:nvSpPr>
          <p:spPr bwMode="auto">
            <a:xfrm flipV="1">
              <a:off x="1584" y="2592"/>
              <a:ext cx="432" cy="528"/>
            </a:xfrm>
            <a:prstGeom prst="line">
              <a:avLst/>
            </a:prstGeom>
            <a:noFill/>
            <a:ln w="57150">
              <a:solidFill>
                <a:srgbClr val="FF3300"/>
              </a:solidFill>
              <a:round/>
              <a:headEnd/>
              <a:tailEnd/>
            </a:ln>
          </p:spPr>
          <p:txBody>
            <a:bodyPr/>
            <a:lstStyle/>
            <a:p>
              <a:endParaRPr lang="it-IT"/>
            </a:p>
          </p:txBody>
        </p:sp>
        <p:sp>
          <p:nvSpPr>
            <p:cNvPr id="13323" name="Line 34"/>
            <p:cNvSpPr>
              <a:spLocks noChangeShapeType="1"/>
            </p:cNvSpPr>
            <p:nvPr/>
          </p:nvSpPr>
          <p:spPr bwMode="auto">
            <a:xfrm flipV="1">
              <a:off x="1680" y="2688"/>
              <a:ext cx="432" cy="528"/>
            </a:xfrm>
            <a:prstGeom prst="line">
              <a:avLst/>
            </a:prstGeom>
            <a:noFill/>
            <a:ln w="57150">
              <a:solidFill>
                <a:srgbClr val="FF3300"/>
              </a:solidFill>
              <a:round/>
              <a:headEnd/>
              <a:tailEnd/>
            </a:ln>
          </p:spPr>
          <p:txBody>
            <a:bodyPr/>
            <a:lstStyle/>
            <a:p>
              <a:endParaRPr lang="it-IT"/>
            </a:p>
          </p:txBody>
        </p:sp>
        <p:sp>
          <p:nvSpPr>
            <p:cNvPr id="13324" name="Line 35"/>
            <p:cNvSpPr>
              <a:spLocks noChangeShapeType="1"/>
            </p:cNvSpPr>
            <p:nvPr/>
          </p:nvSpPr>
          <p:spPr bwMode="auto">
            <a:xfrm flipV="1">
              <a:off x="1776" y="2784"/>
              <a:ext cx="432" cy="528"/>
            </a:xfrm>
            <a:prstGeom prst="line">
              <a:avLst/>
            </a:prstGeom>
            <a:noFill/>
            <a:ln w="57150">
              <a:solidFill>
                <a:srgbClr val="FF3300"/>
              </a:solidFill>
              <a:round/>
              <a:headEnd/>
              <a:tailEnd/>
            </a:ln>
          </p:spPr>
          <p:txBody>
            <a:bodyPr/>
            <a:lstStyle/>
            <a:p>
              <a:endParaRPr lang="it-IT"/>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7544" y="1268760"/>
            <a:ext cx="8136904" cy="2448272"/>
          </a:xfrm>
        </p:spPr>
        <p:txBody>
          <a:bodyPr>
            <a:normAutofit fontScale="90000"/>
          </a:bodyPr>
          <a:lstStyle/>
          <a:p>
            <a:r>
              <a:rPr lang="it-IT" dirty="0" smtClean="0">
                <a:solidFill>
                  <a:srgbClr val="FF0000"/>
                </a:solidFill>
              </a:rPr>
              <a:t>Da dove viene il repressore ?</a:t>
            </a:r>
            <a:br>
              <a:rPr lang="it-IT" dirty="0" smtClean="0">
                <a:solidFill>
                  <a:srgbClr val="FF0000"/>
                </a:solidFill>
              </a:rPr>
            </a:br>
            <a:r>
              <a:rPr lang="it-IT" dirty="0" smtClean="0"/>
              <a:t>dall’attività </a:t>
            </a:r>
            <a:r>
              <a:rPr lang="it-IT" dirty="0" smtClean="0"/>
              <a:t>di un altro gene, il </a:t>
            </a:r>
            <a:r>
              <a:rPr lang="it-IT" sz="5400" u="sng" dirty="0" smtClean="0">
                <a:solidFill>
                  <a:srgbClr val="0000FF"/>
                </a:solidFill>
              </a:rPr>
              <a:t>REGOLATORE</a:t>
            </a:r>
            <a:r>
              <a:rPr lang="it-IT" dirty="0" smtClean="0">
                <a:solidFill>
                  <a:srgbClr val="0000FF"/>
                </a:solidFill>
              </a:rPr>
              <a:t/>
            </a:r>
            <a:br>
              <a:rPr lang="it-IT" dirty="0" smtClean="0">
                <a:solidFill>
                  <a:srgbClr val="0000FF"/>
                </a:solidFill>
              </a:rPr>
            </a:br>
            <a:endParaRPr lang="it-IT" dirty="0" smtClean="0">
              <a:solidFill>
                <a:srgbClr val="FF0000"/>
              </a:solidFill>
            </a:endParaRPr>
          </a:p>
        </p:txBody>
      </p:sp>
      <p:sp>
        <p:nvSpPr>
          <p:cNvPr id="82947" name="Rectangle 3"/>
          <p:cNvSpPr>
            <a:spLocks noGrp="1" noChangeArrowheads="1"/>
          </p:cNvSpPr>
          <p:nvPr>
            <p:ph type="body" idx="1"/>
          </p:nvPr>
        </p:nvSpPr>
        <p:spPr>
          <a:xfrm>
            <a:off x="467544" y="4077072"/>
            <a:ext cx="8280920" cy="2304256"/>
          </a:xfrm>
        </p:spPr>
        <p:txBody>
          <a:bodyPr>
            <a:normAutofit fontScale="85000" lnSpcReduction="20000"/>
          </a:bodyPr>
          <a:lstStyle/>
          <a:p>
            <a:pPr marL="0" lvl="0" indent="0" algn="ctr">
              <a:spcBef>
                <a:spcPct val="0"/>
              </a:spcBef>
              <a:buNone/>
              <a:defRPr/>
            </a:pPr>
            <a:r>
              <a:rPr lang="it-IT" sz="4300" dirty="0" smtClean="0">
                <a:solidFill>
                  <a:srgbClr val="FF0000"/>
                </a:solidFill>
              </a:rPr>
              <a:t>Dove </a:t>
            </a:r>
            <a:r>
              <a:rPr lang="it-IT" sz="4300" dirty="0" smtClean="0">
                <a:solidFill>
                  <a:srgbClr val="FF0000"/>
                </a:solidFill>
              </a:rPr>
              <a:t>è collocato nel genoma il gene regolatore?</a:t>
            </a:r>
          </a:p>
          <a:p>
            <a:pPr eaLnBrk="1" hangingPunct="1">
              <a:lnSpc>
                <a:spcPct val="90000"/>
              </a:lnSpc>
              <a:buNone/>
            </a:pPr>
            <a:endParaRPr lang="it-IT" sz="3600" dirty="0" smtClean="0"/>
          </a:p>
          <a:p>
            <a:pPr algn="ctr" eaLnBrk="1" hangingPunct="1">
              <a:lnSpc>
                <a:spcPct val="90000"/>
              </a:lnSpc>
              <a:buNone/>
            </a:pPr>
            <a:r>
              <a:rPr lang="it-IT" sz="3900" dirty="0" smtClean="0"/>
              <a:t>in qualsiasi punto del DNA batterico, non necessariamente adiacente </a:t>
            </a:r>
            <a:r>
              <a:rPr lang="it-IT" sz="3900" dirty="0" smtClean="0"/>
              <a:t>all’operone</a:t>
            </a:r>
          </a:p>
          <a:p>
            <a:pPr algn="ctr" eaLnBrk="1" hangingPunct="1">
              <a:lnSpc>
                <a:spcPct val="90000"/>
              </a:lnSpc>
              <a:buNone/>
            </a:pPr>
            <a:endParaRPr lang="it-IT" sz="3900" dirty="0" smtClean="0"/>
          </a:p>
        </p:txBody>
      </p:sp>
      <p:sp>
        <p:nvSpPr>
          <p:cNvPr id="4" name="Rectangle 2"/>
          <p:cNvSpPr txBox="1">
            <a:spLocks noChangeArrowheads="1"/>
          </p:cNvSpPr>
          <p:nvPr/>
        </p:nvSpPr>
        <p:spPr>
          <a:xfrm>
            <a:off x="827584" y="1700808"/>
            <a:ext cx="77724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it-IT" sz="4400" b="0" i="0" u="none" strike="noStrike" kern="1200" cap="none" spc="0" normalizeH="0" baseline="0" noProof="0" dirty="0" smtClean="0">
              <a:ln>
                <a:noFill/>
              </a:ln>
              <a:solidFill>
                <a:srgbClr val="FF0000"/>
              </a:solidFill>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2947">
                                            <p:txEl>
                                              <p:pRg st="0" end="0"/>
                                            </p:txEl>
                                          </p:spTgt>
                                        </p:tgtEl>
                                        <p:attrNameLst>
                                          <p:attrName>style.visibility</p:attrName>
                                        </p:attrNameLst>
                                      </p:cBhvr>
                                      <p:to>
                                        <p:strVal val="visible"/>
                                      </p:to>
                                    </p:set>
                                    <p:animEffect transition="in" filter="fade">
                                      <p:cBhvr>
                                        <p:cTn id="7" dur="2000"/>
                                        <p:tgtEl>
                                          <p:spTgt spid="8294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2947">
                                            <p:txEl>
                                              <p:pRg st="2" end="2"/>
                                            </p:txEl>
                                          </p:spTgt>
                                        </p:tgtEl>
                                        <p:attrNameLst>
                                          <p:attrName>style.visibility</p:attrName>
                                        </p:attrNameLst>
                                      </p:cBhvr>
                                      <p:to>
                                        <p:strVal val="visible"/>
                                      </p:to>
                                    </p:set>
                                    <p:animEffect transition="in" filter="fade">
                                      <p:cBhvr>
                                        <p:cTn id="10" dur="2000"/>
                                        <p:tgtEl>
                                          <p:spTgt spid="829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l="3144" t="4736" r="18540" b="23816"/>
          <a:stretch>
            <a:fillRect/>
          </a:stretch>
        </p:blipFill>
        <p:spPr bwMode="auto">
          <a:xfrm>
            <a:off x="142844" y="428604"/>
            <a:ext cx="8858312" cy="428628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fg16_01"/>
          <p:cNvPicPr>
            <a:picLocks noChangeAspect="1" noChangeArrowheads="1"/>
          </p:cNvPicPr>
          <p:nvPr/>
        </p:nvPicPr>
        <p:blipFill>
          <a:blip r:embed="rId2" cstate="print"/>
          <a:srcRect/>
          <a:stretch>
            <a:fillRect/>
          </a:stretch>
        </p:blipFill>
        <p:spPr bwMode="auto">
          <a:xfrm>
            <a:off x="107504" y="214290"/>
            <a:ext cx="5305425" cy="6457950"/>
          </a:xfrm>
          <a:prstGeom prst="rect">
            <a:avLst/>
          </a:prstGeom>
          <a:noFill/>
        </p:spPr>
      </p:pic>
      <p:sp>
        <p:nvSpPr>
          <p:cNvPr id="4" name="CasellaDiTesto 3"/>
          <p:cNvSpPr txBox="1"/>
          <p:nvPr/>
        </p:nvSpPr>
        <p:spPr>
          <a:xfrm>
            <a:off x="3851920" y="332656"/>
            <a:ext cx="5040560" cy="1077218"/>
          </a:xfrm>
          <a:prstGeom prst="rect">
            <a:avLst/>
          </a:prstGeom>
          <a:noFill/>
        </p:spPr>
        <p:txBody>
          <a:bodyPr wrap="square" rtlCol="0">
            <a:spAutoFit/>
          </a:bodyPr>
          <a:lstStyle/>
          <a:p>
            <a:r>
              <a:rPr lang="it-IT" sz="3200" dirty="0" smtClean="0">
                <a:solidFill>
                  <a:srgbClr val="FF0000"/>
                </a:solidFill>
              </a:rPr>
              <a:t>I regolatori agiscono a livello dell’inizio della trascrizione </a:t>
            </a:r>
            <a:endParaRPr lang="it-IT" sz="3200" dirty="0">
              <a:solidFill>
                <a:srgbClr val="FF0000"/>
              </a:solidFill>
            </a:endParaRPr>
          </a:p>
        </p:txBody>
      </p:sp>
      <p:sp>
        <p:nvSpPr>
          <p:cNvPr id="6" name="CasellaDiTesto 5"/>
          <p:cNvSpPr txBox="1"/>
          <p:nvPr/>
        </p:nvSpPr>
        <p:spPr>
          <a:xfrm>
            <a:off x="5292080" y="2579420"/>
            <a:ext cx="3312368" cy="1569660"/>
          </a:xfrm>
          <a:prstGeom prst="rect">
            <a:avLst/>
          </a:prstGeom>
          <a:noFill/>
        </p:spPr>
        <p:txBody>
          <a:bodyPr wrap="square" rtlCol="0">
            <a:spAutoFit/>
          </a:bodyPr>
          <a:lstStyle/>
          <a:p>
            <a:pPr algn="ctr"/>
            <a:r>
              <a:rPr lang="it-IT" sz="2400" dirty="0" smtClean="0">
                <a:solidFill>
                  <a:srgbClr val="0000FF"/>
                </a:solidFill>
              </a:rPr>
              <a:t>La regolazione si esplica modulando il legame dell’RNA polimerasi  al promotore</a:t>
            </a:r>
            <a:endParaRPr lang="it-IT" sz="2400" dirty="0">
              <a:solidFill>
                <a:srgbClr val="0000FF"/>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2251907" y="116632"/>
            <a:ext cx="4264309" cy="707886"/>
          </a:xfrm>
          <a:prstGeom prst="rect">
            <a:avLst/>
          </a:prstGeom>
          <a:noFill/>
        </p:spPr>
        <p:txBody>
          <a:bodyPr wrap="none" rtlCol="0">
            <a:spAutoFit/>
          </a:bodyPr>
          <a:lstStyle/>
          <a:p>
            <a:r>
              <a:rPr lang="it-IT" sz="4000" dirty="0" smtClean="0">
                <a:latin typeface="Arial" pitchFamily="34" charset="0"/>
                <a:cs typeface="Arial" pitchFamily="34" charset="0"/>
              </a:rPr>
              <a:t>Operone  Lattosio</a:t>
            </a:r>
            <a:endParaRPr lang="it-IT" sz="4000" dirty="0">
              <a:latin typeface="Arial" pitchFamily="34" charset="0"/>
              <a:cs typeface="Arial" pitchFamily="34" charset="0"/>
            </a:endParaRPr>
          </a:p>
        </p:txBody>
      </p:sp>
      <p:grpSp>
        <p:nvGrpSpPr>
          <p:cNvPr id="22" name="Gruppo 21"/>
          <p:cNvGrpSpPr/>
          <p:nvPr/>
        </p:nvGrpSpPr>
        <p:grpSpPr>
          <a:xfrm>
            <a:off x="107504" y="908720"/>
            <a:ext cx="8940800" cy="4320480"/>
            <a:chOff x="203200" y="1484784"/>
            <a:chExt cx="8940800" cy="4320480"/>
          </a:xfrm>
        </p:grpSpPr>
        <p:pic>
          <p:nvPicPr>
            <p:cNvPr id="3" name="Picture 6" descr="fg16_05"/>
            <p:cNvPicPr>
              <a:picLocks noChangeAspect="1" noChangeArrowheads="1"/>
            </p:cNvPicPr>
            <p:nvPr/>
          </p:nvPicPr>
          <p:blipFill>
            <a:blip r:embed="rId2" cstate="print"/>
            <a:srcRect/>
            <a:stretch>
              <a:fillRect/>
            </a:stretch>
          </p:blipFill>
          <p:spPr bwMode="auto">
            <a:xfrm>
              <a:off x="203200" y="1484784"/>
              <a:ext cx="8940800" cy="1547813"/>
            </a:xfrm>
            <a:prstGeom prst="rect">
              <a:avLst/>
            </a:prstGeom>
            <a:noFill/>
          </p:spPr>
        </p:pic>
        <p:grpSp>
          <p:nvGrpSpPr>
            <p:cNvPr id="21" name="Gruppo 20"/>
            <p:cNvGrpSpPr/>
            <p:nvPr/>
          </p:nvGrpSpPr>
          <p:grpSpPr>
            <a:xfrm>
              <a:off x="3923928" y="2708920"/>
              <a:ext cx="5032956" cy="3096344"/>
              <a:chOff x="4111044" y="3717032"/>
              <a:chExt cx="5032956" cy="3096344"/>
            </a:xfrm>
          </p:grpSpPr>
          <p:pic>
            <p:nvPicPr>
              <p:cNvPr id="5" name="Picture 2"/>
              <p:cNvPicPr>
                <a:picLocks noChangeAspect="1" noChangeArrowheads="1"/>
              </p:cNvPicPr>
              <p:nvPr/>
            </p:nvPicPr>
            <p:blipFill>
              <a:blip r:embed="rId3" cstate="print"/>
              <a:srcRect l="37607" t="45767" r="7329" b="35273"/>
              <a:stretch>
                <a:fillRect/>
              </a:stretch>
            </p:blipFill>
            <p:spPr bwMode="auto">
              <a:xfrm>
                <a:off x="4111044" y="3717032"/>
                <a:ext cx="5032956" cy="1368152"/>
              </a:xfrm>
              <a:prstGeom prst="rect">
                <a:avLst/>
              </a:prstGeom>
              <a:noFill/>
              <a:ln w="9525">
                <a:noFill/>
                <a:miter lim="800000"/>
                <a:headEnd/>
                <a:tailEnd/>
              </a:ln>
              <a:effectLst/>
            </p:spPr>
          </p:pic>
          <p:sp>
            <p:nvSpPr>
              <p:cNvPr id="6" name="CasellaDiTesto 5"/>
              <p:cNvSpPr txBox="1"/>
              <p:nvPr/>
            </p:nvSpPr>
            <p:spPr>
              <a:xfrm>
                <a:off x="4247456" y="5374957"/>
                <a:ext cx="2124364" cy="646331"/>
              </a:xfrm>
              <a:prstGeom prst="rect">
                <a:avLst/>
              </a:prstGeom>
              <a:noFill/>
            </p:spPr>
            <p:txBody>
              <a:bodyPr wrap="none" rtlCol="0">
                <a:spAutoFit/>
              </a:bodyPr>
              <a:lstStyle/>
              <a:p>
                <a:r>
                  <a:rPr lang="it-IT" dirty="0" smtClean="0">
                    <a:solidFill>
                      <a:srgbClr val="FF0000"/>
                    </a:solidFill>
                  </a:rPr>
                  <a:t>Scinde il lattosio in </a:t>
                </a:r>
              </a:p>
              <a:p>
                <a:r>
                  <a:rPr lang="it-IT" dirty="0" smtClean="0">
                    <a:solidFill>
                      <a:srgbClr val="FF0000"/>
                    </a:solidFill>
                  </a:rPr>
                  <a:t>Galattosio e glucosio</a:t>
                </a:r>
                <a:endParaRPr lang="it-IT" dirty="0">
                  <a:solidFill>
                    <a:srgbClr val="FF0000"/>
                  </a:solidFill>
                </a:endParaRPr>
              </a:p>
            </p:txBody>
          </p:sp>
          <p:cxnSp>
            <p:nvCxnSpPr>
              <p:cNvPr id="8" name="Connettore 2 7"/>
              <p:cNvCxnSpPr>
                <a:endCxn id="6" idx="0"/>
              </p:cNvCxnSpPr>
              <p:nvPr/>
            </p:nvCxnSpPr>
            <p:spPr>
              <a:xfrm flipH="1">
                <a:off x="5309638" y="4870901"/>
                <a:ext cx="17938" cy="50405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Connettore 2 16"/>
              <p:cNvCxnSpPr/>
              <p:nvPr/>
            </p:nvCxnSpPr>
            <p:spPr>
              <a:xfrm flipH="1">
                <a:off x="7397870" y="4869160"/>
                <a:ext cx="17938" cy="50405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Connettore 2 17"/>
              <p:cNvCxnSpPr/>
              <p:nvPr/>
            </p:nvCxnSpPr>
            <p:spPr>
              <a:xfrm flipH="1">
                <a:off x="8370486" y="4869160"/>
                <a:ext cx="17938" cy="50405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 name="CasellaDiTesto 18"/>
              <p:cNvSpPr txBox="1"/>
              <p:nvPr/>
            </p:nvSpPr>
            <p:spPr>
              <a:xfrm>
                <a:off x="6228184" y="5373216"/>
                <a:ext cx="1512168" cy="923330"/>
              </a:xfrm>
              <a:prstGeom prst="rect">
                <a:avLst/>
              </a:prstGeom>
              <a:noFill/>
            </p:spPr>
            <p:txBody>
              <a:bodyPr wrap="square" rtlCol="0">
                <a:spAutoFit/>
              </a:bodyPr>
              <a:lstStyle/>
              <a:p>
                <a:pPr algn="ctr"/>
                <a:r>
                  <a:rPr lang="it-IT" dirty="0" smtClean="0">
                    <a:solidFill>
                      <a:srgbClr val="0000FF"/>
                    </a:solidFill>
                  </a:rPr>
                  <a:t>Trasporta il lattosio nella cellula</a:t>
                </a:r>
                <a:endParaRPr lang="it-IT" dirty="0">
                  <a:solidFill>
                    <a:srgbClr val="0000FF"/>
                  </a:solidFill>
                </a:endParaRPr>
              </a:p>
            </p:txBody>
          </p:sp>
          <p:sp>
            <p:nvSpPr>
              <p:cNvPr id="20" name="CasellaDiTesto 19"/>
              <p:cNvSpPr txBox="1"/>
              <p:nvPr/>
            </p:nvSpPr>
            <p:spPr>
              <a:xfrm>
                <a:off x="7524328" y="5336048"/>
                <a:ext cx="1584176" cy="1477328"/>
              </a:xfrm>
              <a:prstGeom prst="rect">
                <a:avLst/>
              </a:prstGeom>
              <a:noFill/>
            </p:spPr>
            <p:txBody>
              <a:bodyPr wrap="square" rtlCol="0">
                <a:spAutoFit/>
              </a:bodyPr>
              <a:lstStyle/>
              <a:p>
                <a:pPr algn="ctr"/>
                <a:r>
                  <a:rPr lang="it-IT" dirty="0" smtClean="0">
                    <a:solidFill>
                      <a:srgbClr val="008000"/>
                    </a:solidFill>
                  </a:rPr>
                  <a:t>aggiunge gruppi acetili al lattosio entrato nella cellula</a:t>
                </a:r>
                <a:r>
                  <a:rPr lang="it-IT" dirty="0" smtClean="0"/>
                  <a:t>.</a:t>
                </a:r>
                <a:endParaRPr lang="it-IT" dirty="0"/>
              </a:p>
            </p:txBody>
          </p:sp>
        </p:grpSp>
      </p:grpSp>
      <p:sp>
        <p:nvSpPr>
          <p:cNvPr id="23" name="CasellaDiTesto 22"/>
          <p:cNvSpPr txBox="1"/>
          <p:nvPr/>
        </p:nvSpPr>
        <p:spPr>
          <a:xfrm>
            <a:off x="395536" y="4725144"/>
            <a:ext cx="5184576" cy="1815882"/>
          </a:xfrm>
          <a:prstGeom prst="rect">
            <a:avLst/>
          </a:prstGeom>
          <a:noFill/>
        </p:spPr>
        <p:txBody>
          <a:bodyPr wrap="square" rtlCol="0">
            <a:spAutoFit/>
          </a:bodyPr>
          <a:lstStyle/>
          <a:p>
            <a:pPr algn="ctr"/>
            <a:r>
              <a:rPr lang="it-IT" sz="2800" b="1" dirty="0" smtClean="0">
                <a:solidFill>
                  <a:srgbClr val="00B050"/>
                </a:solidFill>
              </a:rPr>
              <a:t>Questi geni sono espressi ad un livello elevato solo quando è disponibile il lattosio e invece non è presente il glucosio</a:t>
            </a:r>
            <a:endParaRPr lang="it-IT" sz="2800" b="1" dirty="0">
              <a:solidFill>
                <a:srgbClr val="00B05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fg16_06"/>
          <p:cNvPicPr>
            <a:picLocks noChangeAspect="1" noChangeArrowheads="1"/>
          </p:cNvPicPr>
          <p:nvPr/>
        </p:nvPicPr>
        <p:blipFill>
          <a:blip r:embed="rId2" cstate="print"/>
          <a:srcRect l="24891" t="54018"/>
          <a:stretch>
            <a:fillRect/>
          </a:stretch>
        </p:blipFill>
        <p:spPr bwMode="auto">
          <a:xfrm>
            <a:off x="2486100" y="1556792"/>
            <a:ext cx="4979268" cy="2969518"/>
          </a:xfrm>
          <a:prstGeom prst="rect">
            <a:avLst/>
          </a:prstGeom>
          <a:noFill/>
        </p:spPr>
      </p:pic>
      <p:sp>
        <p:nvSpPr>
          <p:cNvPr id="4" name="CasellaDiTesto 3"/>
          <p:cNvSpPr txBox="1"/>
          <p:nvPr/>
        </p:nvSpPr>
        <p:spPr>
          <a:xfrm>
            <a:off x="353945" y="4653136"/>
            <a:ext cx="5759012" cy="1938992"/>
          </a:xfrm>
          <a:prstGeom prst="rect">
            <a:avLst/>
          </a:prstGeom>
          <a:noFill/>
        </p:spPr>
        <p:txBody>
          <a:bodyPr wrap="none" rtlCol="0">
            <a:spAutoFit/>
          </a:bodyPr>
          <a:lstStyle/>
          <a:p>
            <a:endParaRPr lang="it-IT" sz="2400" dirty="0" smtClean="0"/>
          </a:p>
          <a:p>
            <a:r>
              <a:rPr lang="it-IT" sz="2400" dirty="0" smtClean="0"/>
              <a:t>				</a:t>
            </a:r>
            <a:r>
              <a:rPr lang="it-IT" sz="2400" dirty="0" err="1" smtClean="0">
                <a:solidFill>
                  <a:srgbClr val="FF0000"/>
                </a:solidFill>
              </a:rPr>
              <a:t>Lac</a:t>
            </a:r>
            <a:r>
              <a:rPr lang="it-IT" sz="2400" dirty="0" smtClean="0">
                <a:solidFill>
                  <a:srgbClr val="FF0000"/>
                </a:solidFill>
              </a:rPr>
              <a:t> repressore </a:t>
            </a:r>
            <a:endParaRPr lang="it-IT" sz="2400" dirty="0" smtClean="0">
              <a:solidFill>
                <a:srgbClr val="008000"/>
              </a:solidFill>
            </a:endParaRPr>
          </a:p>
          <a:p>
            <a:r>
              <a:rPr lang="it-IT" sz="2400" dirty="0" smtClean="0"/>
              <a:t>Due proteine regolatrici: </a:t>
            </a:r>
          </a:p>
          <a:p>
            <a:r>
              <a:rPr lang="it-IT" sz="2400" dirty="0" smtClean="0"/>
              <a:t>				</a:t>
            </a:r>
            <a:r>
              <a:rPr lang="it-IT" sz="2400" dirty="0" smtClean="0">
                <a:solidFill>
                  <a:srgbClr val="008000"/>
                </a:solidFill>
              </a:rPr>
              <a:t>CAP attivatore</a:t>
            </a:r>
            <a:endParaRPr lang="it-IT" sz="2400" dirty="0" smtClean="0">
              <a:solidFill>
                <a:srgbClr val="FF0000"/>
              </a:solidFill>
            </a:endParaRPr>
          </a:p>
          <a:p>
            <a:r>
              <a:rPr lang="it-IT" sz="2400" dirty="0" smtClean="0"/>
              <a:t>                                </a:t>
            </a:r>
            <a:endParaRPr lang="it-IT" sz="2400" dirty="0"/>
          </a:p>
        </p:txBody>
      </p:sp>
      <p:cxnSp>
        <p:nvCxnSpPr>
          <p:cNvPr id="6" name="Connettore 2 5"/>
          <p:cNvCxnSpPr/>
          <p:nvPr/>
        </p:nvCxnSpPr>
        <p:spPr>
          <a:xfrm flipV="1">
            <a:off x="3594305" y="5440000"/>
            <a:ext cx="360040" cy="216024"/>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Connettore 2 6"/>
          <p:cNvCxnSpPr/>
          <p:nvPr/>
        </p:nvCxnSpPr>
        <p:spPr>
          <a:xfrm>
            <a:off x="3594305" y="5656024"/>
            <a:ext cx="288032" cy="288032"/>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CasellaDiTesto 10"/>
          <p:cNvSpPr txBox="1"/>
          <p:nvPr/>
        </p:nvSpPr>
        <p:spPr>
          <a:xfrm>
            <a:off x="2395923" y="272842"/>
            <a:ext cx="4264309" cy="707886"/>
          </a:xfrm>
          <a:prstGeom prst="rect">
            <a:avLst/>
          </a:prstGeom>
          <a:noFill/>
        </p:spPr>
        <p:txBody>
          <a:bodyPr wrap="none" rtlCol="0">
            <a:spAutoFit/>
          </a:bodyPr>
          <a:lstStyle/>
          <a:p>
            <a:r>
              <a:rPr lang="it-IT" sz="4000" dirty="0" smtClean="0">
                <a:latin typeface="Arial" pitchFamily="34" charset="0"/>
                <a:cs typeface="Arial" pitchFamily="34" charset="0"/>
              </a:rPr>
              <a:t>Operone  Lattosio</a:t>
            </a:r>
            <a:endParaRPr lang="it-IT" sz="4000" dirty="0">
              <a:latin typeface="Arial" pitchFamily="34" charset="0"/>
              <a:cs typeface="Arial" pitchFamily="34" charset="0"/>
            </a:endParaRPr>
          </a:p>
        </p:txBody>
      </p:sp>
      <p:sp>
        <p:nvSpPr>
          <p:cNvPr id="16" name="CasellaDiTesto 15"/>
          <p:cNvSpPr txBox="1"/>
          <p:nvPr/>
        </p:nvSpPr>
        <p:spPr>
          <a:xfrm>
            <a:off x="6012160" y="5733256"/>
            <a:ext cx="3059832" cy="92333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it-IT" dirty="0" smtClean="0"/>
              <a:t>Può legare il DNA e attivare i geni solo in </a:t>
            </a:r>
            <a:r>
              <a:rPr lang="it-IT" dirty="0" smtClean="0">
                <a:solidFill>
                  <a:srgbClr val="FFFF00"/>
                </a:solidFill>
              </a:rPr>
              <a:t>assenza di  glucosio</a:t>
            </a:r>
            <a:r>
              <a:rPr lang="it-IT" dirty="0" smtClean="0"/>
              <a:t> e </a:t>
            </a:r>
            <a:r>
              <a:rPr lang="it-IT" dirty="0" smtClean="0">
                <a:solidFill>
                  <a:srgbClr val="0000FF"/>
                </a:solidFill>
              </a:rPr>
              <a:t>presenza di lattosio</a:t>
            </a:r>
            <a:endParaRPr lang="it-IT" dirty="0">
              <a:solidFill>
                <a:srgbClr val="0000FF"/>
              </a:solidFill>
            </a:endParaRPr>
          </a:p>
        </p:txBody>
      </p:sp>
      <p:sp>
        <p:nvSpPr>
          <p:cNvPr id="24" name="Rettangolo 23"/>
          <p:cNvSpPr/>
          <p:nvPr/>
        </p:nvSpPr>
        <p:spPr>
          <a:xfrm>
            <a:off x="6012160" y="4665910"/>
            <a:ext cx="3024336" cy="923330"/>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algn="ctr"/>
            <a:r>
              <a:rPr lang="it-IT" dirty="0" smtClean="0"/>
              <a:t>Può legare il DNA e reprimere la trascrizione solo </a:t>
            </a:r>
            <a:r>
              <a:rPr lang="it-IT" dirty="0" smtClean="0">
                <a:solidFill>
                  <a:srgbClr val="00B0F0"/>
                </a:solidFill>
              </a:rPr>
              <a:t>in assenza di lattosio</a:t>
            </a:r>
            <a:endParaRPr lang="it-IT" dirty="0">
              <a:solidFill>
                <a:srgbClr val="FFFF00"/>
              </a:solidFill>
            </a:endParaRPr>
          </a:p>
        </p:txBody>
      </p:sp>
      <p:pic>
        <p:nvPicPr>
          <p:cNvPr id="26" name="Picture 6" descr="fg16_06"/>
          <p:cNvPicPr>
            <a:picLocks noChangeAspect="1" noChangeArrowheads="1"/>
          </p:cNvPicPr>
          <p:nvPr/>
        </p:nvPicPr>
        <p:blipFill>
          <a:blip r:embed="rId2" cstate="print"/>
          <a:srcRect t="57492" r="74982" b="7942"/>
          <a:stretch>
            <a:fillRect/>
          </a:stretch>
        </p:blipFill>
        <p:spPr bwMode="auto">
          <a:xfrm>
            <a:off x="467544" y="1772816"/>
            <a:ext cx="1658516" cy="2232248"/>
          </a:xfrm>
          <a:prstGeom prst="rect">
            <a:avLst/>
          </a:prstGeom>
          <a:noFill/>
        </p:spPr>
      </p:pic>
      <p:pic>
        <p:nvPicPr>
          <p:cNvPr id="27" name="Picture 6" descr="fg16_06"/>
          <p:cNvPicPr>
            <a:picLocks noChangeAspect="1" noChangeArrowheads="1"/>
          </p:cNvPicPr>
          <p:nvPr/>
        </p:nvPicPr>
        <p:blipFill>
          <a:blip r:embed="rId2" cstate="print"/>
          <a:srcRect t="29617" r="74982" b="63693"/>
          <a:stretch>
            <a:fillRect/>
          </a:stretch>
        </p:blipFill>
        <p:spPr bwMode="auto">
          <a:xfrm>
            <a:off x="467544" y="1412776"/>
            <a:ext cx="1658516" cy="432048"/>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fg16_08"/>
          <p:cNvPicPr>
            <a:picLocks noChangeAspect="1" noChangeArrowheads="1"/>
          </p:cNvPicPr>
          <p:nvPr/>
        </p:nvPicPr>
        <p:blipFill>
          <a:blip r:embed="rId2" cstate="print"/>
          <a:srcRect/>
          <a:stretch>
            <a:fillRect/>
          </a:stretch>
        </p:blipFill>
        <p:spPr bwMode="auto">
          <a:xfrm>
            <a:off x="82550" y="1484784"/>
            <a:ext cx="8977313" cy="1622425"/>
          </a:xfrm>
          <a:prstGeom prst="rect">
            <a:avLst/>
          </a:prstGeom>
          <a:noFill/>
        </p:spPr>
      </p:pic>
      <p:sp>
        <p:nvSpPr>
          <p:cNvPr id="4" name="CasellaDiTesto 3"/>
          <p:cNvSpPr txBox="1"/>
          <p:nvPr/>
        </p:nvSpPr>
        <p:spPr>
          <a:xfrm>
            <a:off x="251520" y="404664"/>
            <a:ext cx="8651407" cy="769441"/>
          </a:xfrm>
          <a:prstGeom prst="rect">
            <a:avLst/>
          </a:prstGeom>
          <a:noFill/>
        </p:spPr>
        <p:txBody>
          <a:bodyPr wrap="none" rtlCol="0">
            <a:spAutoFit/>
          </a:bodyPr>
          <a:lstStyle/>
          <a:p>
            <a:r>
              <a:rPr lang="it-IT" sz="4400" dirty="0" smtClean="0">
                <a:solidFill>
                  <a:srgbClr val="FF0000"/>
                </a:solidFill>
              </a:rPr>
              <a:t>Regione di controllo dell’operone </a:t>
            </a:r>
            <a:r>
              <a:rPr lang="it-IT" sz="4400" dirty="0" err="1" smtClean="0">
                <a:solidFill>
                  <a:srgbClr val="FF0000"/>
                </a:solidFill>
              </a:rPr>
              <a:t>Lac</a:t>
            </a:r>
            <a:endParaRPr lang="it-IT" sz="4400" dirty="0">
              <a:solidFill>
                <a:srgbClr val="FF0000"/>
              </a:solidFill>
            </a:endParaRPr>
          </a:p>
        </p:txBody>
      </p:sp>
      <p:sp>
        <p:nvSpPr>
          <p:cNvPr id="5" name="Ovale 4"/>
          <p:cNvSpPr/>
          <p:nvPr/>
        </p:nvSpPr>
        <p:spPr>
          <a:xfrm>
            <a:off x="5724128" y="1268760"/>
            <a:ext cx="2232248" cy="20882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6" name="Picture 6" descr="fg16_09"/>
          <p:cNvPicPr>
            <a:picLocks noChangeAspect="1" noChangeArrowheads="1"/>
          </p:cNvPicPr>
          <p:nvPr/>
        </p:nvPicPr>
        <p:blipFill>
          <a:blip r:embed="rId3" cstate="print"/>
          <a:srcRect/>
          <a:stretch>
            <a:fillRect/>
          </a:stretch>
        </p:blipFill>
        <p:spPr bwMode="auto">
          <a:xfrm>
            <a:off x="179512" y="4005064"/>
            <a:ext cx="4860971" cy="1944216"/>
          </a:xfrm>
          <a:prstGeom prst="rect">
            <a:avLst/>
          </a:prstGeom>
          <a:noFill/>
        </p:spPr>
      </p:pic>
      <p:sp>
        <p:nvSpPr>
          <p:cNvPr id="7" name="CasellaDiTesto 6"/>
          <p:cNvSpPr txBox="1"/>
          <p:nvPr/>
        </p:nvSpPr>
        <p:spPr>
          <a:xfrm>
            <a:off x="4499992" y="4294837"/>
            <a:ext cx="4572000" cy="646331"/>
          </a:xfrm>
          <a:prstGeom prst="rect">
            <a:avLst/>
          </a:prstGeom>
          <a:noFill/>
        </p:spPr>
        <p:txBody>
          <a:bodyPr wrap="square" rtlCol="0">
            <a:spAutoFit/>
          </a:bodyPr>
          <a:lstStyle/>
          <a:p>
            <a:r>
              <a:rPr lang="it-IT" dirty="0" smtClean="0"/>
              <a:t>RNA polimerasi lega  con bassa efficienza il promotore  </a:t>
            </a:r>
            <a:r>
              <a:rPr lang="it-IT" b="1" dirty="0" smtClean="0"/>
              <a:t>(livelli di espressione basali bassi)</a:t>
            </a:r>
            <a:endParaRPr lang="it-IT" b="1" dirty="0"/>
          </a:p>
        </p:txBody>
      </p:sp>
      <p:sp>
        <p:nvSpPr>
          <p:cNvPr id="8" name="CasellaDiTesto 7"/>
          <p:cNvSpPr txBox="1"/>
          <p:nvPr/>
        </p:nvSpPr>
        <p:spPr>
          <a:xfrm>
            <a:off x="5116635" y="5651956"/>
            <a:ext cx="3559821" cy="369332"/>
          </a:xfrm>
          <a:prstGeom prst="rect">
            <a:avLst/>
          </a:prstGeom>
          <a:noFill/>
        </p:spPr>
        <p:txBody>
          <a:bodyPr wrap="none" rtlCol="0">
            <a:spAutoFit/>
          </a:bodyPr>
          <a:lstStyle/>
          <a:p>
            <a:r>
              <a:rPr lang="it-IT" dirty="0" smtClean="0"/>
              <a:t>Il promotore non ha una regione </a:t>
            </a:r>
            <a:r>
              <a:rPr lang="it-IT" b="1" dirty="0" smtClean="0"/>
              <a:t>UP</a:t>
            </a:r>
            <a:endParaRPr lang="it-IT" b="1" dirty="0"/>
          </a:p>
        </p:txBody>
      </p:sp>
      <p:sp>
        <p:nvSpPr>
          <p:cNvPr id="9" name="CasellaDiTesto 8"/>
          <p:cNvSpPr txBox="1"/>
          <p:nvPr/>
        </p:nvSpPr>
        <p:spPr>
          <a:xfrm>
            <a:off x="251520" y="6095037"/>
            <a:ext cx="5256584" cy="646331"/>
          </a:xfrm>
          <a:prstGeom prst="rect">
            <a:avLst/>
          </a:prstGeom>
          <a:noFill/>
        </p:spPr>
        <p:txBody>
          <a:bodyPr wrap="square" rtlCol="0">
            <a:spAutoFit/>
          </a:bodyPr>
          <a:lstStyle/>
          <a:p>
            <a:r>
              <a:rPr lang="it-IT" dirty="0" smtClean="0"/>
              <a:t>CAP interagisce con la polimerasi tramite l’ </a:t>
            </a:r>
            <a:r>
              <a:rPr lang="el-GR" dirty="0" smtClean="0"/>
              <a:t>α</a:t>
            </a:r>
            <a:r>
              <a:rPr lang="it-IT" dirty="0" smtClean="0"/>
              <a:t> CTD stabilizzando il </a:t>
            </a:r>
            <a:r>
              <a:rPr lang="it-IT" dirty="0" err="1" smtClean="0"/>
              <a:t>legamedell</a:t>
            </a:r>
            <a:r>
              <a:rPr lang="it-IT" dirty="0" smtClean="0"/>
              <a:t>’enzima al promotore </a:t>
            </a:r>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20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l="2524" t="3197" r="3390" b="20573"/>
          <a:stretch>
            <a:fillRect/>
          </a:stretch>
        </p:blipFill>
        <p:spPr bwMode="auto">
          <a:xfrm>
            <a:off x="357157" y="357166"/>
            <a:ext cx="8599727" cy="550072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Pezzi\Desktop\Becker Il mondo della cellula\Immagini Testo\cap21\2106.JPG"/>
          <p:cNvPicPr>
            <a:picLocks noChangeAspect="1" noChangeArrowheads="1"/>
          </p:cNvPicPr>
          <p:nvPr/>
        </p:nvPicPr>
        <p:blipFill>
          <a:blip r:embed="rId2" cstate="print"/>
          <a:srcRect l="3475" t="3588" r="3885" b="6721"/>
          <a:stretch>
            <a:fillRect/>
          </a:stretch>
        </p:blipFill>
        <p:spPr bwMode="auto">
          <a:xfrm>
            <a:off x="35496" y="662614"/>
            <a:ext cx="7128792" cy="5718714"/>
          </a:xfrm>
          <a:prstGeom prst="rect">
            <a:avLst/>
          </a:prstGeom>
          <a:noFill/>
          <a:ln w="9525">
            <a:noFill/>
            <a:miter lim="800000"/>
            <a:headEnd/>
            <a:tailEnd/>
          </a:ln>
        </p:spPr>
      </p:pic>
      <p:sp>
        <p:nvSpPr>
          <p:cNvPr id="13315" name="Text Box 3"/>
          <p:cNvSpPr txBox="1">
            <a:spLocks noChangeArrowheads="1"/>
          </p:cNvSpPr>
          <p:nvPr/>
        </p:nvSpPr>
        <p:spPr bwMode="auto">
          <a:xfrm>
            <a:off x="338337" y="163488"/>
            <a:ext cx="7690047" cy="461665"/>
          </a:xfrm>
          <a:prstGeom prst="rect">
            <a:avLst/>
          </a:prstGeom>
          <a:noFill/>
          <a:ln w="9525">
            <a:noFill/>
            <a:miter lim="800000"/>
            <a:headEnd/>
            <a:tailEnd/>
          </a:ln>
        </p:spPr>
        <p:txBody>
          <a:bodyPr wrap="square">
            <a:spAutoFit/>
          </a:bodyPr>
          <a:lstStyle/>
          <a:p>
            <a:r>
              <a:rPr lang="it-IT" sz="2400" dirty="0">
                <a:solidFill>
                  <a:srgbClr val="FF3300"/>
                </a:solidFill>
              </a:rPr>
              <a:t>Regolazione della sintesi del </a:t>
            </a:r>
            <a:r>
              <a:rPr lang="it-IT" sz="2400" dirty="0" err="1">
                <a:solidFill>
                  <a:srgbClr val="FF3300"/>
                </a:solidFill>
              </a:rPr>
              <a:t>triptofano</a:t>
            </a:r>
            <a:r>
              <a:rPr lang="it-IT" sz="2400" dirty="0">
                <a:solidFill>
                  <a:srgbClr val="FF3300"/>
                </a:solidFill>
              </a:rPr>
              <a:t>: operone reprimibile</a:t>
            </a:r>
          </a:p>
        </p:txBody>
      </p:sp>
      <p:pic>
        <p:nvPicPr>
          <p:cNvPr id="4" name="Picture 2" descr="C:\Documents and Settings\Pezzi\Desktop\Becker Il mondo della cellula\Immagini Testo\cap21\2102.JPG"/>
          <p:cNvPicPr>
            <a:picLocks noChangeAspect="1" noChangeArrowheads="1"/>
          </p:cNvPicPr>
          <p:nvPr/>
        </p:nvPicPr>
        <p:blipFill>
          <a:blip r:embed="rId3" cstate="print"/>
          <a:srcRect l="5501" b="4828"/>
          <a:stretch>
            <a:fillRect/>
          </a:stretch>
        </p:blipFill>
        <p:spPr bwMode="auto">
          <a:xfrm>
            <a:off x="6983760" y="504056"/>
            <a:ext cx="2160240" cy="630932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eaLnBrk="1" hangingPunct="1"/>
            <a:r>
              <a:rPr lang="it-IT" sz="3600" smtClean="0">
                <a:solidFill>
                  <a:srgbClr val="FF3300"/>
                </a:solidFill>
              </a:rPr>
              <a:t>Gli operoni lac e trp spiegano </a:t>
            </a:r>
            <a:br>
              <a:rPr lang="it-IT" sz="3600" smtClean="0">
                <a:solidFill>
                  <a:srgbClr val="FF3300"/>
                </a:solidFill>
              </a:rPr>
            </a:br>
            <a:r>
              <a:rPr lang="it-IT" sz="3600" smtClean="0">
                <a:solidFill>
                  <a:srgbClr val="FF3300"/>
                </a:solidFill>
              </a:rPr>
              <a:t>il </a:t>
            </a:r>
            <a:r>
              <a:rPr lang="it-IT" sz="3600" b="1" smtClean="0">
                <a:solidFill>
                  <a:srgbClr val="FF3300"/>
                </a:solidFill>
              </a:rPr>
              <a:t>controllo negativo della trascrizione</a:t>
            </a:r>
          </a:p>
        </p:txBody>
      </p:sp>
      <p:sp>
        <p:nvSpPr>
          <p:cNvPr id="14339" name="Rectangle 3"/>
          <p:cNvSpPr>
            <a:spLocks noGrp="1" noChangeArrowheads="1"/>
          </p:cNvSpPr>
          <p:nvPr>
            <p:ph type="body" idx="1"/>
          </p:nvPr>
        </p:nvSpPr>
        <p:spPr>
          <a:xfrm>
            <a:off x="685800" y="1981200"/>
            <a:ext cx="7772400" cy="4419600"/>
          </a:xfrm>
        </p:spPr>
        <p:txBody>
          <a:bodyPr/>
          <a:lstStyle/>
          <a:p>
            <a:pPr eaLnBrk="1" hangingPunct="1">
              <a:lnSpc>
                <a:spcPct val="90000"/>
              </a:lnSpc>
            </a:pPr>
            <a:r>
              <a:rPr lang="it-IT" sz="2800" smtClean="0"/>
              <a:t>Per le vie cataboliche la forma attiva del repressore (che si lega al DNA) è rappresentata dalla proteina repressore libera dall’effettore</a:t>
            </a:r>
          </a:p>
          <a:p>
            <a:pPr eaLnBrk="1" hangingPunct="1">
              <a:lnSpc>
                <a:spcPct val="90000"/>
              </a:lnSpc>
            </a:pPr>
            <a:r>
              <a:rPr lang="it-IT" sz="2800" smtClean="0"/>
              <a:t>Per le vie anaboliche la forma attiva è quella della proteina repressore legata all’effettore che in questo caso può definirsi corepressore</a:t>
            </a:r>
          </a:p>
          <a:p>
            <a:pPr eaLnBrk="1" hangingPunct="1">
              <a:lnSpc>
                <a:spcPct val="90000"/>
              </a:lnSpc>
              <a:buFontTx/>
              <a:buNone/>
            </a:pPr>
            <a:endParaRPr lang="it-IT" sz="2800" smtClean="0"/>
          </a:p>
          <a:p>
            <a:pPr eaLnBrk="1" hangingPunct="1">
              <a:lnSpc>
                <a:spcPct val="90000"/>
              </a:lnSpc>
              <a:buFontTx/>
              <a:buNone/>
            </a:pPr>
            <a:r>
              <a:rPr lang="it-IT" sz="2400" i="1" smtClean="0"/>
              <a:t>	</a:t>
            </a:r>
            <a:r>
              <a:rPr lang="it-IT" sz="2400" b="1" i="1" smtClean="0">
                <a:solidFill>
                  <a:srgbClr val="FF3300"/>
                </a:solidFill>
              </a:rPr>
              <a:t>In entrambi i casi il risultato è lo stesso: il repressore attivo previene la trascrizione dell’operone bloccando il legame della RNA polimerasi al DNA</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880</TotalTime>
  <Words>610</Words>
  <Application>Microsoft Office PowerPoint</Application>
  <PresentationFormat>Presentazione su schermo (4:3)</PresentationFormat>
  <Paragraphs>110</Paragraphs>
  <Slides>21</Slides>
  <Notes>2</Notes>
  <HiddenSlides>0</HiddenSlides>
  <MMClips>0</MMClips>
  <ScaleCrop>false</ScaleCrop>
  <HeadingPairs>
    <vt:vector size="4" baseType="variant">
      <vt:variant>
        <vt:lpstr>Tema</vt:lpstr>
      </vt:variant>
      <vt:variant>
        <vt:i4>1</vt:i4>
      </vt:variant>
      <vt:variant>
        <vt:lpstr>Titoli diapositive</vt:lpstr>
      </vt:variant>
      <vt:variant>
        <vt:i4>21</vt:i4>
      </vt:variant>
    </vt:vector>
  </HeadingPairs>
  <TitlesOfParts>
    <vt:vector size="22" baseType="lpstr">
      <vt:lpstr>Tema di Office</vt:lpstr>
      <vt:lpstr>Diapositiva 1</vt:lpstr>
      <vt:lpstr>Regolazione genica nei procarioti</vt:lpstr>
      <vt:lpstr>I batteri utilizzano strategie diverse per regolare la sintesi degli enzimi</vt:lpstr>
      <vt:lpstr>Diapositiva 4</vt:lpstr>
      <vt:lpstr>Diapositiva 5</vt:lpstr>
      <vt:lpstr>Caratteristiche comuni ai due processi</vt:lpstr>
      <vt:lpstr>OPERONE</vt:lpstr>
      <vt:lpstr>Diapositiva 8</vt:lpstr>
      <vt:lpstr>Schema generale dell’operone</vt:lpstr>
      <vt:lpstr>Diapositiva 10</vt:lpstr>
      <vt:lpstr>Diapositiva 11</vt:lpstr>
      <vt:lpstr>Diapositiva 12</vt:lpstr>
      <vt:lpstr>Da dove viene il repressore ? dall’attività di un altro gene, il REGOLATORE </vt:lpstr>
      <vt:lpstr>Diapositiva 14</vt:lpstr>
      <vt:lpstr>Diapositiva 15</vt:lpstr>
      <vt:lpstr>Diapositiva 16</vt:lpstr>
      <vt:lpstr>Diapositiva 17</vt:lpstr>
      <vt:lpstr>Diapositiva 18</vt:lpstr>
      <vt:lpstr>Diapositiva 19</vt:lpstr>
      <vt:lpstr>Diapositiva 20</vt:lpstr>
      <vt:lpstr>Gli operoni lac e trp spiegano  il controllo negativo della trascrizione</vt:lpstr>
    </vt:vector>
  </TitlesOfParts>
  <Company>Università Federico II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Unina Dip. Chimica Organica</dc:creator>
  <cp:lastModifiedBy>Unina Dip. Chimica Organica</cp:lastModifiedBy>
  <cp:revision>91</cp:revision>
  <dcterms:created xsi:type="dcterms:W3CDTF">2012-07-04T12:57:34Z</dcterms:created>
  <dcterms:modified xsi:type="dcterms:W3CDTF">2013-05-14T13:16:18Z</dcterms:modified>
</cp:coreProperties>
</file>