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8.9-->
<p:presentation xmlns:r="http://schemas.openxmlformats.org/officeDocument/2006/relationships" xmlns:a="http://schemas.openxmlformats.org/drawingml/2006/main" xmlns:p="http://schemas.openxmlformats.org/presentationml/2006/main" saveSubsetFonts="1" autoCompressPictures="0">
  <p:sldMasterIdLst>
    <p:sldMasterId id="2147483648" r:id="rId1"/>
  </p:sldMasterIdLst>
  <p:sldIdLst>
    <p:sldId id="256" r:id="rId2"/>
    <p:sldId id="257" r:id="rId3"/>
    <p:sldId id="351" r:id="rId4"/>
    <p:sldId id="259" r:id="rId5"/>
    <p:sldId id="260" r:id="rId6"/>
    <p:sldId id="328" r:id="rId7"/>
    <p:sldId id="261" r:id="rId8"/>
    <p:sldId id="372" r:id="rId9"/>
    <p:sldId id="263" r:id="rId10"/>
    <p:sldId id="329" r:id="rId11"/>
    <p:sldId id="352" r:id="rId12"/>
    <p:sldId id="371" r:id="rId13"/>
    <p:sldId id="370" r:id="rId14"/>
    <p:sldId id="262" r:id="rId15"/>
    <p:sldId id="279" r:id="rId16"/>
    <p:sldId id="376" r:id="rId17"/>
    <p:sldId id="354" r:id="rId18"/>
    <p:sldId id="281" r:id="rId19"/>
    <p:sldId id="280" r:id="rId20"/>
    <p:sldId id="285" r:id="rId21"/>
    <p:sldId id="358" r:id="rId22"/>
    <p:sldId id="359" r:id="rId23"/>
    <p:sldId id="360" r:id="rId24"/>
    <p:sldId id="326" r:id="rId25"/>
    <p:sldId id="378" r:id="rId26"/>
    <p:sldId id="277" r:id="rId27"/>
    <p:sldId id="387" r:id="rId28"/>
    <p:sldId id="388" r:id="rId29"/>
    <p:sldId id="389" r:id="rId30"/>
    <p:sldId id="390" r:id="rId31"/>
    <p:sldId id="391" r:id="rId32"/>
    <p:sldId id="380" r:id="rId33"/>
    <p:sldId id="353" r:id="rId34"/>
    <p:sldId id="268" r:id="rId35"/>
    <p:sldId id="379" r:id="rId36"/>
    <p:sldId id="282" r:id="rId37"/>
    <p:sldId id="278" r:id="rId38"/>
    <p:sldId id="377" r:id="rId39"/>
    <p:sldId id="327" r:id="rId40"/>
    <p:sldId id="355" r:id="rId41"/>
    <p:sldId id="356" r:id="rId42"/>
    <p:sldId id="283" r:id="rId43"/>
    <p:sldId id="284" r:id="rId44"/>
    <p:sldId id="286" r:id="rId45"/>
    <p:sldId id="374" r:id="rId46"/>
    <p:sldId id="287" r:id="rId47"/>
    <p:sldId id="373" r:id="rId48"/>
    <p:sldId id="357" r:id="rId49"/>
    <p:sldId id="375" r:id="rId50"/>
    <p:sldId id="381" r:id="rId51"/>
    <p:sldId id="392" r:id="rId52"/>
    <p:sldId id="385" r:id="rId53"/>
    <p:sldId id="382" r:id="rId54"/>
    <p:sldId id="386" r:id="rId55"/>
    <p:sldId id="383" r:id="rId56"/>
    <p:sldId id="384" r:id="rId57"/>
    <p:sldId id="269" r:id="rId58"/>
  </p:sldIdLst>
  <p:sldSz cx="9144000" cy="6858000" type="screen4x3"/>
  <p:notesSz cx="6858000" cy="9144000"/>
  <p:custDataLst>
    <p:tags r:id="rId59"/>
  </p:custDataLst>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snapToObjects="1">
      <p:cViewPr>
        <p:scale>
          <a:sx n="71" d="100"/>
          <a:sy n="71" d="100"/>
        </p:scale>
        <p:origin x="1140" y="36"/>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slide" Target="slides/slide41.xml" /><Relationship Id="rId43" Type="http://schemas.openxmlformats.org/officeDocument/2006/relationships/slide" Target="slides/slide42.xml" /><Relationship Id="rId44" Type="http://schemas.openxmlformats.org/officeDocument/2006/relationships/slide" Target="slides/slide43.xml" /><Relationship Id="rId45" Type="http://schemas.openxmlformats.org/officeDocument/2006/relationships/slide" Target="slides/slide44.xml" /><Relationship Id="rId46" Type="http://schemas.openxmlformats.org/officeDocument/2006/relationships/slide" Target="slides/slide45.xml" /><Relationship Id="rId47" Type="http://schemas.openxmlformats.org/officeDocument/2006/relationships/slide" Target="slides/slide46.xml" /><Relationship Id="rId48" Type="http://schemas.openxmlformats.org/officeDocument/2006/relationships/slide" Target="slides/slide47.xml" /><Relationship Id="rId49" Type="http://schemas.openxmlformats.org/officeDocument/2006/relationships/slide" Target="slides/slide48.xml" /><Relationship Id="rId5" Type="http://schemas.openxmlformats.org/officeDocument/2006/relationships/slide" Target="slides/slide4.xml" /><Relationship Id="rId50" Type="http://schemas.openxmlformats.org/officeDocument/2006/relationships/slide" Target="slides/slide49.xml" /><Relationship Id="rId51" Type="http://schemas.openxmlformats.org/officeDocument/2006/relationships/slide" Target="slides/slide50.xml" /><Relationship Id="rId52" Type="http://schemas.openxmlformats.org/officeDocument/2006/relationships/slide" Target="slides/slide51.xml" /><Relationship Id="rId53" Type="http://schemas.openxmlformats.org/officeDocument/2006/relationships/slide" Target="slides/slide52.xml" /><Relationship Id="rId54" Type="http://schemas.openxmlformats.org/officeDocument/2006/relationships/slide" Target="slides/slide53.xml" /><Relationship Id="rId55" Type="http://schemas.openxmlformats.org/officeDocument/2006/relationships/slide" Target="slides/slide54.xml" /><Relationship Id="rId56" Type="http://schemas.openxmlformats.org/officeDocument/2006/relationships/slide" Target="slides/slide55.xml" /><Relationship Id="rId57" Type="http://schemas.openxmlformats.org/officeDocument/2006/relationships/slide" Target="slides/slide56.xml" /><Relationship Id="rId58" Type="http://schemas.openxmlformats.org/officeDocument/2006/relationships/slide" Target="slides/slide57.xml" /><Relationship Id="rId59" Type="http://schemas.openxmlformats.org/officeDocument/2006/relationships/tags" Target="tags/tag1.xml" /><Relationship Id="rId6" Type="http://schemas.openxmlformats.org/officeDocument/2006/relationships/slide" Target="slides/slide5.xml" /><Relationship Id="rId60" Type="http://schemas.openxmlformats.org/officeDocument/2006/relationships/presProps" Target="presProps.xml" /><Relationship Id="rId61" Type="http://schemas.openxmlformats.org/officeDocument/2006/relationships/viewProps" Target="viewProps.xml" /><Relationship Id="rId62" Type="http://schemas.openxmlformats.org/officeDocument/2006/relationships/theme" Target="theme/theme1.xml" /><Relationship Id="rId63" Type="http://schemas.openxmlformats.org/officeDocument/2006/relationships/tableStyles" Target="tableStyles.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Diapositiva titolo">
    <p:spTree>
      <p:nvGrpSpPr>
        <p:cNvPr id="1" name=""/>
        <p:cNvGrpSpPr/>
        <p:nvPr/>
      </p:nvGrpSpPr>
      <p:grpSpPr>
        <a:xfrm>
          <a:off x="0" y="0"/>
          <a: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06/10/2025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396481918"/>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Titolo e contenuto">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06/10/2025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106698398"/>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Intestazione sezione">
    <p:spTree>
      <p:nvGrpSpPr>
        <p:cNvPr id="1" name=""/>
        <p:cNvGrpSpPr/>
        <p:nvPr/>
      </p:nvGrpSpPr>
      <p:grpSpPr>
        <a:xfrm>
          <a:off x="0" y="0"/>
          <a: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06/10/2025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3687933544"/>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Contenuto 2">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49B2DAF-EFB3-474C-ABAB-93B6A3001F4A}" type="datetimeFigureOut">
              <a:rPr lang="it-IT" smtClean="0"/>
              <a:t>06/10/2025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3836051156"/>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Confronto">
    <p:spTree>
      <p:nvGrpSpPr>
        <p:cNvPr id="1" name=""/>
        <p:cNvGrpSpPr/>
        <p:nvPr/>
      </p:nvGrpSpPr>
      <p:grpSpPr>
        <a:xfrm>
          <a:off x="0" y="0"/>
          <a: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49B2DAF-EFB3-474C-ABAB-93B6A3001F4A}" type="datetimeFigureOut">
              <a:rPr lang="it-IT" smtClean="0"/>
              <a:t>06/10/2025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1484615503"/>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Solo titolo">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249B2DAF-EFB3-474C-ABAB-93B6A3001F4A}" type="datetimeFigureOut">
              <a:rPr lang="it-IT" smtClean="0"/>
              <a:t>06/10/2025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274571255"/>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Vuoto">
    <p:spTree>
      <p:nvGrpSpPr>
        <p:cNvPr id="1" name=""/>
        <p:cNvGrpSpPr/>
        <p:nvPr/>
      </p:nvGrpSpPr>
      <p:grpSpPr>
        <a:xfrm>
          <a:off x="0" y="0"/>
          <a:ext cx="0" cy="0"/>
        </a:xfrm>
      </p:grpSpPr>
      <p:sp>
        <p:nvSpPr>
          <p:cNvPr id="2" name="Segnaposto data 1"/>
          <p:cNvSpPr>
            <a:spLocks noGrp="1"/>
          </p:cNvSpPr>
          <p:nvPr>
            <p:ph type="dt" sz="half" idx="10"/>
          </p:nvPr>
        </p:nvSpPr>
        <p:spPr/>
        <p:txBody>
          <a:bodyPr/>
          <a:lstStyle/>
          <a:p>
            <a:fld id="{249B2DAF-EFB3-474C-ABAB-93B6A3001F4A}" type="datetimeFigureOut">
              <a:rPr lang="it-IT" smtClean="0"/>
              <a:t>06/10/2025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689150734"/>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Contenuto con didascalia">
    <p:spTree>
      <p:nvGrpSpPr>
        <p:cNvPr id="1" name=""/>
        <p:cNvGrpSpPr/>
        <p:nvPr/>
      </p:nvGrpSpPr>
      <p:grpSpPr>
        <a:xfrm>
          <a:off x="0" y="0"/>
          <a: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06/10/2025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1043619704"/>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Immagine con didascalia">
    <p:spTree>
      <p:nvGrpSpPr>
        <p:cNvPr id="1" name=""/>
        <p:cNvGrpSpPr/>
        <p:nvPr/>
      </p:nvGrpSpPr>
      <p:grpSpPr>
        <a:xfrm>
          <a:off x="0" y="0"/>
          <a: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06/10/2025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418111003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Titolo e testo verticale">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06/10/2025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4285594523"/>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Titolo verticale e testo">
    <p:spTree>
      <p:nvGrpSpPr>
        <p:cNvPr id="1" name=""/>
        <p:cNvGrpSpPr/>
        <p:nvPr/>
      </p:nvGrpSpPr>
      <p:grpSpPr>
        <a:xfrm>
          <a:off x="0" y="0"/>
          <a: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06/10/2025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279683841"/>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B2DAF-EFB3-474C-ABAB-93B6A3001F4A}" type="datetimeFigureOut">
              <a:rPr lang="it-IT" smtClean="0"/>
              <a:t>06/10/2025</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81D8E1-1925-ED44-87C3-A42D33C0E78D}" type="slidenum">
              <a:rPr lang="it-IT" smtClean="0"/>
              <a:t>‹#›</a:t>
            </a:fld>
            <a:endParaRPr lang="it-IT"/>
          </a:p>
        </p:txBody>
      </p:sp>
    </p:spTree>
    <p:extLst>
      <p:ext uri="{BB962C8B-B14F-4D97-AF65-F5344CB8AC3E}">
        <p14:creationId xmlns:p14="http://schemas.microsoft.com/office/powerpoint/2010/main" val="4017838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image" Target="../media/image4.jpe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ctrTitle"/>
          </p:nvPr>
        </p:nvSpPr>
        <p:spPr>
          <a:xfrm>
            <a:off x="605645" y="1799254"/>
            <a:ext cx="8283744" cy="2780684"/>
          </a:xfrm>
        </p:spPr>
        <p:txBody>
          <a:bodyPr>
            <a:normAutofit/>
          </a:bodyPr>
          <a:lstStyle/>
          <a:p>
            <a:r>
              <a:rPr lang="it-IT">
                <a:solidFill>
                  <a:schemeClr val="tx2"/>
                </a:solidFill>
              </a:rPr>
              <a:t>Lo </a:t>
            </a:r>
            <a:r>
              <a:rPr lang="it-IT" i="1">
                <a:solidFill>
                  <a:schemeClr val="tx2"/>
                </a:solidFill>
              </a:rPr>
              <a:t>jus cogens</a:t>
            </a:r>
            <a:r>
              <a:rPr lang="it-IT">
                <a:solidFill>
                  <a:schemeClr val="tx2"/>
                </a:solidFill>
              </a:rPr>
              <a:t>.</a:t>
            </a:r>
            <a:br>
              <a:rPr lang="it-IT">
                <a:solidFill>
                  <a:schemeClr val="tx2"/>
                </a:solidFill>
              </a:rPr>
            </a:br>
            <a:r>
              <a:rPr lang="it-IT">
                <a:solidFill>
                  <a:schemeClr val="tx2"/>
                </a:solidFill>
              </a:rPr>
              <a:t>Nazioni Unite e uso della forza</a:t>
            </a:r>
          </a:p>
        </p:txBody>
      </p:sp>
      <p:sp>
        <p:nvSpPr>
          <p:cNvPr id="3" name="Sottotitolo 2"/>
          <p:cNvSpPr>
            <a:spLocks noGrp="1"/>
          </p:cNvSpPr>
          <p:nvPr>
            <p:ph type="subTitle" idx="1"/>
          </p:nvPr>
        </p:nvSpPr>
        <p:spPr>
          <a:xfrm>
            <a:off x="1388094" y="4579938"/>
            <a:ext cx="6400800" cy="1284580"/>
          </a:xfrm>
        </p:spPr>
        <p:txBody>
          <a:bodyPr>
            <a:normAutofit/>
          </a:bodyPr>
          <a:lstStyle/>
          <a:p>
            <a:r>
              <a:rPr lang="it-IT"/>
              <a:t>Giovanni Zarra</a:t>
            </a:r>
            <a:br>
              <a:rPr lang="it-IT"/>
            </a:br>
            <a:endParaRPr lang="it-IT" sz="2000" i="1"/>
          </a:p>
        </p:txBody>
      </p:sp>
      <p:pic>
        <p:nvPicPr>
          <p:cNvPr id="4" name="Immagine 3" descr="stemma_e_scritta_federicoii_vettoriale_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5584" y="325136"/>
            <a:ext cx="6693310" cy="1246147"/>
          </a:xfrm>
          <a:prstGeom prst="rect">
            <a:avLst/>
          </a:prstGeom>
        </p:spPr>
      </p:pic>
      <p:sp>
        <p:nvSpPr>
          <p:cNvPr id="5" name="CasellaDiTesto 4"/>
          <p:cNvSpPr txBox="1"/>
          <p:nvPr/>
        </p:nvSpPr>
        <p:spPr>
          <a:xfrm>
            <a:off x="2129059" y="5326851"/>
            <a:ext cx="6348984"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endParaRPr lang="it-IT" sz="2000">
              <a:solidFill>
                <a:schemeClr val="bg1">
                  <a:lumMod val="50000"/>
                </a:schemeClr>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746135"/>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Punti trattati nella scorsa lezione</a:t>
            </a:r>
          </a:p>
        </p:txBody>
      </p:sp>
      <p:sp>
        <p:nvSpPr>
          <p:cNvPr id="5" name="Segnaposto contenuto 4"/>
          <p:cNvSpPr>
            <a:spLocks noGrp="1"/>
          </p:cNvSpPr>
          <p:nvPr>
            <p:ph idx="1"/>
          </p:nvPr>
        </p:nvSpPr>
        <p:spPr>
          <a:xfrm>
            <a:off x="457200" y="1417638"/>
            <a:ext cx="8229600" cy="4708525"/>
          </a:xfrm>
        </p:spPr>
        <p:txBody>
          <a:bodyPr>
            <a:normAutofit/>
          </a:bodyPr>
          <a:lstStyle/>
          <a:p>
            <a:pPr algn="just"/>
            <a:r>
              <a:rPr lang="it-IT">
                <a:solidFill>
                  <a:srgbClr val="1F497D"/>
                </a:solidFill>
              </a:rPr>
              <a:t>Il diritto internazionale marittimo.</a:t>
            </a:r>
          </a:p>
          <a:p>
            <a:pPr algn="just"/>
            <a:r>
              <a:rPr lang="it-IT">
                <a:solidFill>
                  <a:srgbClr val="1F497D"/>
                </a:solidFill>
              </a:rPr>
              <a:t>La libertà dei mari e il controllo dello Stato costiero.</a:t>
            </a:r>
          </a:p>
          <a:p>
            <a:pPr algn="just"/>
            <a:r>
              <a:rPr lang="it-IT">
                <a:solidFill>
                  <a:srgbClr val="1F497D"/>
                </a:solidFill>
              </a:rPr>
              <a:t>Mare territoriale e zona contigua.</a:t>
            </a:r>
          </a:p>
          <a:p>
            <a:pPr algn="just"/>
            <a:r>
              <a:rPr lang="it-IT">
                <a:solidFill>
                  <a:srgbClr val="1F497D"/>
                </a:solidFill>
              </a:rPr>
              <a:t>Piattaforma continentale.</a:t>
            </a:r>
          </a:p>
          <a:p>
            <a:pPr algn="just"/>
            <a:r>
              <a:rPr lang="it-IT">
                <a:solidFill>
                  <a:srgbClr val="1F497D"/>
                </a:solidFill>
              </a:rPr>
              <a:t>Zona economica esclusiva.</a:t>
            </a:r>
          </a:p>
          <a:p>
            <a:pPr algn="just"/>
            <a:r>
              <a:rPr lang="it-IT">
                <a:solidFill>
                  <a:srgbClr val="1F497D"/>
                </a:solidFill>
              </a:rPr>
              <a:t>Il regime delle navi.</a:t>
            </a:r>
          </a:p>
          <a:p>
            <a:pPr algn="just"/>
            <a:r>
              <a:rPr lang="it-IT">
                <a:solidFill>
                  <a:srgbClr val="1F497D"/>
                </a:solidFill>
              </a:rPr>
              <a:t>Il caso </a:t>
            </a:r>
            <a:r>
              <a:rPr lang="it-IT" i="1">
                <a:solidFill>
                  <a:srgbClr val="1F497D"/>
                </a:solidFill>
              </a:rPr>
              <a:t>Enrica Lexie</a:t>
            </a:r>
            <a:r>
              <a:rPr lang="it-IT">
                <a:solidFill>
                  <a:srgbClr val="1F497D"/>
                </a:solidFill>
              </a:rPr>
              <a:t>.</a:t>
            </a:r>
          </a:p>
          <a:p>
            <a:endParaRPr lang="it-IT">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590310207"/>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Temi di oggi</a:t>
            </a:r>
          </a:p>
        </p:txBody>
      </p:sp>
      <p:sp>
        <p:nvSpPr>
          <p:cNvPr id="5" name="Segnaposto contenuto 4"/>
          <p:cNvSpPr>
            <a:spLocks noGrp="1"/>
          </p:cNvSpPr>
          <p:nvPr>
            <p:ph idx="1"/>
          </p:nvPr>
        </p:nvSpPr>
        <p:spPr>
          <a:xfrm>
            <a:off x="457200" y="1417638"/>
            <a:ext cx="8229600" cy="4889970"/>
          </a:xfrm>
        </p:spPr>
        <p:txBody>
          <a:bodyPr>
            <a:normAutofit lnSpcReduction="10000"/>
          </a:bodyPr>
          <a:lstStyle/>
          <a:p>
            <a:pPr algn="just"/>
            <a:r>
              <a:rPr lang="it-IT">
                <a:solidFill>
                  <a:srgbClr val="1F497D"/>
                </a:solidFill>
              </a:rPr>
              <a:t>Il concetto di diritto cogente</a:t>
            </a:r>
          </a:p>
          <a:p>
            <a:pPr algn="just"/>
            <a:r>
              <a:rPr lang="it-IT">
                <a:solidFill>
                  <a:srgbClr val="1F497D"/>
                </a:solidFill>
              </a:rPr>
              <a:t>Il diritto cogente nella dinamica delle fonti</a:t>
            </a:r>
          </a:p>
          <a:p>
            <a:pPr algn="just"/>
            <a:r>
              <a:rPr lang="it-IT">
                <a:solidFill>
                  <a:srgbClr val="1F497D"/>
                </a:solidFill>
              </a:rPr>
              <a:t>Casi dubbi di diritto cogente (art. 103 Carta ONU)</a:t>
            </a:r>
          </a:p>
          <a:p>
            <a:pPr algn="just"/>
            <a:r>
              <a:rPr lang="it-IT">
                <a:solidFill>
                  <a:srgbClr val="1F497D"/>
                </a:solidFill>
              </a:rPr>
              <a:t>Primo esempio di norma di diritto cogente: l’art. 2, par. 4, della Carta ONU</a:t>
            </a:r>
          </a:p>
          <a:p>
            <a:pPr algn="just"/>
            <a:r>
              <a:rPr lang="it-IT">
                <a:solidFill>
                  <a:srgbClr val="1F497D"/>
                </a:solidFill>
              </a:rPr>
              <a:t>La legittima difesa</a:t>
            </a:r>
          </a:p>
          <a:p>
            <a:pPr algn="just"/>
            <a:r>
              <a:rPr lang="it-IT">
                <a:solidFill>
                  <a:srgbClr val="1F497D"/>
                </a:solidFill>
              </a:rPr>
              <a:t>Uso della forza a fini umanitari</a:t>
            </a:r>
          </a:p>
          <a:p>
            <a:pPr algn="just"/>
            <a:r>
              <a:rPr lang="it-IT">
                <a:solidFill>
                  <a:srgbClr val="1F497D"/>
                </a:solidFill>
              </a:rPr>
              <a:t>Violazioni gravi dei diritti umani</a:t>
            </a:r>
          </a:p>
          <a:p>
            <a:pPr algn="just"/>
            <a:endParaRPr lang="it-IT">
              <a:solidFill>
                <a:srgbClr val="1F497D"/>
              </a:solidFill>
            </a:endParaRPr>
          </a:p>
          <a:p>
            <a:pPr algn="just"/>
            <a:endParaRPr lang="it-IT">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263747675"/>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Lo </a:t>
            </a:r>
            <a:r>
              <a:rPr lang="it-IT" i="1">
                <a:solidFill>
                  <a:srgbClr val="1F497D"/>
                </a:solidFill>
              </a:rPr>
              <a:t>jus cogens</a:t>
            </a: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r>
              <a:rPr lang="it-IT">
                <a:solidFill>
                  <a:srgbClr val="1F497D"/>
                </a:solidFill>
              </a:rPr>
              <a:t>Unico caso di non derogabilità della consuetudine (richiamo gerarchia fonti internazionali).</a:t>
            </a:r>
          </a:p>
          <a:p>
            <a:pPr marL="0" indent="0" algn="just">
              <a:buNone/>
            </a:pPr>
            <a:r>
              <a:rPr lang="it-IT">
                <a:solidFill>
                  <a:srgbClr val="1F497D"/>
                </a:solidFill>
              </a:rPr>
              <a:t>Art. 53 della Convenzione di Vienna del 1969 sul diritto dei trattati (VCLT) è unica norma che ne parla. Trattato contrario è nullo (v. anche art. 64).</a:t>
            </a:r>
          </a:p>
          <a:p>
            <a:pPr marL="0" indent="0" algn="just">
              <a:buNone/>
            </a:pPr>
            <a:r>
              <a:rPr lang="it-IT">
                <a:solidFill>
                  <a:srgbClr val="1F497D"/>
                </a:solidFill>
              </a:rPr>
              <a:t>Una norma imperativa del diritto internazionale generale è una norma accettata e riconosciuta dalla comunità internazionale degli Stati nel suo complesso come norma alla quale non è consentita alcuna deroga e che può essere modificata soltanto da un’altra norma del diritto internazionale generale avente lo stesso carattere.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768363742"/>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417638"/>
            <a:ext cx="8229600" cy="4873475"/>
          </a:xfrm>
        </p:spPr>
        <p:txBody>
          <a:bodyPr>
            <a:noAutofit/>
          </a:bodyPr>
          <a:lstStyle/>
          <a:p>
            <a:pPr marL="0" indent="0" algn="just">
              <a:buNone/>
            </a:pPr>
            <a:r>
              <a:rPr lang="it-IT">
                <a:solidFill>
                  <a:srgbClr val="1F497D"/>
                </a:solidFill>
              </a:rPr>
              <a:t>Il diritto cogente ha natura consuetudinaria.</a:t>
            </a:r>
          </a:p>
          <a:p>
            <a:pPr marL="0" indent="0" algn="just">
              <a:buNone/>
            </a:pPr>
            <a:r>
              <a:rPr lang="it-IT">
                <a:solidFill>
                  <a:srgbClr val="1F497D"/>
                </a:solidFill>
              </a:rPr>
              <a:t>Caratteristiche di generalità ma soprattutto ne ripete le caratteristiche strutturali. </a:t>
            </a:r>
          </a:p>
          <a:p>
            <a:pPr marL="0" indent="0" algn="just">
              <a:buNone/>
            </a:pPr>
            <a:r>
              <a:rPr lang="it-IT" i="1">
                <a:solidFill>
                  <a:srgbClr val="1F497D"/>
                </a:solidFill>
              </a:rPr>
              <a:t>Diuturnitas</a:t>
            </a:r>
            <a:r>
              <a:rPr lang="it-IT">
                <a:solidFill>
                  <a:srgbClr val="1F497D"/>
                </a:solidFill>
              </a:rPr>
              <a:t> ed </a:t>
            </a:r>
            <a:r>
              <a:rPr lang="it-IT" i="1">
                <a:solidFill>
                  <a:srgbClr val="1F497D"/>
                </a:solidFill>
              </a:rPr>
              <a:t>opinio juris</a:t>
            </a:r>
            <a:r>
              <a:rPr lang="it-IT">
                <a:solidFill>
                  <a:srgbClr val="1F497D"/>
                </a:solidFill>
              </a:rPr>
              <a:t> si presentano anche nello </a:t>
            </a:r>
            <a:r>
              <a:rPr lang="it-IT" i="1">
                <a:solidFill>
                  <a:srgbClr val="1F497D"/>
                </a:solidFill>
              </a:rPr>
              <a:t>jus cogens</a:t>
            </a:r>
            <a:r>
              <a:rPr lang="it-IT">
                <a:solidFill>
                  <a:srgbClr val="1F497D"/>
                </a:solidFill>
              </a:rPr>
              <a:t>, anche se il secondo elemento contiene alcuni elementi di novità.</a:t>
            </a:r>
          </a:p>
          <a:p>
            <a:pPr marL="0" indent="0" algn="just">
              <a:buNone/>
            </a:pPr>
            <a:endParaRPr lang="it-IT" i="1">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538611794"/>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i="1">
                <a:solidFill>
                  <a:srgbClr val="1F497D"/>
                </a:solidFill>
              </a:rPr>
              <a:t>Diuturnitas</a:t>
            </a:r>
          </a:p>
        </p:txBody>
      </p:sp>
      <p:sp>
        <p:nvSpPr>
          <p:cNvPr id="3" name="Segnaposto contenuto 2"/>
          <p:cNvSpPr>
            <a:spLocks noGrp="1"/>
          </p:cNvSpPr>
          <p:nvPr>
            <p:ph idx="1"/>
          </p:nvPr>
        </p:nvSpPr>
        <p:spPr>
          <a:xfrm>
            <a:off x="457200" y="1417638"/>
            <a:ext cx="8229600" cy="5037720"/>
          </a:xfrm>
        </p:spPr>
        <p:txBody>
          <a:bodyPr>
            <a:normAutofit fontScale="92500" lnSpcReduction="10000"/>
          </a:bodyPr>
          <a:lstStyle/>
          <a:p>
            <a:pPr marL="0" indent="0" algn="just">
              <a:buNone/>
            </a:pPr>
            <a:r>
              <a:rPr lang="it-IT" sz="3400">
                <a:solidFill>
                  <a:schemeClr val="tx2"/>
                </a:solidFill>
              </a:rPr>
              <a:t>Art. 53 VCLT sembra fare riferimento alla comunità degli Stati nel suo complesso. </a:t>
            </a:r>
          </a:p>
          <a:p>
            <a:pPr marL="0" indent="0" algn="just">
              <a:buNone/>
            </a:pPr>
            <a:r>
              <a:rPr lang="it-IT" sz="3400">
                <a:solidFill>
                  <a:schemeClr val="tx2"/>
                </a:solidFill>
              </a:rPr>
              <a:t>In realtà non è così. Si chiede che una regola sia accettata e riconosciuta come imperativa da numerosi Stati, abbastanza rappresentativi dei gruppi politici, giuridici e geografici che formano la comunità internazionale (come per consuetudini “normali”). Non avrebbe senso e sarebbe impossibile richiedere un’accettazione generalizzata.</a:t>
            </a:r>
          </a:p>
          <a:p>
            <a:pPr marL="0" indent="0" algn="just">
              <a:buNone/>
            </a:pPr>
            <a:r>
              <a:rPr lang="it-IT">
                <a:solidFill>
                  <a:schemeClr val="tx2"/>
                </a:solidFill>
              </a:rPr>
              <a: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86617773"/>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i="1">
                <a:solidFill>
                  <a:srgbClr val="1F497D"/>
                </a:solidFill>
              </a:rPr>
              <a:t>Opinio juris ac necessitatis</a:t>
            </a: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r>
              <a:rPr lang="en-US" err="1">
                <a:solidFill>
                  <a:schemeClr val="tx2"/>
                </a:solidFill>
              </a:rPr>
              <a:t>L’elemento soggettivo è invece certamente più stringente poiché si richiede la c.d. </a:t>
            </a:r>
            <a:r>
              <a:rPr lang="en-US" i="1">
                <a:solidFill>
                  <a:schemeClr val="tx2"/>
                </a:solidFill>
              </a:rPr>
              <a:t>opinio juris cogentis</a:t>
            </a:r>
            <a:r>
              <a:rPr lang="en-US">
                <a:solidFill>
                  <a:schemeClr val="tx2"/>
                </a:solidFill>
              </a:rPr>
              <a:t>, ossia la convinzione degli Stati che la norma non sia solo obbligatoria ma anche inderogabile. </a:t>
            </a:r>
          </a:p>
          <a:p>
            <a:pPr marL="0" indent="0" algn="just">
              <a:buNone/>
            </a:pPr>
            <a:r>
              <a:rPr lang="en-US">
                <a:solidFill>
                  <a:schemeClr val="tx2"/>
                </a:solidFill>
              </a:rPr>
              <a:t>La prova dell’</a:t>
            </a:r>
            <a:r>
              <a:rPr lang="en-US" i="1" err="1">
                <a:solidFill>
                  <a:schemeClr val="tx2"/>
                </a:solidFill>
              </a:rPr>
              <a:t>opinio juris cogentis</a:t>
            </a:r>
            <a:r>
              <a:rPr lang="en-US">
                <a:solidFill>
                  <a:schemeClr val="tx2"/>
                </a:solidFill>
              </a:rPr>
              <a:t> richiederà quindi una particolare accuratezza.</a:t>
            </a:r>
          </a:p>
          <a:p>
            <a:pPr marL="0" indent="0" algn="just">
              <a:buNone/>
            </a:pPr>
            <a:endParaRPr lang="en-US">
              <a:solidFill>
                <a:schemeClr val="tx2"/>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65879589"/>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Trattato contrario allo </a:t>
            </a:r>
            <a:r>
              <a:rPr lang="it-IT" i="1">
                <a:solidFill>
                  <a:srgbClr val="1F497D"/>
                </a:solidFill>
              </a:rPr>
              <a:t>jus cogens</a:t>
            </a: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endParaRPr lang="en-US">
              <a:solidFill>
                <a:schemeClr val="tx2"/>
              </a:solidFill>
            </a:endParaRPr>
          </a:p>
          <a:p>
            <a:pPr marL="0" indent="0" algn="just">
              <a:buNone/>
            </a:pPr>
            <a:r>
              <a:rPr lang="en-US">
                <a:solidFill>
                  <a:schemeClr val="tx2"/>
                </a:solidFill>
              </a:rPr>
              <a:t>VCLT: nullo (artt. 53 e 64).</a:t>
            </a:r>
          </a:p>
          <a:p>
            <a:pPr marL="0" indent="0" algn="just">
              <a:buNone/>
            </a:pPr>
            <a:endParaRPr lang="en-US">
              <a:solidFill>
                <a:schemeClr val="tx2"/>
              </a:solidFill>
            </a:endParaRPr>
          </a:p>
          <a:p>
            <a:pPr marL="0" indent="0" algn="just">
              <a:buNone/>
            </a:pPr>
            <a:r>
              <a:rPr lang="en-US" err="1">
                <a:solidFill>
                  <a:schemeClr val="tx2"/>
                </a:solidFill>
              </a:rPr>
              <a:t>Conforti: inefficace (ma resta valido). Si parla infatti di diritto inderogabile. </a:t>
            </a:r>
          </a:p>
          <a:p>
            <a:pPr marL="0" indent="0" algn="just">
              <a:buNone/>
            </a:pPr>
            <a:endParaRPr lang="en-US">
              <a:solidFill>
                <a:schemeClr val="tx2"/>
              </a:solidFill>
            </a:endParaRPr>
          </a:p>
          <a:p>
            <a:pPr marL="0" indent="0" algn="just">
              <a:buNone/>
            </a:pPr>
            <a:r>
              <a:rPr lang="en-US" err="1">
                <a:solidFill>
                  <a:schemeClr val="tx2"/>
                </a:solidFill>
              </a:rPr>
              <a:t>Conforti: Norme inderogabili sono anche quelle che regolano la struttura dei trattati (ad es. quelle sull’invalidità e l’estinzione dei trattati).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488859056"/>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Contenuto materiale</a:t>
            </a:r>
          </a:p>
        </p:txBody>
      </p:sp>
      <p:sp>
        <p:nvSpPr>
          <p:cNvPr id="3" name="Segnaposto contenuto 2"/>
          <p:cNvSpPr>
            <a:spLocks noGrp="1"/>
          </p:cNvSpPr>
          <p:nvPr>
            <p:ph idx="1"/>
          </p:nvPr>
        </p:nvSpPr>
        <p:spPr>
          <a:xfrm>
            <a:off x="457200" y="1207855"/>
            <a:ext cx="8229600" cy="5109915"/>
          </a:xfrm>
        </p:spPr>
        <p:txBody>
          <a:bodyPr>
            <a:noAutofit/>
          </a:bodyPr>
          <a:lstStyle/>
          <a:p>
            <a:pPr marL="0" indent="0" algn="just">
              <a:buNone/>
            </a:pPr>
            <a:r>
              <a:rPr lang="it-IT" sz="3000">
                <a:solidFill>
                  <a:srgbClr val="1F497D"/>
                </a:solidFill>
              </a:rPr>
              <a:t>La dottrina tende a seguire le indicazioni provenienti dalla giurisprudenza (interna e internazionale) e su questa base tende a enucleare un elenco più o meno significativo di norme cogenti tra cui:</a:t>
            </a:r>
          </a:p>
          <a:p>
            <a:pPr algn="just">
              <a:buFontTx/>
              <a:buChar char="-"/>
            </a:pPr>
            <a:r>
              <a:rPr lang="it-IT" sz="3000">
                <a:solidFill>
                  <a:srgbClr val="1F497D"/>
                </a:solidFill>
              </a:rPr>
              <a:t>Divieto di uso della forza;</a:t>
            </a:r>
          </a:p>
          <a:p>
            <a:pPr algn="just">
              <a:buFontTx/>
              <a:buChar char="-"/>
            </a:pPr>
            <a:r>
              <a:rPr lang="it-IT" sz="3000">
                <a:solidFill>
                  <a:srgbClr val="1F497D"/>
                </a:solidFill>
              </a:rPr>
              <a:t>Principio di autodeterminazione dei popoli;</a:t>
            </a:r>
          </a:p>
          <a:p>
            <a:pPr algn="just">
              <a:buFontTx/>
              <a:buChar char="-"/>
            </a:pPr>
            <a:r>
              <a:rPr lang="it-IT" sz="3000">
                <a:solidFill>
                  <a:srgbClr val="1F497D"/>
                </a:solidFill>
              </a:rPr>
              <a:t>Divieto di violazioni gravi dei diritti umani.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178725479"/>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Art. 103 Carta ONU</a:t>
            </a:r>
          </a:p>
        </p:txBody>
      </p:sp>
      <p:sp>
        <p:nvSpPr>
          <p:cNvPr id="3" name="Segnaposto contenuto 2"/>
          <p:cNvSpPr>
            <a:spLocks noGrp="1"/>
          </p:cNvSpPr>
          <p:nvPr>
            <p:ph idx="1"/>
          </p:nvPr>
        </p:nvSpPr>
        <p:spPr>
          <a:xfrm>
            <a:off x="457200" y="1145594"/>
            <a:ext cx="8229600" cy="5145520"/>
          </a:xfrm>
        </p:spPr>
        <p:txBody>
          <a:bodyPr>
            <a:normAutofit/>
          </a:bodyPr>
          <a:lstStyle/>
          <a:p>
            <a:pPr marL="0" indent="0" algn="just">
              <a:buNone/>
            </a:pPr>
            <a:r>
              <a:rPr lang="it-IT">
                <a:solidFill>
                  <a:srgbClr val="1F497D"/>
                </a:solidFill>
              </a:rPr>
              <a:t>“In caso di contrasto tra gli obblighi contratti dai Membri delle NU con la presente Carta e gli obblighi da essi assunti in base a qualsiasi altro accordo internazionale, prevarranno gli obblighi derivanti dalla presente Carta”.</a:t>
            </a:r>
          </a:p>
          <a:p>
            <a:pPr marL="0" indent="0" algn="just">
              <a:buNone/>
            </a:pPr>
            <a:r>
              <a:rPr lang="it-IT">
                <a:solidFill>
                  <a:srgbClr val="1F497D"/>
                </a:solidFill>
              </a:rPr>
              <a:t>Conforti: il rispetto dei principi della Carta “è stato sempre considerato come una delle regole fondamentali della vita di relazione internazionale e in tal senso ha formato oggetto di solenni dichiarazioni” in altri trattati.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197170538"/>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
        <p:nvSpPr>
          <p:cNvPr id="3" name="Segnaposto contenuto 2"/>
          <p:cNvSpPr>
            <a:spLocks noGrp="1"/>
          </p:cNvSpPr>
          <p:nvPr>
            <p:ph idx="1"/>
          </p:nvPr>
        </p:nvSpPr>
        <p:spPr/>
        <p:txBody>
          <a:bodyPr/>
          <a:lstStyle/>
          <a:p>
            <a:pPr algn="just"/>
            <a:r>
              <a:rPr lang="it-IT">
                <a:solidFill>
                  <a:srgbClr val="1F497D"/>
                </a:solidFill>
              </a:rPr>
              <a:t>Palombino: si tratta di tesi suggestiva confermata da parte della giurisprudenza interna. </a:t>
            </a:r>
          </a:p>
          <a:p>
            <a:pPr algn="just"/>
            <a:r>
              <a:rPr lang="it-IT">
                <a:solidFill>
                  <a:srgbClr val="1F497D"/>
                </a:solidFill>
              </a:rPr>
              <a:t>Tuttavia i fini e i principi della Carta ripetono per lo più il contenuto del ristretto numero di norme cogenti già accennate.</a:t>
            </a:r>
          </a:p>
          <a:p>
            <a:pPr algn="just"/>
            <a:r>
              <a:rPr lang="it-IT">
                <a:solidFill>
                  <a:srgbClr val="1F497D"/>
                </a:solidFill>
              </a:rPr>
              <a:t>Dunque il riferimento all’art. 103 della Carta non è di particolare utilità.</a:t>
            </a:r>
          </a:p>
        </p:txBody>
      </p:sp>
    </p:spTree>
    <p:extLst>
      <p:ext uri="{BB962C8B-B14F-4D97-AF65-F5344CB8AC3E}">
        <p14:creationId xmlns:p14="http://schemas.microsoft.com/office/powerpoint/2010/main" val="3503594464"/>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
        <p:nvSpPr>
          <p:cNvPr id="3" name="Segnaposto contenuto 2"/>
          <p:cNvSpPr>
            <a:spLocks noGrp="1"/>
          </p:cNvSpPr>
          <p:nvPr>
            <p:ph idx="1"/>
          </p:nvPr>
        </p:nvSpPr>
        <p:spPr/>
        <p:txBody>
          <a:bodyPr>
            <a:normAutofit lnSpcReduction="10000"/>
          </a:bodyPr>
          <a:lstStyle/>
          <a:p>
            <a:pPr algn="just"/>
            <a:r>
              <a:rPr lang="it-IT">
                <a:solidFill>
                  <a:srgbClr val="1F497D"/>
                </a:solidFill>
              </a:rPr>
              <a:t>Nel rapporto tra Carta ONU e diritto dell’UE è di notevole importanza il caso </a:t>
            </a:r>
            <a:r>
              <a:rPr lang="it-IT" i="1" err="1">
                <a:solidFill>
                  <a:srgbClr val="1F497D"/>
                </a:solidFill>
              </a:rPr>
              <a:t>Kadi II </a:t>
            </a:r>
            <a:r>
              <a:rPr lang="it-IT">
                <a:solidFill>
                  <a:srgbClr val="1F497D"/>
                </a:solidFill>
              </a:rPr>
              <a:t>(18 luglio 2013), in cui la Corte di giustizia dell’UE ha sancito che la Carta (e la normativa da essa derivante in tema di repressione del terrorismo) possa soccombere di fronte alla necessità di proteggere diritti umani fondamentali. </a:t>
            </a:r>
          </a:p>
          <a:p>
            <a:pPr algn="just"/>
            <a:r>
              <a:rPr lang="it-IT">
                <a:solidFill>
                  <a:srgbClr val="1F497D"/>
                </a:solidFill>
              </a:rPr>
              <a:t>Conforti: casi eccezionali.</a:t>
            </a:r>
          </a:p>
        </p:txBody>
      </p:sp>
    </p:spTree>
    <p:extLst>
      <p:ext uri="{BB962C8B-B14F-4D97-AF65-F5344CB8AC3E}">
        <p14:creationId xmlns:p14="http://schemas.microsoft.com/office/powerpoint/2010/main" val="372421249"/>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Il divieto di usare la forza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
        <p:nvSpPr>
          <p:cNvPr id="3" name="Segnaposto contenuto 2"/>
          <p:cNvSpPr>
            <a:spLocks noGrp="1"/>
          </p:cNvSpPr>
          <p:nvPr>
            <p:ph idx="1"/>
          </p:nvPr>
        </p:nvSpPr>
        <p:spPr/>
        <p:txBody>
          <a:bodyPr/>
          <a:lstStyle/>
          <a:p>
            <a:pPr algn="just"/>
            <a:r>
              <a:rPr lang="it-IT">
                <a:solidFill>
                  <a:srgbClr val="1F497D"/>
                </a:solidFill>
              </a:rPr>
              <a:t>Art. 2, par. 4, Carta ONU. “Gli Stati devono astenersi nelle loro relazioni internazionali dalla minaccia o dall’uso della forza, sia contro l’integrità territoriale o l’indipendenza politica di qualsiasi Stato, sia in qualunque altra maniera incompatibile con i fini delle NU”.</a:t>
            </a:r>
          </a:p>
          <a:p>
            <a:pPr algn="just"/>
            <a:r>
              <a:rPr lang="it-IT">
                <a:solidFill>
                  <a:srgbClr val="1F497D"/>
                </a:solidFill>
              </a:rPr>
              <a:t>Norma inizialmente consuetudinaria che ha poi assunto natura cogente. </a:t>
            </a:r>
          </a:p>
        </p:txBody>
      </p:sp>
    </p:spTree>
    <p:extLst>
      <p:ext uri="{BB962C8B-B14F-4D97-AF65-F5344CB8AC3E}">
        <p14:creationId xmlns:p14="http://schemas.microsoft.com/office/powerpoint/2010/main" val="4263652714"/>
      </p:ext>
    </p:extLst>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170498"/>
            <a:ext cx="8229600" cy="5196759"/>
          </a:xfrm>
        </p:spPr>
        <p:txBody>
          <a:bodyPr>
            <a:normAutofit lnSpcReduction="10000"/>
          </a:bodyPr>
          <a:lstStyle/>
          <a:p>
            <a:pPr algn="just">
              <a:buFontTx/>
              <a:buChar char="-"/>
            </a:pPr>
            <a:r>
              <a:rPr lang="it-IT">
                <a:solidFill>
                  <a:srgbClr val="1F497D"/>
                </a:solidFill>
              </a:rPr>
              <a:t>La norma allude solo alla forza armata (non quella economica </a:t>
            </a:r>
            <a:r>
              <a:rPr lang="mr-IN">
                <a:solidFill>
                  <a:srgbClr val="1F497D"/>
                </a:solidFill>
              </a:rPr>
              <a:t>–</a:t>
            </a:r>
            <a:r>
              <a:rPr lang="it-IT">
                <a:solidFill>
                  <a:srgbClr val="1F497D"/>
                </a:solidFill>
              </a:rPr>
              <a:t> valuteremo poi i riflessi sulla violenza come causa di invalidità dei trattati);</a:t>
            </a:r>
          </a:p>
          <a:p>
            <a:pPr algn="just">
              <a:buFontTx/>
              <a:buChar char="-"/>
            </a:pPr>
            <a:r>
              <a:rPr lang="it-IT">
                <a:solidFill>
                  <a:srgbClr val="1F497D"/>
                </a:solidFill>
              </a:rPr>
              <a:t>La norma opera solo nei rapporti internazionali tra Stati. Essi possono risolvere con la forza disordini interni fatta salva tutela del principio di autodeterminazione;</a:t>
            </a:r>
          </a:p>
          <a:p>
            <a:pPr algn="just">
              <a:buFontTx/>
              <a:buChar char="-"/>
            </a:pPr>
            <a:r>
              <a:rPr lang="it-IT">
                <a:solidFill>
                  <a:srgbClr val="1F497D"/>
                </a:solidFill>
              </a:rPr>
              <a:t>Vi sono limitazioni al divieto, in particolare quando l’uso della forza è autorizzato dal Consiglio di sicurezza o è legittima difesa.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074929766"/>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Azione del Consiglio di Sicurezza</a:t>
            </a:r>
          </a:p>
        </p:txBody>
      </p:sp>
      <p:sp>
        <p:nvSpPr>
          <p:cNvPr id="3" name="Segnaposto contenuto 2"/>
          <p:cNvSpPr>
            <a:spLocks noGrp="1"/>
          </p:cNvSpPr>
          <p:nvPr>
            <p:ph idx="1"/>
          </p:nvPr>
        </p:nvSpPr>
        <p:spPr>
          <a:xfrm>
            <a:off x="457200" y="1417638"/>
            <a:ext cx="8229600" cy="4900133"/>
          </a:xfrm>
        </p:spPr>
        <p:txBody>
          <a:bodyPr>
            <a:normAutofit fontScale="92500" lnSpcReduction="10000"/>
          </a:bodyPr>
          <a:lstStyle/>
          <a:p>
            <a:pPr marL="0" indent="0" algn="just">
              <a:buNone/>
            </a:pPr>
            <a:r>
              <a:rPr lang="it-IT" err="1">
                <a:solidFill>
                  <a:srgbClr val="1F497D"/>
                </a:solidFill>
              </a:rPr>
              <a:t>Recap su composizione del Consiglio.</a:t>
            </a:r>
          </a:p>
          <a:p>
            <a:pPr marL="0" indent="0" algn="just">
              <a:buNone/>
            </a:pPr>
            <a:r>
              <a:rPr lang="it-IT">
                <a:solidFill>
                  <a:srgbClr val="1F497D"/>
                </a:solidFill>
              </a:rPr>
              <a:t>Art 24 Carta: responsabile principale per il mantenimento della pace e della sicurezza internazionale. Tra questi compiti spicca cap. VII, che istituisce il sistema di sicurezza collettiva.</a:t>
            </a:r>
          </a:p>
          <a:p>
            <a:pPr marL="0" indent="0" algn="just">
              <a:buNone/>
            </a:pPr>
            <a:r>
              <a:rPr lang="it-IT">
                <a:solidFill>
                  <a:srgbClr val="1F497D"/>
                </a:solidFill>
              </a:rPr>
              <a:t>Art. 39 fissa presupposti dell’azione del Consiglio che può agire se accerti minaccia alla pace, violazione della pace o atto di aggressione. Situazioni non sempre distinguibili ma ampie e garantiscono margine di manovra. “Minaccia alla pace” è ipotesi vaga ed elastica.</a:t>
            </a: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58810"/>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417638"/>
            <a:ext cx="8229600" cy="4900133"/>
          </a:xfrm>
        </p:spPr>
        <p:txBody>
          <a:bodyPr>
            <a:normAutofit fontScale="92500" lnSpcReduction="10000"/>
          </a:bodyPr>
          <a:lstStyle/>
          <a:p>
            <a:pPr marL="0" indent="0" algn="just">
              <a:buNone/>
            </a:pPr>
            <a:r>
              <a:rPr lang="it-IT">
                <a:solidFill>
                  <a:srgbClr val="1F497D"/>
                </a:solidFill>
              </a:rPr>
              <a:t>Conforti: la discrezionalità di cui gode il Consiglio rende </a:t>
            </a:r>
            <a:r>
              <a:rPr lang="mr-IN">
                <a:solidFill>
                  <a:srgbClr val="1F497D"/>
                </a:solidFill>
              </a:rPr>
              <a:t>–</a:t>
            </a:r>
            <a:r>
              <a:rPr lang="it-IT">
                <a:solidFill>
                  <a:srgbClr val="1F497D"/>
                </a:solidFill>
              </a:rPr>
              <a:t> nonostante il sistema sanzionatorio accentrato </a:t>
            </a:r>
            <a:r>
              <a:rPr lang="mr-IN">
                <a:solidFill>
                  <a:srgbClr val="1F497D"/>
                </a:solidFill>
              </a:rPr>
              <a:t>–</a:t>
            </a:r>
            <a:r>
              <a:rPr lang="it-IT">
                <a:solidFill>
                  <a:srgbClr val="1F497D"/>
                </a:solidFill>
              </a:rPr>
              <a:t> i poteri di quest’ultimo </a:t>
            </a:r>
            <a:r>
              <a:rPr lang="it-IT" i="1">
                <a:solidFill>
                  <a:srgbClr val="1F497D"/>
                </a:solidFill>
              </a:rPr>
              <a:t>sui generis</a:t>
            </a:r>
            <a:r>
              <a:rPr lang="it-IT">
                <a:solidFill>
                  <a:srgbClr val="1F497D"/>
                </a:solidFill>
              </a:rPr>
              <a:t>.</a:t>
            </a:r>
          </a:p>
          <a:p>
            <a:pPr marL="0" indent="0" algn="just">
              <a:buNone/>
            </a:pPr>
            <a:r>
              <a:rPr lang="it-IT">
                <a:solidFill>
                  <a:srgbClr val="1F497D"/>
                </a:solidFill>
              </a:rPr>
              <a:t>Non è assicurata in ogni caso sanzione contro violazioni gravi del diritto internazionale. Il Consiglio può considerare come “minaccia alla pace” comportamenti che non ledono interessi fondamentali della comunità internazionale. </a:t>
            </a:r>
          </a:p>
          <a:p>
            <a:pPr marL="0" indent="0" algn="just">
              <a:buNone/>
            </a:pPr>
            <a:r>
              <a:rPr lang="it-IT">
                <a:solidFill>
                  <a:srgbClr val="1F497D"/>
                </a:solidFill>
              </a:rPr>
              <a:t>Ciò che è importante è che siano rispettate le procedure previste dalla Carta: è questo che garantisce la giuridicità del lavoro del Consiglio.</a:t>
            </a: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58810"/>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49235962"/>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58429"/>
            <a:ext cx="8229600" cy="5259343"/>
          </a:xfrm>
        </p:spPr>
        <p:txBody>
          <a:bodyPr>
            <a:normAutofit fontScale="92500" lnSpcReduction="10000"/>
          </a:bodyPr>
          <a:lstStyle/>
          <a:p>
            <a:pPr marL="0" indent="0" algn="just">
              <a:buNone/>
            </a:pPr>
            <a:r>
              <a:rPr lang="it-IT">
                <a:solidFill>
                  <a:srgbClr val="1F497D"/>
                </a:solidFill>
              </a:rPr>
              <a:t>Una minaccia alla pace può riscontrarsi anche in presenza di conflitti interni o di violazioni gravi dei diritti fondamentali. </a:t>
            </a:r>
          </a:p>
          <a:p>
            <a:pPr marL="0" indent="0" algn="just">
              <a:buNone/>
            </a:pPr>
            <a:r>
              <a:rPr lang="it-IT">
                <a:solidFill>
                  <a:srgbClr val="1F497D"/>
                </a:solidFill>
              </a:rPr>
              <a:t>Art. 40: il Consiglio può invitare le parti interessate ad adempiere alle c.d. misure provvisorie che esso consideri necessarie o desiderabili. Si tratta di raccomandazioni.</a:t>
            </a:r>
          </a:p>
          <a:p>
            <a:pPr marL="0" indent="0" algn="just">
              <a:buNone/>
            </a:pPr>
            <a:r>
              <a:rPr lang="it-IT">
                <a:solidFill>
                  <a:srgbClr val="1F497D"/>
                </a:solidFill>
              </a:rPr>
              <a:t>Il “cessate il fuoco” è particolarmente noto. Interruzione temporanea del conflitto nella speranza che le parti pervengano a un accordo. Es. Armenia-Azerbaigian: Consiglio di sicurezza dell'Onu ha chiesto stop immediato agli scontri.</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58810"/>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953093179"/>
      </p:ext>
    </p:ext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307472"/>
            <a:ext cx="8229600" cy="5010299"/>
          </a:xfrm>
        </p:spPr>
        <p:txBody>
          <a:bodyPr>
            <a:normAutofit fontScale="92500" lnSpcReduction="20000"/>
          </a:bodyPr>
          <a:lstStyle/>
          <a:p>
            <a:pPr marL="0" indent="0" algn="just">
              <a:buNone/>
            </a:pPr>
            <a:r>
              <a:rPr lang="it-IT">
                <a:solidFill>
                  <a:srgbClr val="1F497D"/>
                </a:solidFill>
              </a:rPr>
              <a:t>Misure coercitive. Gradualità.</a:t>
            </a:r>
          </a:p>
          <a:p>
            <a:pPr marL="0" indent="0" algn="just">
              <a:buNone/>
            </a:pPr>
            <a:r>
              <a:rPr lang="it-IT">
                <a:solidFill>
                  <a:srgbClr val="1F497D"/>
                </a:solidFill>
              </a:rPr>
              <a:t>Art. 41: misure non implicanti l’uso della forza (vincolanti). </a:t>
            </a:r>
          </a:p>
          <a:p>
            <a:pPr marL="0" indent="0" algn="just">
              <a:buNone/>
            </a:pPr>
            <a:r>
              <a:rPr lang="it-IT">
                <a:solidFill>
                  <a:srgbClr val="1F497D"/>
                </a:solidFill>
              </a:rPr>
              <a:t>“Il Consiglio di sicurezza può decidere quali misure non implicanti l’uso della forza armata debbano essere adottate per dare effetto alle sue decisioni e può invitare i Membri delle NU ad applicare tali misure. Queste possono comprendere un’interruzione tutale o parziale delle relazioni economiche e delle comunicazioni ferroviarie, marittime, aeree, postali, telegrafiche, radio e altre e la rottura delle relazioni diplomatiche”.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b="1">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32760"/>
            <a:ext cx="8229600" cy="5085012"/>
          </a:xfrm>
        </p:spPr>
        <p:txBody>
          <a:bodyPr>
            <a:normAutofit lnSpcReduction="10000"/>
          </a:bodyPr>
          <a:lstStyle/>
          <a:p>
            <a:pPr marL="0" indent="0" algn="just">
              <a:buNone/>
            </a:pPr>
            <a:r>
              <a:rPr lang="it-IT">
                <a:solidFill>
                  <a:srgbClr val="1F497D"/>
                </a:solidFill>
              </a:rPr>
              <a:t>Art. 42. Uso della forza in via diretta o delegato a organizzazioni regionali.</a:t>
            </a:r>
          </a:p>
          <a:p>
            <a:pPr marL="0" indent="0" algn="just">
              <a:buNone/>
            </a:pPr>
            <a:r>
              <a:rPr lang="it-IT">
                <a:solidFill>
                  <a:srgbClr val="1F497D"/>
                </a:solidFill>
              </a:rPr>
              <a:t>“Se il Consiglio di sicurezza ritiene che le misure previste nell’art. 41 siano inadeguate o si siano dimostrate inadeguate, esso può intraprendere, con forze aeree, navali o terrestri, ogni azione che sia necessaria per mantenere o ristabilire la pace e la sicurezza internazionale. Tale azione può comprendere dimostrazioni, blocchi e altre operazioni mediante forze aeree, navali o terrestri di Membri delle NU”.</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i="1">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45212"/>
            <a:ext cx="8229600" cy="5045902"/>
          </a:xfrm>
        </p:spPr>
        <p:txBody>
          <a:bodyPr>
            <a:normAutofit fontScale="92500" lnSpcReduction="20000"/>
          </a:bodyPr>
          <a:lstStyle/>
          <a:p>
            <a:pPr marL="0" indent="0" algn="just">
              <a:buNone/>
            </a:pPr>
            <a:r>
              <a:rPr lang="it-IT">
                <a:solidFill>
                  <a:schemeClr val="tx2"/>
                </a:solidFill>
              </a:rPr>
              <a:t>Art. 53 (delega a organizzazioni regionali).</a:t>
            </a:r>
          </a:p>
          <a:p>
            <a:pPr marL="0" indent="0" algn="just">
              <a:buNone/>
            </a:pPr>
            <a:r>
              <a:rPr lang="it-IT">
                <a:solidFill>
                  <a:schemeClr val="tx2"/>
                </a:solidFill>
              </a:rPr>
              <a:t>“Il Consiglio di Sicurezza utilizza, se del caso, gli accordi o le organizzazioni regionali per azioni coercitive sotto la sua direzione. Tuttavia, nessuna azione coercitiva potrà venire intrapresa in base ad accordi regionali o da parte di organizzazioni regionali senza l’autorizzazione del Consiglio di Sicurezza, eccezion fatta per le misure contro uno Stato nemico (</a:t>
            </a:r>
            <a:r>
              <a:rPr lang="mr-IN">
                <a:solidFill>
                  <a:schemeClr val="tx2"/>
                </a:solidFill>
              </a:rPr>
              <a:t>…</a:t>
            </a:r>
            <a:r>
              <a:rPr lang="it-IT">
                <a:solidFill>
                  <a:schemeClr val="tx2"/>
                </a:solidFill>
              </a:rPr>
              <a:t>) fino al momento in cui l’organizzazione potrà, su richiesta del Governo interessato, essere investita del compito di prevenire ulteriori aggressioni da parte del detto Stato”.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i="1">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319924"/>
            <a:ext cx="8229600" cy="4971189"/>
          </a:xfrm>
        </p:spPr>
        <p:txBody>
          <a:bodyPr>
            <a:normAutofit lnSpcReduction="10000"/>
          </a:bodyPr>
          <a:lstStyle/>
          <a:p>
            <a:pPr marL="0" indent="0" algn="just">
              <a:buNone/>
            </a:pPr>
            <a:r>
              <a:rPr lang="it-IT">
                <a:solidFill>
                  <a:schemeClr val="tx2"/>
                </a:solidFill>
              </a:rPr>
              <a:t>Art. 43 ss. (ricorso diretto a uso della forza) presupponevano la creazione di un vero e proprio esercito delle NU sotto il controllo di un Comitato di Stato maggiore. Obbligo degli Stati di stipulare accordi con il Consiglio per la creazione del contingente.</a:t>
            </a:r>
          </a:p>
          <a:p>
            <a:pPr marL="0" indent="0" algn="just">
              <a:buNone/>
            </a:pPr>
            <a:r>
              <a:rPr lang="it-IT">
                <a:solidFill>
                  <a:schemeClr val="tx2"/>
                </a:solidFill>
              </a:rPr>
              <a:t>Mai attuato. Veti incrociati durante la guerra fredda. </a:t>
            </a:r>
          </a:p>
          <a:p>
            <a:pPr marL="0" indent="0" algn="just">
              <a:buNone/>
            </a:pPr>
            <a:r>
              <a:rPr lang="it-IT">
                <a:solidFill>
                  <a:schemeClr val="tx2"/>
                </a:solidFill>
              </a:rPr>
              <a:t>Il Consiglio di sicurezza ha quindi fatto ricorso a due espedienti alternativi.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333884612"/>
      </p:ext>
    </p:extLst>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sistema delle deleghe</a:t>
            </a:r>
          </a:p>
        </p:txBody>
      </p:sp>
      <p:sp>
        <p:nvSpPr>
          <p:cNvPr id="3" name="Segnaposto contenuto 2"/>
          <p:cNvSpPr>
            <a:spLocks noGrp="1"/>
          </p:cNvSpPr>
          <p:nvPr>
            <p:ph idx="1"/>
          </p:nvPr>
        </p:nvSpPr>
        <p:spPr>
          <a:xfrm>
            <a:off x="457200" y="1133142"/>
            <a:ext cx="8229600" cy="5234115"/>
          </a:xfrm>
        </p:spPr>
        <p:txBody>
          <a:bodyPr>
            <a:normAutofit/>
          </a:bodyPr>
          <a:lstStyle/>
          <a:p>
            <a:pPr marL="0" indent="0" algn="just">
              <a:buNone/>
            </a:pPr>
            <a:r>
              <a:rPr lang="it-IT">
                <a:solidFill>
                  <a:schemeClr val="tx2"/>
                </a:solidFill>
              </a:rPr>
              <a:t>Sul modello dell’art. 53 si è prevista la delega agli Stati membri dell’uso della forza.</a:t>
            </a:r>
          </a:p>
          <a:p>
            <a:pPr marL="0" indent="0" algn="just">
              <a:buNone/>
            </a:pPr>
            <a:r>
              <a:rPr lang="it-IT">
                <a:solidFill>
                  <a:schemeClr val="tx2"/>
                </a:solidFill>
              </a:rPr>
              <a:t>Oramai si è creata una norma consuetudinaria </a:t>
            </a:r>
            <a:r>
              <a:rPr lang="it-IT" i="1">
                <a:solidFill>
                  <a:schemeClr val="tx2"/>
                </a:solidFill>
              </a:rPr>
              <a:t>ad hoc</a:t>
            </a:r>
            <a:r>
              <a:rPr lang="it-IT">
                <a:solidFill>
                  <a:schemeClr val="tx2"/>
                </a:solidFill>
              </a:rPr>
              <a:t> sul punto. </a:t>
            </a:r>
          </a:p>
          <a:p>
            <a:pPr marL="0" indent="0" algn="just">
              <a:buNone/>
            </a:pPr>
            <a:r>
              <a:rPr lang="it-IT">
                <a:solidFill>
                  <a:schemeClr val="tx2"/>
                </a:solidFill>
              </a:rPr>
              <a:t>Prima delega, 1990: Consiglio, in occasione dell’invasione del Kuwait da parte dell’Iraq, con ris. N. 678/1990 autorizzò gli Stati membri a utilizzare tutti i mezzi necessari per liberare il Kuwait, ristabilire la pace e la sicurezza nell’area del Golfo Persico.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213295529"/>
      </p:ext>
    </p:extLst>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i="1">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82567"/>
            <a:ext cx="8229600" cy="5084689"/>
          </a:xfrm>
        </p:spPr>
        <p:txBody>
          <a:bodyPr>
            <a:normAutofit/>
          </a:bodyPr>
          <a:lstStyle/>
          <a:p>
            <a:pPr marL="0" indent="0" algn="just">
              <a:buNone/>
            </a:pPr>
            <a:r>
              <a:rPr lang="it-IT" err="1">
                <a:solidFill>
                  <a:schemeClr val="tx2"/>
                </a:solidFill>
              </a:rPr>
              <a:t>Ris. N. 1973/2011 nel contesto della crisi libica conseguente ai moti iniziati il 15 febbraio 2011 contro il regime di Gheddafi. </a:t>
            </a:r>
          </a:p>
          <a:p>
            <a:pPr marL="0" indent="0" algn="just">
              <a:buNone/>
            </a:pPr>
            <a:r>
              <a:rPr lang="it-IT">
                <a:solidFill>
                  <a:schemeClr val="tx2"/>
                </a:solidFill>
              </a:rPr>
              <a:t>Stati membri </a:t>
            </a:r>
            <a:r>
              <a:rPr lang="mr-IN">
                <a:solidFill>
                  <a:schemeClr val="tx2"/>
                </a:solidFill>
              </a:rPr>
              <a:t>–</a:t>
            </a:r>
            <a:r>
              <a:rPr lang="it-IT">
                <a:solidFill>
                  <a:schemeClr val="tx2"/>
                </a:solidFill>
              </a:rPr>
              <a:t> personalmente o nel quadro di organizzazioni regionali </a:t>
            </a:r>
            <a:r>
              <a:rPr lang="mr-IN">
                <a:solidFill>
                  <a:schemeClr val="tx2"/>
                </a:solidFill>
              </a:rPr>
              <a:t>–</a:t>
            </a:r>
            <a:r>
              <a:rPr lang="it-IT">
                <a:solidFill>
                  <a:schemeClr val="tx2"/>
                </a:solidFill>
              </a:rPr>
              <a:t> sono stati autorizzati dal Consiglio di sicurezza a usare la forza (“prendere tutte le misure necessarie per proteggere la popolazione civile”).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812370824"/>
      </p:ext>
    </p:extLst>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83334"/>
            <a:ext cx="8229600" cy="4929980"/>
          </a:xfrm>
        </p:spPr>
        <p:txBody>
          <a:bodyPr>
            <a:normAutofit/>
          </a:bodyPr>
          <a:lstStyle/>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r>
              <a:rPr lang="it-IT">
                <a:solidFill>
                  <a:srgbClr val="1F497D"/>
                </a:solidFill>
              </a:rPr>
              <a:t>E’ poi seguita l’iniziativa armata in Libia di alcuni Paesi operanti nell’ambito della NATO (North Atlantic Treaty Organization </a:t>
            </a:r>
            <a:r>
              <a:rPr lang="mr-IN">
                <a:solidFill>
                  <a:srgbClr val="1F497D"/>
                </a:solidFill>
              </a:rPr>
              <a:t>–</a:t>
            </a:r>
            <a:r>
              <a:rPr lang="it-IT">
                <a:solidFill>
                  <a:srgbClr val="1F497D"/>
                </a:solidFill>
              </a:rPr>
              <a:t> istituita nel 1949 per favorire, nel settore della difesa, la collaborazione dei Paesi occidentali nel periodo della guerra fredda). </a:t>
            </a: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204227"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800034185"/>
      </p:ext>
    </p:extLst>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Autorizzazione all’uso della forza</a:t>
            </a:r>
          </a:p>
        </p:txBody>
      </p:sp>
      <p:sp>
        <p:nvSpPr>
          <p:cNvPr id="3" name="Segnaposto contenuto 2"/>
          <p:cNvSpPr>
            <a:spLocks noGrp="1"/>
          </p:cNvSpPr>
          <p:nvPr>
            <p:ph idx="1"/>
          </p:nvPr>
        </p:nvSpPr>
        <p:spPr>
          <a:xfrm>
            <a:off x="457200" y="1095786"/>
            <a:ext cx="8229600" cy="5195327"/>
          </a:xfrm>
        </p:spPr>
        <p:txBody>
          <a:bodyPr>
            <a:normAutofit fontScale="92500"/>
          </a:bodyPr>
          <a:lstStyle/>
          <a:p>
            <a:pPr marL="0" indent="0" algn="just">
              <a:buNone/>
            </a:pPr>
            <a:r>
              <a:rPr lang="it-IT">
                <a:solidFill>
                  <a:srgbClr val="1F497D"/>
                </a:solidFill>
              </a:rPr>
              <a:t>Nel caso della guerra di Corea (1950) gli Stati furono invitati ad aiutare la Corea del Sud a difendersi dall’attacco sferrato dalla Corea del Nord. </a:t>
            </a:r>
          </a:p>
          <a:p>
            <a:pPr marL="0" indent="0" algn="just">
              <a:buNone/>
            </a:pPr>
            <a:r>
              <a:rPr lang="it-IT">
                <a:solidFill>
                  <a:srgbClr val="1F497D"/>
                </a:solidFill>
              </a:rPr>
              <a:t>Nella Guerra del Golfo (1991) una coalizione di Stati membri sono stati autorizzati dal Consiglio ad aiutare il Kuwait a riconquistare il proprio territorio. </a:t>
            </a:r>
          </a:p>
          <a:p>
            <a:pPr marL="0" indent="0" algn="just">
              <a:buNone/>
            </a:pPr>
            <a:r>
              <a:rPr lang="it-IT">
                <a:solidFill>
                  <a:srgbClr val="1F497D"/>
                </a:solidFill>
              </a:rPr>
              <a:t>In altri casi l’autorizzazione ha riguardato crisi interne (Timor Est).</a:t>
            </a:r>
          </a:p>
          <a:p>
            <a:pPr marL="0" indent="0" algn="just">
              <a:buNone/>
            </a:pPr>
            <a:r>
              <a:rPr lang="it-IT">
                <a:solidFill>
                  <a:srgbClr val="1F497D"/>
                </a:solidFill>
              </a:rPr>
              <a:t>Conforti: norma consuetudinaria </a:t>
            </a:r>
            <a:r>
              <a:rPr lang="it-IT" i="1">
                <a:solidFill>
                  <a:srgbClr val="1F497D"/>
                </a:solidFill>
              </a:rPr>
              <a:t>ad hoc</a:t>
            </a:r>
            <a:r>
              <a:rPr lang="it-IT">
                <a:solidFill>
                  <a:srgbClr val="1F497D"/>
                </a:solidFill>
              </a:rPr>
              <a: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739315783"/>
      </p:ext>
    </p:extLst>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95786"/>
            <a:ext cx="8229600" cy="5195327"/>
          </a:xfrm>
        </p:spPr>
        <p:txBody>
          <a:bodyPr>
            <a:normAutofit lnSpcReduction="10000"/>
          </a:bodyPr>
          <a:lstStyle/>
          <a:p>
            <a:pPr marL="0" indent="0" algn="just">
              <a:buNone/>
            </a:pPr>
            <a:r>
              <a:rPr lang="it-IT">
                <a:solidFill>
                  <a:srgbClr val="1F497D"/>
                </a:solidFill>
              </a:rPr>
              <a:t>Responsabilità di proteggere: in capo a ciascuno Stato ci sarebbe un obbligo di intervenire per proteggere i propri cittadini da violazioni gravi dei diritti dell’uomo (atti genocidari e uccisioni di massa). Se ciò non accade sarebbe legittimato un intervento anche armato della Comunità internazionale realizzato tramite  il Consiglio di sicurezza. </a:t>
            </a:r>
          </a:p>
          <a:p>
            <a:pPr marL="0" indent="0" algn="just">
              <a:buNone/>
            </a:pPr>
            <a:r>
              <a:rPr lang="it-IT">
                <a:solidFill>
                  <a:srgbClr val="1F497D"/>
                </a:solidFill>
              </a:rPr>
              <a:t>Si amplierebbero i poteri di quest’ultimo. </a:t>
            </a:r>
          </a:p>
          <a:p>
            <a:pPr marL="0" indent="0" algn="just">
              <a:buNone/>
            </a:pPr>
            <a:r>
              <a:rPr lang="it-IT">
                <a:solidFill>
                  <a:srgbClr val="1F497D"/>
                </a:solidFill>
              </a:rPr>
              <a:t>Secondo alcuni versione moderna dell’intervento umanitario.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95786"/>
            <a:ext cx="8229600" cy="5195327"/>
          </a:xfrm>
        </p:spPr>
        <p:txBody>
          <a:bodyPr>
            <a:normAutofit/>
          </a:bodyPr>
          <a:lstStyle/>
          <a:p>
            <a:pPr marL="0" indent="0" algn="just">
              <a:buNone/>
            </a:pPr>
            <a:r>
              <a:rPr lang="it-IT">
                <a:solidFill>
                  <a:srgbClr val="1F497D"/>
                </a:solidFill>
              </a:rPr>
              <a:t>Risoluzione n. 2699 del 2 ottobre 2023 con la quale è stata autorizzata, in base al capitolo VII della Carta, una missione internazionale di sicurezza per aiutare la polizia haitiana a fronteggiare la violenza delle gang che ha ormai da tempo minato la sicurezza nello Stato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855028878"/>
      </p:ext>
    </p:extLst>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95786"/>
            <a:ext cx="8229600" cy="5195327"/>
          </a:xfrm>
        </p:spPr>
        <p:txBody>
          <a:bodyPr>
            <a:normAutofit fontScale="85000" lnSpcReduction="10000"/>
          </a:bodyPr>
          <a:lstStyle/>
          <a:p>
            <a:pPr marL="0" indent="0" algn="just">
              <a:buNone/>
            </a:pPr>
            <a:r>
              <a:rPr lang="it-IT">
                <a:solidFill>
                  <a:srgbClr val="1F497D"/>
                </a:solidFill>
              </a:rPr>
              <a:t>Arriva dopo quasi un anno dalla richiesta di Haiti, mostrando, come a volte accade, l’incapacità delle Nazioni Unite nell’adozione di misure rapide. </a:t>
            </a:r>
          </a:p>
          <a:p>
            <a:pPr marL="0" indent="0" algn="just">
              <a:buNone/>
            </a:pPr>
            <a:r>
              <a:rPr lang="it-IT">
                <a:solidFill>
                  <a:srgbClr val="1F497D"/>
                </a:solidFill>
              </a:rPr>
              <a:t>Nel 2023 – scrivono le Nazioni Unite – gli omicidi sono stati più di 3.000 e i casi di sequestro di persona con richiesta di riscatto oltre 1.500. Tantissime donne sono state vittime di violenza sessuale e migliaia di bambini sono stati costretti ad abbandonare la scuola. </a:t>
            </a:r>
          </a:p>
          <a:p>
            <a:pPr marL="0" indent="0" algn="just">
              <a:buNone/>
            </a:pPr>
            <a:r>
              <a:rPr lang="it-IT">
                <a:solidFill>
                  <a:srgbClr val="1F497D"/>
                </a:solidFill>
              </a:rPr>
              <a:t>Il Governo di Haiti aveva chiesto aiuto all’ONU già ad ottobre 2022 non riuscendo ad arginare la violenza diffusa e il 2 ottobre 2023 è arrivato il sì all’invio di una missione multinazionale di supporto (MSS). Hanno votato a favore 13 Stati, mentre si sono astenuti Russia e Cina.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670409755"/>
      </p:ext>
    </p:extLst>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95786"/>
            <a:ext cx="8229600" cy="5195327"/>
          </a:xfrm>
        </p:spPr>
        <p:txBody>
          <a:bodyPr>
            <a:normAutofit fontScale="92500" lnSpcReduction="20000"/>
          </a:bodyPr>
          <a:lstStyle/>
          <a:p>
            <a:pPr marL="0" indent="0" algn="just">
              <a:buNone/>
            </a:pPr>
            <a:r>
              <a:rPr lang="it-IT">
                <a:solidFill>
                  <a:srgbClr val="1F497D"/>
                </a:solidFill>
              </a:rPr>
              <a:t>Nella risoluzione, </a:t>
            </a:r>
          </a:p>
          <a:p>
            <a:pPr marL="0" indent="0" algn="just">
              <a:buNone/>
            </a:pPr>
            <a:r>
              <a:rPr lang="it-IT" sz="2400">
                <a:solidFill>
                  <a:srgbClr val="1F497D"/>
                </a:solidFill>
              </a:rPr>
              <a:t>ribadita la salvaguardia dell’indipendenza e dell’integrità territoriale di Haiti nonché la primaria responsabilità del Governo haitiano nel garantire il rispetto della rule of law e della stabilità del Paese, tenendo conto, con preoccupazione, della grave situazione dello Stato, in mano alle gang, dell’incremento dei casi di omicidio, violenza sessuale, traffico di migranti e degli esseri umani, nonché della necessità di un supporto per ripristinare la sicurezza anche al fine di consentire l’arrivo degli aiuti umanitari</a:t>
            </a:r>
            <a:r>
              <a:rPr lang="it-IT">
                <a:solidFill>
                  <a:srgbClr val="1F497D"/>
                </a:solidFill>
              </a:rPr>
              <a:t>, </a:t>
            </a:r>
          </a:p>
          <a:p>
            <a:pPr marL="0" indent="0" algn="just">
              <a:buNone/>
            </a:pPr>
            <a:r>
              <a:rPr lang="it-IT">
                <a:solidFill>
                  <a:srgbClr val="1F497D"/>
                </a:solidFill>
              </a:rPr>
              <a:t>il Consiglio di sicurezza ha autorizzato gli Stati membri che partecipano alla Missione a supporto di Haiti a prendere tutte le misure necessarie per adempiere al proprio mandato, nel rigoroso rispetto del diritto internazionale.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807198881"/>
      </p:ext>
    </p:extLst>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95786"/>
            <a:ext cx="8229600" cy="5195327"/>
          </a:xfrm>
        </p:spPr>
        <p:txBody>
          <a:bodyPr>
            <a:normAutofit lnSpcReduction="10000"/>
          </a:bodyPr>
          <a:lstStyle/>
          <a:p>
            <a:pPr marL="0" indent="0" algn="just">
              <a:buNone/>
            </a:pPr>
            <a:r>
              <a:rPr lang="it-IT">
                <a:solidFill>
                  <a:srgbClr val="1F497D"/>
                </a:solidFill>
              </a:rPr>
              <a:t>Gli Stati membri sono stati chiamati a notificare la propria volontà di partecipazione alla missione multinazionale che ha supportato la polizia di Haiti anche per la sicurezza delle infrastrutture. La richiesta di partecipazione è stata inviata, oltre che agli Stati membri, ad organizzazioni internazionali regionali chiamate a fornire personale, risorse logistiche e finanziarie, equipaggiamento per la missione. Il Kenya ha dato la propria disponibilità a guidare la Missione e ad aiutare il Paese caraibico.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038909245"/>
      </p:ext>
    </p:extLst>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Organizzazione Governo di territori</a:t>
            </a:r>
          </a:p>
        </p:txBody>
      </p:sp>
      <p:sp>
        <p:nvSpPr>
          <p:cNvPr id="3" name="Segnaposto contenuto 2"/>
          <p:cNvSpPr>
            <a:spLocks noGrp="1"/>
          </p:cNvSpPr>
          <p:nvPr>
            <p:ph idx="1"/>
          </p:nvPr>
        </p:nvSpPr>
        <p:spPr>
          <a:xfrm>
            <a:off x="457200" y="1095786"/>
            <a:ext cx="8229600" cy="5195327"/>
          </a:xfrm>
        </p:spPr>
        <p:txBody>
          <a:bodyPr>
            <a:normAutofit/>
          </a:bodyPr>
          <a:lstStyle/>
          <a:p>
            <a:pPr marL="0" indent="0" algn="just">
              <a:buNone/>
            </a:pPr>
            <a:r>
              <a:rPr lang="it-IT">
                <a:solidFill>
                  <a:srgbClr val="1F497D"/>
                </a:solidFill>
              </a:rPr>
              <a:t>Territorio Libero di Trieste istituito dal Trattato di pace del 1947 tra Italia e Potenze Alleate: piccolo Stato governato da un Governatore la cui nomina era affidata al Consiglio (poi mai attuato).</a:t>
            </a:r>
          </a:p>
          <a:p>
            <a:pPr marL="0" indent="0" algn="just">
              <a:buNone/>
            </a:pPr>
            <a:r>
              <a:rPr lang="it-IT">
                <a:solidFill>
                  <a:srgbClr val="1F497D"/>
                </a:solidFill>
              </a:rPr>
              <a:t>UNMIK (Kosovo); UNTAET (Timor Est); UNTAC (Cambogia).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460316344"/>
      </p:ext>
    </p:extLst>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95786"/>
            <a:ext cx="8229600" cy="5195327"/>
          </a:xfrm>
        </p:spPr>
        <p:txBody>
          <a:bodyPr>
            <a:normAutofit fontScale="85000" lnSpcReduction="20000"/>
          </a:bodyPr>
          <a:lstStyle/>
          <a:p>
            <a:pPr marL="0" indent="0" algn="just">
              <a:buNone/>
            </a:pPr>
            <a:r>
              <a:rPr lang="it-IT">
                <a:solidFill>
                  <a:srgbClr val="1F497D"/>
                </a:solidFill>
              </a:rPr>
              <a:t>Anche istituzione di tribunali internazionali per i crimini commessi da individui in territori in guerra (es. ICTY e ICTR).</a:t>
            </a:r>
          </a:p>
          <a:p>
            <a:pPr marL="0" indent="0" algn="just">
              <a:buNone/>
            </a:pPr>
            <a:endParaRPr lang="it-IT">
              <a:solidFill>
                <a:srgbClr val="1F497D"/>
              </a:solidFill>
            </a:endParaRPr>
          </a:p>
          <a:p>
            <a:pPr marL="0" indent="0" algn="just">
              <a:buNone/>
            </a:pPr>
            <a:r>
              <a:rPr lang="it-IT">
                <a:solidFill>
                  <a:srgbClr val="1F497D"/>
                </a:solidFill>
              </a:rPr>
              <a:t>Fondamento poteri del Consiglio nell’istituzione di Tribunali?</a:t>
            </a:r>
          </a:p>
          <a:p>
            <a:pPr algn="just">
              <a:buFontTx/>
              <a:buChar char="-"/>
            </a:pPr>
            <a:r>
              <a:rPr lang="it-IT">
                <a:solidFill>
                  <a:srgbClr val="1F497D"/>
                </a:solidFill>
              </a:rPr>
              <a:t>Art. 41? Non convince in quanto riguarda misure dirette contro Stati o gruppi armati.</a:t>
            </a:r>
          </a:p>
          <a:p>
            <a:pPr algn="just">
              <a:buFontTx/>
              <a:buChar char="-"/>
            </a:pPr>
            <a:r>
              <a:rPr lang="it-IT">
                <a:solidFill>
                  <a:srgbClr val="1F497D"/>
                </a:solidFill>
              </a:rPr>
              <a:t>Art. 24 (potere residuale)? No, perché gli “specifici poteri” del Consiglio di cui parla il par. 2 sono disciplinati dal Cap. VII.</a:t>
            </a:r>
          </a:p>
          <a:p>
            <a:pPr marL="0" indent="0" algn="just">
              <a:buNone/>
            </a:pPr>
            <a:r>
              <a:rPr lang="it-IT">
                <a:solidFill>
                  <a:srgbClr val="1F497D"/>
                </a:solidFill>
              </a:rPr>
              <a:t>Conforti: si è andati ben oltre il dettato della Carta. Norma consuetudinaria </a:t>
            </a:r>
            <a:r>
              <a:rPr lang="it-IT" i="1">
                <a:solidFill>
                  <a:srgbClr val="1F497D"/>
                </a:solidFill>
              </a:rPr>
              <a:t>ad hoc</a:t>
            </a:r>
            <a:r>
              <a:rPr lang="it-IT">
                <a:solidFill>
                  <a:srgbClr val="1F497D"/>
                </a:solidFill>
              </a:rPr>
              <a: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49157399"/>
      </p:ext>
    </p:extLst>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i="1">
                <a:solidFill>
                  <a:srgbClr val="1F497D"/>
                </a:solidFill>
              </a:rPr>
              <a:t>Peacekeeping operations</a:t>
            </a:r>
            <a:endParaRPr lang="it-IT" i="1">
              <a:solidFill>
                <a:srgbClr val="1F497D"/>
              </a:solidFill>
            </a:endParaRPr>
          </a:p>
        </p:txBody>
      </p:sp>
      <p:sp>
        <p:nvSpPr>
          <p:cNvPr id="3" name="Segnaposto contenuto 2"/>
          <p:cNvSpPr>
            <a:spLocks noGrp="1"/>
          </p:cNvSpPr>
          <p:nvPr>
            <p:ph idx="1"/>
          </p:nvPr>
        </p:nvSpPr>
        <p:spPr>
          <a:xfrm>
            <a:off x="457200" y="1145594"/>
            <a:ext cx="8229600" cy="5329504"/>
          </a:xfrm>
        </p:spPr>
        <p:txBody>
          <a:bodyPr>
            <a:normAutofit fontScale="85000" lnSpcReduction="20000"/>
          </a:bodyPr>
          <a:lstStyle/>
          <a:p>
            <a:pPr marL="0" indent="0" algn="just">
              <a:buNone/>
            </a:pPr>
            <a:r>
              <a:rPr lang="it-IT">
                <a:solidFill>
                  <a:srgbClr val="1F497D"/>
                </a:solidFill>
              </a:rPr>
              <a:t>Operazioni che il Consiglio realizza delegando al Segretario Generale il reperimento di contingenti militari (anche attraverso negoziati tra gli Stati ed il Segretariato) e la loro direzione. </a:t>
            </a:r>
          </a:p>
          <a:p>
            <a:pPr marL="0" indent="0" algn="just">
              <a:buNone/>
            </a:pPr>
            <a:r>
              <a:rPr lang="it-IT">
                <a:solidFill>
                  <a:srgbClr val="1F497D"/>
                </a:solidFill>
              </a:rPr>
              <a:t>Formatasi consuetudine </a:t>
            </a:r>
            <a:r>
              <a:rPr lang="it-IT" i="1">
                <a:solidFill>
                  <a:srgbClr val="1F497D"/>
                </a:solidFill>
              </a:rPr>
              <a:t>ad hoc</a:t>
            </a:r>
            <a:r>
              <a:rPr lang="it-IT">
                <a:solidFill>
                  <a:srgbClr val="1F497D"/>
                </a:solidFill>
              </a:rPr>
              <a:t>.</a:t>
            </a:r>
          </a:p>
          <a:p>
            <a:pPr marL="0" indent="0" algn="just">
              <a:buNone/>
            </a:pPr>
            <a:r>
              <a:rPr lang="it-IT">
                <a:solidFill>
                  <a:srgbClr val="1F497D"/>
                </a:solidFill>
              </a:rPr>
              <a:t>Il Segretario Generale (art. 97 Carta ONU) è nominato dall’AG su proposta del Consiglio ed è il più alto funzionario dell’organizzazione. Art. 98: in materia di mantenimento della pace egli esplica tutte le funzioni che gli sono affidate dall’Assemblea e dal Consiglio.</a:t>
            </a:r>
          </a:p>
          <a:p>
            <a:pPr marL="0" indent="0" algn="just">
              <a:buNone/>
            </a:pPr>
            <a:r>
              <a:rPr lang="it-IT">
                <a:solidFill>
                  <a:srgbClr val="1F497D"/>
                </a:solidFill>
              </a:rPr>
              <a:t>Operazioni gestite attraverso contingenti militari detti “Caschi blu”. Portano vessillo ONU. </a:t>
            </a:r>
          </a:p>
          <a:p>
            <a:pPr marL="0" indent="0" algn="just">
              <a:buNone/>
            </a:pPr>
            <a:endParaRPr lang="it-IT">
              <a:solidFill>
                <a:srgbClr val="1F497D"/>
              </a:solidFill>
            </a:endParaRPr>
          </a:p>
          <a:p>
            <a:pPr marL="0" indent="0" algn="just">
              <a:buNone/>
            </a:pPr>
            <a:r>
              <a:rPr lang="it-IT">
                <a:solidFill>
                  <a:srgbClr val="1F497D"/>
                </a:solidFill>
              </a:rPr>
              <a:t>Disponibilità Indonesia per peacekeeping in Palestina.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04381160"/>
      </p:ext>
    </p:extLst>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195403"/>
            <a:ext cx="8229600" cy="5171854"/>
          </a:xfrm>
        </p:spPr>
        <p:txBody>
          <a:bodyPr>
            <a:normAutofit fontScale="92500" lnSpcReduction="10000"/>
          </a:bodyPr>
          <a:lstStyle/>
          <a:p>
            <a:pPr marL="0" indent="0" algn="just">
              <a:buNone/>
            </a:pPr>
            <a:r>
              <a:rPr lang="it-IT" sz="3400">
                <a:solidFill>
                  <a:schemeClr val="tx2"/>
                </a:solidFill>
              </a:rPr>
              <a:t>3 generazioni di </a:t>
            </a:r>
            <a:r>
              <a:rPr lang="it-IT" sz="3400" i="1">
                <a:solidFill>
                  <a:schemeClr val="tx2"/>
                </a:solidFill>
              </a:rPr>
              <a:t>peacekeeping operations</a:t>
            </a:r>
            <a:r>
              <a:rPr lang="it-IT" sz="3400">
                <a:solidFill>
                  <a:schemeClr val="tx2"/>
                </a:solidFill>
              </a:rPr>
              <a:t>:</a:t>
            </a:r>
          </a:p>
          <a:p>
            <a:pPr marL="0" indent="0" algn="just">
              <a:buNone/>
            </a:pPr>
            <a:r>
              <a:rPr lang="it-IT" sz="3400">
                <a:solidFill>
                  <a:schemeClr val="tx2"/>
                </a:solidFill>
              </a:rPr>
              <a:t>1) Funzione di interposizione tra le parti (“forze cuscinetto”) in conflitto sulla base di: (a) consenso dello Stato dove l’operazione si svolge; (b) neutralità dell’operazione rispetto alla parti coinvolte; e </a:t>
            </a:r>
            <a:r>
              <a:rPr lang="de-DE" sz="3400">
                <a:solidFill>
                  <a:schemeClr val="tx2"/>
                </a:solidFill>
              </a:rPr>
              <a:t>(c) uso della forza a soli fini difensivi. </a:t>
            </a:r>
          </a:p>
          <a:p>
            <a:pPr marL="0" indent="0" algn="just">
              <a:buNone/>
            </a:pPr>
            <a:r>
              <a:rPr lang="de-DE" sz="3400">
                <a:solidFill>
                  <a:schemeClr val="tx2"/>
                </a:solidFill>
              </a:rPr>
              <a:t>Es. United Nations Disengagement Observer Force, creata con rs. 340/1973  per monitorare l‘accordo di cessate il fuoco tra Israele e Siria a seguito della guerra del Kippur.</a:t>
            </a:r>
          </a:p>
          <a:p>
            <a:pPr marL="0" indent="0" algn="just">
              <a:buNone/>
            </a:pPr>
            <a:r>
              <a:rPr lang="it-IT">
                <a:solidFill>
                  <a:schemeClr val="tx2"/>
                </a:solidFill>
              </a:rPr>
              <a: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83014971"/>
      </p:ext>
    </p:extLst>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UNFIL</a:t>
            </a:r>
          </a:p>
        </p:txBody>
      </p:sp>
      <p:sp>
        <p:nvSpPr>
          <p:cNvPr id="3" name="Segnaposto contenuto 2"/>
          <p:cNvSpPr>
            <a:spLocks noGrp="1"/>
          </p:cNvSpPr>
          <p:nvPr>
            <p:ph idx="1"/>
          </p:nvPr>
        </p:nvSpPr>
        <p:spPr>
          <a:xfrm>
            <a:off x="457200" y="1095786"/>
            <a:ext cx="8229600" cy="5195327"/>
          </a:xfrm>
        </p:spPr>
        <p:txBody>
          <a:bodyPr>
            <a:normAutofit fontScale="70000" lnSpcReduction="20000"/>
          </a:bodyPr>
          <a:lstStyle/>
          <a:p>
            <a:pPr marL="0" indent="0" algn="just">
              <a:buNone/>
            </a:pPr>
            <a:endParaRPr lang="it-IT">
              <a:solidFill>
                <a:srgbClr val="1F497D"/>
              </a:solidFill>
            </a:endParaRPr>
          </a:p>
          <a:p>
            <a:pPr marL="0" indent="0" algn="just">
              <a:buNone/>
            </a:pPr>
            <a:r>
              <a:rPr lang="it-IT">
                <a:solidFill>
                  <a:srgbClr val="1F497D"/>
                </a:solidFill>
              </a:rPr>
              <a:t>UNFIL: forza di peacekeeping dell'Onu nata nel 1978 per monitorare il ritiro israeliano dal Libano meridionale. creare una fascia di sicurezza all'interno del territorio libanese e di disarmare Hezbollah. Quando la missione è nata doveva essere ad interim, ma è diventata sostanzialmente perpetua e con il passare del tempo ha perso efficacia. Il suo mandato è stato rinnovato più volte, dal 1982, in seguito al ritiro delle truppe israeliane dal Libano del 2000 e poi in occasione dell'intervento israeliano in Libano del 2006, con la famosa risoluzione 1701, un accordo, vecchio ormai di 18 anni, che ha creato una zona "cuscinetto" di circo 60 chilometri a nord del confine tra i due paesi. La risoluzione affida poi ai Caschi blu la smilitarizzazione dell'area. Gli uomini di Unifil avrebbero dovuto fare in modo che il controllo della zona venisse assunto dalle forze armate regolari libanesi tenendo a distanza gli israeliani da un lato e le milizie di Hezbollah dall'altro, oltre a imporre il disarmo a tutti i gruppi armati all'infuori delle truppe regolari libanesi.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250919536"/>
      </p:ext>
    </p:extLst>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417638"/>
            <a:ext cx="8229600" cy="4873475"/>
          </a:xfrm>
        </p:spPr>
        <p:txBody>
          <a:bodyPr>
            <a:normAutofit lnSpcReduction="10000"/>
          </a:bodyPr>
          <a:lstStyle/>
          <a:p>
            <a:pPr marL="0" indent="0" algn="just">
              <a:buNone/>
            </a:pPr>
            <a:r>
              <a:rPr lang="it-IT">
                <a:solidFill>
                  <a:srgbClr val="1F497D"/>
                </a:solidFill>
              </a:rPr>
              <a:t>2) Si differenziano per una maggiore ampiezza del mandato. Alle classiche attività militari si affiancano compiti civili, come assistenza umanitaria, organizzazione e controllo di elezioni politiche, amministrazione provvisoria di territori funzionale al ristabilimento delle strutture legislative, governative e giurisdizionali autonome. </a:t>
            </a:r>
          </a:p>
          <a:p>
            <a:pPr marL="0" indent="0" algn="just">
              <a:buNone/>
            </a:pPr>
            <a:r>
              <a:rPr lang="it-IT">
                <a:solidFill>
                  <a:srgbClr val="1F497D"/>
                </a:solidFill>
              </a:rPr>
              <a:t>Es.: United Nation Mission in Kosovo o Coalition Provisional Authority in Iraq.</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070881"/>
            <a:ext cx="8229600" cy="5296375"/>
          </a:xfrm>
        </p:spPr>
        <p:txBody>
          <a:bodyPr>
            <a:normAutofit/>
          </a:bodyPr>
          <a:lstStyle/>
          <a:p>
            <a:pPr marL="0" indent="0" algn="just">
              <a:buNone/>
            </a:pPr>
            <a:r>
              <a:rPr lang="en-US">
                <a:solidFill>
                  <a:srgbClr val="1F497D"/>
                </a:solidFill>
              </a:rPr>
              <a:t>3) Operazioni c.d. di </a:t>
            </a:r>
            <a:r>
              <a:rPr lang="en-US" i="1">
                <a:solidFill>
                  <a:srgbClr val="1F497D"/>
                </a:solidFill>
              </a:rPr>
              <a:t>peace enforcement</a:t>
            </a:r>
            <a:r>
              <a:rPr lang="en-US">
                <a:solidFill>
                  <a:srgbClr val="1F497D"/>
                </a:solidFill>
              </a:rPr>
              <a:t>, in cui è riconosciuto il compito di imporre, anche attraverso azioni con uso della forza armata, il mantenimento della pace. Sono di solito operazioni che costituiscono evoluzione di precedenti operazioni fallite. Stravolgono il modello del </a:t>
            </a:r>
            <a:r>
              <a:rPr lang="en-US" i="1">
                <a:solidFill>
                  <a:srgbClr val="1F497D"/>
                </a:solidFill>
              </a:rPr>
              <a:t>peacekeeping</a:t>
            </a:r>
            <a:r>
              <a:rPr lang="en-US">
                <a:solidFill>
                  <a:srgbClr val="1F497D"/>
                </a:solidFill>
              </a:rPr>
              <a:t> e difettano di consenso dello Stato territoriale e della neutralità. I caschi blu in questo caso avranno ruolo di combattimento attivo.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070881"/>
            <a:ext cx="8229600" cy="5296375"/>
          </a:xfrm>
        </p:spPr>
        <p:txBody>
          <a:bodyPr>
            <a:normAutofit lnSpcReduction="10000"/>
          </a:bodyPr>
          <a:lstStyle/>
          <a:p>
            <a:pPr marL="0" indent="0" algn="just">
              <a:buNone/>
            </a:pPr>
            <a:r>
              <a:rPr lang="en-US">
                <a:solidFill>
                  <a:srgbClr val="1F497D"/>
                </a:solidFill>
              </a:rPr>
              <a:t>E’ capitato che i caschi blu portassero avanti azioni militari ben lontane dallo spirito delle </a:t>
            </a:r>
            <a:r>
              <a:rPr lang="en-US" i="1">
                <a:solidFill>
                  <a:srgbClr val="1F497D"/>
                </a:solidFill>
              </a:rPr>
              <a:t>peacekeeping operations</a:t>
            </a:r>
            <a:r>
              <a:rPr lang="en-US">
                <a:solidFill>
                  <a:srgbClr val="1F497D"/>
                </a:solidFill>
              </a:rPr>
              <a:t>.</a:t>
            </a:r>
          </a:p>
          <a:p>
            <a:pPr marL="0" indent="0" algn="just">
              <a:buNone/>
            </a:pPr>
            <a:r>
              <a:rPr lang="en-US">
                <a:solidFill>
                  <a:srgbClr val="1F497D"/>
                </a:solidFill>
              </a:rPr>
              <a:t>In Somalia è stato brutalmente attaccato il palazzo di uno dei signori della guerra per rappresaglia dopo l’uccisione di alcuni caschi blu pakistani. Molte vittime innocenti.</a:t>
            </a:r>
          </a:p>
          <a:p>
            <a:pPr marL="0" indent="0" algn="just">
              <a:buNone/>
            </a:pPr>
            <a:r>
              <a:rPr lang="en-US">
                <a:solidFill>
                  <a:srgbClr val="1F497D"/>
                </a:solidFill>
              </a:rPr>
              <a:t>Con ris. 1327/2000 il Consiglio ha quindi imposto che le operazioni rispettino norme e principi di diritto internazionale, in particolare umanitario e sui diritti umani.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538515064"/>
      </p:ext>
    </p:extLst>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Legittima difesa</a:t>
            </a:r>
          </a:p>
        </p:txBody>
      </p:sp>
      <p:sp>
        <p:nvSpPr>
          <p:cNvPr id="3" name="Segnaposto contenuto 2"/>
          <p:cNvSpPr>
            <a:spLocks noGrp="1"/>
          </p:cNvSpPr>
          <p:nvPr>
            <p:ph idx="1"/>
          </p:nvPr>
        </p:nvSpPr>
        <p:spPr>
          <a:xfrm>
            <a:off x="457200" y="1220308"/>
            <a:ext cx="8229600" cy="5097464"/>
          </a:xfrm>
        </p:spPr>
        <p:txBody>
          <a:bodyPr>
            <a:normAutofit/>
          </a:bodyPr>
          <a:lstStyle/>
          <a:p>
            <a:pPr marL="0" indent="0" algn="just">
              <a:buNone/>
            </a:pPr>
            <a:r>
              <a:rPr lang="en-US">
                <a:solidFill>
                  <a:srgbClr val="1F497D"/>
                </a:solidFill>
              </a:rPr>
              <a:t>Art. 51: “Nessuna disposizione della Carta pregiudica il diritto naturale di autotutela individuale o collettiva, nel caso che abbia luogo un attacco armato contro un Membro delle NU, fintantoché il Consiglio di sicurezza non abbia preso le misure necessarie per mantenere la pace e la sicurezza internazionale. Le misure prese da Membri nell’esercizio di questo diritto di autotutela sono immediatamente portate a conoscenza del Consiglio di Sicurezza</a:t>
            </a:r>
            <a:r>
              <a:rPr lang="mr-IN">
                <a:solidFill>
                  <a:srgbClr val="1F497D"/>
                </a:solidFill>
              </a:rPr>
              <a:t>…</a:t>
            </a:r>
            <a:endParaRPr lang="en-US">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685499384"/>
      </p:ext>
    </p:extLst>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600200"/>
            <a:ext cx="8229600" cy="4717571"/>
          </a:xfrm>
        </p:spPr>
        <p:txBody>
          <a:bodyPr>
            <a:normAutofit/>
          </a:bodyPr>
          <a:lstStyle/>
          <a:p>
            <a:pPr marL="0" indent="0" algn="just">
              <a:buNone/>
            </a:pPr>
            <a:r>
              <a:rPr lang="mr-IN">
                <a:solidFill>
                  <a:srgbClr val="1F497D"/>
                </a:solidFill>
              </a:rPr>
              <a:t>…</a:t>
            </a:r>
            <a:r>
              <a:rPr lang="it-IT">
                <a:solidFill>
                  <a:srgbClr val="1F497D"/>
                </a:solidFill>
              </a:rPr>
              <a:t> e non pregiudicano in alcun modo l’autorità e la responsabilità del Consiglio ai sensi della Carta di intraprendere in qualsiasi momento quell’azione che esso ritenga necessaria per mantenere o ristabilire la pace e la sicurezza internazionale”.</a:t>
            </a:r>
          </a:p>
          <a:p>
            <a:pPr marL="0" indent="0" algn="just">
              <a:buNone/>
            </a:pPr>
            <a:r>
              <a:rPr lang="it-IT">
                <a:solidFill>
                  <a:srgbClr val="1F497D"/>
                </a:solidFill>
              </a:rPr>
              <a:t>Da valutare i presupposti e le condizioni, procedurali e sostanziali, per il ricorso al diritto di legittima difesa.</a:t>
            </a:r>
            <a:endParaRPr lang="en-US">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534252798"/>
      </p:ext>
    </p:extLst>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195404"/>
            <a:ext cx="8229600" cy="5122368"/>
          </a:xfrm>
        </p:spPr>
        <p:txBody>
          <a:bodyPr>
            <a:normAutofit/>
          </a:bodyPr>
          <a:lstStyle/>
          <a:p>
            <a:pPr marL="0" indent="0" algn="just">
              <a:buNone/>
            </a:pPr>
            <a:r>
              <a:rPr lang="en-US" err="1">
                <a:solidFill>
                  <a:srgbClr val="1F497D"/>
                </a:solidFill>
              </a:rPr>
              <a:t>Presupposti: l’attacco al quale si risponde deve essere già sferrato. Non si ammette legittima difesa preventiva (per prevenire un attacco). Alcuni pensano si tratti di una norma consuetudinaria ma la prassi non depone in questo senso: c’è sempre stata opposizione di molti Stati e anche l’Institut de Droit International si è espresso in tal senso.</a:t>
            </a:r>
          </a:p>
          <a:p>
            <a:pPr marL="0" indent="0" algn="just">
              <a:buNone/>
            </a:pPr>
            <a:r>
              <a:rPr lang="en-US" err="1">
                <a:solidFill>
                  <a:srgbClr val="1F497D"/>
                </a:solidFill>
              </a:rPr>
              <a:t>Dottrina Bush (strategia di sicurezza nazionale americana del 2002) post-attacchi del 2001.</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545004200"/>
      </p:ext>
    </p:extLst>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32760"/>
            <a:ext cx="8229600" cy="5085012"/>
          </a:xfrm>
        </p:spPr>
        <p:txBody>
          <a:bodyPr>
            <a:normAutofit fontScale="92500" lnSpcReduction="20000"/>
          </a:bodyPr>
          <a:lstStyle/>
          <a:p>
            <a:pPr marL="0" indent="0" algn="just" fontAlgn="base">
              <a:buNone/>
            </a:pPr>
            <a:r>
              <a:rPr lang="en-US">
                <a:solidFill>
                  <a:schemeClr val="tx2"/>
                </a:solidFill>
              </a:rPr>
              <a:t>“Noi [Stati Uniti] porremo fine e distruggeremo le organizzazioni terroristiche (</a:t>
            </a:r>
            <a:r>
              <a:rPr lang="mr-IN">
                <a:solidFill>
                  <a:schemeClr val="tx2"/>
                </a:solidFill>
              </a:rPr>
              <a:t>…</a:t>
            </a:r>
            <a:r>
              <a:rPr lang="it-IT">
                <a:solidFill>
                  <a:schemeClr val="tx2"/>
                </a:solidFill>
              </a:rPr>
              <a:t>) difendendo gli Stati Uniti, il popolo americano e i nostri interessi in patria e all’estero, </a:t>
            </a:r>
            <a:r>
              <a:rPr lang="it-IT" i="1">
                <a:solidFill>
                  <a:schemeClr val="tx2"/>
                </a:solidFill>
              </a:rPr>
              <a:t>nonché identificando e annientando la minaccia prima che raggiunga i nostri confini</a:t>
            </a:r>
            <a:r>
              <a:rPr lang="it-IT">
                <a:solidFill>
                  <a:schemeClr val="tx2"/>
                </a:solidFill>
              </a:rPr>
              <a:t>. Se gli Stati Uniti si adopereranno costantemente per ottenere l’appoggio della Comunità internazionale, non non esiteremo ad agire da soli, se necessario, al fine di esercitare il nostro </a:t>
            </a:r>
            <a:r>
              <a:rPr lang="it-IT" i="1">
                <a:solidFill>
                  <a:schemeClr val="tx2"/>
                </a:solidFill>
              </a:rPr>
              <a:t>diritto di autodifesa agendo preventivamente</a:t>
            </a:r>
            <a:r>
              <a:rPr lang="it-IT">
                <a:solidFill>
                  <a:schemeClr val="tx2"/>
                </a:solidFill>
              </a:rPr>
              <a:t> contro questi terroristi, e di impedire loro di danneggiare il nostro popolo e il nostro Paese”.</a:t>
            </a:r>
            <a:endParaRPr lang="en-US">
              <a:solidFill>
                <a:schemeClr val="tx2"/>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45211"/>
            <a:ext cx="8229600" cy="5122045"/>
          </a:xfrm>
        </p:spPr>
        <p:txBody>
          <a:bodyPr>
            <a:normAutofit/>
          </a:bodyPr>
          <a:lstStyle/>
          <a:p>
            <a:pPr marL="0" indent="0" algn="just">
              <a:buNone/>
            </a:pPr>
            <a:r>
              <a:rPr lang="it-IT">
                <a:solidFill>
                  <a:schemeClr val="tx2"/>
                </a:solidFill>
              </a:rPr>
              <a:t>Condizioni per l’esercizio della legittima difesa.</a:t>
            </a:r>
          </a:p>
          <a:p>
            <a:pPr marL="0" indent="0" algn="just">
              <a:buNone/>
            </a:pPr>
            <a:r>
              <a:rPr lang="it-IT">
                <a:solidFill>
                  <a:schemeClr val="tx2"/>
                </a:solidFill>
              </a:rPr>
              <a:t>Procedurali:</a:t>
            </a:r>
          </a:p>
          <a:p>
            <a:pPr algn="just">
              <a:buFontTx/>
              <a:buChar char="-"/>
            </a:pPr>
            <a:r>
              <a:rPr lang="it-IT">
                <a:solidFill>
                  <a:schemeClr val="tx2"/>
                </a:solidFill>
              </a:rPr>
              <a:t>Solo finché il Consiglio di sicurezza non abbia adottato proprie misure per garantire pace e sicurezza internazionale.</a:t>
            </a:r>
          </a:p>
          <a:p>
            <a:pPr algn="just">
              <a:buFontTx/>
              <a:buChar char="-"/>
            </a:pPr>
            <a:r>
              <a:rPr lang="it-IT">
                <a:solidFill>
                  <a:schemeClr val="tx2"/>
                </a:solidFill>
              </a:rPr>
              <a:t>Le misure adottate vanno comunicate prontamente al Consiglio, che in ogni caso conserva tutti i poteri che la Carta gli attribuisce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4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45911" y="1257664"/>
            <a:ext cx="8229600" cy="5060108"/>
          </a:xfrm>
        </p:spPr>
        <p:txBody>
          <a:bodyPr>
            <a:normAutofit/>
          </a:bodyPr>
          <a:lstStyle/>
          <a:p>
            <a:pPr marL="0" indent="0" algn="just">
              <a:buNone/>
            </a:pPr>
            <a:r>
              <a:rPr lang="it-IT">
                <a:solidFill>
                  <a:srgbClr val="1F497D"/>
                </a:solidFill>
              </a:rPr>
              <a:t>Sostanziali:</a:t>
            </a:r>
          </a:p>
          <a:p>
            <a:pPr marL="0" indent="0" algn="just">
              <a:buNone/>
            </a:pPr>
            <a:r>
              <a:rPr lang="it-IT">
                <a:solidFill>
                  <a:srgbClr val="1F497D"/>
                </a:solidFill>
              </a:rPr>
              <a:t>Il principio di proporzionalità va in ogni caso rispettato.</a:t>
            </a:r>
          </a:p>
          <a:p>
            <a:pPr marL="0" indent="0" algn="just">
              <a:buNone/>
            </a:pPr>
            <a:r>
              <a:rPr lang="it-IT">
                <a:solidFill>
                  <a:srgbClr val="1F497D"/>
                </a:solidFill>
              </a:rPr>
              <a:t>L’attacco sferrato a titolo di difesa deve essere proporzionale a quello subito e deve dunque mantenersi nei limiti derivanti dalla situazione di necessità da cui trae origine.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4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45911" y="1257664"/>
            <a:ext cx="8229600" cy="5060108"/>
          </a:xfrm>
        </p:spPr>
        <p:txBody>
          <a:bodyPr>
            <a:normAutofit fontScale="92500" lnSpcReduction="10000"/>
          </a:bodyPr>
          <a:lstStyle/>
          <a:p>
            <a:pPr marL="0" indent="0" algn="just">
              <a:buNone/>
            </a:pPr>
            <a:r>
              <a:rPr lang="it-IT">
                <a:solidFill>
                  <a:srgbClr val="1F497D"/>
                </a:solidFill>
              </a:rPr>
              <a:t>Tancredi: se è vero che la legittima difesa vale solo per gli attacchi armati, alcuni altri usi della forza potrebbero rientrare in diverse forme di autotutela. Se uno Stato non collabora a limitare e impedire terrorismo partente dal suo territorio, potrebbe agire un altro Stato in sostituzione.</a:t>
            </a:r>
          </a:p>
          <a:p>
            <a:pPr marL="0" indent="0" algn="just">
              <a:buNone/>
            </a:pPr>
            <a:r>
              <a:rPr lang="it-IT">
                <a:solidFill>
                  <a:srgbClr val="1F497D"/>
                </a:solidFill>
              </a:rPr>
              <a:t>Conforti: la difesa “in sostituzione” non trova adeguato riscontro nella prassi. Né si può sostenere che lo Stato sia complice dei terroristi operanti nel suo territorio. </a:t>
            </a:r>
            <a:r>
              <a:rPr lang="it-IT" i="1">
                <a:solidFill>
                  <a:srgbClr val="1F497D"/>
                </a:solidFill>
              </a:rPr>
              <a:t>Bisogna comunque prendere atto dei limiti del diritto internazionale</a:t>
            </a:r>
            <a:r>
              <a:rPr lang="it-IT">
                <a:solidFill>
                  <a:srgbClr val="1F497D"/>
                </a:solidFill>
              </a:rPr>
              <a: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85714109"/>
      </p:ext>
    </p:extLst>
  </p:cSld>
  <p:clrMapOvr>
    <a:masterClrMapping/>
  </p:clrMapOvr>
  <p:transition/>
  <p:timing/>
</p:sld>
</file>

<file path=ppt/slides/slide4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Uso della forza a fini umanitari</a:t>
            </a:r>
            <a:endParaRPr lang="it-IT" i="1">
              <a:solidFill>
                <a:srgbClr val="1F497D"/>
              </a:solidFill>
            </a:endParaRPr>
          </a:p>
        </p:txBody>
      </p:sp>
      <p:sp>
        <p:nvSpPr>
          <p:cNvPr id="3" name="Segnaposto contenuto 2"/>
          <p:cNvSpPr>
            <a:spLocks noGrp="1"/>
          </p:cNvSpPr>
          <p:nvPr>
            <p:ph idx="1"/>
          </p:nvPr>
        </p:nvSpPr>
        <p:spPr>
          <a:xfrm>
            <a:off x="457200" y="1149823"/>
            <a:ext cx="8229600" cy="5319848"/>
          </a:xfrm>
        </p:spPr>
        <p:txBody>
          <a:bodyPr>
            <a:normAutofit fontScale="92500"/>
          </a:bodyPr>
          <a:lstStyle/>
          <a:p>
            <a:pPr marL="0" indent="0" algn="just">
              <a:buNone/>
            </a:pPr>
            <a:r>
              <a:rPr lang="it-IT">
                <a:solidFill>
                  <a:srgbClr val="1F497D"/>
                </a:solidFill>
              </a:rPr>
              <a:t>E’ possibile usare la forza a fini umanitari, come quando Stati Uniti, Regno Unito e Francia sono intervenuti contro la Siria in ragione del ricorso da parte di quest’ultima all’uso di armi chimiche.</a:t>
            </a:r>
          </a:p>
          <a:p>
            <a:pPr marL="0" indent="0" algn="just">
              <a:buNone/>
            </a:pPr>
            <a:r>
              <a:rPr lang="it-IT" i="1">
                <a:solidFill>
                  <a:srgbClr val="1F497D"/>
                </a:solidFill>
              </a:rPr>
              <a:t>Syria Action </a:t>
            </a:r>
            <a:r>
              <a:rPr lang="mr-IN" i="1">
                <a:solidFill>
                  <a:srgbClr val="1F497D"/>
                </a:solidFill>
              </a:rPr>
              <a:t>–</a:t>
            </a:r>
            <a:r>
              <a:rPr lang="it-IT" i="1">
                <a:solidFill>
                  <a:srgbClr val="1F497D"/>
                </a:solidFill>
              </a:rPr>
              <a:t> UK Government Legal Position</a:t>
            </a:r>
            <a:r>
              <a:rPr lang="it-IT">
                <a:solidFill>
                  <a:srgbClr val="1F497D"/>
                </a:solidFill>
              </a:rPr>
              <a:t>:</a:t>
            </a:r>
          </a:p>
          <a:p>
            <a:pPr marL="0" indent="0" algn="just">
              <a:buNone/>
            </a:pPr>
            <a:r>
              <a:rPr lang="it-IT">
                <a:solidFill>
                  <a:srgbClr val="1F497D"/>
                </a:solidFill>
              </a:rPr>
              <a:t>Decisione di ricorrere alla forza basata su (1) prova di un’emergenza umanitaria su larga scala; (2) mancanza di mezzi alternativi per salvare vite umane; (3) ricorso a un uso proporzionato della forza, necessario a alleviare le sofferenze della popolazione.</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4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149823"/>
            <a:ext cx="8229600" cy="5319848"/>
          </a:xfrm>
        </p:spPr>
        <p:txBody>
          <a:bodyPr>
            <a:normAutofit/>
          </a:bodyPr>
          <a:lstStyle/>
          <a:p>
            <a:pPr marL="0" indent="0" algn="just">
              <a:buNone/>
            </a:pPr>
            <a:r>
              <a:rPr lang="it-IT">
                <a:solidFill>
                  <a:srgbClr val="1F497D"/>
                </a:solidFill>
              </a:rPr>
              <a:t>Anche qui la responsabilità di proteggere gioca un ruolo molto rilevante. </a:t>
            </a:r>
          </a:p>
          <a:p>
            <a:pPr marL="0" indent="0" algn="just">
              <a:buNone/>
            </a:pPr>
            <a:r>
              <a:rPr lang="it-IT">
                <a:solidFill>
                  <a:srgbClr val="1F497D"/>
                </a:solidFill>
              </a:rPr>
              <a:t>Invocata nel caso dell’intervento degli Stati della NATO in Jugoslavia per i massacri compiuti in Kosovo.</a:t>
            </a:r>
          </a:p>
          <a:p>
            <a:pPr marL="0" indent="0" algn="just">
              <a:buNone/>
            </a:pPr>
            <a:r>
              <a:rPr lang="it-IT">
                <a:solidFill>
                  <a:srgbClr val="1F497D"/>
                </a:solidFill>
              </a:rPr>
              <a:t>Anche dagli USA nel 1989 quando invasero Panama e deposero il Generale Noriega, essendo Panama accusato di praticare il contrabbando di droga.</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55655151"/>
      </p:ext>
    </p:extLst>
  </p:cSld>
  <p:clrMapOvr>
    <a:masterClrMapping/>
  </p:clrMapOvr>
  <p:transition/>
  <p:timing/>
</p:sld>
</file>

<file path=ppt/slides/slide4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996169"/>
            <a:ext cx="8229600" cy="5321603"/>
          </a:xfrm>
        </p:spPr>
        <p:txBody>
          <a:bodyPr>
            <a:normAutofit lnSpcReduction="10000"/>
          </a:bodyPr>
          <a:lstStyle/>
          <a:p>
            <a:pPr algn="just">
              <a:buFontTx/>
              <a:buChar char="-"/>
            </a:pPr>
            <a:r>
              <a:rPr lang="it-IT">
                <a:solidFill>
                  <a:srgbClr val="1F497D"/>
                </a:solidFill>
              </a:rPr>
              <a:t>Può utilizzarsi la forza oltre quanto previsto dalla Carta? </a:t>
            </a:r>
          </a:p>
          <a:p>
            <a:pPr algn="just">
              <a:buFontTx/>
              <a:buChar char="-"/>
            </a:pPr>
            <a:r>
              <a:rPr lang="it-IT">
                <a:solidFill>
                  <a:srgbClr val="1F497D"/>
                </a:solidFill>
              </a:rPr>
              <a:t>Prassi non è sufficiente e spesso ci sono proteste della comunità internazionale. </a:t>
            </a:r>
          </a:p>
          <a:p>
            <a:pPr algn="just">
              <a:buFontTx/>
              <a:buChar char="-"/>
            </a:pPr>
            <a:r>
              <a:rPr lang="it-IT">
                <a:solidFill>
                  <a:srgbClr val="1F497D"/>
                </a:solidFill>
              </a:rPr>
              <a:t>Del resto è anche vero che non è detto che tutto quel che è autorizzato dal Consiglio sia lecito. Libia: più che di emergenza umanitaria lì doveva parlarsi di guerra civile. Autorizzazione del Consiglio sembrava molto orientata politicamente contro il governo di Gheddafi più che a fini umanitari.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684992451"/>
      </p:ext>
    </p:extLst>
  </p:cSld>
  <p:clrMapOvr>
    <a:masterClrMapping/>
  </p:clrMapOvr>
  <p:transition/>
  <p:timing/>
</p:sld>
</file>

<file path=ppt/slides/slide4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Violazioni gravi dei diritti umani</a:t>
            </a:r>
          </a:p>
        </p:txBody>
      </p:sp>
      <p:sp>
        <p:nvSpPr>
          <p:cNvPr id="3" name="Segnaposto contenuto 2"/>
          <p:cNvSpPr>
            <a:spLocks noGrp="1"/>
          </p:cNvSpPr>
          <p:nvPr>
            <p:ph idx="1"/>
          </p:nvPr>
        </p:nvSpPr>
        <p:spPr>
          <a:xfrm>
            <a:off x="457200" y="996169"/>
            <a:ext cx="8229600" cy="5321603"/>
          </a:xfrm>
        </p:spPr>
        <p:txBody>
          <a:bodyPr>
            <a:normAutofit lnSpcReduction="10000"/>
          </a:bodyPr>
          <a:lstStyle/>
          <a:p>
            <a:pPr algn="just">
              <a:buFontTx/>
              <a:buChar char="-"/>
            </a:pPr>
            <a:r>
              <a:rPr lang="it-IT">
                <a:solidFill>
                  <a:srgbClr val="1F497D"/>
                </a:solidFill>
              </a:rPr>
              <a:t>Crimini internazionali sono idonei a impegnare sia la responsabilità dello Stato (laddove l’individuo agisca come suo organo) e quella individuale dell’autore. Duplice responsabilità.</a:t>
            </a:r>
          </a:p>
          <a:p>
            <a:pPr algn="just">
              <a:buFontTx/>
              <a:buChar char="-"/>
            </a:pPr>
            <a:r>
              <a:rPr lang="it-IT">
                <a:solidFill>
                  <a:srgbClr val="1F497D"/>
                </a:solidFill>
              </a:rPr>
              <a:t>Sviluppo del settore del diritto internazionale penale in particolare attraverso la nascita di tribunali internazionali per la punizione dei crimini. Antecedente storico è il Tribunale di Norimberga (su impulso delle potenze vincitrici </a:t>
            </a:r>
            <a:r>
              <a:rPr lang="mr-IN">
                <a:solidFill>
                  <a:srgbClr val="1F497D"/>
                </a:solidFill>
              </a:rPr>
              <a:t>–</a:t>
            </a:r>
            <a:r>
              <a:rPr lang="it-IT">
                <a:solidFill>
                  <a:srgbClr val="1F497D"/>
                </a:solidFill>
              </a:rPr>
              <a:t> non imparziale e indipendente). Poi ICTY, ICTR, Corte Penale internazionale.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906755296"/>
      </p:ext>
    </p:extLst>
  </p:cSld>
  <p:clrMapOvr>
    <a:masterClrMapping/>
  </p:clrMapOvr>
  <p:transition/>
  <p:timing/>
</p:sld>
</file>

<file path=ppt/slides/slide5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Principali crimini</a:t>
            </a:r>
          </a:p>
        </p:txBody>
      </p:sp>
      <p:sp>
        <p:nvSpPr>
          <p:cNvPr id="3" name="Segnaposto contenuto 2"/>
          <p:cNvSpPr>
            <a:spLocks noGrp="1"/>
          </p:cNvSpPr>
          <p:nvPr>
            <p:ph idx="1"/>
          </p:nvPr>
        </p:nvSpPr>
        <p:spPr>
          <a:xfrm>
            <a:off x="457200" y="996169"/>
            <a:ext cx="8229600" cy="5321603"/>
          </a:xfrm>
        </p:spPr>
        <p:txBody>
          <a:bodyPr>
            <a:normAutofit fontScale="85000" lnSpcReduction="20000"/>
          </a:bodyPr>
          <a:lstStyle/>
          <a:p>
            <a:pPr algn="just">
              <a:buFontTx/>
              <a:buChar char="-"/>
            </a:pPr>
            <a:r>
              <a:rPr lang="it-IT">
                <a:solidFill>
                  <a:srgbClr val="1F497D"/>
                </a:solidFill>
              </a:rPr>
              <a:t>Crimini di guerra: legame con guerra; violazione grave d.i. umanitario con resp. Intenazionale penale individuale; nesso</a:t>
            </a:r>
          </a:p>
          <a:p>
            <a:pPr algn="just">
              <a:buFontTx/>
              <a:buChar char="-"/>
            </a:pPr>
            <a:r>
              <a:rPr lang="it-IT">
                <a:solidFill>
                  <a:srgbClr val="1F497D"/>
                </a:solidFill>
              </a:rPr>
              <a:t>Crimini contro l’umanità (art. 7 Statuto c.p.i.): attacco sistemico e diffuso contro popolazione civile; lesione dignità umana; prassi estesa o sistematica di atrocità; consapevolezza del reo.</a:t>
            </a:r>
          </a:p>
          <a:p>
            <a:pPr algn="just">
              <a:buFontTx/>
              <a:buChar char="-"/>
            </a:pPr>
            <a:r>
              <a:rPr lang="it-IT">
                <a:solidFill>
                  <a:srgbClr val="1F497D"/>
                </a:solidFill>
              </a:rPr>
              <a:t>Genocidio: (Convenzione 1948; dolo specifico; elemento oggettivo; no movente politico);</a:t>
            </a:r>
          </a:p>
          <a:p>
            <a:pPr marL="0" indent="0" algn="just">
              <a:buNone/>
            </a:pPr>
            <a:r>
              <a:rPr lang="it-IT">
                <a:solidFill>
                  <a:srgbClr val="1F497D"/>
                </a:solidFill>
              </a:rPr>
              <a:t>- Aggressione (art. 8-bis): pianificazione, preparazione, esecuzione di guerra da chi ha il controllo politico e militare. Raporto con uso della forza.</a:t>
            </a:r>
          </a:p>
          <a:p>
            <a:pPr marL="0" indent="0" algn="just">
              <a:buNone/>
            </a:pPr>
            <a:r>
              <a:rPr lang="it-IT">
                <a:solidFill>
                  <a:srgbClr val="1F497D"/>
                </a:solidFill>
              </a:rPr>
              <a:t>La differenza è spesso determinata dall’elemento contestuale.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229701462"/>
      </p:ext>
    </p:extLst>
  </p:cSld>
  <p:clrMapOvr>
    <a:masterClrMapping/>
  </p:clrMapOvr>
  <p:transition/>
  <p:timing/>
</p:sld>
</file>

<file path=ppt/slides/slide5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Genocidio</a:t>
            </a:r>
          </a:p>
        </p:txBody>
      </p:sp>
      <p:sp>
        <p:nvSpPr>
          <p:cNvPr id="3" name="Segnaposto contenuto 2"/>
          <p:cNvSpPr>
            <a:spLocks noGrp="1"/>
          </p:cNvSpPr>
          <p:nvPr>
            <p:ph idx="1"/>
          </p:nvPr>
        </p:nvSpPr>
        <p:spPr>
          <a:xfrm>
            <a:off x="457200" y="996169"/>
            <a:ext cx="8229600" cy="5321603"/>
          </a:xfrm>
        </p:spPr>
        <p:txBody>
          <a:bodyPr>
            <a:normAutofit fontScale="55000" lnSpcReduction="20000"/>
          </a:bodyPr>
          <a:lstStyle/>
          <a:p>
            <a:pPr marL="0" indent="0" algn="just">
              <a:buNone/>
            </a:pPr>
            <a:r>
              <a:rPr lang="it-IT">
                <a:solidFill>
                  <a:srgbClr val="1F497D"/>
                </a:solidFill>
              </a:rPr>
              <a:t>Convenzione per la prevenzione e la repressione del crimine di genocidio (1948)Data di adozione 09.12.1948- Data di entrata in vigore 12.01.1951 - Autorizzazione alla ratifica e ordine di esecuzione in Italia dati con legge n. 153 dell' 11 marzo 1952</a:t>
            </a:r>
          </a:p>
          <a:p>
            <a:pPr marL="0" indent="0" algn="just">
              <a:buNone/>
            </a:pPr>
            <a:endParaRPr lang="it-IT">
              <a:solidFill>
                <a:srgbClr val="1F497D"/>
              </a:solidFill>
            </a:endParaRPr>
          </a:p>
          <a:p>
            <a:pPr marL="0" indent="0" algn="just">
              <a:buNone/>
            </a:pPr>
            <a:r>
              <a:rPr lang="it-IT">
                <a:solidFill>
                  <a:srgbClr val="1F497D"/>
                </a:solidFill>
              </a:rPr>
              <a:t>Articolo II</a:t>
            </a:r>
          </a:p>
          <a:p>
            <a:pPr marL="0" indent="0" algn="just">
              <a:buNone/>
            </a:pPr>
            <a:endParaRPr lang="it-IT">
              <a:solidFill>
                <a:srgbClr val="1F497D"/>
              </a:solidFill>
            </a:endParaRPr>
          </a:p>
          <a:p>
            <a:pPr marL="0" indent="0" algn="just">
              <a:buNone/>
            </a:pPr>
            <a:r>
              <a:rPr lang="it-IT">
                <a:solidFill>
                  <a:srgbClr val="1F497D"/>
                </a:solidFill>
              </a:rPr>
              <a:t>Nella presente Convenzione, per genocidio si intende ciascuno degli atti seguenti, commessi con l'intenzione di distruggere, in tutto o in parte, un gruppo nazionale, etnico, razziale o religioso, come tale:</a:t>
            </a:r>
          </a:p>
          <a:p>
            <a:pPr marL="0" indent="0" algn="just">
              <a:buNone/>
            </a:pPr>
            <a:endParaRPr lang="it-IT">
              <a:solidFill>
                <a:srgbClr val="1F497D"/>
              </a:solidFill>
            </a:endParaRPr>
          </a:p>
          <a:p>
            <a:pPr marL="0" indent="0" algn="just">
              <a:buNone/>
            </a:pPr>
            <a:r>
              <a:rPr lang="it-IT">
                <a:solidFill>
                  <a:srgbClr val="1F497D"/>
                </a:solidFill>
              </a:rPr>
              <a:t>a) uccisione di membri del gruppo;</a:t>
            </a:r>
          </a:p>
          <a:p>
            <a:pPr marL="0" indent="0" algn="just">
              <a:buNone/>
            </a:pPr>
            <a:endParaRPr lang="it-IT">
              <a:solidFill>
                <a:srgbClr val="1F497D"/>
              </a:solidFill>
            </a:endParaRPr>
          </a:p>
          <a:p>
            <a:pPr marL="0" indent="0" algn="just">
              <a:buNone/>
            </a:pPr>
            <a:r>
              <a:rPr lang="it-IT">
                <a:solidFill>
                  <a:srgbClr val="1F497D"/>
                </a:solidFill>
              </a:rPr>
              <a:t>b) lesioni gravi all'integrità fisica o mentale di membri del gruppo;</a:t>
            </a:r>
          </a:p>
          <a:p>
            <a:pPr marL="0" indent="0" algn="just">
              <a:buNone/>
            </a:pPr>
            <a:endParaRPr lang="it-IT">
              <a:solidFill>
                <a:srgbClr val="1F497D"/>
              </a:solidFill>
            </a:endParaRPr>
          </a:p>
          <a:p>
            <a:pPr marL="0" indent="0" algn="just">
              <a:buNone/>
            </a:pPr>
            <a:r>
              <a:rPr lang="it-IT">
                <a:solidFill>
                  <a:srgbClr val="1F497D"/>
                </a:solidFill>
              </a:rPr>
              <a:t>c) il fatto di sottoporre deliberatamente il gruppo a condizioni di vita intese a provocare la sua distruzione fisica, totale o parziale;</a:t>
            </a:r>
          </a:p>
          <a:p>
            <a:pPr marL="0" indent="0" algn="just">
              <a:buNone/>
            </a:pPr>
            <a:endParaRPr lang="it-IT">
              <a:solidFill>
                <a:srgbClr val="1F497D"/>
              </a:solidFill>
            </a:endParaRPr>
          </a:p>
          <a:p>
            <a:pPr marL="0" indent="0" algn="just">
              <a:buNone/>
            </a:pPr>
            <a:r>
              <a:rPr lang="it-IT">
                <a:solidFill>
                  <a:srgbClr val="1F497D"/>
                </a:solidFill>
              </a:rPr>
              <a:t>d) misure miranti a impedire nascite all'interno del gruppo;</a:t>
            </a:r>
          </a:p>
          <a:p>
            <a:pPr marL="0" indent="0" algn="just">
              <a:buNone/>
            </a:pPr>
            <a:endParaRPr lang="it-IT">
              <a:solidFill>
                <a:srgbClr val="1F497D"/>
              </a:solidFill>
            </a:endParaRPr>
          </a:p>
          <a:p>
            <a:pPr marL="0" indent="0" algn="just">
              <a:buNone/>
            </a:pPr>
            <a:r>
              <a:rPr lang="it-IT">
                <a:solidFill>
                  <a:srgbClr val="1F497D"/>
                </a:solidFill>
              </a:rPr>
              <a:t>e) trasferimento forzato di fanciulli da un gruppo ad un altro.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068777555"/>
      </p:ext>
    </p:extLst>
  </p:cSld>
  <p:clrMapOvr>
    <a:masterClrMapping/>
  </p:clrMapOvr>
  <p:transition/>
  <p:timing/>
</p:sld>
</file>

<file path=ppt/slides/slide5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Aggressione</a:t>
            </a:r>
          </a:p>
        </p:txBody>
      </p:sp>
      <p:sp>
        <p:nvSpPr>
          <p:cNvPr id="3" name="Segnaposto contenuto 2"/>
          <p:cNvSpPr>
            <a:spLocks noGrp="1"/>
          </p:cNvSpPr>
          <p:nvPr>
            <p:ph idx="1"/>
          </p:nvPr>
        </p:nvSpPr>
        <p:spPr>
          <a:xfrm>
            <a:off x="457200" y="996169"/>
            <a:ext cx="8229600" cy="5321603"/>
          </a:xfrm>
        </p:spPr>
        <p:txBody>
          <a:bodyPr>
            <a:normAutofit fontScale="92500" lnSpcReduction="10000"/>
          </a:bodyPr>
          <a:lstStyle/>
          <a:p>
            <a:pPr marL="0" indent="0" algn="just">
              <a:buNone/>
            </a:pPr>
            <a:r>
              <a:rPr lang="it-IT">
                <a:solidFill>
                  <a:srgbClr val="1F497D"/>
                </a:solidFill>
              </a:rPr>
              <a:t>Dichiarazione AG sulla definizione di aggressione del 14.12.1974. Esempi sono:</a:t>
            </a:r>
          </a:p>
          <a:p>
            <a:pPr algn="just">
              <a:buFontTx/>
              <a:buChar char="-"/>
            </a:pPr>
            <a:r>
              <a:rPr lang="it-IT">
                <a:solidFill>
                  <a:srgbClr val="1F497D"/>
                </a:solidFill>
              </a:rPr>
              <a:t>Invasione e occupazione militare, anche se temporanea;</a:t>
            </a:r>
          </a:p>
          <a:p>
            <a:pPr algn="just">
              <a:buFontTx/>
              <a:buChar char="-"/>
            </a:pPr>
            <a:r>
              <a:rPr lang="it-IT">
                <a:solidFill>
                  <a:srgbClr val="1F497D"/>
                </a:solidFill>
              </a:rPr>
              <a:t>Bombardamento da parte di forze aeree, terrestri o navali; </a:t>
            </a:r>
          </a:p>
          <a:p>
            <a:pPr algn="just">
              <a:buFontTx/>
              <a:buChar char="-"/>
            </a:pPr>
            <a:r>
              <a:rPr lang="it-IT">
                <a:solidFill>
                  <a:srgbClr val="1F497D"/>
                </a:solidFill>
              </a:rPr>
              <a:t>Blocco dei porti e delle coste;</a:t>
            </a:r>
          </a:p>
          <a:p>
            <a:pPr algn="just">
              <a:buFontTx/>
              <a:buChar char="-"/>
            </a:pPr>
            <a:r>
              <a:rPr lang="it-IT">
                <a:solidFill>
                  <a:srgbClr val="1F497D"/>
                </a:solidFill>
              </a:rPr>
              <a:t>Invio di bande di mercenari; </a:t>
            </a:r>
          </a:p>
          <a:p>
            <a:pPr algn="just">
              <a:buFontTx/>
              <a:buChar char="-"/>
            </a:pPr>
            <a:r>
              <a:rPr lang="it-IT">
                <a:solidFill>
                  <a:srgbClr val="1F497D"/>
                </a:solidFill>
              </a:rPr>
              <a:t>Messa a disposizione di territorio per attaccarne uno vicino (aggressione indiretta).</a:t>
            </a:r>
          </a:p>
          <a:p>
            <a:pPr marL="0" indent="0" algn="just">
              <a:buNone/>
            </a:pPr>
            <a:r>
              <a:rPr lang="it-IT">
                <a:solidFill>
                  <a:srgbClr val="1F497D"/>
                </a:solidFill>
              </a:rPr>
              <a:t>Impegna solitamente responsabilità dello Stato.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30765277"/>
      </p:ext>
    </p:extLst>
  </p:cSld>
  <p:clrMapOvr>
    <a:masterClrMapping/>
  </p:clrMapOvr>
  <p:transition/>
  <p:timing/>
</p:sld>
</file>

<file path=ppt/slides/slide5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Il terrorismo</a:t>
            </a:r>
          </a:p>
        </p:txBody>
      </p:sp>
      <p:sp>
        <p:nvSpPr>
          <p:cNvPr id="3" name="Segnaposto contenuto 2"/>
          <p:cNvSpPr>
            <a:spLocks noGrp="1"/>
          </p:cNvSpPr>
          <p:nvPr>
            <p:ph idx="1"/>
          </p:nvPr>
        </p:nvSpPr>
        <p:spPr>
          <a:xfrm>
            <a:off x="457200" y="996169"/>
            <a:ext cx="8229600" cy="5321603"/>
          </a:xfrm>
        </p:spPr>
        <p:txBody>
          <a:bodyPr>
            <a:normAutofit/>
          </a:bodyPr>
          <a:lstStyle/>
          <a:p>
            <a:pPr marL="0" indent="0" algn="just">
              <a:buNone/>
            </a:pPr>
            <a:r>
              <a:rPr lang="it-IT">
                <a:solidFill>
                  <a:srgbClr val="1F497D"/>
                </a:solidFill>
              </a:rPr>
              <a:t>Atto criminale (come omicidio o presa di ostaggi) finalizzato a spargere terrore nella popolazione civile e trascendente i confini territoriali di un singolo Stato. </a:t>
            </a:r>
          </a:p>
          <a:p>
            <a:pPr marL="0" indent="0" algn="just">
              <a:buNone/>
            </a:pPr>
            <a:r>
              <a:rPr lang="it-IT">
                <a:solidFill>
                  <a:srgbClr val="1F497D"/>
                </a:solidFill>
              </a:rPr>
              <a:t>Si discute se sia un crimine internazionale.</a:t>
            </a:r>
          </a:p>
          <a:p>
            <a:pPr marL="0" indent="0" algn="just">
              <a:buNone/>
            </a:pPr>
            <a:r>
              <a:rPr lang="it-IT">
                <a:solidFill>
                  <a:srgbClr val="1F497D"/>
                </a:solidFill>
              </a:rPr>
              <a:t>Nel 2011 la Camera d’appello del Tribunale speciale per il Libano ha risposto positivamente.</a:t>
            </a:r>
          </a:p>
          <a:p>
            <a:pPr marL="0" indent="0" algn="just">
              <a:buNone/>
            </a:pPr>
            <a:r>
              <a:rPr lang="it-IT">
                <a:solidFill>
                  <a:srgbClr val="1F497D"/>
                </a:solidFill>
              </a:rPr>
              <a:t>Non rientrano atti terroristici compiuti dai cittadini sul proprio suolo.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30765277"/>
      </p:ext>
    </p:extLst>
  </p:cSld>
  <p:clrMapOvr>
    <a:masterClrMapping/>
  </p:clrMapOvr>
  <p:transition/>
  <p:timing/>
</p:sld>
</file>

<file path=ppt/slides/slide5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Il terrorismo</a:t>
            </a:r>
          </a:p>
        </p:txBody>
      </p:sp>
      <p:sp>
        <p:nvSpPr>
          <p:cNvPr id="3" name="Segnaposto contenuto 2"/>
          <p:cNvSpPr>
            <a:spLocks noGrp="1"/>
          </p:cNvSpPr>
          <p:nvPr>
            <p:ph idx="1"/>
          </p:nvPr>
        </p:nvSpPr>
        <p:spPr>
          <a:xfrm>
            <a:off x="457200" y="996169"/>
            <a:ext cx="8229600" cy="5321603"/>
          </a:xfrm>
        </p:spPr>
        <p:txBody>
          <a:bodyPr>
            <a:normAutofit fontScale="92500" lnSpcReduction="20000"/>
          </a:bodyPr>
          <a:lstStyle/>
          <a:p>
            <a:pPr marL="0" indent="0" algn="just">
              <a:buNone/>
            </a:pPr>
            <a:r>
              <a:rPr lang="it-IT">
                <a:solidFill>
                  <a:srgbClr val="1F497D"/>
                </a:solidFill>
              </a:rPr>
              <a:t>Sfugge al principio della giurisdizione penale universale, non trattandosi di un crimine contro l’umanità. </a:t>
            </a:r>
          </a:p>
          <a:p>
            <a:pPr marL="0" indent="0" algn="just">
              <a:buNone/>
            </a:pPr>
            <a:r>
              <a:rPr lang="it-IT">
                <a:solidFill>
                  <a:srgbClr val="1F497D"/>
                </a:solidFill>
              </a:rPr>
              <a:t>La norma consuetudinaria che lo prevede obbliga solo gli Stati a prevedere legislazione interna che punisca il crimine (in Italia art. 270-bis c.p.). Anche ai terroristi vanno garantiti diritti fondamentali (CtEDU, 2008, in </a:t>
            </a:r>
            <a:r>
              <a:rPr lang="it-IT" i="1" err="1">
                <a:solidFill>
                  <a:srgbClr val="1F497D"/>
                </a:solidFill>
              </a:rPr>
              <a:t>Saadi c. Italia</a:t>
            </a:r>
            <a:r>
              <a:rPr lang="it-IT">
                <a:solidFill>
                  <a:srgbClr val="1F497D"/>
                </a:solidFill>
              </a:rPr>
              <a:t>: rischio estradizione tortura).</a:t>
            </a:r>
          </a:p>
          <a:p>
            <a:pPr marL="0" indent="0" algn="just">
              <a:buNone/>
            </a:pPr>
            <a:r>
              <a:rPr lang="it-IT">
                <a:solidFill>
                  <a:srgbClr val="1F497D"/>
                </a:solidFill>
              </a:rPr>
              <a:t>Conforti: eccezionalmente, gli attacchi dell’11 settembre possono essere considerati crimini contro l’umanità. Al Qaeda ha posto in essere attacco diffuso e sistematico.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874383406"/>
      </p:ext>
    </p:extLst>
  </p:cSld>
  <p:clrMapOvr>
    <a:masterClrMapping/>
  </p:clrMapOvr>
  <p:transition/>
  <p:timing/>
</p:sld>
</file>

<file path=ppt/slides/slide5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Giurisdizione penale universale</a:t>
            </a:r>
          </a:p>
        </p:txBody>
      </p:sp>
      <p:sp>
        <p:nvSpPr>
          <p:cNvPr id="3" name="Segnaposto contenuto 2"/>
          <p:cNvSpPr>
            <a:spLocks noGrp="1"/>
          </p:cNvSpPr>
          <p:nvPr>
            <p:ph idx="1"/>
          </p:nvPr>
        </p:nvSpPr>
        <p:spPr>
          <a:xfrm>
            <a:off x="457200" y="996169"/>
            <a:ext cx="8229600" cy="5321603"/>
          </a:xfrm>
        </p:spPr>
        <p:txBody>
          <a:bodyPr>
            <a:normAutofit fontScale="92500" lnSpcReduction="20000"/>
          </a:bodyPr>
          <a:lstStyle/>
          <a:p>
            <a:pPr marL="0" indent="0" algn="just">
              <a:buNone/>
            </a:pPr>
            <a:r>
              <a:rPr lang="it-IT">
                <a:solidFill>
                  <a:srgbClr val="1F497D"/>
                </a:solidFill>
              </a:rPr>
              <a:t>Principio consuetudinario secondo cui ogni Stato può processare presunti autori di crimini internazionali, a prescindere dal luogo dove il crimine è stato commesso e dalla nazionalità dell’autore. Principio riconosciuto in vari ordinamenti interni ma legato a presenza di criminale sul territorio del foro (Austria, Paesi Bassi, Spagna, Belgio). </a:t>
            </a:r>
          </a:p>
          <a:p>
            <a:pPr marL="0" indent="0" algn="just">
              <a:buNone/>
            </a:pPr>
            <a:r>
              <a:rPr lang="it-IT">
                <a:solidFill>
                  <a:srgbClr val="1F497D"/>
                </a:solidFill>
              </a:rPr>
              <a:t>Potere dello Stato (non dovere) che resta libero di perseguire o meno il presunto responsabile.</a:t>
            </a:r>
          </a:p>
          <a:p>
            <a:pPr marL="0" indent="0" algn="just">
              <a:buNone/>
            </a:pPr>
            <a:r>
              <a:rPr lang="it-IT" i="1">
                <a:solidFill>
                  <a:srgbClr val="1F497D"/>
                </a:solidFill>
              </a:rPr>
              <a:t>Aut dedere aut iudicare</a:t>
            </a:r>
            <a:r>
              <a:rPr lang="it-IT">
                <a:solidFill>
                  <a:srgbClr val="1F497D"/>
                </a:solidFill>
              </a:rPr>
              <a:t>? Obbligo di consegnare il criminale se un altro Stato lo chiede e non lo si vuol processare. Richiede accordo.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30765277"/>
      </p:ext>
    </p:extLst>
  </p:cSld>
  <p:clrMapOvr>
    <a:masterClrMapping/>
  </p:clrMapOvr>
  <p:transition/>
  <p:timing/>
</p:sld>
</file>

<file path=ppt/slides/slide5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50117"/>
            <a:ext cx="8229600" cy="1143000"/>
          </a:xfrm>
        </p:spPr>
        <p:txBody>
          <a:bodyPr/>
          <a:lstStyle/>
          <a:p>
            <a:r>
              <a:rPr lang="it-IT">
                <a:solidFill>
                  <a:srgbClr val="1F497D"/>
                </a:solidFill>
              </a:rPr>
              <a:t>Giurisdizione civile universale</a:t>
            </a:r>
          </a:p>
        </p:txBody>
      </p:sp>
      <p:sp>
        <p:nvSpPr>
          <p:cNvPr id="3" name="Segnaposto contenuto 2"/>
          <p:cNvSpPr>
            <a:spLocks noGrp="1"/>
          </p:cNvSpPr>
          <p:nvPr>
            <p:ph idx="1"/>
          </p:nvPr>
        </p:nvSpPr>
        <p:spPr>
          <a:xfrm>
            <a:off x="457200" y="996169"/>
            <a:ext cx="8229600" cy="5321603"/>
          </a:xfrm>
        </p:spPr>
        <p:txBody>
          <a:bodyPr>
            <a:normAutofit lnSpcReduction="10000"/>
          </a:bodyPr>
          <a:lstStyle/>
          <a:p>
            <a:pPr marL="0" indent="0" algn="just">
              <a:buNone/>
            </a:pPr>
            <a:r>
              <a:rPr lang="it-IT">
                <a:solidFill>
                  <a:srgbClr val="1F497D"/>
                </a:solidFill>
              </a:rPr>
              <a:t>E’ possibile citare per danni civili l’autore di un crimine internazionale in qualsiasi luogo?</a:t>
            </a:r>
          </a:p>
          <a:p>
            <a:pPr marL="0" indent="0" algn="just">
              <a:buNone/>
            </a:pPr>
            <a:r>
              <a:rPr lang="it-IT">
                <a:solidFill>
                  <a:srgbClr val="1F497D"/>
                </a:solidFill>
              </a:rPr>
              <a:t>Risposta negativa. Non norma consuetudinaria. CEDU in </a:t>
            </a:r>
            <a:r>
              <a:rPr lang="it-IT" i="1" err="1">
                <a:solidFill>
                  <a:srgbClr val="1F497D"/>
                </a:solidFill>
              </a:rPr>
              <a:t>Nait-Liman c. Svizzera</a:t>
            </a:r>
            <a:r>
              <a:rPr lang="it-IT">
                <a:solidFill>
                  <a:srgbClr val="1F497D"/>
                </a:solidFill>
              </a:rPr>
              <a:t> (2018) conferma approccio. Smentita anche da Corte di Cassazione italiana e Corte Suprema USA.</a:t>
            </a:r>
            <a:endParaRPr lang="it-IT">
              <a:solidFill>
                <a:srgbClr val="1F497D"/>
              </a:solidFill>
            </a:endParaRPr>
          </a:p>
          <a:p>
            <a:pPr marL="0" indent="0" algn="just">
              <a:buNone/>
            </a:pPr>
            <a:r>
              <a:rPr lang="it-IT">
                <a:solidFill>
                  <a:srgbClr val="1F497D"/>
                </a:solidFill>
              </a:rPr>
              <a:t>Stessi dubbi sussistono con riguardo a imprescrittibilità e inamnistiabilità. Scelta dei singoli Stati.</a:t>
            </a:r>
          </a:p>
          <a:p>
            <a:pPr marL="0" indent="0" algn="just">
              <a:buNone/>
            </a:pPr>
            <a:r>
              <a:rPr lang="it-IT">
                <a:solidFill>
                  <a:srgbClr val="1F497D"/>
                </a:solidFill>
              </a:rPr>
              <a:t>Conforti: consuetudine in via di formazione per imprescrittibilità.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30765277"/>
      </p:ext>
    </p:extLst>
  </p:cSld>
  <p:clrMapOvr>
    <a:masterClrMapping/>
  </p:clrMapOvr>
  <p:transition/>
  <p:timing/>
</p:sld>
</file>

<file path=ppt/slides/slide5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 name="Segnaposto contenuto 3" descr="the-end.jpg"/>
          <p:cNvPicPr>
            <a:picLocks noGrp="1" noChangeAspect="1"/>
          </p:cNvPicPr>
          <p:nvPr>
            <p:ph idx="1"/>
          </p:nvPr>
        </p:nvPicPr>
        <p:blipFill>
          <a:blip r:embed="rId2">
            <a:extLst>
              <a:ext uri="{28A0092B-C50C-407E-A947-70E740481C1C}">
                <a14:useLocalDpi xmlns:a14="http://schemas.microsoft.com/office/drawing/2010/main" val="0"/>
              </a:ext>
            </a:extLst>
          </a:blip>
          <a:srcRect l="5324" r="5324"/>
          <a:stretch>
            <a:fillRect/>
          </a:stretch>
        </p:blipFill>
        <p:spPr>
          <a:xfrm>
            <a:off x="0" y="0"/>
            <a:ext cx="9144000" cy="6857999"/>
          </a:xfrm>
        </p:spPr>
      </p:pic>
      <p:pic>
        <p:nvPicPr>
          <p:cNvPr id="3" name="Segnaposto contenuto 5" descr="thats-all-folks-7172-400x250.jpg"/>
          <p:cNvPicPr>
            <a:picLocks noChangeAspect="1"/>
          </p:cNvPicPr>
          <p:nvPr/>
        </p:nvPicPr>
        <p:blipFill>
          <a:blip r:embed="rId3">
            <a:extLst>
              <a:ext uri="{28A0092B-C50C-407E-A947-70E740481C1C}">
                <a14:useLocalDpi xmlns:a14="http://schemas.microsoft.com/office/drawing/2010/main" val="0"/>
              </a:ext>
            </a:extLst>
          </a:blip>
          <a:srcRect t="2593" b="2593"/>
          <a:stretch>
            <a:fillRect/>
          </a:stretch>
        </p:blipFill>
        <p:spPr>
          <a:xfrm>
            <a:off x="0" y="0"/>
            <a:ext cx="9144000" cy="6858000"/>
          </a:xfrm>
          <a:prstGeom prst="rect">
            <a:avLst/>
          </a:prstGeom>
        </p:spPr>
      </p:pic>
    </p:spTree>
    <p:extLst>
      <p:ext uri="{BB962C8B-B14F-4D97-AF65-F5344CB8AC3E}">
        <p14:creationId xmlns:p14="http://schemas.microsoft.com/office/powerpoint/2010/main" val="204676140"/>
      </p:ext>
    </p:extLst>
  </p:cSld>
  <p:clrMapOvr>
    <a:masterClrMapping/>
  </p:clrMapOvr>
  <p:transition/>
  <p:timing/>
</p:sld>
</file>

<file path=ppt/tags/tag1.xml><?xml version="1.0" encoding="utf-8"?>
<p:tagLst xmlns:p="http://schemas.openxmlformats.org/presentationml/2006/main">
  <p:tag name="AS_NET" val="4.0.30319.42000"/>
  <p:tag name="AS_OS" val="Microsoft Windows NT 10.0.19045.0"/>
  <p:tag name="AS_RELEASE_DATE" val="2018.09.12"/>
  <p:tag name="AS_TITLE" val="Aspose.Slides for .NET 4.0"/>
  <p:tag name="AS_VERSION" val="18.9"/>
</p:tagLst>
</file>

<file path=ppt/theme/theme1.xml><?xml version="1.0" encoding="utf-8"?>
<a:theme xmlns:r="http://schemas.openxmlformats.org/officeDocument/2006/relationships"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335</Paragraphs>
  <Slides>57</Slides>
  <Notes>0</Notes>
  <TotalTime>0</TotalTime>
  <HiddenSlides>0</HiddenSlides>
  <MMClips>0</MMClips>
  <ScaleCrop>0</ScaleCrop>
  <HeadingPairs>
    <vt:vector baseType="variant" size="4">
      <vt:variant>
        <vt:lpstr>Theme</vt:lpstr>
      </vt:variant>
      <vt:variant>
        <vt:i4>1</vt:i4>
      </vt:variant>
      <vt:variant>
        <vt:lpstr>Slide Titles</vt:lpstr>
      </vt:variant>
      <vt:variant>
        <vt:i4>57</vt:i4>
      </vt:variant>
    </vt:vector>
  </HeadingPairs>
  <TitlesOfParts>
    <vt:vector baseType="lpstr" size="58">
      <vt:lpstr>Tema di Office</vt:lpstr>
      <vt:lpstr>Lo jus cogens.Nazioni Unite e uso della forza</vt:lpstr>
      <vt:lpstr>Punti trattati nella scorsa lezione</vt:lpstr>
      <vt:lpstr>Temi di oggi</vt:lpstr>
      <vt:lpstr>Lo jus cogens</vt:lpstr>
      <vt:lpstr>…segue</vt:lpstr>
      <vt:lpstr>Diuturnitas</vt:lpstr>
      <vt:lpstr>Opinio juris ac necessitatis</vt:lpstr>
      <vt:lpstr>Trattato contrario allo jus cogens</vt:lpstr>
      <vt:lpstr>Contenuto materiale</vt:lpstr>
      <vt:lpstr>Art. 103 Carta ONU</vt:lpstr>
      <vt:lpstr>…segue</vt:lpstr>
      <vt:lpstr>…segue</vt:lpstr>
      <vt:lpstr>Il divieto di usare la forza</vt:lpstr>
      <vt:lpstr>…segue</vt:lpstr>
      <vt:lpstr>Azione del Consiglio di Sicurezza</vt:lpstr>
      <vt:lpstr>…segue</vt:lpstr>
      <vt:lpstr>…segue</vt:lpstr>
      <vt:lpstr>…segue</vt:lpstr>
      <vt:lpstr>…segue</vt:lpstr>
      <vt:lpstr>…segue</vt:lpstr>
      <vt:lpstr>…segue</vt:lpstr>
      <vt:lpstr>Il sistema delle deleghe</vt:lpstr>
      <vt:lpstr>…segue</vt:lpstr>
      <vt:lpstr>…segue</vt:lpstr>
      <vt:lpstr>Autorizzazione all’uso della forza</vt:lpstr>
      <vt:lpstr>…segue</vt:lpstr>
      <vt:lpstr>…segue</vt:lpstr>
      <vt:lpstr>…segue</vt:lpstr>
      <vt:lpstr>…segue</vt:lpstr>
      <vt:lpstr>…segue</vt:lpstr>
      <vt:lpstr>Organizzazione Governo di territori</vt:lpstr>
      <vt:lpstr>…segue</vt:lpstr>
      <vt:lpstr>Peacekeeping operations</vt:lpstr>
      <vt:lpstr>…segue</vt:lpstr>
      <vt:lpstr>UNFIL</vt:lpstr>
      <vt:lpstr>…segue</vt:lpstr>
      <vt:lpstr>…segue</vt:lpstr>
      <vt:lpstr>…segue</vt:lpstr>
      <vt:lpstr>Legittima difesa</vt:lpstr>
      <vt:lpstr>…segue</vt:lpstr>
      <vt:lpstr>…segue</vt:lpstr>
      <vt:lpstr>…segue</vt:lpstr>
      <vt:lpstr>…segue</vt:lpstr>
      <vt:lpstr>…segue</vt:lpstr>
      <vt:lpstr>…segue</vt:lpstr>
      <vt:lpstr>Uso della forza a fini umanitari</vt:lpstr>
      <vt:lpstr>…segue</vt:lpstr>
      <vt:lpstr>…segue</vt:lpstr>
      <vt:lpstr>Violazioni gravi dei diritti umani</vt:lpstr>
      <vt:lpstr>Principali crimini</vt:lpstr>
      <vt:lpstr>Genocidio</vt:lpstr>
      <vt:lpstr>Aggressione</vt:lpstr>
      <vt:lpstr>Il terrorismo</vt:lpstr>
      <vt:lpstr>Il terrorismo</vt:lpstr>
      <vt:lpstr>Giurisdizione penale universale</vt:lpstr>
      <vt:lpstr>Giurisdizione civile universale</vt:lpstr>
      <vt:lpstr>Slide 57</vt:lpstr>
    </vt:vector>
  </TitlesOfParts>
  <LinksUpToDate>0</LinksUpToDate>
  <SharedDoc>0</SharedDoc>
  <HyperlinksChanged>0</HyperlinksChanged>
  <Application>Aspose.Slides for .NET</Application>
  <AppVersion>18.0900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dcterms:created xsi:type="dcterms:W3CDTF">2025-10-06T06:59:16Z</dcterms:created>
  <dcterms:modified xsi:type="dcterms:W3CDTF">2025-10-06T06:59:16Z</dcterms:modified>
</cp:coreProperties>
</file>