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8.9-->
<p:presentation xmlns:r="http://schemas.openxmlformats.org/officeDocument/2006/relationships" xmlns:a="http://schemas.openxmlformats.org/drawingml/2006/main" xmlns:p="http://schemas.openxmlformats.org/presentationml/2006/main" saveSubsetFonts="1" autoCompressPictures="0">
  <p:sldMasterIdLst>
    <p:sldMasterId id="2147483648" r:id="rId1"/>
  </p:sldMasterIdLst>
  <p:sldIdLst>
    <p:sldId id="256" r:id="rId2"/>
    <p:sldId id="257" r:id="rId3"/>
    <p:sldId id="351" r:id="rId4"/>
    <p:sldId id="259" r:id="rId5"/>
    <p:sldId id="260" r:id="rId6"/>
    <p:sldId id="328" r:id="rId7"/>
    <p:sldId id="261" r:id="rId8"/>
    <p:sldId id="372" r:id="rId9"/>
    <p:sldId id="263" r:id="rId10"/>
    <p:sldId id="380" r:id="rId11"/>
    <p:sldId id="329" r:id="rId12"/>
    <p:sldId id="352" r:id="rId13"/>
    <p:sldId id="371" r:id="rId14"/>
    <p:sldId id="370" r:id="rId15"/>
    <p:sldId id="262" r:id="rId16"/>
    <p:sldId id="354" r:id="rId17"/>
    <p:sldId id="281" r:id="rId18"/>
    <p:sldId id="280" r:id="rId19"/>
    <p:sldId id="285" r:id="rId20"/>
    <p:sldId id="358" r:id="rId21"/>
    <p:sldId id="381" r:id="rId22"/>
    <p:sldId id="379" r:id="rId23"/>
    <p:sldId id="359" r:id="rId24"/>
    <p:sldId id="360" r:id="rId25"/>
    <p:sldId id="326" r:id="rId26"/>
    <p:sldId id="277" r:id="rId27"/>
    <p:sldId id="353" r:id="rId28"/>
    <p:sldId id="268" r:id="rId29"/>
    <p:sldId id="282" r:id="rId30"/>
    <p:sldId id="278" r:id="rId31"/>
    <p:sldId id="327" r:id="rId32"/>
    <p:sldId id="355" r:id="rId33"/>
    <p:sldId id="356" r:id="rId34"/>
    <p:sldId id="283" r:id="rId35"/>
    <p:sldId id="284" r:id="rId36"/>
    <p:sldId id="286" r:id="rId37"/>
    <p:sldId id="374" r:id="rId38"/>
    <p:sldId id="287" r:id="rId39"/>
    <p:sldId id="373" r:id="rId40"/>
    <p:sldId id="357" r:id="rId41"/>
    <p:sldId id="375" r:id="rId42"/>
    <p:sldId id="376" r:id="rId43"/>
    <p:sldId id="377" r:id="rId44"/>
    <p:sldId id="378" r:id="rId45"/>
    <p:sldId id="382" r:id="rId46"/>
    <p:sldId id="383" r:id="rId47"/>
    <p:sldId id="384" r:id="rId48"/>
    <p:sldId id="385" r:id="rId49"/>
    <p:sldId id="386" r:id="rId50"/>
    <p:sldId id="387" r:id="rId51"/>
    <p:sldId id="388" r:id="rId52"/>
    <p:sldId id="389" r:id="rId53"/>
    <p:sldId id="390" r:id="rId54"/>
    <p:sldId id="391" r:id="rId55"/>
    <p:sldId id="361" r:id="rId56"/>
    <p:sldId id="362" r:id="rId57"/>
    <p:sldId id="364" r:id="rId58"/>
    <p:sldId id="269" r:id="rId59"/>
  </p:sldIdLst>
  <p:sldSz cx="9144000" cy="6858000" type="screen4x3"/>
  <p:notesSz cx="6858000" cy="9144000"/>
  <p:custDataLst>
    <p:tags r:id="rId60"/>
  </p:custDataLst>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26"/>
  </p:normalViewPr>
  <p:slideViewPr>
    <p:cSldViewPr snapToGrid="0" snapToObjects="1">
      <p:cViewPr varScale="1">
        <p:scale>
          <a:sx n="105" d="100"/>
          <a:sy n="105" d="100"/>
        </p:scale>
        <p:origin x="1794" y="7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slide" Target="slides/slide43.xml" /><Relationship Id="rId45" Type="http://schemas.openxmlformats.org/officeDocument/2006/relationships/slide" Target="slides/slide44.xml" /><Relationship Id="rId46" Type="http://schemas.openxmlformats.org/officeDocument/2006/relationships/slide" Target="slides/slide45.xml" /><Relationship Id="rId47" Type="http://schemas.openxmlformats.org/officeDocument/2006/relationships/slide" Target="slides/slide46.xml" /><Relationship Id="rId48" Type="http://schemas.openxmlformats.org/officeDocument/2006/relationships/slide" Target="slides/slide47.xml" /><Relationship Id="rId49" Type="http://schemas.openxmlformats.org/officeDocument/2006/relationships/slide" Target="slides/slide48.xml" /><Relationship Id="rId5" Type="http://schemas.openxmlformats.org/officeDocument/2006/relationships/slide" Target="slides/slide4.xml" /><Relationship Id="rId50" Type="http://schemas.openxmlformats.org/officeDocument/2006/relationships/slide" Target="slides/slide49.xml" /><Relationship Id="rId51" Type="http://schemas.openxmlformats.org/officeDocument/2006/relationships/slide" Target="slides/slide50.xml" /><Relationship Id="rId52" Type="http://schemas.openxmlformats.org/officeDocument/2006/relationships/slide" Target="slides/slide51.xml" /><Relationship Id="rId53" Type="http://schemas.openxmlformats.org/officeDocument/2006/relationships/slide" Target="slides/slide52.xml" /><Relationship Id="rId54" Type="http://schemas.openxmlformats.org/officeDocument/2006/relationships/slide" Target="slides/slide53.xml" /><Relationship Id="rId55" Type="http://schemas.openxmlformats.org/officeDocument/2006/relationships/slide" Target="slides/slide54.xml" /><Relationship Id="rId56" Type="http://schemas.openxmlformats.org/officeDocument/2006/relationships/slide" Target="slides/slide55.xml" /><Relationship Id="rId57" Type="http://schemas.openxmlformats.org/officeDocument/2006/relationships/slide" Target="slides/slide56.xml" /><Relationship Id="rId58" Type="http://schemas.openxmlformats.org/officeDocument/2006/relationships/slide" Target="slides/slide57.xml" /><Relationship Id="rId59" Type="http://schemas.openxmlformats.org/officeDocument/2006/relationships/slide" Target="slides/slide58.xml" /><Relationship Id="rId6" Type="http://schemas.openxmlformats.org/officeDocument/2006/relationships/slide" Target="slides/slide5.xml" /><Relationship Id="rId60" Type="http://schemas.openxmlformats.org/officeDocument/2006/relationships/tags" Target="tags/tag1.xml" /><Relationship Id="rId61" Type="http://schemas.openxmlformats.org/officeDocument/2006/relationships/presProps" Target="presProps.xml" /><Relationship Id="rId62" Type="http://schemas.openxmlformats.org/officeDocument/2006/relationships/viewProps" Target="viewProps.xml" /><Relationship Id="rId63" Type="http://schemas.openxmlformats.org/officeDocument/2006/relationships/theme" Target="theme/theme1.xml" /><Relationship Id="rId64" Type="http://schemas.openxmlformats.org/officeDocument/2006/relationships/tableStyles" Target="tableStyles.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Diapositiva titolo">
    <p:spTree>
      <p:nvGrpSpPr>
        <p:cNvPr id="1" name=""/>
        <p:cNvGrpSpPr/>
        <p:nvPr/>
      </p:nvGrpSpPr>
      <p:grpSpPr>
        <a:xfrm>
          <a:off x="0" y="0"/>
          <a: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96481918"/>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Titolo e contenuto">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6698398"/>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Intestazione sezione">
    <p:spTree>
      <p:nvGrpSpPr>
        <p:cNvPr id="1" name=""/>
        <p:cNvGrpSpPr/>
        <p:nvPr/>
      </p:nvGrpSpPr>
      <p:grpSpPr>
        <a:xfrm>
          <a:off x="0" y="0"/>
          <a: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687933544"/>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Contenuto 2">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836051156"/>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Confronto">
    <p:spTree>
      <p:nvGrpSpPr>
        <p:cNvPr id="1" name=""/>
        <p:cNvGrpSpPr/>
        <p:nvPr/>
      </p:nvGrpSpPr>
      <p:grpSpPr>
        <a:xfrm>
          <a:off x="0" y="0"/>
          <a: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17/09/2024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484615503"/>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Solo titolo">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17/09/2024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4571255"/>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Vuoto">
    <p:spTree>
      <p:nvGrpSpPr>
        <p:cNvPr id="1" name=""/>
        <p:cNvGrpSpPr/>
        <p:nvPr/>
      </p:nvGrpSpPr>
      <p:grpSpPr>
        <a:xfrm>
          <a:off x="0" y="0"/>
          <a:ext cx="0" cy="0"/>
        </a:xfrm>
      </p:grpSpPr>
      <p:sp>
        <p:nvSpPr>
          <p:cNvPr id="2" name="Segnaposto data 1"/>
          <p:cNvSpPr>
            <a:spLocks noGrp="1"/>
          </p:cNvSpPr>
          <p:nvPr>
            <p:ph type="dt" sz="half" idx="10"/>
          </p:nvPr>
        </p:nvSpPr>
        <p:spPr/>
        <p:txBody>
          <a:bodyPr/>
          <a:lstStyle/>
          <a:p>
            <a:fld id="{249B2DAF-EFB3-474C-ABAB-93B6A3001F4A}" type="datetimeFigureOut">
              <a:rPr lang="it-IT" smtClean="0"/>
              <a:t>17/09/2024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689150734"/>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Contenuto con didascalia">
    <p:spTree>
      <p:nvGrpSpPr>
        <p:cNvPr id="1" name=""/>
        <p:cNvGrpSpPr/>
        <p:nvPr/>
      </p:nvGrpSpPr>
      <p:grpSpPr>
        <a:xfrm>
          <a:off x="0" y="0"/>
          <a: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4361970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Immagine con didascalia">
    <p:spTree>
      <p:nvGrpSpPr>
        <p:cNvPr id="1" name=""/>
        <p:cNvGrpSpPr/>
        <p:nvPr/>
      </p:nvGrpSpPr>
      <p:grpSpPr>
        <a:xfrm>
          <a:off x="0" y="0"/>
          <a: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18111003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Titolo e testo verticale">
    <p:spTree>
      <p:nvGrpSpPr>
        <p:cNvPr id="1" name=""/>
        <p:cNvGrpSpPr/>
        <p:nvPr/>
      </p:nvGrpSpPr>
      <p:grpSpPr>
        <a:xfrm>
          <a:off x="0" y="0"/>
          <a: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28559452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Titolo verticale e testo">
    <p:spTree>
      <p:nvGrpSpPr>
        <p:cNvPr id="1" name=""/>
        <p:cNvGrpSpPr/>
        <p:nvPr/>
      </p:nvGrpSpPr>
      <p:grpSpPr>
        <a:xfrm>
          <a:off x="0" y="0"/>
          <a: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968384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17/09/2024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‹N›</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ctrTitle"/>
          </p:nvPr>
        </p:nvSpPr>
        <p:spPr>
          <a:xfrm>
            <a:off x="605645" y="1799254"/>
            <a:ext cx="8283744" cy="2780684"/>
          </a:xfrm>
        </p:spPr>
        <p:txBody>
          <a:bodyPr>
            <a:normAutofit/>
          </a:bodyPr>
          <a:lstStyle/>
          <a:p>
            <a:br>
              <a:rPr lang="it-IT">
                <a:solidFill>
                  <a:schemeClr val="tx2"/>
                </a:solidFill>
              </a:rPr>
            </a:br>
            <a:r>
              <a:rPr lang="it-IT">
                <a:solidFill>
                  <a:schemeClr val="tx2"/>
                </a:solidFill>
              </a:rPr>
              <a:t>Lo </a:t>
            </a:r>
            <a:r>
              <a:rPr lang="it-IT" i="1">
                <a:solidFill>
                  <a:schemeClr val="tx2"/>
                </a:solidFill>
              </a:rPr>
              <a:t>jus cogens</a:t>
            </a:r>
            <a:r>
              <a:rPr lang="it-IT">
                <a:solidFill>
                  <a:schemeClr val="tx2"/>
                </a:solidFill>
              </a:rPr>
              <a:t>.</a:t>
            </a:r>
            <a:br>
              <a:rPr lang="it-IT">
                <a:solidFill>
                  <a:schemeClr val="tx2"/>
                </a:solidFill>
              </a:rPr>
            </a:br>
            <a:r>
              <a:rPr lang="it-IT">
                <a:solidFill>
                  <a:schemeClr val="tx2"/>
                </a:solidFill>
              </a:rPr>
              <a:t>L’autodeterminazione dei popoli.</a:t>
            </a:r>
            <a:br>
              <a:rPr lang="it-IT">
                <a:solidFill>
                  <a:schemeClr val="tx2"/>
                </a:solidFill>
              </a:rPr>
            </a:br>
            <a:endParaRPr lang="it-IT">
              <a:solidFill>
                <a:schemeClr val="tx2"/>
              </a:solidFill>
            </a:endParaRPr>
          </a:p>
        </p:txBody>
      </p:sp>
      <p:sp>
        <p:nvSpPr>
          <p:cNvPr id="3" name="Sottotitolo 2"/>
          <p:cNvSpPr>
            <a:spLocks noGrp="1"/>
          </p:cNvSpPr>
          <p:nvPr>
            <p:ph type="subTitle" idx="1"/>
          </p:nvPr>
        </p:nvSpPr>
        <p:spPr>
          <a:xfrm>
            <a:off x="1388094" y="4579938"/>
            <a:ext cx="6400800" cy="1284580"/>
          </a:xfrm>
        </p:spPr>
        <p:txBody>
          <a:bodyPr>
            <a:normAutofit/>
          </a:bodyPr>
          <a:lstStyle/>
          <a:p>
            <a:r>
              <a:rPr lang="it-IT"/>
              <a:t>Giovanni Zarra</a:t>
            </a:r>
            <a:br>
              <a:rPr lang="it-IT"/>
            </a:br>
            <a:endParaRPr lang="it-IT" sz="2000" i="1"/>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2129059" y="5326851"/>
            <a:ext cx="6348984"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endParaRPr lang="it-IT" sz="2000">
              <a:solidFill>
                <a:schemeClr val="bg1">
                  <a:lumMod val="50000"/>
                </a:schemeClr>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Punti trattati nella scorsa lezione</a:t>
            </a:r>
          </a:p>
        </p:txBody>
      </p:sp>
      <p:sp>
        <p:nvSpPr>
          <p:cNvPr id="5" name="Segnaposto contenuto 4"/>
          <p:cNvSpPr>
            <a:spLocks noGrp="1"/>
          </p:cNvSpPr>
          <p:nvPr>
            <p:ph idx="1"/>
          </p:nvPr>
        </p:nvSpPr>
        <p:spPr>
          <a:xfrm>
            <a:off x="457200" y="1417638"/>
            <a:ext cx="8229600" cy="4900133"/>
          </a:xfrm>
        </p:spPr>
        <p:txBody>
          <a:bodyPr>
            <a:normAutofit lnSpcReduction="10000"/>
          </a:bodyPr>
          <a:lstStyle/>
          <a:p>
            <a:pPr algn="just"/>
            <a:r>
              <a:rPr lang="it-IT">
                <a:solidFill>
                  <a:srgbClr val="1F497D"/>
                </a:solidFill>
              </a:rPr>
              <a:t>Il concetto di diritto cogente</a:t>
            </a:r>
          </a:p>
          <a:p>
            <a:pPr algn="just"/>
            <a:r>
              <a:rPr lang="it-IT">
                <a:solidFill>
                  <a:srgbClr val="1F497D"/>
                </a:solidFill>
              </a:rPr>
              <a:t>Il diritto cogente nella dinamica delle fonti</a:t>
            </a:r>
          </a:p>
          <a:p>
            <a:pPr algn="just"/>
            <a:r>
              <a:rPr lang="it-IT">
                <a:solidFill>
                  <a:srgbClr val="1F497D"/>
                </a:solidFill>
              </a:rPr>
              <a:t>Casi dubbi di diritto cogente (art. 103 Carta ONU)</a:t>
            </a:r>
          </a:p>
          <a:p>
            <a:pPr algn="just"/>
            <a:r>
              <a:rPr lang="it-IT">
                <a:solidFill>
                  <a:srgbClr val="1F497D"/>
                </a:solidFill>
              </a:rPr>
              <a:t>Primo esempio di norma di diritto cogente: l’art. 2, par. 4, della Carta ONU</a:t>
            </a:r>
          </a:p>
          <a:p>
            <a:pPr algn="just"/>
            <a:r>
              <a:rPr lang="it-IT">
                <a:solidFill>
                  <a:srgbClr val="1F497D"/>
                </a:solidFill>
              </a:rPr>
              <a:t>La legittima difesa</a:t>
            </a:r>
          </a:p>
          <a:p>
            <a:pPr algn="just"/>
            <a:r>
              <a:rPr lang="it-IT">
                <a:solidFill>
                  <a:srgbClr val="1F497D"/>
                </a:solidFill>
              </a:rPr>
              <a:t>Uso della forza a fini umanitari</a:t>
            </a:r>
          </a:p>
          <a:p>
            <a:pPr algn="just"/>
            <a:r>
              <a:rPr lang="it-IT">
                <a:solidFill>
                  <a:srgbClr val="1F497D"/>
                </a:solidFill>
              </a:rPr>
              <a:t>Violazioni gravi dei diritti umani</a:t>
            </a:r>
            <a:endParaRPr lang="it-IT">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90310207"/>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a:solidFill>
                  <a:srgbClr val="1F497D"/>
                </a:solidFill>
              </a:rPr>
              <a:t>Autodeterminazione dei popoli:</a:t>
            </a:r>
          </a:p>
          <a:p>
            <a:r>
              <a:rPr lang="it-IT">
                <a:solidFill>
                  <a:srgbClr val="1F497D"/>
                </a:solidFill>
              </a:rPr>
              <a:t>Il concetto</a:t>
            </a:r>
          </a:p>
          <a:p>
            <a:r>
              <a:rPr lang="it-IT">
                <a:solidFill>
                  <a:srgbClr val="1F497D"/>
                </a:solidFill>
              </a:rPr>
              <a:t>Il problema dell’autodeterminazione interna</a:t>
            </a:r>
          </a:p>
          <a:p>
            <a:r>
              <a:rPr lang="it-IT">
                <a:solidFill>
                  <a:srgbClr val="1F497D"/>
                </a:solidFill>
              </a:rPr>
              <a:t>La Crimea</a:t>
            </a:r>
          </a:p>
          <a:p>
            <a:pPr marL="0" indent="0" algn="just">
              <a:buNone/>
            </a:pPr>
            <a:endParaRPr lang="it-IT">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I popoli</a:t>
            </a:r>
            <a:endParaRPr lang="it-IT" i="1">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fontScale="92500" lnSpcReduction="20000"/>
          </a:bodyPr>
          <a:lstStyle/>
          <a:p>
            <a:r>
              <a:rPr lang="it-IT">
                <a:solidFill>
                  <a:srgbClr val="1F497D"/>
                </a:solidFill>
              </a:rPr>
              <a:t>Diritto dei popoli?</a:t>
            </a:r>
          </a:p>
          <a:p>
            <a:endParaRPr lang="it-IT">
              <a:solidFill>
                <a:srgbClr val="1F497D"/>
              </a:solidFill>
            </a:endParaRPr>
          </a:p>
          <a:p>
            <a:r>
              <a:rPr lang="it-IT">
                <a:solidFill>
                  <a:srgbClr val="1F497D"/>
                </a:solidFill>
              </a:rPr>
              <a:t>Solitamente sinonimo di Stato. Posizione diversa da individui.</a:t>
            </a:r>
          </a:p>
          <a:p>
            <a:endParaRPr lang="it-IT">
              <a:solidFill>
                <a:srgbClr val="1F497D"/>
              </a:solidFill>
            </a:endParaRPr>
          </a:p>
          <a:p>
            <a:r>
              <a:rPr lang="it-IT">
                <a:solidFill>
                  <a:srgbClr val="1F497D"/>
                </a:solidFill>
              </a:rPr>
              <a:t>Non potrebbe essere diversamente posta la differenza Stato comunità/organizzazione</a:t>
            </a:r>
          </a:p>
          <a:p>
            <a:endParaRPr lang="it-IT">
              <a:solidFill>
                <a:srgbClr val="1F497D"/>
              </a:solidFill>
            </a:endParaRPr>
          </a:p>
          <a:p>
            <a:r>
              <a:rPr lang="it-IT">
                <a:solidFill>
                  <a:srgbClr val="1F497D"/>
                </a:solidFill>
              </a:rPr>
              <a:t>Unico possibile caso: popolo contrapposto allo Stato</a:t>
            </a:r>
          </a:p>
          <a:p>
            <a:endParaRPr lang="it-IT">
              <a:solidFill>
                <a:srgbClr val="1F497D"/>
              </a:solidFill>
            </a:endParaRPr>
          </a:p>
          <a:p>
            <a:r>
              <a:rPr lang="it-IT">
                <a:solidFill>
                  <a:srgbClr val="1F497D"/>
                </a:solidFill>
              </a:rPr>
              <a:t>Autodeterminazione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768363742"/>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Definizione di autodeterminazione</a:t>
            </a:r>
          </a:p>
        </p:txBody>
      </p:sp>
      <p:sp>
        <p:nvSpPr>
          <p:cNvPr id="3" name="Segnaposto contenuto 2"/>
          <p:cNvSpPr>
            <a:spLocks noGrp="1"/>
          </p:cNvSpPr>
          <p:nvPr>
            <p:ph idx="1"/>
          </p:nvPr>
        </p:nvSpPr>
        <p:spPr>
          <a:xfrm>
            <a:off x="457200" y="1417638"/>
            <a:ext cx="8229600" cy="4873475"/>
          </a:xfrm>
        </p:spPr>
        <p:txBody>
          <a:bodyPr>
            <a:noAutofit/>
          </a:bodyPr>
          <a:lstStyle/>
          <a:p>
            <a:pPr marL="0" indent="0" algn="just">
              <a:buNone/>
            </a:pPr>
            <a:r>
              <a:rPr lang="it-IT">
                <a:solidFill>
                  <a:srgbClr val="1F497D"/>
                </a:solidFill>
              </a:rPr>
              <a:t>Diritto dei popoli sottoposti a dominio straniero di divenire indipendenti, di associarsi od integrarsi con altro Stato indipendente, di scegliere comunque liberamente il proprio regime politico.</a:t>
            </a:r>
          </a:p>
          <a:p>
            <a:pPr algn="just"/>
            <a:endParaRPr lang="it-IT">
              <a:solidFill>
                <a:srgbClr val="1F497D"/>
              </a:solidFill>
            </a:endParaRPr>
          </a:p>
          <a:p>
            <a:pPr marL="0" indent="0" algn="just">
              <a:buNone/>
            </a:pPr>
            <a:r>
              <a:rPr lang="it-IT">
                <a:solidFill>
                  <a:srgbClr val="1F497D"/>
                </a:solidFill>
              </a:rPr>
              <a:t>B. Conforti, Diritto Internazionale, XI, 2018, p. 28</a:t>
            </a:r>
          </a:p>
          <a:p>
            <a:pPr marL="0" indent="0" algn="just">
              <a:buNone/>
            </a:pPr>
            <a:endParaRPr lang="it-IT" i="1">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538611794"/>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Definizione ulteriore</a:t>
            </a:r>
            <a:endParaRPr lang="it-IT" i="1">
              <a:solidFill>
                <a:srgbClr val="1F497D"/>
              </a:solidFill>
            </a:endParaRPr>
          </a:p>
        </p:txBody>
      </p:sp>
      <p:sp>
        <p:nvSpPr>
          <p:cNvPr id="3" name="Segnaposto contenuto 2"/>
          <p:cNvSpPr>
            <a:spLocks noGrp="1"/>
          </p:cNvSpPr>
          <p:nvPr>
            <p:ph idx="1"/>
          </p:nvPr>
        </p:nvSpPr>
        <p:spPr>
          <a:xfrm>
            <a:off x="457200" y="1417638"/>
            <a:ext cx="8229600" cy="5037720"/>
          </a:xfrm>
        </p:spPr>
        <p:txBody>
          <a:bodyPr>
            <a:normAutofit/>
          </a:bodyPr>
          <a:lstStyle/>
          <a:p>
            <a:pPr marL="0" indent="0" algn="just">
              <a:buNone/>
            </a:pPr>
            <a:r>
              <a:rPr lang="it-IT" sz="3600">
                <a:solidFill>
                  <a:srgbClr val="1F497D"/>
                </a:solidFill>
              </a:rPr>
              <a:t>Principio fondamentale del diritto internazionale contemporaneo in virtù del quale i popoli hanno diritto a decidere autonomamente del proprio assetto politico, economico e sociale.</a:t>
            </a:r>
          </a:p>
          <a:p>
            <a:pPr algn="just"/>
            <a:endParaRPr lang="it-IT" sz="3600">
              <a:solidFill>
                <a:srgbClr val="1F497D"/>
              </a:solidFill>
            </a:endParaRPr>
          </a:p>
          <a:p>
            <a:pPr marL="0" indent="0" algn="just">
              <a:buNone/>
            </a:pPr>
            <a:r>
              <a:rPr lang="it-IT" sz="3600">
                <a:solidFill>
                  <a:srgbClr val="1F497D"/>
                </a:solidFill>
              </a:rPr>
              <a:t>E. Milano, voce Autodeterminazione dei popoli, Enciclopedia Treccani online.</a:t>
            </a:r>
            <a:r>
              <a:rPr lang="it-IT">
                <a:solidFill>
                  <a:srgbClr val="1F497D"/>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86617773"/>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Diritto dei popoli?</a:t>
            </a:r>
            <a:endParaRPr lang="it-IT" i="1">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fontScale="92500" lnSpcReduction="20000"/>
          </a:bodyPr>
          <a:lstStyle/>
          <a:p>
            <a:pPr marL="0" indent="0" algn="just">
              <a:buNone/>
            </a:pPr>
            <a:r>
              <a:rPr lang="it-IT">
                <a:solidFill>
                  <a:srgbClr val="1F497D"/>
                </a:solidFill>
              </a:rPr>
              <a:t>Si può parlare di un vero e proprio diritto all’autodeterminazione del popolo?</a:t>
            </a:r>
          </a:p>
          <a:p>
            <a:pPr algn="just"/>
            <a:endParaRPr lang="it-IT">
              <a:solidFill>
                <a:srgbClr val="1F497D"/>
              </a:solidFill>
            </a:endParaRPr>
          </a:p>
          <a:p>
            <a:pPr marL="0" indent="0" algn="just">
              <a:buNone/>
            </a:pPr>
            <a:r>
              <a:rPr lang="it-IT">
                <a:solidFill>
                  <a:srgbClr val="1F497D"/>
                </a:solidFill>
              </a:rPr>
              <a:t>Conforti: Rapporti di diritto internazionale sono tra Stati. L’obbligo di garantire l’autodeterminazione sussiste tra gli Stati (e quindi lo Stato occupante ha un obbligo verso gli altri Stati). Lo stesso vale, </a:t>
            </a:r>
            <a:r>
              <a:rPr lang="it-IT" i="1">
                <a:solidFill>
                  <a:srgbClr val="1F497D"/>
                </a:solidFill>
              </a:rPr>
              <a:t>a contrario</a:t>
            </a:r>
            <a:r>
              <a:rPr lang="it-IT">
                <a:solidFill>
                  <a:srgbClr val="1F497D"/>
                </a:solidFill>
              </a:rPr>
              <a:t>, per quanto riguarda l’obbligo di disconoscere gli atti dello Stato occupante.</a:t>
            </a:r>
          </a:p>
          <a:p>
            <a:pPr algn="just"/>
            <a:endParaRPr lang="it-IT">
              <a:solidFill>
                <a:srgbClr val="1F497D"/>
              </a:solidFill>
            </a:endParaRPr>
          </a:p>
          <a:p>
            <a:pPr marL="0" indent="0" algn="just">
              <a:buNone/>
            </a:pPr>
            <a:r>
              <a:rPr lang="it-IT">
                <a:solidFill>
                  <a:srgbClr val="1F497D"/>
                </a:solidFill>
              </a:rPr>
              <a:t>Azzardato costruire rapporto tra popolo che lotta e governo straniero che l’opprime. I popoli sono quindi meri beneficiari.</a:t>
            </a:r>
          </a:p>
          <a:p>
            <a:pPr marL="0" indent="0" algn="just">
              <a:buNone/>
            </a:pPr>
            <a:endParaRPr lang="en-US">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65879589"/>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Status nelle fonti</a:t>
            </a:r>
            <a:endParaRPr lang="it-IT" i="1">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algn="just"/>
            <a:r>
              <a:rPr lang="it-IT">
                <a:solidFill>
                  <a:srgbClr val="1F497D"/>
                </a:solidFill>
              </a:rPr>
              <a:t>Norma consuetudinaria</a:t>
            </a:r>
          </a:p>
          <a:p>
            <a:pPr algn="just"/>
            <a:endParaRPr lang="it-IT">
              <a:solidFill>
                <a:srgbClr val="1F497D"/>
              </a:solidFill>
            </a:endParaRPr>
          </a:p>
          <a:p>
            <a:pPr algn="just"/>
            <a:r>
              <a:rPr lang="it-IT" i="1">
                <a:solidFill>
                  <a:srgbClr val="1F497D"/>
                </a:solidFill>
              </a:rPr>
              <a:t>Jus cogens</a:t>
            </a:r>
          </a:p>
          <a:p>
            <a:pPr algn="just"/>
            <a:endParaRPr lang="it-IT">
              <a:solidFill>
                <a:srgbClr val="1F497D"/>
              </a:solidFill>
            </a:endParaRPr>
          </a:p>
          <a:p>
            <a:pPr algn="just"/>
            <a:r>
              <a:rPr lang="it-IT">
                <a:solidFill>
                  <a:srgbClr val="1F497D"/>
                </a:solidFill>
              </a:rPr>
              <a:t>Prassi sviluppata attraverso carta dell’ONU, solenni Dichiarazioni (es. Dichiarazione del 1960 su indipendenza popoli coloniali e 1970 su relazioni amichevoli tra Stati), e operato della CIG.</a:t>
            </a:r>
          </a:p>
          <a:p>
            <a:pPr marL="0" indent="0" algn="just">
              <a:buNone/>
            </a:pPr>
            <a:endParaRPr lang="en-US">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488859056"/>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err="1">
                <a:solidFill>
                  <a:srgbClr val="1F497D"/>
                </a:solidFill>
              </a:rPr>
              <a:t>Problematizzazione</a:t>
            </a:r>
            <a:endParaRPr lang="it-IT">
              <a:solidFill>
                <a:srgbClr val="1F497D"/>
              </a:solidFill>
            </a:endParaRPr>
          </a:p>
        </p:txBody>
      </p:sp>
      <p:sp>
        <p:nvSpPr>
          <p:cNvPr id="3" name="Segnaposto contenuto 2"/>
          <p:cNvSpPr>
            <a:spLocks noGrp="1"/>
          </p:cNvSpPr>
          <p:nvPr>
            <p:ph idx="1"/>
          </p:nvPr>
        </p:nvSpPr>
        <p:spPr>
          <a:xfrm>
            <a:off x="457200" y="1207855"/>
            <a:ext cx="8229600" cy="5109915"/>
          </a:xfrm>
        </p:spPr>
        <p:txBody>
          <a:bodyPr>
            <a:noAutofit/>
          </a:bodyPr>
          <a:lstStyle/>
          <a:p>
            <a:pPr algn="just"/>
            <a:r>
              <a:rPr lang="it-IT" sz="2800">
                <a:solidFill>
                  <a:srgbClr val="1F497D"/>
                </a:solidFill>
              </a:rPr>
              <a:t>Norma consuetudinaria.</a:t>
            </a:r>
          </a:p>
          <a:p>
            <a:pPr algn="just"/>
            <a:r>
              <a:rPr lang="it-IT" sz="2800">
                <a:solidFill>
                  <a:srgbClr val="1F497D"/>
                </a:solidFill>
              </a:rPr>
              <a:t>Ne derivano obblighi c.d. </a:t>
            </a:r>
            <a:r>
              <a:rPr lang="it-IT" sz="2800" i="1">
                <a:solidFill>
                  <a:srgbClr val="1F497D"/>
                </a:solidFill>
              </a:rPr>
              <a:t>erga omnes</a:t>
            </a:r>
            <a:r>
              <a:rPr lang="it-IT" sz="2800">
                <a:solidFill>
                  <a:srgbClr val="1F497D"/>
                </a:solidFill>
              </a:rPr>
              <a:t>, al cui rispetto hanno interesse riconosciuto tutti gli Stati, in nome e per conto della comunità internazionale. Obbligo dello Stato oppressore verso la comunità. Stati terzi possono intervenire per gli oppressi ma non supportare lo Stato oppressore.</a:t>
            </a:r>
          </a:p>
          <a:p>
            <a:pPr algn="just"/>
            <a:r>
              <a:rPr lang="it-IT" sz="2800">
                <a:solidFill>
                  <a:srgbClr val="1F497D"/>
                </a:solidFill>
              </a:rPr>
              <a:t>Non tutti parlano di norma di diritto cogente (ma, se ad es. si legge Conforti, sembra quasi le due categorie di </a:t>
            </a:r>
            <a:r>
              <a:rPr lang="it-IT" sz="2800" i="1">
                <a:solidFill>
                  <a:srgbClr val="1F497D"/>
                </a:solidFill>
              </a:rPr>
              <a:t>jus cogens</a:t>
            </a:r>
            <a:r>
              <a:rPr lang="it-IT" sz="2800">
                <a:solidFill>
                  <a:srgbClr val="1F497D"/>
                </a:solidFill>
              </a:rPr>
              <a:t> e obblighi </a:t>
            </a:r>
            <a:r>
              <a:rPr lang="it-IT" sz="2800" i="1">
                <a:solidFill>
                  <a:srgbClr val="1F497D"/>
                </a:solidFill>
              </a:rPr>
              <a:t>erga omnes </a:t>
            </a:r>
            <a:r>
              <a:rPr lang="it-IT" sz="2800">
                <a:solidFill>
                  <a:srgbClr val="1F497D"/>
                </a:solidFill>
              </a:rPr>
              <a:t>si accavallino).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78725479"/>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07855"/>
            <a:ext cx="8229600" cy="5109915"/>
          </a:xfrm>
        </p:spPr>
        <p:txBody>
          <a:bodyPr>
            <a:noAutofit/>
          </a:bodyPr>
          <a:lstStyle/>
          <a:p>
            <a:pPr marL="0" indent="0" algn="just">
              <a:buNone/>
            </a:pPr>
            <a:r>
              <a:rPr lang="it-IT" sz="2800" err="1">
                <a:solidFill>
                  <a:srgbClr val="1F497D"/>
                </a:solidFill>
              </a:rPr>
              <a:t>Cassese (seguito da Palombino): </a:t>
            </a:r>
          </a:p>
          <a:p>
            <a:pPr marL="0" indent="0" algn="just">
              <a:buNone/>
            </a:pPr>
            <a:endParaRPr lang="it-IT" sz="2800">
              <a:solidFill>
                <a:srgbClr val="1F497D"/>
              </a:solidFill>
            </a:endParaRPr>
          </a:p>
          <a:p>
            <a:pPr marL="0" indent="0" algn="just">
              <a:buNone/>
            </a:pPr>
            <a:r>
              <a:rPr lang="it-IT" sz="2800">
                <a:solidFill>
                  <a:srgbClr val="1F497D"/>
                </a:solidFill>
              </a:rPr>
              <a:t>Principio fondamentale (“quadro”) del diritto internazionale.</a:t>
            </a:r>
          </a:p>
          <a:p>
            <a:pPr marL="0" indent="0" algn="just">
              <a:buNone/>
            </a:pPr>
            <a:r>
              <a:rPr lang="it-IT" sz="2800">
                <a:solidFill>
                  <a:srgbClr val="1F497D"/>
                </a:solidFill>
              </a:rPr>
              <a:t>Ne è stabilita l’essenza ma non sono indicate “né le varie aree specifiche in cui esso deve trovare applicazione, né lo scopo finale dell’autodeterminazione (autogoverno interno, indipendenza, associazione o integrazione con un altro Stato, scelta di ogni altro </a:t>
            </a:r>
            <a:r>
              <a:rPr lang="it-IT" sz="2800" i="1">
                <a:solidFill>
                  <a:srgbClr val="1F497D"/>
                </a:solidFill>
              </a:rPr>
              <a:t>status</a:t>
            </a:r>
            <a:r>
              <a:rPr lang="it-IT" sz="2800">
                <a:solidFill>
                  <a:srgbClr val="1F497D"/>
                </a:solidFill>
              </a:rPr>
              <a:t> politico). Si completa quindi con altre norme generali o particolari.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114700734"/>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Art. 1, par 2, Carta ONU</a:t>
            </a:r>
          </a:p>
        </p:txBody>
      </p:sp>
      <p:sp>
        <p:nvSpPr>
          <p:cNvPr id="3" name="Segnaposto contenuto 2"/>
          <p:cNvSpPr>
            <a:spLocks noGrp="1"/>
          </p:cNvSpPr>
          <p:nvPr>
            <p:ph idx="1"/>
          </p:nvPr>
        </p:nvSpPr>
        <p:spPr>
          <a:xfrm>
            <a:off x="457200" y="1145594"/>
            <a:ext cx="8229600" cy="5145520"/>
          </a:xfrm>
        </p:spPr>
        <p:txBody>
          <a:bodyPr>
            <a:normAutofit lnSpcReduction="10000"/>
          </a:bodyPr>
          <a:lstStyle/>
          <a:p>
            <a:pPr marL="0" indent="0" algn="just">
              <a:buNone/>
            </a:pPr>
            <a:r>
              <a:rPr lang="it-IT">
                <a:solidFill>
                  <a:srgbClr val="1F497D"/>
                </a:solidFill>
              </a:rPr>
              <a:t>Il principio non è definito nella Carta. Solo richiamato due volte.</a:t>
            </a:r>
          </a:p>
          <a:p>
            <a:pPr marL="0" indent="0" algn="just">
              <a:buNone/>
            </a:pPr>
            <a:endParaRPr lang="it-IT">
              <a:solidFill>
                <a:srgbClr val="1F497D"/>
              </a:solidFill>
            </a:endParaRPr>
          </a:p>
          <a:p>
            <a:pPr marL="0" indent="0" algn="just">
              <a:buNone/>
            </a:pPr>
            <a:r>
              <a:rPr lang="it-IT">
                <a:solidFill>
                  <a:srgbClr val="1F497D"/>
                </a:solidFill>
              </a:rPr>
              <a:t>I fini delle Nazioni Unite sono:</a:t>
            </a:r>
          </a:p>
          <a:p>
            <a:pPr marL="0" indent="0" algn="just">
              <a:buNone/>
            </a:pPr>
            <a:r>
              <a:rPr lang="it-IT">
                <a:solidFill>
                  <a:srgbClr val="1F497D"/>
                </a:solidFill>
              </a:rPr>
              <a:t>(</a:t>
            </a:r>
            <a:r>
              <a:rPr lang="mr-IN">
                <a:solidFill>
                  <a:srgbClr val="1F497D"/>
                </a:solidFill>
              </a:rPr>
              <a:t>…</a:t>
            </a:r>
            <a:r>
              <a:rPr lang="it-IT">
                <a:solidFill>
                  <a:srgbClr val="1F497D"/>
                </a:solidFill>
              </a:rPr>
              <a:t>)</a:t>
            </a:r>
          </a:p>
          <a:p>
            <a:pPr marL="0" indent="0" algn="just">
              <a:buNone/>
            </a:pPr>
            <a:r>
              <a:rPr lang="it-IT">
                <a:solidFill>
                  <a:srgbClr val="1F497D"/>
                </a:solidFill>
              </a:rPr>
              <a:t>2. Sviluppare tra le nazioni relazioni amichevoli fondate sul rispetto e sul principio dell’eguaglianza dei diritti e dell’auto-decisione dei popoli, e prendere altre misure atte a rafforzare la pace universale.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97170538"/>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Art. 55 Carta ONU</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a:xfrm>
            <a:off x="457200" y="1095786"/>
            <a:ext cx="8229600" cy="5221985"/>
          </a:xfrm>
        </p:spPr>
        <p:txBody>
          <a:bodyPr>
            <a:normAutofit fontScale="85000" lnSpcReduction="20000"/>
          </a:bodyPr>
          <a:lstStyle/>
          <a:p>
            <a:pPr marL="0" indent="0" algn="just">
              <a:buNone/>
            </a:pPr>
            <a:r>
              <a:rPr lang="it-IT">
                <a:solidFill>
                  <a:srgbClr val="1F497D"/>
                </a:solidFill>
              </a:rPr>
              <a:t>Al fine di creare le condizioni di stabilità e di benessere che sono necessarie per avere rapporti pacifici ed amichevoli fra le nazioni, basate sul rispetto del principio dell’uguaglianza dei diritti o </a:t>
            </a:r>
            <a:r>
              <a:rPr lang="it-IT" i="1">
                <a:solidFill>
                  <a:srgbClr val="1F497D"/>
                </a:solidFill>
              </a:rPr>
              <a:t>dell’autodecisione dei popoli</a:t>
            </a:r>
            <a:r>
              <a:rPr lang="it-IT">
                <a:solidFill>
                  <a:srgbClr val="1F497D"/>
                </a:solidFill>
              </a:rPr>
              <a:t>, le Nazioni Unite promuoveranno: </a:t>
            </a:r>
          </a:p>
          <a:p>
            <a:pPr algn="just"/>
            <a:r>
              <a:rPr lang="it-IT">
                <a:solidFill>
                  <a:srgbClr val="1F497D"/>
                </a:solidFill>
              </a:rPr>
              <a:t>un più elevato tenore di vita, il pieno impiego della mano d’opera, e condizioni di progresso e di sviluppo economico e sociale; </a:t>
            </a:r>
          </a:p>
          <a:p>
            <a:pPr algn="just"/>
            <a:r>
              <a:rPr lang="it-IT">
                <a:solidFill>
                  <a:srgbClr val="1F497D"/>
                </a:solidFill>
              </a:rPr>
              <a:t>la soluzione dei problemi internazionali economici, sociali, sanitari e simili, e la collaborazione internazionale culturale ed educativa; </a:t>
            </a:r>
          </a:p>
          <a:p>
            <a:pPr algn="just"/>
            <a:r>
              <a:rPr lang="it-IT">
                <a:solidFill>
                  <a:srgbClr val="1F497D"/>
                </a:solidFill>
              </a:rPr>
              <a:t>il rispetto e l’osservanza universale dei diritti dell’uomo e delle libertà fondamentali per tutti, senza distinzione di razza, sesso, lingua o religione. </a:t>
            </a:r>
          </a:p>
        </p:txBody>
      </p:sp>
    </p:spTree>
    <p:extLst>
      <p:ext uri="{BB962C8B-B14F-4D97-AF65-F5344CB8AC3E}">
        <p14:creationId xmlns:p14="http://schemas.microsoft.com/office/powerpoint/2010/main" val="3503594464"/>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Ambito di applicazione?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p:txBody>
          <a:bodyPr>
            <a:normAutofit fontScale="92500" lnSpcReduction="20000"/>
          </a:bodyPr>
          <a:lstStyle/>
          <a:p>
            <a:pPr marL="0" indent="0">
              <a:buNone/>
            </a:pPr>
            <a:r>
              <a:rPr lang="it-IT">
                <a:solidFill>
                  <a:srgbClr val="1F497D"/>
                </a:solidFill>
              </a:rPr>
              <a:t>Conforti: se si guarda alla prassi degli Stati il principio non ha ampio ambito di applicazione. Esso si applica:</a:t>
            </a:r>
          </a:p>
          <a:p>
            <a:pPr marL="0" indent="0">
              <a:buNone/>
            </a:pPr>
            <a:endParaRPr lang="it-IT">
              <a:solidFill>
                <a:srgbClr val="1F497D"/>
              </a:solidFill>
            </a:endParaRPr>
          </a:p>
          <a:p>
            <a:pPr>
              <a:buFontTx/>
              <a:buChar char="-"/>
            </a:pPr>
            <a:r>
              <a:rPr lang="it-IT">
                <a:solidFill>
                  <a:srgbClr val="1F497D"/>
                </a:solidFill>
              </a:rPr>
              <a:t>Ai popoli sottoposti ad un governo straniero (c.d. autodeterminazione </a:t>
            </a:r>
            <a:r>
              <a:rPr lang="it-IT" i="1">
                <a:solidFill>
                  <a:srgbClr val="1F497D"/>
                </a:solidFill>
              </a:rPr>
              <a:t>esterna</a:t>
            </a:r>
            <a:r>
              <a:rPr lang="it-IT">
                <a:solidFill>
                  <a:srgbClr val="1F497D"/>
                </a:solidFill>
              </a:rPr>
              <a:t>) ed in primo luogo a quelli soggetti a dominazione coloniale;</a:t>
            </a:r>
          </a:p>
          <a:p>
            <a:pPr>
              <a:buFontTx/>
              <a:buChar char="-"/>
            </a:pPr>
            <a:endParaRPr lang="it-IT">
              <a:solidFill>
                <a:srgbClr val="1F497D"/>
              </a:solidFill>
            </a:endParaRPr>
          </a:p>
          <a:p>
            <a:pPr>
              <a:buFontTx/>
              <a:buChar char="-"/>
            </a:pPr>
            <a:r>
              <a:rPr lang="it-IT">
                <a:solidFill>
                  <a:srgbClr val="1F497D"/>
                </a:solidFill>
              </a:rPr>
              <a:t>Alle popolazioni di territori occupati e conquistati con la forza.</a:t>
            </a:r>
          </a:p>
        </p:txBody>
      </p:sp>
    </p:spTree>
    <p:extLst>
      <p:ext uri="{BB962C8B-B14F-4D97-AF65-F5344CB8AC3E}">
        <p14:creationId xmlns:p14="http://schemas.microsoft.com/office/powerpoint/2010/main" val="372421249"/>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62569"/>
            <a:ext cx="8229600" cy="1143000"/>
          </a:xfrm>
        </p:spPr>
        <p:txBody>
          <a:bodyPr>
            <a:normAutofit/>
          </a:bodyPr>
          <a:lstStyle/>
          <a:p>
            <a:r>
              <a:rPr lang="it-IT">
                <a:solidFill>
                  <a:srgbClr val="1F497D"/>
                </a:solidFill>
              </a:rPr>
              <a:t>Riferimenti normativi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
        <p:nvSpPr>
          <p:cNvPr id="3" name="Segnaposto contenuto 2"/>
          <p:cNvSpPr>
            <a:spLocks noGrp="1"/>
          </p:cNvSpPr>
          <p:nvPr>
            <p:ph idx="1"/>
          </p:nvPr>
        </p:nvSpPr>
        <p:spPr>
          <a:xfrm>
            <a:off x="457200" y="1145594"/>
            <a:ext cx="8229600" cy="5172177"/>
          </a:xfrm>
        </p:spPr>
        <p:txBody>
          <a:bodyPr>
            <a:normAutofit fontScale="85000" lnSpcReduction="10000"/>
          </a:bodyPr>
          <a:lstStyle/>
          <a:p>
            <a:pPr algn="just"/>
            <a:r>
              <a:rPr lang="it-IT">
                <a:solidFill>
                  <a:srgbClr val="1F497D"/>
                </a:solidFill>
              </a:rPr>
              <a:t>Carta ONU: al di là delle norme citate sorprende che l’autodeterminazione non compaia nei capitoli XI e XII relativi all’amministrazione dei territori coloniali. </a:t>
            </a:r>
          </a:p>
          <a:p>
            <a:pPr algn="just"/>
            <a:r>
              <a:rPr lang="it-IT">
                <a:solidFill>
                  <a:srgbClr val="1F497D"/>
                </a:solidFill>
              </a:rPr>
              <a:t>L’assenza nella Carta di meccanismi istituzionali e di specifiche procedure per dare attuazione al principio deriva dalle posizioni assunte da Francia e Gran Bretagna durante i negoziati. I due paesi volevano ampia discrezionalità nello stabilire quando i popoli e territori d’oltremare sotto il loro controllo avrebbero raggiunto il grado di civilizzazione e organizzazione politica tale da potersi costituire in nuovi Stati.</a:t>
            </a:r>
          </a:p>
          <a:p>
            <a:pPr algn="just"/>
            <a:r>
              <a:rPr lang="it-IT">
                <a:solidFill>
                  <a:srgbClr val="1F497D"/>
                </a:solidFill>
              </a:rPr>
              <a:t>Movimenti indipendentisti in Asia ed Africa hanno accelerato il processo.</a:t>
            </a:r>
          </a:p>
        </p:txBody>
      </p:sp>
    </p:spTree>
    <p:extLst>
      <p:ext uri="{BB962C8B-B14F-4D97-AF65-F5344CB8AC3E}">
        <p14:creationId xmlns:p14="http://schemas.microsoft.com/office/powerpoint/2010/main" val="4263652714"/>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it-IT">
                <a:solidFill>
                  <a:srgbClr val="1F497D"/>
                </a:solidFill>
              </a:rPr>
              <a:t>Risoluzioni ONU</a:t>
            </a:r>
          </a:p>
        </p:txBody>
      </p:sp>
      <p:sp>
        <p:nvSpPr>
          <p:cNvPr id="3" name="Segnaposto contenuto 2"/>
          <p:cNvSpPr>
            <a:spLocks noGrp="1"/>
          </p:cNvSpPr>
          <p:nvPr>
            <p:ph idx="1"/>
          </p:nvPr>
        </p:nvSpPr>
        <p:spPr>
          <a:xfrm>
            <a:off x="457200" y="1170498"/>
            <a:ext cx="8229600" cy="5196759"/>
          </a:xfrm>
        </p:spPr>
        <p:txBody>
          <a:bodyPr>
            <a:normAutofit fontScale="92500" lnSpcReduction="20000"/>
          </a:bodyPr>
          <a:lstStyle/>
          <a:p>
            <a:pPr algn="just"/>
            <a:r>
              <a:rPr lang="it-IT">
                <a:solidFill>
                  <a:srgbClr val="1F497D"/>
                </a:solidFill>
              </a:rPr>
              <a:t>1514 e 1541 del 1960 cristallizzano </a:t>
            </a:r>
            <a:r>
              <a:rPr lang="it-IT" i="1">
                <a:solidFill>
                  <a:srgbClr val="1F497D"/>
                </a:solidFill>
              </a:rPr>
              <a:t>opinio juris </a:t>
            </a:r>
            <a:r>
              <a:rPr lang="it-IT">
                <a:solidFill>
                  <a:srgbClr val="1F497D"/>
                </a:solidFill>
              </a:rPr>
              <a:t>generalizzata che riconosce in maniera incondizionata il diritto all’autodeterminazione in capo a tutti i popoli sottoposti a dominio coloniale. Essi possono scegliere tra l’indipendenza, un accordo di libera associazione con la madrepatria o l’integrazione nello Stato amministrante.</a:t>
            </a:r>
          </a:p>
          <a:p>
            <a:pPr algn="just"/>
            <a:endParaRPr lang="it-IT">
              <a:solidFill>
                <a:srgbClr val="1F497D"/>
              </a:solidFill>
            </a:endParaRPr>
          </a:p>
          <a:p>
            <a:pPr algn="just"/>
            <a:r>
              <a:rPr lang="it-IT">
                <a:solidFill>
                  <a:srgbClr val="1F497D"/>
                </a:solidFill>
              </a:rPr>
              <a:t>Risoluzione 2625 del 1970: si estende il principio anche a quelle situazioni in cui la popolazione è sottoposta a qualsiasi dominio straniero, non necessariamente di natura coloniale.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074929766"/>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Territori decolonizzati</a:t>
            </a:r>
          </a:p>
        </p:txBody>
      </p:sp>
      <p:sp>
        <p:nvSpPr>
          <p:cNvPr id="3" name="Segnaposto contenuto 2"/>
          <p:cNvSpPr>
            <a:spLocks noGrp="1"/>
          </p:cNvSpPr>
          <p:nvPr>
            <p:ph idx="1"/>
          </p:nvPr>
        </p:nvSpPr>
        <p:spPr>
          <a:xfrm>
            <a:off x="457200" y="1270115"/>
            <a:ext cx="8229600" cy="5259343"/>
          </a:xfrm>
        </p:spPr>
        <p:txBody>
          <a:bodyPr>
            <a:normAutofit fontScale="92500" lnSpcReduction="10000"/>
          </a:bodyPr>
          <a:lstStyle/>
          <a:p>
            <a:pPr algn="just"/>
            <a:r>
              <a:rPr lang="it-IT">
                <a:solidFill>
                  <a:srgbClr val="1F497D"/>
                </a:solidFill>
              </a:rPr>
              <a:t>Sembra essersi affermata una consuetudine che attribuisce all’Assemblea Generale ONU il potere di decidere in modo vincolante per tutti gli Stati sulla sorte dei territori sottoposti a colonizzazione straniera. </a:t>
            </a:r>
          </a:p>
          <a:p>
            <a:pPr algn="just"/>
            <a:endParaRPr lang="it-IT">
              <a:solidFill>
                <a:srgbClr val="1F497D"/>
              </a:solidFill>
            </a:endParaRPr>
          </a:p>
          <a:p>
            <a:pPr algn="just"/>
            <a:r>
              <a:rPr lang="it-IT">
                <a:solidFill>
                  <a:srgbClr val="1F497D"/>
                </a:solidFill>
              </a:rPr>
              <a:t>Uno dei due soli casi in cui l’AG emette atti vincolanti.</a:t>
            </a:r>
          </a:p>
          <a:p>
            <a:pPr algn="just"/>
            <a:endParaRPr lang="it-IT">
              <a:solidFill>
                <a:srgbClr val="1F497D"/>
              </a:solidFill>
            </a:endParaRPr>
          </a:p>
          <a:p>
            <a:pPr algn="just"/>
            <a:r>
              <a:rPr lang="it-IT">
                <a:solidFill>
                  <a:srgbClr val="1F497D"/>
                </a:solidFill>
              </a:rPr>
              <a:t>Rispetto dell’</a:t>
            </a:r>
            <a:r>
              <a:rPr lang="it-IT" i="1" err="1">
                <a:solidFill>
                  <a:srgbClr val="1F497D"/>
                </a:solidFill>
              </a:rPr>
              <a:t>uti possidetis juris</a:t>
            </a:r>
            <a:r>
              <a:rPr lang="it-IT">
                <a:solidFill>
                  <a:srgbClr val="1F497D"/>
                </a:solidFill>
              </a:rPr>
              <a:t>. Stabilità delle frontiere.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53093179"/>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Richiesta del Governo locale</a:t>
            </a:r>
          </a:p>
        </p:txBody>
      </p:sp>
      <p:sp>
        <p:nvSpPr>
          <p:cNvPr id="3" name="Segnaposto contenuto 2"/>
          <p:cNvSpPr>
            <a:spLocks noGrp="1"/>
          </p:cNvSpPr>
          <p:nvPr>
            <p:ph idx="1"/>
          </p:nvPr>
        </p:nvSpPr>
        <p:spPr>
          <a:xfrm>
            <a:off x="457200" y="1307472"/>
            <a:ext cx="8229600" cy="5010299"/>
          </a:xfrm>
        </p:spPr>
        <p:txBody>
          <a:bodyPr>
            <a:normAutofit/>
          </a:bodyPr>
          <a:lstStyle/>
          <a:p>
            <a:pPr algn="just"/>
            <a:r>
              <a:rPr lang="it-IT">
                <a:solidFill>
                  <a:srgbClr val="1F497D"/>
                </a:solidFill>
              </a:rPr>
              <a:t>Occupazione su richiesta del Governo locale (Cambogia occupata dal Vietnam dal 1977 fino al 1990; Afghanistan invaso dall’URSS fino al 1989).</a:t>
            </a:r>
          </a:p>
          <a:p>
            <a:pPr algn="just"/>
            <a:endParaRPr lang="it-IT">
              <a:solidFill>
                <a:srgbClr val="1F497D"/>
              </a:solidFill>
            </a:endParaRPr>
          </a:p>
          <a:p>
            <a:pPr algn="just"/>
            <a:r>
              <a:rPr lang="it-IT">
                <a:solidFill>
                  <a:srgbClr val="1F497D"/>
                </a:solidFill>
              </a:rPr>
              <a:t>Conforti: il principio di autodeterminazione è tale da imporre ad entrambi i governi la fine dell’occupazione straniera.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b="1">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Autodeterminazione e CIG</a:t>
            </a:r>
          </a:p>
        </p:txBody>
      </p:sp>
      <p:sp>
        <p:nvSpPr>
          <p:cNvPr id="3" name="Segnaposto contenuto 2"/>
          <p:cNvSpPr>
            <a:spLocks noGrp="1"/>
          </p:cNvSpPr>
          <p:nvPr>
            <p:ph idx="1"/>
          </p:nvPr>
        </p:nvSpPr>
        <p:spPr>
          <a:xfrm>
            <a:off x="457200" y="1232760"/>
            <a:ext cx="8229600" cy="5085012"/>
          </a:xfrm>
        </p:spPr>
        <p:txBody>
          <a:bodyPr>
            <a:normAutofit/>
          </a:bodyPr>
          <a:lstStyle/>
          <a:p>
            <a:pPr marL="0" indent="0">
              <a:buNone/>
            </a:pPr>
            <a:endParaRPr lang="it-IT"/>
          </a:p>
          <a:p>
            <a:pPr marL="0" indent="0" algn="just">
              <a:buNone/>
            </a:pPr>
            <a:r>
              <a:rPr lang="it-IT">
                <a:solidFill>
                  <a:srgbClr val="1F497D"/>
                </a:solidFill>
              </a:rPr>
              <a:t>1975 </a:t>
            </a:r>
            <a:r>
              <a:rPr lang="it-IT" i="1">
                <a:solidFill>
                  <a:srgbClr val="1F497D"/>
                </a:solidFill>
              </a:rPr>
              <a:t>Sahara occidentale</a:t>
            </a:r>
            <a:r>
              <a:rPr lang="it-IT">
                <a:solidFill>
                  <a:srgbClr val="1F497D"/>
                </a:solidFill>
              </a:rPr>
              <a:t> (parere consultivo): nel giudicare i pretesi legami di sovranità tra Marocco ed il confinante “Sahara spagnolo” la Corte considerava l’autodeterminazione della popolazione del Sahara Occidentale un “assunto basilare” per i quesiti postile dall’AG.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i="1">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45212"/>
            <a:ext cx="8229600" cy="5045902"/>
          </a:xfrm>
        </p:spPr>
        <p:txBody>
          <a:bodyPr>
            <a:normAutofit fontScale="92500" lnSpcReduction="10000"/>
          </a:bodyPr>
          <a:lstStyle/>
          <a:p>
            <a:pPr marL="0" indent="0" algn="just">
              <a:buNone/>
            </a:pPr>
            <a:r>
              <a:rPr lang="it-IT">
                <a:solidFill>
                  <a:srgbClr val="1F497D"/>
                </a:solidFill>
              </a:rPr>
              <a:t>2004 </a:t>
            </a:r>
            <a:r>
              <a:rPr lang="it-IT" i="1">
                <a:solidFill>
                  <a:srgbClr val="1F497D"/>
                </a:solidFill>
              </a:rPr>
              <a:t>Conseguenze giuridiche della costruzione di un muro nel territorio palestinese occupato</a:t>
            </a:r>
            <a:r>
              <a:rPr lang="it-IT">
                <a:solidFill>
                  <a:srgbClr val="1F497D"/>
                </a:solidFill>
              </a:rPr>
              <a:t>: </a:t>
            </a:r>
          </a:p>
          <a:p>
            <a:pPr marL="0" indent="0" algn="just">
              <a:buNone/>
            </a:pPr>
            <a:r>
              <a:rPr lang="it-IT">
                <a:solidFill>
                  <a:srgbClr val="1F497D"/>
                </a:solidFill>
              </a:rPr>
              <a:t>La costruzione del muro nei territori occupati e il regime ad esso associato violano l’autodeterminazione del territorio palestinese. Questo è un obbligo </a:t>
            </a:r>
            <a:r>
              <a:rPr lang="it-IT" i="1">
                <a:solidFill>
                  <a:srgbClr val="1F497D"/>
                </a:solidFill>
              </a:rPr>
              <a:t>erga omnes</a:t>
            </a:r>
            <a:r>
              <a:rPr lang="it-IT">
                <a:solidFill>
                  <a:srgbClr val="1F497D"/>
                </a:solidFill>
              </a:rPr>
              <a:t>, che comporta in capo agli altri Stati l’obbligo di non riconoscere la liceità del muro e del regime associato, di non assistenza allo Stato autore dell’illecito nel mantenere la situazione in violazione e di cooperazione volta a porre fine a tale situazione.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Autodeterminazione interna</a:t>
            </a:r>
          </a:p>
        </p:txBody>
      </p:sp>
      <p:sp>
        <p:nvSpPr>
          <p:cNvPr id="3" name="Segnaposto contenuto 2"/>
          <p:cNvSpPr>
            <a:spLocks noGrp="1"/>
          </p:cNvSpPr>
          <p:nvPr>
            <p:ph idx="1"/>
          </p:nvPr>
        </p:nvSpPr>
        <p:spPr>
          <a:xfrm>
            <a:off x="457200" y="1319924"/>
            <a:ext cx="8229600" cy="4971189"/>
          </a:xfrm>
        </p:spPr>
        <p:txBody>
          <a:bodyPr>
            <a:normAutofit fontScale="92500" lnSpcReduction="10000"/>
          </a:bodyPr>
          <a:lstStyle/>
          <a:p>
            <a:pPr marL="0" indent="0" algn="just">
              <a:buNone/>
            </a:pPr>
            <a:r>
              <a:rPr lang="it-IT">
                <a:solidFill>
                  <a:srgbClr val="1F497D"/>
                </a:solidFill>
              </a:rPr>
              <a:t>Conforti:</a:t>
            </a:r>
          </a:p>
          <a:p>
            <a:pPr algn="just"/>
            <a:endParaRPr lang="it-IT">
              <a:solidFill>
                <a:srgbClr val="1F497D"/>
              </a:solidFill>
            </a:endParaRPr>
          </a:p>
          <a:p>
            <a:pPr algn="just"/>
            <a:r>
              <a:rPr lang="it-IT">
                <a:solidFill>
                  <a:srgbClr val="1F497D"/>
                </a:solidFill>
              </a:rPr>
              <a:t>Visione politica del principio.</a:t>
            </a:r>
          </a:p>
          <a:p>
            <a:pPr algn="just"/>
            <a:endParaRPr lang="it-IT">
              <a:solidFill>
                <a:srgbClr val="1F497D"/>
              </a:solidFill>
            </a:endParaRPr>
          </a:p>
          <a:p>
            <a:pPr algn="just"/>
            <a:r>
              <a:rPr lang="it-IT">
                <a:solidFill>
                  <a:srgbClr val="1F497D"/>
                </a:solidFill>
              </a:rPr>
              <a:t>Diritto internazionale allo stato non richiede che tutti i governi richiedano il consenso della maggioranza dei propri sudditi e siano da costoro liberamente scelti (democrazia).</a:t>
            </a:r>
          </a:p>
          <a:p>
            <a:pPr algn="just"/>
            <a:endParaRPr lang="it-IT">
              <a:solidFill>
                <a:srgbClr val="1F497D"/>
              </a:solidFill>
            </a:endParaRPr>
          </a:p>
          <a:p>
            <a:pPr algn="just"/>
            <a:r>
              <a:rPr lang="it-IT">
                <a:solidFill>
                  <a:srgbClr val="1F497D"/>
                </a:solidFill>
              </a:rPr>
              <a:t>Si tratta al massimo di una tendenza.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333884612"/>
      </p:ext>
    </p:ext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38048"/>
            <a:ext cx="8229600" cy="1143000"/>
          </a:xfrm>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45978"/>
            <a:ext cx="8229600" cy="5245136"/>
          </a:xfrm>
        </p:spPr>
        <p:txBody>
          <a:bodyPr>
            <a:normAutofit lnSpcReduction="10000"/>
          </a:bodyPr>
          <a:lstStyle/>
          <a:p>
            <a:pPr marL="0" indent="0" algn="just">
              <a:buNone/>
            </a:pPr>
            <a:r>
              <a:rPr lang="it-IT">
                <a:solidFill>
                  <a:srgbClr val="1F497D"/>
                </a:solidFill>
              </a:rPr>
              <a:t>Palombino:</a:t>
            </a:r>
          </a:p>
          <a:p>
            <a:pPr algn="just"/>
            <a:r>
              <a:rPr lang="it-IT">
                <a:solidFill>
                  <a:srgbClr val="1F497D"/>
                </a:solidFill>
              </a:rPr>
              <a:t>La dimensione interna del principio corrisponde al diritto consuetudinario laddove trattasi di popolo sottoposto a regime di segregazione razziale (es. Sud Africa, Rhodesia del Sud). </a:t>
            </a:r>
          </a:p>
          <a:p>
            <a:pPr algn="just"/>
            <a:r>
              <a:rPr lang="it-IT">
                <a:solidFill>
                  <a:srgbClr val="1F497D"/>
                </a:solidFill>
              </a:rPr>
              <a:t>Principio non ricavato per induzione ma enunciato e poi applicato in concreto. </a:t>
            </a:r>
          </a:p>
          <a:p>
            <a:pPr algn="just"/>
            <a:r>
              <a:rPr lang="it-IT">
                <a:solidFill>
                  <a:srgbClr val="1F497D"/>
                </a:solidFill>
              </a:rPr>
              <a:t>Negli altri casi, bisogna guardare a norme pattizie o consuetudini regionali.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278792242"/>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Diritto pattizio</a:t>
            </a:r>
          </a:p>
        </p:txBody>
      </p:sp>
      <p:sp>
        <p:nvSpPr>
          <p:cNvPr id="3" name="Segnaposto contenuto 2"/>
          <p:cNvSpPr>
            <a:spLocks noGrp="1"/>
          </p:cNvSpPr>
          <p:nvPr>
            <p:ph idx="1"/>
          </p:nvPr>
        </p:nvSpPr>
        <p:spPr>
          <a:xfrm>
            <a:off x="457200" y="1417638"/>
            <a:ext cx="8229600" cy="4900133"/>
          </a:xfrm>
        </p:spPr>
        <p:txBody>
          <a:bodyPr>
            <a:normAutofit/>
          </a:bodyPr>
          <a:lstStyle/>
          <a:p>
            <a:pPr marL="0" indent="0" algn="just">
              <a:buNone/>
            </a:pPr>
            <a:r>
              <a:rPr lang="it-IT">
                <a:solidFill>
                  <a:srgbClr val="1F497D"/>
                </a:solidFill>
              </a:rPr>
              <a:t>1966 </a:t>
            </a:r>
          </a:p>
          <a:p>
            <a:pPr marL="0" indent="0" algn="just">
              <a:buNone/>
            </a:pPr>
            <a:r>
              <a:rPr lang="it-IT">
                <a:solidFill>
                  <a:srgbClr val="1F497D"/>
                </a:solidFill>
              </a:rPr>
              <a:t>Patto internazionale sui diritti civili e politici e Patto sui diritti sociali, economici e culturali.</a:t>
            </a:r>
          </a:p>
          <a:p>
            <a:pPr marL="0" indent="0" algn="just">
              <a:buNone/>
            </a:pPr>
            <a:r>
              <a:rPr lang="it-IT">
                <a:solidFill>
                  <a:srgbClr val="1F497D"/>
                </a:solidFill>
              </a:rPr>
              <a:t>Art 1 (comune) riconosce diritto ad autodeterminazione </a:t>
            </a:r>
            <a:r>
              <a:rPr lang="it-IT" i="1">
                <a:solidFill>
                  <a:srgbClr val="1F497D"/>
                </a:solidFill>
              </a:rPr>
              <a:t>politica</a:t>
            </a:r>
            <a:r>
              <a:rPr lang="it-IT">
                <a:solidFill>
                  <a:srgbClr val="1F497D"/>
                </a:solidFill>
              </a:rPr>
              <a:t>, economica, sociale e culturale di tutti i popoli.</a:t>
            </a:r>
          </a:p>
          <a:p>
            <a:pPr marL="0" indent="0" algn="just">
              <a:buNone/>
            </a:pPr>
            <a:r>
              <a:rPr lang="it-IT">
                <a:solidFill>
                  <a:srgbClr val="1F497D"/>
                </a:solidFill>
              </a:rPr>
              <a:t>Palombino: vero e proprio diritto ad un regime democratico.</a:t>
            </a:r>
          </a:p>
          <a:p>
            <a:pPr marL="0" indent="0" algn="just">
              <a:buNone/>
            </a:pPr>
            <a:r>
              <a:rPr lang="it-IT">
                <a:solidFill>
                  <a:srgbClr val="1F497D"/>
                </a:solidFill>
              </a:rPr>
              <a:t>Non ancora di carattere consuetudinario.</a:t>
            </a: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419556824"/>
      </p:ext>
    </p:extLst>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Autodeterminazione e secessione</a:t>
            </a:r>
          </a:p>
        </p:txBody>
      </p:sp>
      <p:sp>
        <p:nvSpPr>
          <p:cNvPr id="3" name="Segnaposto contenuto 2"/>
          <p:cNvSpPr>
            <a:spLocks noGrp="1"/>
          </p:cNvSpPr>
          <p:nvPr>
            <p:ph idx="1"/>
          </p:nvPr>
        </p:nvSpPr>
        <p:spPr>
          <a:xfrm>
            <a:off x="457200" y="1133142"/>
            <a:ext cx="8229600" cy="5234115"/>
          </a:xfrm>
        </p:spPr>
        <p:txBody>
          <a:bodyPr>
            <a:normAutofit fontScale="92500" lnSpcReduction="10000"/>
          </a:bodyPr>
          <a:lstStyle/>
          <a:p>
            <a:pPr marL="0" indent="0" algn="just">
              <a:buNone/>
            </a:pPr>
            <a:r>
              <a:rPr lang="it-IT">
                <a:solidFill>
                  <a:srgbClr val="1F497D"/>
                </a:solidFill>
              </a:rPr>
              <a:t>Conforti:</a:t>
            </a:r>
          </a:p>
          <a:p>
            <a:pPr algn="just"/>
            <a:endParaRPr lang="it-IT">
              <a:solidFill>
                <a:srgbClr val="1F497D"/>
              </a:solidFill>
            </a:endParaRPr>
          </a:p>
          <a:p>
            <a:pPr algn="just"/>
            <a:r>
              <a:rPr lang="it-IT">
                <a:solidFill>
                  <a:srgbClr val="1F497D"/>
                </a:solidFill>
              </a:rPr>
              <a:t>Non dovrebbe applicarsi il principio </a:t>
            </a:r>
            <a:r>
              <a:rPr lang="it-IT" i="1">
                <a:solidFill>
                  <a:srgbClr val="1F497D"/>
                </a:solidFill>
              </a:rPr>
              <a:t>de quo </a:t>
            </a:r>
            <a:r>
              <a:rPr lang="it-IT">
                <a:solidFill>
                  <a:srgbClr val="1F497D"/>
                </a:solidFill>
              </a:rPr>
              <a:t>per avallare aspirazioni secessionistiche di regioni più o meno autonome, le quali sono etnicamente distinte dal resto del paese. </a:t>
            </a:r>
          </a:p>
          <a:p>
            <a:pPr algn="just"/>
            <a:endParaRPr lang="it-IT">
              <a:solidFill>
                <a:srgbClr val="1F497D"/>
              </a:solidFill>
            </a:endParaRPr>
          </a:p>
          <a:p>
            <a:pPr algn="just"/>
            <a:r>
              <a:rPr lang="it-IT">
                <a:solidFill>
                  <a:srgbClr val="1F497D"/>
                </a:solidFill>
              </a:rPr>
              <a:t>Non ha giuridicamente fondamento la c.d. “secessione rimedio” sostenuta (sulla base del principio) da una minoranza sottoposta a discriminazioni intollerabili o simili.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213295529"/>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fontScale="90000"/>
          </a:bodyPr>
          <a:lstStyle/>
          <a:p>
            <a:r>
              <a:rPr lang="it-IT">
                <a:solidFill>
                  <a:srgbClr val="1F497D"/>
                </a:solidFill>
              </a:rPr>
              <a:t>Autodeterminazione e </a:t>
            </a:r>
            <a:br>
              <a:rPr lang="it-IT">
                <a:solidFill>
                  <a:srgbClr val="1F497D"/>
                </a:solidFill>
              </a:rPr>
            </a:br>
            <a:r>
              <a:rPr lang="it-IT">
                <a:solidFill>
                  <a:srgbClr val="1F497D"/>
                </a:solidFill>
              </a:rPr>
              <a:t>movimenti di liberazione nazionale</a:t>
            </a:r>
          </a:p>
        </p:txBody>
      </p:sp>
      <p:sp>
        <p:nvSpPr>
          <p:cNvPr id="3" name="Segnaposto contenuto 2"/>
          <p:cNvSpPr>
            <a:spLocks noGrp="1"/>
          </p:cNvSpPr>
          <p:nvPr>
            <p:ph idx="1"/>
          </p:nvPr>
        </p:nvSpPr>
        <p:spPr>
          <a:xfrm>
            <a:off x="457200" y="1282567"/>
            <a:ext cx="8229600" cy="5084689"/>
          </a:xfrm>
        </p:spPr>
        <p:txBody>
          <a:bodyPr>
            <a:normAutofit/>
          </a:bodyPr>
          <a:lstStyle/>
          <a:p>
            <a:pPr marL="0" indent="0">
              <a:buNone/>
            </a:pPr>
            <a:endParaRPr lang="it-IT">
              <a:solidFill>
                <a:srgbClr val="1F497D"/>
              </a:solidFill>
            </a:endParaRPr>
          </a:p>
          <a:p>
            <a:pPr marL="0" indent="0" algn="just">
              <a:buNone/>
            </a:pPr>
            <a:r>
              <a:rPr lang="it-IT">
                <a:solidFill>
                  <a:srgbClr val="1F497D"/>
                </a:solidFill>
              </a:rPr>
              <a:t>Conforti:</a:t>
            </a:r>
          </a:p>
          <a:p>
            <a:pPr algn="just"/>
            <a:endParaRPr lang="it-IT">
              <a:solidFill>
                <a:srgbClr val="1F497D"/>
              </a:solidFill>
            </a:endParaRPr>
          </a:p>
          <a:p>
            <a:pPr algn="just"/>
            <a:r>
              <a:rPr lang="it-IT">
                <a:solidFill>
                  <a:srgbClr val="1F497D"/>
                </a:solidFill>
              </a:rPr>
              <a:t>Potrebbe considerarsi lecito il supporto a movimenti di liberazione nazionale;</a:t>
            </a:r>
          </a:p>
          <a:p>
            <a:pPr algn="just"/>
            <a:endParaRPr lang="it-IT">
              <a:solidFill>
                <a:srgbClr val="1F497D"/>
              </a:solidFill>
            </a:endParaRPr>
          </a:p>
          <a:p>
            <a:pPr algn="just"/>
            <a:r>
              <a:rPr lang="it-IT">
                <a:solidFill>
                  <a:srgbClr val="1F497D"/>
                </a:solidFill>
              </a:rPr>
              <a:t>Prassi sviluppatasi in seno alle Nazioni Unite.</a:t>
            </a:r>
          </a:p>
          <a:p>
            <a:pPr marL="0" indent="0" algn="just">
              <a:buNone/>
            </a:pPr>
            <a:endParaRPr lang="it-IT">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12370824"/>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83879"/>
            <a:ext cx="8229600" cy="1143000"/>
          </a:xfrm>
        </p:spPr>
        <p:txBody>
          <a:bodyPr>
            <a:normAutofit/>
          </a:bodyPr>
          <a:lstStyle/>
          <a:p>
            <a:r>
              <a:rPr lang="it-IT" err="1">
                <a:solidFill>
                  <a:srgbClr val="1F497D"/>
                </a:solidFill>
              </a:rPr>
              <a:t>Problematizzazione</a:t>
            </a:r>
            <a:endParaRPr lang="it-IT">
              <a:solidFill>
                <a:srgbClr val="1F497D"/>
              </a:solidFill>
            </a:endParaRPr>
          </a:p>
        </p:txBody>
      </p:sp>
      <p:sp>
        <p:nvSpPr>
          <p:cNvPr id="3" name="Segnaposto contenuto 2"/>
          <p:cNvSpPr>
            <a:spLocks noGrp="1"/>
          </p:cNvSpPr>
          <p:nvPr>
            <p:ph idx="1"/>
          </p:nvPr>
        </p:nvSpPr>
        <p:spPr>
          <a:xfrm>
            <a:off x="457200" y="1083334"/>
            <a:ext cx="8229600" cy="4929980"/>
          </a:xfrm>
        </p:spPr>
        <p:txBody>
          <a:bodyPr>
            <a:normAutofit fontScale="92500" lnSpcReduction="20000"/>
          </a:bodyPr>
          <a:lstStyle/>
          <a:p>
            <a:pPr algn="just"/>
            <a:r>
              <a:rPr lang="it-IT">
                <a:solidFill>
                  <a:srgbClr val="1F497D"/>
                </a:solidFill>
              </a:rPr>
              <a:t>In realtà il principio di autodeterminazione esterna come tradizionalmente inteso ha perso gran parte della propria portata applicativa.</a:t>
            </a:r>
          </a:p>
          <a:p>
            <a:pPr algn="just"/>
            <a:endParaRPr lang="it-IT">
              <a:solidFill>
                <a:srgbClr val="1F497D"/>
              </a:solidFill>
            </a:endParaRPr>
          </a:p>
          <a:p>
            <a:pPr algn="just"/>
            <a:r>
              <a:rPr lang="it-IT">
                <a:solidFill>
                  <a:srgbClr val="1F497D"/>
                </a:solidFill>
              </a:rPr>
              <a:t>Si parla di autodeterminazione in senso </a:t>
            </a:r>
            <a:r>
              <a:rPr lang="it-IT" i="1">
                <a:solidFill>
                  <a:srgbClr val="1F497D"/>
                </a:solidFill>
              </a:rPr>
              <a:t>interno</a:t>
            </a:r>
            <a:r>
              <a:rPr lang="it-IT">
                <a:solidFill>
                  <a:srgbClr val="1F497D"/>
                </a:solidFill>
              </a:rPr>
              <a:t>, ossia internamente ai confini dello stato. </a:t>
            </a:r>
          </a:p>
          <a:p>
            <a:pPr algn="just"/>
            <a:endParaRPr lang="it-IT">
              <a:solidFill>
                <a:srgbClr val="1F497D"/>
              </a:solidFill>
            </a:endParaRPr>
          </a:p>
          <a:p>
            <a:pPr algn="just"/>
            <a:r>
              <a:rPr lang="it-IT">
                <a:solidFill>
                  <a:srgbClr val="1F497D"/>
                </a:solidFill>
              </a:rPr>
              <a:t>Quadro giuridico molto frammentario. Stato del diritto internazionale in materia è “fluido” (E. Milano) e il diritto all’autodeterminazione potrebbe assumere nuove forme e potenzialità in contesti differenti.</a:t>
            </a: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204227"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800034185"/>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095786"/>
            <a:ext cx="8229600" cy="5195327"/>
          </a:xfrm>
        </p:spPr>
        <p:txBody>
          <a:bodyPr>
            <a:normAutofit fontScale="85000" lnSpcReduction="10000"/>
          </a:bodyPr>
          <a:lstStyle/>
          <a:p>
            <a:r>
              <a:rPr lang="it-IT">
                <a:solidFill>
                  <a:srgbClr val="1F497D"/>
                </a:solidFill>
              </a:rPr>
              <a:t>Norme in materia di </a:t>
            </a:r>
            <a:r>
              <a:rPr lang="it-IT" i="1">
                <a:solidFill>
                  <a:srgbClr val="1F497D"/>
                </a:solidFill>
              </a:rPr>
              <a:t>apartheid</a:t>
            </a:r>
            <a:r>
              <a:rPr lang="it-IT">
                <a:solidFill>
                  <a:srgbClr val="1F497D"/>
                </a:solidFill>
              </a:rPr>
              <a:t> (risalenti al tempo dello sviluppo dell’autodeterminazione esterna) impongono allo stato l’obbligo di adottare governo </a:t>
            </a:r>
            <a:r>
              <a:rPr lang="it-IT" i="1">
                <a:solidFill>
                  <a:srgbClr val="1F497D"/>
                </a:solidFill>
              </a:rPr>
              <a:t>rappresentativo</a:t>
            </a:r>
            <a:r>
              <a:rPr lang="it-IT">
                <a:solidFill>
                  <a:srgbClr val="1F497D"/>
                </a:solidFill>
              </a:rPr>
              <a:t> dell’intero popolo e che non crei discriminazioni di sorta. Ampia applicazione del criterio.</a:t>
            </a:r>
          </a:p>
          <a:p>
            <a:endParaRPr lang="it-IT">
              <a:solidFill>
                <a:srgbClr val="1F497D"/>
              </a:solidFill>
            </a:endParaRPr>
          </a:p>
          <a:p>
            <a:r>
              <a:rPr lang="it-IT">
                <a:solidFill>
                  <a:srgbClr val="1F497D"/>
                </a:solidFill>
              </a:rPr>
              <a:t>Non sembra però che ci sia una </a:t>
            </a:r>
            <a:r>
              <a:rPr lang="it-IT" i="1">
                <a:solidFill>
                  <a:srgbClr val="1F497D"/>
                </a:solidFill>
              </a:rPr>
              <a:t>opinio juris </a:t>
            </a:r>
            <a:r>
              <a:rPr lang="it-IT">
                <a:solidFill>
                  <a:srgbClr val="1F497D"/>
                </a:solidFill>
              </a:rPr>
              <a:t>generalizzata che cristallizza l’obbligo di </a:t>
            </a:r>
            <a:r>
              <a:rPr lang="it-IT" i="1">
                <a:solidFill>
                  <a:srgbClr val="1F497D"/>
                </a:solidFill>
              </a:rPr>
              <a:t>democraticità</a:t>
            </a:r>
            <a:r>
              <a:rPr lang="it-IT">
                <a:solidFill>
                  <a:srgbClr val="1F497D"/>
                </a:solidFill>
              </a:rPr>
              <a:t>.</a:t>
            </a:r>
          </a:p>
          <a:p>
            <a:endParaRPr lang="it-IT">
              <a:solidFill>
                <a:srgbClr val="1F497D"/>
              </a:solidFill>
            </a:endParaRPr>
          </a:p>
          <a:p>
            <a:r>
              <a:rPr lang="it-IT">
                <a:solidFill>
                  <a:srgbClr val="1F497D"/>
                </a:solidFill>
              </a:rPr>
              <a:t>E. Milano: in questo senso si può però parlare di consuetudine regionale in seno al Consiglio d’Europa.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Autodeterminazione di minoranze</a:t>
            </a:r>
            <a:endParaRPr lang="it-IT" i="1">
              <a:solidFill>
                <a:srgbClr val="1F497D"/>
              </a:solidFill>
            </a:endParaRPr>
          </a:p>
        </p:txBody>
      </p:sp>
      <p:sp>
        <p:nvSpPr>
          <p:cNvPr id="3" name="Segnaposto contenuto 2"/>
          <p:cNvSpPr>
            <a:spLocks noGrp="1"/>
          </p:cNvSpPr>
          <p:nvPr>
            <p:ph idx="1"/>
          </p:nvPr>
        </p:nvSpPr>
        <p:spPr>
          <a:xfrm>
            <a:off x="457200" y="1145594"/>
            <a:ext cx="8229600" cy="5329504"/>
          </a:xfrm>
        </p:spPr>
        <p:txBody>
          <a:bodyPr>
            <a:normAutofit/>
          </a:bodyPr>
          <a:lstStyle/>
          <a:p>
            <a:pPr algn="just"/>
            <a:r>
              <a:rPr lang="it-IT">
                <a:solidFill>
                  <a:srgbClr val="1F497D"/>
                </a:solidFill>
              </a:rPr>
              <a:t>Il diritto internazionale generale tendenzialmente non riconosce la nozione di minoranza nazionale. Questa fa parte del popolo genericamente inteso.</a:t>
            </a:r>
          </a:p>
          <a:p>
            <a:pPr algn="just"/>
            <a:endParaRPr lang="it-IT">
              <a:solidFill>
                <a:srgbClr val="1F497D"/>
              </a:solidFill>
            </a:endParaRPr>
          </a:p>
          <a:p>
            <a:pPr algn="just"/>
            <a:r>
              <a:rPr lang="it-IT">
                <a:solidFill>
                  <a:srgbClr val="1F497D"/>
                </a:solidFill>
              </a:rPr>
              <a:t>Tuttavia, la comunità internazionale di recente si è sforzata per trovare soluzioni volte a promuovere l’autonomia nei casi di conflitti interni tra gruppi nazionali o etnici territorialmente definiti.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04381160"/>
      </p:ext>
    </p:extLst>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Diritti dei popoli indigeni</a:t>
            </a:r>
            <a:endParaRPr lang="it-IT" i="1">
              <a:solidFill>
                <a:srgbClr val="1F497D"/>
              </a:solidFill>
            </a:endParaRPr>
          </a:p>
        </p:txBody>
      </p:sp>
      <p:sp>
        <p:nvSpPr>
          <p:cNvPr id="3" name="Segnaposto contenuto 2"/>
          <p:cNvSpPr>
            <a:spLocks noGrp="1"/>
          </p:cNvSpPr>
          <p:nvPr>
            <p:ph idx="1"/>
          </p:nvPr>
        </p:nvSpPr>
        <p:spPr>
          <a:xfrm>
            <a:off x="457200" y="1195403"/>
            <a:ext cx="8229600" cy="5171854"/>
          </a:xfrm>
        </p:spPr>
        <p:txBody>
          <a:bodyPr>
            <a:normAutofit fontScale="77500" lnSpcReduction="20000"/>
          </a:bodyPr>
          <a:lstStyle/>
          <a:p>
            <a:pPr algn="just"/>
            <a:r>
              <a:rPr lang="it-IT" sz="3600">
                <a:solidFill>
                  <a:srgbClr val="1F497D"/>
                </a:solidFill>
              </a:rPr>
              <a:t>Non esiste norma di diritto internazionale generale che tuteli o promuova l’identità storica, linguistica o culturale delle popolazioni indigene. Vi sono alcuni strumenti pattizi. </a:t>
            </a:r>
          </a:p>
          <a:p>
            <a:pPr algn="just"/>
            <a:endParaRPr lang="it-IT" sz="3600">
              <a:solidFill>
                <a:srgbClr val="1F497D"/>
              </a:solidFill>
            </a:endParaRPr>
          </a:p>
          <a:p>
            <a:pPr algn="just"/>
            <a:r>
              <a:rPr lang="it-IT" sz="3600">
                <a:solidFill>
                  <a:srgbClr val="1F497D"/>
                </a:solidFill>
              </a:rPr>
              <a:t>Dichiarazione AG sui diritti dei popoli indigeni del 2007 ne riconosce diritto all’autodeterminazione nel rispetto dell’integrità territoriale degli Stati ma è norma di </a:t>
            </a:r>
            <a:r>
              <a:rPr lang="it-IT" sz="3600" i="1">
                <a:solidFill>
                  <a:srgbClr val="1F497D"/>
                </a:solidFill>
              </a:rPr>
              <a:t>soft-law</a:t>
            </a:r>
            <a:r>
              <a:rPr lang="it-IT" sz="3600">
                <a:solidFill>
                  <a:srgbClr val="1F497D"/>
                </a:solidFill>
              </a:rPr>
              <a:t>.</a:t>
            </a:r>
          </a:p>
          <a:p>
            <a:pPr algn="just"/>
            <a:endParaRPr lang="it-IT" sz="3600">
              <a:solidFill>
                <a:srgbClr val="1F497D"/>
              </a:solidFill>
            </a:endParaRPr>
          </a:p>
          <a:p>
            <a:pPr algn="just"/>
            <a:r>
              <a:rPr lang="it-IT" sz="3600">
                <a:solidFill>
                  <a:srgbClr val="1F497D"/>
                </a:solidFill>
              </a:rPr>
              <a:t>Dunque si ha un principio di valore eminentemente politico.</a:t>
            </a:r>
            <a:r>
              <a:rPr lang="it-IT">
                <a:solidFill>
                  <a:srgbClr val="1F497D"/>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83014971"/>
      </p:ext>
    </p:extLst>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Ulteriore opinione dottrinale</a:t>
            </a:r>
          </a:p>
        </p:txBody>
      </p:sp>
      <p:sp>
        <p:nvSpPr>
          <p:cNvPr id="3" name="Segnaposto contenuto 2"/>
          <p:cNvSpPr>
            <a:spLocks noGrp="1"/>
          </p:cNvSpPr>
          <p:nvPr>
            <p:ph idx="1"/>
          </p:nvPr>
        </p:nvSpPr>
        <p:spPr>
          <a:xfrm>
            <a:off x="457200" y="1417638"/>
            <a:ext cx="8229600" cy="4873475"/>
          </a:xfrm>
        </p:spPr>
        <p:txBody>
          <a:bodyPr>
            <a:normAutofit fontScale="92500" lnSpcReduction="20000"/>
          </a:bodyPr>
          <a:lstStyle/>
          <a:p>
            <a:pPr marL="0" indent="0">
              <a:buNone/>
            </a:pPr>
            <a:r>
              <a:rPr lang="it-IT">
                <a:solidFill>
                  <a:srgbClr val="1F497D"/>
                </a:solidFill>
              </a:rPr>
              <a:t>M. Iovane:</a:t>
            </a:r>
          </a:p>
          <a:p>
            <a:endParaRPr lang="it-IT">
              <a:solidFill>
                <a:srgbClr val="1F497D"/>
              </a:solidFill>
            </a:endParaRPr>
          </a:p>
          <a:p>
            <a:r>
              <a:rPr lang="it-IT">
                <a:solidFill>
                  <a:srgbClr val="1F497D"/>
                </a:solidFill>
              </a:rPr>
              <a:t>Il principio di autodeterminazione interna dei popoli è un principio che «può tutto, ma non dà tutto». </a:t>
            </a:r>
          </a:p>
          <a:p>
            <a:r>
              <a:rPr lang="it-IT">
                <a:solidFill>
                  <a:srgbClr val="1F497D"/>
                </a:solidFill>
              </a:rPr>
              <a:t>Infatti i princípi, anche quelli previsti dalla Carta dell’ONU, non sono degli autonomi modelli di condotta, ma, secondo una bella definizione coniata dagli studiosi di ermeneutica giuridica, si limitano a prevedere una direzione da seguire, una tendenza da rispettare, un valore che chiede di essere preso in considerazione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070881"/>
            <a:ext cx="8229600" cy="5296375"/>
          </a:xfrm>
        </p:spPr>
        <p:txBody>
          <a:bodyPr>
            <a:normAutofit fontScale="92500" lnSpcReduction="20000"/>
          </a:bodyPr>
          <a:lstStyle/>
          <a:p>
            <a:pPr algn="just"/>
            <a:r>
              <a:rPr lang="it-IT">
                <a:solidFill>
                  <a:srgbClr val="1F497D"/>
                </a:solidFill>
              </a:rPr>
              <a:t>Questa loro caratterizzazione, tuttavia, non li priva di una portata prescrittiva, la quale non si tradurrà nella prescrizione di obblighi precisi a carico degli Stati, ma nello svolgimento una funzione ausiliaria volta a stimolare la produzione di nuove norme o a giustificare interpretazioni innovative delle norme già esistenti. </a:t>
            </a:r>
          </a:p>
          <a:p>
            <a:pPr algn="just"/>
            <a:endParaRPr lang="it-IT">
              <a:solidFill>
                <a:srgbClr val="1F497D"/>
              </a:solidFill>
            </a:endParaRPr>
          </a:p>
          <a:p>
            <a:pPr algn="just"/>
            <a:r>
              <a:rPr lang="it-IT">
                <a:solidFill>
                  <a:srgbClr val="1F497D"/>
                </a:solidFill>
              </a:rPr>
              <a:t>I princípi, quindi, si contraddistinguono per una proprietà normo-genetica e per la capacità di integrare e colmare le eventuali lacune dell’ordinamento internazionale in relazione ad un caso concreto.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115356"/>
            <a:ext cx="8229600" cy="1143000"/>
          </a:xfrm>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20308"/>
            <a:ext cx="8229600" cy="5097464"/>
          </a:xfrm>
        </p:spPr>
        <p:txBody>
          <a:bodyPr>
            <a:normAutofit fontScale="85000" lnSpcReduction="10000"/>
          </a:bodyPr>
          <a:lstStyle/>
          <a:p>
            <a:pPr algn="just">
              <a:buFontTx/>
              <a:buChar char="-"/>
            </a:pPr>
            <a:r>
              <a:rPr lang="it-IT">
                <a:solidFill>
                  <a:srgbClr val="1F497D"/>
                </a:solidFill>
              </a:rPr>
              <a:t>Carattere promozionale: attività volta a favorire la diffusione di questa nozione di democrazia in Paesi ed aree in cui la democrazia non è presente o è presente ad un livello ancóra rudimentale. </a:t>
            </a:r>
          </a:p>
          <a:p>
            <a:pPr algn="just"/>
            <a:endParaRPr lang="it-IT">
              <a:solidFill>
                <a:srgbClr val="1F497D"/>
              </a:solidFill>
            </a:endParaRPr>
          </a:p>
          <a:p>
            <a:pPr algn="just">
              <a:buFontTx/>
              <a:buChar char="-"/>
            </a:pPr>
            <a:r>
              <a:rPr lang="it-IT">
                <a:solidFill>
                  <a:srgbClr val="1F497D"/>
                </a:solidFill>
              </a:rPr>
              <a:t>Possibilità di configurare veri e propri obblighi internazionali in capo agli Stati, assistiti eventualmente da regimi di garanzia collettiva di tipo sanzionatorio – anche intesi come forme istituzionalizzate di accertamento della violazione – apprestati dal diritto internazionale a tutela di uno dei suoi valori fondamentali. Si tratta di qualcosa che </a:t>
            </a:r>
            <a:r>
              <a:rPr lang="mr-IN">
                <a:solidFill>
                  <a:srgbClr val="1F497D"/>
                </a:solidFill>
              </a:rPr>
              <a:t>–</a:t>
            </a:r>
            <a:r>
              <a:rPr lang="it-IT">
                <a:solidFill>
                  <a:srgbClr val="1F497D"/>
                </a:solidFill>
              </a:rPr>
              <a:t> allo stato </a:t>
            </a:r>
            <a:r>
              <a:rPr lang="mr-IN">
                <a:solidFill>
                  <a:srgbClr val="1F497D"/>
                </a:solidFill>
              </a:rPr>
              <a:t>–</a:t>
            </a:r>
            <a:r>
              <a:rPr lang="it-IT">
                <a:solidFill>
                  <a:srgbClr val="1F497D"/>
                </a:solidFill>
              </a:rPr>
              <a:t> non ha riscontro nella prassi.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685499384"/>
      </p:ext>
    </p:extLst>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21674" y="90452"/>
            <a:ext cx="8229600" cy="1143000"/>
          </a:xfrm>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07856"/>
            <a:ext cx="8229600" cy="5109916"/>
          </a:xfrm>
        </p:spPr>
        <p:txBody>
          <a:bodyPr>
            <a:normAutofit fontScale="85000" lnSpcReduction="10000"/>
          </a:bodyPr>
          <a:lstStyle/>
          <a:p>
            <a:pPr algn="just"/>
            <a:r>
              <a:rPr lang="it-IT">
                <a:solidFill>
                  <a:srgbClr val="1F497D"/>
                </a:solidFill>
              </a:rPr>
              <a:t>La dimensione interna del principio di autodeterminazione continua a godere di una protezione indiretta attraverso l’obbligo di non ricorrere a mezzi eccessivi e particolarmente violenti per reprimere le aspirazioni pacificamente manifestate dalla popolazione volte ad ottenere un cambiamento in senso democratico delle proprie istituzioni. </a:t>
            </a:r>
          </a:p>
          <a:p>
            <a:pPr algn="just"/>
            <a:endParaRPr lang="it-IT">
              <a:solidFill>
                <a:srgbClr val="1F497D"/>
              </a:solidFill>
            </a:endParaRPr>
          </a:p>
          <a:p>
            <a:pPr algn="just"/>
            <a:r>
              <a:rPr lang="it-IT">
                <a:solidFill>
                  <a:srgbClr val="1F497D"/>
                </a:solidFill>
              </a:rPr>
              <a:t>Analogo obbligo sussiste in relazione alle aspirazioni di una minoranza stanziata su una parte del territorio di uno Stato ad ottenere spazi di autogoverno o di autonomia amministrativa rispetto al potere centrale.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534252798"/>
      </p:ext>
    </p:extLst>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195404"/>
            <a:ext cx="8229600" cy="5122368"/>
          </a:xfrm>
        </p:spPr>
        <p:txBody>
          <a:bodyPr>
            <a:normAutofit lnSpcReduction="10000"/>
          </a:bodyPr>
          <a:lstStyle/>
          <a:p>
            <a:pPr marL="0" indent="0" algn="just">
              <a:buNone/>
            </a:pPr>
            <a:r>
              <a:rPr lang="it-IT">
                <a:solidFill>
                  <a:srgbClr val="1F497D"/>
                </a:solidFill>
              </a:rPr>
              <a:t>A livello regionale, ci sono delle organizzazioni che si sono dotate di strumenti vincolanti in cui si tutelano i princípi democratici, in modo del tutto sovrapponibile con quanto affermato dall’Assemblea Generale. Il riferimento è, in particolare, al Trattato sull’Unione Europea, alla Carta Democratica Interamericana e alla Carta Africana su democrazia, elezioni e governo. Tutti questi strumenti sanciscono – </a:t>
            </a:r>
            <a:r>
              <a:rPr lang="it-IT" i="1">
                <a:solidFill>
                  <a:srgbClr val="1F497D"/>
                </a:solidFill>
              </a:rPr>
              <a:t>inter alia</a:t>
            </a:r>
            <a:r>
              <a:rPr lang="it-IT">
                <a:solidFill>
                  <a:srgbClr val="1F497D"/>
                </a:solidFill>
              </a:rPr>
              <a:t> – il rispetto della democrazia, dell’uguaglianza, dello Stato di diritto e dei diritti umani.</a:t>
            </a:r>
          </a:p>
          <a:p>
            <a:pPr marL="0" indent="0" algn="just">
              <a:buNone/>
            </a:pPr>
            <a:endParaRPr lang="en-US">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45004200"/>
      </p:ext>
    </p:extLst>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32760"/>
            <a:ext cx="8229600" cy="5085012"/>
          </a:xfrm>
        </p:spPr>
        <p:txBody>
          <a:bodyPr>
            <a:normAutofit fontScale="70000" lnSpcReduction="20000"/>
          </a:bodyPr>
          <a:lstStyle/>
          <a:p>
            <a:pPr marL="0" indent="0" algn="just">
              <a:buNone/>
            </a:pPr>
            <a:r>
              <a:rPr lang="it-IT">
                <a:solidFill>
                  <a:srgbClr val="1F497D"/>
                </a:solidFill>
              </a:rPr>
              <a:t>A proposito dell’Unione Europea, va richiamato il recente caso che riguarda le violazioni dei princípi fondamentali dell’Unione, cosí come enunciati nell’art. 2 TUE, da parte della Polonia. Ad attirare l’attenzione della Commissione europea è stata soprattutto la recente riforma polacca del sistema giudiziario. Secondo la Commissione, questa riforma costituisce una chiara interferenza nell’indipendenza dei giudici, poiché, in base alle nuove disposizioni legislative, questi risultano sottoposti al controllo della maggioranza di governo. </a:t>
            </a:r>
          </a:p>
          <a:p>
            <a:pPr marL="0" indent="0" algn="just">
              <a:buNone/>
            </a:pPr>
            <a:endParaRPr lang="it-IT">
              <a:solidFill>
                <a:srgbClr val="1F497D"/>
              </a:solidFill>
            </a:endParaRPr>
          </a:p>
          <a:p>
            <a:pPr marL="0" indent="0" algn="just">
              <a:buNone/>
            </a:pPr>
            <a:r>
              <a:rPr lang="it-IT">
                <a:solidFill>
                  <a:srgbClr val="1F497D"/>
                </a:solidFill>
              </a:rPr>
              <a:t>La Commissione, per la prima volta nella sua storia, ha deciso di attivare proprio il meccanismo previsto dall’art. 7 TUE, richiedendo al Consiglio di constatare l’esistenza di un evidente rischio di violazione grave da parte della Polonia dei valori di cui all’art. 2 TUE (stato di diritto). Nel frattempo, la Commissione ha annunciato anche la sua intenzione di deferire la Polonia davanti alla Corte di Giustizia dell’UE.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245211"/>
            <a:ext cx="8229600" cy="5122045"/>
          </a:xfrm>
        </p:spPr>
        <p:txBody>
          <a:bodyPr>
            <a:normAutofit fontScale="70000" lnSpcReduction="20000"/>
          </a:bodyPr>
          <a:lstStyle/>
          <a:p>
            <a:pPr marL="0" indent="0" algn="just">
              <a:buNone/>
            </a:pPr>
            <a:r>
              <a:rPr lang="it-IT">
                <a:solidFill>
                  <a:srgbClr val="1F497D"/>
                </a:solidFill>
              </a:rPr>
              <a:t>Per quanto riguarda l’Organizzazione degli Stati Americani, si può considerare il recente caso che ha visto protagonista il Venezuela, accusato di aver violato la Carta Democratica Interamericana. Con la risoluzione 1078 del 3 aprile 2017, il Consiglio permanente dell’OSA ha condannato, in quanto contrari al contenuto sostanziale e procedurale della democrazia, le violazioni dei diritti umani commesse dal governo in carica, la violazione del principio della separazione dei poteri e dell’indipendenza dei giudici, l’alterazione per via non costituzionale dell’ordine democratico in Venezuela. Inoltre, il Consiglio permanente dell’OSA ha chiesto contestualmente al governo venezuelano di ristabilire l’autorità costituzionale dell’Assemblea nazionale, nonché di adottare tutte le misure necessarie per ristabilire l’ordine democratico. Infine, il Consiglio ha annunciato che, nel caso in cui il governo venezuelano non adempisse quanto stabilito nella risoluzione, ricorrerà ai meccanismi stabiliti dalla Carta dell’OSA e dalla Carta interamericana sulla democrazia per rafforzare e preservare le istituzioni democratiche degli Stati membri – tra cui è prevista anche la sospensione dello Stato interessato.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45911" y="1257664"/>
            <a:ext cx="8229600" cy="5060108"/>
          </a:xfrm>
        </p:spPr>
        <p:txBody>
          <a:bodyPr>
            <a:normAutofit fontScale="92500" lnSpcReduction="20000"/>
          </a:bodyPr>
          <a:lstStyle/>
          <a:p>
            <a:pPr algn="just"/>
            <a:r>
              <a:rPr lang="it-IT">
                <a:solidFill>
                  <a:srgbClr val="1F497D"/>
                </a:solidFill>
              </a:rPr>
              <a:t>Infine, con riferimento all’Unione Africana, va ricordato che, nel 2013, la Corte Africana dei Diritti dell’Uomo e dei Popoli ha condannato la Tanzania per aver violato il diritto dei cittadini a partecipare liberamente al governo del paese o direttamente, ossia candidandosi, o tramite rappresentanti eletti, ossia esercitando il diritto di voto. </a:t>
            </a:r>
          </a:p>
          <a:p>
            <a:pPr algn="just"/>
            <a:r>
              <a:rPr lang="it-IT">
                <a:solidFill>
                  <a:srgbClr val="1F497D"/>
                </a:solidFill>
              </a:rPr>
              <a:t>La pronuncia è meritevole di attenzione per il rilievo conferito ad alcuni degli aspetti caratterizzanti lo svolgimento di libere elezioni e, quindi, al rispetto dei princípi democratici.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45911" y="1257664"/>
            <a:ext cx="8229600" cy="5060108"/>
          </a:xfrm>
        </p:spPr>
        <p:txBody>
          <a:bodyPr>
            <a:normAutofit fontScale="77500" lnSpcReduction="20000"/>
          </a:bodyPr>
          <a:lstStyle/>
          <a:p>
            <a:pPr marL="0" indent="0" algn="just">
              <a:buNone/>
            </a:pPr>
            <a:r>
              <a:rPr lang="it-IT">
                <a:solidFill>
                  <a:srgbClr val="1F497D"/>
                </a:solidFill>
              </a:rPr>
              <a:t>La tesi di Iovane trova qualche conferma nella prassi, anche se non si può negare, anche guardando la </a:t>
            </a:r>
            <a:r>
              <a:rPr lang="it-IT" i="1">
                <a:solidFill>
                  <a:srgbClr val="1F497D"/>
                </a:solidFill>
              </a:rPr>
              <a:t>practice</a:t>
            </a:r>
            <a:r>
              <a:rPr lang="it-IT">
                <a:solidFill>
                  <a:srgbClr val="1F497D"/>
                </a:solidFill>
              </a:rPr>
              <a:t> dei meccanismi istituzionalizzati di garanzia del rispetto del principio, che i vari aspetti che compongono il principio democratico non sono mai declinati in forma di veri e propri obblighi, che gli Stati sono costretti a rispettare. </a:t>
            </a:r>
          </a:p>
          <a:p>
            <a:pPr algn="just"/>
            <a:endParaRPr lang="it-IT">
              <a:solidFill>
                <a:srgbClr val="1F497D"/>
              </a:solidFill>
            </a:endParaRPr>
          </a:p>
          <a:p>
            <a:pPr marL="0" indent="0" algn="just">
              <a:buNone/>
            </a:pPr>
            <a:r>
              <a:rPr lang="it-IT">
                <a:solidFill>
                  <a:srgbClr val="1F497D"/>
                </a:solidFill>
              </a:rPr>
              <a:t>Sembra tuttavia opportuno porre in evidenza in senso positivo che – a fronte di una fase iniziale in cui non sempre (</a:t>
            </a:r>
            <a:r>
              <a:rPr lang="it-IT" i="1">
                <a:solidFill>
                  <a:srgbClr val="1F497D"/>
                </a:solidFill>
              </a:rPr>
              <a:t>rectius</a:t>
            </a:r>
            <a:r>
              <a:rPr lang="it-IT">
                <a:solidFill>
                  <a:srgbClr val="1F497D"/>
                </a:solidFill>
              </a:rPr>
              <a:t>: quasi mai) il principio di autodeterminazione interna trovava un riscontro nei comportamenti degli attori del diritto internazionale – oggi è la stessa realtà fattuale a porre in dubbio l’irrilevanza di questo principio nel diritto internazionale.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85714109"/>
      </p:ext>
    </p:extLst>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Conclusioni tesi Iovane</a:t>
            </a:r>
            <a:endParaRPr lang="it-IT" i="1">
              <a:solidFill>
                <a:srgbClr val="1F497D"/>
              </a:solidFill>
            </a:endParaRPr>
          </a:p>
        </p:txBody>
      </p:sp>
      <p:sp>
        <p:nvSpPr>
          <p:cNvPr id="3" name="Segnaposto contenuto 2"/>
          <p:cNvSpPr>
            <a:spLocks noGrp="1"/>
          </p:cNvSpPr>
          <p:nvPr>
            <p:ph idx="1"/>
          </p:nvPr>
        </p:nvSpPr>
        <p:spPr>
          <a:xfrm>
            <a:off x="457200" y="1149823"/>
            <a:ext cx="8229600" cy="5319848"/>
          </a:xfrm>
        </p:spPr>
        <p:txBody>
          <a:bodyPr>
            <a:normAutofit/>
          </a:bodyPr>
          <a:lstStyle/>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Alla luce di quanto sopra, Iovane propende – quindi – per una visione ottimistica e favorevole ad un graduale riconoscimento della natura giuridica (e non solo politica, come affermato nel Conforti) del principio </a:t>
            </a:r>
            <a:r>
              <a:rPr lang="it-IT" i="1">
                <a:solidFill>
                  <a:srgbClr val="1F497D"/>
                </a:solidFill>
              </a:rPr>
              <a:t>de quo</a:t>
            </a:r>
            <a:r>
              <a:rPr lang="it-IT">
                <a:solidFill>
                  <a:srgbClr val="1F497D"/>
                </a:solidFill>
              </a:rPr>
              <a:t>.</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problema della Crimea</a:t>
            </a:r>
            <a:endParaRPr lang="it-IT" i="1">
              <a:solidFill>
                <a:srgbClr val="1F497D"/>
              </a:solidFill>
            </a:endParaRPr>
          </a:p>
        </p:txBody>
      </p:sp>
      <p:sp>
        <p:nvSpPr>
          <p:cNvPr id="3" name="Segnaposto contenuto 2"/>
          <p:cNvSpPr>
            <a:spLocks noGrp="1"/>
          </p:cNvSpPr>
          <p:nvPr>
            <p:ph idx="1"/>
          </p:nvPr>
        </p:nvSpPr>
        <p:spPr>
          <a:xfrm>
            <a:off x="457200" y="1149823"/>
            <a:ext cx="8229600" cy="5319848"/>
          </a:xfrm>
        </p:spPr>
        <p:txBody>
          <a:bodyPr>
            <a:normAutofit fontScale="85000" lnSpcReduction="10000"/>
          </a:bodyPr>
          <a:lstStyle/>
          <a:p>
            <a:pPr algn="just"/>
            <a:r>
              <a:rPr lang="it-IT">
                <a:solidFill>
                  <a:srgbClr val="1F497D"/>
                </a:solidFill>
              </a:rPr>
              <a:t>Situazione in Crimea al 2014</a:t>
            </a:r>
          </a:p>
          <a:p>
            <a:pPr algn="just"/>
            <a:endParaRPr lang="it-IT">
              <a:solidFill>
                <a:srgbClr val="1F497D"/>
              </a:solidFill>
            </a:endParaRPr>
          </a:p>
          <a:p>
            <a:pPr algn="just"/>
            <a:r>
              <a:rPr lang="it-IT">
                <a:solidFill>
                  <a:srgbClr val="1F497D"/>
                </a:solidFill>
              </a:rPr>
              <a:t>Presenza della comunità ucraina predominante nelle regioni occidentali (Galizia, Volinia e Podolia) e più limitatamente in quelle centrali, e dall’altro dalla concentrazione della comunità russa nell’area orientale e meridionale (Donbass, Novarossja e Crimea). Si tratta del radicamento di due raggruppamenti che, nonostante un articolato secolare intreccio di rapporti, risultano profondamente divisi sul piano etnoculturale e quindi politico, all’origine di due opposte interpretazioni dell’identità e della storia dell’Ucraina.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255655151"/>
      </p:ext>
    </p:extLst>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996169"/>
            <a:ext cx="8229600" cy="5321603"/>
          </a:xfrm>
        </p:spPr>
        <p:txBody>
          <a:bodyPr>
            <a:normAutofit fontScale="92500"/>
          </a:bodyPr>
          <a:lstStyle/>
          <a:p>
            <a:pPr algn="just"/>
            <a:r>
              <a:rPr lang="it-IT">
                <a:solidFill>
                  <a:srgbClr val="1F497D"/>
                </a:solidFill>
              </a:rPr>
              <a:t>Per la comunità ucraina l’obbiettivo consiste nell’operare in modo che la propria cultura nazionale possa dispiegarsi in tutta la sua pienezza per un’Ucraina etnicamente omogenea. </a:t>
            </a:r>
          </a:p>
          <a:p>
            <a:pPr algn="just"/>
            <a:r>
              <a:rPr lang="it-IT">
                <a:solidFill>
                  <a:srgbClr val="1F497D"/>
                </a:solidFill>
              </a:rPr>
              <a:t>Non solo distinta, mediante il superamento del retaggio della cultura russa largamente diffusa nel Paese, ma fondamentalmente ostile alla Russia risentita come una potenza oppressiva. </a:t>
            </a:r>
          </a:p>
          <a:p>
            <a:pPr algn="just"/>
            <a:r>
              <a:rPr lang="it-IT">
                <a:solidFill>
                  <a:srgbClr val="1F497D"/>
                </a:solidFill>
              </a:rPr>
              <a:t>Un orientamento che viene presentato come in favore dell’avvicinamento all’Europa.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684992451"/>
      </p:ext>
    </p:extLst>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996169"/>
            <a:ext cx="8229600" cy="5321603"/>
          </a:xfrm>
        </p:spPr>
        <p:txBody>
          <a:bodyPr>
            <a:normAutofit/>
          </a:bodyPr>
          <a:lstStyle/>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La comunità russa (maggiore in Crimea), d’altra parte, aspirava inizialmente a un’Ucraina con un’identità distinta, ma strettamente vincolata alla Russia considerata la consistenza dei legami storici, culturali ed economici.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58707044"/>
      </p:ext>
    </p:extLst>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692"/>
            <a:ext cx="8229600" cy="1143000"/>
          </a:xfrm>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996169"/>
            <a:ext cx="8229600" cy="5321603"/>
          </a:xfrm>
        </p:spPr>
        <p:txBody>
          <a:bodyPr>
            <a:normAutofit fontScale="92500" lnSpcReduction="20000"/>
          </a:bodyPr>
          <a:lstStyle/>
          <a:p>
            <a:pPr algn="just"/>
            <a:r>
              <a:rPr lang="it-IT">
                <a:solidFill>
                  <a:srgbClr val="1F497D"/>
                </a:solidFill>
              </a:rPr>
              <a:t> Il governo crimeano (regione dell’Ucraina) rifiuta di riconoscere nuovo governo e presidente ucraino affermando che questo era contro la costituzione ucraina vigente.</a:t>
            </a:r>
          </a:p>
          <a:p>
            <a:pPr algn="just"/>
            <a:endParaRPr lang="it-IT">
              <a:solidFill>
                <a:srgbClr val="1F497D"/>
              </a:solidFill>
            </a:endParaRPr>
          </a:p>
          <a:p>
            <a:pPr algn="just"/>
            <a:r>
              <a:rPr lang="it-IT">
                <a:solidFill>
                  <a:srgbClr val="1F497D"/>
                </a:solidFill>
              </a:rPr>
              <a:t> Viene indetto un referendum il 16 marzo 2014 (la validità del cui esito è contestata dall’UE, dagli USA e da un totale di 71 membri dell’AG ONU ma non dalla Russia </a:t>
            </a:r>
            <a:r>
              <a:rPr lang="mr-IN">
                <a:solidFill>
                  <a:srgbClr val="1F497D"/>
                </a:solidFill>
              </a:rPr>
              <a:t>–</a:t>
            </a:r>
            <a:r>
              <a:rPr lang="it-IT">
                <a:solidFill>
                  <a:srgbClr val="1F497D"/>
                </a:solidFill>
              </a:rPr>
              <a:t> ma che secondo molti rispecchia il reale sentire della popolazione) a seguito del quale il 97% della popolazione si è schierato in favore dell’indipendenza e dell’annessione alla Federazione Russa.</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563994553"/>
      </p:ext>
    </p:extLst>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692"/>
            <a:ext cx="8229600" cy="1143000"/>
          </a:xfrm>
        </p:spPr>
        <p:txBody>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996169"/>
            <a:ext cx="8229600" cy="5321603"/>
          </a:xfrm>
        </p:spPr>
        <p:txBody>
          <a:bodyPr>
            <a:normAutofit fontScale="85000" lnSpcReduction="20000"/>
          </a:bodyPr>
          <a:lstStyle/>
          <a:p>
            <a:r>
              <a:rPr lang="it-IT">
                <a:solidFill>
                  <a:srgbClr val="1F497D"/>
                </a:solidFill>
              </a:rPr>
              <a:t>Si tratta, secondo Conforti, di una forma di secessione non consentita dal diritto internazionale (secessione rimedio).</a:t>
            </a:r>
          </a:p>
          <a:p>
            <a:endParaRPr lang="it-IT">
              <a:solidFill>
                <a:srgbClr val="1F497D"/>
              </a:solidFill>
            </a:endParaRPr>
          </a:p>
          <a:p>
            <a:r>
              <a:rPr lang="it-IT">
                <a:solidFill>
                  <a:srgbClr val="1F497D"/>
                </a:solidFill>
              </a:rPr>
              <a:t>Ciò non avrebbe comportato altro che la possibile liceità di un intervento militare armato da parte dell’Ucraina.</a:t>
            </a:r>
          </a:p>
          <a:p>
            <a:endParaRPr lang="it-IT">
              <a:solidFill>
                <a:srgbClr val="1F497D"/>
              </a:solidFill>
            </a:endParaRPr>
          </a:p>
          <a:p>
            <a:r>
              <a:rPr lang="it-IT">
                <a:solidFill>
                  <a:srgbClr val="1F497D"/>
                </a:solidFill>
              </a:rPr>
              <a:t>Impedito da intervento militare russo in Crimea.</a:t>
            </a:r>
          </a:p>
          <a:p>
            <a:endParaRPr lang="it-IT">
              <a:solidFill>
                <a:srgbClr val="1F497D"/>
              </a:solidFill>
            </a:endParaRPr>
          </a:p>
          <a:p>
            <a:r>
              <a:rPr lang="it-IT">
                <a:solidFill>
                  <a:srgbClr val="1F497D"/>
                </a:solidFill>
              </a:rPr>
              <a:t>Gravissima violazione del diritto internazionale.</a:t>
            </a:r>
          </a:p>
          <a:p>
            <a:endParaRPr lang="it-IT">
              <a:solidFill>
                <a:srgbClr val="1F497D"/>
              </a:solidFill>
            </a:endParaRPr>
          </a:p>
          <a:p>
            <a:r>
              <a:rPr lang="it-IT">
                <a:solidFill>
                  <a:srgbClr val="1F497D"/>
                </a:solidFill>
              </a:rPr>
              <a:t>Prevalgono i rapporti di forza.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050796857"/>
      </p:ext>
    </p:extLst>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692"/>
            <a:ext cx="8229600" cy="1143000"/>
          </a:xfrm>
        </p:spPr>
        <p:txBody>
          <a:bodyPr/>
          <a:lstStyle/>
          <a:p>
            <a:r>
              <a:rPr lang="it-IT">
                <a:solidFill>
                  <a:srgbClr val="1F497D"/>
                </a:solidFill>
              </a:rPr>
              <a:t>Considerazioni finali sulla Crimea</a:t>
            </a:r>
          </a:p>
        </p:txBody>
      </p:sp>
      <p:sp>
        <p:nvSpPr>
          <p:cNvPr id="3" name="Segnaposto contenuto 2"/>
          <p:cNvSpPr>
            <a:spLocks noGrp="1"/>
          </p:cNvSpPr>
          <p:nvPr>
            <p:ph idx="1"/>
          </p:nvPr>
        </p:nvSpPr>
        <p:spPr>
          <a:xfrm>
            <a:off x="457200" y="996169"/>
            <a:ext cx="8229600" cy="5321603"/>
          </a:xfrm>
        </p:spPr>
        <p:txBody>
          <a:bodyPr>
            <a:noAutofit/>
          </a:bodyPr>
          <a:lstStyle/>
          <a:p>
            <a:pPr algn="just"/>
            <a:r>
              <a:rPr lang="it-IT" sz="2500">
                <a:solidFill>
                  <a:srgbClr val="1F497D"/>
                </a:solidFill>
              </a:rPr>
              <a:t>La distinzione autodeterminazione interna/esterna serve a descrivere le diverse istanze provenienti dalla comunità che si autoriconosce come popolo. In ottica moderna:</a:t>
            </a:r>
            <a:endParaRPr lang="it-IT" sz="2500">
              <a:solidFill>
                <a:srgbClr val="1F497D"/>
              </a:solidFill>
            </a:endParaRPr>
          </a:p>
          <a:p>
            <a:pPr algn="just"/>
            <a:r>
              <a:rPr lang="it-IT" sz="2500">
                <a:solidFill>
                  <a:srgbClr val="1F497D"/>
                </a:solidFill>
              </a:rPr>
              <a:t>Interna: riguarda la redistribuzione interna del potere (più democrazia, più autonomia, più equità nella distribuzione delle risorse).</a:t>
            </a:r>
          </a:p>
          <a:p>
            <a:pPr algn="just"/>
            <a:r>
              <a:rPr lang="it-IT" sz="2500">
                <a:solidFill>
                  <a:srgbClr val="1F497D"/>
                </a:solidFill>
              </a:rPr>
              <a:t>Esterna: riguarda la rideterminazione dei confini o l'accesso alla statualità.</a:t>
            </a:r>
          </a:p>
          <a:p>
            <a:pPr algn="just"/>
            <a:r>
              <a:rPr lang="it-IT" sz="2500">
                <a:solidFill>
                  <a:srgbClr val="1F497D"/>
                </a:solidFill>
              </a:rPr>
              <a:t>In questa prospettiva la comunità russa in Crimea ha portato avanti un'istanza di autodeterminazione esterna.</a:t>
            </a:r>
          </a:p>
          <a:p>
            <a:pPr algn="just"/>
            <a:r>
              <a:rPr lang="it-IT" sz="2500">
                <a:solidFill>
                  <a:srgbClr val="1F497D"/>
                </a:solidFill>
              </a:rPr>
              <a:t>Il che ovviamente lascia impregiudicata la questione del se il diritto internazionale ne riconosca o meno la legittimità, fatte salve le considerazioni sull’occupazione russa.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86854310"/>
      </p:ext>
    </p:extLst>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conflitto del Nagorno Karabakh</a:t>
            </a:r>
          </a:p>
        </p:txBody>
      </p:sp>
      <p:sp>
        <p:nvSpPr>
          <p:cNvPr id="5" name="Segnaposto contenuto 4"/>
          <p:cNvSpPr>
            <a:spLocks noGrp="1"/>
          </p:cNvSpPr>
          <p:nvPr>
            <p:ph idx="1"/>
          </p:nvPr>
        </p:nvSpPr>
        <p:spPr>
          <a:xfrm>
            <a:off x="457200" y="1417638"/>
            <a:ext cx="8229600" cy="4889970"/>
          </a:xfrm>
        </p:spPr>
        <p:txBody>
          <a:bodyPr>
            <a:normAutofit fontScale="92500" lnSpcReduction="10000"/>
          </a:bodyPr>
          <a:lstStyle/>
          <a:p>
            <a:pPr marL="0" indent="0" algn="just">
              <a:buNone/>
            </a:pPr>
            <a:r>
              <a:rPr lang="it-IT" b="1">
                <a:solidFill>
                  <a:srgbClr val="1F497D"/>
                </a:solidFill>
              </a:rPr>
              <a:t>1991:</a:t>
            </a:r>
            <a:r>
              <a:rPr lang="it-IT">
                <a:solidFill>
                  <a:srgbClr val="1F497D"/>
                </a:solidFill>
              </a:rPr>
              <a:t> collasso dell’URSS, Armenia e Azerbaigian proclamano la propria indipendenza. La regione del Nagorno Karabakh, fino ad allora parte dell’Azerbaigian, annuncia la propria secessione e si proclama indipendente, senza ottenere però il riconoscimento della comunità internazionale. Inizio delle ostilità tra Azerbaigian e Armenia. Il primo, infatti, non riconosce l’indipendenza della regione; la seconda, invece, appoggia la Repubblica indipendentista, la quale è abitata da una popolazione a grande maggioranza armena.</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880597293"/>
      </p:ext>
    </p:extLst>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conflitto del Nagorno Karabakh</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b="1">
                <a:solidFill>
                  <a:srgbClr val="1F497D"/>
                </a:solidFill>
              </a:rPr>
              <a:t>Settembre 2023:</a:t>
            </a:r>
            <a:r>
              <a:rPr lang="it-IT">
                <a:solidFill>
                  <a:srgbClr val="1F497D"/>
                </a:solidFill>
              </a:rPr>
              <a:t> l’Azerbaigian attacca l’enclave armena e viene raggiunto un accordo per il cessate il fuoco che di fatto rappresenta una vittoria per l’Azerbaigian. E in effetti, pochi giorni dopo, il governo separatista annuncia che l’autoproclamata Repubblica “cesserà di esistere” entro il 1 gennaio 2024, con la dissoluzione dello stesso governo.</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993050215"/>
      </p:ext>
    </p:extLst>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conflitto del Nagorno Karabakh</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a:solidFill>
                  <a:srgbClr val="1F497D"/>
                </a:solidFill>
              </a:rPr>
              <a:t>Da un lato, l’Azerbaigian rivendica la sovranità sulla regione.</a:t>
            </a:r>
          </a:p>
          <a:p>
            <a:pPr marL="0" indent="0" algn="just">
              <a:buNone/>
            </a:pPr>
            <a:endParaRPr lang="it-IT">
              <a:solidFill>
                <a:srgbClr val="1F497D"/>
              </a:solidFill>
            </a:endParaRPr>
          </a:p>
          <a:p>
            <a:pPr marL="0" indent="0" algn="just">
              <a:buNone/>
            </a:pPr>
            <a:r>
              <a:rPr lang="it-IT">
                <a:solidFill>
                  <a:srgbClr val="1F497D"/>
                </a:solidFill>
              </a:rPr>
              <a:t>Dall’altro, l’Armenia ne supporta l’indipendenza e il diritto a secedere dall’Azerbaigian.</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122694321"/>
      </p:ext>
    </p:extLst>
  </p:cSld>
  <p:clrMapOvr>
    <a:masterClrMapping/>
  </p:clrMapOvr>
  <p:transition/>
  <p:timing/>
</p:sld>
</file>

<file path=ppt/slides/slide4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L’Azerbaigian come Stato risorto?</a:t>
            </a:r>
          </a:p>
        </p:txBody>
      </p:sp>
      <p:sp>
        <p:nvSpPr>
          <p:cNvPr id="5" name="Segnaposto contenuto 4"/>
          <p:cNvSpPr>
            <a:spLocks noGrp="1"/>
          </p:cNvSpPr>
          <p:nvPr>
            <p:ph idx="1"/>
          </p:nvPr>
        </p:nvSpPr>
        <p:spPr>
          <a:xfrm>
            <a:off x="457200" y="1417638"/>
            <a:ext cx="8229600" cy="4889970"/>
          </a:xfrm>
        </p:spPr>
        <p:txBody>
          <a:bodyPr>
            <a:normAutofit fontScale="92500" lnSpcReduction="10000"/>
          </a:bodyPr>
          <a:lstStyle/>
          <a:p>
            <a:pPr marL="0" indent="0" algn="just">
              <a:buNone/>
            </a:pPr>
            <a:r>
              <a:rPr lang="it-IT">
                <a:solidFill>
                  <a:srgbClr val="1F497D"/>
                </a:solidFill>
              </a:rPr>
              <a:t>Secondo una teoria, l’Azerbaigian sarebbe uno </a:t>
            </a:r>
            <a:r>
              <a:rPr lang="it-IT" b="1">
                <a:solidFill>
                  <a:srgbClr val="1F497D"/>
                </a:solidFill>
              </a:rPr>
              <a:t>Stato risorto</a:t>
            </a:r>
            <a:r>
              <a:rPr lang="it-IT">
                <a:solidFill>
                  <a:srgbClr val="1F497D"/>
                </a:solidFill>
              </a:rPr>
              <a:t>: esso avrebbe, con apposita proclamazione, ristabilito l’indipendenza come esistente tra il 1918 e il 1920, prima della formazione dell’Unione sovietica. Siccome il Nagorno Karabakh è stato affidato all’Azerbaigian quando questo è entrato a far parte dell’Unione sovietica, si è sostenuto che l’Azerbaigian abbia rinunciato alla propria pretesa sul Nagorno Karabakh.</a:t>
            </a:r>
          </a:p>
          <a:p>
            <a:pPr marL="0" indent="0" algn="just">
              <a:buNone/>
            </a:pPr>
            <a:r>
              <a:rPr lang="it-IT" b="1">
                <a:solidFill>
                  <a:srgbClr val="1F497D"/>
                </a:solidFill>
              </a:rPr>
              <a:t>Problema:</a:t>
            </a:r>
            <a:r>
              <a:rPr lang="it-IT">
                <a:solidFill>
                  <a:srgbClr val="1F497D"/>
                </a:solidFill>
              </a:rPr>
              <a:t> le rinunce non possono presumersi.</a:t>
            </a:r>
            <a:endParaRPr lang="it-IT" b="1">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15327443"/>
      </p:ext>
    </p:extLst>
  </p:cSld>
  <p:clrMapOvr>
    <a:masterClrMapping/>
  </p:clrMapOvr>
  <p:transition/>
  <p:timing/>
</p:sld>
</file>

<file path=ppt/slides/slide4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ruolo dell’ONU</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b="1">
                <a:solidFill>
                  <a:srgbClr val="1F497D"/>
                </a:solidFill>
              </a:rPr>
              <a:t>Risoluzione 853 (1993) del Consiglio di sicurezza:</a:t>
            </a:r>
          </a:p>
          <a:p>
            <a:pPr marL="0" indent="0" algn="just">
              <a:buNone/>
            </a:pPr>
            <a:r>
              <a:rPr lang="it-IT">
                <a:solidFill>
                  <a:srgbClr val="1F497D"/>
                </a:solidFill>
              </a:rPr>
              <a:t>«</a:t>
            </a:r>
            <a:r>
              <a:rPr lang="it-IT" i="1">
                <a:solidFill>
                  <a:srgbClr val="1F497D"/>
                </a:solidFill>
              </a:rPr>
              <a:t>The Security Council</a:t>
            </a:r>
            <a:r>
              <a:rPr lang="it-IT">
                <a:solidFill>
                  <a:srgbClr val="1F497D"/>
                </a:solidFill>
              </a:rPr>
              <a:t> […] </a:t>
            </a:r>
            <a:r>
              <a:rPr lang="it-IT" i="1" err="1">
                <a:solidFill>
                  <a:srgbClr val="1F497D"/>
                </a:solidFill>
              </a:rPr>
              <a:t>Urges </a:t>
            </a:r>
            <a:r>
              <a:rPr lang="it-IT">
                <a:solidFill>
                  <a:srgbClr val="1F497D"/>
                </a:solidFill>
              </a:rPr>
              <a:t>the Government of the Republic of Armenia to continue to exert its influence to achieve compliance by the Armenians of the </a:t>
            </a:r>
            <a:r>
              <a:rPr lang="it-IT" u="sng" err="1">
                <a:solidFill>
                  <a:srgbClr val="1F497D"/>
                </a:solidFill>
              </a:rPr>
              <a:t>Nagorny Karabakh region of Azerbaigian</a:t>
            </a:r>
            <a:r>
              <a:rPr lang="it-IT">
                <a:solidFill>
                  <a:srgbClr val="1F497D"/>
                </a:solidFill>
              </a:rPr>
              <a:t> with resolution 822 (1993) and the present resolution».</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75193471"/>
      </p:ext>
    </p:extLst>
  </p:cSld>
  <p:clrMapOvr>
    <a:masterClrMapping/>
  </p:clrMapOvr>
  <p:transition/>
  <p:timing/>
</p:sld>
</file>

<file path=ppt/slides/slide5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ruolo dell’ONU</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b="1">
                <a:solidFill>
                  <a:srgbClr val="1F497D"/>
                </a:solidFill>
              </a:rPr>
              <a:t>Risoluzione 874 (1993) del Consiglio di sicurezza:</a:t>
            </a:r>
          </a:p>
          <a:p>
            <a:pPr marL="0" indent="0" algn="just">
              <a:buNone/>
            </a:pPr>
            <a:r>
              <a:rPr lang="it-IT">
                <a:solidFill>
                  <a:srgbClr val="1F497D"/>
                </a:solidFill>
              </a:rPr>
              <a:t>«</a:t>
            </a:r>
            <a:r>
              <a:rPr lang="it-IT" i="1">
                <a:solidFill>
                  <a:srgbClr val="1F497D"/>
                </a:solidFill>
              </a:rPr>
              <a:t>The Security Council</a:t>
            </a:r>
            <a:r>
              <a:rPr lang="it-IT">
                <a:solidFill>
                  <a:srgbClr val="1F497D"/>
                </a:solidFill>
              </a:rPr>
              <a:t> […] </a:t>
            </a:r>
            <a:r>
              <a:rPr lang="en-US" i="1">
                <a:solidFill>
                  <a:srgbClr val="1F497D"/>
                </a:solidFill>
              </a:rPr>
              <a:t>Expressing its serious concern </a:t>
            </a:r>
            <a:r>
              <a:rPr lang="en-US">
                <a:solidFill>
                  <a:srgbClr val="1F497D"/>
                </a:solidFill>
              </a:rPr>
              <a:t>that a continuation of the conflict in and around the </a:t>
            </a:r>
            <a:r>
              <a:rPr lang="en-US" u="sng" err="1">
                <a:solidFill>
                  <a:srgbClr val="1F497D"/>
                </a:solidFill>
              </a:rPr>
              <a:t>Nagorny Karabakh region of the Azerbaijani Republic</a:t>
            </a:r>
            <a:r>
              <a:rPr lang="en-US">
                <a:solidFill>
                  <a:srgbClr val="1F497D"/>
                </a:solidFill>
              </a:rPr>
              <a:t> […] would endanger peace and security in the region […];</a:t>
            </a:r>
            <a:r>
              <a:rPr lang="en-US" i="1">
                <a:solidFill>
                  <a:srgbClr val="1F497D"/>
                </a:solidFill>
              </a:rPr>
              <a:t> Reaffirming </a:t>
            </a:r>
            <a:r>
              <a:rPr lang="en-US">
                <a:solidFill>
                  <a:srgbClr val="1F497D"/>
                </a:solidFill>
              </a:rPr>
              <a:t>the sovereignty and territorial integrity of Azerbaijan and of all other States in the region […]</a:t>
            </a:r>
            <a:r>
              <a:rPr lang="it-IT">
                <a:solidFill>
                  <a:srgbClr val="1F497D"/>
                </a:solidFill>
              </a:rPr>
              <a:t>».</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831454109"/>
      </p:ext>
    </p:extLst>
  </p:cSld>
  <p:clrMapOvr>
    <a:masterClrMapping/>
  </p:clrMapOvr>
  <p:transition/>
  <p:timing/>
</p:sld>
</file>

<file path=ppt/slides/slide5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ruolo dell’ONU</a:t>
            </a:r>
          </a:p>
        </p:txBody>
      </p:sp>
      <p:sp>
        <p:nvSpPr>
          <p:cNvPr id="5" name="Segnaposto contenuto 4"/>
          <p:cNvSpPr>
            <a:spLocks noGrp="1"/>
          </p:cNvSpPr>
          <p:nvPr>
            <p:ph idx="1"/>
          </p:nvPr>
        </p:nvSpPr>
        <p:spPr>
          <a:xfrm>
            <a:off x="457200" y="1417638"/>
            <a:ext cx="8229600" cy="4889970"/>
          </a:xfrm>
        </p:spPr>
        <p:txBody>
          <a:bodyPr>
            <a:normAutofit lnSpcReduction="10000"/>
          </a:bodyPr>
          <a:lstStyle/>
          <a:p>
            <a:pPr marL="0" indent="0" algn="just">
              <a:buNone/>
            </a:pPr>
            <a:r>
              <a:rPr lang="it-IT" b="1">
                <a:solidFill>
                  <a:srgbClr val="1F497D"/>
                </a:solidFill>
              </a:rPr>
              <a:t>Risoluzione 884 (1993) del Consiglio di sicurezza:</a:t>
            </a:r>
          </a:p>
          <a:p>
            <a:pPr marL="0" indent="0" algn="just">
              <a:buNone/>
            </a:pPr>
            <a:r>
              <a:rPr lang="it-IT">
                <a:solidFill>
                  <a:srgbClr val="1F497D"/>
                </a:solidFill>
              </a:rPr>
              <a:t>«</a:t>
            </a:r>
            <a:r>
              <a:rPr lang="it-IT" i="1">
                <a:solidFill>
                  <a:srgbClr val="1F497D"/>
                </a:solidFill>
              </a:rPr>
              <a:t>The Security Council</a:t>
            </a:r>
            <a:r>
              <a:rPr lang="it-IT">
                <a:solidFill>
                  <a:srgbClr val="1F497D"/>
                </a:solidFill>
              </a:rPr>
              <a:t> […] </a:t>
            </a:r>
            <a:r>
              <a:rPr lang="en-US" i="1" err="1">
                <a:solidFill>
                  <a:srgbClr val="1F497D"/>
                </a:solidFill>
              </a:rPr>
              <a:t>CalIs upon</a:t>
            </a:r>
            <a:r>
              <a:rPr lang="en-US">
                <a:solidFill>
                  <a:srgbClr val="1F497D"/>
                </a:solidFill>
              </a:rPr>
              <a:t> the Govemment of Armenia to use its influence to achieve compliance by the Armenians of the </a:t>
            </a:r>
            <a:r>
              <a:rPr lang="en-US" u="sng" err="1">
                <a:solidFill>
                  <a:srgbClr val="1F497D"/>
                </a:solidFill>
              </a:rPr>
              <a:t>Nagomy Karabakh region of Azerbaijan</a:t>
            </a:r>
            <a:r>
              <a:rPr lang="en-US">
                <a:solidFill>
                  <a:srgbClr val="1F497D"/>
                </a:solidFill>
              </a:rPr>
              <a:t> with resolutions 822 (1993), 853 (1993) and 874 (1993) and to ensure that the forces involved are not provided with the means to extend their military campaign further</a:t>
            </a:r>
            <a:r>
              <a:rPr lang="it-IT">
                <a:solidFill>
                  <a:srgbClr val="1F497D"/>
                </a:solidFill>
              </a:rPr>
              <a:t>».</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673976870"/>
      </p:ext>
    </p:extLst>
  </p:cSld>
  <p:clrMapOvr>
    <a:masterClrMapping/>
  </p:clrMapOvr>
  <p:transition/>
  <p:timing/>
</p:sld>
</file>

<file path=ppt/slides/slide5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lstStyle/>
          <a:p>
            <a:r>
              <a:rPr lang="it-IT">
                <a:solidFill>
                  <a:srgbClr val="1F497D"/>
                </a:solidFill>
              </a:rPr>
              <a:t>Il ruolo dell’ONU</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b="1">
                <a:solidFill>
                  <a:srgbClr val="1F497D"/>
                </a:solidFill>
              </a:rPr>
              <a:t>Risoluzione 62/243 (2008) dell’Assemblea generale:</a:t>
            </a:r>
          </a:p>
          <a:p>
            <a:pPr marL="0" indent="0" algn="just">
              <a:buNone/>
            </a:pPr>
            <a:r>
              <a:rPr lang="it-IT" i="1">
                <a:solidFill>
                  <a:srgbClr val="1F497D"/>
                </a:solidFill>
              </a:rPr>
              <a:t>«The General Assembly […] </a:t>
            </a:r>
            <a:r>
              <a:rPr lang="en-US" i="1">
                <a:solidFill>
                  <a:srgbClr val="1F497D"/>
                </a:solidFill>
              </a:rPr>
              <a:t>Demands </a:t>
            </a:r>
            <a:r>
              <a:rPr lang="en-US">
                <a:solidFill>
                  <a:srgbClr val="1F497D"/>
                </a:solidFill>
              </a:rPr>
              <a:t>the immediate, complete and unconditional withdrawal of all Armenian forces from all the </a:t>
            </a:r>
            <a:r>
              <a:rPr lang="en-US" u="sng">
                <a:solidFill>
                  <a:srgbClr val="1F497D"/>
                </a:solidFill>
              </a:rPr>
              <a:t>occupied territories of the Republic of Azerbaijan</a:t>
            </a:r>
            <a:r>
              <a:rPr lang="it-IT" i="1">
                <a:solidFill>
                  <a:srgbClr val="1F497D"/>
                </a:solidFill>
              </a:rPr>
              <a:t>».</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106042992"/>
      </p:ext>
    </p:extLst>
  </p:cSld>
  <p:clrMapOvr>
    <a:masterClrMapping/>
  </p:clrMapOvr>
  <p:transition/>
  <p:timing/>
</p:sld>
</file>

<file path=ppt/slides/slide5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Segnaposto contenuto 4"/>
          <p:cNvSpPr>
            <a:spLocks noGrp="1"/>
          </p:cNvSpPr>
          <p:nvPr>
            <p:ph idx="1"/>
          </p:nvPr>
        </p:nvSpPr>
        <p:spPr>
          <a:xfrm>
            <a:off x="407407" y="1689205"/>
            <a:ext cx="8329186" cy="3310853"/>
          </a:xfrm>
        </p:spPr>
        <p:txBody>
          <a:bodyPr>
            <a:normAutofit/>
          </a:bodyPr>
          <a:lstStyle/>
          <a:p>
            <a:pPr marL="0" indent="0" algn="just">
              <a:buNone/>
            </a:pPr>
            <a:r>
              <a:rPr lang="it-IT" b="1">
                <a:solidFill>
                  <a:srgbClr val="1F497D"/>
                </a:solidFill>
              </a:rPr>
              <a:t>Quindi: </a:t>
            </a:r>
            <a:r>
              <a:rPr lang="it-IT">
                <a:solidFill>
                  <a:srgbClr val="1F497D"/>
                </a:solidFill>
              </a:rPr>
              <a:t>non può mettersi in dubbio che il Nagorno Karabakh fosse una componente originaria dell’Azerbaigian. Al più, la questione poteva essere inquadrata in termini di diritto di secessione del Nagorno Karabakh dall’Azerbaigian.</a:t>
            </a:r>
            <a:endParaRPr lang="it-IT" b="1">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707666973"/>
      </p:ext>
    </p:extLst>
  </p:cSld>
  <p:clrMapOvr>
    <a:masterClrMapping/>
  </p:clrMapOvr>
  <p:transition/>
  <p:timing/>
</p:sld>
</file>

<file path=ppt/slides/slide5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p:txBody>
          <a:bodyPr>
            <a:normAutofit fontScale="90000"/>
          </a:bodyPr>
          <a:lstStyle/>
          <a:p>
            <a:r>
              <a:rPr lang="it-IT">
                <a:solidFill>
                  <a:srgbClr val="1F497D"/>
                </a:solidFill>
              </a:rPr>
              <a:t>La secessione nel diritto internazionale</a:t>
            </a:r>
          </a:p>
        </p:txBody>
      </p:sp>
      <p:sp>
        <p:nvSpPr>
          <p:cNvPr id="5" name="Segnaposto contenuto 4"/>
          <p:cNvSpPr>
            <a:spLocks noGrp="1"/>
          </p:cNvSpPr>
          <p:nvPr>
            <p:ph idx="1"/>
          </p:nvPr>
        </p:nvSpPr>
        <p:spPr>
          <a:xfrm>
            <a:off x="457200" y="1417638"/>
            <a:ext cx="8229600" cy="4889970"/>
          </a:xfrm>
        </p:spPr>
        <p:txBody>
          <a:bodyPr>
            <a:normAutofit fontScale="85000" lnSpcReduction="10000"/>
          </a:bodyPr>
          <a:lstStyle/>
          <a:p>
            <a:pPr marL="0" indent="0" algn="just">
              <a:buNone/>
            </a:pPr>
            <a:r>
              <a:rPr lang="it-IT">
                <a:solidFill>
                  <a:srgbClr val="1F497D"/>
                </a:solidFill>
              </a:rPr>
              <a:t>«A</a:t>
            </a:r>
            <a:r>
              <a:rPr lang="en-US">
                <a:solidFill>
                  <a:srgbClr val="1F497D"/>
                </a:solidFill>
              </a:rPr>
              <a:t>s far as the question of secession of a particular section of a State is concerned, the United Nations attitude is unequivocal. As an international organization, the United Nations has never accepted and does not accept and I do not believe will ever accept the principle of secession of a part of its member States</a:t>
            </a:r>
            <a:r>
              <a:rPr lang="it-IT">
                <a:solidFill>
                  <a:srgbClr val="1F497D"/>
                </a:solidFill>
              </a:rPr>
              <a:t>» (U Thant, Segretario generale delle NU, 1970).</a:t>
            </a:r>
          </a:p>
          <a:p>
            <a:pPr marL="0" indent="0" algn="just">
              <a:buNone/>
            </a:pPr>
            <a:r>
              <a:rPr lang="it-IT">
                <a:solidFill>
                  <a:srgbClr val="1F497D"/>
                </a:solidFill>
              </a:rPr>
              <a:t>«</a:t>
            </a:r>
            <a:r>
              <a:rPr lang="en-US">
                <a:solidFill>
                  <a:srgbClr val="1F497D"/>
                </a:solidFill>
              </a:rPr>
              <a:t>If every ethnic, religious or linguistic group claimed statehood, there would be no limit to fragmentation, and peace, security and economic well-being for all would become ever more difficult to achieve</a:t>
            </a:r>
            <a:r>
              <a:rPr lang="it-IT">
                <a:solidFill>
                  <a:srgbClr val="1F497D"/>
                </a:solidFill>
              </a:rPr>
              <a:t>» </a:t>
            </a:r>
            <a:r>
              <a:rPr lang="it-IT" i="1">
                <a:solidFill>
                  <a:srgbClr val="1F497D"/>
                </a:solidFill>
              </a:rPr>
              <a:t>(Report of the Secretary-General. An Agenda for Peace</a:t>
            </a:r>
            <a:r>
              <a:rPr lang="it-IT">
                <a:solidFill>
                  <a:srgbClr val="1F497D"/>
                </a:solidFill>
              </a:rPr>
              <a:t>, 1992, par. 17)</a:t>
            </a:r>
            <a:r>
              <a:rPr lang="it-IT" i="1">
                <a:solidFill>
                  <a:srgbClr val="1F497D"/>
                </a:solidFill>
              </a:rPr>
              <a:t>.</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150187481"/>
      </p:ext>
    </p:extLst>
  </p:cSld>
  <p:clrMapOvr>
    <a:masterClrMapping/>
  </p:clrMapOvr>
  <p:transition/>
  <p:timing/>
</p:sld>
</file>

<file path=ppt/slides/slide5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274637"/>
            <a:ext cx="8463516" cy="1235185"/>
          </a:xfrm>
        </p:spPr>
        <p:txBody>
          <a:bodyPr>
            <a:normAutofit fontScale="90000"/>
          </a:bodyPr>
          <a:lstStyle/>
          <a:p>
            <a:r>
              <a:rPr lang="it-IT">
                <a:solidFill>
                  <a:srgbClr val="1F497D"/>
                </a:solidFill>
              </a:rPr>
              <a:t>Presupposti per l’esercizio del presunto diritto: qualificazione come popolo</a:t>
            </a:r>
          </a:p>
        </p:txBody>
      </p:sp>
      <p:sp>
        <p:nvSpPr>
          <p:cNvPr id="5" name="Segnaposto contenuto 4"/>
          <p:cNvSpPr>
            <a:spLocks noGrp="1"/>
          </p:cNvSpPr>
          <p:nvPr>
            <p:ph idx="1"/>
          </p:nvPr>
        </p:nvSpPr>
        <p:spPr>
          <a:xfrm>
            <a:off x="457200" y="1417638"/>
            <a:ext cx="8229600" cy="4889970"/>
          </a:xfrm>
        </p:spPr>
        <p:txBody>
          <a:bodyPr>
            <a:normAutofit fontScale="77500" lnSpcReduction="20000"/>
          </a:bodyPr>
          <a:lstStyle/>
          <a:p>
            <a:pPr marL="0" indent="0" algn="just">
              <a:buNone/>
            </a:pPr>
            <a:r>
              <a:rPr lang="it-IT">
                <a:solidFill>
                  <a:srgbClr val="1F497D"/>
                </a:solidFill>
              </a:rPr>
              <a:t>Il diritto all’autodeterminazione spetta esclusivamente ai popoli, non anche alle minoranze.</a:t>
            </a:r>
          </a:p>
          <a:p>
            <a:pPr marL="0" indent="0" algn="just">
              <a:buNone/>
            </a:pPr>
            <a:r>
              <a:rPr lang="it-IT" u="sng">
                <a:solidFill>
                  <a:srgbClr val="1F497D"/>
                </a:solidFill>
              </a:rPr>
              <a:t>Patto delle Nazioni unite sui diritti civili e politici (1966), Artt. 1 e 27</a:t>
            </a:r>
            <a:r>
              <a:rPr lang="it-IT">
                <a:solidFill>
                  <a:srgbClr val="1F497D"/>
                </a:solidFill>
              </a:rPr>
              <a:t>.</a:t>
            </a:r>
          </a:p>
          <a:p>
            <a:pPr marL="0" indent="0" algn="just">
              <a:buNone/>
            </a:pPr>
            <a:r>
              <a:rPr lang="it-IT" u="sng">
                <a:solidFill>
                  <a:srgbClr val="1F497D"/>
                </a:solidFill>
              </a:rPr>
              <a:t>Convenzione quadro del COE sui diritti delle minoranze (1995)</a:t>
            </a:r>
            <a:r>
              <a:rPr lang="it-IT">
                <a:solidFill>
                  <a:srgbClr val="1F497D"/>
                </a:solidFill>
              </a:rPr>
              <a:t>, di cui sia Armenia che Azerbaigian sono parte.</a:t>
            </a:r>
          </a:p>
          <a:p>
            <a:pPr marL="0" indent="0" algn="just">
              <a:buNone/>
            </a:pPr>
            <a:r>
              <a:rPr lang="it-IT" u="sng">
                <a:solidFill>
                  <a:srgbClr val="1F497D"/>
                </a:solidFill>
              </a:rPr>
              <a:t>Art. 21</a:t>
            </a:r>
            <a:r>
              <a:rPr lang="it-IT">
                <a:solidFill>
                  <a:srgbClr val="1F497D"/>
                </a:solidFill>
              </a:rPr>
              <a:t>: «</a:t>
            </a:r>
            <a:r>
              <a:rPr lang="en-US">
                <a:solidFill>
                  <a:srgbClr val="1F497D"/>
                </a:solidFill>
              </a:rPr>
              <a:t>Nothing in the present framework Convention shall be interpreted as implying any right to engage in any activity or perform any act contrary to the fundamental principles of international law and in particular of the sovereign equality, territorial integrity and political independence of States</a:t>
            </a:r>
            <a:r>
              <a:rPr lang="it-IT">
                <a:solidFill>
                  <a:srgbClr val="1F497D"/>
                </a:solidFill>
              </a:rPr>
              <a:t> »</a:t>
            </a:r>
            <a:r>
              <a:rPr lang="en-US">
                <a:solidFill>
                  <a:srgbClr val="1F497D"/>
                </a:solidFill>
              </a:rPr>
              <a:t>.</a:t>
            </a:r>
          </a:p>
          <a:p>
            <a:pPr marL="0" indent="0" algn="just">
              <a:buNone/>
            </a:pPr>
            <a:r>
              <a:rPr lang="it-IT" b="1">
                <a:solidFill>
                  <a:srgbClr val="1F497D"/>
                </a:solidFill>
              </a:rPr>
              <a:t>Problema</a:t>
            </a:r>
            <a:r>
              <a:rPr lang="it-IT">
                <a:solidFill>
                  <a:srgbClr val="1F497D"/>
                </a:solidFill>
              </a:rPr>
              <a:t>: inesistenza di una definizione condivisa del concetto di «minoranza».</a:t>
            </a:r>
            <a:endParaRPr lang="it-IT" b="1">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66424659"/>
      </p:ext>
    </p:extLst>
  </p:cSld>
  <p:clrMapOvr>
    <a:masterClrMapping/>
  </p:clrMapOvr>
  <p:transition/>
  <p:timing/>
</p:sld>
</file>

<file path=ppt/slides/slide5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274637"/>
            <a:ext cx="8463516" cy="1235185"/>
          </a:xfrm>
        </p:spPr>
        <p:txBody>
          <a:bodyPr>
            <a:normAutofit/>
          </a:bodyPr>
          <a:lstStyle/>
          <a:p>
            <a:r>
              <a:rPr lang="it-IT">
                <a:solidFill>
                  <a:srgbClr val="1F497D"/>
                </a:solidFill>
              </a:rPr>
              <a:t>Esistenza del diritto alla secessione</a:t>
            </a:r>
          </a:p>
        </p:txBody>
      </p:sp>
      <p:sp>
        <p:nvSpPr>
          <p:cNvPr id="5" name="Segnaposto contenuto 4"/>
          <p:cNvSpPr>
            <a:spLocks noGrp="1"/>
          </p:cNvSpPr>
          <p:nvPr>
            <p:ph idx="1"/>
          </p:nvPr>
        </p:nvSpPr>
        <p:spPr>
          <a:xfrm>
            <a:off x="457200" y="1417638"/>
            <a:ext cx="8229600" cy="4889970"/>
          </a:xfrm>
        </p:spPr>
        <p:txBody>
          <a:bodyPr>
            <a:noAutofit/>
          </a:bodyPr>
          <a:lstStyle/>
          <a:p>
            <a:pPr marL="0" indent="0" algn="just">
              <a:buNone/>
            </a:pPr>
            <a:r>
              <a:rPr lang="it-IT" sz="1600">
                <a:solidFill>
                  <a:srgbClr val="1F497D"/>
                </a:solidFill>
              </a:rPr>
              <a:t>Ad ogni modo, esiste il diritto alla secessione nel diritto internazionale?</a:t>
            </a:r>
          </a:p>
          <a:p>
            <a:pPr marL="0" indent="0" algn="just">
              <a:buNone/>
            </a:pPr>
            <a:endParaRPr lang="it-IT" sz="1600">
              <a:solidFill>
                <a:srgbClr val="1F497D"/>
              </a:solidFill>
            </a:endParaRPr>
          </a:p>
          <a:p>
            <a:pPr marL="0" indent="0" algn="just">
              <a:buNone/>
            </a:pPr>
            <a:r>
              <a:rPr lang="it-IT" sz="1600">
                <a:solidFill>
                  <a:srgbClr val="1F497D"/>
                </a:solidFill>
              </a:rPr>
              <a:t>«</a:t>
            </a:r>
            <a:r>
              <a:rPr lang="en-US" sz="1600">
                <a:solidFill>
                  <a:srgbClr val="1F497D"/>
                </a:solidFill>
              </a:rPr>
              <a:t>The Commission, in affirming these principles, does not give an opinion concerning the question as to whether a manifest and continued abuse of sovereign power, to the detriment of a section of the population of a State, would, if such circumstances arose, give to an international dispute, arising therefrom, such a character that its object should be considered as one which is not confined to the domestic jurisdiction of the State concerned, but comes within the sphere of action of the League of Nations. Such a supposition certainly does not apply to the case under consideration, and has not been put forward by either of the parties to the dispute</a:t>
            </a:r>
            <a:r>
              <a:rPr lang="it-IT" sz="1600">
                <a:solidFill>
                  <a:srgbClr val="1F497D"/>
                </a:solidFill>
              </a:rPr>
              <a:t>» (Committe of Jurists, Società delle Nazioni, 1920, </a:t>
            </a:r>
            <a:r>
              <a:rPr lang="it-IT" sz="1600" i="1" err="1">
                <a:solidFill>
                  <a:srgbClr val="1F497D"/>
                </a:solidFill>
              </a:rPr>
              <a:t>Aaland case</a:t>
            </a:r>
            <a:r>
              <a:rPr lang="it-IT" sz="1600">
                <a:solidFill>
                  <a:srgbClr val="1F497D"/>
                </a:solidFill>
              </a:rPr>
              <a:t>).</a:t>
            </a:r>
          </a:p>
          <a:p>
            <a:pPr marL="0" indent="0" algn="just">
              <a:buNone/>
            </a:pPr>
            <a:endParaRPr lang="it-IT" sz="1600">
              <a:solidFill>
                <a:srgbClr val="1F497D"/>
              </a:solidFill>
            </a:endParaRPr>
          </a:p>
          <a:p>
            <a:pPr marL="0" indent="0" algn="just">
              <a:buNone/>
            </a:pPr>
            <a:r>
              <a:rPr lang="it-IT" sz="1600">
                <a:solidFill>
                  <a:srgbClr val="1F497D"/>
                </a:solidFill>
              </a:rPr>
              <a:t>«</a:t>
            </a:r>
            <a:r>
              <a:rPr lang="en-US" sz="1600">
                <a:solidFill>
                  <a:srgbClr val="1F497D"/>
                </a:solidFill>
              </a:rPr>
              <a:t>Nothing in the foregoing paragraphs shall be construed as authorizing or encouraging any action which would dismember or impair, totally or in part, the territorial integrity or political unity of sovereign and independent States conducting themselves in compliance with the principle of equal rights and self-determination of peoples as described above and thus possessed of a government representing the whole people belonging to the territory without distinction as to race, creed or colour</a:t>
            </a:r>
            <a:r>
              <a:rPr lang="it-IT" sz="1600">
                <a:solidFill>
                  <a:srgbClr val="1F497D"/>
                </a:solidFill>
              </a:rPr>
              <a:t>» (</a:t>
            </a:r>
            <a:r>
              <a:rPr lang="en-US" sz="1600" i="1">
                <a:solidFill>
                  <a:srgbClr val="1F497D"/>
                </a:solidFill>
              </a:rPr>
              <a:t>Declaration on Principles of International Law concerning Friendly Relations and Cooperation among States in accordance with the Charter of the United Nations</a:t>
            </a:r>
            <a:r>
              <a:rPr lang="en-US" sz="1600">
                <a:solidFill>
                  <a:srgbClr val="1F497D"/>
                </a:solidFill>
              </a:rPr>
              <a:t>, Assemblea generale, 1970).</a:t>
            </a:r>
            <a:endParaRPr lang="it-IT" sz="1600">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217877666"/>
      </p:ext>
    </p:extLst>
  </p:cSld>
  <p:clrMapOvr>
    <a:masterClrMapping/>
  </p:clrMapOvr>
  <p:transition/>
  <p:timing/>
</p:sld>
</file>

<file path=ppt/slides/slide5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itolo 1"/>
          <p:cNvSpPr>
            <a:spLocks noGrp="1"/>
          </p:cNvSpPr>
          <p:nvPr>
            <p:ph type="title"/>
          </p:nvPr>
        </p:nvSpPr>
        <p:spPr>
          <a:xfrm>
            <a:off x="457200" y="274637"/>
            <a:ext cx="8463516" cy="1235185"/>
          </a:xfrm>
        </p:spPr>
        <p:txBody>
          <a:bodyPr>
            <a:normAutofit/>
          </a:bodyPr>
          <a:lstStyle/>
          <a:p>
            <a:r>
              <a:rPr lang="it-IT">
                <a:solidFill>
                  <a:srgbClr val="1F497D"/>
                </a:solidFill>
              </a:rPr>
              <a:t>Esistenza del diritto alla secessione</a:t>
            </a:r>
          </a:p>
        </p:txBody>
      </p:sp>
      <p:sp>
        <p:nvSpPr>
          <p:cNvPr id="5" name="Segnaposto contenuto 4"/>
          <p:cNvSpPr>
            <a:spLocks noGrp="1"/>
          </p:cNvSpPr>
          <p:nvPr>
            <p:ph idx="1"/>
          </p:nvPr>
        </p:nvSpPr>
        <p:spPr>
          <a:xfrm>
            <a:off x="457200" y="1417638"/>
            <a:ext cx="8229600" cy="4889970"/>
          </a:xfrm>
        </p:spPr>
        <p:txBody>
          <a:bodyPr>
            <a:normAutofit fontScale="85000" lnSpcReduction="10000"/>
          </a:bodyPr>
          <a:lstStyle/>
          <a:p>
            <a:pPr marL="0" indent="0" algn="just">
              <a:buNone/>
            </a:pPr>
            <a:r>
              <a:rPr lang="it-IT">
                <a:solidFill>
                  <a:srgbClr val="1F497D"/>
                </a:solidFill>
              </a:rPr>
              <a:t>«</a:t>
            </a:r>
            <a:r>
              <a:rPr lang="en-US">
                <a:solidFill>
                  <a:srgbClr val="1F497D"/>
                </a:solidFill>
              </a:rPr>
              <a:t>A right to external self-determination (which in this case potentially takes the form of the assertion of a right to unilateral secession) arises in only the most extreme of cases and, even then, under carefully defined circumstances</a:t>
            </a:r>
            <a:r>
              <a:rPr lang="it-IT">
                <a:solidFill>
                  <a:srgbClr val="1F497D"/>
                </a:solidFill>
              </a:rPr>
              <a:t>» (Corte supema canadese, </a:t>
            </a:r>
            <a:r>
              <a:rPr lang="it-IT" i="1" err="1">
                <a:solidFill>
                  <a:srgbClr val="1F497D"/>
                </a:solidFill>
              </a:rPr>
              <a:t>Secession of Quebec</a:t>
            </a:r>
            <a:r>
              <a:rPr lang="it-IT">
                <a:solidFill>
                  <a:srgbClr val="1F497D"/>
                </a:solidFill>
              </a:rPr>
              <a:t>, 1998)</a:t>
            </a:r>
            <a:r>
              <a:rPr lang="en-US">
                <a:solidFill>
                  <a:srgbClr val="1F497D"/>
                </a:solidFill>
              </a:rPr>
              <a:t>.</a:t>
            </a: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a:t>
            </a:r>
            <a:r>
              <a:rPr lang="en-US">
                <a:solidFill>
                  <a:srgbClr val="1F497D"/>
                </a:solidFill>
              </a:rPr>
              <a:t>[T]he Court considers that general international law contains no applicable prohibition of declarations of independence</a:t>
            </a:r>
            <a:r>
              <a:rPr lang="it-IT">
                <a:solidFill>
                  <a:srgbClr val="1F497D"/>
                </a:solidFill>
              </a:rPr>
              <a:t>» (ICJ, </a:t>
            </a:r>
            <a:r>
              <a:rPr lang="en-US" i="1">
                <a:solidFill>
                  <a:srgbClr val="1F497D"/>
                </a:solidFill>
              </a:rPr>
              <a:t>Accordance with international law of the unilateral declaration of independence in respect of Kosovo</a:t>
            </a:r>
            <a:r>
              <a:rPr lang="en-US">
                <a:solidFill>
                  <a:srgbClr val="1F497D"/>
                </a:solidFill>
              </a:rPr>
              <a:t>, Advisory Opinion, 2010).</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151929735"/>
      </p:ext>
    </p:extLst>
  </p:cSld>
  <p:clrMapOvr>
    <a:masterClrMapping/>
  </p:clrMapOvr>
  <p:transition/>
  <p:timing/>
</p:sld>
</file>

<file path=ppt/slides/slide5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transition/>
  <p:timing/>
</p:sld>
</file>

<file path=ppt/tags/tag1.xml><?xml version="1.0" encoding="utf-8"?>
<p:tagLst xmlns:p="http://schemas.openxmlformats.org/presentationml/2006/main">
  <p:tag name="AS_NET" val="4.0.30319.42000"/>
  <p:tag name="AS_OS" val="Microsoft Windows NT 10.0.19045.0"/>
  <p:tag name="AS_RELEASE_DATE" val="2018.09.12"/>
  <p:tag name="AS_TITLE" val="Aspose.Slides for .NET 4.0"/>
  <p:tag name="AS_VERSION" val="18.9"/>
</p:tagLst>
</file>

<file path=ppt/theme/theme1.xml><?xml version="1.0" encoding="utf-8"?>
<a:theme xmlns:r="http://schemas.openxmlformats.org/officeDocument/2006/relationships"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319</Paragraphs>
  <Slides>58</Slides>
  <Notes>0</Notes>
  <TotalTime>0</TotalTime>
  <HiddenSlides>0</HiddenSlides>
  <MMClips>0</MMClips>
  <ScaleCrop>0</ScaleCrop>
  <HeadingPairs>
    <vt:vector baseType="variant" size="4">
      <vt:variant>
        <vt:lpstr>Theme</vt:lpstr>
      </vt:variant>
      <vt:variant>
        <vt:i4>1</vt:i4>
      </vt:variant>
      <vt:variant>
        <vt:lpstr>Slide Titles</vt:lpstr>
      </vt:variant>
      <vt:variant>
        <vt:i4>58</vt:i4>
      </vt:variant>
    </vt:vector>
  </HeadingPairs>
  <TitlesOfParts>
    <vt:vector baseType="lpstr" size="59">
      <vt:lpstr>Tema di Office</vt:lpstr>
      <vt:lpstr>Lo jus cogens.L’autodeterminazione dei popoli.</vt:lpstr>
      <vt:lpstr>Punti trattati nella scorsa lezione</vt:lpstr>
      <vt:lpstr>Temi di oggi</vt:lpstr>
      <vt:lpstr>I popoli</vt:lpstr>
      <vt:lpstr>Definizione di autodeterminazione</vt:lpstr>
      <vt:lpstr>Definizione ulteriore</vt:lpstr>
      <vt:lpstr>Diritto dei popoli?</vt:lpstr>
      <vt:lpstr>Status nelle fonti</vt:lpstr>
      <vt:lpstr>Problematizzazione</vt:lpstr>
      <vt:lpstr>…segue</vt:lpstr>
      <vt:lpstr>Art. 1, par 2, Carta ONU</vt:lpstr>
      <vt:lpstr>Art. 55 Carta ONU</vt:lpstr>
      <vt:lpstr>Ambito di applicazione?</vt:lpstr>
      <vt:lpstr>Riferimenti normativi</vt:lpstr>
      <vt:lpstr>Risoluzioni ONU</vt:lpstr>
      <vt:lpstr>Territori decolonizzati</vt:lpstr>
      <vt:lpstr>Richiesta del Governo locale</vt:lpstr>
      <vt:lpstr>Autodeterminazione e CIG</vt:lpstr>
      <vt:lpstr>…segue</vt:lpstr>
      <vt:lpstr>Autodeterminazione interna</vt:lpstr>
      <vt:lpstr>…segue</vt:lpstr>
      <vt:lpstr>Diritto pattizio</vt:lpstr>
      <vt:lpstr>Autodeterminazione e secessione</vt:lpstr>
      <vt:lpstr>Autodeterminazione e movimenti di liberazione nazionale</vt:lpstr>
      <vt:lpstr>Problematizzazione</vt:lpstr>
      <vt:lpstr>…segue</vt:lpstr>
      <vt:lpstr>Autodeterminazione di minoranze</vt:lpstr>
      <vt:lpstr>Diritti dei popoli indigeni</vt:lpstr>
      <vt:lpstr>Ulteriore opinione dottrinale</vt:lpstr>
      <vt:lpstr>…segue</vt:lpstr>
      <vt:lpstr>…segue</vt:lpstr>
      <vt:lpstr>…segue</vt:lpstr>
      <vt:lpstr>…segue</vt:lpstr>
      <vt:lpstr>…segue</vt:lpstr>
      <vt:lpstr>…segue</vt:lpstr>
      <vt:lpstr>…segue</vt:lpstr>
      <vt:lpstr>…segue</vt:lpstr>
      <vt:lpstr>Conclusioni tesi Iovane</vt:lpstr>
      <vt:lpstr>Il problema della Crimea</vt:lpstr>
      <vt:lpstr>…segue</vt:lpstr>
      <vt:lpstr>…segue</vt:lpstr>
      <vt:lpstr>…segue</vt:lpstr>
      <vt:lpstr>…segue</vt:lpstr>
      <vt:lpstr>Considerazioni finali sulla Crimea</vt:lpstr>
      <vt:lpstr>Il conflitto del Nagorno Karabakh</vt:lpstr>
      <vt:lpstr>Il conflitto del Nagorno Karabakh</vt:lpstr>
      <vt:lpstr>Il conflitto del Nagorno Karabakh</vt:lpstr>
      <vt:lpstr>L’Azerbaigian come Stato risorto?</vt:lpstr>
      <vt:lpstr>Il ruolo dell’ONU</vt:lpstr>
      <vt:lpstr>Il ruolo dell’ONU</vt:lpstr>
      <vt:lpstr>Il ruolo dell’ONU</vt:lpstr>
      <vt:lpstr>Il ruolo dell’ONU</vt:lpstr>
      <vt:lpstr>Slide 53</vt:lpstr>
      <vt:lpstr>La secessione nel diritto internazionale</vt:lpstr>
      <vt:lpstr>Presupposti per l’esercizio del presunto diritto: qualificazione come popolo</vt:lpstr>
      <vt:lpstr>Esistenza del diritto alla secessione</vt:lpstr>
      <vt:lpstr>Esistenza del diritto alla secessione</vt:lpstr>
      <vt:lpstr>Slide 58</vt:lpstr>
    </vt:vector>
  </TitlesOfParts>
  <LinksUpToDate>0</LinksUpToDate>
  <SharedDoc>0</SharedDoc>
  <HyperlinksChanged>0</HyperlinksChanged>
  <Application>Aspose.Slides for .NET</Application>
  <AppVersion>18.0900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dcterms:created xsi:type="dcterms:W3CDTF">2025-10-06T07:15:08Z</dcterms:created>
  <dcterms:modified xsi:type="dcterms:W3CDTF">2025-10-06T07:15:08Z</dcterms:modified>
</cp:coreProperties>
</file>