
<file path=[Content_Types].xml><?xml version="1.0" encoding="utf-8"?>
<Types xmlns="http://schemas.openxmlformats.org/package/2006/content-types">
  <Default Extension="gif" ContentType="image/gi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6" r:id="rId2"/>
    <p:sldId id="351" r:id="rId3"/>
    <p:sldId id="459" r:id="rId4"/>
    <p:sldId id="429" r:id="rId5"/>
    <p:sldId id="259" r:id="rId6"/>
    <p:sldId id="437" r:id="rId7"/>
    <p:sldId id="438" r:id="rId8"/>
    <p:sldId id="447" r:id="rId9"/>
    <p:sldId id="453" r:id="rId10"/>
    <p:sldId id="454" r:id="rId11"/>
    <p:sldId id="439" r:id="rId12"/>
    <p:sldId id="455" r:id="rId13"/>
    <p:sldId id="456" r:id="rId14"/>
    <p:sldId id="457" r:id="rId15"/>
    <p:sldId id="452" r:id="rId16"/>
    <p:sldId id="440" r:id="rId17"/>
    <p:sldId id="441" r:id="rId18"/>
    <p:sldId id="442" r:id="rId19"/>
    <p:sldId id="458" r:id="rId20"/>
    <p:sldId id="382" r:id="rId21"/>
    <p:sldId id="443" r:id="rId22"/>
    <p:sldId id="445" r:id="rId23"/>
    <p:sldId id="446" r:id="rId24"/>
    <p:sldId id="444" r:id="rId25"/>
    <p:sldId id="403" r:id="rId26"/>
    <p:sldId id="448" r:id="rId27"/>
    <p:sldId id="449" r:id="rId28"/>
    <p:sldId id="435" r:id="rId29"/>
    <p:sldId id="450" r:id="rId30"/>
    <p:sldId id="451" r:id="rId31"/>
    <p:sldId id="460" r:id="rId32"/>
    <p:sldId id="461" r:id="rId33"/>
    <p:sldId id="462" r:id="rId34"/>
    <p:sldId id="463" r:id="rId35"/>
    <p:sldId id="464" r:id="rId36"/>
    <p:sldId id="465" r:id="rId37"/>
    <p:sldId id="466" r:id="rId38"/>
    <p:sldId id="467" r:id="rId39"/>
    <p:sldId id="468" r:id="rId40"/>
    <p:sldId id="469" r:id="rId41"/>
    <p:sldId id="470" r:id="rId42"/>
    <p:sldId id="471" r:id="rId43"/>
    <p:sldId id="472" r:id="rId44"/>
    <p:sldId id="473" r:id="rId45"/>
    <p:sldId id="474" r:id="rId46"/>
    <p:sldId id="475" r:id="rId47"/>
    <p:sldId id="433" r:id="rId48"/>
    <p:sldId id="434" r:id="rId49"/>
    <p:sldId id="476" r:id="rId50"/>
    <p:sldId id="477" r:id="rId51"/>
    <p:sldId id="478" r:id="rId52"/>
    <p:sldId id="404" r:id="rId53"/>
    <p:sldId id="405" r:id="rId54"/>
    <p:sldId id="479" r:id="rId55"/>
    <p:sldId id="480" r:id="rId56"/>
    <p:sldId id="436" r:id="rId57"/>
    <p:sldId id="406" r:id="rId58"/>
    <p:sldId id="481" r:id="rId59"/>
    <p:sldId id="407" r:id="rId60"/>
    <p:sldId id="408" r:id="rId61"/>
    <p:sldId id="482" r:id="rId62"/>
    <p:sldId id="260" r:id="rId63"/>
    <p:sldId id="399" r:id="rId64"/>
    <p:sldId id="400" r:id="rId65"/>
    <p:sldId id="269" r:id="rId66"/>
  </p:sldIdLst>
  <p:sldSz cx="9144000" cy="6858000" type="screen4x3"/>
  <p:notesSz cx="6858000" cy="9144000"/>
  <p:defaultTextStyle>
    <a:defPPr>
      <a:defRPr lang="it-IT"/>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prnPr/>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6426" autoAdjust="0"/>
    <p:restoredTop sz="86327" autoAdjust="0"/>
  </p:normalViewPr>
  <p:slideViewPr>
    <p:cSldViewPr snapToGrid="0" snapToObjects="1">
      <p:cViewPr varScale="1">
        <p:scale>
          <a:sx n="95" d="100"/>
          <a:sy n="95" d="100"/>
        </p:scale>
        <p:origin x="1662" y="66"/>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5" Type="http://schemas.openxmlformats.org/officeDocument/2006/relationships/slide" Target="slides/slide4.xml"/><Relationship Id="rId61" Type="http://schemas.openxmlformats.org/officeDocument/2006/relationships/slide" Target="slides/slide60.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presProps" Target="presProp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titolo">
    <p:spTree>
      <p:nvGrpSpPr>
        <p:cNvPr id="1" name=""/>
        <p:cNvGrpSpPr/>
        <p:nvPr/>
      </p:nvGrpSpPr>
      <p:grpSpPr>
        <a:xfrm>
          <a:off x="0" y="0"/>
          <a:ext cx="0" cy="0"/>
          <a:chOff x="0" y="0"/>
          <a:chExt cx="0" cy="0"/>
        </a:xfrm>
      </p:grpSpPr>
      <p:sp>
        <p:nvSpPr>
          <p:cNvPr id="2" name="Titolo 1"/>
          <p:cNvSpPr>
            <a:spLocks noGrp="1"/>
          </p:cNvSpPr>
          <p:nvPr>
            <p:ph type="ctrTitle"/>
          </p:nvPr>
        </p:nvSpPr>
        <p:spPr>
          <a:xfrm>
            <a:off x="685800" y="2130425"/>
            <a:ext cx="7772400" cy="1470025"/>
          </a:xfrm>
        </p:spPr>
        <p:txBody>
          <a:bodyPr/>
          <a:lstStyle/>
          <a:p>
            <a:r>
              <a:rPr lang="it-IT"/>
              <a:t>Fare clic per modificare stile</a:t>
            </a:r>
          </a:p>
        </p:txBody>
      </p:sp>
      <p:sp>
        <p:nvSpPr>
          <p:cNvPr id="3" name="Sottotitolo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it-IT"/>
              <a:t>Fare clic per modificare lo stile del sottotitolo dello schema</a:t>
            </a:r>
          </a:p>
        </p:txBody>
      </p:sp>
      <p:sp>
        <p:nvSpPr>
          <p:cNvPr id="4" name="Segnaposto data 3"/>
          <p:cNvSpPr>
            <a:spLocks noGrp="1"/>
          </p:cNvSpPr>
          <p:nvPr>
            <p:ph type="dt" sz="half" idx="10"/>
          </p:nvPr>
        </p:nvSpPr>
        <p:spPr/>
        <p:txBody>
          <a:bodyPr/>
          <a:lstStyle/>
          <a:p>
            <a:fld id="{249B2DAF-EFB3-474C-ABAB-93B6A3001F4A}" type="datetimeFigureOut">
              <a:rPr lang="it-IT" smtClean="0"/>
              <a:t>17/09/2024</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2981D8E1-1925-ED44-87C3-A42D33C0E78D}" type="slidenum">
              <a:rPr lang="it-IT" smtClean="0"/>
              <a:t>‹N›</a:t>
            </a:fld>
            <a:endParaRPr lang="it-IT"/>
          </a:p>
        </p:txBody>
      </p:sp>
    </p:spTree>
    <p:extLst>
      <p:ext uri="{BB962C8B-B14F-4D97-AF65-F5344CB8AC3E}">
        <p14:creationId xmlns:p14="http://schemas.microsoft.com/office/powerpoint/2010/main" val="39648191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a:t>Fare clic per modificare stile</a:t>
            </a:r>
          </a:p>
        </p:txBody>
      </p:sp>
      <p:sp>
        <p:nvSpPr>
          <p:cNvPr id="3" name="Segnaposto contenuto 2"/>
          <p:cNvSpPr>
            <a:spLocks noGrp="1"/>
          </p:cNvSpPr>
          <p:nvPr>
            <p:ph idx="1"/>
          </p:nvPr>
        </p:nvSpPr>
        <p:spPr/>
        <p:txBody>
          <a:body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data 3"/>
          <p:cNvSpPr>
            <a:spLocks noGrp="1"/>
          </p:cNvSpPr>
          <p:nvPr>
            <p:ph type="dt" sz="half" idx="10"/>
          </p:nvPr>
        </p:nvSpPr>
        <p:spPr/>
        <p:txBody>
          <a:bodyPr/>
          <a:lstStyle/>
          <a:p>
            <a:fld id="{249B2DAF-EFB3-474C-ABAB-93B6A3001F4A}" type="datetimeFigureOut">
              <a:rPr lang="it-IT" smtClean="0"/>
              <a:t>17/09/2024</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2981D8E1-1925-ED44-87C3-A42D33C0E78D}" type="slidenum">
              <a:rPr lang="it-IT" smtClean="0"/>
              <a:t>‹N›</a:t>
            </a:fld>
            <a:endParaRPr lang="it-IT"/>
          </a:p>
        </p:txBody>
      </p:sp>
    </p:spTree>
    <p:extLst>
      <p:ext uri="{BB962C8B-B14F-4D97-AF65-F5344CB8AC3E}">
        <p14:creationId xmlns:p14="http://schemas.microsoft.com/office/powerpoint/2010/main" val="10669839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Intestazione sezione">
    <p:spTree>
      <p:nvGrpSpPr>
        <p:cNvPr id="1" name=""/>
        <p:cNvGrpSpPr/>
        <p:nvPr/>
      </p:nvGrpSpPr>
      <p:grpSpPr>
        <a:xfrm>
          <a:off x="0" y="0"/>
          <a:ext cx="0" cy="0"/>
          <a:chOff x="0" y="0"/>
          <a:chExt cx="0" cy="0"/>
        </a:xfrm>
      </p:grpSpPr>
      <p:sp>
        <p:nvSpPr>
          <p:cNvPr id="2" name="Titolo 1"/>
          <p:cNvSpPr>
            <a:spLocks noGrp="1"/>
          </p:cNvSpPr>
          <p:nvPr>
            <p:ph type="title"/>
          </p:nvPr>
        </p:nvSpPr>
        <p:spPr>
          <a:xfrm>
            <a:off x="722313" y="4406900"/>
            <a:ext cx="7772400" cy="1362075"/>
          </a:xfrm>
        </p:spPr>
        <p:txBody>
          <a:bodyPr anchor="t"/>
          <a:lstStyle>
            <a:lvl1pPr algn="l">
              <a:defRPr sz="4000" b="1" cap="all"/>
            </a:lvl1pPr>
          </a:lstStyle>
          <a:p>
            <a:r>
              <a:rPr lang="it-IT"/>
              <a:t>Fare clic per modificare stile</a:t>
            </a:r>
          </a:p>
        </p:txBody>
      </p:sp>
      <p:sp>
        <p:nvSpPr>
          <p:cNvPr id="3" name="Segnaposto testo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it-IT"/>
              <a:t>Fare clic per modificare gli stili del testo dello schema</a:t>
            </a:r>
          </a:p>
        </p:txBody>
      </p:sp>
      <p:sp>
        <p:nvSpPr>
          <p:cNvPr id="4" name="Segnaposto data 3"/>
          <p:cNvSpPr>
            <a:spLocks noGrp="1"/>
          </p:cNvSpPr>
          <p:nvPr>
            <p:ph type="dt" sz="half" idx="10"/>
          </p:nvPr>
        </p:nvSpPr>
        <p:spPr/>
        <p:txBody>
          <a:bodyPr/>
          <a:lstStyle/>
          <a:p>
            <a:fld id="{249B2DAF-EFB3-474C-ABAB-93B6A3001F4A}" type="datetimeFigureOut">
              <a:rPr lang="it-IT" smtClean="0"/>
              <a:t>17/09/2024</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2981D8E1-1925-ED44-87C3-A42D33C0E78D}" type="slidenum">
              <a:rPr lang="it-IT" smtClean="0"/>
              <a:t>‹N›</a:t>
            </a:fld>
            <a:endParaRPr lang="it-IT"/>
          </a:p>
        </p:txBody>
      </p:sp>
    </p:spTree>
    <p:extLst>
      <p:ext uri="{BB962C8B-B14F-4D97-AF65-F5344CB8AC3E}">
        <p14:creationId xmlns:p14="http://schemas.microsoft.com/office/powerpoint/2010/main" val="368793354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Contenuto 2">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a:t>Fare clic per modificare stile</a:t>
            </a:r>
          </a:p>
        </p:txBody>
      </p:sp>
      <p:sp>
        <p:nvSpPr>
          <p:cNvPr id="3" name="Segnaposto contenuto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contenuto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5" name="Segnaposto data 4"/>
          <p:cNvSpPr>
            <a:spLocks noGrp="1"/>
          </p:cNvSpPr>
          <p:nvPr>
            <p:ph type="dt" sz="half" idx="10"/>
          </p:nvPr>
        </p:nvSpPr>
        <p:spPr/>
        <p:txBody>
          <a:bodyPr/>
          <a:lstStyle/>
          <a:p>
            <a:fld id="{249B2DAF-EFB3-474C-ABAB-93B6A3001F4A}" type="datetimeFigureOut">
              <a:rPr lang="it-IT" smtClean="0"/>
              <a:t>17/09/2024</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2981D8E1-1925-ED44-87C3-A42D33C0E78D}" type="slidenum">
              <a:rPr lang="it-IT" smtClean="0"/>
              <a:t>‹N›</a:t>
            </a:fld>
            <a:endParaRPr lang="it-IT"/>
          </a:p>
        </p:txBody>
      </p:sp>
    </p:spTree>
    <p:extLst>
      <p:ext uri="{BB962C8B-B14F-4D97-AF65-F5344CB8AC3E}">
        <p14:creationId xmlns:p14="http://schemas.microsoft.com/office/powerpoint/2010/main" val="383605115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lvl1pPr>
              <a:defRPr/>
            </a:lvl1pPr>
          </a:lstStyle>
          <a:p>
            <a:r>
              <a:rPr lang="it-IT"/>
              <a:t>Fare clic per modificare stile</a:t>
            </a:r>
          </a:p>
        </p:txBody>
      </p:sp>
      <p:sp>
        <p:nvSpPr>
          <p:cNvPr id="3" name="Segnaposto testo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a:t>Fare clic per modificare gli stili del testo dello schema</a:t>
            </a:r>
          </a:p>
        </p:txBody>
      </p:sp>
      <p:sp>
        <p:nvSpPr>
          <p:cNvPr id="4" name="Segnaposto contenuto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5" name="Segnaposto testo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a:t>Fare clic per modificare gli stili del testo dello schema</a:t>
            </a:r>
          </a:p>
        </p:txBody>
      </p:sp>
      <p:sp>
        <p:nvSpPr>
          <p:cNvPr id="6" name="Segnaposto contenuto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7" name="Segnaposto data 6"/>
          <p:cNvSpPr>
            <a:spLocks noGrp="1"/>
          </p:cNvSpPr>
          <p:nvPr>
            <p:ph type="dt" sz="half" idx="10"/>
          </p:nvPr>
        </p:nvSpPr>
        <p:spPr/>
        <p:txBody>
          <a:bodyPr/>
          <a:lstStyle/>
          <a:p>
            <a:fld id="{249B2DAF-EFB3-474C-ABAB-93B6A3001F4A}" type="datetimeFigureOut">
              <a:rPr lang="it-IT" smtClean="0"/>
              <a:t>17/09/2024</a:t>
            </a:fld>
            <a:endParaRPr lang="it-IT"/>
          </a:p>
        </p:txBody>
      </p:sp>
      <p:sp>
        <p:nvSpPr>
          <p:cNvPr id="8" name="Segnaposto piè di pagina 7"/>
          <p:cNvSpPr>
            <a:spLocks noGrp="1"/>
          </p:cNvSpPr>
          <p:nvPr>
            <p:ph type="ftr" sz="quarter" idx="11"/>
          </p:nvPr>
        </p:nvSpPr>
        <p:spPr/>
        <p:txBody>
          <a:bodyPr/>
          <a:lstStyle/>
          <a:p>
            <a:endParaRPr lang="it-IT"/>
          </a:p>
        </p:txBody>
      </p:sp>
      <p:sp>
        <p:nvSpPr>
          <p:cNvPr id="9" name="Segnaposto numero diapositiva 8"/>
          <p:cNvSpPr>
            <a:spLocks noGrp="1"/>
          </p:cNvSpPr>
          <p:nvPr>
            <p:ph type="sldNum" sz="quarter" idx="12"/>
          </p:nvPr>
        </p:nvSpPr>
        <p:spPr/>
        <p:txBody>
          <a:bodyPr/>
          <a:lstStyle/>
          <a:p>
            <a:fld id="{2981D8E1-1925-ED44-87C3-A42D33C0E78D}" type="slidenum">
              <a:rPr lang="it-IT" smtClean="0"/>
              <a:t>‹N›</a:t>
            </a:fld>
            <a:endParaRPr lang="it-IT"/>
          </a:p>
        </p:txBody>
      </p:sp>
    </p:spTree>
    <p:extLst>
      <p:ext uri="{BB962C8B-B14F-4D97-AF65-F5344CB8AC3E}">
        <p14:creationId xmlns:p14="http://schemas.microsoft.com/office/powerpoint/2010/main" val="148461550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a:t>Fare clic per modificare stile</a:t>
            </a:r>
          </a:p>
        </p:txBody>
      </p:sp>
      <p:sp>
        <p:nvSpPr>
          <p:cNvPr id="3" name="Segnaposto data 2"/>
          <p:cNvSpPr>
            <a:spLocks noGrp="1"/>
          </p:cNvSpPr>
          <p:nvPr>
            <p:ph type="dt" sz="half" idx="10"/>
          </p:nvPr>
        </p:nvSpPr>
        <p:spPr/>
        <p:txBody>
          <a:bodyPr/>
          <a:lstStyle/>
          <a:p>
            <a:fld id="{249B2DAF-EFB3-474C-ABAB-93B6A3001F4A}" type="datetimeFigureOut">
              <a:rPr lang="it-IT" smtClean="0"/>
              <a:t>17/09/2024</a:t>
            </a:fld>
            <a:endParaRPr lang="it-IT"/>
          </a:p>
        </p:txBody>
      </p:sp>
      <p:sp>
        <p:nvSpPr>
          <p:cNvPr id="4" name="Segnaposto piè di pagina 3"/>
          <p:cNvSpPr>
            <a:spLocks noGrp="1"/>
          </p:cNvSpPr>
          <p:nvPr>
            <p:ph type="ftr" sz="quarter" idx="11"/>
          </p:nvPr>
        </p:nvSpPr>
        <p:spPr/>
        <p:txBody>
          <a:bodyPr/>
          <a:lstStyle/>
          <a:p>
            <a:endParaRPr lang="it-IT"/>
          </a:p>
        </p:txBody>
      </p:sp>
      <p:sp>
        <p:nvSpPr>
          <p:cNvPr id="5" name="Segnaposto numero diapositiva 4"/>
          <p:cNvSpPr>
            <a:spLocks noGrp="1"/>
          </p:cNvSpPr>
          <p:nvPr>
            <p:ph type="sldNum" sz="quarter" idx="12"/>
          </p:nvPr>
        </p:nvSpPr>
        <p:spPr/>
        <p:txBody>
          <a:bodyPr/>
          <a:lstStyle/>
          <a:p>
            <a:fld id="{2981D8E1-1925-ED44-87C3-A42D33C0E78D}" type="slidenum">
              <a:rPr lang="it-IT" smtClean="0"/>
              <a:t>‹N›</a:t>
            </a:fld>
            <a:endParaRPr lang="it-IT"/>
          </a:p>
        </p:txBody>
      </p:sp>
    </p:spTree>
    <p:extLst>
      <p:ext uri="{BB962C8B-B14F-4D97-AF65-F5344CB8AC3E}">
        <p14:creationId xmlns:p14="http://schemas.microsoft.com/office/powerpoint/2010/main" val="27457125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uoto">
    <p:spTree>
      <p:nvGrpSpPr>
        <p:cNvPr id="1" name=""/>
        <p:cNvGrpSpPr/>
        <p:nvPr/>
      </p:nvGrpSpPr>
      <p:grpSpPr>
        <a:xfrm>
          <a:off x="0" y="0"/>
          <a:ext cx="0" cy="0"/>
          <a:chOff x="0" y="0"/>
          <a:chExt cx="0" cy="0"/>
        </a:xfrm>
      </p:grpSpPr>
      <p:sp>
        <p:nvSpPr>
          <p:cNvPr id="2" name="Segnaposto data 1"/>
          <p:cNvSpPr>
            <a:spLocks noGrp="1"/>
          </p:cNvSpPr>
          <p:nvPr>
            <p:ph type="dt" sz="half" idx="10"/>
          </p:nvPr>
        </p:nvSpPr>
        <p:spPr/>
        <p:txBody>
          <a:bodyPr/>
          <a:lstStyle/>
          <a:p>
            <a:fld id="{249B2DAF-EFB3-474C-ABAB-93B6A3001F4A}" type="datetimeFigureOut">
              <a:rPr lang="it-IT" smtClean="0"/>
              <a:t>17/09/2024</a:t>
            </a:fld>
            <a:endParaRPr lang="it-IT"/>
          </a:p>
        </p:txBody>
      </p:sp>
      <p:sp>
        <p:nvSpPr>
          <p:cNvPr id="3" name="Segnaposto piè di pagina 2"/>
          <p:cNvSpPr>
            <a:spLocks noGrp="1"/>
          </p:cNvSpPr>
          <p:nvPr>
            <p:ph type="ftr" sz="quarter" idx="11"/>
          </p:nvPr>
        </p:nvSpPr>
        <p:spPr/>
        <p:txBody>
          <a:bodyPr/>
          <a:lstStyle/>
          <a:p>
            <a:endParaRPr lang="it-IT"/>
          </a:p>
        </p:txBody>
      </p:sp>
      <p:sp>
        <p:nvSpPr>
          <p:cNvPr id="4" name="Segnaposto numero diapositiva 3"/>
          <p:cNvSpPr>
            <a:spLocks noGrp="1"/>
          </p:cNvSpPr>
          <p:nvPr>
            <p:ph type="sldNum" sz="quarter" idx="12"/>
          </p:nvPr>
        </p:nvSpPr>
        <p:spPr/>
        <p:txBody>
          <a:bodyPr/>
          <a:lstStyle/>
          <a:p>
            <a:fld id="{2981D8E1-1925-ED44-87C3-A42D33C0E78D}" type="slidenum">
              <a:rPr lang="it-IT" smtClean="0"/>
              <a:t>‹N›</a:t>
            </a:fld>
            <a:endParaRPr lang="it-IT"/>
          </a:p>
        </p:txBody>
      </p:sp>
    </p:spTree>
    <p:extLst>
      <p:ext uri="{BB962C8B-B14F-4D97-AF65-F5344CB8AC3E}">
        <p14:creationId xmlns:p14="http://schemas.microsoft.com/office/powerpoint/2010/main" val="68915073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457200" y="273050"/>
            <a:ext cx="3008313" cy="1162050"/>
          </a:xfrm>
        </p:spPr>
        <p:txBody>
          <a:bodyPr anchor="b"/>
          <a:lstStyle>
            <a:lvl1pPr algn="l">
              <a:defRPr sz="2000" b="1"/>
            </a:lvl1pPr>
          </a:lstStyle>
          <a:p>
            <a:r>
              <a:rPr lang="it-IT"/>
              <a:t>Fare clic per modificare stile</a:t>
            </a:r>
          </a:p>
        </p:txBody>
      </p:sp>
      <p:sp>
        <p:nvSpPr>
          <p:cNvPr id="3" name="Segnaposto contenuto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testo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a:t>Fare clic per modificare gli stili del testo dello schema</a:t>
            </a:r>
          </a:p>
        </p:txBody>
      </p:sp>
      <p:sp>
        <p:nvSpPr>
          <p:cNvPr id="5" name="Segnaposto data 4"/>
          <p:cNvSpPr>
            <a:spLocks noGrp="1"/>
          </p:cNvSpPr>
          <p:nvPr>
            <p:ph type="dt" sz="half" idx="10"/>
          </p:nvPr>
        </p:nvSpPr>
        <p:spPr/>
        <p:txBody>
          <a:bodyPr/>
          <a:lstStyle/>
          <a:p>
            <a:fld id="{249B2DAF-EFB3-474C-ABAB-93B6A3001F4A}" type="datetimeFigureOut">
              <a:rPr lang="it-IT" smtClean="0"/>
              <a:t>17/09/2024</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2981D8E1-1925-ED44-87C3-A42D33C0E78D}" type="slidenum">
              <a:rPr lang="it-IT" smtClean="0"/>
              <a:t>‹N›</a:t>
            </a:fld>
            <a:endParaRPr lang="it-IT"/>
          </a:p>
        </p:txBody>
      </p:sp>
    </p:spTree>
    <p:extLst>
      <p:ext uri="{BB962C8B-B14F-4D97-AF65-F5344CB8AC3E}">
        <p14:creationId xmlns:p14="http://schemas.microsoft.com/office/powerpoint/2010/main" val="104361970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magine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1792288" y="4800600"/>
            <a:ext cx="5486400" cy="566738"/>
          </a:xfrm>
        </p:spPr>
        <p:txBody>
          <a:bodyPr anchor="b"/>
          <a:lstStyle>
            <a:lvl1pPr algn="l">
              <a:defRPr sz="2000" b="1"/>
            </a:lvl1pPr>
          </a:lstStyle>
          <a:p>
            <a:r>
              <a:rPr lang="it-IT"/>
              <a:t>Fare clic per modificare stile</a:t>
            </a:r>
          </a:p>
        </p:txBody>
      </p:sp>
      <p:sp>
        <p:nvSpPr>
          <p:cNvPr id="3" name="Segnaposto immagin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it-IT"/>
          </a:p>
        </p:txBody>
      </p:sp>
      <p:sp>
        <p:nvSpPr>
          <p:cNvPr id="4" name="Segnaposto testo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a:t>Fare clic per modificare gli stili del testo dello schema</a:t>
            </a:r>
          </a:p>
        </p:txBody>
      </p:sp>
      <p:sp>
        <p:nvSpPr>
          <p:cNvPr id="5" name="Segnaposto data 4"/>
          <p:cNvSpPr>
            <a:spLocks noGrp="1"/>
          </p:cNvSpPr>
          <p:nvPr>
            <p:ph type="dt" sz="half" idx="10"/>
          </p:nvPr>
        </p:nvSpPr>
        <p:spPr/>
        <p:txBody>
          <a:bodyPr/>
          <a:lstStyle/>
          <a:p>
            <a:fld id="{249B2DAF-EFB3-474C-ABAB-93B6A3001F4A}" type="datetimeFigureOut">
              <a:rPr lang="it-IT" smtClean="0"/>
              <a:t>17/09/2024</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2981D8E1-1925-ED44-87C3-A42D33C0E78D}" type="slidenum">
              <a:rPr lang="it-IT" smtClean="0"/>
              <a:t>‹N›</a:t>
            </a:fld>
            <a:endParaRPr lang="it-IT"/>
          </a:p>
        </p:txBody>
      </p:sp>
    </p:spTree>
    <p:extLst>
      <p:ext uri="{BB962C8B-B14F-4D97-AF65-F5344CB8AC3E}">
        <p14:creationId xmlns:p14="http://schemas.microsoft.com/office/powerpoint/2010/main" val="418111003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a:t>Fare clic per modificare stile</a:t>
            </a:r>
          </a:p>
        </p:txBody>
      </p:sp>
      <p:sp>
        <p:nvSpPr>
          <p:cNvPr id="3" name="Segnaposto testo verticale 2"/>
          <p:cNvSpPr>
            <a:spLocks noGrp="1"/>
          </p:cNvSpPr>
          <p:nvPr>
            <p:ph type="body" orient="vert" idx="1"/>
          </p:nvPr>
        </p:nvSpPr>
        <p:spPr/>
        <p:txBody>
          <a:bodyPr vert="eaVert"/>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data 3"/>
          <p:cNvSpPr>
            <a:spLocks noGrp="1"/>
          </p:cNvSpPr>
          <p:nvPr>
            <p:ph type="dt" sz="half" idx="10"/>
          </p:nvPr>
        </p:nvSpPr>
        <p:spPr/>
        <p:txBody>
          <a:bodyPr/>
          <a:lstStyle/>
          <a:p>
            <a:fld id="{249B2DAF-EFB3-474C-ABAB-93B6A3001F4A}" type="datetimeFigureOut">
              <a:rPr lang="it-IT" smtClean="0"/>
              <a:t>17/09/2024</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2981D8E1-1925-ED44-87C3-A42D33C0E78D}" type="slidenum">
              <a:rPr lang="it-IT" smtClean="0"/>
              <a:t>‹N›</a:t>
            </a:fld>
            <a:endParaRPr lang="it-IT"/>
          </a:p>
        </p:txBody>
      </p:sp>
    </p:spTree>
    <p:extLst>
      <p:ext uri="{BB962C8B-B14F-4D97-AF65-F5344CB8AC3E}">
        <p14:creationId xmlns:p14="http://schemas.microsoft.com/office/powerpoint/2010/main" val="428559452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olo verticale e testo">
    <p:spTree>
      <p:nvGrpSpPr>
        <p:cNvPr id="1" name=""/>
        <p:cNvGrpSpPr/>
        <p:nvPr/>
      </p:nvGrpSpPr>
      <p:grpSpPr>
        <a:xfrm>
          <a:off x="0" y="0"/>
          <a:ext cx="0" cy="0"/>
          <a:chOff x="0" y="0"/>
          <a:chExt cx="0" cy="0"/>
        </a:xfrm>
      </p:grpSpPr>
      <p:sp>
        <p:nvSpPr>
          <p:cNvPr id="2" name="Titolo verticale 1"/>
          <p:cNvSpPr>
            <a:spLocks noGrp="1"/>
          </p:cNvSpPr>
          <p:nvPr>
            <p:ph type="title" orient="vert"/>
          </p:nvPr>
        </p:nvSpPr>
        <p:spPr>
          <a:xfrm>
            <a:off x="6629400" y="274638"/>
            <a:ext cx="2057400" cy="5851525"/>
          </a:xfrm>
        </p:spPr>
        <p:txBody>
          <a:bodyPr vert="eaVert"/>
          <a:lstStyle/>
          <a:p>
            <a:r>
              <a:rPr lang="it-IT"/>
              <a:t>Fare clic per modificare stile</a:t>
            </a:r>
          </a:p>
        </p:txBody>
      </p:sp>
      <p:sp>
        <p:nvSpPr>
          <p:cNvPr id="3" name="Segnaposto testo verticale 2"/>
          <p:cNvSpPr>
            <a:spLocks noGrp="1"/>
          </p:cNvSpPr>
          <p:nvPr>
            <p:ph type="body" orient="vert" idx="1"/>
          </p:nvPr>
        </p:nvSpPr>
        <p:spPr>
          <a:xfrm>
            <a:off x="457200" y="274638"/>
            <a:ext cx="6019800" cy="5851525"/>
          </a:xfrm>
        </p:spPr>
        <p:txBody>
          <a:bodyPr vert="eaVert"/>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data 3"/>
          <p:cNvSpPr>
            <a:spLocks noGrp="1"/>
          </p:cNvSpPr>
          <p:nvPr>
            <p:ph type="dt" sz="half" idx="10"/>
          </p:nvPr>
        </p:nvSpPr>
        <p:spPr/>
        <p:txBody>
          <a:bodyPr/>
          <a:lstStyle/>
          <a:p>
            <a:fld id="{249B2DAF-EFB3-474C-ABAB-93B6A3001F4A}" type="datetimeFigureOut">
              <a:rPr lang="it-IT" smtClean="0"/>
              <a:t>17/09/2024</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2981D8E1-1925-ED44-87C3-A42D33C0E78D}" type="slidenum">
              <a:rPr lang="it-IT" smtClean="0"/>
              <a:t>‹N›</a:t>
            </a:fld>
            <a:endParaRPr lang="it-IT"/>
          </a:p>
        </p:txBody>
      </p:sp>
    </p:spTree>
    <p:extLst>
      <p:ext uri="{BB962C8B-B14F-4D97-AF65-F5344CB8AC3E}">
        <p14:creationId xmlns:p14="http://schemas.microsoft.com/office/powerpoint/2010/main" val="27968384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egnaposto titolo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it-IT"/>
              <a:t>Fare clic per modificare stile</a:t>
            </a:r>
          </a:p>
        </p:txBody>
      </p:sp>
      <p:sp>
        <p:nvSpPr>
          <p:cNvPr id="3" name="Segnaposto testo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data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49B2DAF-EFB3-474C-ABAB-93B6A3001F4A}" type="datetimeFigureOut">
              <a:rPr lang="it-IT" smtClean="0"/>
              <a:t>17/09/2024</a:t>
            </a:fld>
            <a:endParaRPr lang="it-IT"/>
          </a:p>
        </p:txBody>
      </p:sp>
      <p:sp>
        <p:nvSpPr>
          <p:cNvPr id="5" name="Segnaposto piè di pagina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it-IT"/>
          </a:p>
        </p:txBody>
      </p:sp>
      <p:sp>
        <p:nvSpPr>
          <p:cNvPr id="6" name="Segnaposto numero diapositiva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981D8E1-1925-ED44-87C3-A42D33C0E78D}" type="slidenum">
              <a:rPr lang="it-IT" smtClean="0"/>
              <a:t>‹N›</a:t>
            </a:fld>
            <a:endParaRPr lang="it-IT"/>
          </a:p>
        </p:txBody>
      </p:sp>
    </p:spTree>
    <p:extLst>
      <p:ext uri="{BB962C8B-B14F-4D97-AF65-F5344CB8AC3E}">
        <p14:creationId xmlns:p14="http://schemas.microsoft.com/office/powerpoint/2010/main" val="401783871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it-IT"/>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5.gif"/><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7.jpg"/><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image" Target="../media/image9.jp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ctrTitle"/>
          </p:nvPr>
        </p:nvSpPr>
        <p:spPr>
          <a:xfrm>
            <a:off x="605645" y="1799254"/>
            <a:ext cx="8283744" cy="2780684"/>
          </a:xfrm>
        </p:spPr>
        <p:txBody>
          <a:bodyPr>
            <a:normAutofit/>
          </a:bodyPr>
          <a:lstStyle/>
          <a:p>
            <a:r>
              <a:rPr lang="it-IT" sz="3600" dirty="0">
                <a:solidFill>
                  <a:schemeClr val="tx2"/>
                </a:solidFill>
              </a:rPr>
              <a:t>Le riserve nei trattati</a:t>
            </a:r>
            <a:endParaRPr lang="it-IT" sz="3600" i="1" dirty="0">
              <a:solidFill>
                <a:schemeClr val="tx2"/>
              </a:solidFill>
            </a:endParaRPr>
          </a:p>
        </p:txBody>
      </p:sp>
      <p:sp>
        <p:nvSpPr>
          <p:cNvPr id="3" name="Sottotitolo 2"/>
          <p:cNvSpPr>
            <a:spLocks noGrp="1"/>
          </p:cNvSpPr>
          <p:nvPr>
            <p:ph type="subTitle" idx="1"/>
          </p:nvPr>
        </p:nvSpPr>
        <p:spPr>
          <a:xfrm>
            <a:off x="1388094" y="4579938"/>
            <a:ext cx="6400800" cy="1284580"/>
          </a:xfrm>
        </p:spPr>
        <p:txBody>
          <a:bodyPr>
            <a:normAutofit/>
          </a:bodyPr>
          <a:lstStyle/>
          <a:p>
            <a:r>
              <a:rPr lang="it-IT" dirty="0"/>
              <a:t>Giovanni Zarra</a:t>
            </a:r>
            <a:br>
              <a:rPr lang="it-IT" dirty="0"/>
            </a:br>
            <a:endParaRPr lang="it-IT" sz="2000" i="1" dirty="0"/>
          </a:p>
        </p:txBody>
      </p:sp>
      <p:pic>
        <p:nvPicPr>
          <p:cNvPr id="4" name="Immagine 3" descr="stemma_e_scritta_federicoii_vettoriale_2-1.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95584" y="325136"/>
            <a:ext cx="6693310" cy="1246147"/>
          </a:xfrm>
          <a:prstGeom prst="rect">
            <a:avLst/>
          </a:prstGeom>
        </p:spPr>
      </p:pic>
      <p:sp>
        <p:nvSpPr>
          <p:cNvPr id="5" name="CasellaDiTesto 4"/>
          <p:cNvSpPr txBox="1"/>
          <p:nvPr/>
        </p:nvSpPr>
        <p:spPr>
          <a:xfrm>
            <a:off x="2129059" y="5326851"/>
            <a:ext cx="6348984" cy="400110"/>
          </a:xfrm>
          <a:prstGeom prst="rect">
            <a:avLst/>
          </a:prstGeom>
          <a:noFill/>
        </p:spPr>
        <p:txBody>
          <a:bodyPr wrap="square" rtlCol="0">
            <a:spAutoFit/>
          </a:bodyPr>
          <a:lstStyle/>
          <a:p>
            <a:pPr algn="r"/>
            <a:r>
              <a:rPr lang="it-IT" sz="2000" dirty="0">
                <a:solidFill>
                  <a:schemeClr val="bg1">
                    <a:lumMod val="50000"/>
                  </a:schemeClr>
                </a:solidFill>
              </a:rPr>
              <a:t>Corso di </a:t>
            </a:r>
            <a:r>
              <a:rPr lang="it-IT" sz="2000">
                <a:solidFill>
                  <a:schemeClr val="bg1">
                    <a:lumMod val="50000"/>
                  </a:schemeClr>
                </a:solidFill>
              </a:rPr>
              <a:t>diritto internazionale</a:t>
            </a:r>
            <a:endParaRPr lang="it-IT" sz="2000" dirty="0">
              <a:solidFill>
                <a:schemeClr val="bg1">
                  <a:lumMod val="50000"/>
                </a:schemeClr>
              </a:solidFill>
            </a:endParaRPr>
          </a:p>
        </p:txBody>
      </p:sp>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42080" y="1417638"/>
            <a:ext cx="6348984" cy="6324600"/>
          </a:xfrm>
          <a:prstGeom prst="rect">
            <a:avLst/>
          </a:prstGeom>
        </p:spPr>
      </p:pic>
      <p:cxnSp>
        <p:nvCxnSpPr>
          <p:cNvPr id="7" name="Straight Connector 6"/>
          <p:cNvCxnSpPr/>
          <p:nvPr/>
        </p:nvCxnSpPr>
        <p:spPr>
          <a:xfrm>
            <a:off x="605646" y="6317771"/>
            <a:ext cx="7872396" cy="49486"/>
          </a:xfrm>
          <a:prstGeom prst="line">
            <a:avLst/>
          </a:prstGeom>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62374613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a:solidFill>
                  <a:srgbClr val="1F497D"/>
                </a:solidFill>
              </a:rPr>
              <a:t>Temi di oggi</a:t>
            </a:r>
          </a:p>
        </p:txBody>
      </p:sp>
      <p:sp>
        <p:nvSpPr>
          <p:cNvPr id="5" name="Segnaposto contenuto 4"/>
          <p:cNvSpPr>
            <a:spLocks noGrp="1"/>
          </p:cNvSpPr>
          <p:nvPr>
            <p:ph idx="1"/>
          </p:nvPr>
        </p:nvSpPr>
        <p:spPr>
          <a:xfrm>
            <a:off x="457200" y="1417638"/>
            <a:ext cx="8229600" cy="4889970"/>
          </a:xfrm>
        </p:spPr>
        <p:txBody>
          <a:bodyPr>
            <a:normAutofit/>
          </a:bodyPr>
          <a:lstStyle/>
          <a:p>
            <a:pPr algn="just">
              <a:buFontTx/>
              <a:buChar char="-"/>
            </a:pPr>
            <a:r>
              <a:rPr lang="it-IT" dirty="0">
                <a:solidFill>
                  <a:srgbClr val="1F497D"/>
                </a:solidFill>
              </a:rPr>
              <a:t>Riserve eccettuative e interpretative.</a:t>
            </a:r>
          </a:p>
          <a:p>
            <a:pPr algn="just">
              <a:buFontTx/>
              <a:buChar char="-"/>
            </a:pPr>
            <a:r>
              <a:rPr lang="it-IT" dirty="0">
                <a:solidFill>
                  <a:srgbClr val="1F497D"/>
                </a:solidFill>
              </a:rPr>
              <a:t>Dichiarazioni interpretative.</a:t>
            </a:r>
          </a:p>
          <a:p>
            <a:pPr algn="just">
              <a:buFontTx/>
              <a:buChar char="-"/>
            </a:pPr>
            <a:r>
              <a:rPr lang="it-IT" dirty="0">
                <a:solidFill>
                  <a:srgbClr val="1F497D"/>
                </a:solidFill>
              </a:rPr>
              <a:t>Convenzione di Vienna del 1969. Disciplina.</a:t>
            </a:r>
          </a:p>
          <a:p>
            <a:pPr algn="just">
              <a:buFontTx/>
              <a:buChar char="-"/>
            </a:pPr>
            <a:r>
              <a:rPr lang="it-IT" dirty="0">
                <a:solidFill>
                  <a:srgbClr val="1F497D"/>
                </a:solidFill>
              </a:rPr>
              <a:t>Momento di apposizione della riserva</a:t>
            </a:r>
          </a:p>
          <a:p>
            <a:pPr algn="just">
              <a:buFontTx/>
              <a:buChar char="-"/>
            </a:pPr>
            <a:r>
              <a:rPr lang="it-IT" dirty="0">
                <a:solidFill>
                  <a:srgbClr val="1F497D"/>
                </a:solidFill>
              </a:rPr>
              <a:t>Accettazione della riserva</a:t>
            </a:r>
          </a:p>
          <a:p>
            <a:pPr algn="just">
              <a:buFontTx/>
              <a:buChar char="-"/>
            </a:pPr>
            <a:r>
              <a:rPr lang="it-IT" i="1" dirty="0">
                <a:solidFill>
                  <a:srgbClr val="1F497D"/>
                </a:solidFill>
              </a:rPr>
              <a:t>Utile per inutile non </a:t>
            </a:r>
            <a:r>
              <a:rPr lang="it-IT" i="1" dirty="0" err="1">
                <a:solidFill>
                  <a:srgbClr val="1F497D"/>
                </a:solidFill>
              </a:rPr>
              <a:t>vitiatur</a:t>
            </a:r>
            <a:endParaRPr lang="it-IT" i="1" dirty="0">
              <a:solidFill>
                <a:srgbClr val="1F497D"/>
              </a:solidFill>
            </a:endParaRPr>
          </a:p>
          <a:p>
            <a:pPr algn="just">
              <a:buFontTx/>
              <a:buChar char="-"/>
            </a:pPr>
            <a:r>
              <a:rPr lang="it-IT" dirty="0">
                <a:solidFill>
                  <a:srgbClr val="1F497D"/>
                </a:solidFill>
              </a:rPr>
              <a:t>Riserva tardiva</a:t>
            </a:r>
          </a:p>
          <a:p>
            <a:pPr algn="just">
              <a:buFontTx/>
              <a:buChar char="-"/>
            </a:pPr>
            <a:r>
              <a:rPr lang="it-IT" dirty="0">
                <a:solidFill>
                  <a:srgbClr val="1F497D"/>
                </a:solidFill>
              </a:rPr>
              <a:t>Riserva interna. Rapporto con Costituzione</a:t>
            </a:r>
          </a:p>
        </p:txBody>
      </p:sp>
      <p:cxnSp>
        <p:nvCxnSpPr>
          <p:cNvPr id="7" name="Straight Connector 6"/>
          <p:cNvCxnSpPr/>
          <p:nvPr/>
        </p:nvCxnSpPr>
        <p:spPr>
          <a:xfrm>
            <a:off x="605646" y="6317771"/>
            <a:ext cx="7872396" cy="49486"/>
          </a:xfrm>
          <a:prstGeom prst="line">
            <a:avLst/>
          </a:prstGeom>
        </p:spPr>
        <p:style>
          <a:lnRef idx="2">
            <a:schemeClr val="accent1"/>
          </a:lnRef>
          <a:fillRef idx="0">
            <a:schemeClr val="accent1"/>
          </a:fillRef>
          <a:effectRef idx="1">
            <a:schemeClr val="accent1"/>
          </a:effectRef>
          <a:fontRef idx="minor">
            <a:schemeClr val="tx1"/>
          </a:fontRef>
        </p:style>
      </p:cxnSp>
      <p:sp>
        <p:nvSpPr>
          <p:cNvPr id="10" name="CasellaDiTesto 4"/>
          <p:cNvSpPr txBox="1"/>
          <p:nvPr/>
        </p:nvSpPr>
        <p:spPr>
          <a:xfrm>
            <a:off x="-1382382" y="6307608"/>
            <a:ext cx="3679163" cy="400110"/>
          </a:xfrm>
          <a:prstGeom prst="rect">
            <a:avLst/>
          </a:prstGeom>
          <a:noFill/>
        </p:spPr>
        <p:txBody>
          <a:bodyPr wrap="square" rtlCol="0">
            <a:spAutoFit/>
          </a:bodyPr>
          <a:lstStyle/>
          <a:p>
            <a:pPr algn="r"/>
            <a:r>
              <a:rPr lang="it-IT" sz="2000" dirty="0">
                <a:solidFill>
                  <a:schemeClr val="tx1">
                    <a:lumMod val="50000"/>
                    <a:lumOff val="50000"/>
                  </a:schemeClr>
                </a:solidFill>
              </a:rPr>
              <a:t>Giovanni Zarra </a:t>
            </a:r>
          </a:p>
        </p:txBody>
      </p:sp>
      <p:pic>
        <p:nvPicPr>
          <p:cNvPr id="8"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42080" y="1417638"/>
            <a:ext cx="6348984" cy="6324600"/>
          </a:xfrm>
          <a:prstGeom prst="rect">
            <a:avLst/>
          </a:prstGeom>
        </p:spPr>
      </p:pic>
      <p:sp>
        <p:nvSpPr>
          <p:cNvPr id="11" name="CasellaDiTesto 10"/>
          <p:cNvSpPr txBox="1"/>
          <p:nvPr/>
        </p:nvSpPr>
        <p:spPr>
          <a:xfrm>
            <a:off x="4352673" y="6013314"/>
            <a:ext cx="4334127" cy="707886"/>
          </a:xfrm>
          <a:prstGeom prst="rect">
            <a:avLst/>
          </a:prstGeom>
          <a:noFill/>
        </p:spPr>
        <p:txBody>
          <a:bodyPr wrap="square" rtlCol="0">
            <a:spAutoFit/>
          </a:bodyPr>
          <a:lstStyle/>
          <a:p>
            <a:pPr algn="r"/>
            <a:endParaRPr lang="it-IT" sz="2000" dirty="0">
              <a:solidFill>
                <a:schemeClr val="bg1">
                  <a:lumMod val="50000"/>
                </a:schemeClr>
              </a:solidFill>
            </a:endParaRPr>
          </a:p>
          <a:p>
            <a:pPr algn="r"/>
            <a:r>
              <a:rPr lang="it-IT" sz="2000" dirty="0">
                <a:solidFill>
                  <a:schemeClr val="bg1">
                    <a:lumMod val="50000"/>
                  </a:schemeClr>
                </a:solidFill>
              </a:rPr>
              <a:t>Corso di diritto internazionale</a:t>
            </a:r>
          </a:p>
        </p:txBody>
      </p:sp>
    </p:spTree>
    <p:extLst>
      <p:ext uri="{BB962C8B-B14F-4D97-AF65-F5344CB8AC3E}">
        <p14:creationId xmlns:p14="http://schemas.microsoft.com/office/powerpoint/2010/main" val="226374767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r>
              <a:rPr lang="it-IT" dirty="0">
                <a:solidFill>
                  <a:srgbClr val="1F497D"/>
                </a:solidFill>
              </a:rPr>
              <a:t>…segue</a:t>
            </a:r>
          </a:p>
        </p:txBody>
      </p:sp>
      <p:sp>
        <p:nvSpPr>
          <p:cNvPr id="5" name="Segnaposto contenuto 4"/>
          <p:cNvSpPr>
            <a:spLocks noGrp="1"/>
          </p:cNvSpPr>
          <p:nvPr>
            <p:ph idx="1"/>
          </p:nvPr>
        </p:nvSpPr>
        <p:spPr>
          <a:xfrm>
            <a:off x="457200" y="1417638"/>
            <a:ext cx="8229600" cy="4889970"/>
          </a:xfrm>
        </p:spPr>
        <p:txBody>
          <a:bodyPr>
            <a:normAutofit/>
          </a:bodyPr>
          <a:lstStyle/>
          <a:p>
            <a:pPr algn="just">
              <a:buFontTx/>
              <a:buChar char="-"/>
            </a:pPr>
            <a:r>
              <a:rPr lang="it-IT" dirty="0">
                <a:solidFill>
                  <a:srgbClr val="1F497D"/>
                </a:solidFill>
              </a:rPr>
              <a:t>Successione in fatto e giuridica</a:t>
            </a:r>
          </a:p>
          <a:p>
            <a:pPr algn="just">
              <a:buFontTx/>
              <a:buChar char="-"/>
            </a:pPr>
            <a:r>
              <a:rPr lang="it-IT" dirty="0">
                <a:solidFill>
                  <a:srgbClr val="1F497D"/>
                </a:solidFill>
              </a:rPr>
              <a:t>Vari casi di successione e conseguenze.</a:t>
            </a:r>
          </a:p>
          <a:p>
            <a:pPr algn="just">
              <a:buFontTx/>
              <a:buChar char="-"/>
            </a:pPr>
            <a:r>
              <a:rPr lang="it-IT" dirty="0">
                <a:solidFill>
                  <a:srgbClr val="1F497D"/>
                </a:solidFill>
              </a:rPr>
              <a:t>Convenzione di Vienna del 1978</a:t>
            </a:r>
          </a:p>
          <a:p>
            <a:pPr algn="just">
              <a:buFontTx/>
              <a:buChar char="-"/>
            </a:pPr>
            <a:r>
              <a:rPr lang="it-IT" dirty="0">
                <a:solidFill>
                  <a:srgbClr val="1F497D"/>
                </a:solidFill>
              </a:rPr>
              <a:t>Principio della tabula rasa</a:t>
            </a:r>
          </a:p>
          <a:p>
            <a:pPr algn="just">
              <a:buFontTx/>
              <a:buChar char="-"/>
            </a:pPr>
            <a:r>
              <a:rPr lang="it-IT" dirty="0">
                <a:solidFill>
                  <a:srgbClr val="1F497D"/>
                </a:solidFill>
              </a:rPr>
              <a:t>Principio della mobilità delle frontiere</a:t>
            </a:r>
          </a:p>
          <a:p>
            <a:pPr algn="just">
              <a:buFontTx/>
              <a:buChar char="-"/>
            </a:pPr>
            <a:r>
              <a:rPr lang="it-IT" dirty="0">
                <a:solidFill>
                  <a:srgbClr val="1F497D"/>
                </a:solidFill>
              </a:rPr>
              <a:t>Trattati localizzabili</a:t>
            </a:r>
          </a:p>
          <a:p>
            <a:pPr algn="just">
              <a:buFontTx/>
              <a:buChar char="-"/>
            </a:pPr>
            <a:r>
              <a:rPr lang="it-IT" dirty="0">
                <a:solidFill>
                  <a:srgbClr val="1F497D"/>
                </a:solidFill>
              </a:rPr>
              <a:t>Trattati in materia di diritti umani</a:t>
            </a:r>
          </a:p>
          <a:p>
            <a:pPr algn="just">
              <a:buFontTx/>
              <a:buChar char="-"/>
            </a:pPr>
            <a:r>
              <a:rPr lang="it-IT" dirty="0">
                <a:solidFill>
                  <a:srgbClr val="1F497D"/>
                </a:solidFill>
              </a:rPr>
              <a:t>Extraterritorialità</a:t>
            </a:r>
          </a:p>
        </p:txBody>
      </p:sp>
      <p:cxnSp>
        <p:nvCxnSpPr>
          <p:cNvPr id="7" name="Straight Connector 6"/>
          <p:cNvCxnSpPr/>
          <p:nvPr/>
        </p:nvCxnSpPr>
        <p:spPr>
          <a:xfrm>
            <a:off x="605646" y="6317771"/>
            <a:ext cx="7872396" cy="49486"/>
          </a:xfrm>
          <a:prstGeom prst="line">
            <a:avLst/>
          </a:prstGeom>
        </p:spPr>
        <p:style>
          <a:lnRef idx="2">
            <a:schemeClr val="accent1"/>
          </a:lnRef>
          <a:fillRef idx="0">
            <a:schemeClr val="accent1"/>
          </a:fillRef>
          <a:effectRef idx="1">
            <a:schemeClr val="accent1"/>
          </a:effectRef>
          <a:fontRef idx="minor">
            <a:schemeClr val="tx1"/>
          </a:fontRef>
        </p:style>
      </p:cxnSp>
      <p:sp>
        <p:nvSpPr>
          <p:cNvPr id="10" name="CasellaDiTesto 4"/>
          <p:cNvSpPr txBox="1"/>
          <p:nvPr/>
        </p:nvSpPr>
        <p:spPr>
          <a:xfrm>
            <a:off x="-1382382" y="6307608"/>
            <a:ext cx="3679163" cy="400110"/>
          </a:xfrm>
          <a:prstGeom prst="rect">
            <a:avLst/>
          </a:prstGeom>
          <a:noFill/>
        </p:spPr>
        <p:txBody>
          <a:bodyPr wrap="square" rtlCol="0">
            <a:spAutoFit/>
          </a:bodyPr>
          <a:lstStyle/>
          <a:p>
            <a:pPr algn="r"/>
            <a:r>
              <a:rPr lang="it-IT" sz="2000" dirty="0">
                <a:solidFill>
                  <a:schemeClr val="tx1">
                    <a:lumMod val="50000"/>
                    <a:lumOff val="50000"/>
                  </a:schemeClr>
                </a:solidFill>
              </a:rPr>
              <a:t>Giovanni Zarra </a:t>
            </a:r>
          </a:p>
        </p:txBody>
      </p:sp>
      <p:pic>
        <p:nvPicPr>
          <p:cNvPr id="8"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42080" y="1417638"/>
            <a:ext cx="6348984" cy="6324600"/>
          </a:xfrm>
          <a:prstGeom prst="rect">
            <a:avLst/>
          </a:prstGeom>
        </p:spPr>
      </p:pic>
      <p:sp>
        <p:nvSpPr>
          <p:cNvPr id="11" name="CasellaDiTesto 10"/>
          <p:cNvSpPr txBox="1"/>
          <p:nvPr/>
        </p:nvSpPr>
        <p:spPr>
          <a:xfrm>
            <a:off x="4352673" y="6013314"/>
            <a:ext cx="4334127" cy="707886"/>
          </a:xfrm>
          <a:prstGeom prst="rect">
            <a:avLst/>
          </a:prstGeom>
          <a:noFill/>
        </p:spPr>
        <p:txBody>
          <a:bodyPr wrap="square" rtlCol="0">
            <a:spAutoFit/>
          </a:bodyPr>
          <a:lstStyle/>
          <a:p>
            <a:pPr algn="r"/>
            <a:endParaRPr lang="it-IT" sz="2000" dirty="0">
              <a:solidFill>
                <a:schemeClr val="bg1">
                  <a:lumMod val="50000"/>
                </a:schemeClr>
              </a:solidFill>
            </a:endParaRPr>
          </a:p>
          <a:p>
            <a:pPr algn="r"/>
            <a:r>
              <a:rPr lang="it-IT" sz="2000" dirty="0">
                <a:solidFill>
                  <a:schemeClr val="bg1">
                    <a:lumMod val="50000"/>
                  </a:schemeClr>
                </a:solidFill>
              </a:rPr>
              <a:t>Corso di diritto internazionale</a:t>
            </a:r>
          </a:p>
        </p:txBody>
      </p:sp>
    </p:spTree>
    <p:extLst>
      <p:ext uri="{BB962C8B-B14F-4D97-AF65-F5344CB8AC3E}">
        <p14:creationId xmlns:p14="http://schemas.microsoft.com/office/powerpoint/2010/main" val="149558318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a:solidFill>
                  <a:srgbClr val="1F497D"/>
                </a:solidFill>
              </a:rPr>
              <a:t>Riserva: definizione</a:t>
            </a:r>
          </a:p>
        </p:txBody>
      </p:sp>
      <p:sp>
        <p:nvSpPr>
          <p:cNvPr id="5" name="Segnaposto contenuto 4"/>
          <p:cNvSpPr>
            <a:spLocks noGrp="1"/>
          </p:cNvSpPr>
          <p:nvPr>
            <p:ph idx="1"/>
          </p:nvPr>
        </p:nvSpPr>
        <p:spPr>
          <a:xfrm>
            <a:off x="457200" y="1417638"/>
            <a:ext cx="8229600" cy="4889970"/>
          </a:xfrm>
        </p:spPr>
        <p:txBody>
          <a:bodyPr>
            <a:normAutofit/>
          </a:bodyPr>
          <a:lstStyle/>
          <a:p>
            <a:pPr marL="0" indent="0" algn="just">
              <a:buNone/>
            </a:pPr>
            <a:r>
              <a:rPr lang="it-IT" dirty="0">
                <a:solidFill>
                  <a:srgbClr val="1F497D"/>
                </a:solidFill>
              </a:rPr>
              <a:t>Riserva è lo strumento attraverso cui uno Stato manifesta la volontà o di non accettare una o più clausole di un trattato, escludendone l’applicazione nei rapporti con le altre parti contraenti (riserva eccettuativa) o di accettarle ma solo secondo una certa interpretazione (riserva interpretativa).</a:t>
            </a:r>
          </a:p>
        </p:txBody>
      </p:sp>
      <p:cxnSp>
        <p:nvCxnSpPr>
          <p:cNvPr id="7" name="Straight Connector 6"/>
          <p:cNvCxnSpPr/>
          <p:nvPr/>
        </p:nvCxnSpPr>
        <p:spPr>
          <a:xfrm>
            <a:off x="605646" y="6317771"/>
            <a:ext cx="7872396" cy="49486"/>
          </a:xfrm>
          <a:prstGeom prst="line">
            <a:avLst/>
          </a:prstGeom>
        </p:spPr>
        <p:style>
          <a:lnRef idx="2">
            <a:schemeClr val="accent1"/>
          </a:lnRef>
          <a:fillRef idx="0">
            <a:schemeClr val="accent1"/>
          </a:fillRef>
          <a:effectRef idx="1">
            <a:schemeClr val="accent1"/>
          </a:effectRef>
          <a:fontRef idx="minor">
            <a:schemeClr val="tx1"/>
          </a:fontRef>
        </p:style>
      </p:cxnSp>
      <p:sp>
        <p:nvSpPr>
          <p:cNvPr id="10" name="CasellaDiTesto 4"/>
          <p:cNvSpPr txBox="1"/>
          <p:nvPr/>
        </p:nvSpPr>
        <p:spPr>
          <a:xfrm>
            <a:off x="-1382382" y="6307608"/>
            <a:ext cx="3679163" cy="400110"/>
          </a:xfrm>
          <a:prstGeom prst="rect">
            <a:avLst/>
          </a:prstGeom>
          <a:noFill/>
        </p:spPr>
        <p:txBody>
          <a:bodyPr wrap="square" rtlCol="0">
            <a:spAutoFit/>
          </a:bodyPr>
          <a:lstStyle/>
          <a:p>
            <a:pPr algn="r"/>
            <a:r>
              <a:rPr lang="it-IT" sz="2000" dirty="0">
                <a:solidFill>
                  <a:schemeClr val="tx1">
                    <a:lumMod val="50000"/>
                    <a:lumOff val="50000"/>
                  </a:schemeClr>
                </a:solidFill>
              </a:rPr>
              <a:t>Giovanni Zarra </a:t>
            </a:r>
          </a:p>
        </p:txBody>
      </p:sp>
      <p:pic>
        <p:nvPicPr>
          <p:cNvPr id="8"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42080" y="1417638"/>
            <a:ext cx="6348984" cy="6324600"/>
          </a:xfrm>
          <a:prstGeom prst="rect">
            <a:avLst/>
          </a:prstGeom>
        </p:spPr>
      </p:pic>
      <p:sp>
        <p:nvSpPr>
          <p:cNvPr id="11" name="CasellaDiTesto 10"/>
          <p:cNvSpPr txBox="1"/>
          <p:nvPr/>
        </p:nvSpPr>
        <p:spPr>
          <a:xfrm>
            <a:off x="4352673" y="6013314"/>
            <a:ext cx="4334127" cy="707886"/>
          </a:xfrm>
          <a:prstGeom prst="rect">
            <a:avLst/>
          </a:prstGeom>
          <a:noFill/>
        </p:spPr>
        <p:txBody>
          <a:bodyPr wrap="square" rtlCol="0">
            <a:spAutoFit/>
          </a:bodyPr>
          <a:lstStyle/>
          <a:p>
            <a:pPr algn="r"/>
            <a:endParaRPr lang="it-IT" sz="2000" dirty="0">
              <a:solidFill>
                <a:schemeClr val="bg1">
                  <a:lumMod val="50000"/>
                </a:schemeClr>
              </a:solidFill>
            </a:endParaRPr>
          </a:p>
          <a:p>
            <a:pPr algn="r"/>
            <a:r>
              <a:rPr lang="it-IT" sz="2000" dirty="0">
                <a:solidFill>
                  <a:schemeClr val="bg1">
                    <a:lumMod val="50000"/>
                  </a:schemeClr>
                </a:solidFill>
              </a:rPr>
              <a:t>Corso di diritto internazionale</a:t>
            </a:r>
          </a:p>
        </p:txBody>
      </p:sp>
    </p:spTree>
    <p:extLst>
      <p:ext uri="{BB962C8B-B14F-4D97-AF65-F5344CB8AC3E}">
        <p14:creationId xmlns:p14="http://schemas.microsoft.com/office/powerpoint/2010/main" val="180722860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r>
              <a:rPr lang="it-IT" dirty="0">
                <a:solidFill>
                  <a:srgbClr val="1F497D"/>
                </a:solidFill>
              </a:rPr>
              <a:t>…segue</a:t>
            </a:r>
          </a:p>
        </p:txBody>
      </p:sp>
      <p:sp>
        <p:nvSpPr>
          <p:cNvPr id="3" name="Segnaposto contenuto 2"/>
          <p:cNvSpPr>
            <a:spLocks noGrp="1"/>
          </p:cNvSpPr>
          <p:nvPr>
            <p:ph idx="1"/>
          </p:nvPr>
        </p:nvSpPr>
        <p:spPr>
          <a:xfrm>
            <a:off x="457200" y="1108238"/>
            <a:ext cx="8229600" cy="5259019"/>
          </a:xfrm>
        </p:spPr>
        <p:txBody>
          <a:bodyPr>
            <a:normAutofit fontScale="92500" lnSpcReduction="20000"/>
          </a:bodyPr>
          <a:lstStyle/>
          <a:p>
            <a:pPr marL="0" indent="0" algn="just">
              <a:buNone/>
            </a:pPr>
            <a:r>
              <a:rPr lang="it-IT" dirty="0">
                <a:solidFill>
                  <a:srgbClr val="1F497D"/>
                </a:solidFill>
              </a:rPr>
              <a:t>Riserva interpretativa assimilabile a dichiarazione interpretativa. Essa è «una dichiarazione unilaterale, comunque formulata o nominata, fatta da uno Stato o da una organizzazione internazionale, per cui quello Stato o quella organizzazione internazionale intende specificare o chiarire il significato o lo scopo di un trattato o di talune sue disposizioni». </a:t>
            </a:r>
          </a:p>
          <a:p>
            <a:pPr marL="0" indent="0" algn="just">
              <a:buNone/>
            </a:pPr>
            <a:r>
              <a:rPr lang="it-IT" dirty="0">
                <a:solidFill>
                  <a:srgbClr val="1F497D"/>
                </a:solidFill>
              </a:rPr>
              <a:t>Condizionata o incondizionata a seconda che l’adesione sia o meno subordinata all’interpretazione suggerita dallo Stato. La prima equivale alla riserva interpretativa. La seconda è mero auspicio.  </a:t>
            </a:r>
          </a:p>
        </p:txBody>
      </p:sp>
      <p:cxnSp>
        <p:nvCxnSpPr>
          <p:cNvPr id="4" name="Straight Connector 3"/>
          <p:cNvCxnSpPr/>
          <p:nvPr/>
        </p:nvCxnSpPr>
        <p:spPr>
          <a:xfrm>
            <a:off x="605646" y="6317771"/>
            <a:ext cx="7872396" cy="49486"/>
          </a:xfrm>
          <a:prstGeom prst="line">
            <a:avLst/>
          </a:prstGeom>
        </p:spPr>
        <p:style>
          <a:lnRef idx="2">
            <a:schemeClr val="accent1"/>
          </a:lnRef>
          <a:fillRef idx="0">
            <a:schemeClr val="accent1"/>
          </a:fillRef>
          <a:effectRef idx="1">
            <a:schemeClr val="accent1"/>
          </a:effectRef>
          <a:fontRef idx="minor">
            <a:schemeClr val="tx1"/>
          </a:fontRef>
        </p:style>
      </p:cxnSp>
      <p:sp>
        <p:nvSpPr>
          <p:cNvPr id="6" name="CasellaDiTesto 4"/>
          <p:cNvSpPr txBox="1"/>
          <p:nvPr/>
        </p:nvSpPr>
        <p:spPr>
          <a:xfrm>
            <a:off x="-1470983" y="6303971"/>
            <a:ext cx="3679163" cy="400110"/>
          </a:xfrm>
          <a:prstGeom prst="rect">
            <a:avLst/>
          </a:prstGeom>
          <a:noFill/>
        </p:spPr>
        <p:txBody>
          <a:bodyPr wrap="square" rtlCol="0">
            <a:spAutoFit/>
          </a:bodyPr>
          <a:lstStyle/>
          <a:p>
            <a:pPr algn="r"/>
            <a:r>
              <a:rPr lang="it-IT" sz="2000" dirty="0">
                <a:solidFill>
                  <a:schemeClr val="tx1">
                    <a:lumMod val="50000"/>
                    <a:lumOff val="50000"/>
                  </a:schemeClr>
                </a:solidFill>
              </a:rPr>
              <a:t>Giovanni Zarra </a:t>
            </a:r>
          </a:p>
        </p:txBody>
      </p:sp>
      <p:pic>
        <p:nvPicPr>
          <p:cNvPr id="8"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42080" y="1417638"/>
            <a:ext cx="6348984" cy="6324600"/>
          </a:xfrm>
          <a:prstGeom prst="rect">
            <a:avLst/>
          </a:prstGeom>
        </p:spPr>
      </p:pic>
      <p:sp>
        <p:nvSpPr>
          <p:cNvPr id="9" name="CasellaDiTesto 8"/>
          <p:cNvSpPr txBox="1"/>
          <p:nvPr/>
        </p:nvSpPr>
        <p:spPr>
          <a:xfrm>
            <a:off x="4352673" y="6013314"/>
            <a:ext cx="4334127" cy="707886"/>
          </a:xfrm>
          <a:prstGeom prst="rect">
            <a:avLst/>
          </a:prstGeom>
          <a:noFill/>
        </p:spPr>
        <p:txBody>
          <a:bodyPr wrap="square" rtlCol="0">
            <a:spAutoFit/>
          </a:bodyPr>
          <a:lstStyle/>
          <a:p>
            <a:pPr algn="r"/>
            <a:endParaRPr lang="it-IT" sz="2000" dirty="0">
              <a:solidFill>
                <a:schemeClr val="bg1">
                  <a:lumMod val="50000"/>
                </a:schemeClr>
              </a:solidFill>
            </a:endParaRPr>
          </a:p>
          <a:p>
            <a:pPr algn="r"/>
            <a:r>
              <a:rPr lang="it-IT" sz="2000" dirty="0">
                <a:solidFill>
                  <a:schemeClr val="bg1">
                    <a:lumMod val="50000"/>
                  </a:schemeClr>
                </a:solidFill>
              </a:rPr>
              <a:t>Corso di diritto internazionale</a:t>
            </a:r>
          </a:p>
        </p:txBody>
      </p:sp>
    </p:spTree>
    <p:extLst>
      <p:ext uri="{BB962C8B-B14F-4D97-AF65-F5344CB8AC3E}">
        <p14:creationId xmlns:p14="http://schemas.microsoft.com/office/powerpoint/2010/main" val="28321091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r>
              <a:rPr lang="it-IT" dirty="0">
                <a:solidFill>
                  <a:srgbClr val="1F497D"/>
                </a:solidFill>
              </a:rPr>
              <a:t>Obiettivo della riserva</a:t>
            </a:r>
          </a:p>
        </p:txBody>
      </p:sp>
      <p:sp>
        <p:nvSpPr>
          <p:cNvPr id="3" name="Segnaposto contenuto 2"/>
          <p:cNvSpPr>
            <a:spLocks noGrp="1"/>
          </p:cNvSpPr>
          <p:nvPr>
            <p:ph idx="1"/>
          </p:nvPr>
        </p:nvSpPr>
        <p:spPr>
          <a:xfrm>
            <a:off x="457200" y="1108238"/>
            <a:ext cx="8229600" cy="5259019"/>
          </a:xfrm>
        </p:spPr>
        <p:txBody>
          <a:bodyPr>
            <a:normAutofit/>
          </a:bodyPr>
          <a:lstStyle/>
          <a:p>
            <a:pPr marL="0" indent="0" algn="just">
              <a:buNone/>
            </a:pPr>
            <a:endParaRPr lang="it-IT" dirty="0">
              <a:solidFill>
                <a:srgbClr val="1F497D"/>
              </a:solidFill>
            </a:endParaRPr>
          </a:p>
          <a:p>
            <a:pPr marL="0" indent="0" algn="just">
              <a:buNone/>
            </a:pPr>
            <a:endParaRPr lang="it-IT" dirty="0">
              <a:solidFill>
                <a:srgbClr val="1F497D"/>
              </a:solidFill>
            </a:endParaRPr>
          </a:p>
          <a:p>
            <a:pPr marL="0" indent="0" algn="just">
              <a:buNone/>
            </a:pPr>
            <a:r>
              <a:rPr lang="it-IT" dirty="0">
                <a:solidFill>
                  <a:srgbClr val="1F497D"/>
                </a:solidFill>
              </a:rPr>
              <a:t>Incentivare la partecipazione di Stati a trattati multilaterali (aperti) consentendogli alcune variazioni.</a:t>
            </a:r>
          </a:p>
          <a:p>
            <a:pPr marL="0" indent="0" algn="just">
              <a:buNone/>
            </a:pPr>
            <a:r>
              <a:rPr lang="it-IT" dirty="0">
                <a:solidFill>
                  <a:srgbClr val="1F497D"/>
                </a:solidFill>
              </a:rPr>
              <a:t>Nei trattati bilaterali la riserva non ha ragion d’essere.</a:t>
            </a:r>
          </a:p>
        </p:txBody>
      </p:sp>
      <p:cxnSp>
        <p:nvCxnSpPr>
          <p:cNvPr id="4" name="Straight Connector 3"/>
          <p:cNvCxnSpPr/>
          <p:nvPr/>
        </p:nvCxnSpPr>
        <p:spPr>
          <a:xfrm>
            <a:off x="605646" y="6317771"/>
            <a:ext cx="7872396" cy="49486"/>
          </a:xfrm>
          <a:prstGeom prst="line">
            <a:avLst/>
          </a:prstGeom>
        </p:spPr>
        <p:style>
          <a:lnRef idx="2">
            <a:schemeClr val="accent1"/>
          </a:lnRef>
          <a:fillRef idx="0">
            <a:schemeClr val="accent1"/>
          </a:fillRef>
          <a:effectRef idx="1">
            <a:schemeClr val="accent1"/>
          </a:effectRef>
          <a:fontRef idx="minor">
            <a:schemeClr val="tx1"/>
          </a:fontRef>
        </p:style>
      </p:cxnSp>
      <p:sp>
        <p:nvSpPr>
          <p:cNvPr id="6" name="CasellaDiTesto 4"/>
          <p:cNvSpPr txBox="1"/>
          <p:nvPr/>
        </p:nvSpPr>
        <p:spPr>
          <a:xfrm>
            <a:off x="-1470983" y="6303971"/>
            <a:ext cx="3679163" cy="400110"/>
          </a:xfrm>
          <a:prstGeom prst="rect">
            <a:avLst/>
          </a:prstGeom>
          <a:noFill/>
        </p:spPr>
        <p:txBody>
          <a:bodyPr wrap="square" rtlCol="0">
            <a:spAutoFit/>
          </a:bodyPr>
          <a:lstStyle/>
          <a:p>
            <a:pPr algn="r"/>
            <a:r>
              <a:rPr lang="it-IT" sz="2000" dirty="0">
                <a:solidFill>
                  <a:schemeClr val="tx1">
                    <a:lumMod val="50000"/>
                    <a:lumOff val="50000"/>
                  </a:schemeClr>
                </a:solidFill>
              </a:rPr>
              <a:t>Giovanni Zarra </a:t>
            </a:r>
          </a:p>
        </p:txBody>
      </p:sp>
      <p:pic>
        <p:nvPicPr>
          <p:cNvPr id="8"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42080" y="1417638"/>
            <a:ext cx="6348984" cy="6324600"/>
          </a:xfrm>
          <a:prstGeom prst="rect">
            <a:avLst/>
          </a:prstGeom>
        </p:spPr>
      </p:pic>
      <p:sp>
        <p:nvSpPr>
          <p:cNvPr id="9" name="CasellaDiTesto 8"/>
          <p:cNvSpPr txBox="1"/>
          <p:nvPr/>
        </p:nvSpPr>
        <p:spPr>
          <a:xfrm>
            <a:off x="4352673" y="6013314"/>
            <a:ext cx="4334127" cy="707886"/>
          </a:xfrm>
          <a:prstGeom prst="rect">
            <a:avLst/>
          </a:prstGeom>
          <a:noFill/>
        </p:spPr>
        <p:txBody>
          <a:bodyPr wrap="square" rtlCol="0">
            <a:spAutoFit/>
          </a:bodyPr>
          <a:lstStyle/>
          <a:p>
            <a:pPr algn="r"/>
            <a:endParaRPr lang="it-IT" sz="2000" dirty="0">
              <a:solidFill>
                <a:schemeClr val="bg1">
                  <a:lumMod val="50000"/>
                </a:schemeClr>
              </a:solidFill>
            </a:endParaRPr>
          </a:p>
          <a:p>
            <a:pPr algn="r"/>
            <a:r>
              <a:rPr lang="it-IT" sz="2000" dirty="0">
                <a:solidFill>
                  <a:schemeClr val="bg1">
                    <a:lumMod val="50000"/>
                  </a:schemeClr>
                </a:solidFill>
              </a:rPr>
              <a:t>Corso di diritto internazionale</a:t>
            </a:r>
          </a:p>
        </p:txBody>
      </p:sp>
    </p:spTree>
    <p:extLst>
      <p:ext uri="{BB962C8B-B14F-4D97-AF65-F5344CB8AC3E}">
        <p14:creationId xmlns:p14="http://schemas.microsoft.com/office/powerpoint/2010/main" val="336344132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r>
              <a:rPr lang="it-IT" dirty="0">
                <a:solidFill>
                  <a:srgbClr val="1F497D"/>
                </a:solidFill>
              </a:rPr>
              <a:t>Fonti</a:t>
            </a:r>
          </a:p>
        </p:txBody>
      </p:sp>
      <p:sp>
        <p:nvSpPr>
          <p:cNvPr id="3" name="Segnaposto contenuto 2"/>
          <p:cNvSpPr>
            <a:spLocks noGrp="1"/>
          </p:cNvSpPr>
          <p:nvPr>
            <p:ph idx="1"/>
          </p:nvPr>
        </p:nvSpPr>
        <p:spPr>
          <a:xfrm>
            <a:off x="457200" y="1108238"/>
            <a:ext cx="8229600" cy="5259019"/>
          </a:xfrm>
        </p:spPr>
        <p:txBody>
          <a:bodyPr>
            <a:normAutofit/>
          </a:bodyPr>
          <a:lstStyle/>
          <a:p>
            <a:pPr marL="0" indent="0" algn="just">
              <a:buNone/>
            </a:pPr>
            <a:endParaRPr lang="it-IT" dirty="0">
              <a:solidFill>
                <a:srgbClr val="1F497D"/>
              </a:solidFill>
            </a:endParaRPr>
          </a:p>
          <a:p>
            <a:pPr marL="0" indent="0" algn="just">
              <a:buNone/>
            </a:pPr>
            <a:r>
              <a:rPr lang="it-IT" dirty="0">
                <a:solidFill>
                  <a:srgbClr val="1F497D"/>
                </a:solidFill>
              </a:rPr>
              <a:t>Convenzione di Vienna del 1969 VCLT.</a:t>
            </a:r>
          </a:p>
          <a:p>
            <a:pPr marL="0" indent="0" algn="just">
              <a:buNone/>
            </a:pPr>
            <a:endParaRPr lang="it-IT" dirty="0">
              <a:solidFill>
                <a:srgbClr val="1F497D"/>
              </a:solidFill>
            </a:endParaRPr>
          </a:p>
          <a:p>
            <a:pPr marL="0" indent="0" algn="just">
              <a:buNone/>
            </a:pPr>
            <a:r>
              <a:rPr lang="it-IT" dirty="0">
                <a:solidFill>
                  <a:srgbClr val="1F497D"/>
                </a:solidFill>
              </a:rPr>
              <a:t>Guida pratica sulle riserve ai trattati adottata nel 2011 dalla CDI allo scopo di offrire una guida ragionata alla prassi rilevante.</a:t>
            </a:r>
          </a:p>
        </p:txBody>
      </p:sp>
      <p:cxnSp>
        <p:nvCxnSpPr>
          <p:cNvPr id="4" name="Straight Connector 3"/>
          <p:cNvCxnSpPr/>
          <p:nvPr/>
        </p:nvCxnSpPr>
        <p:spPr>
          <a:xfrm>
            <a:off x="605646" y="6317771"/>
            <a:ext cx="7872396" cy="49486"/>
          </a:xfrm>
          <a:prstGeom prst="line">
            <a:avLst/>
          </a:prstGeom>
        </p:spPr>
        <p:style>
          <a:lnRef idx="2">
            <a:schemeClr val="accent1"/>
          </a:lnRef>
          <a:fillRef idx="0">
            <a:schemeClr val="accent1"/>
          </a:fillRef>
          <a:effectRef idx="1">
            <a:schemeClr val="accent1"/>
          </a:effectRef>
          <a:fontRef idx="minor">
            <a:schemeClr val="tx1"/>
          </a:fontRef>
        </p:style>
      </p:cxnSp>
      <p:sp>
        <p:nvSpPr>
          <p:cNvPr id="6" name="CasellaDiTesto 4"/>
          <p:cNvSpPr txBox="1"/>
          <p:nvPr/>
        </p:nvSpPr>
        <p:spPr>
          <a:xfrm>
            <a:off x="-1470983" y="6303971"/>
            <a:ext cx="3679163" cy="400110"/>
          </a:xfrm>
          <a:prstGeom prst="rect">
            <a:avLst/>
          </a:prstGeom>
          <a:noFill/>
        </p:spPr>
        <p:txBody>
          <a:bodyPr wrap="square" rtlCol="0">
            <a:spAutoFit/>
          </a:bodyPr>
          <a:lstStyle/>
          <a:p>
            <a:pPr algn="r"/>
            <a:r>
              <a:rPr lang="it-IT" sz="2000" dirty="0">
                <a:solidFill>
                  <a:schemeClr val="tx1">
                    <a:lumMod val="50000"/>
                    <a:lumOff val="50000"/>
                  </a:schemeClr>
                </a:solidFill>
              </a:rPr>
              <a:t>Giovanni Zarra </a:t>
            </a:r>
          </a:p>
        </p:txBody>
      </p:sp>
      <p:pic>
        <p:nvPicPr>
          <p:cNvPr id="8"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42080" y="1417638"/>
            <a:ext cx="6348984" cy="6324600"/>
          </a:xfrm>
          <a:prstGeom prst="rect">
            <a:avLst/>
          </a:prstGeom>
        </p:spPr>
      </p:pic>
      <p:sp>
        <p:nvSpPr>
          <p:cNvPr id="9" name="CasellaDiTesto 8"/>
          <p:cNvSpPr txBox="1"/>
          <p:nvPr/>
        </p:nvSpPr>
        <p:spPr>
          <a:xfrm>
            <a:off x="4352673" y="6013314"/>
            <a:ext cx="4334127" cy="707886"/>
          </a:xfrm>
          <a:prstGeom prst="rect">
            <a:avLst/>
          </a:prstGeom>
          <a:noFill/>
        </p:spPr>
        <p:txBody>
          <a:bodyPr wrap="square" rtlCol="0">
            <a:spAutoFit/>
          </a:bodyPr>
          <a:lstStyle/>
          <a:p>
            <a:pPr algn="r"/>
            <a:endParaRPr lang="it-IT" sz="2000" dirty="0">
              <a:solidFill>
                <a:schemeClr val="bg1">
                  <a:lumMod val="50000"/>
                </a:schemeClr>
              </a:solidFill>
            </a:endParaRPr>
          </a:p>
          <a:p>
            <a:pPr algn="r"/>
            <a:r>
              <a:rPr lang="it-IT" sz="2000" dirty="0">
                <a:solidFill>
                  <a:schemeClr val="bg1">
                    <a:lumMod val="50000"/>
                  </a:schemeClr>
                </a:solidFill>
              </a:rPr>
              <a:t>Corso di diritto internazionale</a:t>
            </a:r>
          </a:p>
        </p:txBody>
      </p:sp>
    </p:spTree>
    <p:extLst>
      <p:ext uri="{BB962C8B-B14F-4D97-AF65-F5344CB8AC3E}">
        <p14:creationId xmlns:p14="http://schemas.microsoft.com/office/powerpoint/2010/main" val="294438368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r>
              <a:rPr lang="it-IT" dirty="0">
                <a:solidFill>
                  <a:srgbClr val="1F497D"/>
                </a:solidFill>
              </a:rPr>
              <a:t>Art. 19 VCLT</a:t>
            </a:r>
          </a:p>
        </p:txBody>
      </p:sp>
      <p:sp>
        <p:nvSpPr>
          <p:cNvPr id="3" name="Segnaposto contenuto 2"/>
          <p:cNvSpPr>
            <a:spLocks noGrp="1"/>
          </p:cNvSpPr>
          <p:nvPr>
            <p:ph idx="1"/>
          </p:nvPr>
        </p:nvSpPr>
        <p:spPr>
          <a:xfrm>
            <a:off x="457200" y="1108238"/>
            <a:ext cx="8229600" cy="5259019"/>
          </a:xfrm>
        </p:spPr>
        <p:txBody>
          <a:bodyPr>
            <a:normAutofit fontScale="92500" lnSpcReduction="20000"/>
          </a:bodyPr>
          <a:lstStyle/>
          <a:p>
            <a:pPr marL="0" indent="0" algn="just">
              <a:buNone/>
            </a:pPr>
            <a:r>
              <a:rPr lang="it-IT" i="1" dirty="0">
                <a:solidFill>
                  <a:srgbClr val="1F497D"/>
                </a:solidFill>
              </a:rPr>
              <a:t>Formulazione delle riserve</a:t>
            </a:r>
          </a:p>
          <a:p>
            <a:pPr marL="0" indent="0" algn="just">
              <a:buNone/>
            </a:pPr>
            <a:r>
              <a:rPr lang="it-IT" dirty="0">
                <a:solidFill>
                  <a:srgbClr val="1F497D"/>
                </a:solidFill>
              </a:rPr>
              <a:t>Uno Stato, al momento della firma, della ratifica, dell’accettazione, dell’approvazione di un trattato o al momento dell’adesione, può formulare una riserva, a meno che:</a:t>
            </a:r>
          </a:p>
          <a:p>
            <a:pPr marL="0" indent="0" algn="just">
              <a:buNone/>
            </a:pPr>
            <a:r>
              <a:rPr lang="it-IT" dirty="0">
                <a:solidFill>
                  <a:srgbClr val="1F497D"/>
                </a:solidFill>
              </a:rPr>
              <a:t>a) la riserva non sia vietata dal trattato;</a:t>
            </a:r>
          </a:p>
          <a:p>
            <a:pPr marL="0" indent="0" algn="just">
              <a:buNone/>
            </a:pPr>
            <a:r>
              <a:rPr lang="it-IT" dirty="0">
                <a:solidFill>
                  <a:srgbClr val="1F497D"/>
                </a:solidFill>
              </a:rPr>
              <a:t>b) il trattato disponga che si possono fare solo determinate riserve, tra le quali non figura la riserva in questione; o</a:t>
            </a:r>
          </a:p>
          <a:p>
            <a:pPr marL="0" indent="0" algn="just">
              <a:buNone/>
            </a:pPr>
            <a:r>
              <a:rPr lang="it-IT" dirty="0">
                <a:solidFill>
                  <a:srgbClr val="1F497D"/>
                </a:solidFill>
              </a:rPr>
              <a:t>c) in casi diversi da quelli previsti ai commi a) e b), la riserva sia incompatibile con l’oggetto e lo scopo del trattato. </a:t>
            </a:r>
          </a:p>
        </p:txBody>
      </p:sp>
      <p:cxnSp>
        <p:nvCxnSpPr>
          <p:cNvPr id="4" name="Straight Connector 3"/>
          <p:cNvCxnSpPr/>
          <p:nvPr/>
        </p:nvCxnSpPr>
        <p:spPr>
          <a:xfrm>
            <a:off x="605646" y="6317771"/>
            <a:ext cx="7872396" cy="49486"/>
          </a:xfrm>
          <a:prstGeom prst="line">
            <a:avLst/>
          </a:prstGeom>
        </p:spPr>
        <p:style>
          <a:lnRef idx="2">
            <a:schemeClr val="accent1"/>
          </a:lnRef>
          <a:fillRef idx="0">
            <a:schemeClr val="accent1"/>
          </a:fillRef>
          <a:effectRef idx="1">
            <a:schemeClr val="accent1"/>
          </a:effectRef>
          <a:fontRef idx="minor">
            <a:schemeClr val="tx1"/>
          </a:fontRef>
        </p:style>
      </p:cxnSp>
      <p:sp>
        <p:nvSpPr>
          <p:cNvPr id="6" name="CasellaDiTesto 4"/>
          <p:cNvSpPr txBox="1"/>
          <p:nvPr/>
        </p:nvSpPr>
        <p:spPr>
          <a:xfrm>
            <a:off x="-1470983" y="6303971"/>
            <a:ext cx="3679163" cy="400110"/>
          </a:xfrm>
          <a:prstGeom prst="rect">
            <a:avLst/>
          </a:prstGeom>
          <a:noFill/>
        </p:spPr>
        <p:txBody>
          <a:bodyPr wrap="square" rtlCol="0">
            <a:spAutoFit/>
          </a:bodyPr>
          <a:lstStyle/>
          <a:p>
            <a:pPr algn="r"/>
            <a:r>
              <a:rPr lang="it-IT" sz="2000" dirty="0">
                <a:solidFill>
                  <a:schemeClr val="tx1">
                    <a:lumMod val="50000"/>
                    <a:lumOff val="50000"/>
                  </a:schemeClr>
                </a:solidFill>
              </a:rPr>
              <a:t>Giovanni Zarra </a:t>
            </a:r>
          </a:p>
        </p:txBody>
      </p:sp>
      <p:pic>
        <p:nvPicPr>
          <p:cNvPr id="8"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42080" y="1417638"/>
            <a:ext cx="6348984" cy="6324600"/>
          </a:xfrm>
          <a:prstGeom prst="rect">
            <a:avLst/>
          </a:prstGeom>
        </p:spPr>
      </p:pic>
      <p:sp>
        <p:nvSpPr>
          <p:cNvPr id="9" name="CasellaDiTesto 8"/>
          <p:cNvSpPr txBox="1"/>
          <p:nvPr/>
        </p:nvSpPr>
        <p:spPr>
          <a:xfrm>
            <a:off x="4352673" y="6013314"/>
            <a:ext cx="4334127" cy="707886"/>
          </a:xfrm>
          <a:prstGeom prst="rect">
            <a:avLst/>
          </a:prstGeom>
          <a:noFill/>
        </p:spPr>
        <p:txBody>
          <a:bodyPr wrap="square" rtlCol="0">
            <a:spAutoFit/>
          </a:bodyPr>
          <a:lstStyle/>
          <a:p>
            <a:pPr algn="r"/>
            <a:endParaRPr lang="it-IT" sz="2000" dirty="0">
              <a:solidFill>
                <a:schemeClr val="bg1">
                  <a:lumMod val="50000"/>
                </a:schemeClr>
              </a:solidFill>
            </a:endParaRPr>
          </a:p>
          <a:p>
            <a:pPr algn="r"/>
            <a:r>
              <a:rPr lang="it-IT" sz="2000" dirty="0">
                <a:solidFill>
                  <a:schemeClr val="bg1">
                    <a:lumMod val="50000"/>
                  </a:schemeClr>
                </a:solidFill>
              </a:rPr>
              <a:t>Corso di diritto internazionale</a:t>
            </a:r>
          </a:p>
        </p:txBody>
      </p:sp>
    </p:spTree>
    <p:extLst>
      <p:ext uri="{BB962C8B-B14F-4D97-AF65-F5344CB8AC3E}">
        <p14:creationId xmlns:p14="http://schemas.microsoft.com/office/powerpoint/2010/main" val="51473180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r>
              <a:rPr lang="it-IT" dirty="0">
                <a:solidFill>
                  <a:srgbClr val="1F497D"/>
                </a:solidFill>
              </a:rPr>
              <a:t>…segue</a:t>
            </a:r>
          </a:p>
        </p:txBody>
      </p:sp>
      <p:sp>
        <p:nvSpPr>
          <p:cNvPr id="3" name="Segnaposto contenuto 2"/>
          <p:cNvSpPr>
            <a:spLocks noGrp="1"/>
          </p:cNvSpPr>
          <p:nvPr>
            <p:ph idx="1"/>
          </p:nvPr>
        </p:nvSpPr>
        <p:spPr>
          <a:xfrm>
            <a:off x="457200" y="1108238"/>
            <a:ext cx="8229600" cy="5259019"/>
          </a:xfrm>
        </p:spPr>
        <p:txBody>
          <a:bodyPr>
            <a:normAutofit/>
          </a:bodyPr>
          <a:lstStyle/>
          <a:p>
            <a:pPr marL="0" indent="0" algn="just">
              <a:buNone/>
            </a:pPr>
            <a:r>
              <a:rPr lang="it-IT" dirty="0">
                <a:solidFill>
                  <a:srgbClr val="1F497D"/>
                </a:solidFill>
              </a:rPr>
              <a:t>In passato la riserva si ammetteva solo se prevista nel testo del trattato predisposto dai plenipotenziari: in mancanza l’alternativa era solo tra ratifica e non. La riserva poteva essere:</a:t>
            </a:r>
          </a:p>
          <a:p>
            <a:pPr marL="514350" indent="-514350" algn="just">
              <a:buAutoNum type="arabicParenR"/>
            </a:pPr>
            <a:r>
              <a:rPr lang="it-IT" dirty="0">
                <a:solidFill>
                  <a:srgbClr val="1F497D"/>
                </a:solidFill>
              </a:rPr>
              <a:t>Dichiarata da singoli Stati nel testo del trattato;</a:t>
            </a:r>
          </a:p>
          <a:p>
            <a:pPr marL="514350" indent="-514350" algn="just">
              <a:buAutoNum type="arabicParenR"/>
            </a:pPr>
            <a:r>
              <a:rPr lang="it-IT" dirty="0">
                <a:solidFill>
                  <a:srgbClr val="1F497D"/>
                </a:solidFill>
              </a:rPr>
              <a:t>Prevista genericamente nel testo del trattato come possibilità concessa agli Stati all’atto della ratifica o adesione. Necessaria espressa menzione degli articoli oggetto di riserva.</a:t>
            </a:r>
          </a:p>
        </p:txBody>
      </p:sp>
      <p:cxnSp>
        <p:nvCxnSpPr>
          <p:cNvPr id="4" name="Straight Connector 3"/>
          <p:cNvCxnSpPr/>
          <p:nvPr/>
        </p:nvCxnSpPr>
        <p:spPr>
          <a:xfrm>
            <a:off x="605646" y="6317771"/>
            <a:ext cx="7872396" cy="49486"/>
          </a:xfrm>
          <a:prstGeom prst="line">
            <a:avLst/>
          </a:prstGeom>
        </p:spPr>
        <p:style>
          <a:lnRef idx="2">
            <a:schemeClr val="accent1"/>
          </a:lnRef>
          <a:fillRef idx="0">
            <a:schemeClr val="accent1"/>
          </a:fillRef>
          <a:effectRef idx="1">
            <a:schemeClr val="accent1"/>
          </a:effectRef>
          <a:fontRef idx="minor">
            <a:schemeClr val="tx1"/>
          </a:fontRef>
        </p:style>
      </p:cxnSp>
      <p:sp>
        <p:nvSpPr>
          <p:cNvPr id="6" name="CasellaDiTesto 4"/>
          <p:cNvSpPr txBox="1"/>
          <p:nvPr/>
        </p:nvSpPr>
        <p:spPr>
          <a:xfrm>
            <a:off x="-1470983" y="6303971"/>
            <a:ext cx="3679163" cy="400110"/>
          </a:xfrm>
          <a:prstGeom prst="rect">
            <a:avLst/>
          </a:prstGeom>
          <a:noFill/>
        </p:spPr>
        <p:txBody>
          <a:bodyPr wrap="square" rtlCol="0">
            <a:spAutoFit/>
          </a:bodyPr>
          <a:lstStyle/>
          <a:p>
            <a:pPr algn="r"/>
            <a:r>
              <a:rPr lang="it-IT" sz="2000" dirty="0">
                <a:solidFill>
                  <a:schemeClr val="tx1">
                    <a:lumMod val="50000"/>
                    <a:lumOff val="50000"/>
                  </a:schemeClr>
                </a:solidFill>
              </a:rPr>
              <a:t>Giovanni Zarra </a:t>
            </a:r>
          </a:p>
        </p:txBody>
      </p:sp>
      <p:pic>
        <p:nvPicPr>
          <p:cNvPr id="8"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42080" y="1417638"/>
            <a:ext cx="6348984" cy="6324600"/>
          </a:xfrm>
          <a:prstGeom prst="rect">
            <a:avLst/>
          </a:prstGeom>
        </p:spPr>
      </p:pic>
      <p:sp>
        <p:nvSpPr>
          <p:cNvPr id="9" name="CasellaDiTesto 8"/>
          <p:cNvSpPr txBox="1"/>
          <p:nvPr/>
        </p:nvSpPr>
        <p:spPr>
          <a:xfrm>
            <a:off x="4352673" y="6013314"/>
            <a:ext cx="4334127" cy="707886"/>
          </a:xfrm>
          <a:prstGeom prst="rect">
            <a:avLst/>
          </a:prstGeom>
          <a:noFill/>
        </p:spPr>
        <p:txBody>
          <a:bodyPr wrap="square" rtlCol="0">
            <a:spAutoFit/>
          </a:bodyPr>
          <a:lstStyle/>
          <a:p>
            <a:pPr algn="r"/>
            <a:endParaRPr lang="it-IT" sz="2000" dirty="0">
              <a:solidFill>
                <a:schemeClr val="bg1">
                  <a:lumMod val="50000"/>
                </a:schemeClr>
              </a:solidFill>
            </a:endParaRPr>
          </a:p>
          <a:p>
            <a:pPr algn="r"/>
            <a:r>
              <a:rPr lang="it-IT" sz="2000" dirty="0">
                <a:solidFill>
                  <a:schemeClr val="bg1">
                    <a:lumMod val="50000"/>
                  </a:schemeClr>
                </a:solidFill>
              </a:rPr>
              <a:t>Corso di diritto internazionale</a:t>
            </a:r>
          </a:p>
        </p:txBody>
      </p:sp>
    </p:spTree>
    <p:extLst>
      <p:ext uri="{BB962C8B-B14F-4D97-AF65-F5344CB8AC3E}">
        <p14:creationId xmlns:p14="http://schemas.microsoft.com/office/powerpoint/2010/main" val="202807121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r>
              <a:rPr lang="it-IT" dirty="0">
                <a:solidFill>
                  <a:srgbClr val="1F497D"/>
                </a:solidFill>
              </a:rPr>
              <a:t>…segue</a:t>
            </a:r>
          </a:p>
        </p:txBody>
      </p:sp>
      <p:sp>
        <p:nvSpPr>
          <p:cNvPr id="3" name="Segnaposto contenuto 2"/>
          <p:cNvSpPr>
            <a:spLocks noGrp="1"/>
          </p:cNvSpPr>
          <p:nvPr>
            <p:ph idx="1"/>
          </p:nvPr>
        </p:nvSpPr>
        <p:spPr>
          <a:xfrm>
            <a:off x="457200" y="1108238"/>
            <a:ext cx="8229600" cy="5259019"/>
          </a:xfrm>
        </p:spPr>
        <p:txBody>
          <a:bodyPr>
            <a:normAutofit/>
          </a:bodyPr>
          <a:lstStyle/>
          <a:p>
            <a:pPr marL="0" indent="0" algn="just">
              <a:buNone/>
            </a:pPr>
            <a:r>
              <a:rPr lang="it-IT" dirty="0">
                <a:solidFill>
                  <a:srgbClr val="1F497D"/>
                </a:solidFill>
              </a:rPr>
              <a:t>Non era ammissibile la ratifica di un trattato multilaterale accompagnata da riserve non previste dal testo del trattato.</a:t>
            </a:r>
          </a:p>
          <a:p>
            <a:pPr marL="0" indent="0" algn="just">
              <a:buNone/>
            </a:pPr>
            <a:r>
              <a:rPr lang="it-IT" dirty="0">
                <a:solidFill>
                  <a:srgbClr val="1F497D"/>
                </a:solidFill>
              </a:rPr>
              <a:t>La formulazione di riserve non previste nel testo impediva la formazione del consenso (che presuppone perfetta identità dell’oggetto del consenso medesimo) e comportava pertanto l’esclusione dello Stato autore della riserva dal novero dei contraenti. Era proposta di nuovo accordo.</a:t>
            </a:r>
          </a:p>
        </p:txBody>
      </p:sp>
      <p:cxnSp>
        <p:nvCxnSpPr>
          <p:cNvPr id="4" name="Straight Connector 3"/>
          <p:cNvCxnSpPr/>
          <p:nvPr/>
        </p:nvCxnSpPr>
        <p:spPr>
          <a:xfrm>
            <a:off x="605646" y="6317771"/>
            <a:ext cx="7872396" cy="49486"/>
          </a:xfrm>
          <a:prstGeom prst="line">
            <a:avLst/>
          </a:prstGeom>
        </p:spPr>
        <p:style>
          <a:lnRef idx="2">
            <a:schemeClr val="accent1"/>
          </a:lnRef>
          <a:fillRef idx="0">
            <a:schemeClr val="accent1"/>
          </a:fillRef>
          <a:effectRef idx="1">
            <a:schemeClr val="accent1"/>
          </a:effectRef>
          <a:fontRef idx="minor">
            <a:schemeClr val="tx1"/>
          </a:fontRef>
        </p:style>
      </p:cxnSp>
      <p:sp>
        <p:nvSpPr>
          <p:cNvPr id="6" name="CasellaDiTesto 4"/>
          <p:cNvSpPr txBox="1"/>
          <p:nvPr/>
        </p:nvSpPr>
        <p:spPr>
          <a:xfrm>
            <a:off x="-1470983" y="6303971"/>
            <a:ext cx="3679163" cy="400110"/>
          </a:xfrm>
          <a:prstGeom prst="rect">
            <a:avLst/>
          </a:prstGeom>
          <a:noFill/>
        </p:spPr>
        <p:txBody>
          <a:bodyPr wrap="square" rtlCol="0">
            <a:spAutoFit/>
          </a:bodyPr>
          <a:lstStyle/>
          <a:p>
            <a:pPr algn="r"/>
            <a:r>
              <a:rPr lang="it-IT" sz="2000" dirty="0">
                <a:solidFill>
                  <a:schemeClr val="tx1">
                    <a:lumMod val="50000"/>
                    <a:lumOff val="50000"/>
                  </a:schemeClr>
                </a:solidFill>
              </a:rPr>
              <a:t>Giovanni Zarra </a:t>
            </a:r>
          </a:p>
        </p:txBody>
      </p:sp>
      <p:pic>
        <p:nvPicPr>
          <p:cNvPr id="8"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42080" y="1417638"/>
            <a:ext cx="6348984" cy="6324600"/>
          </a:xfrm>
          <a:prstGeom prst="rect">
            <a:avLst/>
          </a:prstGeom>
        </p:spPr>
      </p:pic>
      <p:sp>
        <p:nvSpPr>
          <p:cNvPr id="9" name="CasellaDiTesto 8"/>
          <p:cNvSpPr txBox="1"/>
          <p:nvPr/>
        </p:nvSpPr>
        <p:spPr>
          <a:xfrm>
            <a:off x="4352673" y="6013314"/>
            <a:ext cx="4334127" cy="707886"/>
          </a:xfrm>
          <a:prstGeom prst="rect">
            <a:avLst/>
          </a:prstGeom>
          <a:noFill/>
        </p:spPr>
        <p:txBody>
          <a:bodyPr wrap="square" rtlCol="0">
            <a:spAutoFit/>
          </a:bodyPr>
          <a:lstStyle/>
          <a:p>
            <a:pPr algn="r"/>
            <a:endParaRPr lang="it-IT" sz="2000" dirty="0">
              <a:solidFill>
                <a:schemeClr val="bg1">
                  <a:lumMod val="50000"/>
                </a:schemeClr>
              </a:solidFill>
            </a:endParaRPr>
          </a:p>
          <a:p>
            <a:pPr algn="r"/>
            <a:r>
              <a:rPr lang="it-IT" sz="2000" dirty="0">
                <a:solidFill>
                  <a:schemeClr val="bg1">
                    <a:lumMod val="50000"/>
                  </a:schemeClr>
                </a:solidFill>
              </a:rPr>
              <a:t>Corso di diritto internazionale</a:t>
            </a:r>
          </a:p>
        </p:txBody>
      </p:sp>
    </p:spTree>
    <p:extLst>
      <p:ext uri="{BB962C8B-B14F-4D97-AF65-F5344CB8AC3E}">
        <p14:creationId xmlns:p14="http://schemas.microsoft.com/office/powerpoint/2010/main" val="244933256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r>
              <a:rPr lang="it-IT" dirty="0">
                <a:solidFill>
                  <a:srgbClr val="1F497D"/>
                </a:solidFill>
              </a:rPr>
              <a:t>…segue</a:t>
            </a:r>
          </a:p>
        </p:txBody>
      </p:sp>
      <p:sp>
        <p:nvSpPr>
          <p:cNvPr id="3" name="Segnaposto contenuto 2"/>
          <p:cNvSpPr>
            <a:spLocks noGrp="1"/>
          </p:cNvSpPr>
          <p:nvPr>
            <p:ph idx="1"/>
          </p:nvPr>
        </p:nvSpPr>
        <p:spPr>
          <a:xfrm>
            <a:off x="457200" y="1108238"/>
            <a:ext cx="8229600" cy="5259019"/>
          </a:xfrm>
        </p:spPr>
        <p:txBody>
          <a:bodyPr>
            <a:normAutofit lnSpcReduction="10000"/>
          </a:bodyPr>
          <a:lstStyle/>
          <a:p>
            <a:pPr marL="0" indent="0" algn="just">
              <a:buNone/>
            </a:pPr>
            <a:r>
              <a:rPr lang="it-IT" dirty="0">
                <a:solidFill>
                  <a:srgbClr val="1F497D"/>
                </a:solidFill>
              </a:rPr>
              <a:t>Art. 19 è disposizione che riflette diritto consuetudinario.</a:t>
            </a:r>
          </a:p>
          <a:p>
            <a:pPr marL="0" indent="0" algn="just">
              <a:buNone/>
            </a:pPr>
            <a:r>
              <a:rPr lang="it-IT" dirty="0">
                <a:solidFill>
                  <a:srgbClr val="1F497D"/>
                </a:solidFill>
              </a:rPr>
              <a:t>Rilette gran parte di quanto elaborato dalla CGI nel parere del 1951 in tema di ammissibilità delle </a:t>
            </a:r>
            <a:r>
              <a:rPr lang="it-IT" i="1" dirty="0">
                <a:solidFill>
                  <a:srgbClr val="1F497D"/>
                </a:solidFill>
              </a:rPr>
              <a:t>Riserve alla Convenzione per la prevenzione e la repressione del crimine di genocidio</a:t>
            </a:r>
            <a:r>
              <a:rPr lang="it-IT" dirty="0">
                <a:solidFill>
                  <a:srgbClr val="1F497D"/>
                </a:solidFill>
              </a:rPr>
              <a:t>. </a:t>
            </a:r>
          </a:p>
          <a:p>
            <a:pPr marL="0" indent="0" algn="just">
              <a:buNone/>
            </a:pPr>
            <a:r>
              <a:rPr lang="it-IT" dirty="0">
                <a:solidFill>
                  <a:srgbClr val="1F497D"/>
                </a:solidFill>
              </a:rPr>
              <a:t>Parere richiesto dall’AG poiché la Convenzione è stata approvata da AG e aperta a ratifica. Stati apposero riserve all’atto della ratifica e si voleva incoraggiare partecipazione.</a:t>
            </a:r>
          </a:p>
        </p:txBody>
      </p:sp>
      <p:cxnSp>
        <p:nvCxnSpPr>
          <p:cNvPr id="4" name="Straight Connector 3"/>
          <p:cNvCxnSpPr/>
          <p:nvPr/>
        </p:nvCxnSpPr>
        <p:spPr>
          <a:xfrm>
            <a:off x="605646" y="6317771"/>
            <a:ext cx="7872396" cy="49486"/>
          </a:xfrm>
          <a:prstGeom prst="line">
            <a:avLst/>
          </a:prstGeom>
        </p:spPr>
        <p:style>
          <a:lnRef idx="2">
            <a:schemeClr val="accent1"/>
          </a:lnRef>
          <a:fillRef idx="0">
            <a:schemeClr val="accent1"/>
          </a:fillRef>
          <a:effectRef idx="1">
            <a:schemeClr val="accent1"/>
          </a:effectRef>
          <a:fontRef idx="minor">
            <a:schemeClr val="tx1"/>
          </a:fontRef>
        </p:style>
      </p:cxnSp>
      <p:sp>
        <p:nvSpPr>
          <p:cNvPr id="6" name="CasellaDiTesto 4"/>
          <p:cNvSpPr txBox="1"/>
          <p:nvPr/>
        </p:nvSpPr>
        <p:spPr>
          <a:xfrm>
            <a:off x="-1470983" y="6303971"/>
            <a:ext cx="3679163" cy="400110"/>
          </a:xfrm>
          <a:prstGeom prst="rect">
            <a:avLst/>
          </a:prstGeom>
          <a:noFill/>
        </p:spPr>
        <p:txBody>
          <a:bodyPr wrap="square" rtlCol="0">
            <a:spAutoFit/>
          </a:bodyPr>
          <a:lstStyle/>
          <a:p>
            <a:pPr algn="r"/>
            <a:r>
              <a:rPr lang="it-IT" sz="2000" dirty="0">
                <a:solidFill>
                  <a:schemeClr val="tx1">
                    <a:lumMod val="50000"/>
                    <a:lumOff val="50000"/>
                  </a:schemeClr>
                </a:solidFill>
              </a:rPr>
              <a:t>Giovanni Zarra </a:t>
            </a:r>
          </a:p>
        </p:txBody>
      </p:sp>
      <p:pic>
        <p:nvPicPr>
          <p:cNvPr id="8"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42080" y="1417638"/>
            <a:ext cx="6348984" cy="6324600"/>
          </a:xfrm>
          <a:prstGeom prst="rect">
            <a:avLst/>
          </a:prstGeom>
        </p:spPr>
      </p:pic>
      <p:sp>
        <p:nvSpPr>
          <p:cNvPr id="9" name="CasellaDiTesto 8"/>
          <p:cNvSpPr txBox="1"/>
          <p:nvPr/>
        </p:nvSpPr>
        <p:spPr>
          <a:xfrm>
            <a:off x="4352673" y="6013314"/>
            <a:ext cx="4334127" cy="707886"/>
          </a:xfrm>
          <a:prstGeom prst="rect">
            <a:avLst/>
          </a:prstGeom>
          <a:noFill/>
        </p:spPr>
        <p:txBody>
          <a:bodyPr wrap="square" rtlCol="0">
            <a:spAutoFit/>
          </a:bodyPr>
          <a:lstStyle/>
          <a:p>
            <a:pPr algn="r"/>
            <a:endParaRPr lang="it-IT" sz="2000" dirty="0">
              <a:solidFill>
                <a:schemeClr val="bg1">
                  <a:lumMod val="50000"/>
                </a:schemeClr>
              </a:solidFill>
            </a:endParaRPr>
          </a:p>
          <a:p>
            <a:pPr algn="r"/>
            <a:r>
              <a:rPr lang="it-IT" sz="2000" dirty="0">
                <a:solidFill>
                  <a:schemeClr val="bg1">
                    <a:lumMod val="50000"/>
                  </a:schemeClr>
                </a:solidFill>
              </a:rPr>
              <a:t>Corso di diritto internazionale</a:t>
            </a:r>
          </a:p>
        </p:txBody>
      </p:sp>
    </p:spTree>
    <p:extLst>
      <p:ext uri="{BB962C8B-B14F-4D97-AF65-F5344CB8AC3E}">
        <p14:creationId xmlns:p14="http://schemas.microsoft.com/office/powerpoint/2010/main" val="8372036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r>
              <a:rPr lang="it-IT" dirty="0">
                <a:solidFill>
                  <a:srgbClr val="1F497D"/>
                </a:solidFill>
              </a:rPr>
              <a:t>…segue</a:t>
            </a:r>
          </a:p>
        </p:txBody>
      </p:sp>
      <p:sp>
        <p:nvSpPr>
          <p:cNvPr id="3" name="Segnaposto contenuto 2"/>
          <p:cNvSpPr>
            <a:spLocks noGrp="1"/>
          </p:cNvSpPr>
          <p:nvPr>
            <p:ph idx="1"/>
          </p:nvPr>
        </p:nvSpPr>
        <p:spPr>
          <a:xfrm>
            <a:off x="457200" y="1108238"/>
            <a:ext cx="8229600" cy="5259019"/>
          </a:xfrm>
        </p:spPr>
        <p:txBody>
          <a:bodyPr>
            <a:normAutofit/>
          </a:bodyPr>
          <a:lstStyle/>
          <a:p>
            <a:pPr marL="0" indent="0" algn="just">
              <a:buNone/>
            </a:pPr>
            <a:r>
              <a:rPr lang="it-IT" dirty="0">
                <a:solidFill>
                  <a:srgbClr val="1F497D"/>
                </a:solidFill>
              </a:rPr>
              <a:t>Principio rivoluzionario al tempo.</a:t>
            </a:r>
          </a:p>
          <a:p>
            <a:pPr marL="0" indent="0" algn="just">
              <a:buNone/>
            </a:pPr>
            <a:r>
              <a:rPr lang="it-IT" dirty="0">
                <a:solidFill>
                  <a:srgbClr val="1F497D"/>
                </a:solidFill>
              </a:rPr>
              <a:t>In questo parere si è detto che la riserva può essere apposta anche al momento della ratifica se compatibile con oggetto e scopo del trattato (prima solo nelle negoziazioni). Se riserva incompatibile la sua formulazione porta ad esclusione di Stato dai contraenti e vale come proposta per un nuovo accordo.</a:t>
            </a:r>
          </a:p>
          <a:p>
            <a:pPr marL="0" indent="0" algn="just">
              <a:buNone/>
            </a:pPr>
            <a:r>
              <a:rPr lang="it-IT" dirty="0">
                <a:solidFill>
                  <a:srgbClr val="1F497D"/>
                </a:solidFill>
              </a:rPr>
              <a:t>Non deve riguardare clausole fondamentali e caratterizzanti l’intero trattato.</a:t>
            </a:r>
          </a:p>
        </p:txBody>
      </p:sp>
      <p:cxnSp>
        <p:nvCxnSpPr>
          <p:cNvPr id="4" name="Straight Connector 3"/>
          <p:cNvCxnSpPr/>
          <p:nvPr/>
        </p:nvCxnSpPr>
        <p:spPr>
          <a:xfrm>
            <a:off x="605646" y="6317771"/>
            <a:ext cx="7872396" cy="49486"/>
          </a:xfrm>
          <a:prstGeom prst="line">
            <a:avLst/>
          </a:prstGeom>
        </p:spPr>
        <p:style>
          <a:lnRef idx="2">
            <a:schemeClr val="accent1"/>
          </a:lnRef>
          <a:fillRef idx="0">
            <a:schemeClr val="accent1"/>
          </a:fillRef>
          <a:effectRef idx="1">
            <a:schemeClr val="accent1"/>
          </a:effectRef>
          <a:fontRef idx="minor">
            <a:schemeClr val="tx1"/>
          </a:fontRef>
        </p:style>
      </p:cxnSp>
      <p:sp>
        <p:nvSpPr>
          <p:cNvPr id="6" name="CasellaDiTesto 4"/>
          <p:cNvSpPr txBox="1"/>
          <p:nvPr/>
        </p:nvSpPr>
        <p:spPr>
          <a:xfrm>
            <a:off x="-1470983" y="6303971"/>
            <a:ext cx="3679163" cy="400110"/>
          </a:xfrm>
          <a:prstGeom prst="rect">
            <a:avLst/>
          </a:prstGeom>
          <a:noFill/>
        </p:spPr>
        <p:txBody>
          <a:bodyPr wrap="square" rtlCol="0">
            <a:spAutoFit/>
          </a:bodyPr>
          <a:lstStyle/>
          <a:p>
            <a:pPr algn="r"/>
            <a:r>
              <a:rPr lang="it-IT" sz="2000" dirty="0">
                <a:solidFill>
                  <a:schemeClr val="tx1">
                    <a:lumMod val="50000"/>
                    <a:lumOff val="50000"/>
                  </a:schemeClr>
                </a:solidFill>
              </a:rPr>
              <a:t>Giovanni Zarra </a:t>
            </a:r>
          </a:p>
        </p:txBody>
      </p:sp>
      <p:pic>
        <p:nvPicPr>
          <p:cNvPr id="8"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42080" y="1417638"/>
            <a:ext cx="6348984" cy="6324600"/>
          </a:xfrm>
          <a:prstGeom prst="rect">
            <a:avLst/>
          </a:prstGeom>
        </p:spPr>
      </p:pic>
      <p:sp>
        <p:nvSpPr>
          <p:cNvPr id="9" name="CasellaDiTesto 8"/>
          <p:cNvSpPr txBox="1"/>
          <p:nvPr/>
        </p:nvSpPr>
        <p:spPr>
          <a:xfrm>
            <a:off x="4352673" y="6013314"/>
            <a:ext cx="4334127" cy="707886"/>
          </a:xfrm>
          <a:prstGeom prst="rect">
            <a:avLst/>
          </a:prstGeom>
          <a:noFill/>
        </p:spPr>
        <p:txBody>
          <a:bodyPr wrap="square" rtlCol="0">
            <a:spAutoFit/>
          </a:bodyPr>
          <a:lstStyle/>
          <a:p>
            <a:pPr algn="r"/>
            <a:endParaRPr lang="it-IT" sz="2000" dirty="0">
              <a:solidFill>
                <a:schemeClr val="bg1">
                  <a:lumMod val="50000"/>
                </a:schemeClr>
              </a:solidFill>
            </a:endParaRPr>
          </a:p>
          <a:p>
            <a:pPr algn="r"/>
            <a:r>
              <a:rPr lang="it-IT" sz="2000" dirty="0">
                <a:solidFill>
                  <a:schemeClr val="bg1">
                    <a:lumMod val="50000"/>
                  </a:schemeClr>
                </a:solidFill>
              </a:rPr>
              <a:t>Corso di diritto internazionale</a:t>
            </a:r>
          </a:p>
        </p:txBody>
      </p:sp>
    </p:spTree>
    <p:extLst>
      <p:ext uri="{BB962C8B-B14F-4D97-AF65-F5344CB8AC3E}">
        <p14:creationId xmlns:p14="http://schemas.microsoft.com/office/powerpoint/2010/main" val="77486929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r>
              <a:rPr lang="it-IT" dirty="0">
                <a:solidFill>
                  <a:srgbClr val="1F497D"/>
                </a:solidFill>
              </a:rPr>
              <a:t>…segue</a:t>
            </a:r>
          </a:p>
        </p:txBody>
      </p:sp>
      <p:sp>
        <p:nvSpPr>
          <p:cNvPr id="3" name="Segnaposto contenuto 2"/>
          <p:cNvSpPr>
            <a:spLocks noGrp="1"/>
          </p:cNvSpPr>
          <p:nvPr>
            <p:ph idx="1"/>
          </p:nvPr>
        </p:nvSpPr>
        <p:spPr>
          <a:xfrm>
            <a:off x="457200" y="1108238"/>
            <a:ext cx="8229600" cy="5259019"/>
          </a:xfrm>
        </p:spPr>
        <p:txBody>
          <a:bodyPr>
            <a:normAutofit/>
          </a:bodyPr>
          <a:lstStyle/>
          <a:p>
            <a:pPr marL="0" indent="0" algn="just">
              <a:buNone/>
            </a:pPr>
            <a:endParaRPr lang="it-IT" dirty="0">
              <a:solidFill>
                <a:srgbClr val="1F497D"/>
              </a:solidFill>
            </a:endParaRPr>
          </a:p>
          <a:p>
            <a:pPr marL="0" indent="0" algn="just">
              <a:buNone/>
            </a:pPr>
            <a:r>
              <a:rPr lang="it-IT" dirty="0">
                <a:solidFill>
                  <a:srgbClr val="1F497D"/>
                </a:solidFill>
              </a:rPr>
              <a:t>Stato contraente poteva, secondo la Corte, contestare la riserva e ritenere che il trattato non entrasse in vigore tra esso e l’autore della riserva. </a:t>
            </a:r>
          </a:p>
        </p:txBody>
      </p:sp>
      <p:cxnSp>
        <p:nvCxnSpPr>
          <p:cNvPr id="4" name="Straight Connector 3"/>
          <p:cNvCxnSpPr/>
          <p:nvPr/>
        </p:nvCxnSpPr>
        <p:spPr>
          <a:xfrm>
            <a:off x="605646" y="6317771"/>
            <a:ext cx="7872396" cy="49486"/>
          </a:xfrm>
          <a:prstGeom prst="line">
            <a:avLst/>
          </a:prstGeom>
        </p:spPr>
        <p:style>
          <a:lnRef idx="2">
            <a:schemeClr val="accent1"/>
          </a:lnRef>
          <a:fillRef idx="0">
            <a:schemeClr val="accent1"/>
          </a:fillRef>
          <a:effectRef idx="1">
            <a:schemeClr val="accent1"/>
          </a:effectRef>
          <a:fontRef idx="minor">
            <a:schemeClr val="tx1"/>
          </a:fontRef>
        </p:style>
      </p:cxnSp>
      <p:sp>
        <p:nvSpPr>
          <p:cNvPr id="6" name="CasellaDiTesto 4"/>
          <p:cNvSpPr txBox="1"/>
          <p:nvPr/>
        </p:nvSpPr>
        <p:spPr>
          <a:xfrm>
            <a:off x="-1470983" y="6303971"/>
            <a:ext cx="3679163" cy="400110"/>
          </a:xfrm>
          <a:prstGeom prst="rect">
            <a:avLst/>
          </a:prstGeom>
          <a:noFill/>
        </p:spPr>
        <p:txBody>
          <a:bodyPr wrap="square" rtlCol="0">
            <a:spAutoFit/>
          </a:bodyPr>
          <a:lstStyle/>
          <a:p>
            <a:pPr algn="r"/>
            <a:r>
              <a:rPr lang="it-IT" sz="2000" dirty="0">
                <a:solidFill>
                  <a:schemeClr val="tx1">
                    <a:lumMod val="50000"/>
                    <a:lumOff val="50000"/>
                  </a:schemeClr>
                </a:solidFill>
              </a:rPr>
              <a:t>Giovanni Zarra </a:t>
            </a:r>
          </a:p>
        </p:txBody>
      </p:sp>
      <p:pic>
        <p:nvPicPr>
          <p:cNvPr id="8"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42080" y="1417638"/>
            <a:ext cx="6348984" cy="6324600"/>
          </a:xfrm>
          <a:prstGeom prst="rect">
            <a:avLst/>
          </a:prstGeom>
        </p:spPr>
      </p:pic>
      <p:sp>
        <p:nvSpPr>
          <p:cNvPr id="9" name="CasellaDiTesto 8"/>
          <p:cNvSpPr txBox="1"/>
          <p:nvPr/>
        </p:nvSpPr>
        <p:spPr>
          <a:xfrm>
            <a:off x="4352673" y="6013314"/>
            <a:ext cx="4334127" cy="707886"/>
          </a:xfrm>
          <a:prstGeom prst="rect">
            <a:avLst/>
          </a:prstGeom>
          <a:noFill/>
        </p:spPr>
        <p:txBody>
          <a:bodyPr wrap="square" rtlCol="0">
            <a:spAutoFit/>
          </a:bodyPr>
          <a:lstStyle/>
          <a:p>
            <a:pPr algn="r"/>
            <a:endParaRPr lang="it-IT" sz="2000" dirty="0">
              <a:solidFill>
                <a:schemeClr val="bg1">
                  <a:lumMod val="50000"/>
                </a:schemeClr>
              </a:solidFill>
            </a:endParaRPr>
          </a:p>
          <a:p>
            <a:pPr algn="r"/>
            <a:r>
              <a:rPr lang="it-IT" sz="2000" dirty="0">
                <a:solidFill>
                  <a:schemeClr val="bg1">
                    <a:lumMod val="50000"/>
                  </a:schemeClr>
                </a:solidFill>
              </a:rPr>
              <a:t>Corso di diritto internazionale</a:t>
            </a:r>
          </a:p>
        </p:txBody>
      </p:sp>
    </p:spTree>
    <p:extLst>
      <p:ext uri="{BB962C8B-B14F-4D97-AF65-F5344CB8AC3E}">
        <p14:creationId xmlns:p14="http://schemas.microsoft.com/office/powerpoint/2010/main" val="373874243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r>
              <a:rPr lang="it-IT" dirty="0">
                <a:solidFill>
                  <a:srgbClr val="1F497D"/>
                </a:solidFill>
              </a:rPr>
              <a:t>…segue</a:t>
            </a:r>
          </a:p>
        </p:txBody>
      </p:sp>
      <p:sp>
        <p:nvSpPr>
          <p:cNvPr id="3" name="Segnaposto contenuto 2"/>
          <p:cNvSpPr>
            <a:spLocks noGrp="1"/>
          </p:cNvSpPr>
          <p:nvPr>
            <p:ph idx="1"/>
          </p:nvPr>
        </p:nvSpPr>
        <p:spPr>
          <a:xfrm>
            <a:off x="457200" y="1108238"/>
            <a:ext cx="8229600" cy="5259019"/>
          </a:xfrm>
        </p:spPr>
        <p:txBody>
          <a:bodyPr>
            <a:normAutofit/>
          </a:bodyPr>
          <a:lstStyle/>
          <a:p>
            <a:pPr marL="0" indent="0" algn="just">
              <a:buNone/>
            </a:pPr>
            <a:r>
              <a:rPr lang="it-IT" dirty="0">
                <a:solidFill>
                  <a:srgbClr val="1F497D"/>
                </a:solidFill>
              </a:rPr>
              <a:t>Ci sono trattati che escludono la riserva.</a:t>
            </a:r>
          </a:p>
          <a:p>
            <a:pPr marL="0" indent="0" algn="just">
              <a:buNone/>
            </a:pPr>
            <a:r>
              <a:rPr lang="it-IT" dirty="0">
                <a:solidFill>
                  <a:srgbClr val="1F497D"/>
                </a:solidFill>
              </a:rPr>
              <a:t>Art. 120 Statuto Corte Penale Internazionale. </a:t>
            </a:r>
          </a:p>
          <a:p>
            <a:pPr marL="0" indent="0" algn="just">
              <a:buNone/>
            </a:pPr>
            <a:r>
              <a:rPr lang="it-IT" i="1" dirty="0">
                <a:solidFill>
                  <a:srgbClr val="1F497D"/>
                </a:solidFill>
              </a:rPr>
              <a:t>Articolo 120</a:t>
            </a:r>
          </a:p>
          <a:p>
            <a:pPr marL="0" indent="0" algn="just">
              <a:buNone/>
            </a:pPr>
            <a:r>
              <a:rPr lang="it-IT" i="1" dirty="0">
                <a:solidFill>
                  <a:srgbClr val="1F497D"/>
                </a:solidFill>
              </a:rPr>
              <a:t>Riserve</a:t>
            </a:r>
          </a:p>
          <a:p>
            <a:pPr marL="0" indent="0" algn="just">
              <a:buNone/>
            </a:pPr>
            <a:r>
              <a:rPr lang="it-IT" i="1" dirty="0">
                <a:solidFill>
                  <a:srgbClr val="1F497D"/>
                </a:solidFill>
              </a:rPr>
              <a:t>Nessuna riserva può essere apportata al presente Statuto</a:t>
            </a:r>
          </a:p>
          <a:p>
            <a:pPr marL="0" indent="0" algn="just">
              <a:buNone/>
            </a:pPr>
            <a:endParaRPr lang="it-IT" i="1" dirty="0">
              <a:solidFill>
                <a:srgbClr val="1F497D"/>
              </a:solidFill>
            </a:endParaRPr>
          </a:p>
        </p:txBody>
      </p:sp>
      <p:cxnSp>
        <p:nvCxnSpPr>
          <p:cNvPr id="4" name="Straight Connector 3"/>
          <p:cNvCxnSpPr/>
          <p:nvPr/>
        </p:nvCxnSpPr>
        <p:spPr>
          <a:xfrm>
            <a:off x="605646" y="6317771"/>
            <a:ext cx="7872396" cy="49486"/>
          </a:xfrm>
          <a:prstGeom prst="line">
            <a:avLst/>
          </a:prstGeom>
        </p:spPr>
        <p:style>
          <a:lnRef idx="2">
            <a:schemeClr val="accent1"/>
          </a:lnRef>
          <a:fillRef idx="0">
            <a:schemeClr val="accent1"/>
          </a:fillRef>
          <a:effectRef idx="1">
            <a:schemeClr val="accent1"/>
          </a:effectRef>
          <a:fontRef idx="minor">
            <a:schemeClr val="tx1"/>
          </a:fontRef>
        </p:style>
      </p:cxnSp>
      <p:sp>
        <p:nvSpPr>
          <p:cNvPr id="6" name="CasellaDiTesto 4"/>
          <p:cNvSpPr txBox="1"/>
          <p:nvPr/>
        </p:nvSpPr>
        <p:spPr>
          <a:xfrm>
            <a:off x="-1470983" y="6303971"/>
            <a:ext cx="3679163" cy="400110"/>
          </a:xfrm>
          <a:prstGeom prst="rect">
            <a:avLst/>
          </a:prstGeom>
          <a:noFill/>
        </p:spPr>
        <p:txBody>
          <a:bodyPr wrap="square" rtlCol="0">
            <a:spAutoFit/>
          </a:bodyPr>
          <a:lstStyle/>
          <a:p>
            <a:pPr algn="r"/>
            <a:r>
              <a:rPr lang="it-IT" sz="2000" dirty="0">
                <a:solidFill>
                  <a:schemeClr val="tx1">
                    <a:lumMod val="50000"/>
                    <a:lumOff val="50000"/>
                  </a:schemeClr>
                </a:solidFill>
              </a:rPr>
              <a:t>Giovanni Zarra </a:t>
            </a:r>
          </a:p>
        </p:txBody>
      </p:sp>
      <p:pic>
        <p:nvPicPr>
          <p:cNvPr id="8"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42080" y="1417638"/>
            <a:ext cx="6348984" cy="6324600"/>
          </a:xfrm>
          <a:prstGeom prst="rect">
            <a:avLst/>
          </a:prstGeom>
        </p:spPr>
      </p:pic>
      <p:sp>
        <p:nvSpPr>
          <p:cNvPr id="9" name="CasellaDiTesto 8"/>
          <p:cNvSpPr txBox="1"/>
          <p:nvPr/>
        </p:nvSpPr>
        <p:spPr>
          <a:xfrm>
            <a:off x="4352673" y="6013314"/>
            <a:ext cx="4334127" cy="707886"/>
          </a:xfrm>
          <a:prstGeom prst="rect">
            <a:avLst/>
          </a:prstGeom>
          <a:noFill/>
        </p:spPr>
        <p:txBody>
          <a:bodyPr wrap="square" rtlCol="0">
            <a:spAutoFit/>
          </a:bodyPr>
          <a:lstStyle/>
          <a:p>
            <a:pPr algn="r"/>
            <a:endParaRPr lang="it-IT" sz="2000" dirty="0">
              <a:solidFill>
                <a:schemeClr val="bg1">
                  <a:lumMod val="50000"/>
                </a:schemeClr>
              </a:solidFill>
            </a:endParaRPr>
          </a:p>
          <a:p>
            <a:pPr algn="r"/>
            <a:r>
              <a:rPr lang="it-IT" sz="2000" dirty="0">
                <a:solidFill>
                  <a:schemeClr val="bg1">
                    <a:lumMod val="50000"/>
                  </a:schemeClr>
                </a:solidFill>
              </a:rPr>
              <a:t>Corso di diritto internazionale</a:t>
            </a:r>
          </a:p>
        </p:txBody>
      </p:sp>
    </p:spTree>
    <p:extLst>
      <p:ext uri="{BB962C8B-B14F-4D97-AF65-F5344CB8AC3E}">
        <p14:creationId xmlns:p14="http://schemas.microsoft.com/office/powerpoint/2010/main" val="153931364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r>
              <a:rPr lang="it-IT" dirty="0">
                <a:solidFill>
                  <a:srgbClr val="1F497D"/>
                </a:solidFill>
              </a:rPr>
              <a:t>Esempio di riserva</a:t>
            </a:r>
          </a:p>
        </p:txBody>
      </p:sp>
      <p:sp>
        <p:nvSpPr>
          <p:cNvPr id="3" name="Segnaposto contenuto 2"/>
          <p:cNvSpPr>
            <a:spLocks noGrp="1"/>
          </p:cNvSpPr>
          <p:nvPr>
            <p:ph idx="1"/>
          </p:nvPr>
        </p:nvSpPr>
        <p:spPr>
          <a:xfrm>
            <a:off x="457200" y="1108238"/>
            <a:ext cx="8229600" cy="5259019"/>
          </a:xfrm>
        </p:spPr>
        <p:txBody>
          <a:bodyPr>
            <a:normAutofit fontScale="85000" lnSpcReduction="20000"/>
          </a:bodyPr>
          <a:lstStyle/>
          <a:p>
            <a:pPr marL="0" indent="0" algn="just">
              <a:buNone/>
            </a:pPr>
            <a:r>
              <a:rPr lang="it-IT" i="1" dirty="0">
                <a:solidFill>
                  <a:srgbClr val="1F497D"/>
                </a:solidFill>
              </a:rPr>
              <a:t>Convenzione concernente il riconoscimento e l’esecuzione delle sentenze arbitrali estere Conclusa a Nuova York il l0 giugno 1958.</a:t>
            </a:r>
          </a:p>
          <a:p>
            <a:pPr marL="0" indent="0" algn="just">
              <a:buNone/>
            </a:pPr>
            <a:r>
              <a:rPr lang="it-IT" dirty="0">
                <a:solidFill>
                  <a:srgbClr val="1F497D"/>
                </a:solidFill>
              </a:rPr>
              <a:t>Art. I par 3</a:t>
            </a:r>
          </a:p>
          <a:p>
            <a:pPr marL="0" indent="0" algn="just">
              <a:buNone/>
            </a:pPr>
            <a:r>
              <a:rPr lang="it-IT" dirty="0">
                <a:solidFill>
                  <a:srgbClr val="1F497D"/>
                </a:solidFill>
              </a:rPr>
              <a:t>Al momento della firma o della ratificazione della presente Convenzione, dell’adesione alla stessa o della notificazione d’estensione, di cui all’articolo X, ogni Stato potrà dichiarare, fondandosi sulla reciprocità, che applicherà la Convenzione unicamente al riconoscimento e all’esecuzione delle sentenze emesse sul territorio d’un altro Stato contraente. Esso avrà parimente la facoltà di dichiarare che applicherà la Convenzione soltanto alle controversie derivanti da rapporti giuridici, contrattuali o non contrattuali, considerati commerciali dalla sua legge nazionale.</a:t>
            </a:r>
          </a:p>
        </p:txBody>
      </p:sp>
      <p:cxnSp>
        <p:nvCxnSpPr>
          <p:cNvPr id="4" name="Straight Connector 3"/>
          <p:cNvCxnSpPr/>
          <p:nvPr/>
        </p:nvCxnSpPr>
        <p:spPr>
          <a:xfrm>
            <a:off x="605646" y="6317771"/>
            <a:ext cx="7872396" cy="49486"/>
          </a:xfrm>
          <a:prstGeom prst="line">
            <a:avLst/>
          </a:prstGeom>
        </p:spPr>
        <p:style>
          <a:lnRef idx="2">
            <a:schemeClr val="accent1"/>
          </a:lnRef>
          <a:fillRef idx="0">
            <a:schemeClr val="accent1"/>
          </a:fillRef>
          <a:effectRef idx="1">
            <a:schemeClr val="accent1"/>
          </a:effectRef>
          <a:fontRef idx="minor">
            <a:schemeClr val="tx1"/>
          </a:fontRef>
        </p:style>
      </p:cxnSp>
      <p:sp>
        <p:nvSpPr>
          <p:cNvPr id="6" name="CasellaDiTesto 4"/>
          <p:cNvSpPr txBox="1"/>
          <p:nvPr/>
        </p:nvSpPr>
        <p:spPr>
          <a:xfrm>
            <a:off x="-1470983" y="6303971"/>
            <a:ext cx="3679163" cy="400110"/>
          </a:xfrm>
          <a:prstGeom prst="rect">
            <a:avLst/>
          </a:prstGeom>
          <a:noFill/>
        </p:spPr>
        <p:txBody>
          <a:bodyPr wrap="square" rtlCol="0">
            <a:spAutoFit/>
          </a:bodyPr>
          <a:lstStyle/>
          <a:p>
            <a:pPr algn="r"/>
            <a:r>
              <a:rPr lang="it-IT" sz="2000" dirty="0">
                <a:solidFill>
                  <a:schemeClr val="tx1">
                    <a:lumMod val="50000"/>
                    <a:lumOff val="50000"/>
                  </a:schemeClr>
                </a:solidFill>
              </a:rPr>
              <a:t>Giovanni Zarra </a:t>
            </a:r>
          </a:p>
        </p:txBody>
      </p:sp>
      <p:pic>
        <p:nvPicPr>
          <p:cNvPr id="8"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42080" y="1417638"/>
            <a:ext cx="6348984" cy="6324600"/>
          </a:xfrm>
          <a:prstGeom prst="rect">
            <a:avLst/>
          </a:prstGeom>
        </p:spPr>
      </p:pic>
      <p:sp>
        <p:nvSpPr>
          <p:cNvPr id="9" name="CasellaDiTesto 8"/>
          <p:cNvSpPr txBox="1"/>
          <p:nvPr/>
        </p:nvSpPr>
        <p:spPr>
          <a:xfrm>
            <a:off x="4352673" y="6013314"/>
            <a:ext cx="4334127" cy="707886"/>
          </a:xfrm>
          <a:prstGeom prst="rect">
            <a:avLst/>
          </a:prstGeom>
          <a:noFill/>
        </p:spPr>
        <p:txBody>
          <a:bodyPr wrap="square" rtlCol="0">
            <a:spAutoFit/>
          </a:bodyPr>
          <a:lstStyle/>
          <a:p>
            <a:pPr algn="r"/>
            <a:endParaRPr lang="it-IT" sz="2000" dirty="0">
              <a:solidFill>
                <a:schemeClr val="bg1">
                  <a:lumMod val="50000"/>
                </a:schemeClr>
              </a:solidFill>
            </a:endParaRPr>
          </a:p>
          <a:p>
            <a:pPr algn="r"/>
            <a:r>
              <a:rPr lang="it-IT" sz="2000" dirty="0">
                <a:solidFill>
                  <a:schemeClr val="bg1">
                    <a:lumMod val="50000"/>
                  </a:schemeClr>
                </a:solidFill>
              </a:rPr>
              <a:t>Corso di diritto internazionale</a:t>
            </a:r>
          </a:p>
        </p:txBody>
      </p:sp>
    </p:spTree>
    <p:extLst>
      <p:ext uri="{BB962C8B-B14F-4D97-AF65-F5344CB8AC3E}">
        <p14:creationId xmlns:p14="http://schemas.microsoft.com/office/powerpoint/2010/main" val="309169246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r>
              <a:rPr lang="it-IT" dirty="0">
                <a:solidFill>
                  <a:srgbClr val="1F497D"/>
                </a:solidFill>
              </a:rPr>
              <a:t>Accettazione della riserva</a:t>
            </a:r>
          </a:p>
        </p:txBody>
      </p:sp>
      <p:sp>
        <p:nvSpPr>
          <p:cNvPr id="3" name="Segnaposto contenuto 2"/>
          <p:cNvSpPr>
            <a:spLocks noGrp="1"/>
          </p:cNvSpPr>
          <p:nvPr>
            <p:ph idx="1"/>
          </p:nvPr>
        </p:nvSpPr>
        <p:spPr>
          <a:xfrm>
            <a:off x="457200" y="1108238"/>
            <a:ext cx="8229600" cy="5259019"/>
          </a:xfrm>
        </p:spPr>
        <p:txBody>
          <a:bodyPr>
            <a:normAutofit fontScale="85000" lnSpcReduction="10000"/>
          </a:bodyPr>
          <a:lstStyle/>
          <a:p>
            <a:pPr marL="0" indent="0" algn="just">
              <a:buNone/>
            </a:pPr>
            <a:r>
              <a:rPr lang="it-IT" dirty="0">
                <a:solidFill>
                  <a:srgbClr val="1F497D"/>
                </a:solidFill>
              </a:rPr>
              <a:t>Art. 20 </a:t>
            </a:r>
            <a:r>
              <a:rPr lang="it-IT" i="1" dirty="0">
                <a:solidFill>
                  <a:srgbClr val="1F497D"/>
                </a:solidFill>
              </a:rPr>
              <a:t>Accettazione delle riserve ed obiezioni alle stesse</a:t>
            </a:r>
          </a:p>
          <a:p>
            <a:pPr marL="0" indent="0" algn="just">
              <a:buNone/>
            </a:pPr>
            <a:r>
              <a:rPr lang="it-IT" dirty="0">
                <a:solidFill>
                  <a:srgbClr val="1F497D"/>
                </a:solidFill>
              </a:rPr>
              <a:t>1. Una riserva autorizzata espressamente da un trattato non deve essere accettata successivamente dagli altri Stati contraenti, a meno che il trattato non lo preveda. (…)</a:t>
            </a:r>
          </a:p>
          <a:p>
            <a:pPr marL="0" indent="0" algn="just">
              <a:buNone/>
            </a:pPr>
            <a:r>
              <a:rPr lang="it-IT" dirty="0">
                <a:solidFill>
                  <a:srgbClr val="1F497D"/>
                </a:solidFill>
              </a:rPr>
              <a:t>5. A meno che il trattato non preveda altrimenti, si ritiene che una riserva sia stata accettata da uno Stato qualora quest’ultimo non abbia formulato obiezioni alla riserva, sia allo scadere dei dodici mesi successivi alla data in cui ne ha ricevuto notifica, che alla data in cui ha espresso il proprio consenso ad essere vincolato dal trattato, quando quest’ultima sia posteriore.</a:t>
            </a:r>
          </a:p>
        </p:txBody>
      </p:sp>
      <p:cxnSp>
        <p:nvCxnSpPr>
          <p:cNvPr id="4" name="Straight Connector 3"/>
          <p:cNvCxnSpPr/>
          <p:nvPr/>
        </p:nvCxnSpPr>
        <p:spPr>
          <a:xfrm>
            <a:off x="605646" y="6317771"/>
            <a:ext cx="7872396" cy="49486"/>
          </a:xfrm>
          <a:prstGeom prst="line">
            <a:avLst/>
          </a:prstGeom>
        </p:spPr>
        <p:style>
          <a:lnRef idx="2">
            <a:schemeClr val="accent1"/>
          </a:lnRef>
          <a:fillRef idx="0">
            <a:schemeClr val="accent1"/>
          </a:fillRef>
          <a:effectRef idx="1">
            <a:schemeClr val="accent1"/>
          </a:effectRef>
          <a:fontRef idx="minor">
            <a:schemeClr val="tx1"/>
          </a:fontRef>
        </p:style>
      </p:cxnSp>
      <p:sp>
        <p:nvSpPr>
          <p:cNvPr id="6" name="CasellaDiTesto 4"/>
          <p:cNvSpPr txBox="1"/>
          <p:nvPr/>
        </p:nvSpPr>
        <p:spPr>
          <a:xfrm>
            <a:off x="-1470983" y="6303971"/>
            <a:ext cx="3679163" cy="400110"/>
          </a:xfrm>
          <a:prstGeom prst="rect">
            <a:avLst/>
          </a:prstGeom>
          <a:noFill/>
        </p:spPr>
        <p:txBody>
          <a:bodyPr wrap="square" rtlCol="0">
            <a:spAutoFit/>
          </a:bodyPr>
          <a:lstStyle/>
          <a:p>
            <a:pPr algn="r"/>
            <a:r>
              <a:rPr lang="it-IT" sz="2000" dirty="0">
                <a:solidFill>
                  <a:schemeClr val="tx1">
                    <a:lumMod val="50000"/>
                    <a:lumOff val="50000"/>
                  </a:schemeClr>
                </a:solidFill>
              </a:rPr>
              <a:t>Giovanni Zarra </a:t>
            </a:r>
          </a:p>
        </p:txBody>
      </p:sp>
      <p:pic>
        <p:nvPicPr>
          <p:cNvPr id="8"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42080" y="1417638"/>
            <a:ext cx="6348984" cy="6324600"/>
          </a:xfrm>
          <a:prstGeom prst="rect">
            <a:avLst/>
          </a:prstGeom>
        </p:spPr>
      </p:pic>
      <p:sp>
        <p:nvSpPr>
          <p:cNvPr id="9" name="CasellaDiTesto 8"/>
          <p:cNvSpPr txBox="1"/>
          <p:nvPr/>
        </p:nvSpPr>
        <p:spPr>
          <a:xfrm>
            <a:off x="4352673" y="6013314"/>
            <a:ext cx="4334127" cy="707886"/>
          </a:xfrm>
          <a:prstGeom prst="rect">
            <a:avLst/>
          </a:prstGeom>
          <a:noFill/>
        </p:spPr>
        <p:txBody>
          <a:bodyPr wrap="square" rtlCol="0">
            <a:spAutoFit/>
          </a:bodyPr>
          <a:lstStyle/>
          <a:p>
            <a:pPr algn="r"/>
            <a:endParaRPr lang="it-IT" sz="2000" dirty="0">
              <a:solidFill>
                <a:schemeClr val="bg1">
                  <a:lumMod val="50000"/>
                </a:schemeClr>
              </a:solidFill>
            </a:endParaRPr>
          </a:p>
          <a:p>
            <a:pPr algn="r"/>
            <a:r>
              <a:rPr lang="it-IT" sz="2000" dirty="0">
                <a:solidFill>
                  <a:schemeClr val="bg1">
                    <a:lumMod val="50000"/>
                  </a:schemeClr>
                </a:solidFill>
              </a:rPr>
              <a:t>Corso di diritto internazionale</a:t>
            </a:r>
          </a:p>
        </p:txBody>
      </p:sp>
    </p:spTree>
    <p:extLst>
      <p:ext uri="{BB962C8B-B14F-4D97-AF65-F5344CB8AC3E}">
        <p14:creationId xmlns:p14="http://schemas.microsoft.com/office/powerpoint/2010/main" val="396983375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r>
              <a:rPr lang="it-IT" dirty="0">
                <a:solidFill>
                  <a:srgbClr val="1F497D"/>
                </a:solidFill>
              </a:rPr>
              <a:t>Obiezione</a:t>
            </a:r>
          </a:p>
        </p:txBody>
      </p:sp>
      <p:sp>
        <p:nvSpPr>
          <p:cNvPr id="3" name="Segnaposto contenuto 2"/>
          <p:cNvSpPr>
            <a:spLocks noGrp="1"/>
          </p:cNvSpPr>
          <p:nvPr>
            <p:ph idx="1"/>
          </p:nvPr>
        </p:nvSpPr>
        <p:spPr>
          <a:xfrm>
            <a:off x="457200" y="1108238"/>
            <a:ext cx="8229600" cy="5259019"/>
          </a:xfrm>
        </p:spPr>
        <p:txBody>
          <a:bodyPr>
            <a:noAutofit/>
          </a:bodyPr>
          <a:lstStyle/>
          <a:p>
            <a:pPr marL="0" indent="0" algn="just">
              <a:buNone/>
            </a:pPr>
            <a:r>
              <a:rPr lang="it-IT" sz="2200" dirty="0">
                <a:solidFill>
                  <a:srgbClr val="1F497D"/>
                </a:solidFill>
              </a:rPr>
              <a:t>4. A meno che il trattato non disponga altrimenti:</a:t>
            </a:r>
          </a:p>
          <a:p>
            <a:pPr marL="0" indent="0" algn="just">
              <a:buNone/>
            </a:pPr>
            <a:r>
              <a:rPr lang="it-IT" sz="2200" dirty="0">
                <a:solidFill>
                  <a:srgbClr val="1F497D"/>
                </a:solidFill>
              </a:rPr>
              <a:t>a) l’accettazione di una riserva da parte di un altro Stato contraente rende lo Stato autore della riserva parte del trattato nei riguardi di tale altro Stato se il trattato è in vigore o quando esso entra in vigore per gli altri Stati summenzionati;</a:t>
            </a:r>
          </a:p>
          <a:p>
            <a:pPr marL="0" indent="0" algn="just">
              <a:buNone/>
            </a:pPr>
            <a:r>
              <a:rPr lang="it-IT" sz="2200" dirty="0">
                <a:solidFill>
                  <a:srgbClr val="1F497D"/>
                </a:solidFill>
              </a:rPr>
              <a:t>b) </a:t>
            </a:r>
            <a:r>
              <a:rPr lang="it-IT" sz="2200" i="1" dirty="0">
                <a:solidFill>
                  <a:srgbClr val="1F497D"/>
                </a:solidFill>
              </a:rPr>
              <a:t>l’obiezione ad una riserva sollevata da un altro Stato contraente non impedisce al trattato di entrare in vigore tra lo Stato che ha formulato l’obiezione e lo Stato autore della riserva, a meno che non sia stata chiaramente espressa una intenzione contraria da parte dello Stato che ha formulato l’obiezione</a:t>
            </a:r>
            <a:r>
              <a:rPr lang="it-IT" sz="2200" dirty="0">
                <a:solidFill>
                  <a:srgbClr val="1F497D"/>
                </a:solidFill>
              </a:rPr>
              <a:t>; [OBIEZIONE </a:t>
            </a:r>
            <a:r>
              <a:rPr lang="it-IT" sz="2200" i="1" dirty="0">
                <a:solidFill>
                  <a:srgbClr val="1F497D"/>
                </a:solidFill>
              </a:rPr>
              <a:t>SEMPLICE</a:t>
            </a:r>
            <a:r>
              <a:rPr lang="it-IT" sz="2200" dirty="0">
                <a:solidFill>
                  <a:srgbClr val="1F497D"/>
                </a:solidFill>
              </a:rPr>
              <a:t> VALE COME ACCETTAZIONE DELLA RISERVA]</a:t>
            </a:r>
          </a:p>
          <a:p>
            <a:pPr marL="0" indent="0" algn="just">
              <a:buNone/>
            </a:pPr>
            <a:r>
              <a:rPr lang="it-IT" sz="2200" dirty="0">
                <a:solidFill>
                  <a:srgbClr val="1F497D"/>
                </a:solidFill>
              </a:rPr>
              <a:t>e) un atto che esprima il consenso di uno Stato ad essere vincolato dal trattato e che contenga una riserva diventa efficace dal momento in cui almeno un altro Stato contraente ha accettato la riserva. </a:t>
            </a:r>
          </a:p>
        </p:txBody>
      </p:sp>
      <p:cxnSp>
        <p:nvCxnSpPr>
          <p:cNvPr id="4" name="Straight Connector 3"/>
          <p:cNvCxnSpPr/>
          <p:nvPr/>
        </p:nvCxnSpPr>
        <p:spPr>
          <a:xfrm>
            <a:off x="605646" y="6317771"/>
            <a:ext cx="7872396" cy="49486"/>
          </a:xfrm>
          <a:prstGeom prst="line">
            <a:avLst/>
          </a:prstGeom>
        </p:spPr>
        <p:style>
          <a:lnRef idx="2">
            <a:schemeClr val="accent1"/>
          </a:lnRef>
          <a:fillRef idx="0">
            <a:schemeClr val="accent1"/>
          </a:fillRef>
          <a:effectRef idx="1">
            <a:schemeClr val="accent1"/>
          </a:effectRef>
          <a:fontRef idx="minor">
            <a:schemeClr val="tx1"/>
          </a:fontRef>
        </p:style>
      </p:cxnSp>
      <p:sp>
        <p:nvSpPr>
          <p:cNvPr id="6" name="CasellaDiTesto 4"/>
          <p:cNvSpPr txBox="1"/>
          <p:nvPr/>
        </p:nvSpPr>
        <p:spPr>
          <a:xfrm>
            <a:off x="-1470983" y="6303971"/>
            <a:ext cx="3679163" cy="400110"/>
          </a:xfrm>
          <a:prstGeom prst="rect">
            <a:avLst/>
          </a:prstGeom>
          <a:noFill/>
        </p:spPr>
        <p:txBody>
          <a:bodyPr wrap="square" rtlCol="0">
            <a:spAutoFit/>
          </a:bodyPr>
          <a:lstStyle/>
          <a:p>
            <a:pPr algn="r"/>
            <a:r>
              <a:rPr lang="it-IT" sz="2000" dirty="0">
                <a:solidFill>
                  <a:schemeClr val="tx1">
                    <a:lumMod val="50000"/>
                    <a:lumOff val="50000"/>
                  </a:schemeClr>
                </a:solidFill>
              </a:rPr>
              <a:t>Giovanni Zarra </a:t>
            </a:r>
          </a:p>
        </p:txBody>
      </p:sp>
      <p:pic>
        <p:nvPicPr>
          <p:cNvPr id="8"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42080" y="1417638"/>
            <a:ext cx="6348984" cy="6324600"/>
          </a:xfrm>
          <a:prstGeom prst="rect">
            <a:avLst/>
          </a:prstGeom>
        </p:spPr>
      </p:pic>
      <p:sp>
        <p:nvSpPr>
          <p:cNvPr id="9" name="CasellaDiTesto 8"/>
          <p:cNvSpPr txBox="1"/>
          <p:nvPr/>
        </p:nvSpPr>
        <p:spPr>
          <a:xfrm>
            <a:off x="4352673" y="6013314"/>
            <a:ext cx="4334127" cy="707886"/>
          </a:xfrm>
          <a:prstGeom prst="rect">
            <a:avLst/>
          </a:prstGeom>
          <a:noFill/>
        </p:spPr>
        <p:txBody>
          <a:bodyPr wrap="square" rtlCol="0">
            <a:spAutoFit/>
          </a:bodyPr>
          <a:lstStyle/>
          <a:p>
            <a:pPr algn="r"/>
            <a:endParaRPr lang="it-IT" sz="2000" dirty="0">
              <a:solidFill>
                <a:schemeClr val="bg1">
                  <a:lumMod val="50000"/>
                </a:schemeClr>
              </a:solidFill>
            </a:endParaRPr>
          </a:p>
          <a:p>
            <a:pPr algn="r"/>
            <a:r>
              <a:rPr lang="it-IT" sz="2000" dirty="0">
                <a:solidFill>
                  <a:schemeClr val="bg1">
                    <a:lumMod val="50000"/>
                  </a:schemeClr>
                </a:solidFill>
              </a:rPr>
              <a:t>Corso di diritto internazionale</a:t>
            </a:r>
          </a:p>
        </p:txBody>
      </p:sp>
    </p:spTree>
    <p:extLst>
      <p:ext uri="{BB962C8B-B14F-4D97-AF65-F5344CB8AC3E}">
        <p14:creationId xmlns:p14="http://schemas.microsoft.com/office/powerpoint/2010/main" val="192153331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r>
              <a:rPr lang="it-IT" i="1" dirty="0">
                <a:solidFill>
                  <a:srgbClr val="1F497D"/>
                </a:solidFill>
              </a:rPr>
              <a:t>Ratio</a:t>
            </a:r>
          </a:p>
        </p:txBody>
      </p:sp>
      <p:sp>
        <p:nvSpPr>
          <p:cNvPr id="3" name="Segnaposto contenuto 2"/>
          <p:cNvSpPr>
            <a:spLocks noGrp="1"/>
          </p:cNvSpPr>
          <p:nvPr>
            <p:ph idx="1"/>
          </p:nvPr>
        </p:nvSpPr>
        <p:spPr>
          <a:xfrm>
            <a:off x="457200" y="1108238"/>
            <a:ext cx="8229600" cy="5259019"/>
          </a:xfrm>
        </p:spPr>
        <p:txBody>
          <a:bodyPr>
            <a:normAutofit/>
          </a:bodyPr>
          <a:lstStyle/>
          <a:p>
            <a:pPr marL="0" indent="0" algn="just">
              <a:buNone/>
            </a:pPr>
            <a:r>
              <a:rPr lang="it-IT" dirty="0">
                <a:solidFill>
                  <a:srgbClr val="1F497D"/>
                </a:solidFill>
              </a:rPr>
              <a:t>Bilanciare tra il principio della universalità dei trattati multilaterali, che dovrebbero coinvolgere il maggior numero possibile di Stati e quello della integrità dei trattati, che esprime l’esigenza di non scindere eccessivamente i rapporti giuridici creati dall’accordo. </a:t>
            </a:r>
          </a:p>
          <a:p>
            <a:pPr marL="0" indent="0" algn="just">
              <a:buNone/>
            </a:pPr>
            <a:r>
              <a:rPr lang="it-IT" dirty="0">
                <a:solidFill>
                  <a:srgbClr val="1F497D"/>
                </a:solidFill>
              </a:rPr>
              <a:t>Il fatto che i rapporti tra Stato obiettante e Stato riservante esistano secondo quanto previsto dall’art. 20 è un chiaro esempio di questo.</a:t>
            </a:r>
          </a:p>
        </p:txBody>
      </p:sp>
      <p:cxnSp>
        <p:nvCxnSpPr>
          <p:cNvPr id="4" name="Straight Connector 3"/>
          <p:cNvCxnSpPr/>
          <p:nvPr/>
        </p:nvCxnSpPr>
        <p:spPr>
          <a:xfrm>
            <a:off x="605646" y="6317771"/>
            <a:ext cx="7872396" cy="49486"/>
          </a:xfrm>
          <a:prstGeom prst="line">
            <a:avLst/>
          </a:prstGeom>
        </p:spPr>
        <p:style>
          <a:lnRef idx="2">
            <a:schemeClr val="accent1"/>
          </a:lnRef>
          <a:fillRef idx="0">
            <a:schemeClr val="accent1"/>
          </a:fillRef>
          <a:effectRef idx="1">
            <a:schemeClr val="accent1"/>
          </a:effectRef>
          <a:fontRef idx="minor">
            <a:schemeClr val="tx1"/>
          </a:fontRef>
        </p:style>
      </p:cxnSp>
      <p:sp>
        <p:nvSpPr>
          <p:cNvPr id="6" name="CasellaDiTesto 4"/>
          <p:cNvSpPr txBox="1"/>
          <p:nvPr/>
        </p:nvSpPr>
        <p:spPr>
          <a:xfrm>
            <a:off x="-1470983" y="6303971"/>
            <a:ext cx="3679163" cy="400110"/>
          </a:xfrm>
          <a:prstGeom prst="rect">
            <a:avLst/>
          </a:prstGeom>
          <a:noFill/>
        </p:spPr>
        <p:txBody>
          <a:bodyPr wrap="square" rtlCol="0">
            <a:spAutoFit/>
          </a:bodyPr>
          <a:lstStyle/>
          <a:p>
            <a:pPr algn="r"/>
            <a:r>
              <a:rPr lang="it-IT" sz="2000" dirty="0">
                <a:solidFill>
                  <a:schemeClr val="tx1">
                    <a:lumMod val="50000"/>
                    <a:lumOff val="50000"/>
                  </a:schemeClr>
                </a:solidFill>
              </a:rPr>
              <a:t>Giovanni Zarra </a:t>
            </a:r>
          </a:p>
        </p:txBody>
      </p:sp>
      <p:pic>
        <p:nvPicPr>
          <p:cNvPr id="8"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42080" y="1417638"/>
            <a:ext cx="6348984" cy="6324600"/>
          </a:xfrm>
          <a:prstGeom prst="rect">
            <a:avLst/>
          </a:prstGeom>
        </p:spPr>
      </p:pic>
      <p:sp>
        <p:nvSpPr>
          <p:cNvPr id="9" name="CasellaDiTesto 8"/>
          <p:cNvSpPr txBox="1"/>
          <p:nvPr/>
        </p:nvSpPr>
        <p:spPr>
          <a:xfrm>
            <a:off x="4352673" y="6013314"/>
            <a:ext cx="4334127" cy="707886"/>
          </a:xfrm>
          <a:prstGeom prst="rect">
            <a:avLst/>
          </a:prstGeom>
          <a:noFill/>
        </p:spPr>
        <p:txBody>
          <a:bodyPr wrap="square" rtlCol="0">
            <a:spAutoFit/>
          </a:bodyPr>
          <a:lstStyle/>
          <a:p>
            <a:pPr algn="r"/>
            <a:endParaRPr lang="it-IT" sz="2000" dirty="0">
              <a:solidFill>
                <a:schemeClr val="bg1">
                  <a:lumMod val="50000"/>
                </a:schemeClr>
              </a:solidFill>
            </a:endParaRPr>
          </a:p>
          <a:p>
            <a:pPr algn="r"/>
            <a:r>
              <a:rPr lang="it-IT" sz="2000" dirty="0">
                <a:solidFill>
                  <a:schemeClr val="bg1">
                    <a:lumMod val="50000"/>
                  </a:schemeClr>
                </a:solidFill>
              </a:rPr>
              <a:t>Corso di diritto internazionale</a:t>
            </a:r>
          </a:p>
        </p:txBody>
      </p:sp>
    </p:spTree>
    <p:extLst>
      <p:ext uri="{BB962C8B-B14F-4D97-AF65-F5344CB8AC3E}">
        <p14:creationId xmlns:p14="http://schemas.microsoft.com/office/powerpoint/2010/main" val="43317495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r>
              <a:rPr lang="it-IT" dirty="0">
                <a:solidFill>
                  <a:srgbClr val="1F497D"/>
                </a:solidFill>
              </a:rPr>
              <a:t>Riserva e giudice interno</a:t>
            </a:r>
          </a:p>
        </p:txBody>
      </p:sp>
      <p:sp>
        <p:nvSpPr>
          <p:cNvPr id="3" name="Segnaposto contenuto 2"/>
          <p:cNvSpPr>
            <a:spLocks noGrp="1"/>
          </p:cNvSpPr>
          <p:nvPr>
            <p:ph idx="1"/>
          </p:nvPr>
        </p:nvSpPr>
        <p:spPr>
          <a:xfrm>
            <a:off x="457200" y="1108238"/>
            <a:ext cx="8229600" cy="5259019"/>
          </a:xfrm>
        </p:spPr>
        <p:txBody>
          <a:bodyPr>
            <a:normAutofit/>
          </a:bodyPr>
          <a:lstStyle/>
          <a:p>
            <a:pPr marL="0" indent="0" algn="just">
              <a:buNone/>
            </a:pPr>
            <a:r>
              <a:rPr lang="it-IT" dirty="0">
                <a:solidFill>
                  <a:srgbClr val="1F497D"/>
                </a:solidFill>
              </a:rPr>
              <a:t>Se la riserva è stata accettata deve ritenersi ammissibile anche se oggettivamente invalida? Chi decide?</a:t>
            </a:r>
          </a:p>
          <a:p>
            <a:pPr marL="0" indent="0" algn="just">
              <a:buNone/>
            </a:pPr>
            <a:r>
              <a:rPr lang="it-IT" dirty="0">
                <a:solidFill>
                  <a:srgbClr val="1F497D"/>
                </a:solidFill>
              </a:rPr>
              <a:t>Conforti: ruolo del giudice è centrale. Egli, internazionale o interno, ha il potere di decidere autonomamente sulla validità o meno della riserva con effetti limitati al caso concreto. Eccezione del giudice interno che deve tenere conto delle riserve formulate dal suo Stato. </a:t>
            </a:r>
          </a:p>
          <a:p>
            <a:pPr marL="0" indent="0" algn="just">
              <a:buNone/>
            </a:pPr>
            <a:r>
              <a:rPr lang="it-IT" dirty="0">
                <a:solidFill>
                  <a:srgbClr val="1F497D"/>
                </a:solidFill>
              </a:rPr>
              <a:t>Senza coinvolgimento giudice contano obiezioni.</a:t>
            </a:r>
          </a:p>
        </p:txBody>
      </p:sp>
      <p:cxnSp>
        <p:nvCxnSpPr>
          <p:cNvPr id="4" name="Straight Connector 3"/>
          <p:cNvCxnSpPr/>
          <p:nvPr/>
        </p:nvCxnSpPr>
        <p:spPr>
          <a:xfrm>
            <a:off x="605646" y="6317771"/>
            <a:ext cx="7872396" cy="49486"/>
          </a:xfrm>
          <a:prstGeom prst="line">
            <a:avLst/>
          </a:prstGeom>
        </p:spPr>
        <p:style>
          <a:lnRef idx="2">
            <a:schemeClr val="accent1"/>
          </a:lnRef>
          <a:fillRef idx="0">
            <a:schemeClr val="accent1"/>
          </a:fillRef>
          <a:effectRef idx="1">
            <a:schemeClr val="accent1"/>
          </a:effectRef>
          <a:fontRef idx="minor">
            <a:schemeClr val="tx1"/>
          </a:fontRef>
        </p:style>
      </p:cxnSp>
      <p:sp>
        <p:nvSpPr>
          <p:cNvPr id="6" name="CasellaDiTesto 4"/>
          <p:cNvSpPr txBox="1"/>
          <p:nvPr/>
        </p:nvSpPr>
        <p:spPr>
          <a:xfrm>
            <a:off x="-1470983" y="6303971"/>
            <a:ext cx="3679163" cy="400110"/>
          </a:xfrm>
          <a:prstGeom prst="rect">
            <a:avLst/>
          </a:prstGeom>
          <a:noFill/>
        </p:spPr>
        <p:txBody>
          <a:bodyPr wrap="square" rtlCol="0">
            <a:spAutoFit/>
          </a:bodyPr>
          <a:lstStyle/>
          <a:p>
            <a:pPr algn="r"/>
            <a:r>
              <a:rPr lang="it-IT" sz="2000" dirty="0">
                <a:solidFill>
                  <a:schemeClr val="tx1">
                    <a:lumMod val="50000"/>
                    <a:lumOff val="50000"/>
                  </a:schemeClr>
                </a:solidFill>
              </a:rPr>
              <a:t>Giovanni Zarra </a:t>
            </a:r>
          </a:p>
        </p:txBody>
      </p:sp>
      <p:pic>
        <p:nvPicPr>
          <p:cNvPr id="8"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42080" y="1417638"/>
            <a:ext cx="6348984" cy="6324600"/>
          </a:xfrm>
          <a:prstGeom prst="rect">
            <a:avLst/>
          </a:prstGeom>
        </p:spPr>
      </p:pic>
      <p:sp>
        <p:nvSpPr>
          <p:cNvPr id="9" name="CasellaDiTesto 8"/>
          <p:cNvSpPr txBox="1"/>
          <p:nvPr/>
        </p:nvSpPr>
        <p:spPr>
          <a:xfrm>
            <a:off x="4352673" y="6013314"/>
            <a:ext cx="4334127" cy="707886"/>
          </a:xfrm>
          <a:prstGeom prst="rect">
            <a:avLst/>
          </a:prstGeom>
          <a:noFill/>
        </p:spPr>
        <p:txBody>
          <a:bodyPr wrap="square" rtlCol="0">
            <a:spAutoFit/>
          </a:bodyPr>
          <a:lstStyle/>
          <a:p>
            <a:pPr algn="r"/>
            <a:endParaRPr lang="it-IT" sz="2000" dirty="0">
              <a:solidFill>
                <a:schemeClr val="bg1">
                  <a:lumMod val="50000"/>
                </a:schemeClr>
              </a:solidFill>
            </a:endParaRPr>
          </a:p>
          <a:p>
            <a:pPr algn="r"/>
            <a:r>
              <a:rPr lang="it-IT" sz="2000" dirty="0">
                <a:solidFill>
                  <a:schemeClr val="bg1">
                    <a:lumMod val="50000"/>
                  </a:schemeClr>
                </a:solidFill>
              </a:rPr>
              <a:t>Corso di diritto internazionale</a:t>
            </a:r>
          </a:p>
        </p:txBody>
      </p:sp>
    </p:spTree>
    <p:extLst>
      <p:ext uri="{BB962C8B-B14F-4D97-AF65-F5344CB8AC3E}">
        <p14:creationId xmlns:p14="http://schemas.microsoft.com/office/powerpoint/2010/main" val="291016865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r>
              <a:rPr lang="it-IT" i="1" dirty="0">
                <a:solidFill>
                  <a:srgbClr val="1F497D"/>
                </a:solidFill>
              </a:rPr>
              <a:t>Utile per inutile non </a:t>
            </a:r>
            <a:r>
              <a:rPr lang="it-IT" i="1" dirty="0" err="1">
                <a:solidFill>
                  <a:srgbClr val="1F497D"/>
                </a:solidFill>
              </a:rPr>
              <a:t>vitiatur</a:t>
            </a:r>
            <a:endParaRPr lang="it-IT" i="1" dirty="0">
              <a:solidFill>
                <a:srgbClr val="1F497D"/>
              </a:solidFill>
            </a:endParaRPr>
          </a:p>
        </p:txBody>
      </p:sp>
      <p:sp>
        <p:nvSpPr>
          <p:cNvPr id="3" name="Segnaposto contenuto 2"/>
          <p:cNvSpPr>
            <a:spLocks noGrp="1"/>
          </p:cNvSpPr>
          <p:nvPr>
            <p:ph idx="1"/>
          </p:nvPr>
        </p:nvSpPr>
        <p:spPr>
          <a:xfrm>
            <a:off x="457200" y="1108238"/>
            <a:ext cx="8229600" cy="5259019"/>
          </a:xfrm>
        </p:spPr>
        <p:txBody>
          <a:bodyPr>
            <a:normAutofit/>
          </a:bodyPr>
          <a:lstStyle/>
          <a:p>
            <a:pPr marL="0" indent="0" algn="just">
              <a:buNone/>
            </a:pPr>
            <a:r>
              <a:rPr lang="it-IT" dirty="0">
                <a:solidFill>
                  <a:srgbClr val="1F497D"/>
                </a:solidFill>
              </a:rPr>
              <a:t>Principio in base al quale, laddove venga accertata l’invalidità di una riserva in quanto incompatibile con l’oggetto e lo scopo del trattato o espressamente esclusa dal suo testo, detto accertamento, anziché escludere lo Stato riservante dal novero dei contraenti (e dunque inficiare la stessa manifestazione del consenso, che invece resta valida/utile), inciderebbe invece sulla riserva, rendendola invalida/inutile. [Palombino]</a:t>
            </a:r>
          </a:p>
        </p:txBody>
      </p:sp>
      <p:cxnSp>
        <p:nvCxnSpPr>
          <p:cNvPr id="4" name="Straight Connector 3"/>
          <p:cNvCxnSpPr/>
          <p:nvPr/>
        </p:nvCxnSpPr>
        <p:spPr>
          <a:xfrm>
            <a:off x="605646" y="6317771"/>
            <a:ext cx="7872396" cy="49486"/>
          </a:xfrm>
          <a:prstGeom prst="line">
            <a:avLst/>
          </a:prstGeom>
        </p:spPr>
        <p:style>
          <a:lnRef idx="2">
            <a:schemeClr val="accent1"/>
          </a:lnRef>
          <a:fillRef idx="0">
            <a:schemeClr val="accent1"/>
          </a:fillRef>
          <a:effectRef idx="1">
            <a:schemeClr val="accent1"/>
          </a:effectRef>
          <a:fontRef idx="minor">
            <a:schemeClr val="tx1"/>
          </a:fontRef>
        </p:style>
      </p:cxnSp>
      <p:sp>
        <p:nvSpPr>
          <p:cNvPr id="6" name="CasellaDiTesto 4"/>
          <p:cNvSpPr txBox="1"/>
          <p:nvPr/>
        </p:nvSpPr>
        <p:spPr>
          <a:xfrm>
            <a:off x="-1470983" y="6303971"/>
            <a:ext cx="3679163" cy="400110"/>
          </a:xfrm>
          <a:prstGeom prst="rect">
            <a:avLst/>
          </a:prstGeom>
          <a:noFill/>
        </p:spPr>
        <p:txBody>
          <a:bodyPr wrap="square" rtlCol="0">
            <a:spAutoFit/>
          </a:bodyPr>
          <a:lstStyle/>
          <a:p>
            <a:pPr algn="r"/>
            <a:r>
              <a:rPr lang="it-IT" sz="2000" dirty="0">
                <a:solidFill>
                  <a:schemeClr val="tx1">
                    <a:lumMod val="50000"/>
                    <a:lumOff val="50000"/>
                  </a:schemeClr>
                </a:solidFill>
              </a:rPr>
              <a:t>Giovanni Zarra </a:t>
            </a:r>
          </a:p>
        </p:txBody>
      </p:sp>
      <p:pic>
        <p:nvPicPr>
          <p:cNvPr id="8"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42080" y="1417638"/>
            <a:ext cx="6348984" cy="6324600"/>
          </a:xfrm>
          <a:prstGeom prst="rect">
            <a:avLst/>
          </a:prstGeom>
        </p:spPr>
      </p:pic>
      <p:sp>
        <p:nvSpPr>
          <p:cNvPr id="9" name="CasellaDiTesto 8"/>
          <p:cNvSpPr txBox="1"/>
          <p:nvPr/>
        </p:nvSpPr>
        <p:spPr>
          <a:xfrm>
            <a:off x="4352673" y="6013314"/>
            <a:ext cx="4334127" cy="707886"/>
          </a:xfrm>
          <a:prstGeom prst="rect">
            <a:avLst/>
          </a:prstGeom>
          <a:noFill/>
        </p:spPr>
        <p:txBody>
          <a:bodyPr wrap="square" rtlCol="0">
            <a:spAutoFit/>
          </a:bodyPr>
          <a:lstStyle/>
          <a:p>
            <a:pPr algn="r"/>
            <a:endParaRPr lang="it-IT" sz="2000" dirty="0">
              <a:solidFill>
                <a:schemeClr val="bg1">
                  <a:lumMod val="50000"/>
                </a:schemeClr>
              </a:solidFill>
            </a:endParaRPr>
          </a:p>
          <a:p>
            <a:pPr algn="r"/>
            <a:r>
              <a:rPr lang="it-IT" sz="2000" dirty="0">
                <a:solidFill>
                  <a:schemeClr val="bg1">
                    <a:lumMod val="50000"/>
                  </a:schemeClr>
                </a:solidFill>
              </a:rPr>
              <a:t>Corso di diritto internazionale</a:t>
            </a:r>
          </a:p>
        </p:txBody>
      </p:sp>
    </p:spTree>
    <p:extLst>
      <p:ext uri="{BB962C8B-B14F-4D97-AF65-F5344CB8AC3E}">
        <p14:creationId xmlns:p14="http://schemas.microsoft.com/office/powerpoint/2010/main" val="170847196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r>
              <a:rPr lang="it-IT" dirty="0">
                <a:solidFill>
                  <a:srgbClr val="1F497D"/>
                </a:solidFill>
              </a:rPr>
              <a:t>…segue</a:t>
            </a:r>
            <a:endParaRPr lang="it-IT" i="1" dirty="0">
              <a:solidFill>
                <a:srgbClr val="1F497D"/>
              </a:solidFill>
            </a:endParaRPr>
          </a:p>
        </p:txBody>
      </p:sp>
      <p:sp>
        <p:nvSpPr>
          <p:cNvPr id="3" name="Segnaposto contenuto 2"/>
          <p:cNvSpPr>
            <a:spLocks noGrp="1"/>
          </p:cNvSpPr>
          <p:nvPr>
            <p:ph idx="1"/>
          </p:nvPr>
        </p:nvSpPr>
        <p:spPr>
          <a:xfrm>
            <a:off x="457200" y="1108238"/>
            <a:ext cx="8229600" cy="5259019"/>
          </a:xfrm>
        </p:spPr>
        <p:txBody>
          <a:bodyPr>
            <a:normAutofit/>
          </a:bodyPr>
          <a:lstStyle/>
          <a:p>
            <a:pPr marL="0" indent="0" algn="just">
              <a:buNone/>
            </a:pPr>
            <a:r>
              <a:rPr lang="it-IT" dirty="0">
                <a:solidFill>
                  <a:srgbClr val="1F497D"/>
                </a:solidFill>
              </a:rPr>
              <a:t>Alcuni autori, come Conforti, parlano di un principio generale in via di formazione, altri ne contestano l’esistenza.</a:t>
            </a:r>
          </a:p>
          <a:p>
            <a:pPr marL="0" indent="0" algn="just">
              <a:buNone/>
            </a:pPr>
            <a:r>
              <a:rPr lang="it-IT" dirty="0">
                <a:solidFill>
                  <a:srgbClr val="1F497D"/>
                </a:solidFill>
              </a:rPr>
              <a:t>Palombino esclude esistenza di norma consuetudinaria sul punto. Finirebbe per svuotare di contenuto l’istituto della riserva e il principio </a:t>
            </a:r>
            <a:r>
              <a:rPr lang="it-IT" dirty="0" err="1">
                <a:solidFill>
                  <a:srgbClr val="1F497D"/>
                </a:solidFill>
              </a:rPr>
              <a:t>consensualistico</a:t>
            </a:r>
            <a:r>
              <a:rPr lang="it-IT" dirty="0">
                <a:solidFill>
                  <a:srgbClr val="1F497D"/>
                </a:solidFill>
              </a:rPr>
              <a:t> alla base dei trattati. </a:t>
            </a:r>
          </a:p>
          <a:p>
            <a:pPr marL="0" indent="0" algn="just">
              <a:buNone/>
            </a:pPr>
            <a:r>
              <a:rPr lang="it-IT" dirty="0">
                <a:solidFill>
                  <a:srgbClr val="1F497D"/>
                </a:solidFill>
              </a:rPr>
              <a:t>Questo vale in termini generali.</a:t>
            </a:r>
          </a:p>
        </p:txBody>
      </p:sp>
      <p:cxnSp>
        <p:nvCxnSpPr>
          <p:cNvPr id="4" name="Straight Connector 3"/>
          <p:cNvCxnSpPr/>
          <p:nvPr/>
        </p:nvCxnSpPr>
        <p:spPr>
          <a:xfrm>
            <a:off x="605646" y="6317771"/>
            <a:ext cx="7872396" cy="49486"/>
          </a:xfrm>
          <a:prstGeom prst="line">
            <a:avLst/>
          </a:prstGeom>
        </p:spPr>
        <p:style>
          <a:lnRef idx="2">
            <a:schemeClr val="accent1"/>
          </a:lnRef>
          <a:fillRef idx="0">
            <a:schemeClr val="accent1"/>
          </a:fillRef>
          <a:effectRef idx="1">
            <a:schemeClr val="accent1"/>
          </a:effectRef>
          <a:fontRef idx="minor">
            <a:schemeClr val="tx1"/>
          </a:fontRef>
        </p:style>
      </p:cxnSp>
      <p:sp>
        <p:nvSpPr>
          <p:cNvPr id="6" name="CasellaDiTesto 4"/>
          <p:cNvSpPr txBox="1"/>
          <p:nvPr/>
        </p:nvSpPr>
        <p:spPr>
          <a:xfrm>
            <a:off x="-1470983" y="6303971"/>
            <a:ext cx="3679163" cy="400110"/>
          </a:xfrm>
          <a:prstGeom prst="rect">
            <a:avLst/>
          </a:prstGeom>
          <a:noFill/>
        </p:spPr>
        <p:txBody>
          <a:bodyPr wrap="square" rtlCol="0">
            <a:spAutoFit/>
          </a:bodyPr>
          <a:lstStyle/>
          <a:p>
            <a:pPr algn="r"/>
            <a:r>
              <a:rPr lang="it-IT" sz="2000" dirty="0">
                <a:solidFill>
                  <a:schemeClr val="tx1">
                    <a:lumMod val="50000"/>
                    <a:lumOff val="50000"/>
                  </a:schemeClr>
                </a:solidFill>
              </a:rPr>
              <a:t>Giovanni Zarra </a:t>
            </a:r>
          </a:p>
        </p:txBody>
      </p:sp>
      <p:pic>
        <p:nvPicPr>
          <p:cNvPr id="8"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42080" y="1417638"/>
            <a:ext cx="6348984" cy="6324600"/>
          </a:xfrm>
          <a:prstGeom prst="rect">
            <a:avLst/>
          </a:prstGeom>
        </p:spPr>
      </p:pic>
      <p:sp>
        <p:nvSpPr>
          <p:cNvPr id="9" name="CasellaDiTesto 8"/>
          <p:cNvSpPr txBox="1"/>
          <p:nvPr/>
        </p:nvSpPr>
        <p:spPr>
          <a:xfrm>
            <a:off x="4352673" y="6013314"/>
            <a:ext cx="4334127" cy="707886"/>
          </a:xfrm>
          <a:prstGeom prst="rect">
            <a:avLst/>
          </a:prstGeom>
          <a:noFill/>
        </p:spPr>
        <p:txBody>
          <a:bodyPr wrap="square" rtlCol="0">
            <a:spAutoFit/>
          </a:bodyPr>
          <a:lstStyle/>
          <a:p>
            <a:pPr algn="r"/>
            <a:endParaRPr lang="it-IT" sz="2000" dirty="0">
              <a:solidFill>
                <a:schemeClr val="bg1">
                  <a:lumMod val="50000"/>
                </a:schemeClr>
              </a:solidFill>
            </a:endParaRPr>
          </a:p>
          <a:p>
            <a:pPr algn="r"/>
            <a:r>
              <a:rPr lang="it-IT" sz="2000" dirty="0">
                <a:solidFill>
                  <a:schemeClr val="bg1">
                    <a:lumMod val="50000"/>
                  </a:schemeClr>
                </a:solidFill>
              </a:rPr>
              <a:t>Corso di diritto internazionale</a:t>
            </a:r>
          </a:p>
        </p:txBody>
      </p:sp>
    </p:spTree>
    <p:extLst>
      <p:ext uri="{BB962C8B-B14F-4D97-AF65-F5344CB8AC3E}">
        <p14:creationId xmlns:p14="http://schemas.microsoft.com/office/powerpoint/2010/main" val="154655688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r>
              <a:rPr lang="it-IT" dirty="0">
                <a:solidFill>
                  <a:srgbClr val="1F497D"/>
                </a:solidFill>
              </a:rPr>
              <a:t>…segue</a:t>
            </a:r>
            <a:endParaRPr lang="it-IT" i="1" dirty="0">
              <a:solidFill>
                <a:srgbClr val="1F497D"/>
              </a:solidFill>
            </a:endParaRPr>
          </a:p>
        </p:txBody>
      </p:sp>
      <p:sp>
        <p:nvSpPr>
          <p:cNvPr id="3" name="Segnaposto contenuto 2"/>
          <p:cNvSpPr>
            <a:spLocks noGrp="1"/>
          </p:cNvSpPr>
          <p:nvPr>
            <p:ph idx="1"/>
          </p:nvPr>
        </p:nvSpPr>
        <p:spPr>
          <a:xfrm>
            <a:off x="457200" y="1108238"/>
            <a:ext cx="8229600" cy="5259019"/>
          </a:xfrm>
        </p:spPr>
        <p:txBody>
          <a:bodyPr>
            <a:normAutofit/>
          </a:bodyPr>
          <a:lstStyle/>
          <a:p>
            <a:pPr marL="0" indent="0" algn="just">
              <a:buNone/>
            </a:pPr>
            <a:r>
              <a:rPr lang="it-IT" dirty="0">
                <a:solidFill>
                  <a:srgbClr val="1F497D"/>
                </a:solidFill>
              </a:rPr>
              <a:t>Nella materia dei diritti umani, invece, la situazione è parzialmente diversa.</a:t>
            </a:r>
          </a:p>
          <a:p>
            <a:pPr marL="0" indent="0" algn="just">
              <a:buNone/>
            </a:pPr>
            <a:r>
              <a:rPr lang="it-IT" dirty="0">
                <a:solidFill>
                  <a:srgbClr val="1F497D"/>
                </a:solidFill>
              </a:rPr>
              <a:t>L’importanza assiologica della materia giustificherebbe una disciplina diversa. </a:t>
            </a:r>
          </a:p>
          <a:p>
            <a:pPr marL="0" indent="0" algn="just">
              <a:buNone/>
            </a:pPr>
            <a:r>
              <a:rPr lang="it-IT" dirty="0">
                <a:solidFill>
                  <a:srgbClr val="1F497D"/>
                </a:solidFill>
              </a:rPr>
              <a:t>Prassi corti in tema di diritti umani (</a:t>
            </a:r>
            <a:r>
              <a:rPr lang="it-IT" dirty="0" err="1">
                <a:solidFill>
                  <a:srgbClr val="1F497D"/>
                </a:solidFill>
              </a:rPr>
              <a:t>CtEDU</a:t>
            </a:r>
            <a:r>
              <a:rPr lang="it-IT" dirty="0">
                <a:solidFill>
                  <a:srgbClr val="1F497D"/>
                </a:solidFill>
              </a:rPr>
              <a:t>) conferma. </a:t>
            </a:r>
            <a:r>
              <a:rPr lang="it-IT" i="1" dirty="0">
                <a:solidFill>
                  <a:srgbClr val="1F497D"/>
                </a:solidFill>
              </a:rPr>
              <a:t>Grande Stevens c. Italia</a:t>
            </a:r>
            <a:r>
              <a:rPr lang="it-IT" dirty="0">
                <a:solidFill>
                  <a:srgbClr val="1F497D"/>
                </a:solidFill>
              </a:rPr>
              <a:t> (2014): Corte, posta dinnanzi a riserva generale – non autorizzata da art. 57 CEDU – l’ha dichiarata nulla senza alcuna conseguenza per lo Stato riservante.</a:t>
            </a:r>
          </a:p>
        </p:txBody>
      </p:sp>
      <p:cxnSp>
        <p:nvCxnSpPr>
          <p:cNvPr id="4" name="Straight Connector 3"/>
          <p:cNvCxnSpPr/>
          <p:nvPr/>
        </p:nvCxnSpPr>
        <p:spPr>
          <a:xfrm>
            <a:off x="605646" y="6317771"/>
            <a:ext cx="7872396" cy="49486"/>
          </a:xfrm>
          <a:prstGeom prst="line">
            <a:avLst/>
          </a:prstGeom>
        </p:spPr>
        <p:style>
          <a:lnRef idx="2">
            <a:schemeClr val="accent1"/>
          </a:lnRef>
          <a:fillRef idx="0">
            <a:schemeClr val="accent1"/>
          </a:fillRef>
          <a:effectRef idx="1">
            <a:schemeClr val="accent1"/>
          </a:effectRef>
          <a:fontRef idx="minor">
            <a:schemeClr val="tx1"/>
          </a:fontRef>
        </p:style>
      </p:cxnSp>
      <p:sp>
        <p:nvSpPr>
          <p:cNvPr id="6" name="CasellaDiTesto 4"/>
          <p:cNvSpPr txBox="1"/>
          <p:nvPr/>
        </p:nvSpPr>
        <p:spPr>
          <a:xfrm>
            <a:off x="-1470983" y="6303971"/>
            <a:ext cx="3679163" cy="400110"/>
          </a:xfrm>
          <a:prstGeom prst="rect">
            <a:avLst/>
          </a:prstGeom>
          <a:noFill/>
        </p:spPr>
        <p:txBody>
          <a:bodyPr wrap="square" rtlCol="0">
            <a:spAutoFit/>
          </a:bodyPr>
          <a:lstStyle/>
          <a:p>
            <a:pPr algn="r"/>
            <a:r>
              <a:rPr lang="it-IT" sz="2000" dirty="0">
                <a:solidFill>
                  <a:schemeClr val="tx1">
                    <a:lumMod val="50000"/>
                    <a:lumOff val="50000"/>
                  </a:schemeClr>
                </a:solidFill>
              </a:rPr>
              <a:t>Giovanni Zarra </a:t>
            </a:r>
          </a:p>
        </p:txBody>
      </p:sp>
      <p:pic>
        <p:nvPicPr>
          <p:cNvPr id="8"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42080" y="1417638"/>
            <a:ext cx="6348984" cy="6324600"/>
          </a:xfrm>
          <a:prstGeom prst="rect">
            <a:avLst/>
          </a:prstGeom>
        </p:spPr>
      </p:pic>
      <p:sp>
        <p:nvSpPr>
          <p:cNvPr id="9" name="CasellaDiTesto 8"/>
          <p:cNvSpPr txBox="1"/>
          <p:nvPr/>
        </p:nvSpPr>
        <p:spPr>
          <a:xfrm>
            <a:off x="4352673" y="6013314"/>
            <a:ext cx="4334127" cy="707886"/>
          </a:xfrm>
          <a:prstGeom prst="rect">
            <a:avLst/>
          </a:prstGeom>
          <a:noFill/>
        </p:spPr>
        <p:txBody>
          <a:bodyPr wrap="square" rtlCol="0">
            <a:spAutoFit/>
          </a:bodyPr>
          <a:lstStyle/>
          <a:p>
            <a:pPr algn="r"/>
            <a:endParaRPr lang="it-IT" sz="2000" dirty="0">
              <a:solidFill>
                <a:schemeClr val="bg1">
                  <a:lumMod val="50000"/>
                </a:schemeClr>
              </a:solidFill>
            </a:endParaRPr>
          </a:p>
          <a:p>
            <a:pPr algn="r"/>
            <a:r>
              <a:rPr lang="it-IT" sz="2000" dirty="0">
                <a:solidFill>
                  <a:schemeClr val="bg1">
                    <a:lumMod val="50000"/>
                  </a:schemeClr>
                </a:solidFill>
              </a:rPr>
              <a:t>Corso di diritto internazionale</a:t>
            </a:r>
          </a:p>
        </p:txBody>
      </p:sp>
    </p:spTree>
    <p:extLst>
      <p:ext uri="{BB962C8B-B14F-4D97-AF65-F5344CB8AC3E}">
        <p14:creationId xmlns:p14="http://schemas.microsoft.com/office/powerpoint/2010/main" val="1368582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r>
              <a:rPr lang="it-IT" dirty="0">
                <a:solidFill>
                  <a:srgbClr val="1F497D"/>
                </a:solidFill>
              </a:rPr>
              <a:t>Art. 57 CEDU - </a:t>
            </a:r>
            <a:r>
              <a:rPr lang="it-IT" i="1" dirty="0">
                <a:solidFill>
                  <a:srgbClr val="1F497D"/>
                </a:solidFill>
              </a:rPr>
              <a:t>Riserve</a:t>
            </a:r>
          </a:p>
        </p:txBody>
      </p:sp>
      <p:sp>
        <p:nvSpPr>
          <p:cNvPr id="3" name="Segnaposto contenuto 2"/>
          <p:cNvSpPr>
            <a:spLocks noGrp="1"/>
          </p:cNvSpPr>
          <p:nvPr>
            <p:ph idx="1"/>
          </p:nvPr>
        </p:nvSpPr>
        <p:spPr>
          <a:xfrm>
            <a:off x="457200" y="1108238"/>
            <a:ext cx="8229600" cy="5259019"/>
          </a:xfrm>
        </p:spPr>
        <p:txBody>
          <a:bodyPr>
            <a:noAutofit/>
          </a:bodyPr>
          <a:lstStyle/>
          <a:p>
            <a:pPr marL="0" indent="0" algn="just">
              <a:buNone/>
            </a:pPr>
            <a:r>
              <a:rPr lang="it-IT" sz="2800" dirty="0">
                <a:solidFill>
                  <a:srgbClr val="1F497D"/>
                </a:solidFill>
              </a:rPr>
              <a:t>1. Ogni Stato, al momento della firma della presente Convenzione o del deposito del suo strumento di ratifica, può formulare una riserva riguardo a una determinata disposizione della Convenzione, nella misura in cui una legge in quel momento in vigore sul suo territorio non sia conforme a tale disposizione. Le riserve di carattere generale [</a:t>
            </a:r>
            <a:r>
              <a:rPr lang="it-IT" sz="2800" i="1" dirty="0">
                <a:solidFill>
                  <a:srgbClr val="1F497D"/>
                </a:solidFill>
              </a:rPr>
              <a:t>ossia una riserva redatta in termini troppo vaghi o ampi per poterne valutare con precisione il senso e il campo di applicazione. Si deve poter valutare con precisione l’impegno dello Stato contraente senza possibili interpretazioni ambigue</a:t>
            </a:r>
            <a:r>
              <a:rPr lang="it-IT" sz="2800" dirty="0">
                <a:solidFill>
                  <a:srgbClr val="1F497D"/>
                </a:solidFill>
              </a:rPr>
              <a:t>] non sono autorizzate ai sensi del presente articolo.</a:t>
            </a:r>
          </a:p>
        </p:txBody>
      </p:sp>
      <p:cxnSp>
        <p:nvCxnSpPr>
          <p:cNvPr id="4" name="Straight Connector 3"/>
          <p:cNvCxnSpPr/>
          <p:nvPr/>
        </p:nvCxnSpPr>
        <p:spPr>
          <a:xfrm>
            <a:off x="605646" y="6317771"/>
            <a:ext cx="7872396" cy="49486"/>
          </a:xfrm>
          <a:prstGeom prst="line">
            <a:avLst/>
          </a:prstGeom>
        </p:spPr>
        <p:style>
          <a:lnRef idx="2">
            <a:schemeClr val="accent1"/>
          </a:lnRef>
          <a:fillRef idx="0">
            <a:schemeClr val="accent1"/>
          </a:fillRef>
          <a:effectRef idx="1">
            <a:schemeClr val="accent1"/>
          </a:effectRef>
          <a:fontRef idx="minor">
            <a:schemeClr val="tx1"/>
          </a:fontRef>
        </p:style>
      </p:cxnSp>
      <p:sp>
        <p:nvSpPr>
          <p:cNvPr id="6" name="CasellaDiTesto 4"/>
          <p:cNvSpPr txBox="1"/>
          <p:nvPr/>
        </p:nvSpPr>
        <p:spPr>
          <a:xfrm>
            <a:off x="-1470983" y="6303971"/>
            <a:ext cx="3679163" cy="400110"/>
          </a:xfrm>
          <a:prstGeom prst="rect">
            <a:avLst/>
          </a:prstGeom>
          <a:noFill/>
        </p:spPr>
        <p:txBody>
          <a:bodyPr wrap="square" rtlCol="0">
            <a:spAutoFit/>
          </a:bodyPr>
          <a:lstStyle/>
          <a:p>
            <a:pPr algn="r"/>
            <a:r>
              <a:rPr lang="it-IT" sz="2000" dirty="0">
                <a:solidFill>
                  <a:schemeClr val="tx1">
                    <a:lumMod val="50000"/>
                    <a:lumOff val="50000"/>
                  </a:schemeClr>
                </a:solidFill>
              </a:rPr>
              <a:t>Giovanni Zarra </a:t>
            </a:r>
          </a:p>
        </p:txBody>
      </p:sp>
      <p:pic>
        <p:nvPicPr>
          <p:cNvPr id="8"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42080" y="1417638"/>
            <a:ext cx="6348984" cy="6324600"/>
          </a:xfrm>
          <a:prstGeom prst="rect">
            <a:avLst/>
          </a:prstGeom>
        </p:spPr>
      </p:pic>
      <p:sp>
        <p:nvSpPr>
          <p:cNvPr id="9" name="CasellaDiTesto 8"/>
          <p:cNvSpPr txBox="1"/>
          <p:nvPr/>
        </p:nvSpPr>
        <p:spPr>
          <a:xfrm>
            <a:off x="4352673" y="6013314"/>
            <a:ext cx="4334127" cy="707886"/>
          </a:xfrm>
          <a:prstGeom prst="rect">
            <a:avLst/>
          </a:prstGeom>
          <a:noFill/>
        </p:spPr>
        <p:txBody>
          <a:bodyPr wrap="square" rtlCol="0">
            <a:spAutoFit/>
          </a:bodyPr>
          <a:lstStyle/>
          <a:p>
            <a:pPr algn="r"/>
            <a:endParaRPr lang="it-IT" sz="2000" dirty="0">
              <a:solidFill>
                <a:schemeClr val="bg1">
                  <a:lumMod val="50000"/>
                </a:schemeClr>
              </a:solidFill>
            </a:endParaRPr>
          </a:p>
          <a:p>
            <a:pPr algn="r"/>
            <a:r>
              <a:rPr lang="it-IT" sz="2000" dirty="0">
                <a:solidFill>
                  <a:schemeClr val="bg1">
                    <a:lumMod val="50000"/>
                  </a:schemeClr>
                </a:solidFill>
              </a:rPr>
              <a:t>Corso di diritto internazionale</a:t>
            </a:r>
          </a:p>
        </p:txBody>
      </p:sp>
    </p:spTree>
    <p:extLst>
      <p:ext uri="{BB962C8B-B14F-4D97-AF65-F5344CB8AC3E}">
        <p14:creationId xmlns:p14="http://schemas.microsoft.com/office/powerpoint/2010/main" val="84164101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r>
              <a:rPr lang="it-IT" dirty="0">
                <a:solidFill>
                  <a:srgbClr val="1F497D"/>
                </a:solidFill>
              </a:rPr>
              <a:t>Riserva tardiva</a:t>
            </a:r>
          </a:p>
        </p:txBody>
      </p:sp>
      <p:sp>
        <p:nvSpPr>
          <p:cNvPr id="3" name="Segnaposto contenuto 2"/>
          <p:cNvSpPr>
            <a:spLocks noGrp="1"/>
          </p:cNvSpPr>
          <p:nvPr>
            <p:ph idx="1"/>
          </p:nvPr>
        </p:nvSpPr>
        <p:spPr>
          <a:xfrm>
            <a:off x="457200" y="1108238"/>
            <a:ext cx="8229600" cy="5259019"/>
          </a:xfrm>
        </p:spPr>
        <p:txBody>
          <a:bodyPr>
            <a:normAutofit/>
          </a:bodyPr>
          <a:lstStyle/>
          <a:p>
            <a:pPr marL="0" indent="0" algn="just">
              <a:buNone/>
            </a:pPr>
            <a:r>
              <a:rPr lang="it-IT" dirty="0">
                <a:solidFill>
                  <a:srgbClr val="1F497D"/>
                </a:solidFill>
              </a:rPr>
              <a:t>Art. 19 VCLT: riserva può essere formulata nel momento di sottoscrivere, ratificare, accettare, approvare un trattato o di aderire.</a:t>
            </a:r>
          </a:p>
          <a:p>
            <a:pPr marL="0" indent="0" algn="just">
              <a:buNone/>
            </a:pPr>
            <a:r>
              <a:rPr lang="it-IT" dirty="0">
                <a:solidFill>
                  <a:srgbClr val="1F497D"/>
                </a:solidFill>
              </a:rPr>
              <a:t>La prassi comunque ha ammesso riserve tardive se non vi è opposizione da parte degli altri contraenti.</a:t>
            </a:r>
          </a:p>
          <a:p>
            <a:pPr marL="0" indent="0" algn="just">
              <a:buNone/>
            </a:pPr>
            <a:r>
              <a:rPr lang="it-IT" dirty="0">
                <a:solidFill>
                  <a:srgbClr val="1F497D"/>
                </a:solidFill>
              </a:rPr>
              <a:t>Par. 2.3.1 Guida del 2011: La riserva tardiva senza opposizioni è ammissibile.</a:t>
            </a:r>
          </a:p>
        </p:txBody>
      </p:sp>
      <p:cxnSp>
        <p:nvCxnSpPr>
          <p:cNvPr id="4" name="Straight Connector 3"/>
          <p:cNvCxnSpPr/>
          <p:nvPr/>
        </p:nvCxnSpPr>
        <p:spPr>
          <a:xfrm>
            <a:off x="605646" y="6317771"/>
            <a:ext cx="7872396" cy="49486"/>
          </a:xfrm>
          <a:prstGeom prst="line">
            <a:avLst/>
          </a:prstGeom>
        </p:spPr>
        <p:style>
          <a:lnRef idx="2">
            <a:schemeClr val="accent1"/>
          </a:lnRef>
          <a:fillRef idx="0">
            <a:schemeClr val="accent1"/>
          </a:fillRef>
          <a:effectRef idx="1">
            <a:schemeClr val="accent1"/>
          </a:effectRef>
          <a:fontRef idx="minor">
            <a:schemeClr val="tx1"/>
          </a:fontRef>
        </p:style>
      </p:cxnSp>
      <p:sp>
        <p:nvSpPr>
          <p:cNvPr id="6" name="CasellaDiTesto 4"/>
          <p:cNvSpPr txBox="1"/>
          <p:nvPr/>
        </p:nvSpPr>
        <p:spPr>
          <a:xfrm>
            <a:off x="-1470983" y="6303971"/>
            <a:ext cx="3679163" cy="400110"/>
          </a:xfrm>
          <a:prstGeom prst="rect">
            <a:avLst/>
          </a:prstGeom>
          <a:noFill/>
        </p:spPr>
        <p:txBody>
          <a:bodyPr wrap="square" rtlCol="0">
            <a:spAutoFit/>
          </a:bodyPr>
          <a:lstStyle/>
          <a:p>
            <a:pPr algn="r"/>
            <a:r>
              <a:rPr lang="it-IT" sz="2000" dirty="0">
                <a:solidFill>
                  <a:schemeClr val="tx1">
                    <a:lumMod val="50000"/>
                    <a:lumOff val="50000"/>
                  </a:schemeClr>
                </a:solidFill>
              </a:rPr>
              <a:t>Giovanni Zarra </a:t>
            </a:r>
          </a:p>
        </p:txBody>
      </p:sp>
      <p:pic>
        <p:nvPicPr>
          <p:cNvPr id="8"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42080" y="1417638"/>
            <a:ext cx="6348984" cy="6324600"/>
          </a:xfrm>
          <a:prstGeom prst="rect">
            <a:avLst/>
          </a:prstGeom>
        </p:spPr>
      </p:pic>
      <p:sp>
        <p:nvSpPr>
          <p:cNvPr id="9" name="CasellaDiTesto 8"/>
          <p:cNvSpPr txBox="1"/>
          <p:nvPr/>
        </p:nvSpPr>
        <p:spPr>
          <a:xfrm>
            <a:off x="4352673" y="6013314"/>
            <a:ext cx="4334127" cy="707886"/>
          </a:xfrm>
          <a:prstGeom prst="rect">
            <a:avLst/>
          </a:prstGeom>
          <a:noFill/>
        </p:spPr>
        <p:txBody>
          <a:bodyPr wrap="square" rtlCol="0">
            <a:spAutoFit/>
          </a:bodyPr>
          <a:lstStyle/>
          <a:p>
            <a:pPr algn="r"/>
            <a:endParaRPr lang="it-IT" sz="2000" dirty="0">
              <a:solidFill>
                <a:schemeClr val="bg1">
                  <a:lumMod val="50000"/>
                </a:schemeClr>
              </a:solidFill>
            </a:endParaRPr>
          </a:p>
          <a:p>
            <a:pPr algn="r"/>
            <a:r>
              <a:rPr lang="it-IT" sz="2000" dirty="0">
                <a:solidFill>
                  <a:schemeClr val="bg1">
                    <a:lumMod val="50000"/>
                  </a:schemeClr>
                </a:solidFill>
              </a:rPr>
              <a:t>Corso di diritto internazionale</a:t>
            </a:r>
          </a:p>
        </p:txBody>
      </p:sp>
    </p:spTree>
    <p:extLst>
      <p:ext uri="{BB962C8B-B14F-4D97-AF65-F5344CB8AC3E}">
        <p14:creationId xmlns:p14="http://schemas.microsoft.com/office/powerpoint/2010/main" val="55749470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r>
              <a:rPr lang="it-IT" dirty="0">
                <a:solidFill>
                  <a:srgbClr val="1F497D"/>
                </a:solidFill>
              </a:rPr>
              <a:t>Riserva interna</a:t>
            </a:r>
          </a:p>
        </p:txBody>
      </p:sp>
      <p:sp>
        <p:nvSpPr>
          <p:cNvPr id="3" name="Segnaposto contenuto 2"/>
          <p:cNvSpPr>
            <a:spLocks noGrp="1"/>
          </p:cNvSpPr>
          <p:nvPr>
            <p:ph idx="1"/>
          </p:nvPr>
        </p:nvSpPr>
        <p:spPr>
          <a:xfrm>
            <a:off x="471005" y="1069797"/>
            <a:ext cx="8229600" cy="5109915"/>
          </a:xfrm>
        </p:spPr>
        <p:txBody>
          <a:bodyPr>
            <a:noAutofit/>
          </a:bodyPr>
          <a:lstStyle/>
          <a:p>
            <a:pPr marL="0" indent="0" algn="just">
              <a:buNone/>
            </a:pPr>
            <a:endParaRPr lang="it-IT" dirty="0">
              <a:solidFill>
                <a:srgbClr val="1F497D"/>
              </a:solidFill>
            </a:endParaRPr>
          </a:p>
          <a:p>
            <a:pPr marL="0" indent="0" algn="just">
              <a:buNone/>
            </a:pPr>
            <a:r>
              <a:rPr lang="it-IT" dirty="0">
                <a:solidFill>
                  <a:srgbClr val="1F497D"/>
                </a:solidFill>
              </a:rPr>
              <a:t>Riserva apposta da uno Stato per salvaguardare il suo diritto interno. Si condiziona l’applicazione del trattato alla compatibilità dello stesso con la Costituzione e le leggi nazionali. </a:t>
            </a:r>
          </a:p>
          <a:p>
            <a:pPr marL="0" indent="0" algn="just">
              <a:buNone/>
            </a:pPr>
            <a:r>
              <a:rPr lang="it-IT" dirty="0">
                <a:solidFill>
                  <a:srgbClr val="1F497D"/>
                </a:solidFill>
              </a:rPr>
              <a:t>Art. 27 VCLT: uno Stato non può invocare le disposizioni del suo diritto interno per giustificare la mancata esecuzione di un trattato (fatto salvo art. 46 VCLT). </a:t>
            </a:r>
          </a:p>
        </p:txBody>
      </p:sp>
      <p:cxnSp>
        <p:nvCxnSpPr>
          <p:cNvPr id="4" name="Straight Connector 3"/>
          <p:cNvCxnSpPr/>
          <p:nvPr/>
        </p:nvCxnSpPr>
        <p:spPr>
          <a:xfrm>
            <a:off x="605646" y="6317771"/>
            <a:ext cx="7872396" cy="49486"/>
          </a:xfrm>
          <a:prstGeom prst="line">
            <a:avLst/>
          </a:prstGeom>
        </p:spPr>
        <p:style>
          <a:lnRef idx="2">
            <a:schemeClr val="accent1"/>
          </a:lnRef>
          <a:fillRef idx="0">
            <a:schemeClr val="accent1"/>
          </a:fillRef>
          <a:effectRef idx="1">
            <a:schemeClr val="accent1"/>
          </a:effectRef>
          <a:fontRef idx="minor">
            <a:schemeClr val="tx1"/>
          </a:fontRef>
        </p:style>
      </p:cxnSp>
      <p:sp>
        <p:nvSpPr>
          <p:cNvPr id="8" name="CasellaDiTesto 4"/>
          <p:cNvSpPr txBox="1"/>
          <p:nvPr/>
        </p:nvSpPr>
        <p:spPr>
          <a:xfrm>
            <a:off x="-1382382" y="6291113"/>
            <a:ext cx="3679163" cy="400110"/>
          </a:xfrm>
          <a:prstGeom prst="rect">
            <a:avLst/>
          </a:prstGeom>
          <a:noFill/>
        </p:spPr>
        <p:txBody>
          <a:bodyPr wrap="square" rtlCol="0">
            <a:spAutoFit/>
          </a:bodyPr>
          <a:lstStyle/>
          <a:p>
            <a:pPr algn="r"/>
            <a:r>
              <a:rPr lang="it-IT" sz="2000" dirty="0">
                <a:solidFill>
                  <a:schemeClr val="tx1">
                    <a:lumMod val="50000"/>
                    <a:lumOff val="50000"/>
                  </a:schemeClr>
                </a:solidFill>
              </a:rPr>
              <a:t>Giovanni Zarra</a:t>
            </a:r>
          </a:p>
        </p:txBody>
      </p:sp>
      <p:pic>
        <p:nvPicPr>
          <p:cNvPr id="10"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42080" y="1417638"/>
            <a:ext cx="6348984" cy="6324600"/>
          </a:xfrm>
          <a:prstGeom prst="rect">
            <a:avLst/>
          </a:prstGeom>
        </p:spPr>
      </p:pic>
      <p:sp>
        <p:nvSpPr>
          <p:cNvPr id="11" name="CasellaDiTesto 10"/>
          <p:cNvSpPr txBox="1"/>
          <p:nvPr/>
        </p:nvSpPr>
        <p:spPr>
          <a:xfrm>
            <a:off x="4352673" y="5963828"/>
            <a:ext cx="4334127" cy="707886"/>
          </a:xfrm>
          <a:prstGeom prst="rect">
            <a:avLst/>
          </a:prstGeom>
          <a:noFill/>
        </p:spPr>
        <p:txBody>
          <a:bodyPr wrap="square" rtlCol="0">
            <a:spAutoFit/>
          </a:bodyPr>
          <a:lstStyle/>
          <a:p>
            <a:pPr algn="r"/>
            <a:endParaRPr lang="it-IT" sz="2000" dirty="0">
              <a:solidFill>
                <a:schemeClr val="bg1">
                  <a:lumMod val="50000"/>
                </a:schemeClr>
              </a:solidFill>
            </a:endParaRPr>
          </a:p>
          <a:p>
            <a:pPr algn="r"/>
            <a:r>
              <a:rPr lang="it-IT" sz="2000" dirty="0">
                <a:solidFill>
                  <a:schemeClr val="bg1">
                    <a:lumMod val="50000"/>
                  </a:schemeClr>
                </a:solidFill>
              </a:rPr>
              <a:t>Corso di diritto internazionale</a:t>
            </a:r>
          </a:p>
        </p:txBody>
      </p:sp>
    </p:spTree>
    <p:extLst>
      <p:ext uri="{BB962C8B-B14F-4D97-AF65-F5344CB8AC3E}">
        <p14:creationId xmlns:p14="http://schemas.microsoft.com/office/powerpoint/2010/main" val="66270323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r>
              <a:rPr lang="it-IT" dirty="0">
                <a:solidFill>
                  <a:srgbClr val="1F497D"/>
                </a:solidFill>
              </a:rPr>
              <a:t>…segue</a:t>
            </a:r>
          </a:p>
        </p:txBody>
      </p:sp>
      <p:cxnSp>
        <p:nvCxnSpPr>
          <p:cNvPr id="4" name="Straight Connector 3"/>
          <p:cNvCxnSpPr/>
          <p:nvPr/>
        </p:nvCxnSpPr>
        <p:spPr>
          <a:xfrm>
            <a:off x="605646" y="6317771"/>
            <a:ext cx="7872396" cy="49486"/>
          </a:xfrm>
          <a:prstGeom prst="line">
            <a:avLst/>
          </a:prstGeom>
        </p:spPr>
        <p:style>
          <a:lnRef idx="2">
            <a:schemeClr val="accent1"/>
          </a:lnRef>
          <a:fillRef idx="0">
            <a:schemeClr val="accent1"/>
          </a:fillRef>
          <a:effectRef idx="1">
            <a:schemeClr val="accent1"/>
          </a:effectRef>
          <a:fontRef idx="minor">
            <a:schemeClr val="tx1"/>
          </a:fontRef>
        </p:style>
      </p:cxnSp>
      <p:sp>
        <p:nvSpPr>
          <p:cNvPr id="8" name="CasellaDiTesto 4"/>
          <p:cNvSpPr txBox="1"/>
          <p:nvPr/>
        </p:nvSpPr>
        <p:spPr>
          <a:xfrm>
            <a:off x="-1382382" y="6291113"/>
            <a:ext cx="3679163" cy="400110"/>
          </a:xfrm>
          <a:prstGeom prst="rect">
            <a:avLst/>
          </a:prstGeom>
          <a:noFill/>
        </p:spPr>
        <p:txBody>
          <a:bodyPr wrap="square" rtlCol="0">
            <a:spAutoFit/>
          </a:bodyPr>
          <a:lstStyle/>
          <a:p>
            <a:pPr algn="r"/>
            <a:r>
              <a:rPr lang="it-IT" sz="2000" dirty="0">
                <a:solidFill>
                  <a:schemeClr val="tx1">
                    <a:lumMod val="50000"/>
                    <a:lumOff val="50000"/>
                  </a:schemeClr>
                </a:solidFill>
              </a:rPr>
              <a:t>Giovanni Zarra</a:t>
            </a:r>
          </a:p>
        </p:txBody>
      </p:sp>
      <p:pic>
        <p:nvPicPr>
          <p:cNvPr id="10"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42080" y="1417638"/>
            <a:ext cx="6348984" cy="6324600"/>
          </a:xfrm>
          <a:prstGeom prst="rect">
            <a:avLst/>
          </a:prstGeom>
        </p:spPr>
      </p:pic>
      <p:sp>
        <p:nvSpPr>
          <p:cNvPr id="11" name="CasellaDiTesto 10"/>
          <p:cNvSpPr txBox="1"/>
          <p:nvPr/>
        </p:nvSpPr>
        <p:spPr>
          <a:xfrm>
            <a:off x="4352673" y="5963828"/>
            <a:ext cx="4334127" cy="707886"/>
          </a:xfrm>
          <a:prstGeom prst="rect">
            <a:avLst/>
          </a:prstGeom>
          <a:noFill/>
        </p:spPr>
        <p:txBody>
          <a:bodyPr wrap="square" rtlCol="0">
            <a:spAutoFit/>
          </a:bodyPr>
          <a:lstStyle/>
          <a:p>
            <a:pPr algn="r"/>
            <a:endParaRPr lang="it-IT" sz="2000" dirty="0">
              <a:solidFill>
                <a:schemeClr val="bg1">
                  <a:lumMod val="50000"/>
                </a:schemeClr>
              </a:solidFill>
            </a:endParaRPr>
          </a:p>
          <a:p>
            <a:pPr algn="r"/>
            <a:r>
              <a:rPr lang="it-IT" sz="2000" dirty="0">
                <a:solidFill>
                  <a:schemeClr val="bg1">
                    <a:lumMod val="50000"/>
                  </a:schemeClr>
                </a:solidFill>
              </a:rPr>
              <a:t>Corso di diritto internazionale</a:t>
            </a:r>
          </a:p>
        </p:txBody>
      </p:sp>
      <p:sp>
        <p:nvSpPr>
          <p:cNvPr id="5" name="Segnaposto contenuto 4">
            <a:extLst>
              <a:ext uri="{FF2B5EF4-FFF2-40B4-BE49-F238E27FC236}">
                <a16:creationId xmlns:a16="http://schemas.microsoft.com/office/drawing/2014/main" id="{9B040A0B-39D6-4DA5-8D9C-6FDD6D57B47F}"/>
              </a:ext>
            </a:extLst>
          </p:cNvPr>
          <p:cNvSpPr>
            <a:spLocks noGrp="1"/>
          </p:cNvSpPr>
          <p:nvPr>
            <p:ph idx="1"/>
          </p:nvPr>
        </p:nvSpPr>
        <p:spPr>
          <a:xfrm>
            <a:off x="457200" y="1600200"/>
            <a:ext cx="8229600" cy="4717571"/>
          </a:xfrm>
        </p:spPr>
        <p:txBody>
          <a:bodyPr>
            <a:normAutofit/>
          </a:bodyPr>
          <a:lstStyle/>
          <a:p>
            <a:pPr marL="0" indent="0" algn="just">
              <a:buNone/>
            </a:pPr>
            <a:r>
              <a:rPr lang="it-IT" dirty="0">
                <a:solidFill>
                  <a:srgbClr val="1F497D"/>
                </a:solidFill>
                <a:latin typeface="+mj-lt"/>
                <a:ea typeface="+mj-ea"/>
                <a:cs typeface="+mj-cs"/>
              </a:rPr>
              <a:t>Riserva interna di carattere generico (riferentesi al diritto interno complessivamente) non è valida perché certamente contraria ad oggetto e scopo del trattato. </a:t>
            </a:r>
          </a:p>
          <a:p>
            <a:pPr marL="0" indent="0" algn="just">
              <a:buNone/>
            </a:pPr>
            <a:r>
              <a:rPr lang="it-IT" dirty="0">
                <a:solidFill>
                  <a:srgbClr val="1F497D"/>
                </a:solidFill>
                <a:latin typeface="+mj-lt"/>
                <a:ea typeface="+mj-ea"/>
                <a:cs typeface="+mj-cs"/>
              </a:rPr>
              <a:t>Non si possono modificare le caratteristiche dei trattati sulla base delle peculiarità dei singoli ordinamenti. </a:t>
            </a:r>
          </a:p>
        </p:txBody>
      </p:sp>
    </p:spTree>
    <p:extLst>
      <p:ext uri="{BB962C8B-B14F-4D97-AF65-F5344CB8AC3E}">
        <p14:creationId xmlns:p14="http://schemas.microsoft.com/office/powerpoint/2010/main" val="307696136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r>
              <a:rPr lang="it-IT" dirty="0">
                <a:solidFill>
                  <a:srgbClr val="1F497D"/>
                </a:solidFill>
              </a:rPr>
              <a:t>…segue</a:t>
            </a:r>
          </a:p>
        </p:txBody>
      </p:sp>
      <p:cxnSp>
        <p:nvCxnSpPr>
          <p:cNvPr id="4" name="Straight Connector 3"/>
          <p:cNvCxnSpPr/>
          <p:nvPr/>
        </p:nvCxnSpPr>
        <p:spPr>
          <a:xfrm>
            <a:off x="605646" y="6317771"/>
            <a:ext cx="7872396" cy="49486"/>
          </a:xfrm>
          <a:prstGeom prst="line">
            <a:avLst/>
          </a:prstGeom>
        </p:spPr>
        <p:style>
          <a:lnRef idx="2">
            <a:schemeClr val="accent1"/>
          </a:lnRef>
          <a:fillRef idx="0">
            <a:schemeClr val="accent1"/>
          </a:fillRef>
          <a:effectRef idx="1">
            <a:schemeClr val="accent1"/>
          </a:effectRef>
          <a:fontRef idx="minor">
            <a:schemeClr val="tx1"/>
          </a:fontRef>
        </p:style>
      </p:cxnSp>
      <p:sp>
        <p:nvSpPr>
          <p:cNvPr id="8" name="CasellaDiTesto 4"/>
          <p:cNvSpPr txBox="1"/>
          <p:nvPr/>
        </p:nvSpPr>
        <p:spPr>
          <a:xfrm>
            <a:off x="-1382382" y="6291113"/>
            <a:ext cx="3679163" cy="400110"/>
          </a:xfrm>
          <a:prstGeom prst="rect">
            <a:avLst/>
          </a:prstGeom>
          <a:noFill/>
        </p:spPr>
        <p:txBody>
          <a:bodyPr wrap="square" rtlCol="0">
            <a:spAutoFit/>
          </a:bodyPr>
          <a:lstStyle/>
          <a:p>
            <a:pPr algn="r"/>
            <a:r>
              <a:rPr lang="it-IT" sz="2000" dirty="0">
                <a:solidFill>
                  <a:schemeClr val="tx1">
                    <a:lumMod val="50000"/>
                    <a:lumOff val="50000"/>
                  </a:schemeClr>
                </a:solidFill>
              </a:rPr>
              <a:t>Giovanni Zarra</a:t>
            </a:r>
          </a:p>
        </p:txBody>
      </p:sp>
      <p:pic>
        <p:nvPicPr>
          <p:cNvPr id="10"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42080" y="1417638"/>
            <a:ext cx="6348984" cy="6324600"/>
          </a:xfrm>
          <a:prstGeom prst="rect">
            <a:avLst/>
          </a:prstGeom>
        </p:spPr>
      </p:pic>
      <p:sp>
        <p:nvSpPr>
          <p:cNvPr id="11" name="CasellaDiTesto 10"/>
          <p:cNvSpPr txBox="1"/>
          <p:nvPr/>
        </p:nvSpPr>
        <p:spPr>
          <a:xfrm>
            <a:off x="4352673" y="5963828"/>
            <a:ext cx="4334127" cy="707886"/>
          </a:xfrm>
          <a:prstGeom prst="rect">
            <a:avLst/>
          </a:prstGeom>
          <a:noFill/>
        </p:spPr>
        <p:txBody>
          <a:bodyPr wrap="square" rtlCol="0">
            <a:spAutoFit/>
          </a:bodyPr>
          <a:lstStyle/>
          <a:p>
            <a:pPr algn="r"/>
            <a:endParaRPr lang="it-IT" sz="2000" dirty="0">
              <a:solidFill>
                <a:schemeClr val="bg1">
                  <a:lumMod val="50000"/>
                </a:schemeClr>
              </a:solidFill>
            </a:endParaRPr>
          </a:p>
          <a:p>
            <a:pPr algn="r"/>
            <a:r>
              <a:rPr lang="it-IT" sz="2000" dirty="0">
                <a:solidFill>
                  <a:schemeClr val="bg1">
                    <a:lumMod val="50000"/>
                  </a:schemeClr>
                </a:solidFill>
              </a:rPr>
              <a:t>Corso di diritto internazionale</a:t>
            </a:r>
          </a:p>
        </p:txBody>
      </p:sp>
      <p:sp>
        <p:nvSpPr>
          <p:cNvPr id="5" name="Segnaposto contenuto 4">
            <a:extLst>
              <a:ext uri="{FF2B5EF4-FFF2-40B4-BE49-F238E27FC236}">
                <a16:creationId xmlns:a16="http://schemas.microsoft.com/office/drawing/2014/main" id="{9B040A0B-39D6-4DA5-8D9C-6FDD6D57B47F}"/>
              </a:ext>
            </a:extLst>
          </p:cNvPr>
          <p:cNvSpPr>
            <a:spLocks noGrp="1"/>
          </p:cNvSpPr>
          <p:nvPr>
            <p:ph idx="1"/>
          </p:nvPr>
        </p:nvSpPr>
        <p:spPr>
          <a:xfrm>
            <a:off x="457200" y="1240972"/>
            <a:ext cx="8229600" cy="5076800"/>
          </a:xfrm>
        </p:spPr>
        <p:txBody>
          <a:bodyPr>
            <a:normAutofit/>
          </a:bodyPr>
          <a:lstStyle/>
          <a:p>
            <a:pPr marL="0" indent="0" algn="just">
              <a:buNone/>
            </a:pPr>
            <a:r>
              <a:rPr lang="it-IT" dirty="0">
                <a:solidFill>
                  <a:srgbClr val="1F497D"/>
                </a:solidFill>
                <a:latin typeface="+mj-lt"/>
                <a:ea typeface="+mj-ea"/>
                <a:cs typeface="+mj-cs"/>
              </a:rPr>
              <a:t>Norvegia ha contestato riserva formulata dall’Iran alla Convenzione del 1989 sui diritti del fanciullo in cui l’Iran si riservava «il diritto di non applicare alcuna previsione o articolo della Convenzione laddove giudicati incompatibili con le leggi islamiche o la legislazione interna in vigore».</a:t>
            </a:r>
          </a:p>
          <a:p>
            <a:pPr marL="0" indent="0" algn="just">
              <a:buNone/>
            </a:pPr>
            <a:r>
              <a:rPr lang="it-IT" dirty="0">
                <a:solidFill>
                  <a:srgbClr val="1F497D"/>
                </a:solidFill>
                <a:latin typeface="+mj-lt"/>
                <a:ea typeface="+mj-ea"/>
                <a:cs typeface="+mj-cs"/>
              </a:rPr>
              <a:t>(…)</a:t>
            </a:r>
          </a:p>
        </p:txBody>
      </p:sp>
    </p:spTree>
    <p:extLst>
      <p:ext uri="{BB962C8B-B14F-4D97-AF65-F5344CB8AC3E}">
        <p14:creationId xmlns:p14="http://schemas.microsoft.com/office/powerpoint/2010/main" val="312090763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r>
              <a:rPr lang="it-IT" dirty="0">
                <a:solidFill>
                  <a:srgbClr val="1F497D"/>
                </a:solidFill>
              </a:rPr>
              <a:t>…segue</a:t>
            </a:r>
          </a:p>
        </p:txBody>
      </p:sp>
      <p:sp>
        <p:nvSpPr>
          <p:cNvPr id="3" name="Segnaposto contenuto 2"/>
          <p:cNvSpPr>
            <a:spLocks noGrp="1"/>
          </p:cNvSpPr>
          <p:nvPr>
            <p:ph idx="1"/>
          </p:nvPr>
        </p:nvSpPr>
        <p:spPr>
          <a:xfrm>
            <a:off x="471005" y="1069797"/>
            <a:ext cx="8229600" cy="5297460"/>
          </a:xfrm>
        </p:spPr>
        <p:txBody>
          <a:bodyPr>
            <a:noAutofit/>
          </a:bodyPr>
          <a:lstStyle/>
          <a:p>
            <a:pPr marL="0" indent="0" algn="just">
              <a:buNone/>
            </a:pPr>
            <a:r>
              <a:rPr lang="it-IT" dirty="0">
                <a:solidFill>
                  <a:srgbClr val="1F497D"/>
                </a:solidFill>
              </a:rPr>
              <a:t>Norvegia osserva che:</a:t>
            </a:r>
          </a:p>
          <a:p>
            <a:pPr marL="0" indent="0" algn="just">
              <a:buNone/>
            </a:pPr>
            <a:r>
              <a:rPr lang="it-IT" dirty="0">
                <a:solidFill>
                  <a:srgbClr val="1F497D"/>
                </a:solidFill>
              </a:rPr>
              <a:t>«Una riserva attraverso cui uno Stato limita le sue responsabilità in base alla Convenzione invocando principi generali del diritto interno può suscitare dei dubbi rispetto agli impegni dello Stato riservante con riguardo all’oggetto e allo scopo della Convenzione e contribuire, inoltre, a compromettere il fondamento stesso del diritto internazionale convenzionale».</a:t>
            </a:r>
          </a:p>
        </p:txBody>
      </p:sp>
      <p:cxnSp>
        <p:nvCxnSpPr>
          <p:cNvPr id="4" name="Straight Connector 3"/>
          <p:cNvCxnSpPr/>
          <p:nvPr/>
        </p:nvCxnSpPr>
        <p:spPr>
          <a:xfrm>
            <a:off x="605646" y="6317771"/>
            <a:ext cx="7872396" cy="49486"/>
          </a:xfrm>
          <a:prstGeom prst="line">
            <a:avLst/>
          </a:prstGeom>
        </p:spPr>
        <p:style>
          <a:lnRef idx="2">
            <a:schemeClr val="accent1"/>
          </a:lnRef>
          <a:fillRef idx="0">
            <a:schemeClr val="accent1"/>
          </a:fillRef>
          <a:effectRef idx="1">
            <a:schemeClr val="accent1"/>
          </a:effectRef>
          <a:fontRef idx="minor">
            <a:schemeClr val="tx1"/>
          </a:fontRef>
        </p:style>
      </p:cxnSp>
      <p:sp>
        <p:nvSpPr>
          <p:cNvPr id="8" name="CasellaDiTesto 4"/>
          <p:cNvSpPr txBox="1"/>
          <p:nvPr/>
        </p:nvSpPr>
        <p:spPr>
          <a:xfrm>
            <a:off x="-1382382" y="6291113"/>
            <a:ext cx="3679163" cy="400110"/>
          </a:xfrm>
          <a:prstGeom prst="rect">
            <a:avLst/>
          </a:prstGeom>
          <a:noFill/>
        </p:spPr>
        <p:txBody>
          <a:bodyPr wrap="square" rtlCol="0">
            <a:spAutoFit/>
          </a:bodyPr>
          <a:lstStyle/>
          <a:p>
            <a:pPr algn="r"/>
            <a:r>
              <a:rPr lang="it-IT" sz="2000" dirty="0">
                <a:solidFill>
                  <a:schemeClr val="tx1">
                    <a:lumMod val="50000"/>
                    <a:lumOff val="50000"/>
                  </a:schemeClr>
                </a:solidFill>
              </a:rPr>
              <a:t>Giovanni Zarra</a:t>
            </a:r>
          </a:p>
        </p:txBody>
      </p:sp>
      <p:pic>
        <p:nvPicPr>
          <p:cNvPr id="10"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42080" y="1417638"/>
            <a:ext cx="6348984" cy="6324600"/>
          </a:xfrm>
          <a:prstGeom prst="rect">
            <a:avLst/>
          </a:prstGeom>
        </p:spPr>
      </p:pic>
      <p:sp>
        <p:nvSpPr>
          <p:cNvPr id="11" name="CasellaDiTesto 10"/>
          <p:cNvSpPr txBox="1"/>
          <p:nvPr/>
        </p:nvSpPr>
        <p:spPr>
          <a:xfrm>
            <a:off x="4352673" y="5963828"/>
            <a:ext cx="4334127" cy="707886"/>
          </a:xfrm>
          <a:prstGeom prst="rect">
            <a:avLst/>
          </a:prstGeom>
          <a:noFill/>
        </p:spPr>
        <p:txBody>
          <a:bodyPr wrap="square" rtlCol="0">
            <a:spAutoFit/>
          </a:bodyPr>
          <a:lstStyle/>
          <a:p>
            <a:pPr algn="r"/>
            <a:endParaRPr lang="it-IT" sz="2000" dirty="0">
              <a:solidFill>
                <a:schemeClr val="bg1">
                  <a:lumMod val="50000"/>
                </a:schemeClr>
              </a:solidFill>
            </a:endParaRPr>
          </a:p>
          <a:p>
            <a:pPr algn="r"/>
            <a:r>
              <a:rPr lang="it-IT" sz="2000" dirty="0">
                <a:solidFill>
                  <a:schemeClr val="bg1">
                    <a:lumMod val="50000"/>
                  </a:schemeClr>
                </a:solidFill>
              </a:rPr>
              <a:t>Corso di diritto internazionale</a:t>
            </a:r>
          </a:p>
        </p:txBody>
      </p:sp>
    </p:spTree>
    <p:extLst>
      <p:ext uri="{BB962C8B-B14F-4D97-AF65-F5344CB8AC3E}">
        <p14:creationId xmlns:p14="http://schemas.microsoft.com/office/powerpoint/2010/main" val="41614003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r>
              <a:rPr lang="it-IT" dirty="0">
                <a:solidFill>
                  <a:srgbClr val="1F497D"/>
                </a:solidFill>
              </a:rPr>
              <a:t>Lettura </a:t>
            </a:r>
            <a:r>
              <a:rPr lang="it-IT" i="1" dirty="0">
                <a:solidFill>
                  <a:srgbClr val="1F497D"/>
                </a:solidFill>
              </a:rPr>
              <a:t>a contrario</a:t>
            </a:r>
          </a:p>
        </p:txBody>
      </p:sp>
      <p:cxnSp>
        <p:nvCxnSpPr>
          <p:cNvPr id="4" name="Straight Connector 3"/>
          <p:cNvCxnSpPr/>
          <p:nvPr/>
        </p:nvCxnSpPr>
        <p:spPr>
          <a:xfrm>
            <a:off x="605646" y="6317771"/>
            <a:ext cx="7872396" cy="49486"/>
          </a:xfrm>
          <a:prstGeom prst="line">
            <a:avLst/>
          </a:prstGeom>
        </p:spPr>
        <p:style>
          <a:lnRef idx="2">
            <a:schemeClr val="accent1"/>
          </a:lnRef>
          <a:fillRef idx="0">
            <a:schemeClr val="accent1"/>
          </a:fillRef>
          <a:effectRef idx="1">
            <a:schemeClr val="accent1"/>
          </a:effectRef>
          <a:fontRef idx="minor">
            <a:schemeClr val="tx1"/>
          </a:fontRef>
        </p:style>
      </p:cxnSp>
      <p:sp>
        <p:nvSpPr>
          <p:cNvPr id="8" name="CasellaDiTesto 4"/>
          <p:cNvSpPr txBox="1"/>
          <p:nvPr/>
        </p:nvSpPr>
        <p:spPr>
          <a:xfrm>
            <a:off x="-1382382" y="6291113"/>
            <a:ext cx="3679163" cy="400110"/>
          </a:xfrm>
          <a:prstGeom prst="rect">
            <a:avLst/>
          </a:prstGeom>
          <a:noFill/>
        </p:spPr>
        <p:txBody>
          <a:bodyPr wrap="square" rtlCol="0">
            <a:spAutoFit/>
          </a:bodyPr>
          <a:lstStyle/>
          <a:p>
            <a:pPr algn="r"/>
            <a:r>
              <a:rPr lang="it-IT" sz="2000" dirty="0">
                <a:solidFill>
                  <a:schemeClr val="tx1">
                    <a:lumMod val="50000"/>
                    <a:lumOff val="50000"/>
                  </a:schemeClr>
                </a:solidFill>
              </a:rPr>
              <a:t>Giovanni Zarra</a:t>
            </a:r>
          </a:p>
        </p:txBody>
      </p:sp>
      <p:pic>
        <p:nvPicPr>
          <p:cNvPr id="10"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42080" y="1417638"/>
            <a:ext cx="6348984" cy="6324600"/>
          </a:xfrm>
          <a:prstGeom prst="rect">
            <a:avLst/>
          </a:prstGeom>
        </p:spPr>
      </p:pic>
      <p:sp>
        <p:nvSpPr>
          <p:cNvPr id="11" name="CasellaDiTesto 10"/>
          <p:cNvSpPr txBox="1"/>
          <p:nvPr/>
        </p:nvSpPr>
        <p:spPr>
          <a:xfrm>
            <a:off x="4352673" y="5963828"/>
            <a:ext cx="4334127" cy="707886"/>
          </a:xfrm>
          <a:prstGeom prst="rect">
            <a:avLst/>
          </a:prstGeom>
          <a:noFill/>
        </p:spPr>
        <p:txBody>
          <a:bodyPr wrap="square" rtlCol="0">
            <a:spAutoFit/>
          </a:bodyPr>
          <a:lstStyle/>
          <a:p>
            <a:pPr algn="r"/>
            <a:endParaRPr lang="it-IT" sz="2000" dirty="0">
              <a:solidFill>
                <a:schemeClr val="bg1">
                  <a:lumMod val="50000"/>
                </a:schemeClr>
              </a:solidFill>
            </a:endParaRPr>
          </a:p>
          <a:p>
            <a:pPr algn="r"/>
            <a:r>
              <a:rPr lang="it-IT" sz="2000" dirty="0">
                <a:solidFill>
                  <a:schemeClr val="bg1">
                    <a:lumMod val="50000"/>
                  </a:schemeClr>
                </a:solidFill>
              </a:rPr>
              <a:t>Corso di diritto internazionale</a:t>
            </a:r>
          </a:p>
        </p:txBody>
      </p:sp>
      <p:sp>
        <p:nvSpPr>
          <p:cNvPr id="5" name="Segnaposto contenuto 4">
            <a:extLst>
              <a:ext uri="{FF2B5EF4-FFF2-40B4-BE49-F238E27FC236}">
                <a16:creationId xmlns:a16="http://schemas.microsoft.com/office/drawing/2014/main" id="{9B040A0B-39D6-4DA5-8D9C-6FDD6D57B47F}"/>
              </a:ext>
            </a:extLst>
          </p:cNvPr>
          <p:cNvSpPr>
            <a:spLocks noGrp="1"/>
          </p:cNvSpPr>
          <p:nvPr>
            <p:ph idx="1"/>
          </p:nvPr>
        </p:nvSpPr>
        <p:spPr>
          <a:xfrm>
            <a:off x="457200" y="1264332"/>
            <a:ext cx="8229600" cy="5053440"/>
          </a:xfrm>
        </p:spPr>
        <p:txBody>
          <a:bodyPr>
            <a:normAutofit/>
          </a:bodyPr>
          <a:lstStyle/>
          <a:p>
            <a:pPr marL="0" indent="0" algn="just">
              <a:buNone/>
            </a:pPr>
            <a:r>
              <a:rPr lang="it-IT" dirty="0">
                <a:solidFill>
                  <a:srgbClr val="1F497D"/>
                </a:solidFill>
                <a:latin typeface="+mj-lt"/>
                <a:ea typeface="+mj-ea"/>
                <a:cs typeface="+mj-cs"/>
              </a:rPr>
              <a:t>Si potrebbe affermare che la riserva interna è ammissibile se lo Stato riservante indichi espressamente quali specifici principi o leggi nazionali condizionerebbero l’applicazione di una o più disposizioni del trattato.</a:t>
            </a:r>
          </a:p>
          <a:p>
            <a:pPr marL="0" indent="0" algn="just">
              <a:buNone/>
            </a:pPr>
            <a:r>
              <a:rPr lang="it-IT" dirty="0">
                <a:solidFill>
                  <a:srgbClr val="1F497D"/>
                </a:solidFill>
                <a:latin typeface="+mj-lt"/>
                <a:ea typeface="+mj-ea"/>
                <a:cs typeface="+mj-cs"/>
              </a:rPr>
              <a:t>Questa interpretazione è prevalsa rispetto ad art. 57 CEDU.</a:t>
            </a:r>
          </a:p>
        </p:txBody>
      </p:sp>
    </p:spTree>
    <p:extLst>
      <p:ext uri="{BB962C8B-B14F-4D97-AF65-F5344CB8AC3E}">
        <p14:creationId xmlns:p14="http://schemas.microsoft.com/office/powerpoint/2010/main" val="45627576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r>
              <a:rPr lang="it-IT" dirty="0">
                <a:solidFill>
                  <a:srgbClr val="1F497D"/>
                </a:solidFill>
              </a:rPr>
              <a:t>Riserva e Costituzione italiana</a:t>
            </a:r>
          </a:p>
        </p:txBody>
      </p:sp>
      <p:cxnSp>
        <p:nvCxnSpPr>
          <p:cNvPr id="4" name="Straight Connector 3"/>
          <p:cNvCxnSpPr/>
          <p:nvPr/>
        </p:nvCxnSpPr>
        <p:spPr>
          <a:xfrm>
            <a:off x="605646" y="6317771"/>
            <a:ext cx="7872396" cy="49486"/>
          </a:xfrm>
          <a:prstGeom prst="line">
            <a:avLst/>
          </a:prstGeom>
        </p:spPr>
        <p:style>
          <a:lnRef idx="2">
            <a:schemeClr val="accent1"/>
          </a:lnRef>
          <a:fillRef idx="0">
            <a:schemeClr val="accent1"/>
          </a:fillRef>
          <a:effectRef idx="1">
            <a:schemeClr val="accent1"/>
          </a:effectRef>
          <a:fontRef idx="minor">
            <a:schemeClr val="tx1"/>
          </a:fontRef>
        </p:style>
      </p:cxnSp>
      <p:sp>
        <p:nvSpPr>
          <p:cNvPr id="8" name="CasellaDiTesto 4"/>
          <p:cNvSpPr txBox="1"/>
          <p:nvPr/>
        </p:nvSpPr>
        <p:spPr>
          <a:xfrm>
            <a:off x="-1382382" y="6291113"/>
            <a:ext cx="3679163" cy="400110"/>
          </a:xfrm>
          <a:prstGeom prst="rect">
            <a:avLst/>
          </a:prstGeom>
          <a:noFill/>
        </p:spPr>
        <p:txBody>
          <a:bodyPr wrap="square" rtlCol="0">
            <a:spAutoFit/>
          </a:bodyPr>
          <a:lstStyle/>
          <a:p>
            <a:pPr algn="r"/>
            <a:r>
              <a:rPr lang="it-IT" sz="2000" dirty="0">
                <a:solidFill>
                  <a:schemeClr val="tx1">
                    <a:lumMod val="50000"/>
                    <a:lumOff val="50000"/>
                  </a:schemeClr>
                </a:solidFill>
              </a:rPr>
              <a:t>Giovanni Zarra</a:t>
            </a:r>
          </a:p>
        </p:txBody>
      </p:sp>
      <p:pic>
        <p:nvPicPr>
          <p:cNvPr id="10"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42080" y="1417638"/>
            <a:ext cx="6348984" cy="6324600"/>
          </a:xfrm>
          <a:prstGeom prst="rect">
            <a:avLst/>
          </a:prstGeom>
        </p:spPr>
      </p:pic>
      <p:sp>
        <p:nvSpPr>
          <p:cNvPr id="11" name="CasellaDiTesto 10"/>
          <p:cNvSpPr txBox="1"/>
          <p:nvPr/>
        </p:nvSpPr>
        <p:spPr>
          <a:xfrm>
            <a:off x="4352673" y="5963828"/>
            <a:ext cx="4334127" cy="707886"/>
          </a:xfrm>
          <a:prstGeom prst="rect">
            <a:avLst/>
          </a:prstGeom>
          <a:noFill/>
        </p:spPr>
        <p:txBody>
          <a:bodyPr wrap="square" rtlCol="0">
            <a:spAutoFit/>
          </a:bodyPr>
          <a:lstStyle/>
          <a:p>
            <a:pPr algn="r"/>
            <a:endParaRPr lang="it-IT" sz="2000" dirty="0">
              <a:solidFill>
                <a:schemeClr val="bg1">
                  <a:lumMod val="50000"/>
                </a:schemeClr>
              </a:solidFill>
            </a:endParaRPr>
          </a:p>
          <a:p>
            <a:pPr algn="r"/>
            <a:r>
              <a:rPr lang="it-IT" sz="2000" dirty="0">
                <a:solidFill>
                  <a:schemeClr val="bg1">
                    <a:lumMod val="50000"/>
                  </a:schemeClr>
                </a:solidFill>
              </a:rPr>
              <a:t>Corso di diritto internazionale</a:t>
            </a:r>
          </a:p>
        </p:txBody>
      </p:sp>
      <p:sp>
        <p:nvSpPr>
          <p:cNvPr id="5" name="Segnaposto contenuto 4">
            <a:extLst>
              <a:ext uri="{FF2B5EF4-FFF2-40B4-BE49-F238E27FC236}">
                <a16:creationId xmlns:a16="http://schemas.microsoft.com/office/drawing/2014/main" id="{9B040A0B-39D6-4DA5-8D9C-6FDD6D57B47F}"/>
              </a:ext>
            </a:extLst>
          </p:cNvPr>
          <p:cNvSpPr>
            <a:spLocks noGrp="1"/>
          </p:cNvSpPr>
          <p:nvPr>
            <p:ph idx="1"/>
          </p:nvPr>
        </p:nvSpPr>
        <p:spPr>
          <a:xfrm>
            <a:off x="457200" y="1175658"/>
            <a:ext cx="8229600" cy="5142114"/>
          </a:xfrm>
        </p:spPr>
        <p:txBody>
          <a:bodyPr>
            <a:normAutofit fontScale="92500"/>
          </a:bodyPr>
          <a:lstStyle/>
          <a:p>
            <a:pPr marL="0" indent="0" algn="just">
              <a:buNone/>
            </a:pPr>
            <a:r>
              <a:rPr lang="it-IT" dirty="0">
                <a:solidFill>
                  <a:srgbClr val="1F497D"/>
                </a:solidFill>
                <a:latin typeface="+mj-lt"/>
                <a:ea typeface="+mj-ea"/>
                <a:cs typeface="+mj-cs"/>
              </a:rPr>
              <a:t>Che succede se, in violazione dell’art. 80, il Governo aggiunge o rimuove una riserva non autorizzata dal Parlamento al momento del deposito della ratifica?</a:t>
            </a:r>
          </a:p>
          <a:p>
            <a:pPr marL="0" indent="0" algn="just">
              <a:buNone/>
            </a:pPr>
            <a:r>
              <a:rPr lang="it-IT" dirty="0">
                <a:solidFill>
                  <a:srgbClr val="1F497D"/>
                </a:solidFill>
                <a:latin typeface="+mj-lt"/>
                <a:ea typeface="+mj-ea"/>
                <a:cs typeface="+mj-cs"/>
              </a:rPr>
              <a:t>Art. 46 VCLT. Tesi Conforti.</a:t>
            </a:r>
          </a:p>
          <a:p>
            <a:pPr marL="0" indent="0" algn="just">
              <a:buNone/>
            </a:pPr>
            <a:r>
              <a:rPr lang="it-IT" dirty="0">
                <a:solidFill>
                  <a:srgbClr val="1F497D"/>
                </a:solidFill>
                <a:latin typeface="+mj-lt"/>
                <a:ea typeface="+mj-ea"/>
                <a:cs typeface="+mj-cs"/>
              </a:rPr>
              <a:t>Alcuni ammettono invece la possibilità perché l’art. 80 vorrebbe solo garantire una compartecipazione di Governo e Parlamento rispetto all’assunzione degli obblighi per mezzo della ratifica. Non riguarderebbe le riserve. [Palombino]</a:t>
            </a:r>
          </a:p>
          <a:p>
            <a:pPr marL="0" indent="0" algn="just">
              <a:buNone/>
            </a:pPr>
            <a:r>
              <a:rPr lang="it-IT" dirty="0">
                <a:solidFill>
                  <a:srgbClr val="1F497D"/>
                </a:solidFill>
                <a:latin typeface="+mj-lt"/>
                <a:ea typeface="+mj-ea"/>
                <a:cs typeface="+mj-cs"/>
              </a:rPr>
              <a:t>Altri contrari e richiedono sempre autorizzazione.</a:t>
            </a:r>
          </a:p>
        </p:txBody>
      </p:sp>
    </p:spTree>
    <p:extLst>
      <p:ext uri="{BB962C8B-B14F-4D97-AF65-F5344CB8AC3E}">
        <p14:creationId xmlns:p14="http://schemas.microsoft.com/office/powerpoint/2010/main" val="253985531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a:solidFill>
                  <a:srgbClr val="1F497D"/>
                </a:solidFill>
              </a:rPr>
              <a:t>Successione in fatto e giuridica</a:t>
            </a:r>
          </a:p>
        </p:txBody>
      </p:sp>
      <p:sp>
        <p:nvSpPr>
          <p:cNvPr id="5" name="Segnaposto contenuto 4"/>
          <p:cNvSpPr>
            <a:spLocks noGrp="1"/>
          </p:cNvSpPr>
          <p:nvPr>
            <p:ph idx="1"/>
          </p:nvPr>
        </p:nvSpPr>
        <p:spPr>
          <a:xfrm>
            <a:off x="457200" y="1417638"/>
            <a:ext cx="8229600" cy="4889970"/>
          </a:xfrm>
        </p:spPr>
        <p:txBody>
          <a:bodyPr>
            <a:normAutofit lnSpcReduction="10000"/>
          </a:bodyPr>
          <a:lstStyle/>
          <a:p>
            <a:pPr marL="0" indent="0" algn="just">
              <a:buNone/>
            </a:pPr>
            <a:r>
              <a:rPr lang="it-IT" dirty="0">
                <a:solidFill>
                  <a:srgbClr val="1F497D"/>
                </a:solidFill>
              </a:rPr>
              <a:t>Successione in fatto: sostituzione di uno Stato (successore) a un altro (predecessore) nel governo di un certo territorio. Effettività.</a:t>
            </a:r>
          </a:p>
          <a:p>
            <a:pPr marL="0" indent="0" algn="just">
              <a:buNone/>
            </a:pPr>
            <a:endParaRPr lang="it-IT" dirty="0">
              <a:solidFill>
                <a:srgbClr val="1F497D"/>
              </a:solidFill>
            </a:endParaRPr>
          </a:p>
          <a:p>
            <a:pPr marL="0" indent="0" algn="just">
              <a:buNone/>
            </a:pPr>
            <a:r>
              <a:rPr lang="it-IT" dirty="0">
                <a:solidFill>
                  <a:srgbClr val="1F497D"/>
                </a:solidFill>
              </a:rPr>
              <a:t>Successione giuridica: sostituzione di uno Stato a un altro nella titolarità delle situazioni giuridiche discendenti da un trattato. Diritto generale vale, a prescindere, per tutti.</a:t>
            </a:r>
          </a:p>
          <a:p>
            <a:pPr marL="0" indent="0" algn="just">
              <a:buNone/>
            </a:pPr>
            <a:endParaRPr lang="it-IT" dirty="0">
              <a:solidFill>
                <a:srgbClr val="1F497D"/>
              </a:solidFill>
            </a:endParaRPr>
          </a:p>
          <a:p>
            <a:pPr marL="0" indent="0" algn="just">
              <a:buNone/>
            </a:pPr>
            <a:r>
              <a:rPr lang="it-IT" dirty="0">
                <a:solidFill>
                  <a:srgbClr val="1F497D"/>
                </a:solidFill>
              </a:rPr>
              <a:t>La seconda segue la prima. </a:t>
            </a:r>
          </a:p>
        </p:txBody>
      </p:sp>
      <p:cxnSp>
        <p:nvCxnSpPr>
          <p:cNvPr id="7" name="Straight Connector 6"/>
          <p:cNvCxnSpPr/>
          <p:nvPr/>
        </p:nvCxnSpPr>
        <p:spPr>
          <a:xfrm>
            <a:off x="605646" y="6317771"/>
            <a:ext cx="7872396" cy="49486"/>
          </a:xfrm>
          <a:prstGeom prst="line">
            <a:avLst/>
          </a:prstGeom>
        </p:spPr>
        <p:style>
          <a:lnRef idx="2">
            <a:schemeClr val="accent1"/>
          </a:lnRef>
          <a:fillRef idx="0">
            <a:schemeClr val="accent1"/>
          </a:fillRef>
          <a:effectRef idx="1">
            <a:schemeClr val="accent1"/>
          </a:effectRef>
          <a:fontRef idx="minor">
            <a:schemeClr val="tx1"/>
          </a:fontRef>
        </p:style>
      </p:cxnSp>
      <p:sp>
        <p:nvSpPr>
          <p:cNvPr id="10" name="CasellaDiTesto 4"/>
          <p:cNvSpPr txBox="1"/>
          <p:nvPr/>
        </p:nvSpPr>
        <p:spPr>
          <a:xfrm>
            <a:off x="-1382382" y="6307608"/>
            <a:ext cx="3679163" cy="400110"/>
          </a:xfrm>
          <a:prstGeom prst="rect">
            <a:avLst/>
          </a:prstGeom>
          <a:noFill/>
        </p:spPr>
        <p:txBody>
          <a:bodyPr wrap="square" rtlCol="0">
            <a:spAutoFit/>
          </a:bodyPr>
          <a:lstStyle/>
          <a:p>
            <a:pPr algn="r"/>
            <a:r>
              <a:rPr lang="it-IT" sz="2000" dirty="0">
                <a:solidFill>
                  <a:schemeClr val="tx1">
                    <a:lumMod val="50000"/>
                    <a:lumOff val="50000"/>
                  </a:schemeClr>
                </a:solidFill>
              </a:rPr>
              <a:t>Giovanni Zarra </a:t>
            </a:r>
          </a:p>
        </p:txBody>
      </p:sp>
      <p:pic>
        <p:nvPicPr>
          <p:cNvPr id="8"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42080" y="1417638"/>
            <a:ext cx="6348984" cy="6324600"/>
          </a:xfrm>
          <a:prstGeom prst="rect">
            <a:avLst/>
          </a:prstGeom>
        </p:spPr>
      </p:pic>
      <p:sp>
        <p:nvSpPr>
          <p:cNvPr id="11" name="CasellaDiTesto 10"/>
          <p:cNvSpPr txBox="1"/>
          <p:nvPr/>
        </p:nvSpPr>
        <p:spPr>
          <a:xfrm>
            <a:off x="4352673" y="6013314"/>
            <a:ext cx="4334127" cy="707886"/>
          </a:xfrm>
          <a:prstGeom prst="rect">
            <a:avLst/>
          </a:prstGeom>
          <a:noFill/>
        </p:spPr>
        <p:txBody>
          <a:bodyPr wrap="square" rtlCol="0">
            <a:spAutoFit/>
          </a:bodyPr>
          <a:lstStyle/>
          <a:p>
            <a:pPr algn="r"/>
            <a:endParaRPr lang="it-IT" sz="2000" dirty="0">
              <a:solidFill>
                <a:schemeClr val="bg1">
                  <a:lumMod val="50000"/>
                </a:schemeClr>
              </a:solidFill>
            </a:endParaRPr>
          </a:p>
          <a:p>
            <a:pPr algn="r"/>
            <a:r>
              <a:rPr lang="it-IT" sz="2000" dirty="0">
                <a:solidFill>
                  <a:schemeClr val="bg1">
                    <a:lumMod val="50000"/>
                  </a:schemeClr>
                </a:solidFill>
              </a:rPr>
              <a:t>Corso di diritto internazionale</a:t>
            </a:r>
          </a:p>
        </p:txBody>
      </p:sp>
    </p:spTree>
    <p:extLst>
      <p:ext uri="{BB962C8B-B14F-4D97-AF65-F5344CB8AC3E}">
        <p14:creationId xmlns:p14="http://schemas.microsoft.com/office/powerpoint/2010/main" val="23799002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r>
              <a:rPr lang="it-IT" dirty="0">
                <a:solidFill>
                  <a:srgbClr val="1F497D"/>
                </a:solidFill>
              </a:rPr>
              <a:t>Convenzione di Vienna del 1978</a:t>
            </a:r>
          </a:p>
        </p:txBody>
      </p:sp>
      <p:sp>
        <p:nvSpPr>
          <p:cNvPr id="3" name="Segnaposto contenuto 2"/>
          <p:cNvSpPr>
            <a:spLocks noGrp="1"/>
          </p:cNvSpPr>
          <p:nvPr>
            <p:ph idx="1"/>
          </p:nvPr>
        </p:nvSpPr>
        <p:spPr>
          <a:xfrm>
            <a:off x="457200" y="1108238"/>
            <a:ext cx="8229600" cy="5259019"/>
          </a:xfrm>
        </p:spPr>
        <p:txBody>
          <a:bodyPr>
            <a:normAutofit/>
          </a:bodyPr>
          <a:lstStyle/>
          <a:p>
            <a:pPr marL="0" indent="0" algn="just">
              <a:buNone/>
            </a:pPr>
            <a:endParaRPr lang="it-IT" dirty="0">
              <a:solidFill>
                <a:srgbClr val="1F497D"/>
              </a:solidFill>
            </a:endParaRPr>
          </a:p>
          <a:p>
            <a:pPr marL="0" indent="0" algn="just">
              <a:buNone/>
            </a:pPr>
            <a:r>
              <a:rPr lang="it-IT" dirty="0">
                <a:solidFill>
                  <a:srgbClr val="1F497D"/>
                </a:solidFill>
              </a:rPr>
              <a:t>Disciplina successione degli Stati nei trattati. </a:t>
            </a:r>
          </a:p>
          <a:p>
            <a:pPr marL="0" indent="0" algn="just">
              <a:buNone/>
            </a:pPr>
            <a:endParaRPr lang="it-IT" dirty="0">
              <a:solidFill>
                <a:srgbClr val="1F497D"/>
              </a:solidFill>
            </a:endParaRPr>
          </a:p>
          <a:p>
            <a:pPr marL="0" indent="0" algn="just">
              <a:buNone/>
            </a:pPr>
            <a:r>
              <a:rPr lang="it-IT" dirty="0">
                <a:solidFill>
                  <a:srgbClr val="1F497D"/>
                </a:solidFill>
              </a:rPr>
              <a:t>Accordo di codificazione le cui disposizioni riproducono solo parzialmente il diritto consuetudinario in materia (Conforti, Palombino).</a:t>
            </a:r>
          </a:p>
          <a:p>
            <a:pPr marL="0" indent="0" algn="just">
              <a:buNone/>
            </a:pPr>
            <a:r>
              <a:rPr lang="it-IT" dirty="0">
                <a:solidFill>
                  <a:srgbClr val="1F497D"/>
                </a:solidFill>
              </a:rPr>
              <a:t>In vigore dal 1966 ma ratificata soltanto da 22 Stati tra cui non l’Italia.</a:t>
            </a:r>
          </a:p>
        </p:txBody>
      </p:sp>
      <p:cxnSp>
        <p:nvCxnSpPr>
          <p:cNvPr id="4" name="Straight Connector 3"/>
          <p:cNvCxnSpPr/>
          <p:nvPr/>
        </p:nvCxnSpPr>
        <p:spPr>
          <a:xfrm>
            <a:off x="605646" y="6317771"/>
            <a:ext cx="7872396" cy="49486"/>
          </a:xfrm>
          <a:prstGeom prst="line">
            <a:avLst/>
          </a:prstGeom>
        </p:spPr>
        <p:style>
          <a:lnRef idx="2">
            <a:schemeClr val="accent1"/>
          </a:lnRef>
          <a:fillRef idx="0">
            <a:schemeClr val="accent1"/>
          </a:fillRef>
          <a:effectRef idx="1">
            <a:schemeClr val="accent1"/>
          </a:effectRef>
          <a:fontRef idx="minor">
            <a:schemeClr val="tx1"/>
          </a:fontRef>
        </p:style>
      </p:cxnSp>
      <p:sp>
        <p:nvSpPr>
          <p:cNvPr id="6" name="CasellaDiTesto 4"/>
          <p:cNvSpPr txBox="1"/>
          <p:nvPr/>
        </p:nvSpPr>
        <p:spPr>
          <a:xfrm>
            <a:off x="-1470983" y="6303971"/>
            <a:ext cx="3679163" cy="400110"/>
          </a:xfrm>
          <a:prstGeom prst="rect">
            <a:avLst/>
          </a:prstGeom>
          <a:noFill/>
        </p:spPr>
        <p:txBody>
          <a:bodyPr wrap="square" rtlCol="0">
            <a:spAutoFit/>
          </a:bodyPr>
          <a:lstStyle/>
          <a:p>
            <a:pPr algn="r"/>
            <a:r>
              <a:rPr lang="it-IT" sz="2000" dirty="0">
                <a:solidFill>
                  <a:schemeClr val="tx1">
                    <a:lumMod val="50000"/>
                    <a:lumOff val="50000"/>
                  </a:schemeClr>
                </a:solidFill>
              </a:rPr>
              <a:t>Giovanni Zarra </a:t>
            </a:r>
          </a:p>
        </p:txBody>
      </p:sp>
      <p:pic>
        <p:nvPicPr>
          <p:cNvPr id="8"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42080" y="1417638"/>
            <a:ext cx="6348984" cy="6324600"/>
          </a:xfrm>
          <a:prstGeom prst="rect">
            <a:avLst/>
          </a:prstGeom>
        </p:spPr>
      </p:pic>
      <p:sp>
        <p:nvSpPr>
          <p:cNvPr id="9" name="CasellaDiTesto 8"/>
          <p:cNvSpPr txBox="1"/>
          <p:nvPr/>
        </p:nvSpPr>
        <p:spPr>
          <a:xfrm>
            <a:off x="4352673" y="6013314"/>
            <a:ext cx="4334127" cy="707886"/>
          </a:xfrm>
          <a:prstGeom prst="rect">
            <a:avLst/>
          </a:prstGeom>
          <a:noFill/>
        </p:spPr>
        <p:txBody>
          <a:bodyPr wrap="square" rtlCol="0">
            <a:spAutoFit/>
          </a:bodyPr>
          <a:lstStyle/>
          <a:p>
            <a:pPr algn="r"/>
            <a:endParaRPr lang="it-IT" sz="2000" dirty="0">
              <a:solidFill>
                <a:schemeClr val="bg1">
                  <a:lumMod val="50000"/>
                </a:schemeClr>
              </a:solidFill>
            </a:endParaRPr>
          </a:p>
          <a:p>
            <a:pPr algn="r"/>
            <a:r>
              <a:rPr lang="it-IT" sz="2000" dirty="0">
                <a:solidFill>
                  <a:schemeClr val="bg1">
                    <a:lumMod val="50000"/>
                  </a:schemeClr>
                </a:solidFill>
              </a:rPr>
              <a:t>Corso di diritto internazionale</a:t>
            </a:r>
          </a:p>
        </p:txBody>
      </p:sp>
    </p:spTree>
    <p:extLst>
      <p:ext uri="{BB962C8B-B14F-4D97-AF65-F5344CB8AC3E}">
        <p14:creationId xmlns:p14="http://schemas.microsoft.com/office/powerpoint/2010/main" val="303403418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r>
              <a:rPr lang="it-IT" dirty="0">
                <a:solidFill>
                  <a:srgbClr val="1F497D"/>
                </a:solidFill>
              </a:rPr>
              <a:t>Principio generale consuetudinario</a:t>
            </a:r>
          </a:p>
        </p:txBody>
      </p:sp>
      <p:sp>
        <p:nvSpPr>
          <p:cNvPr id="3" name="Segnaposto contenuto 2"/>
          <p:cNvSpPr>
            <a:spLocks noGrp="1"/>
          </p:cNvSpPr>
          <p:nvPr>
            <p:ph idx="1"/>
          </p:nvPr>
        </p:nvSpPr>
        <p:spPr>
          <a:xfrm>
            <a:off x="457200" y="1108238"/>
            <a:ext cx="8229600" cy="5259019"/>
          </a:xfrm>
        </p:spPr>
        <p:txBody>
          <a:bodyPr>
            <a:normAutofit/>
          </a:bodyPr>
          <a:lstStyle/>
          <a:p>
            <a:pPr marL="0" indent="0" algn="just">
              <a:buNone/>
            </a:pPr>
            <a:r>
              <a:rPr lang="it-IT" i="1" dirty="0">
                <a:solidFill>
                  <a:srgbClr val="1F497D"/>
                </a:solidFill>
              </a:rPr>
              <a:t>Tabula rasa</a:t>
            </a:r>
            <a:r>
              <a:rPr lang="it-IT" dirty="0">
                <a:solidFill>
                  <a:srgbClr val="1F497D"/>
                </a:solidFill>
              </a:rPr>
              <a:t>.</a:t>
            </a:r>
          </a:p>
          <a:p>
            <a:pPr marL="0" indent="0" algn="just">
              <a:buNone/>
            </a:pPr>
            <a:r>
              <a:rPr lang="it-IT" dirty="0">
                <a:solidFill>
                  <a:srgbClr val="1F497D"/>
                </a:solidFill>
              </a:rPr>
              <a:t>Lo Stato subentrante non è vincolato ai trattati conclusi dal predecessore. Prassi in questo senso e non vi sono prove contrarie.</a:t>
            </a:r>
          </a:p>
          <a:p>
            <a:pPr marL="0" indent="0" algn="just">
              <a:buNone/>
            </a:pPr>
            <a:r>
              <a:rPr lang="it-IT" dirty="0">
                <a:solidFill>
                  <a:srgbClr val="1F497D"/>
                </a:solidFill>
              </a:rPr>
              <a:t>La Convenzione del 1978 limita questa regola ai soli Stati di nuova indipendenza. Venne redatta in un’ottica di sviluppo progressivo del diritto consuetudinario, che non si è mai realizzato. La prassi non opera distinzioni tra Stati di nuova indipendenza ed altre successioni.</a:t>
            </a:r>
          </a:p>
        </p:txBody>
      </p:sp>
      <p:cxnSp>
        <p:nvCxnSpPr>
          <p:cNvPr id="4" name="Straight Connector 3"/>
          <p:cNvCxnSpPr/>
          <p:nvPr/>
        </p:nvCxnSpPr>
        <p:spPr>
          <a:xfrm>
            <a:off x="605646" y="6317771"/>
            <a:ext cx="7872396" cy="49486"/>
          </a:xfrm>
          <a:prstGeom prst="line">
            <a:avLst/>
          </a:prstGeom>
        </p:spPr>
        <p:style>
          <a:lnRef idx="2">
            <a:schemeClr val="accent1"/>
          </a:lnRef>
          <a:fillRef idx="0">
            <a:schemeClr val="accent1"/>
          </a:fillRef>
          <a:effectRef idx="1">
            <a:schemeClr val="accent1"/>
          </a:effectRef>
          <a:fontRef idx="minor">
            <a:schemeClr val="tx1"/>
          </a:fontRef>
        </p:style>
      </p:cxnSp>
      <p:sp>
        <p:nvSpPr>
          <p:cNvPr id="6" name="CasellaDiTesto 4"/>
          <p:cNvSpPr txBox="1"/>
          <p:nvPr/>
        </p:nvSpPr>
        <p:spPr>
          <a:xfrm>
            <a:off x="-1470983" y="6303971"/>
            <a:ext cx="3679163" cy="400110"/>
          </a:xfrm>
          <a:prstGeom prst="rect">
            <a:avLst/>
          </a:prstGeom>
          <a:noFill/>
        </p:spPr>
        <p:txBody>
          <a:bodyPr wrap="square" rtlCol="0">
            <a:spAutoFit/>
          </a:bodyPr>
          <a:lstStyle/>
          <a:p>
            <a:pPr algn="r"/>
            <a:r>
              <a:rPr lang="it-IT" sz="2000" dirty="0">
                <a:solidFill>
                  <a:schemeClr val="tx1">
                    <a:lumMod val="50000"/>
                    <a:lumOff val="50000"/>
                  </a:schemeClr>
                </a:solidFill>
              </a:rPr>
              <a:t>Giovanni Zarra </a:t>
            </a:r>
          </a:p>
        </p:txBody>
      </p:sp>
      <p:pic>
        <p:nvPicPr>
          <p:cNvPr id="8"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42080" y="1417638"/>
            <a:ext cx="6348984" cy="6324600"/>
          </a:xfrm>
          <a:prstGeom prst="rect">
            <a:avLst/>
          </a:prstGeom>
        </p:spPr>
      </p:pic>
      <p:sp>
        <p:nvSpPr>
          <p:cNvPr id="9" name="CasellaDiTesto 8"/>
          <p:cNvSpPr txBox="1"/>
          <p:nvPr/>
        </p:nvSpPr>
        <p:spPr>
          <a:xfrm>
            <a:off x="4352673" y="6013314"/>
            <a:ext cx="4334127" cy="707886"/>
          </a:xfrm>
          <a:prstGeom prst="rect">
            <a:avLst/>
          </a:prstGeom>
          <a:noFill/>
        </p:spPr>
        <p:txBody>
          <a:bodyPr wrap="square" rtlCol="0">
            <a:spAutoFit/>
          </a:bodyPr>
          <a:lstStyle/>
          <a:p>
            <a:pPr algn="r"/>
            <a:endParaRPr lang="it-IT" sz="2000" dirty="0">
              <a:solidFill>
                <a:schemeClr val="bg1">
                  <a:lumMod val="50000"/>
                </a:schemeClr>
              </a:solidFill>
            </a:endParaRPr>
          </a:p>
          <a:p>
            <a:pPr algn="r"/>
            <a:r>
              <a:rPr lang="it-IT" sz="2000" dirty="0">
                <a:solidFill>
                  <a:schemeClr val="bg1">
                    <a:lumMod val="50000"/>
                  </a:schemeClr>
                </a:solidFill>
              </a:rPr>
              <a:t>Corso di diritto internazionale</a:t>
            </a:r>
          </a:p>
        </p:txBody>
      </p:sp>
    </p:spTree>
    <p:extLst>
      <p:ext uri="{BB962C8B-B14F-4D97-AF65-F5344CB8AC3E}">
        <p14:creationId xmlns:p14="http://schemas.microsoft.com/office/powerpoint/2010/main" val="3606290047"/>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r>
              <a:rPr lang="it-IT" dirty="0">
                <a:solidFill>
                  <a:srgbClr val="1F497D"/>
                </a:solidFill>
              </a:rPr>
              <a:t>Prima eccezione</a:t>
            </a:r>
          </a:p>
        </p:txBody>
      </p:sp>
      <p:sp>
        <p:nvSpPr>
          <p:cNvPr id="3" name="Segnaposto contenuto 2"/>
          <p:cNvSpPr>
            <a:spLocks noGrp="1"/>
          </p:cNvSpPr>
          <p:nvPr>
            <p:ph idx="1"/>
          </p:nvPr>
        </p:nvSpPr>
        <p:spPr>
          <a:xfrm>
            <a:off x="457200" y="1108238"/>
            <a:ext cx="8229600" cy="5259019"/>
          </a:xfrm>
        </p:spPr>
        <p:txBody>
          <a:bodyPr>
            <a:normAutofit/>
          </a:bodyPr>
          <a:lstStyle/>
          <a:p>
            <a:pPr marL="0" indent="0" algn="just">
              <a:buNone/>
            </a:pPr>
            <a:r>
              <a:rPr lang="it-IT" dirty="0">
                <a:solidFill>
                  <a:srgbClr val="1F497D"/>
                </a:solidFill>
              </a:rPr>
              <a:t>Trattati localizzabili o di natura reale.</a:t>
            </a:r>
          </a:p>
          <a:p>
            <a:pPr marL="0" indent="0" algn="just">
              <a:buNone/>
            </a:pPr>
            <a:r>
              <a:rPr lang="it-IT" dirty="0">
                <a:solidFill>
                  <a:srgbClr val="1F497D"/>
                </a:solidFill>
              </a:rPr>
              <a:t>Es. trattati che istituiscono servitù attive o passive di passaggio, trattati in materia di navigazione delle acque fluviali [o trattati che riguardano i confini (</a:t>
            </a:r>
            <a:r>
              <a:rPr lang="it-IT" i="1" dirty="0" err="1">
                <a:solidFill>
                  <a:srgbClr val="1F497D"/>
                </a:solidFill>
              </a:rPr>
              <a:t>uti</a:t>
            </a:r>
            <a:r>
              <a:rPr lang="it-IT" i="1" dirty="0">
                <a:solidFill>
                  <a:srgbClr val="1F497D"/>
                </a:solidFill>
              </a:rPr>
              <a:t> </a:t>
            </a:r>
            <a:r>
              <a:rPr lang="it-IT" i="1" dirty="0" err="1">
                <a:solidFill>
                  <a:srgbClr val="1F497D"/>
                </a:solidFill>
              </a:rPr>
              <a:t>possidetis</a:t>
            </a:r>
            <a:r>
              <a:rPr lang="it-IT" i="1" dirty="0">
                <a:solidFill>
                  <a:srgbClr val="1F497D"/>
                </a:solidFill>
              </a:rPr>
              <a:t> </a:t>
            </a:r>
            <a:r>
              <a:rPr lang="it-IT" i="1" dirty="0" err="1">
                <a:solidFill>
                  <a:srgbClr val="1F497D"/>
                </a:solidFill>
              </a:rPr>
              <a:t>juris</a:t>
            </a:r>
            <a:r>
              <a:rPr lang="it-IT" dirty="0">
                <a:solidFill>
                  <a:srgbClr val="1F497D"/>
                </a:solidFill>
              </a:rPr>
              <a:t>) – ma qui è in gioco la sovranità dei vari Stati coinvolti].</a:t>
            </a:r>
          </a:p>
          <a:p>
            <a:pPr marL="0" indent="0" algn="just">
              <a:buNone/>
            </a:pPr>
            <a:r>
              <a:rPr lang="it-IT" dirty="0">
                <a:solidFill>
                  <a:srgbClr val="1F497D"/>
                </a:solidFill>
              </a:rPr>
              <a:t>Qui si applica la regola </a:t>
            </a:r>
            <a:r>
              <a:rPr lang="it-IT" i="1" dirty="0">
                <a:solidFill>
                  <a:srgbClr val="1F497D"/>
                </a:solidFill>
              </a:rPr>
              <a:t>res </a:t>
            </a:r>
            <a:r>
              <a:rPr lang="it-IT" i="1" dirty="0" err="1">
                <a:solidFill>
                  <a:srgbClr val="1F497D"/>
                </a:solidFill>
              </a:rPr>
              <a:t>transit</a:t>
            </a:r>
            <a:r>
              <a:rPr lang="it-IT" i="1" dirty="0">
                <a:solidFill>
                  <a:srgbClr val="1F497D"/>
                </a:solidFill>
              </a:rPr>
              <a:t> </a:t>
            </a:r>
            <a:r>
              <a:rPr lang="it-IT" i="1" dirty="0" err="1">
                <a:solidFill>
                  <a:srgbClr val="1F497D"/>
                </a:solidFill>
              </a:rPr>
              <a:t>cum</a:t>
            </a:r>
            <a:r>
              <a:rPr lang="it-IT" i="1" dirty="0">
                <a:solidFill>
                  <a:srgbClr val="1F497D"/>
                </a:solidFill>
              </a:rPr>
              <a:t> onere suo</a:t>
            </a:r>
            <a:r>
              <a:rPr lang="it-IT" dirty="0">
                <a:solidFill>
                  <a:srgbClr val="1F497D"/>
                </a:solidFill>
              </a:rPr>
              <a:t>, secondo la quale gli obblighi e i diritti scaturenti da questi trattati si trasmettono allo Stato subentrante. </a:t>
            </a:r>
          </a:p>
        </p:txBody>
      </p:sp>
      <p:cxnSp>
        <p:nvCxnSpPr>
          <p:cNvPr id="4" name="Straight Connector 3"/>
          <p:cNvCxnSpPr/>
          <p:nvPr/>
        </p:nvCxnSpPr>
        <p:spPr>
          <a:xfrm>
            <a:off x="605646" y="6317771"/>
            <a:ext cx="7872396" cy="49486"/>
          </a:xfrm>
          <a:prstGeom prst="line">
            <a:avLst/>
          </a:prstGeom>
        </p:spPr>
        <p:style>
          <a:lnRef idx="2">
            <a:schemeClr val="accent1"/>
          </a:lnRef>
          <a:fillRef idx="0">
            <a:schemeClr val="accent1"/>
          </a:fillRef>
          <a:effectRef idx="1">
            <a:schemeClr val="accent1"/>
          </a:effectRef>
          <a:fontRef idx="minor">
            <a:schemeClr val="tx1"/>
          </a:fontRef>
        </p:style>
      </p:cxnSp>
      <p:sp>
        <p:nvSpPr>
          <p:cNvPr id="6" name="CasellaDiTesto 4"/>
          <p:cNvSpPr txBox="1"/>
          <p:nvPr/>
        </p:nvSpPr>
        <p:spPr>
          <a:xfrm>
            <a:off x="-1470983" y="6303971"/>
            <a:ext cx="3679163" cy="400110"/>
          </a:xfrm>
          <a:prstGeom prst="rect">
            <a:avLst/>
          </a:prstGeom>
          <a:noFill/>
        </p:spPr>
        <p:txBody>
          <a:bodyPr wrap="square" rtlCol="0">
            <a:spAutoFit/>
          </a:bodyPr>
          <a:lstStyle/>
          <a:p>
            <a:pPr algn="r"/>
            <a:r>
              <a:rPr lang="it-IT" sz="2000" dirty="0">
                <a:solidFill>
                  <a:schemeClr val="tx1">
                    <a:lumMod val="50000"/>
                    <a:lumOff val="50000"/>
                  </a:schemeClr>
                </a:solidFill>
              </a:rPr>
              <a:t>Giovanni Zarra </a:t>
            </a:r>
          </a:p>
        </p:txBody>
      </p:sp>
      <p:pic>
        <p:nvPicPr>
          <p:cNvPr id="8"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42080" y="1417638"/>
            <a:ext cx="6348984" cy="6324600"/>
          </a:xfrm>
          <a:prstGeom prst="rect">
            <a:avLst/>
          </a:prstGeom>
        </p:spPr>
      </p:pic>
      <p:sp>
        <p:nvSpPr>
          <p:cNvPr id="9" name="CasellaDiTesto 8"/>
          <p:cNvSpPr txBox="1"/>
          <p:nvPr/>
        </p:nvSpPr>
        <p:spPr>
          <a:xfrm>
            <a:off x="4352673" y="6013314"/>
            <a:ext cx="4334127" cy="707886"/>
          </a:xfrm>
          <a:prstGeom prst="rect">
            <a:avLst/>
          </a:prstGeom>
          <a:noFill/>
        </p:spPr>
        <p:txBody>
          <a:bodyPr wrap="square" rtlCol="0">
            <a:spAutoFit/>
          </a:bodyPr>
          <a:lstStyle/>
          <a:p>
            <a:pPr algn="r"/>
            <a:endParaRPr lang="it-IT" sz="2000" dirty="0">
              <a:solidFill>
                <a:schemeClr val="bg1">
                  <a:lumMod val="50000"/>
                </a:schemeClr>
              </a:solidFill>
            </a:endParaRPr>
          </a:p>
          <a:p>
            <a:pPr algn="r"/>
            <a:r>
              <a:rPr lang="it-IT" sz="2000" dirty="0">
                <a:solidFill>
                  <a:schemeClr val="bg1">
                    <a:lumMod val="50000"/>
                  </a:schemeClr>
                </a:solidFill>
              </a:rPr>
              <a:t>Corso di diritto internazionale</a:t>
            </a:r>
          </a:p>
        </p:txBody>
      </p:sp>
    </p:spTree>
    <p:extLst>
      <p:ext uri="{BB962C8B-B14F-4D97-AF65-F5344CB8AC3E}">
        <p14:creationId xmlns:p14="http://schemas.microsoft.com/office/powerpoint/2010/main" val="162297145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r>
              <a:rPr lang="it-IT" i="1" dirty="0" err="1">
                <a:solidFill>
                  <a:srgbClr val="1F497D"/>
                </a:solidFill>
              </a:rPr>
              <a:t>Uti</a:t>
            </a:r>
            <a:r>
              <a:rPr lang="it-IT" i="1" dirty="0">
                <a:solidFill>
                  <a:srgbClr val="1F497D"/>
                </a:solidFill>
              </a:rPr>
              <a:t> </a:t>
            </a:r>
            <a:r>
              <a:rPr lang="it-IT" i="1" dirty="0" err="1">
                <a:solidFill>
                  <a:srgbClr val="1F497D"/>
                </a:solidFill>
              </a:rPr>
              <a:t>possidetis</a:t>
            </a:r>
            <a:r>
              <a:rPr lang="it-IT" i="1" dirty="0">
                <a:solidFill>
                  <a:srgbClr val="1F497D"/>
                </a:solidFill>
              </a:rPr>
              <a:t> </a:t>
            </a:r>
            <a:r>
              <a:rPr lang="it-IT" i="1" dirty="0" err="1">
                <a:solidFill>
                  <a:srgbClr val="1F497D"/>
                </a:solidFill>
              </a:rPr>
              <a:t>juris</a:t>
            </a:r>
            <a:endParaRPr lang="it-IT" i="1" dirty="0">
              <a:solidFill>
                <a:srgbClr val="1F497D"/>
              </a:solidFill>
            </a:endParaRPr>
          </a:p>
        </p:txBody>
      </p:sp>
      <p:sp>
        <p:nvSpPr>
          <p:cNvPr id="3" name="Segnaposto contenuto 2"/>
          <p:cNvSpPr>
            <a:spLocks noGrp="1"/>
          </p:cNvSpPr>
          <p:nvPr>
            <p:ph idx="1"/>
          </p:nvPr>
        </p:nvSpPr>
        <p:spPr>
          <a:xfrm>
            <a:off x="457200" y="1108238"/>
            <a:ext cx="8229600" cy="5259019"/>
          </a:xfrm>
        </p:spPr>
        <p:txBody>
          <a:bodyPr>
            <a:normAutofit fontScale="92500" lnSpcReduction="10000"/>
          </a:bodyPr>
          <a:lstStyle/>
          <a:p>
            <a:pPr marL="0" indent="0" algn="just">
              <a:buNone/>
            </a:pPr>
            <a:r>
              <a:rPr lang="it-IT" dirty="0">
                <a:solidFill>
                  <a:srgbClr val="1F497D"/>
                </a:solidFill>
              </a:rPr>
              <a:t>Sorto nel periodo della decolonizzazione dell’America Latina. Gli Stati nascenti avrebbero «ereditato» dalla Spagna le frontiere delle circoscrizioni amministrative dell’impero coloniale spagnolo esistenti al momento dell’indipendenza.</a:t>
            </a:r>
          </a:p>
          <a:p>
            <a:pPr marL="0" indent="0" algn="just">
              <a:buNone/>
            </a:pPr>
            <a:r>
              <a:rPr lang="it-IT" dirty="0">
                <a:solidFill>
                  <a:srgbClr val="1F497D"/>
                </a:solidFill>
              </a:rPr>
              <a:t>Secondo CIG (</a:t>
            </a:r>
            <a:r>
              <a:rPr lang="it-IT" i="1" dirty="0">
                <a:solidFill>
                  <a:srgbClr val="1F497D"/>
                </a:solidFill>
              </a:rPr>
              <a:t>Burkina Faso c. Mali </a:t>
            </a:r>
            <a:r>
              <a:rPr lang="it-IT" dirty="0">
                <a:solidFill>
                  <a:srgbClr val="1F497D"/>
                </a:solidFill>
              </a:rPr>
              <a:t>– 1986) si tratta di un principio generale, logicamente legato al fenomeno dell’accesso all’indipendenza per evitare che questioni territoriali mettano in pericolo la stabilità dei nuovi Stati. </a:t>
            </a:r>
          </a:p>
          <a:p>
            <a:pPr marL="0" indent="0" algn="just">
              <a:buNone/>
            </a:pPr>
            <a:r>
              <a:rPr lang="it-IT" dirty="0">
                <a:solidFill>
                  <a:srgbClr val="1F497D"/>
                </a:solidFill>
              </a:rPr>
              <a:t>CIG in </a:t>
            </a:r>
            <a:r>
              <a:rPr lang="it-IT" i="1" dirty="0">
                <a:solidFill>
                  <a:srgbClr val="1F497D"/>
                </a:solidFill>
              </a:rPr>
              <a:t>Libia c. Ciad</a:t>
            </a:r>
            <a:r>
              <a:rPr lang="it-IT" dirty="0">
                <a:solidFill>
                  <a:srgbClr val="1F497D"/>
                </a:solidFill>
              </a:rPr>
              <a:t> (1994): trattati su frontiere sopravvivono a successioni.</a:t>
            </a:r>
          </a:p>
          <a:p>
            <a:pPr marL="0" indent="0" algn="just">
              <a:buNone/>
            </a:pPr>
            <a:endParaRPr lang="it-IT" dirty="0">
              <a:solidFill>
                <a:srgbClr val="1F497D"/>
              </a:solidFill>
            </a:endParaRPr>
          </a:p>
        </p:txBody>
      </p:sp>
      <p:cxnSp>
        <p:nvCxnSpPr>
          <p:cNvPr id="4" name="Straight Connector 3"/>
          <p:cNvCxnSpPr/>
          <p:nvPr/>
        </p:nvCxnSpPr>
        <p:spPr>
          <a:xfrm>
            <a:off x="605646" y="6317771"/>
            <a:ext cx="7872396" cy="49486"/>
          </a:xfrm>
          <a:prstGeom prst="line">
            <a:avLst/>
          </a:prstGeom>
        </p:spPr>
        <p:style>
          <a:lnRef idx="2">
            <a:schemeClr val="accent1"/>
          </a:lnRef>
          <a:fillRef idx="0">
            <a:schemeClr val="accent1"/>
          </a:fillRef>
          <a:effectRef idx="1">
            <a:schemeClr val="accent1"/>
          </a:effectRef>
          <a:fontRef idx="minor">
            <a:schemeClr val="tx1"/>
          </a:fontRef>
        </p:style>
      </p:cxnSp>
      <p:sp>
        <p:nvSpPr>
          <p:cNvPr id="6" name="CasellaDiTesto 4"/>
          <p:cNvSpPr txBox="1"/>
          <p:nvPr/>
        </p:nvSpPr>
        <p:spPr>
          <a:xfrm>
            <a:off x="-1470983" y="6303971"/>
            <a:ext cx="3679163" cy="400110"/>
          </a:xfrm>
          <a:prstGeom prst="rect">
            <a:avLst/>
          </a:prstGeom>
          <a:noFill/>
        </p:spPr>
        <p:txBody>
          <a:bodyPr wrap="square" rtlCol="0">
            <a:spAutoFit/>
          </a:bodyPr>
          <a:lstStyle/>
          <a:p>
            <a:pPr algn="r"/>
            <a:r>
              <a:rPr lang="it-IT" sz="2000" dirty="0">
                <a:solidFill>
                  <a:schemeClr val="tx1">
                    <a:lumMod val="50000"/>
                    <a:lumOff val="50000"/>
                  </a:schemeClr>
                </a:solidFill>
              </a:rPr>
              <a:t>Giovanni Zarra </a:t>
            </a:r>
          </a:p>
        </p:txBody>
      </p:sp>
      <p:pic>
        <p:nvPicPr>
          <p:cNvPr id="8"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42080" y="1417638"/>
            <a:ext cx="6348984" cy="6324600"/>
          </a:xfrm>
          <a:prstGeom prst="rect">
            <a:avLst/>
          </a:prstGeom>
        </p:spPr>
      </p:pic>
      <p:sp>
        <p:nvSpPr>
          <p:cNvPr id="9" name="CasellaDiTesto 8"/>
          <p:cNvSpPr txBox="1"/>
          <p:nvPr/>
        </p:nvSpPr>
        <p:spPr>
          <a:xfrm>
            <a:off x="4352673" y="6013314"/>
            <a:ext cx="4334127" cy="707886"/>
          </a:xfrm>
          <a:prstGeom prst="rect">
            <a:avLst/>
          </a:prstGeom>
          <a:noFill/>
        </p:spPr>
        <p:txBody>
          <a:bodyPr wrap="square" rtlCol="0">
            <a:spAutoFit/>
          </a:bodyPr>
          <a:lstStyle/>
          <a:p>
            <a:pPr algn="r"/>
            <a:endParaRPr lang="it-IT" sz="2000" dirty="0">
              <a:solidFill>
                <a:schemeClr val="bg1">
                  <a:lumMod val="50000"/>
                </a:schemeClr>
              </a:solidFill>
            </a:endParaRPr>
          </a:p>
          <a:p>
            <a:pPr algn="r"/>
            <a:r>
              <a:rPr lang="it-IT" sz="2000" dirty="0">
                <a:solidFill>
                  <a:schemeClr val="bg1">
                    <a:lumMod val="50000"/>
                  </a:schemeClr>
                </a:solidFill>
              </a:rPr>
              <a:t>Corso di diritto internazionale</a:t>
            </a:r>
          </a:p>
        </p:txBody>
      </p:sp>
    </p:spTree>
    <p:extLst>
      <p:ext uri="{BB962C8B-B14F-4D97-AF65-F5344CB8AC3E}">
        <p14:creationId xmlns:p14="http://schemas.microsoft.com/office/powerpoint/2010/main" val="259178296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r>
              <a:rPr lang="it-IT" dirty="0">
                <a:solidFill>
                  <a:srgbClr val="1F497D"/>
                </a:solidFill>
              </a:rPr>
              <a:t>Eccezione all’eccezione</a:t>
            </a:r>
          </a:p>
        </p:txBody>
      </p:sp>
      <p:sp>
        <p:nvSpPr>
          <p:cNvPr id="3" name="Segnaposto contenuto 2"/>
          <p:cNvSpPr>
            <a:spLocks noGrp="1"/>
          </p:cNvSpPr>
          <p:nvPr>
            <p:ph idx="1"/>
          </p:nvPr>
        </p:nvSpPr>
        <p:spPr>
          <a:xfrm>
            <a:off x="457200" y="1108238"/>
            <a:ext cx="8229600" cy="5259019"/>
          </a:xfrm>
        </p:spPr>
        <p:txBody>
          <a:bodyPr>
            <a:normAutofit/>
          </a:bodyPr>
          <a:lstStyle/>
          <a:p>
            <a:pPr marL="0" indent="0" algn="just">
              <a:buNone/>
            </a:pPr>
            <a:endParaRPr lang="it-IT" dirty="0">
              <a:solidFill>
                <a:srgbClr val="1F497D"/>
              </a:solidFill>
            </a:endParaRPr>
          </a:p>
          <a:p>
            <a:pPr marL="0" indent="0" algn="just">
              <a:buNone/>
            </a:pPr>
            <a:r>
              <a:rPr lang="it-IT" dirty="0">
                <a:solidFill>
                  <a:srgbClr val="1F497D"/>
                </a:solidFill>
              </a:rPr>
              <a:t>La regola di cui sopra non si applica agli obblighi pattizi reali che abbiano una caratterizzazione prevalentemente politica.</a:t>
            </a:r>
          </a:p>
          <a:p>
            <a:pPr marL="0" indent="0" algn="just">
              <a:buNone/>
            </a:pPr>
            <a:r>
              <a:rPr lang="it-IT" dirty="0">
                <a:solidFill>
                  <a:srgbClr val="1F497D"/>
                </a:solidFill>
              </a:rPr>
              <a:t>Art. 12, par. 3, Convenzione del 1978 stabilisce che il regime proprio della successione negli accordi di natura reale non si applica agli obblighi pattizi di uno Stato predecessore riguardanti l’istallazione di basi militari straniere sul territorio. </a:t>
            </a:r>
            <a:r>
              <a:rPr lang="it-IT" i="1" dirty="0">
                <a:solidFill>
                  <a:srgbClr val="1F497D"/>
                </a:solidFill>
              </a:rPr>
              <a:t>Tabula rasa</a:t>
            </a:r>
            <a:r>
              <a:rPr lang="it-IT" dirty="0">
                <a:solidFill>
                  <a:srgbClr val="1F497D"/>
                </a:solidFill>
              </a:rPr>
              <a:t>.</a:t>
            </a:r>
          </a:p>
        </p:txBody>
      </p:sp>
      <p:cxnSp>
        <p:nvCxnSpPr>
          <p:cNvPr id="4" name="Straight Connector 3"/>
          <p:cNvCxnSpPr/>
          <p:nvPr/>
        </p:nvCxnSpPr>
        <p:spPr>
          <a:xfrm>
            <a:off x="605646" y="6317771"/>
            <a:ext cx="7872396" cy="49486"/>
          </a:xfrm>
          <a:prstGeom prst="line">
            <a:avLst/>
          </a:prstGeom>
        </p:spPr>
        <p:style>
          <a:lnRef idx="2">
            <a:schemeClr val="accent1"/>
          </a:lnRef>
          <a:fillRef idx="0">
            <a:schemeClr val="accent1"/>
          </a:fillRef>
          <a:effectRef idx="1">
            <a:schemeClr val="accent1"/>
          </a:effectRef>
          <a:fontRef idx="minor">
            <a:schemeClr val="tx1"/>
          </a:fontRef>
        </p:style>
      </p:cxnSp>
      <p:sp>
        <p:nvSpPr>
          <p:cNvPr id="6" name="CasellaDiTesto 4"/>
          <p:cNvSpPr txBox="1"/>
          <p:nvPr/>
        </p:nvSpPr>
        <p:spPr>
          <a:xfrm>
            <a:off x="-1470983" y="6303971"/>
            <a:ext cx="3679163" cy="400110"/>
          </a:xfrm>
          <a:prstGeom prst="rect">
            <a:avLst/>
          </a:prstGeom>
          <a:noFill/>
        </p:spPr>
        <p:txBody>
          <a:bodyPr wrap="square" rtlCol="0">
            <a:spAutoFit/>
          </a:bodyPr>
          <a:lstStyle/>
          <a:p>
            <a:pPr algn="r"/>
            <a:r>
              <a:rPr lang="it-IT" sz="2000" dirty="0">
                <a:solidFill>
                  <a:schemeClr val="tx1">
                    <a:lumMod val="50000"/>
                    <a:lumOff val="50000"/>
                  </a:schemeClr>
                </a:solidFill>
              </a:rPr>
              <a:t>Giovanni Zarra </a:t>
            </a:r>
          </a:p>
        </p:txBody>
      </p:sp>
      <p:pic>
        <p:nvPicPr>
          <p:cNvPr id="8"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42080" y="1417638"/>
            <a:ext cx="6348984" cy="6324600"/>
          </a:xfrm>
          <a:prstGeom prst="rect">
            <a:avLst/>
          </a:prstGeom>
        </p:spPr>
      </p:pic>
      <p:sp>
        <p:nvSpPr>
          <p:cNvPr id="9" name="CasellaDiTesto 8"/>
          <p:cNvSpPr txBox="1"/>
          <p:nvPr/>
        </p:nvSpPr>
        <p:spPr>
          <a:xfrm>
            <a:off x="4352673" y="6013314"/>
            <a:ext cx="4334127" cy="707886"/>
          </a:xfrm>
          <a:prstGeom prst="rect">
            <a:avLst/>
          </a:prstGeom>
          <a:noFill/>
        </p:spPr>
        <p:txBody>
          <a:bodyPr wrap="square" rtlCol="0">
            <a:spAutoFit/>
          </a:bodyPr>
          <a:lstStyle/>
          <a:p>
            <a:pPr algn="r"/>
            <a:endParaRPr lang="it-IT" sz="2000" dirty="0">
              <a:solidFill>
                <a:schemeClr val="bg1">
                  <a:lumMod val="50000"/>
                </a:schemeClr>
              </a:solidFill>
            </a:endParaRPr>
          </a:p>
          <a:p>
            <a:pPr algn="r"/>
            <a:r>
              <a:rPr lang="it-IT" sz="2000" dirty="0">
                <a:solidFill>
                  <a:schemeClr val="bg1">
                    <a:lumMod val="50000"/>
                  </a:schemeClr>
                </a:solidFill>
              </a:rPr>
              <a:t>Corso di diritto internazionale</a:t>
            </a:r>
          </a:p>
        </p:txBody>
      </p:sp>
    </p:spTree>
    <p:extLst>
      <p:ext uri="{BB962C8B-B14F-4D97-AF65-F5344CB8AC3E}">
        <p14:creationId xmlns:p14="http://schemas.microsoft.com/office/powerpoint/2010/main" val="3577342974"/>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r>
              <a:rPr lang="it-IT" dirty="0">
                <a:solidFill>
                  <a:srgbClr val="1F497D"/>
                </a:solidFill>
              </a:rPr>
              <a:t>Seconda eccezione</a:t>
            </a:r>
          </a:p>
        </p:txBody>
      </p:sp>
      <p:sp>
        <p:nvSpPr>
          <p:cNvPr id="3" name="Segnaposto contenuto 2"/>
          <p:cNvSpPr>
            <a:spLocks noGrp="1"/>
          </p:cNvSpPr>
          <p:nvPr>
            <p:ph idx="1"/>
          </p:nvPr>
        </p:nvSpPr>
        <p:spPr>
          <a:xfrm>
            <a:off x="457200" y="1108238"/>
            <a:ext cx="8229600" cy="5259019"/>
          </a:xfrm>
        </p:spPr>
        <p:txBody>
          <a:bodyPr>
            <a:normAutofit/>
          </a:bodyPr>
          <a:lstStyle/>
          <a:p>
            <a:pPr marL="0" indent="0" algn="just">
              <a:buNone/>
            </a:pPr>
            <a:r>
              <a:rPr lang="it-IT" dirty="0">
                <a:solidFill>
                  <a:srgbClr val="1F497D"/>
                </a:solidFill>
              </a:rPr>
              <a:t>Trattati in materia di diritti umani. </a:t>
            </a:r>
          </a:p>
          <a:p>
            <a:pPr marL="0" indent="0" algn="just">
              <a:buNone/>
            </a:pPr>
            <a:r>
              <a:rPr lang="it-IT" dirty="0">
                <a:solidFill>
                  <a:srgbClr val="1F497D"/>
                </a:solidFill>
              </a:rPr>
              <a:t>Si argomenta nel senso della formazione di una consuetudine che imporrebbe la successione giuridica. Ciò perché questi trattati tutelano gli individui verso le autorità centrali, a prescindere dalla natura, carattere e credo politico di tali autorità. Gli individui devono continuare a essere protetti anche dopo mutamento sovranità. Si tratta di norme essenziali ed irrinunciabili. </a:t>
            </a:r>
          </a:p>
        </p:txBody>
      </p:sp>
      <p:cxnSp>
        <p:nvCxnSpPr>
          <p:cNvPr id="4" name="Straight Connector 3"/>
          <p:cNvCxnSpPr/>
          <p:nvPr/>
        </p:nvCxnSpPr>
        <p:spPr>
          <a:xfrm>
            <a:off x="605646" y="6317771"/>
            <a:ext cx="7872396" cy="49486"/>
          </a:xfrm>
          <a:prstGeom prst="line">
            <a:avLst/>
          </a:prstGeom>
        </p:spPr>
        <p:style>
          <a:lnRef idx="2">
            <a:schemeClr val="accent1"/>
          </a:lnRef>
          <a:fillRef idx="0">
            <a:schemeClr val="accent1"/>
          </a:fillRef>
          <a:effectRef idx="1">
            <a:schemeClr val="accent1"/>
          </a:effectRef>
          <a:fontRef idx="minor">
            <a:schemeClr val="tx1"/>
          </a:fontRef>
        </p:style>
      </p:cxnSp>
      <p:sp>
        <p:nvSpPr>
          <p:cNvPr id="6" name="CasellaDiTesto 4"/>
          <p:cNvSpPr txBox="1"/>
          <p:nvPr/>
        </p:nvSpPr>
        <p:spPr>
          <a:xfrm>
            <a:off x="-1470983" y="6303971"/>
            <a:ext cx="3679163" cy="400110"/>
          </a:xfrm>
          <a:prstGeom prst="rect">
            <a:avLst/>
          </a:prstGeom>
          <a:noFill/>
        </p:spPr>
        <p:txBody>
          <a:bodyPr wrap="square" rtlCol="0">
            <a:spAutoFit/>
          </a:bodyPr>
          <a:lstStyle/>
          <a:p>
            <a:pPr algn="r"/>
            <a:r>
              <a:rPr lang="it-IT" sz="2000" dirty="0">
                <a:solidFill>
                  <a:schemeClr val="tx1">
                    <a:lumMod val="50000"/>
                    <a:lumOff val="50000"/>
                  </a:schemeClr>
                </a:solidFill>
              </a:rPr>
              <a:t>Giovanni Zarra </a:t>
            </a:r>
          </a:p>
        </p:txBody>
      </p:sp>
      <p:pic>
        <p:nvPicPr>
          <p:cNvPr id="8"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42080" y="1417638"/>
            <a:ext cx="6348984" cy="6324600"/>
          </a:xfrm>
          <a:prstGeom prst="rect">
            <a:avLst/>
          </a:prstGeom>
        </p:spPr>
      </p:pic>
      <p:sp>
        <p:nvSpPr>
          <p:cNvPr id="9" name="CasellaDiTesto 8"/>
          <p:cNvSpPr txBox="1"/>
          <p:nvPr/>
        </p:nvSpPr>
        <p:spPr>
          <a:xfrm>
            <a:off x="4352673" y="6013314"/>
            <a:ext cx="4334127" cy="707886"/>
          </a:xfrm>
          <a:prstGeom prst="rect">
            <a:avLst/>
          </a:prstGeom>
          <a:noFill/>
        </p:spPr>
        <p:txBody>
          <a:bodyPr wrap="square" rtlCol="0">
            <a:spAutoFit/>
          </a:bodyPr>
          <a:lstStyle/>
          <a:p>
            <a:pPr algn="r"/>
            <a:endParaRPr lang="it-IT" sz="2000" dirty="0">
              <a:solidFill>
                <a:schemeClr val="bg1">
                  <a:lumMod val="50000"/>
                </a:schemeClr>
              </a:solidFill>
            </a:endParaRPr>
          </a:p>
          <a:p>
            <a:pPr algn="r"/>
            <a:r>
              <a:rPr lang="it-IT" sz="2000" dirty="0">
                <a:solidFill>
                  <a:schemeClr val="bg1">
                    <a:lumMod val="50000"/>
                  </a:schemeClr>
                </a:solidFill>
              </a:rPr>
              <a:t>Corso di diritto internazionale</a:t>
            </a:r>
          </a:p>
        </p:txBody>
      </p:sp>
    </p:spTree>
    <p:extLst>
      <p:ext uri="{BB962C8B-B14F-4D97-AF65-F5344CB8AC3E}">
        <p14:creationId xmlns:p14="http://schemas.microsoft.com/office/powerpoint/2010/main" val="2040424561"/>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r>
              <a:rPr lang="it-IT" dirty="0">
                <a:solidFill>
                  <a:srgbClr val="1F497D"/>
                </a:solidFill>
              </a:rPr>
              <a:t>…segue</a:t>
            </a:r>
          </a:p>
        </p:txBody>
      </p:sp>
      <p:sp>
        <p:nvSpPr>
          <p:cNvPr id="3" name="Segnaposto contenuto 2"/>
          <p:cNvSpPr>
            <a:spLocks noGrp="1"/>
          </p:cNvSpPr>
          <p:nvPr>
            <p:ph idx="1"/>
          </p:nvPr>
        </p:nvSpPr>
        <p:spPr>
          <a:xfrm>
            <a:off x="457200" y="1108238"/>
            <a:ext cx="8229600" cy="5259019"/>
          </a:xfrm>
        </p:spPr>
        <p:txBody>
          <a:bodyPr>
            <a:normAutofit/>
          </a:bodyPr>
          <a:lstStyle/>
          <a:p>
            <a:pPr marL="0" indent="0" algn="just">
              <a:buNone/>
            </a:pPr>
            <a:r>
              <a:rPr lang="it-IT" dirty="0">
                <a:solidFill>
                  <a:srgbClr val="1F497D"/>
                </a:solidFill>
              </a:rPr>
              <a:t>Comitato dei diritti umani. Commento generale 26 del 1997. </a:t>
            </a:r>
          </a:p>
          <a:p>
            <a:pPr marL="0" indent="0" algn="just">
              <a:buNone/>
            </a:pPr>
            <a:r>
              <a:rPr lang="it-IT" dirty="0">
                <a:solidFill>
                  <a:srgbClr val="1F497D"/>
                </a:solidFill>
              </a:rPr>
              <a:t>Una volta che agli individui è accordata la protezione di diritti in conformità al Patto sui diritti civili e politici, tale protezione è garantita con il territorio e continua a spettare agli individui, nonostante i cambiamenti nel governo di uno Stato contraente, inclusi smembramento o successione o altre azioni volte a privare i cittadini dei diritti loro attribuiti.</a:t>
            </a:r>
          </a:p>
        </p:txBody>
      </p:sp>
      <p:cxnSp>
        <p:nvCxnSpPr>
          <p:cNvPr id="4" name="Straight Connector 3"/>
          <p:cNvCxnSpPr/>
          <p:nvPr/>
        </p:nvCxnSpPr>
        <p:spPr>
          <a:xfrm>
            <a:off x="605646" y="6317771"/>
            <a:ext cx="7872396" cy="49486"/>
          </a:xfrm>
          <a:prstGeom prst="line">
            <a:avLst/>
          </a:prstGeom>
        </p:spPr>
        <p:style>
          <a:lnRef idx="2">
            <a:schemeClr val="accent1"/>
          </a:lnRef>
          <a:fillRef idx="0">
            <a:schemeClr val="accent1"/>
          </a:fillRef>
          <a:effectRef idx="1">
            <a:schemeClr val="accent1"/>
          </a:effectRef>
          <a:fontRef idx="minor">
            <a:schemeClr val="tx1"/>
          </a:fontRef>
        </p:style>
      </p:cxnSp>
      <p:sp>
        <p:nvSpPr>
          <p:cNvPr id="6" name="CasellaDiTesto 4"/>
          <p:cNvSpPr txBox="1"/>
          <p:nvPr/>
        </p:nvSpPr>
        <p:spPr>
          <a:xfrm>
            <a:off x="-1470983" y="6303971"/>
            <a:ext cx="3679163" cy="400110"/>
          </a:xfrm>
          <a:prstGeom prst="rect">
            <a:avLst/>
          </a:prstGeom>
          <a:noFill/>
        </p:spPr>
        <p:txBody>
          <a:bodyPr wrap="square" rtlCol="0">
            <a:spAutoFit/>
          </a:bodyPr>
          <a:lstStyle/>
          <a:p>
            <a:pPr algn="r"/>
            <a:r>
              <a:rPr lang="it-IT" sz="2000" dirty="0">
                <a:solidFill>
                  <a:schemeClr val="tx1">
                    <a:lumMod val="50000"/>
                    <a:lumOff val="50000"/>
                  </a:schemeClr>
                </a:solidFill>
              </a:rPr>
              <a:t>Giovanni Zarra </a:t>
            </a:r>
          </a:p>
        </p:txBody>
      </p:sp>
      <p:pic>
        <p:nvPicPr>
          <p:cNvPr id="8"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42080" y="1417638"/>
            <a:ext cx="6348984" cy="6324600"/>
          </a:xfrm>
          <a:prstGeom prst="rect">
            <a:avLst/>
          </a:prstGeom>
        </p:spPr>
      </p:pic>
      <p:sp>
        <p:nvSpPr>
          <p:cNvPr id="9" name="CasellaDiTesto 8"/>
          <p:cNvSpPr txBox="1"/>
          <p:nvPr/>
        </p:nvSpPr>
        <p:spPr>
          <a:xfrm>
            <a:off x="4352673" y="6013314"/>
            <a:ext cx="4334127" cy="707886"/>
          </a:xfrm>
          <a:prstGeom prst="rect">
            <a:avLst/>
          </a:prstGeom>
          <a:noFill/>
        </p:spPr>
        <p:txBody>
          <a:bodyPr wrap="square" rtlCol="0">
            <a:spAutoFit/>
          </a:bodyPr>
          <a:lstStyle/>
          <a:p>
            <a:pPr algn="r"/>
            <a:endParaRPr lang="it-IT" sz="2000" dirty="0">
              <a:solidFill>
                <a:schemeClr val="bg1">
                  <a:lumMod val="50000"/>
                </a:schemeClr>
              </a:solidFill>
            </a:endParaRPr>
          </a:p>
          <a:p>
            <a:pPr algn="r"/>
            <a:r>
              <a:rPr lang="it-IT" sz="2000" dirty="0">
                <a:solidFill>
                  <a:schemeClr val="bg1">
                    <a:lumMod val="50000"/>
                  </a:schemeClr>
                </a:solidFill>
              </a:rPr>
              <a:t>Corso di diritto internazionale</a:t>
            </a:r>
          </a:p>
        </p:txBody>
      </p:sp>
    </p:spTree>
    <p:extLst>
      <p:ext uri="{BB962C8B-B14F-4D97-AF65-F5344CB8AC3E}">
        <p14:creationId xmlns:p14="http://schemas.microsoft.com/office/powerpoint/2010/main" val="2672173299"/>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r>
              <a:rPr lang="it-IT" dirty="0">
                <a:solidFill>
                  <a:srgbClr val="1F497D"/>
                </a:solidFill>
              </a:rPr>
              <a:t>…segue</a:t>
            </a:r>
          </a:p>
        </p:txBody>
      </p:sp>
      <p:sp>
        <p:nvSpPr>
          <p:cNvPr id="3" name="Segnaposto contenuto 2"/>
          <p:cNvSpPr>
            <a:spLocks noGrp="1"/>
          </p:cNvSpPr>
          <p:nvPr>
            <p:ph idx="1"/>
          </p:nvPr>
        </p:nvSpPr>
        <p:spPr>
          <a:xfrm>
            <a:off x="457200" y="1108238"/>
            <a:ext cx="8229600" cy="5259019"/>
          </a:xfrm>
        </p:spPr>
        <p:txBody>
          <a:bodyPr>
            <a:normAutofit lnSpcReduction="10000"/>
          </a:bodyPr>
          <a:lstStyle/>
          <a:p>
            <a:pPr marL="0" indent="0" algn="just">
              <a:buNone/>
            </a:pPr>
            <a:r>
              <a:rPr lang="it-IT" dirty="0" err="1">
                <a:solidFill>
                  <a:srgbClr val="1F497D"/>
                </a:solidFill>
              </a:rPr>
              <a:t>CtEDU</a:t>
            </a:r>
            <a:r>
              <a:rPr lang="it-IT" dirty="0">
                <a:solidFill>
                  <a:srgbClr val="1F497D"/>
                </a:solidFill>
              </a:rPr>
              <a:t> in </a:t>
            </a:r>
            <a:r>
              <a:rPr lang="it-IT" i="1" dirty="0" err="1">
                <a:solidFill>
                  <a:srgbClr val="1F497D"/>
                </a:solidFill>
              </a:rPr>
              <a:t>Bijelic</a:t>
            </a:r>
            <a:r>
              <a:rPr lang="it-IT" i="1" dirty="0">
                <a:solidFill>
                  <a:srgbClr val="1F497D"/>
                </a:solidFill>
              </a:rPr>
              <a:t> c. Montenegro e Serbia</a:t>
            </a:r>
            <a:r>
              <a:rPr lang="it-IT" dirty="0">
                <a:solidFill>
                  <a:srgbClr val="1F497D"/>
                </a:solidFill>
              </a:rPr>
              <a:t> (2009).</a:t>
            </a:r>
          </a:p>
          <a:p>
            <a:pPr marL="0" indent="0" algn="just">
              <a:buNone/>
            </a:pPr>
            <a:r>
              <a:rPr lang="it-IT" dirty="0">
                <a:solidFill>
                  <a:srgbClr val="1F497D"/>
                </a:solidFill>
              </a:rPr>
              <a:t>Par. 69: i diritti umani garantiti da trattati internazionali spettano agli individui di nazionalità dello Stato contraente indipendentemente da fenomeni di dissoluzione o successione che possono interessare questo Stato. </a:t>
            </a:r>
          </a:p>
          <a:p>
            <a:pPr marL="0" indent="0" algn="just">
              <a:buNone/>
            </a:pPr>
            <a:endParaRPr lang="it-IT" dirty="0">
              <a:solidFill>
                <a:srgbClr val="1F497D"/>
              </a:solidFill>
            </a:endParaRPr>
          </a:p>
          <a:p>
            <a:pPr marL="0" indent="0" algn="just">
              <a:buNone/>
            </a:pPr>
            <a:r>
              <a:rPr lang="it-IT" dirty="0">
                <a:solidFill>
                  <a:srgbClr val="1F497D"/>
                </a:solidFill>
              </a:rPr>
              <a:t>Palombino: prassi ancora insufficiente per parlarsi di consuetudine.</a:t>
            </a:r>
          </a:p>
        </p:txBody>
      </p:sp>
      <p:cxnSp>
        <p:nvCxnSpPr>
          <p:cNvPr id="4" name="Straight Connector 3"/>
          <p:cNvCxnSpPr/>
          <p:nvPr/>
        </p:nvCxnSpPr>
        <p:spPr>
          <a:xfrm>
            <a:off x="605646" y="6317771"/>
            <a:ext cx="7872396" cy="49486"/>
          </a:xfrm>
          <a:prstGeom prst="line">
            <a:avLst/>
          </a:prstGeom>
        </p:spPr>
        <p:style>
          <a:lnRef idx="2">
            <a:schemeClr val="accent1"/>
          </a:lnRef>
          <a:fillRef idx="0">
            <a:schemeClr val="accent1"/>
          </a:fillRef>
          <a:effectRef idx="1">
            <a:schemeClr val="accent1"/>
          </a:effectRef>
          <a:fontRef idx="minor">
            <a:schemeClr val="tx1"/>
          </a:fontRef>
        </p:style>
      </p:cxnSp>
      <p:sp>
        <p:nvSpPr>
          <p:cNvPr id="6" name="CasellaDiTesto 4"/>
          <p:cNvSpPr txBox="1"/>
          <p:nvPr/>
        </p:nvSpPr>
        <p:spPr>
          <a:xfrm>
            <a:off x="-1470983" y="6303971"/>
            <a:ext cx="3679163" cy="400110"/>
          </a:xfrm>
          <a:prstGeom prst="rect">
            <a:avLst/>
          </a:prstGeom>
          <a:noFill/>
        </p:spPr>
        <p:txBody>
          <a:bodyPr wrap="square" rtlCol="0">
            <a:spAutoFit/>
          </a:bodyPr>
          <a:lstStyle/>
          <a:p>
            <a:pPr algn="r"/>
            <a:r>
              <a:rPr lang="it-IT" sz="2000" dirty="0">
                <a:solidFill>
                  <a:schemeClr val="tx1">
                    <a:lumMod val="50000"/>
                    <a:lumOff val="50000"/>
                  </a:schemeClr>
                </a:solidFill>
              </a:rPr>
              <a:t>Giovanni Zarra </a:t>
            </a:r>
          </a:p>
        </p:txBody>
      </p:sp>
      <p:pic>
        <p:nvPicPr>
          <p:cNvPr id="8"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42080" y="1417638"/>
            <a:ext cx="6348984" cy="6324600"/>
          </a:xfrm>
          <a:prstGeom prst="rect">
            <a:avLst/>
          </a:prstGeom>
        </p:spPr>
      </p:pic>
      <p:sp>
        <p:nvSpPr>
          <p:cNvPr id="9" name="CasellaDiTesto 8"/>
          <p:cNvSpPr txBox="1"/>
          <p:nvPr/>
        </p:nvSpPr>
        <p:spPr>
          <a:xfrm>
            <a:off x="4352673" y="6013314"/>
            <a:ext cx="4334127" cy="707886"/>
          </a:xfrm>
          <a:prstGeom prst="rect">
            <a:avLst/>
          </a:prstGeom>
          <a:noFill/>
        </p:spPr>
        <p:txBody>
          <a:bodyPr wrap="square" rtlCol="0">
            <a:spAutoFit/>
          </a:bodyPr>
          <a:lstStyle/>
          <a:p>
            <a:pPr algn="r"/>
            <a:endParaRPr lang="it-IT" sz="2000" dirty="0">
              <a:solidFill>
                <a:schemeClr val="bg1">
                  <a:lumMod val="50000"/>
                </a:schemeClr>
              </a:solidFill>
            </a:endParaRPr>
          </a:p>
          <a:p>
            <a:pPr algn="r"/>
            <a:r>
              <a:rPr lang="it-IT" sz="2000" dirty="0">
                <a:solidFill>
                  <a:schemeClr val="bg1">
                    <a:lumMod val="50000"/>
                  </a:schemeClr>
                </a:solidFill>
              </a:rPr>
              <a:t>Corso di diritto internazionale</a:t>
            </a:r>
          </a:p>
        </p:txBody>
      </p:sp>
    </p:spTree>
    <p:extLst>
      <p:ext uri="{BB962C8B-B14F-4D97-AF65-F5344CB8AC3E}">
        <p14:creationId xmlns:p14="http://schemas.microsoft.com/office/powerpoint/2010/main" val="576954162"/>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r>
              <a:rPr lang="it-IT" dirty="0">
                <a:solidFill>
                  <a:srgbClr val="1F497D"/>
                </a:solidFill>
              </a:rPr>
              <a:t>Notificazione di successione</a:t>
            </a:r>
            <a:endParaRPr lang="it-IT" i="1" dirty="0">
              <a:solidFill>
                <a:srgbClr val="1F497D"/>
              </a:solidFill>
            </a:endParaRPr>
          </a:p>
        </p:txBody>
      </p:sp>
      <p:sp>
        <p:nvSpPr>
          <p:cNvPr id="3" name="Segnaposto contenuto 2"/>
          <p:cNvSpPr>
            <a:spLocks noGrp="1"/>
          </p:cNvSpPr>
          <p:nvPr>
            <p:ph idx="1"/>
          </p:nvPr>
        </p:nvSpPr>
        <p:spPr>
          <a:xfrm>
            <a:off x="457200" y="1108238"/>
            <a:ext cx="8229600" cy="5259019"/>
          </a:xfrm>
        </p:spPr>
        <p:txBody>
          <a:bodyPr>
            <a:normAutofit/>
          </a:bodyPr>
          <a:lstStyle/>
          <a:p>
            <a:pPr marL="0" indent="0" algn="just">
              <a:buNone/>
            </a:pPr>
            <a:r>
              <a:rPr lang="it-IT" dirty="0">
                <a:solidFill>
                  <a:srgbClr val="1F497D"/>
                </a:solidFill>
              </a:rPr>
              <a:t>Ulteriore temperamento alla regola della </a:t>
            </a:r>
            <a:r>
              <a:rPr lang="it-IT" i="1" dirty="0">
                <a:solidFill>
                  <a:srgbClr val="1F497D"/>
                </a:solidFill>
              </a:rPr>
              <a:t>tabula rasa</a:t>
            </a:r>
            <a:r>
              <a:rPr lang="it-IT" dirty="0">
                <a:solidFill>
                  <a:srgbClr val="1F497D"/>
                </a:solidFill>
              </a:rPr>
              <a:t>. </a:t>
            </a:r>
          </a:p>
          <a:p>
            <a:pPr marL="0" indent="0" algn="just">
              <a:buNone/>
            </a:pPr>
            <a:r>
              <a:rPr lang="it-IT" dirty="0">
                <a:solidFill>
                  <a:srgbClr val="1F497D"/>
                </a:solidFill>
              </a:rPr>
              <a:t>Art. 17 </a:t>
            </a:r>
            <a:r>
              <a:rPr lang="it-IT" dirty="0" err="1">
                <a:solidFill>
                  <a:srgbClr val="1F497D"/>
                </a:solidFill>
              </a:rPr>
              <a:t>Conv</a:t>
            </a:r>
            <a:r>
              <a:rPr lang="it-IT" dirty="0">
                <a:solidFill>
                  <a:srgbClr val="1F497D"/>
                </a:solidFill>
              </a:rPr>
              <a:t>. 1978: uno Stato di nuova indipendenza può, tramite una notificazione di successione, decidere di diventare parte di un trattato multilaterale aperto, che alla data della successione tra Stati era in vigore sul territorio a cui la successione tra Stati si riferisce.</a:t>
            </a:r>
          </a:p>
          <a:p>
            <a:pPr marL="0" indent="0" algn="just">
              <a:buNone/>
            </a:pPr>
            <a:r>
              <a:rPr lang="it-IT" dirty="0">
                <a:solidFill>
                  <a:srgbClr val="1F497D"/>
                </a:solidFill>
              </a:rPr>
              <a:t>Effetti </a:t>
            </a:r>
            <a:r>
              <a:rPr lang="it-IT" i="1" dirty="0">
                <a:solidFill>
                  <a:srgbClr val="1F497D"/>
                </a:solidFill>
              </a:rPr>
              <a:t>ex </a:t>
            </a:r>
            <a:r>
              <a:rPr lang="it-IT" i="1" dirty="0" err="1">
                <a:solidFill>
                  <a:srgbClr val="1F497D"/>
                </a:solidFill>
              </a:rPr>
              <a:t>tunc</a:t>
            </a:r>
            <a:r>
              <a:rPr lang="it-IT" dirty="0">
                <a:solidFill>
                  <a:srgbClr val="1F497D"/>
                </a:solidFill>
              </a:rPr>
              <a:t> (generalmente, l’adesione vale </a:t>
            </a:r>
            <a:r>
              <a:rPr lang="it-IT" i="1" dirty="0">
                <a:solidFill>
                  <a:srgbClr val="1F497D"/>
                </a:solidFill>
              </a:rPr>
              <a:t>ex nunc</a:t>
            </a:r>
            <a:r>
              <a:rPr lang="it-IT" dirty="0">
                <a:solidFill>
                  <a:srgbClr val="1F497D"/>
                </a:solidFill>
              </a:rPr>
              <a:t>).</a:t>
            </a:r>
          </a:p>
        </p:txBody>
      </p:sp>
      <p:cxnSp>
        <p:nvCxnSpPr>
          <p:cNvPr id="4" name="Straight Connector 3"/>
          <p:cNvCxnSpPr/>
          <p:nvPr/>
        </p:nvCxnSpPr>
        <p:spPr>
          <a:xfrm>
            <a:off x="605646" y="6317771"/>
            <a:ext cx="7872396" cy="49486"/>
          </a:xfrm>
          <a:prstGeom prst="line">
            <a:avLst/>
          </a:prstGeom>
        </p:spPr>
        <p:style>
          <a:lnRef idx="2">
            <a:schemeClr val="accent1"/>
          </a:lnRef>
          <a:fillRef idx="0">
            <a:schemeClr val="accent1"/>
          </a:fillRef>
          <a:effectRef idx="1">
            <a:schemeClr val="accent1"/>
          </a:effectRef>
          <a:fontRef idx="minor">
            <a:schemeClr val="tx1"/>
          </a:fontRef>
        </p:style>
      </p:cxnSp>
      <p:sp>
        <p:nvSpPr>
          <p:cNvPr id="6" name="CasellaDiTesto 4"/>
          <p:cNvSpPr txBox="1"/>
          <p:nvPr/>
        </p:nvSpPr>
        <p:spPr>
          <a:xfrm>
            <a:off x="-1470983" y="6303971"/>
            <a:ext cx="3679163" cy="400110"/>
          </a:xfrm>
          <a:prstGeom prst="rect">
            <a:avLst/>
          </a:prstGeom>
          <a:noFill/>
        </p:spPr>
        <p:txBody>
          <a:bodyPr wrap="square" rtlCol="0">
            <a:spAutoFit/>
          </a:bodyPr>
          <a:lstStyle/>
          <a:p>
            <a:pPr algn="r"/>
            <a:r>
              <a:rPr lang="it-IT" sz="2000" dirty="0">
                <a:solidFill>
                  <a:schemeClr val="tx1">
                    <a:lumMod val="50000"/>
                    <a:lumOff val="50000"/>
                  </a:schemeClr>
                </a:solidFill>
              </a:rPr>
              <a:t>Giovanni Zarra </a:t>
            </a:r>
          </a:p>
        </p:txBody>
      </p:sp>
      <p:pic>
        <p:nvPicPr>
          <p:cNvPr id="8"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42080" y="1417638"/>
            <a:ext cx="6348984" cy="6324600"/>
          </a:xfrm>
          <a:prstGeom prst="rect">
            <a:avLst/>
          </a:prstGeom>
        </p:spPr>
      </p:pic>
      <p:sp>
        <p:nvSpPr>
          <p:cNvPr id="9" name="CasellaDiTesto 8"/>
          <p:cNvSpPr txBox="1"/>
          <p:nvPr/>
        </p:nvSpPr>
        <p:spPr>
          <a:xfrm>
            <a:off x="4352673" y="6013314"/>
            <a:ext cx="4334127" cy="707886"/>
          </a:xfrm>
          <a:prstGeom prst="rect">
            <a:avLst/>
          </a:prstGeom>
          <a:noFill/>
        </p:spPr>
        <p:txBody>
          <a:bodyPr wrap="square" rtlCol="0">
            <a:spAutoFit/>
          </a:bodyPr>
          <a:lstStyle/>
          <a:p>
            <a:pPr algn="r"/>
            <a:endParaRPr lang="it-IT" sz="2000" dirty="0">
              <a:solidFill>
                <a:schemeClr val="bg1">
                  <a:lumMod val="50000"/>
                </a:schemeClr>
              </a:solidFill>
            </a:endParaRPr>
          </a:p>
          <a:p>
            <a:pPr algn="r"/>
            <a:r>
              <a:rPr lang="it-IT" sz="2000" dirty="0">
                <a:solidFill>
                  <a:schemeClr val="bg1">
                    <a:lumMod val="50000"/>
                  </a:schemeClr>
                </a:solidFill>
              </a:rPr>
              <a:t>Corso di diritto internazionale</a:t>
            </a:r>
          </a:p>
        </p:txBody>
      </p:sp>
    </p:spTree>
    <p:extLst>
      <p:ext uri="{BB962C8B-B14F-4D97-AF65-F5344CB8AC3E}">
        <p14:creationId xmlns:p14="http://schemas.microsoft.com/office/powerpoint/2010/main" val="1582265369"/>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r>
              <a:rPr lang="it-IT" dirty="0">
                <a:solidFill>
                  <a:srgbClr val="1F497D"/>
                </a:solidFill>
              </a:rPr>
              <a:t>…segue</a:t>
            </a:r>
            <a:endParaRPr lang="it-IT" i="1" dirty="0">
              <a:solidFill>
                <a:srgbClr val="1F497D"/>
              </a:solidFill>
            </a:endParaRPr>
          </a:p>
        </p:txBody>
      </p:sp>
      <p:sp>
        <p:nvSpPr>
          <p:cNvPr id="3" name="Segnaposto contenuto 2"/>
          <p:cNvSpPr>
            <a:spLocks noGrp="1"/>
          </p:cNvSpPr>
          <p:nvPr>
            <p:ph idx="1"/>
          </p:nvPr>
        </p:nvSpPr>
        <p:spPr>
          <a:xfrm>
            <a:off x="457200" y="1108238"/>
            <a:ext cx="8229600" cy="5259019"/>
          </a:xfrm>
        </p:spPr>
        <p:txBody>
          <a:bodyPr>
            <a:normAutofit fontScale="77500" lnSpcReduction="20000"/>
          </a:bodyPr>
          <a:lstStyle/>
          <a:p>
            <a:pPr marL="0" indent="0" algn="just">
              <a:buNone/>
            </a:pPr>
            <a:r>
              <a:rPr lang="en-US" dirty="0">
                <a:solidFill>
                  <a:srgbClr val="1F497D"/>
                </a:solidFill>
              </a:rPr>
              <a:t>Swiss Supreme Court (Decision no. 4A_575/2022) – </a:t>
            </a:r>
            <a:r>
              <a:rPr lang="en-US" dirty="0" err="1">
                <a:solidFill>
                  <a:srgbClr val="1F497D"/>
                </a:solidFill>
              </a:rPr>
              <a:t>applicazione</a:t>
            </a:r>
            <a:r>
              <a:rPr lang="en-US" dirty="0">
                <a:solidFill>
                  <a:srgbClr val="1F497D"/>
                </a:solidFill>
              </a:rPr>
              <a:t> del principio in </a:t>
            </a:r>
            <a:r>
              <a:rPr lang="en-US" dirty="0" err="1">
                <a:solidFill>
                  <a:srgbClr val="1F497D"/>
                </a:solidFill>
              </a:rPr>
              <a:t>materia</a:t>
            </a:r>
            <a:r>
              <a:rPr lang="en-US" dirty="0">
                <a:solidFill>
                  <a:srgbClr val="1F497D"/>
                </a:solidFill>
              </a:rPr>
              <a:t> di </a:t>
            </a:r>
            <a:r>
              <a:rPr lang="en-US" i="1" dirty="0">
                <a:solidFill>
                  <a:srgbClr val="1F497D"/>
                </a:solidFill>
              </a:rPr>
              <a:t>state contracts</a:t>
            </a:r>
            <a:r>
              <a:rPr lang="en-US" dirty="0">
                <a:solidFill>
                  <a:srgbClr val="1F497D"/>
                </a:solidFill>
              </a:rPr>
              <a:t>.</a:t>
            </a:r>
          </a:p>
          <a:p>
            <a:pPr marL="0" indent="0" algn="just">
              <a:buNone/>
            </a:pPr>
            <a:r>
              <a:rPr lang="en-US" dirty="0">
                <a:solidFill>
                  <a:srgbClr val="1F497D"/>
                </a:solidFill>
              </a:rPr>
              <a:t>In 2011 the Republic of South Sudan became independent. In 2018 a telecom operator initiated arbitration against South Sudan for breach of a 2003 license agreement for the operation of a mobile telephone network (ICC, Geneva seat). The arbitrator found that the license was binding and South Sudan filed for annulment before the Swiss Supreme Court.</a:t>
            </a:r>
          </a:p>
          <a:p>
            <a:pPr marL="0" indent="0" algn="just">
              <a:buNone/>
            </a:pPr>
            <a:r>
              <a:rPr lang="en-US" dirty="0">
                <a:solidFill>
                  <a:srgbClr val="1F497D"/>
                </a:solidFill>
              </a:rPr>
              <a:t>The Court upheld the award based on the attribution of assets and liabilities with Sudan and because South Sudan had implemented the agreement after its independence. The Court also dismissed the argument that State representatives had no authority to sign an arbitration clause. Under Swiss arbitration law, a State cannot rely on its own laws to challenge its standing. This also includes the alleged absence of signatory powers of State representatives.</a:t>
            </a:r>
          </a:p>
        </p:txBody>
      </p:sp>
      <p:cxnSp>
        <p:nvCxnSpPr>
          <p:cNvPr id="4" name="Straight Connector 3"/>
          <p:cNvCxnSpPr/>
          <p:nvPr/>
        </p:nvCxnSpPr>
        <p:spPr>
          <a:xfrm>
            <a:off x="605646" y="6317771"/>
            <a:ext cx="7872396" cy="49486"/>
          </a:xfrm>
          <a:prstGeom prst="line">
            <a:avLst/>
          </a:prstGeom>
        </p:spPr>
        <p:style>
          <a:lnRef idx="2">
            <a:schemeClr val="accent1"/>
          </a:lnRef>
          <a:fillRef idx="0">
            <a:schemeClr val="accent1"/>
          </a:fillRef>
          <a:effectRef idx="1">
            <a:schemeClr val="accent1"/>
          </a:effectRef>
          <a:fontRef idx="minor">
            <a:schemeClr val="tx1"/>
          </a:fontRef>
        </p:style>
      </p:cxnSp>
      <p:sp>
        <p:nvSpPr>
          <p:cNvPr id="6" name="CasellaDiTesto 4"/>
          <p:cNvSpPr txBox="1"/>
          <p:nvPr/>
        </p:nvSpPr>
        <p:spPr>
          <a:xfrm>
            <a:off x="-1470983" y="6303971"/>
            <a:ext cx="3679163" cy="400110"/>
          </a:xfrm>
          <a:prstGeom prst="rect">
            <a:avLst/>
          </a:prstGeom>
          <a:noFill/>
        </p:spPr>
        <p:txBody>
          <a:bodyPr wrap="square" rtlCol="0">
            <a:spAutoFit/>
          </a:bodyPr>
          <a:lstStyle/>
          <a:p>
            <a:pPr algn="r"/>
            <a:r>
              <a:rPr lang="it-IT" sz="2000" dirty="0">
                <a:solidFill>
                  <a:schemeClr val="tx1">
                    <a:lumMod val="50000"/>
                    <a:lumOff val="50000"/>
                  </a:schemeClr>
                </a:solidFill>
              </a:rPr>
              <a:t>Giovanni Zarra </a:t>
            </a:r>
          </a:p>
        </p:txBody>
      </p:sp>
      <p:pic>
        <p:nvPicPr>
          <p:cNvPr id="8"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42080" y="1417638"/>
            <a:ext cx="6348984" cy="6324600"/>
          </a:xfrm>
          <a:prstGeom prst="rect">
            <a:avLst/>
          </a:prstGeom>
        </p:spPr>
      </p:pic>
      <p:sp>
        <p:nvSpPr>
          <p:cNvPr id="9" name="CasellaDiTesto 8"/>
          <p:cNvSpPr txBox="1"/>
          <p:nvPr/>
        </p:nvSpPr>
        <p:spPr>
          <a:xfrm>
            <a:off x="4352673" y="6013314"/>
            <a:ext cx="4334127" cy="707886"/>
          </a:xfrm>
          <a:prstGeom prst="rect">
            <a:avLst/>
          </a:prstGeom>
          <a:noFill/>
        </p:spPr>
        <p:txBody>
          <a:bodyPr wrap="square" rtlCol="0">
            <a:spAutoFit/>
          </a:bodyPr>
          <a:lstStyle/>
          <a:p>
            <a:pPr algn="r"/>
            <a:endParaRPr lang="it-IT" sz="2000" dirty="0">
              <a:solidFill>
                <a:schemeClr val="bg1">
                  <a:lumMod val="50000"/>
                </a:schemeClr>
              </a:solidFill>
            </a:endParaRPr>
          </a:p>
          <a:p>
            <a:pPr algn="r"/>
            <a:r>
              <a:rPr lang="it-IT" sz="2000" dirty="0">
                <a:solidFill>
                  <a:schemeClr val="bg1">
                    <a:lumMod val="50000"/>
                  </a:schemeClr>
                </a:solidFill>
              </a:rPr>
              <a:t>Corso di diritto internazionale</a:t>
            </a:r>
          </a:p>
        </p:txBody>
      </p:sp>
    </p:spTree>
    <p:extLst>
      <p:ext uri="{BB962C8B-B14F-4D97-AF65-F5344CB8AC3E}">
        <p14:creationId xmlns:p14="http://schemas.microsoft.com/office/powerpoint/2010/main" val="1039910800"/>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r>
              <a:rPr lang="it-IT" dirty="0">
                <a:solidFill>
                  <a:srgbClr val="1F497D"/>
                </a:solidFill>
              </a:rPr>
              <a:t>Mobilità delle frontiere</a:t>
            </a:r>
            <a:endParaRPr lang="it-IT" i="1" dirty="0">
              <a:solidFill>
                <a:srgbClr val="1F497D"/>
              </a:solidFill>
            </a:endParaRPr>
          </a:p>
        </p:txBody>
      </p:sp>
      <p:sp>
        <p:nvSpPr>
          <p:cNvPr id="3" name="Segnaposto contenuto 2"/>
          <p:cNvSpPr>
            <a:spLocks noGrp="1"/>
          </p:cNvSpPr>
          <p:nvPr>
            <p:ph idx="1"/>
          </p:nvPr>
        </p:nvSpPr>
        <p:spPr>
          <a:xfrm>
            <a:off x="457200" y="1108238"/>
            <a:ext cx="8229600" cy="5259019"/>
          </a:xfrm>
        </p:spPr>
        <p:txBody>
          <a:bodyPr>
            <a:normAutofit/>
          </a:bodyPr>
          <a:lstStyle/>
          <a:p>
            <a:pPr marL="0" indent="0" algn="just">
              <a:buNone/>
            </a:pPr>
            <a:r>
              <a:rPr lang="it-IT" dirty="0">
                <a:solidFill>
                  <a:srgbClr val="1F497D"/>
                </a:solidFill>
              </a:rPr>
              <a:t>Sulla parte che passa da uno Stato all’altro cesseranno di avere vigore i trattati facenti capo allo Stato che perde il territorio e troveranno applicazione i trattati contratti dallo Stato che l’acquista. </a:t>
            </a:r>
          </a:p>
          <a:p>
            <a:pPr marL="0" indent="0" algn="just">
              <a:buNone/>
            </a:pPr>
            <a:r>
              <a:rPr lang="it-IT" dirty="0">
                <a:solidFill>
                  <a:srgbClr val="1F497D"/>
                </a:solidFill>
              </a:rPr>
              <a:t>Ciò non vale se il territorio è stato acquisito in dispregio del divieto dell’uso della forza. </a:t>
            </a:r>
            <a:r>
              <a:rPr lang="it-IT" i="1" dirty="0">
                <a:solidFill>
                  <a:srgbClr val="1F497D"/>
                </a:solidFill>
              </a:rPr>
              <a:t>Ex </a:t>
            </a:r>
            <a:r>
              <a:rPr lang="it-IT" i="1" dirty="0" err="1">
                <a:solidFill>
                  <a:srgbClr val="1F497D"/>
                </a:solidFill>
              </a:rPr>
              <a:t>iniuria</a:t>
            </a:r>
            <a:r>
              <a:rPr lang="it-IT" i="1" dirty="0">
                <a:solidFill>
                  <a:srgbClr val="1F497D"/>
                </a:solidFill>
              </a:rPr>
              <a:t> </a:t>
            </a:r>
            <a:r>
              <a:rPr lang="it-IT" i="1" dirty="0" err="1">
                <a:solidFill>
                  <a:srgbClr val="1F497D"/>
                </a:solidFill>
              </a:rPr>
              <a:t>jus</a:t>
            </a:r>
            <a:r>
              <a:rPr lang="it-IT" i="1" dirty="0">
                <a:solidFill>
                  <a:srgbClr val="1F497D"/>
                </a:solidFill>
              </a:rPr>
              <a:t> non </a:t>
            </a:r>
            <a:r>
              <a:rPr lang="it-IT" i="1" dirty="0" err="1">
                <a:solidFill>
                  <a:srgbClr val="1F497D"/>
                </a:solidFill>
              </a:rPr>
              <a:t>oritur</a:t>
            </a:r>
            <a:r>
              <a:rPr lang="it-IT" dirty="0">
                <a:solidFill>
                  <a:srgbClr val="1F497D"/>
                </a:solidFill>
              </a:rPr>
              <a:t>! Disconoscimento delle situazioni territoriali nate per effetto di violazione di norme internazionali.</a:t>
            </a:r>
          </a:p>
        </p:txBody>
      </p:sp>
      <p:cxnSp>
        <p:nvCxnSpPr>
          <p:cNvPr id="4" name="Straight Connector 3"/>
          <p:cNvCxnSpPr/>
          <p:nvPr/>
        </p:nvCxnSpPr>
        <p:spPr>
          <a:xfrm>
            <a:off x="605646" y="6317771"/>
            <a:ext cx="7872396" cy="49486"/>
          </a:xfrm>
          <a:prstGeom prst="line">
            <a:avLst/>
          </a:prstGeom>
        </p:spPr>
        <p:style>
          <a:lnRef idx="2">
            <a:schemeClr val="accent1"/>
          </a:lnRef>
          <a:fillRef idx="0">
            <a:schemeClr val="accent1"/>
          </a:fillRef>
          <a:effectRef idx="1">
            <a:schemeClr val="accent1"/>
          </a:effectRef>
          <a:fontRef idx="minor">
            <a:schemeClr val="tx1"/>
          </a:fontRef>
        </p:style>
      </p:cxnSp>
      <p:sp>
        <p:nvSpPr>
          <p:cNvPr id="6" name="CasellaDiTesto 4"/>
          <p:cNvSpPr txBox="1"/>
          <p:nvPr/>
        </p:nvSpPr>
        <p:spPr>
          <a:xfrm>
            <a:off x="-1470983" y="6303971"/>
            <a:ext cx="3679163" cy="400110"/>
          </a:xfrm>
          <a:prstGeom prst="rect">
            <a:avLst/>
          </a:prstGeom>
          <a:noFill/>
        </p:spPr>
        <p:txBody>
          <a:bodyPr wrap="square" rtlCol="0">
            <a:spAutoFit/>
          </a:bodyPr>
          <a:lstStyle/>
          <a:p>
            <a:pPr algn="r"/>
            <a:r>
              <a:rPr lang="it-IT" sz="2000" dirty="0">
                <a:solidFill>
                  <a:schemeClr val="tx1">
                    <a:lumMod val="50000"/>
                    <a:lumOff val="50000"/>
                  </a:schemeClr>
                </a:solidFill>
              </a:rPr>
              <a:t>Giovanni Zarra </a:t>
            </a:r>
          </a:p>
        </p:txBody>
      </p:sp>
      <p:pic>
        <p:nvPicPr>
          <p:cNvPr id="8"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42080" y="1417638"/>
            <a:ext cx="6348984" cy="6324600"/>
          </a:xfrm>
          <a:prstGeom prst="rect">
            <a:avLst/>
          </a:prstGeom>
        </p:spPr>
      </p:pic>
      <p:sp>
        <p:nvSpPr>
          <p:cNvPr id="9" name="CasellaDiTesto 8"/>
          <p:cNvSpPr txBox="1"/>
          <p:nvPr/>
        </p:nvSpPr>
        <p:spPr>
          <a:xfrm>
            <a:off x="4352673" y="6013314"/>
            <a:ext cx="4334127" cy="707886"/>
          </a:xfrm>
          <a:prstGeom prst="rect">
            <a:avLst/>
          </a:prstGeom>
          <a:noFill/>
        </p:spPr>
        <p:txBody>
          <a:bodyPr wrap="square" rtlCol="0">
            <a:spAutoFit/>
          </a:bodyPr>
          <a:lstStyle/>
          <a:p>
            <a:pPr algn="r"/>
            <a:endParaRPr lang="it-IT" sz="2000" dirty="0">
              <a:solidFill>
                <a:schemeClr val="bg1">
                  <a:lumMod val="50000"/>
                </a:schemeClr>
              </a:solidFill>
            </a:endParaRPr>
          </a:p>
          <a:p>
            <a:pPr algn="r"/>
            <a:r>
              <a:rPr lang="it-IT" sz="2000" dirty="0">
                <a:solidFill>
                  <a:schemeClr val="bg1">
                    <a:lumMod val="50000"/>
                  </a:schemeClr>
                </a:solidFill>
              </a:rPr>
              <a:t>Corso di diritto internazionale</a:t>
            </a:r>
          </a:p>
        </p:txBody>
      </p:sp>
    </p:spTree>
    <p:extLst>
      <p:ext uri="{BB962C8B-B14F-4D97-AF65-F5344CB8AC3E}">
        <p14:creationId xmlns:p14="http://schemas.microsoft.com/office/powerpoint/2010/main" val="1773392200"/>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r>
              <a:rPr lang="it-IT" dirty="0">
                <a:solidFill>
                  <a:srgbClr val="1F497D"/>
                </a:solidFill>
              </a:rPr>
              <a:t>…segue</a:t>
            </a:r>
            <a:endParaRPr lang="it-IT" i="1" dirty="0">
              <a:solidFill>
                <a:srgbClr val="1F497D"/>
              </a:solidFill>
            </a:endParaRPr>
          </a:p>
        </p:txBody>
      </p:sp>
      <p:sp>
        <p:nvSpPr>
          <p:cNvPr id="3" name="Segnaposto contenuto 2"/>
          <p:cNvSpPr>
            <a:spLocks noGrp="1"/>
          </p:cNvSpPr>
          <p:nvPr>
            <p:ph idx="1"/>
          </p:nvPr>
        </p:nvSpPr>
        <p:spPr>
          <a:xfrm>
            <a:off x="457200" y="1108238"/>
            <a:ext cx="8229600" cy="5259019"/>
          </a:xfrm>
        </p:spPr>
        <p:txBody>
          <a:bodyPr>
            <a:normAutofit/>
          </a:bodyPr>
          <a:lstStyle/>
          <a:p>
            <a:pPr marL="0" indent="0" algn="just">
              <a:buNone/>
            </a:pPr>
            <a:endParaRPr lang="it-IT" dirty="0">
              <a:solidFill>
                <a:srgbClr val="1F497D"/>
              </a:solidFill>
            </a:endParaRPr>
          </a:p>
          <a:p>
            <a:pPr marL="0" indent="0" algn="just">
              <a:buNone/>
            </a:pPr>
            <a:r>
              <a:rPr lang="it-IT" dirty="0">
                <a:solidFill>
                  <a:srgbClr val="1F497D"/>
                </a:solidFill>
              </a:rPr>
              <a:t>Art. 29 VCLT </a:t>
            </a:r>
            <a:r>
              <a:rPr lang="it-IT" i="1" dirty="0">
                <a:solidFill>
                  <a:srgbClr val="1F497D"/>
                </a:solidFill>
              </a:rPr>
              <a:t>Applicazione territoriale dei trattati</a:t>
            </a:r>
          </a:p>
          <a:p>
            <a:pPr marL="0" indent="0" algn="just">
              <a:buNone/>
            </a:pPr>
            <a:endParaRPr lang="it-IT" dirty="0">
              <a:solidFill>
                <a:srgbClr val="1F497D"/>
              </a:solidFill>
            </a:endParaRPr>
          </a:p>
          <a:p>
            <a:pPr marL="0" indent="0" algn="just">
              <a:buNone/>
            </a:pPr>
            <a:r>
              <a:rPr lang="it-IT" dirty="0">
                <a:solidFill>
                  <a:srgbClr val="1F497D"/>
                </a:solidFill>
              </a:rPr>
              <a:t>Salvo che un diverso intendimento non risulti dal trattato o non sia stato altrimenti accertato, un trattato vincola ciascuna delle parti per tutto l’insieme del suo territorio. </a:t>
            </a:r>
          </a:p>
        </p:txBody>
      </p:sp>
      <p:cxnSp>
        <p:nvCxnSpPr>
          <p:cNvPr id="4" name="Straight Connector 3"/>
          <p:cNvCxnSpPr/>
          <p:nvPr/>
        </p:nvCxnSpPr>
        <p:spPr>
          <a:xfrm>
            <a:off x="605646" y="6317771"/>
            <a:ext cx="7872396" cy="49486"/>
          </a:xfrm>
          <a:prstGeom prst="line">
            <a:avLst/>
          </a:prstGeom>
        </p:spPr>
        <p:style>
          <a:lnRef idx="2">
            <a:schemeClr val="accent1"/>
          </a:lnRef>
          <a:fillRef idx="0">
            <a:schemeClr val="accent1"/>
          </a:fillRef>
          <a:effectRef idx="1">
            <a:schemeClr val="accent1"/>
          </a:effectRef>
          <a:fontRef idx="minor">
            <a:schemeClr val="tx1"/>
          </a:fontRef>
        </p:style>
      </p:cxnSp>
      <p:sp>
        <p:nvSpPr>
          <p:cNvPr id="6" name="CasellaDiTesto 4"/>
          <p:cNvSpPr txBox="1"/>
          <p:nvPr/>
        </p:nvSpPr>
        <p:spPr>
          <a:xfrm>
            <a:off x="-1470983" y="6303971"/>
            <a:ext cx="3679163" cy="400110"/>
          </a:xfrm>
          <a:prstGeom prst="rect">
            <a:avLst/>
          </a:prstGeom>
          <a:noFill/>
        </p:spPr>
        <p:txBody>
          <a:bodyPr wrap="square" rtlCol="0">
            <a:spAutoFit/>
          </a:bodyPr>
          <a:lstStyle/>
          <a:p>
            <a:pPr algn="r"/>
            <a:r>
              <a:rPr lang="it-IT" sz="2000" dirty="0">
                <a:solidFill>
                  <a:schemeClr val="tx1">
                    <a:lumMod val="50000"/>
                    <a:lumOff val="50000"/>
                  </a:schemeClr>
                </a:solidFill>
              </a:rPr>
              <a:t>Giovanni Zarra </a:t>
            </a:r>
          </a:p>
        </p:txBody>
      </p:sp>
      <p:pic>
        <p:nvPicPr>
          <p:cNvPr id="8"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42080" y="1417638"/>
            <a:ext cx="6348984" cy="6324600"/>
          </a:xfrm>
          <a:prstGeom prst="rect">
            <a:avLst/>
          </a:prstGeom>
        </p:spPr>
      </p:pic>
      <p:sp>
        <p:nvSpPr>
          <p:cNvPr id="9" name="CasellaDiTesto 8"/>
          <p:cNvSpPr txBox="1"/>
          <p:nvPr/>
        </p:nvSpPr>
        <p:spPr>
          <a:xfrm>
            <a:off x="4352673" y="6013314"/>
            <a:ext cx="4334127" cy="707886"/>
          </a:xfrm>
          <a:prstGeom prst="rect">
            <a:avLst/>
          </a:prstGeom>
          <a:noFill/>
        </p:spPr>
        <p:txBody>
          <a:bodyPr wrap="square" rtlCol="0">
            <a:spAutoFit/>
          </a:bodyPr>
          <a:lstStyle/>
          <a:p>
            <a:pPr algn="r"/>
            <a:endParaRPr lang="it-IT" sz="2000" dirty="0">
              <a:solidFill>
                <a:schemeClr val="bg1">
                  <a:lumMod val="50000"/>
                </a:schemeClr>
              </a:solidFill>
            </a:endParaRPr>
          </a:p>
          <a:p>
            <a:pPr algn="r"/>
            <a:r>
              <a:rPr lang="it-IT" sz="2000" dirty="0">
                <a:solidFill>
                  <a:schemeClr val="bg1">
                    <a:lumMod val="50000"/>
                  </a:schemeClr>
                </a:solidFill>
              </a:rPr>
              <a:t>Corso di diritto internazionale</a:t>
            </a:r>
          </a:p>
        </p:txBody>
      </p:sp>
    </p:spTree>
    <p:extLst>
      <p:ext uri="{BB962C8B-B14F-4D97-AF65-F5344CB8AC3E}">
        <p14:creationId xmlns:p14="http://schemas.microsoft.com/office/powerpoint/2010/main" val="2497658868"/>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r>
              <a:rPr lang="it-IT" dirty="0">
                <a:solidFill>
                  <a:srgbClr val="1F497D"/>
                </a:solidFill>
              </a:rPr>
              <a:t>…segue</a:t>
            </a:r>
            <a:endParaRPr lang="it-IT" i="1" dirty="0">
              <a:solidFill>
                <a:srgbClr val="1F497D"/>
              </a:solidFill>
            </a:endParaRPr>
          </a:p>
        </p:txBody>
      </p:sp>
      <p:sp>
        <p:nvSpPr>
          <p:cNvPr id="3" name="Segnaposto contenuto 2"/>
          <p:cNvSpPr>
            <a:spLocks noGrp="1"/>
          </p:cNvSpPr>
          <p:nvPr>
            <p:ph idx="1"/>
          </p:nvPr>
        </p:nvSpPr>
        <p:spPr>
          <a:xfrm>
            <a:off x="457200" y="1108238"/>
            <a:ext cx="8229600" cy="5259019"/>
          </a:xfrm>
        </p:spPr>
        <p:txBody>
          <a:bodyPr>
            <a:noAutofit/>
          </a:bodyPr>
          <a:lstStyle/>
          <a:p>
            <a:pPr marL="0" indent="0" algn="just">
              <a:buNone/>
            </a:pPr>
            <a:r>
              <a:rPr lang="en-US" sz="2800" dirty="0" err="1">
                <a:solidFill>
                  <a:srgbClr val="1F497D"/>
                </a:solidFill>
              </a:rPr>
              <a:t>Articolo</a:t>
            </a:r>
            <a:r>
              <a:rPr lang="en-US" sz="2800" dirty="0">
                <a:solidFill>
                  <a:srgbClr val="1F497D"/>
                </a:solidFill>
              </a:rPr>
              <a:t> 15 – </a:t>
            </a:r>
            <a:r>
              <a:rPr lang="en-US" sz="2800" dirty="0" err="1">
                <a:solidFill>
                  <a:srgbClr val="1F497D"/>
                </a:solidFill>
              </a:rPr>
              <a:t>Convenzione</a:t>
            </a:r>
            <a:r>
              <a:rPr lang="en-US" sz="2800" dirty="0">
                <a:solidFill>
                  <a:srgbClr val="1F497D"/>
                </a:solidFill>
              </a:rPr>
              <a:t> 1978</a:t>
            </a:r>
          </a:p>
          <a:p>
            <a:pPr marL="0" indent="0" algn="just">
              <a:buNone/>
            </a:pPr>
            <a:r>
              <a:rPr lang="en-US" sz="2800" dirty="0">
                <a:solidFill>
                  <a:srgbClr val="1F497D"/>
                </a:solidFill>
              </a:rPr>
              <a:t> Succession in respect of part of territory </a:t>
            </a:r>
          </a:p>
          <a:p>
            <a:pPr marL="0" indent="0" algn="just">
              <a:buNone/>
            </a:pPr>
            <a:r>
              <a:rPr lang="en-US" sz="2800" dirty="0">
                <a:solidFill>
                  <a:srgbClr val="1F497D"/>
                </a:solidFill>
              </a:rPr>
              <a:t> When part of the territory of a State, or when any territory for the international relations of which a State is responsible, not being part of the territory of that State, becomes part </a:t>
            </a:r>
            <a:r>
              <a:rPr lang="en-US" sz="2800">
                <a:solidFill>
                  <a:srgbClr val="1F497D"/>
                </a:solidFill>
              </a:rPr>
              <a:t>of the territory </a:t>
            </a:r>
            <a:r>
              <a:rPr lang="en-US" sz="2800" dirty="0">
                <a:solidFill>
                  <a:srgbClr val="1F497D"/>
                </a:solidFill>
              </a:rPr>
              <a:t>of another State: </a:t>
            </a:r>
          </a:p>
          <a:p>
            <a:pPr marL="0" indent="0" algn="just">
              <a:buNone/>
            </a:pPr>
            <a:r>
              <a:rPr lang="en-US" sz="2800" dirty="0">
                <a:solidFill>
                  <a:srgbClr val="1F497D"/>
                </a:solidFill>
              </a:rPr>
              <a:t> (a) treaties of the predecessor State cease to be in force in respect of the territory to which the succession of States relates from the date of the succession of States; (…) </a:t>
            </a:r>
            <a:endParaRPr lang="it-IT" sz="2800" dirty="0">
              <a:solidFill>
                <a:srgbClr val="1F497D"/>
              </a:solidFill>
            </a:endParaRPr>
          </a:p>
        </p:txBody>
      </p:sp>
      <p:cxnSp>
        <p:nvCxnSpPr>
          <p:cNvPr id="4" name="Straight Connector 3"/>
          <p:cNvCxnSpPr/>
          <p:nvPr/>
        </p:nvCxnSpPr>
        <p:spPr>
          <a:xfrm>
            <a:off x="605646" y="6317771"/>
            <a:ext cx="7872396" cy="49486"/>
          </a:xfrm>
          <a:prstGeom prst="line">
            <a:avLst/>
          </a:prstGeom>
        </p:spPr>
        <p:style>
          <a:lnRef idx="2">
            <a:schemeClr val="accent1"/>
          </a:lnRef>
          <a:fillRef idx="0">
            <a:schemeClr val="accent1"/>
          </a:fillRef>
          <a:effectRef idx="1">
            <a:schemeClr val="accent1"/>
          </a:effectRef>
          <a:fontRef idx="minor">
            <a:schemeClr val="tx1"/>
          </a:fontRef>
        </p:style>
      </p:cxnSp>
      <p:sp>
        <p:nvSpPr>
          <p:cNvPr id="6" name="CasellaDiTesto 4"/>
          <p:cNvSpPr txBox="1"/>
          <p:nvPr/>
        </p:nvSpPr>
        <p:spPr>
          <a:xfrm>
            <a:off x="-1470983" y="6303971"/>
            <a:ext cx="3679163" cy="400110"/>
          </a:xfrm>
          <a:prstGeom prst="rect">
            <a:avLst/>
          </a:prstGeom>
          <a:noFill/>
        </p:spPr>
        <p:txBody>
          <a:bodyPr wrap="square" rtlCol="0">
            <a:spAutoFit/>
          </a:bodyPr>
          <a:lstStyle/>
          <a:p>
            <a:pPr algn="r"/>
            <a:r>
              <a:rPr lang="it-IT" sz="2000" dirty="0">
                <a:solidFill>
                  <a:schemeClr val="tx1">
                    <a:lumMod val="50000"/>
                    <a:lumOff val="50000"/>
                  </a:schemeClr>
                </a:solidFill>
              </a:rPr>
              <a:t>Giovanni Zarra </a:t>
            </a:r>
          </a:p>
        </p:txBody>
      </p:sp>
      <p:pic>
        <p:nvPicPr>
          <p:cNvPr id="8"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42080" y="1417638"/>
            <a:ext cx="6348984" cy="6324600"/>
          </a:xfrm>
          <a:prstGeom prst="rect">
            <a:avLst/>
          </a:prstGeom>
        </p:spPr>
      </p:pic>
      <p:sp>
        <p:nvSpPr>
          <p:cNvPr id="9" name="CasellaDiTesto 8"/>
          <p:cNvSpPr txBox="1"/>
          <p:nvPr/>
        </p:nvSpPr>
        <p:spPr>
          <a:xfrm>
            <a:off x="4352673" y="6013314"/>
            <a:ext cx="4334127" cy="707886"/>
          </a:xfrm>
          <a:prstGeom prst="rect">
            <a:avLst/>
          </a:prstGeom>
          <a:noFill/>
        </p:spPr>
        <p:txBody>
          <a:bodyPr wrap="square" rtlCol="0">
            <a:spAutoFit/>
          </a:bodyPr>
          <a:lstStyle/>
          <a:p>
            <a:pPr algn="r"/>
            <a:endParaRPr lang="it-IT" sz="2000" dirty="0">
              <a:solidFill>
                <a:schemeClr val="bg1">
                  <a:lumMod val="50000"/>
                </a:schemeClr>
              </a:solidFill>
            </a:endParaRPr>
          </a:p>
          <a:p>
            <a:pPr algn="r"/>
            <a:r>
              <a:rPr lang="it-IT" sz="2000" dirty="0">
                <a:solidFill>
                  <a:schemeClr val="bg1">
                    <a:lumMod val="50000"/>
                  </a:schemeClr>
                </a:solidFill>
              </a:rPr>
              <a:t>Corso di diritto internazionale</a:t>
            </a:r>
          </a:p>
        </p:txBody>
      </p:sp>
    </p:spTree>
    <p:extLst>
      <p:ext uri="{BB962C8B-B14F-4D97-AF65-F5344CB8AC3E}">
        <p14:creationId xmlns:p14="http://schemas.microsoft.com/office/powerpoint/2010/main" val="3763374313"/>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r>
              <a:rPr lang="it-IT" dirty="0">
                <a:solidFill>
                  <a:srgbClr val="1F497D"/>
                </a:solidFill>
              </a:rPr>
              <a:t>…segue</a:t>
            </a:r>
          </a:p>
        </p:txBody>
      </p:sp>
      <p:sp>
        <p:nvSpPr>
          <p:cNvPr id="3" name="Segnaposto contenuto 2"/>
          <p:cNvSpPr>
            <a:spLocks noGrp="1"/>
          </p:cNvSpPr>
          <p:nvPr>
            <p:ph idx="1"/>
          </p:nvPr>
        </p:nvSpPr>
        <p:spPr>
          <a:xfrm>
            <a:off x="457200" y="1108238"/>
            <a:ext cx="8229600" cy="5259019"/>
          </a:xfrm>
        </p:spPr>
        <p:txBody>
          <a:bodyPr>
            <a:normAutofit/>
          </a:bodyPr>
          <a:lstStyle/>
          <a:p>
            <a:pPr marL="0" indent="0" algn="just">
              <a:buNone/>
            </a:pPr>
            <a:r>
              <a:rPr lang="it-IT" dirty="0">
                <a:solidFill>
                  <a:srgbClr val="1F497D"/>
                </a:solidFill>
              </a:rPr>
              <a:t>Prassi in materia di investimenti e di diritti umani porta ad una limitazione del principio </a:t>
            </a:r>
            <a:r>
              <a:rPr lang="it-IT" i="1" dirty="0">
                <a:solidFill>
                  <a:srgbClr val="1F497D"/>
                </a:solidFill>
              </a:rPr>
              <a:t>ex </a:t>
            </a:r>
            <a:r>
              <a:rPr lang="it-IT" i="1" dirty="0" err="1">
                <a:solidFill>
                  <a:srgbClr val="1F497D"/>
                </a:solidFill>
              </a:rPr>
              <a:t>iniuria</a:t>
            </a:r>
            <a:r>
              <a:rPr lang="it-IT" i="1" dirty="0">
                <a:solidFill>
                  <a:srgbClr val="1F497D"/>
                </a:solidFill>
              </a:rPr>
              <a:t> </a:t>
            </a:r>
            <a:r>
              <a:rPr lang="it-IT" i="1" dirty="0" err="1">
                <a:solidFill>
                  <a:srgbClr val="1F497D"/>
                </a:solidFill>
              </a:rPr>
              <a:t>jus</a:t>
            </a:r>
            <a:r>
              <a:rPr lang="it-IT" i="1" dirty="0">
                <a:solidFill>
                  <a:srgbClr val="1F497D"/>
                </a:solidFill>
              </a:rPr>
              <a:t> non </a:t>
            </a:r>
            <a:r>
              <a:rPr lang="it-IT" i="1" dirty="0" err="1">
                <a:solidFill>
                  <a:srgbClr val="1F497D"/>
                </a:solidFill>
              </a:rPr>
              <a:t>oritur</a:t>
            </a:r>
            <a:r>
              <a:rPr lang="it-IT" dirty="0">
                <a:solidFill>
                  <a:srgbClr val="1F497D"/>
                </a:solidFill>
              </a:rPr>
              <a:t>.</a:t>
            </a:r>
          </a:p>
          <a:p>
            <a:pPr marL="0" indent="0" algn="just">
              <a:buNone/>
            </a:pPr>
            <a:r>
              <a:rPr lang="it-IT" dirty="0">
                <a:solidFill>
                  <a:srgbClr val="1F497D"/>
                </a:solidFill>
              </a:rPr>
              <a:t>Ove lo Stato occupante non si trovasse vincolato dagli obblighi di protezione degli individui sul territorio occupato (diritti umani o investitori) esso trarrebbe ulteriore giovamento dall’occupazione. Si applicano questi trattati, quindi, a prescindere dal consenso della potenza occupante. </a:t>
            </a:r>
          </a:p>
        </p:txBody>
      </p:sp>
      <p:cxnSp>
        <p:nvCxnSpPr>
          <p:cNvPr id="4" name="Straight Connector 3"/>
          <p:cNvCxnSpPr/>
          <p:nvPr/>
        </p:nvCxnSpPr>
        <p:spPr>
          <a:xfrm>
            <a:off x="605646" y="6317771"/>
            <a:ext cx="7872396" cy="49486"/>
          </a:xfrm>
          <a:prstGeom prst="line">
            <a:avLst/>
          </a:prstGeom>
        </p:spPr>
        <p:style>
          <a:lnRef idx="2">
            <a:schemeClr val="accent1"/>
          </a:lnRef>
          <a:fillRef idx="0">
            <a:schemeClr val="accent1"/>
          </a:fillRef>
          <a:effectRef idx="1">
            <a:schemeClr val="accent1"/>
          </a:effectRef>
          <a:fontRef idx="minor">
            <a:schemeClr val="tx1"/>
          </a:fontRef>
        </p:style>
      </p:cxnSp>
      <p:sp>
        <p:nvSpPr>
          <p:cNvPr id="6" name="CasellaDiTesto 4"/>
          <p:cNvSpPr txBox="1"/>
          <p:nvPr/>
        </p:nvSpPr>
        <p:spPr>
          <a:xfrm>
            <a:off x="-1470983" y="6303971"/>
            <a:ext cx="3679163" cy="400110"/>
          </a:xfrm>
          <a:prstGeom prst="rect">
            <a:avLst/>
          </a:prstGeom>
          <a:noFill/>
        </p:spPr>
        <p:txBody>
          <a:bodyPr wrap="square" rtlCol="0">
            <a:spAutoFit/>
          </a:bodyPr>
          <a:lstStyle/>
          <a:p>
            <a:pPr algn="r"/>
            <a:r>
              <a:rPr lang="it-IT" sz="2000" dirty="0">
                <a:solidFill>
                  <a:schemeClr val="tx1">
                    <a:lumMod val="50000"/>
                    <a:lumOff val="50000"/>
                  </a:schemeClr>
                </a:solidFill>
              </a:rPr>
              <a:t>Giovanni Zarra </a:t>
            </a:r>
          </a:p>
        </p:txBody>
      </p:sp>
      <p:pic>
        <p:nvPicPr>
          <p:cNvPr id="8"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42080" y="1417638"/>
            <a:ext cx="6348984" cy="6324600"/>
          </a:xfrm>
          <a:prstGeom prst="rect">
            <a:avLst/>
          </a:prstGeom>
        </p:spPr>
      </p:pic>
      <p:sp>
        <p:nvSpPr>
          <p:cNvPr id="9" name="CasellaDiTesto 8"/>
          <p:cNvSpPr txBox="1"/>
          <p:nvPr/>
        </p:nvSpPr>
        <p:spPr>
          <a:xfrm>
            <a:off x="4352673" y="6013314"/>
            <a:ext cx="4334127" cy="707886"/>
          </a:xfrm>
          <a:prstGeom prst="rect">
            <a:avLst/>
          </a:prstGeom>
          <a:noFill/>
        </p:spPr>
        <p:txBody>
          <a:bodyPr wrap="square" rtlCol="0">
            <a:spAutoFit/>
          </a:bodyPr>
          <a:lstStyle/>
          <a:p>
            <a:pPr algn="r"/>
            <a:endParaRPr lang="it-IT" sz="2000" dirty="0">
              <a:solidFill>
                <a:schemeClr val="bg1">
                  <a:lumMod val="50000"/>
                </a:schemeClr>
              </a:solidFill>
            </a:endParaRPr>
          </a:p>
          <a:p>
            <a:pPr algn="r"/>
            <a:r>
              <a:rPr lang="it-IT" sz="2000" dirty="0">
                <a:solidFill>
                  <a:schemeClr val="bg1">
                    <a:lumMod val="50000"/>
                  </a:schemeClr>
                </a:solidFill>
              </a:rPr>
              <a:t>Corso di diritto internazionale</a:t>
            </a:r>
          </a:p>
        </p:txBody>
      </p:sp>
    </p:spTree>
    <p:extLst>
      <p:ext uri="{BB962C8B-B14F-4D97-AF65-F5344CB8AC3E}">
        <p14:creationId xmlns:p14="http://schemas.microsoft.com/office/powerpoint/2010/main" val="2512007846"/>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r>
              <a:rPr lang="it-IT" dirty="0">
                <a:solidFill>
                  <a:srgbClr val="1F497D"/>
                </a:solidFill>
              </a:rPr>
              <a:t>Casi di successione in fatto</a:t>
            </a:r>
          </a:p>
        </p:txBody>
      </p:sp>
      <p:sp>
        <p:nvSpPr>
          <p:cNvPr id="3" name="Segnaposto contenuto 2"/>
          <p:cNvSpPr>
            <a:spLocks noGrp="1"/>
          </p:cNvSpPr>
          <p:nvPr>
            <p:ph idx="1"/>
          </p:nvPr>
        </p:nvSpPr>
        <p:spPr>
          <a:xfrm>
            <a:off x="471005" y="1069797"/>
            <a:ext cx="8229600" cy="5109915"/>
          </a:xfrm>
        </p:spPr>
        <p:txBody>
          <a:bodyPr>
            <a:noAutofit/>
          </a:bodyPr>
          <a:lstStyle/>
          <a:p>
            <a:pPr marL="0" indent="0" algn="just">
              <a:buNone/>
            </a:pPr>
            <a:endParaRPr lang="it-IT" sz="2600" dirty="0">
              <a:solidFill>
                <a:srgbClr val="1F497D"/>
              </a:solidFill>
            </a:endParaRPr>
          </a:p>
          <a:p>
            <a:pPr marL="0" indent="0" algn="just">
              <a:buNone/>
            </a:pPr>
            <a:r>
              <a:rPr lang="it-IT" dirty="0">
                <a:solidFill>
                  <a:srgbClr val="1F497D"/>
                </a:solidFill>
              </a:rPr>
              <a:t>Distacco.</a:t>
            </a:r>
          </a:p>
          <a:p>
            <a:pPr marL="0" indent="0" algn="just">
              <a:buNone/>
            </a:pPr>
            <a:endParaRPr lang="it-IT" dirty="0">
              <a:solidFill>
                <a:srgbClr val="1F497D"/>
              </a:solidFill>
            </a:endParaRPr>
          </a:p>
          <a:p>
            <a:pPr marL="0" indent="0" algn="just">
              <a:buNone/>
            </a:pPr>
            <a:r>
              <a:rPr lang="it-IT" dirty="0">
                <a:solidFill>
                  <a:srgbClr val="1F497D"/>
                </a:solidFill>
              </a:rPr>
              <a:t>Una parte di territorio si stacca da uno Stato e alternativamente o si unisce a un altro Stato (Crimea) ovvero funge da base territoriale per uno Stato di nuova formazione (in questo caso si ha una vera e propria secessione) (Sudan del Sud).</a:t>
            </a:r>
          </a:p>
        </p:txBody>
      </p:sp>
      <p:cxnSp>
        <p:nvCxnSpPr>
          <p:cNvPr id="4" name="Straight Connector 3"/>
          <p:cNvCxnSpPr/>
          <p:nvPr/>
        </p:nvCxnSpPr>
        <p:spPr>
          <a:xfrm>
            <a:off x="605646" y="6317771"/>
            <a:ext cx="7872396" cy="49486"/>
          </a:xfrm>
          <a:prstGeom prst="line">
            <a:avLst/>
          </a:prstGeom>
        </p:spPr>
        <p:style>
          <a:lnRef idx="2">
            <a:schemeClr val="accent1"/>
          </a:lnRef>
          <a:fillRef idx="0">
            <a:schemeClr val="accent1"/>
          </a:fillRef>
          <a:effectRef idx="1">
            <a:schemeClr val="accent1"/>
          </a:effectRef>
          <a:fontRef idx="minor">
            <a:schemeClr val="tx1"/>
          </a:fontRef>
        </p:style>
      </p:cxnSp>
      <p:sp>
        <p:nvSpPr>
          <p:cNvPr id="8" name="CasellaDiTesto 4"/>
          <p:cNvSpPr txBox="1"/>
          <p:nvPr/>
        </p:nvSpPr>
        <p:spPr>
          <a:xfrm>
            <a:off x="-1382382" y="6291113"/>
            <a:ext cx="3679163" cy="400110"/>
          </a:xfrm>
          <a:prstGeom prst="rect">
            <a:avLst/>
          </a:prstGeom>
          <a:noFill/>
        </p:spPr>
        <p:txBody>
          <a:bodyPr wrap="square" rtlCol="0">
            <a:spAutoFit/>
          </a:bodyPr>
          <a:lstStyle/>
          <a:p>
            <a:pPr algn="r"/>
            <a:r>
              <a:rPr lang="it-IT" sz="2000" dirty="0">
                <a:solidFill>
                  <a:schemeClr val="tx1">
                    <a:lumMod val="50000"/>
                    <a:lumOff val="50000"/>
                  </a:schemeClr>
                </a:solidFill>
              </a:rPr>
              <a:t>Giovanni Zarra</a:t>
            </a:r>
          </a:p>
        </p:txBody>
      </p:sp>
      <p:pic>
        <p:nvPicPr>
          <p:cNvPr id="10"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42080" y="1417638"/>
            <a:ext cx="6348984" cy="6324600"/>
          </a:xfrm>
          <a:prstGeom prst="rect">
            <a:avLst/>
          </a:prstGeom>
        </p:spPr>
      </p:pic>
      <p:sp>
        <p:nvSpPr>
          <p:cNvPr id="11" name="CasellaDiTesto 10"/>
          <p:cNvSpPr txBox="1"/>
          <p:nvPr/>
        </p:nvSpPr>
        <p:spPr>
          <a:xfrm>
            <a:off x="4352673" y="5963828"/>
            <a:ext cx="4334127" cy="707886"/>
          </a:xfrm>
          <a:prstGeom prst="rect">
            <a:avLst/>
          </a:prstGeom>
          <a:noFill/>
        </p:spPr>
        <p:txBody>
          <a:bodyPr wrap="square" rtlCol="0">
            <a:spAutoFit/>
          </a:bodyPr>
          <a:lstStyle/>
          <a:p>
            <a:pPr algn="r"/>
            <a:endParaRPr lang="it-IT" sz="2000" dirty="0">
              <a:solidFill>
                <a:schemeClr val="bg1">
                  <a:lumMod val="50000"/>
                </a:schemeClr>
              </a:solidFill>
            </a:endParaRPr>
          </a:p>
          <a:p>
            <a:pPr algn="r"/>
            <a:r>
              <a:rPr lang="it-IT" sz="2000" dirty="0">
                <a:solidFill>
                  <a:schemeClr val="bg1">
                    <a:lumMod val="50000"/>
                  </a:schemeClr>
                </a:solidFill>
              </a:rPr>
              <a:t>Corso di diritto internazionale</a:t>
            </a:r>
          </a:p>
        </p:txBody>
      </p:sp>
    </p:spTree>
    <p:extLst>
      <p:ext uri="{BB962C8B-B14F-4D97-AF65-F5344CB8AC3E}">
        <p14:creationId xmlns:p14="http://schemas.microsoft.com/office/powerpoint/2010/main" val="2212630331"/>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r>
              <a:rPr lang="it-IT" dirty="0">
                <a:solidFill>
                  <a:srgbClr val="1F497D"/>
                </a:solidFill>
              </a:rPr>
              <a:t>…segue</a:t>
            </a:r>
          </a:p>
        </p:txBody>
      </p:sp>
      <p:pic>
        <p:nvPicPr>
          <p:cNvPr id="6" name="Segnaposto contenuto 5">
            <a:extLst>
              <a:ext uri="{FF2B5EF4-FFF2-40B4-BE49-F238E27FC236}">
                <a16:creationId xmlns:a16="http://schemas.microsoft.com/office/drawing/2014/main" id="{D1A3B807-94B7-411F-9C56-D1238D27D602}"/>
              </a:ext>
            </a:extLst>
          </p:cNvPr>
          <p:cNvPicPr>
            <a:picLocks noGrp="1" noChangeAspect="1"/>
          </p:cNvPicPr>
          <p:nvPr>
            <p:ph idx="1"/>
          </p:nvPr>
        </p:nvPicPr>
        <p:blipFill>
          <a:blip r:embed="rId2"/>
          <a:stretch>
            <a:fillRect/>
          </a:stretch>
        </p:blipFill>
        <p:spPr>
          <a:xfrm>
            <a:off x="2100705" y="1069975"/>
            <a:ext cx="4971166" cy="5110163"/>
          </a:xfrm>
        </p:spPr>
      </p:pic>
      <p:cxnSp>
        <p:nvCxnSpPr>
          <p:cNvPr id="4" name="Straight Connector 3"/>
          <p:cNvCxnSpPr/>
          <p:nvPr/>
        </p:nvCxnSpPr>
        <p:spPr>
          <a:xfrm>
            <a:off x="605646" y="6317771"/>
            <a:ext cx="7872396" cy="49486"/>
          </a:xfrm>
          <a:prstGeom prst="line">
            <a:avLst/>
          </a:prstGeom>
        </p:spPr>
        <p:style>
          <a:lnRef idx="2">
            <a:schemeClr val="accent1"/>
          </a:lnRef>
          <a:fillRef idx="0">
            <a:schemeClr val="accent1"/>
          </a:fillRef>
          <a:effectRef idx="1">
            <a:schemeClr val="accent1"/>
          </a:effectRef>
          <a:fontRef idx="minor">
            <a:schemeClr val="tx1"/>
          </a:fontRef>
        </p:style>
      </p:cxnSp>
      <p:sp>
        <p:nvSpPr>
          <p:cNvPr id="8" name="CasellaDiTesto 4"/>
          <p:cNvSpPr txBox="1"/>
          <p:nvPr/>
        </p:nvSpPr>
        <p:spPr>
          <a:xfrm>
            <a:off x="-1382382" y="6291113"/>
            <a:ext cx="3679163" cy="400110"/>
          </a:xfrm>
          <a:prstGeom prst="rect">
            <a:avLst/>
          </a:prstGeom>
          <a:noFill/>
        </p:spPr>
        <p:txBody>
          <a:bodyPr wrap="square" rtlCol="0">
            <a:spAutoFit/>
          </a:bodyPr>
          <a:lstStyle/>
          <a:p>
            <a:pPr algn="r"/>
            <a:r>
              <a:rPr lang="it-IT" sz="2000" dirty="0">
                <a:solidFill>
                  <a:schemeClr val="tx1">
                    <a:lumMod val="50000"/>
                    <a:lumOff val="50000"/>
                  </a:schemeClr>
                </a:solidFill>
              </a:rPr>
              <a:t>Giovanni Zarra</a:t>
            </a:r>
          </a:p>
        </p:txBody>
      </p:sp>
      <p:pic>
        <p:nvPicPr>
          <p:cNvPr id="10"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42080" y="1417638"/>
            <a:ext cx="6348984" cy="6324600"/>
          </a:xfrm>
          <a:prstGeom prst="rect">
            <a:avLst/>
          </a:prstGeom>
        </p:spPr>
      </p:pic>
      <p:sp>
        <p:nvSpPr>
          <p:cNvPr id="11" name="CasellaDiTesto 10"/>
          <p:cNvSpPr txBox="1"/>
          <p:nvPr/>
        </p:nvSpPr>
        <p:spPr>
          <a:xfrm>
            <a:off x="4352673" y="5963828"/>
            <a:ext cx="4334127" cy="707886"/>
          </a:xfrm>
          <a:prstGeom prst="rect">
            <a:avLst/>
          </a:prstGeom>
          <a:noFill/>
        </p:spPr>
        <p:txBody>
          <a:bodyPr wrap="square" rtlCol="0">
            <a:spAutoFit/>
          </a:bodyPr>
          <a:lstStyle/>
          <a:p>
            <a:pPr algn="r"/>
            <a:endParaRPr lang="it-IT" sz="2000" dirty="0">
              <a:solidFill>
                <a:schemeClr val="bg1">
                  <a:lumMod val="50000"/>
                </a:schemeClr>
              </a:solidFill>
            </a:endParaRPr>
          </a:p>
          <a:p>
            <a:pPr algn="r"/>
            <a:r>
              <a:rPr lang="it-IT" sz="2000" dirty="0">
                <a:solidFill>
                  <a:schemeClr val="bg1">
                    <a:lumMod val="50000"/>
                  </a:schemeClr>
                </a:solidFill>
              </a:rPr>
              <a:t>Corso di diritto internazionale</a:t>
            </a:r>
          </a:p>
        </p:txBody>
      </p:sp>
    </p:spTree>
    <p:extLst>
      <p:ext uri="{BB962C8B-B14F-4D97-AF65-F5344CB8AC3E}">
        <p14:creationId xmlns:p14="http://schemas.microsoft.com/office/powerpoint/2010/main" val="3661086622"/>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r>
              <a:rPr lang="it-IT" dirty="0">
                <a:solidFill>
                  <a:srgbClr val="1F497D"/>
                </a:solidFill>
              </a:rPr>
              <a:t>…segue</a:t>
            </a:r>
          </a:p>
        </p:txBody>
      </p:sp>
      <p:pic>
        <p:nvPicPr>
          <p:cNvPr id="6" name="Segnaposto contenuto 5">
            <a:extLst>
              <a:ext uri="{FF2B5EF4-FFF2-40B4-BE49-F238E27FC236}">
                <a16:creationId xmlns:a16="http://schemas.microsoft.com/office/drawing/2014/main" id="{59745155-B72E-44A9-BC3B-5D23BCAE65D3}"/>
              </a:ext>
            </a:extLst>
          </p:cNvPr>
          <p:cNvPicPr>
            <a:picLocks noGrp="1" noChangeAspect="1"/>
          </p:cNvPicPr>
          <p:nvPr>
            <p:ph idx="1"/>
          </p:nvPr>
        </p:nvPicPr>
        <p:blipFill>
          <a:blip r:embed="rId2"/>
          <a:stretch>
            <a:fillRect/>
          </a:stretch>
        </p:blipFill>
        <p:spPr>
          <a:xfrm>
            <a:off x="1047341" y="1417637"/>
            <a:ext cx="6800374" cy="4241733"/>
          </a:xfrm>
        </p:spPr>
      </p:pic>
      <p:cxnSp>
        <p:nvCxnSpPr>
          <p:cNvPr id="4" name="Straight Connector 3"/>
          <p:cNvCxnSpPr/>
          <p:nvPr/>
        </p:nvCxnSpPr>
        <p:spPr>
          <a:xfrm>
            <a:off x="605646" y="6317771"/>
            <a:ext cx="7872396" cy="49486"/>
          </a:xfrm>
          <a:prstGeom prst="line">
            <a:avLst/>
          </a:prstGeom>
        </p:spPr>
        <p:style>
          <a:lnRef idx="2">
            <a:schemeClr val="accent1"/>
          </a:lnRef>
          <a:fillRef idx="0">
            <a:schemeClr val="accent1"/>
          </a:fillRef>
          <a:effectRef idx="1">
            <a:schemeClr val="accent1"/>
          </a:effectRef>
          <a:fontRef idx="minor">
            <a:schemeClr val="tx1"/>
          </a:fontRef>
        </p:style>
      </p:cxnSp>
      <p:sp>
        <p:nvSpPr>
          <p:cNvPr id="8" name="CasellaDiTesto 4"/>
          <p:cNvSpPr txBox="1"/>
          <p:nvPr/>
        </p:nvSpPr>
        <p:spPr>
          <a:xfrm>
            <a:off x="-1382382" y="6291113"/>
            <a:ext cx="3679163" cy="400110"/>
          </a:xfrm>
          <a:prstGeom prst="rect">
            <a:avLst/>
          </a:prstGeom>
          <a:noFill/>
        </p:spPr>
        <p:txBody>
          <a:bodyPr wrap="square" rtlCol="0">
            <a:spAutoFit/>
          </a:bodyPr>
          <a:lstStyle/>
          <a:p>
            <a:pPr algn="r"/>
            <a:r>
              <a:rPr lang="it-IT" sz="2000" dirty="0">
                <a:solidFill>
                  <a:schemeClr val="tx1">
                    <a:lumMod val="50000"/>
                    <a:lumOff val="50000"/>
                  </a:schemeClr>
                </a:solidFill>
              </a:rPr>
              <a:t>Giovanni Zarra</a:t>
            </a:r>
          </a:p>
        </p:txBody>
      </p:sp>
      <p:pic>
        <p:nvPicPr>
          <p:cNvPr id="10"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42080" y="1417638"/>
            <a:ext cx="6348984" cy="6324600"/>
          </a:xfrm>
          <a:prstGeom prst="rect">
            <a:avLst/>
          </a:prstGeom>
        </p:spPr>
      </p:pic>
      <p:sp>
        <p:nvSpPr>
          <p:cNvPr id="11" name="CasellaDiTesto 10"/>
          <p:cNvSpPr txBox="1"/>
          <p:nvPr/>
        </p:nvSpPr>
        <p:spPr>
          <a:xfrm>
            <a:off x="4352673" y="5963828"/>
            <a:ext cx="4334127" cy="707886"/>
          </a:xfrm>
          <a:prstGeom prst="rect">
            <a:avLst/>
          </a:prstGeom>
          <a:noFill/>
        </p:spPr>
        <p:txBody>
          <a:bodyPr wrap="square" rtlCol="0">
            <a:spAutoFit/>
          </a:bodyPr>
          <a:lstStyle/>
          <a:p>
            <a:pPr algn="r"/>
            <a:endParaRPr lang="it-IT" sz="2000" dirty="0">
              <a:solidFill>
                <a:schemeClr val="bg1">
                  <a:lumMod val="50000"/>
                </a:schemeClr>
              </a:solidFill>
            </a:endParaRPr>
          </a:p>
          <a:p>
            <a:pPr algn="r"/>
            <a:r>
              <a:rPr lang="it-IT" sz="2000" dirty="0">
                <a:solidFill>
                  <a:schemeClr val="bg1">
                    <a:lumMod val="50000"/>
                  </a:schemeClr>
                </a:solidFill>
              </a:rPr>
              <a:t>Corso di diritto internazionale</a:t>
            </a:r>
          </a:p>
        </p:txBody>
      </p:sp>
    </p:spTree>
    <p:extLst>
      <p:ext uri="{BB962C8B-B14F-4D97-AF65-F5344CB8AC3E}">
        <p14:creationId xmlns:p14="http://schemas.microsoft.com/office/powerpoint/2010/main" val="3213642794"/>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r>
              <a:rPr lang="it-IT" dirty="0">
                <a:solidFill>
                  <a:srgbClr val="1F497D"/>
                </a:solidFill>
              </a:rPr>
              <a:t>…segue</a:t>
            </a:r>
          </a:p>
        </p:txBody>
      </p:sp>
      <p:cxnSp>
        <p:nvCxnSpPr>
          <p:cNvPr id="4" name="Straight Connector 3"/>
          <p:cNvCxnSpPr/>
          <p:nvPr/>
        </p:nvCxnSpPr>
        <p:spPr>
          <a:xfrm>
            <a:off x="605646" y="6317771"/>
            <a:ext cx="7872396" cy="49486"/>
          </a:xfrm>
          <a:prstGeom prst="line">
            <a:avLst/>
          </a:prstGeom>
        </p:spPr>
        <p:style>
          <a:lnRef idx="2">
            <a:schemeClr val="accent1"/>
          </a:lnRef>
          <a:fillRef idx="0">
            <a:schemeClr val="accent1"/>
          </a:fillRef>
          <a:effectRef idx="1">
            <a:schemeClr val="accent1"/>
          </a:effectRef>
          <a:fontRef idx="minor">
            <a:schemeClr val="tx1"/>
          </a:fontRef>
        </p:style>
      </p:cxnSp>
      <p:sp>
        <p:nvSpPr>
          <p:cNvPr id="8" name="CasellaDiTesto 4"/>
          <p:cNvSpPr txBox="1"/>
          <p:nvPr/>
        </p:nvSpPr>
        <p:spPr>
          <a:xfrm>
            <a:off x="-1382382" y="6291113"/>
            <a:ext cx="3679163" cy="400110"/>
          </a:xfrm>
          <a:prstGeom prst="rect">
            <a:avLst/>
          </a:prstGeom>
          <a:noFill/>
        </p:spPr>
        <p:txBody>
          <a:bodyPr wrap="square" rtlCol="0">
            <a:spAutoFit/>
          </a:bodyPr>
          <a:lstStyle/>
          <a:p>
            <a:pPr algn="r"/>
            <a:r>
              <a:rPr lang="it-IT" sz="2000" dirty="0">
                <a:solidFill>
                  <a:schemeClr val="tx1">
                    <a:lumMod val="50000"/>
                    <a:lumOff val="50000"/>
                  </a:schemeClr>
                </a:solidFill>
              </a:rPr>
              <a:t>Giovanni Zarra</a:t>
            </a:r>
          </a:p>
        </p:txBody>
      </p:sp>
      <p:pic>
        <p:nvPicPr>
          <p:cNvPr id="10"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42080" y="1417638"/>
            <a:ext cx="6348984" cy="6324600"/>
          </a:xfrm>
          <a:prstGeom prst="rect">
            <a:avLst/>
          </a:prstGeom>
        </p:spPr>
      </p:pic>
      <p:sp>
        <p:nvSpPr>
          <p:cNvPr id="11" name="CasellaDiTesto 10"/>
          <p:cNvSpPr txBox="1"/>
          <p:nvPr/>
        </p:nvSpPr>
        <p:spPr>
          <a:xfrm>
            <a:off x="4352673" y="5963828"/>
            <a:ext cx="4334127" cy="707886"/>
          </a:xfrm>
          <a:prstGeom prst="rect">
            <a:avLst/>
          </a:prstGeom>
          <a:noFill/>
        </p:spPr>
        <p:txBody>
          <a:bodyPr wrap="square" rtlCol="0">
            <a:spAutoFit/>
          </a:bodyPr>
          <a:lstStyle/>
          <a:p>
            <a:pPr algn="r"/>
            <a:endParaRPr lang="it-IT" sz="2000" dirty="0">
              <a:solidFill>
                <a:schemeClr val="bg1">
                  <a:lumMod val="50000"/>
                </a:schemeClr>
              </a:solidFill>
            </a:endParaRPr>
          </a:p>
          <a:p>
            <a:pPr algn="r"/>
            <a:r>
              <a:rPr lang="it-IT" sz="2000" dirty="0">
                <a:solidFill>
                  <a:schemeClr val="bg1">
                    <a:lumMod val="50000"/>
                  </a:schemeClr>
                </a:solidFill>
              </a:rPr>
              <a:t>Corso di diritto internazionale</a:t>
            </a:r>
          </a:p>
        </p:txBody>
      </p:sp>
      <p:sp>
        <p:nvSpPr>
          <p:cNvPr id="5" name="Segnaposto contenuto 4">
            <a:extLst>
              <a:ext uri="{FF2B5EF4-FFF2-40B4-BE49-F238E27FC236}">
                <a16:creationId xmlns:a16="http://schemas.microsoft.com/office/drawing/2014/main" id="{9B040A0B-39D6-4DA5-8D9C-6FDD6D57B47F}"/>
              </a:ext>
            </a:extLst>
          </p:cNvPr>
          <p:cNvSpPr>
            <a:spLocks noGrp="1"/>
          </p:cNvSpPr>
          <p:nvPr>
            <p:ph idx="1"/>
          </p:nvPr>
        </p:nvSpPr>
        <p:spPr>
          <a:xfrm>
            <a:off x="457200" y="1600200"/>
            <a:ext cx="8229600" cy="4717571"/>
          </a:xfrm>
        </p:spPr>
        <p:txBody>
          <a:bodyPr>
            <a:normAutofit fontScale="92500" lnSpcReduction="10000"/>
          </a:bodyPr>
          <a:lstStyle/>
          <a:p>
            <a:pPr marL="0" indent="0" algn="just">
              <a:buNone/>
            </a:pPr>
            <a:r>
              <a:rPr lang="it-IT" dirty="0">
                <a:solidFill>
                  <a:srgbClr val="1F497D"/>
                </a:solidFill>
                <a:latin typeface="+mj-lt"/>
                <a:ea typeface="+mj-ea"/>
                <a:cs typeface="+mj-cs"/>
              </a:rPr>
              <a:t>Si applica il principio della mobilità delle frontiere in caso di distacco. Si estendono i trattati dello Stato che acquista il territorio. </a:t>
            </a:r>
          </a:p>
          <a:p>
            <a:pPr marL="0" indent="0" algn="just">
              <a:buNone/>
            </a:pPr>
            <a:r>
              <a:rPr lang="it-IT" dirty="0">
                <a:solidFill>
                  <a:srgbClr val="1F497D"/>
                </a:solidFill>
                <a:latin typeface="+mj-lt"/>
                <a:ea typeface="+mj-ea"/>
                <a:cs typeface="+mj-cs"/>
              </a:rPr>
              <a:t>In caso di secessione si applica la </a:t>
            </a:r>
            <a:r>
              <a:rPr lang="it-IT" i="1" dirty="0">
                <a:solidFill>
                  <a:srgbClr val="1F497D"/>
                </a:solidFill>
                <a:latin typeface="+mj-lt"/>
                <a:ea typeface="+mj-ea"/>
                <a:cs typeface="+mj-cs"/>
              </a:rPr>
              <a:t>tabula rasa</a:t>
            </a:r>
            <a:r>
              <a:rPr lang="it-IT" dirty="0">
                <a:solidFill>
                  <a:srgbClr val="1F497D"/>
                </a:solidFill>
                <a:latin typeface="+mj-lt"/>
                <a:ea typeface="+mj-ea"/>
                <a:cs typeface="+mj-cs"/>
              </a:rPr>
              <a:t>.</a:t>
            </a:r>
          </a:p>
          <a:p>
            <a:pPr marL="0" indent="0" algn="just">
              <a:buNone/>
            </a:pPr>
            <a:endParaRPr lang="it-IT" dirty="0">
              <a:solidFill>
                <a:srgbClr val="1F497D"/>
              </a:solidFill>
              <a:latin typeface="+mj-lt"/>
              <a:ea typeface="+mj-ea"/>
              <a:cs typeface="+mj-cs"/>
            </a:endParaRPr>
          </a:p>
          <a:p>
            <a:pPr marL="0" indent="0" algn="just">
              <a:buNone/>
            </a:pPr>
            <a:r>
              <a:rPr lang="it-IT" dirty="0">
                <a:solidFill>
                  <a:srgbClr val="1F497D"/>
                </a:solidFill>
                <a:latin typeface="+mj-lt"/>
                <a:ea typeface="+mj-ea"/>
                <a:cs typeface="+mj-cs"/>
              </a:rPr>
              <a:t>Per quanto concerne i trattati bilaterali conclusi dallo Stato predecessore (non localizzabili), è evidente che questi si estinguano fatto salvo il caso di una nuova manifestazione di volontà da parte del nuovo Stato e della controparte originaria. </a:t>
            </a:r>
          </a:p>
        </p:txBody>
      </p:sp>
    </p:spTree>
    <p:extLst>
      <p:ext uri="{BB962C8B-B14F-4D97-AF65-F5344CB8AC3E}">
        <p14:creationId xmlns:p14="http://schemas.microsoft.com/office/powerpoint/2010/main" val="818347804"/>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r>
              <a:rPr lang="it-IT" dirty="0">
                <a:solidFill>
                  <a:srgbClr val="1F497D"/>
                </a:solidFill>
              </a:rPr>
              <a:t>…segue</a:t>
            </a:r>
          </a:p>
        </p:txBody>
      </p:sp>
      <p:cxnSp>
        <p:nvCxnSpPr>
          <p:cNvPr id="4" name="Straight Connector 3"/>
          <p:cNvCxnSpPr/>
          <p:nvPr/>
        </p:nvCxnSpPr>
        <p:spPr>
          <a:xfrm>
            <a:off x="605646" y="6317771"/>
            <a:ext cx="7872396" cy="49486"/>
          </a:xfrm>
          <a:prstGeom prst="line">
            <a:avLst/>
          </a:prstGeom>
        </p:spPr>
        <p:style>
          <a:lnRef idx="2">
            <a:schemeClr val="accent1"/>
          </a:lnRef>
          <a:fillRef idx="0">
            <a:schemeClr val="accent1"/>
          </a:fillRef>
          <a:effectRef idx="1">
            <a:schemeClr val="accent1"/>
          </a:effectRef>
          <a:fontRef idx="minor">
            <a:schemeClr val="tx1"/>
          </a:fontRef>
        </p:style>
      </p:cxnSp>
      <p:sp>
        <p:nvSpPr>
          <p:cNvPr id="8" name="CasellaDiTesto 4"/>
          <p:cNvSpPr txBox="1"/>
          <p:nvPr/>
        </p:nvSpPr>
        <p:spPr>
          <a:xfrm>
            <a:off x="-1382382" y="6291113"/>
            <a:ext cx="3679163" cy="400110"/>
          </a:xfrm>
          <a:prstGeom prst="rect">
            <a:avLst/>
          </a:prstGeom>
          <a:noFill/>
        </p:spPr>
        <p:txBody>
          <a:bodyPr wrap="square" rtlCol="0">
            <a:spAutoFit/>
          </a:bodyPr>
          <a:lstStyle/>
          <a:p>
            <a:pPr algn="r"/>
            <a:r>
              <a:rPr lang="it-IT" sz="2000" dirty="0">
                <a:solidFill>
                  <a:schemeClr val="tx1">
                    <a:lumMod val="50000"/>
                    <a:lumOff val="50000"/>
                  </a:schemeClr>
                </a:solidFill>
              </a:rPr>
              <a:t>Giovanni Zarra</a:t>
            </a:r>
          </a:p>
        </p:txBody>
      </p:sp>
      <p:pic>
        <p:nvPicPr>
          <p:cNvPr id="10"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42080" y="1417638"/>
            <a:ext cx="6348984" cy="6324600"/>
          </a:xfrm>
          <a:prstGeom prst="rect">
            <a:avLst/>
          </a:prstGeom>
        </p:spPr>
      </p:pic>
      <p:sp>
        <p:nvSpPr>
          <p:cNvPr id="11" name="CasellaDiTesto 10"/>
          <p:cNvSpPr txBox="1"/>
          <p:nvPr/>
        </p:nvSpPr>
        <p:spPr>
          <a:xfrm>
            <a:off x="4352673" y="5963828"/>
            <a:ext cx="4334127" cy="707886"/>
          </a:xfrm>
          <a:prstGeom prst="rect">
            <a:avLst/>
          </a:prstGeom>
          <a:noFill/>
        </p:spPr>
        <p:txBody>
          <a:bodyPr wrap="square" rtlCol="0">
            <a:spAutoFit/>
          </a:bodyPr>
          <a:lstStyle/>
          <a:p>
            <a:pPr algn="r"/>
            <a:endParaRPr lang="it-IT" sz="2000" dirty="0">
              <a:solidFill>
                <a:schemeClr val="bg1">
                  <a:lumMod val="50000"/>
                </a:schemeClr>
              </a:solidFill>
            </a:endParaRPr>
          </a:p>
          <a:p>
            <a:pPr algn="r"/>
            <a:r>
              <a:rPr lang="it-IT" sz="2000" dirty="0">
                <a:solidFill>
                  <a:schemeClr val="bg1">
                    <a:lumMod val="50000"/>
                  </a:schemeClr>
                </a:solidFill>
              </a:rPr>
              <a:t>Corso di diritto internazionale</a:t>
            </a:r>
          </a:p>
        </p:txBody>
      </p:sp>
      <p:sp>
        <p:nvSpPr>
          <p:cNvPr id="5" name="Segnaposto contenuto 4">
            <a:extLst>
              <a:ext uri="{FF2B5EF4-FFF2-40B4-BE49-F238E27FC236}">
                <a16:creationId xmlns:a16="http://schemas.microsoft.com/office/drawing/2014/main" id="{9B040A0B-39D6-4DA5-8D9C-6FDD6D57B47F}"/>
              </a:ext>
            </a:extLst>
          </p:cNvPr>
          <p:cNvSpPr>
            <a:spLocks noGrp="1"/>
          </p:cNvSpPr>
          <p:nvPr>
            <p:ph idx="1"/>
          </p:nvPr>
        </p:nvSpPr>
        <p:spPr>
          <a:xfrm>
            <a:off x="457200" y="1600200"/>
            <a:ext cx="8229600" cy="4717571"/>
          </a:xfrm>
        </p:spPr>
        <p:txBody>
          <a:bodyPr>
            <a:normAutofit/>
          </a:bodyPr>
          <a:lstStyle/>
          <a:p>
            <a:pPr marL="0" indent="0" algn="just">
              <a:buNone/>
            </a:pPr>
            <a:r>
              <a:rPr lang="it-IT" dirty="0">
                <a:solidFill>
                  <a:srgbClr val="1F497D"/>
                </a:solidFill>
                <a:latin typeface="+mj-lt"/>
                <a:ea typeface="+mj-ea"/>
                <a:cs typeface="+mj-cs"/>
              </a:rPr>
              <a:t>Uguale discorso vale per i trattati multilaterali chiusi.</a:t>
            </a:r>
          </a:p>
          <a:p>
            <a:pPr marL="0" indent="0" algn="just">
              <a:buNone/>
            </a:pPr>
            <a:endParaRPr lang="it-IT" dirty="0">
              <a:solidFill>
                <a:srgbClr val="1F497D"/>
              </a:solidFill>
              <a:latin typeface="+mj-lt"/>
              <a:ea typeface="+mj-ea"/>
              <a:cs typeface="+mj-cs"/>
            </a:endParaRPr>
          </a:p>
          <a:p>
            <a:pPr marL="0" indent="0" algn="just">
              <a:buNone/>
            </a:pPr>
            <a:r>
              <a:rPr lang="it-IT" dirty="0">
                <a:solidFill>
                  <a:srgbClr val="1F497D"/>
                </a:solidFill>
                <a:latin typeface="+mj-lt"/>
                <a:ea typeface="+mj-ea"/>
                <a:cs typeface="+mj-cs"/>
              </a:rPr>
              <a:t>Accordi di devoluzione talvolta intervenivano tra madrepatria ed ex colonia affinché questa si impegni a subentrare nei trattati conclusi dalla prima. Ha valore giuridico solo con trattati aperti, altrimenti ci vuole consenso del terzo.</a:t>
            </a:r>
          </a:p>
        </p:txBody>
      </p:sp>
    </p:spTree>
    <p:extLst>
      <p:ext uri="{BB962C8B-B14F-4D97-AF65-F5344CB8AC3E}">
        <p14:creationId xmlns:p14="http://schemas.microsoft.com/office/powerpoint/2010/main" val="2890047674"/>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r>
              <a:rPr lang="it-IT" dirty="0">
                <a:solidFill>
                  <a:srgbClr val="1F497D"/>
                </a:solidFill>
              </a:rPr>
              <a:t>Casi di successione in fatto</a:t>
            </a:r>
          </a:p>
        </p:txBody>
      </p:sp>
      <p:sp>
        <p:nvSpPr>
          <p:cNvPr id="3" name="Segnaposto contenuto 2"/>
          <p:cNvSpPr>
            <a:spLocks noGrp="1"/>
          </p:cNvSpPr>
          <p:nvPr>
            <p:ph idx="1"/>
          </p:nvPr>
        </p:nvSpPr>
        <p:spPr>
          <a:xfrm>
            <a:off x="471005" y="1069797"/>
            <a:ext cx="8229600" cy="5297460"/>
          </a:xfrm>
        </p:spPr>
        <p:txBody>
          <a:bodyPr>
            <a:noAutofit/>
          </a:bodyPr>
          <a:lstStyle/>
          <a:p>
            <a:pPr marL="0" indent="0" algn="just">
              <a:buNone/>
            </a:pPr>
            <a:r>
              <a:rPr lang="it-IT" dirty="0">
                <a:solidFill>
                  <a:srgbClr val="1F497D"/>
                </a:solidFill>
              </a:rPr>
              <a:t>Smembramento.</a:t>
            </a:r>
          </a:p>
          <a:p>
            <a:pPr marL="0" indent="0" algn="just">
              <a:buNone/>
            </a:pPr>
            <a:endParaRPr lang="it-IT" dirty="0">
              <a:solidFill>
                <a:srgbClr val="1F497D"/>
              </a:solidFill>
            </a:endParaRPr>
          </a:p>
          <a:p>
            <a:pPr marL="0" indent="0" algn="just">
              <a:buNone/>
            </a:pPr>
            <a:r>
              <a:rPr lang="it-IT" dirty="0">
                <a:solidFill>
                  <a:srgbClr val="1F497D"/>
                </a:solidFill>
              </a:rPr>
              <a:t>Uno Stato si estingue e sul suo territorio si formano due o più nuovi Stati. Ex URSS e </a:t>
            </a:r>
            <a:r>
              <a:rPr lang="it-IT" dirty="0" err="1">
                <a:solidFill>
                  <a:srgbClr val="1F497D"/>
                </a:solidFill>
              </a:rPr>
              <a:t>Yugoslavia</a:t>
            </a:r>
            <a:r>
              <a:rPr lang="it-IT" dirty="0">
                <a:solidFill>
                  <a:srgbClr val="1F497D"/>
                </a:solidFill>
              </a:rPr>
              <a:t>.</a:t>
            </a:r>
          </a:p>
          <a:p>
            <a:pPr marL="0" indent="0" algn="just">
              <a:buNone/>
            </a:pPr>
            <a:r>
              <a:rPr lang="it-IT" dirty="0">
                <a:solidFill>
                  <a:srgbClr val="1F497D"/>
                </a:solidFill>
              </a:rPr>
              <a:t>Per distinguere da secessione bisogna vedere se il governo preesistente abbia o meno continuità dopo il fenomeno successorio. Si ha smembramento se nessuno degli Stati nuovi è in continuità diretta con quello preesistente.</a:t>
            </a:r>
          </a:p>
        </p:txBody>
      </p:sp>
      <p:cxnSp>
        <p:nvCxnSpPr>
          <p:cNvPr id="4" name="Straight Connector 3"/>
          <p:cNvCxnSpPr/>
          <p:nvPr/>
        </p:nvCxnSpPr>
        <p:spPr>
          <a:xfrm>
            <a:off x="605646" y="6317771"/>
            <a:ext cx="7872396" cy="49486"/>
          </a:xfrm>
          <a:prstGeom prst="line">
            <a:avLst/>
          </a:prstGeom>
        </p:spPr>
        <p:style>
          <a:lnRef idx="2">
            <a:schemeClr val="accent1"/>
          </a:lnRef>
          <a:fillRef idx="0">
            <a:schemeClr val="accent1"/>
          </a:fillRef>
          <a:effectRef idx="1">
            <a:schemeClr val="accent1"/>
          </a:effectRef>
          <a:fontRef idx="minor">
            <a:schemeClr val="tx1"/>
          </a:fontRef>
        </p:style>
      </p:cxnSp>
      <p:sp>
        <p:nvSpPr>
          <p:cNvPr id="8" name="CasellaDiTesto 4"/>
          <p:cNvSpPr txBox="1"/>
          <p:nvPr/>
        </p:nvSpPr>
        <p:spPr>
          <a:xfrm>
            <a:off x="-1382382" y="6291113"/>
            <a:ext cx="3679163" cy="400110"/>
          </a:xfrm>
          <a:prstGeom prst="rect">
            <a:avLst/>
          </a:prstGeom>
          <a:noFill/>
        </p:spPr>
        <p:txBody>
          <a:bodyPr wrap="square" rtlCol="0">
            <a:spAutoFit/>
          </a:bodyPr>
          <a:lstStyle/>
          <a:p>
            <a:pPr algn="r"/>
            <a:r>
              <a:rPr lang="it-IT" sz="2000" dirty="0">
                <a:solidFill>
                  <a:schemeClr val="tx1">
                    <a:lumMod val="50000"/>
                    <a:lumOff val="50000"/>
                  </a:schemeClr>
                </a:solidFill>
              </a:rPr>
              <a:t>Giovanni Zarra</a:t>
            </a:r>
          </a:p>
        </p:txBody>
      </p:sp>
      <p:pic>
        <p:nvPicPr>
          <p:cNvPr id="10"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42080" y="1417638"/>
            <a:ext cx="6348984" cy="6324600"/>
          </a:xfrm>
          <a:prstGeom prst="rect">
            <a:avLst/>
          </a:prstGeom>
        </p:spPr>
      </p:pic>
      <p:sp>
        <p:nvSpPr>
          <p:cNvPr id="11" name="CasellaDiTesto 10"/>
          <p:cNvSpPr txBox="1"/>
          <p:nvPr/>
        </p:nvSpPr>
        <p:spPr>
          <a:xfrm>
            <a:off x="4352673" y="5963828"/>
            <a:ext cx="4334127" cy="707886"/>
          </a:xfrm>
          <a:prstGeom prst="rect">
            <a:avLst/>
          </a:prstGeom>
          <a:noFill/>
        </p:spPr>
        <p:txBody>
          <a:bodyPr wrap="square" rtlCol="0">
            <a:spAutoFit/>
          </a:bodyPr>
          <a:lstStyle/>
          <a:p>
            <a:pPr algn="r"/>
            <a:endParaRPr lang="it-IT" sz="2000" dirty="0">
              <a:solidFill>
                <a:schemeClr val="bg1">
                  <a:lumMod val="50000"/>
                </a:schemeClr>
              </a:solidFill>
            </a:endParaRPr>
          </a:p>
          <a:p>
            <a:pPr algn="r"/>
            <a:r>
              <a:rPr lang="it-IT" sz="2000" dirty="0">
                <a:solidFill>
                  <a:schemeClr val="bg1">
                    <a:lumMod val="50000"/>
                  </a:schemeClr>
                </a:solidFill>
              </a:rPr>
              <a:t>Corso di diritto internazionale</a:t>
            </a:r>
          </a:p>
        </p:txBody>
      </p:sp>
    </p:spTree>
    <p:extLst>
      <p:ext uri="{BB962C8B-B14F-4D97-AF65-F5344CB8AC3E}">
        <p14:creationId xmlns:p14="http://schemas.microsoft.com/office/powerpoint/2010/main" val="411901058"/>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r>
              <a:rPr lang="it-IT" dirty="0">
                <a:solidFill>
                  <a:srgbClr val="1F497D"/>
                </a:solidFill>
              </a:rPr>
              <a:t>…segue</a:t>
            </a:r>
            <a:endParaRPr lang="it-IT" i="1" dirty="0">
              <a:solidFill>
                <a:srgbClr val="1F497D"/>
              </a:solidFill>
            </a:endParaRPr>
          </a:p>
        </p:txBody>
      </p:sp>
      <p:pic>
        <p:nvPicPr>
          <p:cNvPr id="6" name="Segnaposto contenuto 5">
            <a:extLst>
              <a:ext uri="{FF2B5EF4-FFF2-40B4-BE49-F238E27FC236}">
                <a16:creationId xmlns:a16="http://schemas.microsoft.com/office/drawing/2014/main" id="{41255897-AC8B-4C20-A074-24B6300072C9}"/>
              </a:ext>
            </a:extLst>
          </p:cNvPr>
          <p:cNvPicPr>
            <a:picLocks noGrp="1" noChangeAspect="1"/>
          </p:cNvPicPr>
          <p:nvPr>
            <p:ph idx="1"/>
          </p:nvPr>
        </p:nvPicPr>
        <p:blipFill>
          <a:blip r:embed="rId2"/>
          <a:stretch>
            <a:fillRect/>
          </a:stretch>
        </p:blipFill>
        <p:spPr>
          <a:xfrm>
            <a:off x="1698170" y="1536209"/>
            <a:ext cx="5917475" cy="4279848"/>
          </a:xfrm>
        </p:spPr>
      </p:pic>
      <p:cxnSp>
        <p:nvCxnSpPr>
          <p:cNvPr id="4" name="Straight Connector 3"/>
          <p:cNvCxnSpPr/>
          <p:nvPr/>
        </p:nvCxnSpPr>
        <p:spPr>
          <a:xfrm>
            <a:off x="605646" y="6317771"/>
            <a:ext cx="7872396" cy="49486"/>
          </a:xfrm>
          <a:prstGeom prst="line">
            <a:avLst/>
          </a:prstGeom>
        </p:spPr>
        <p:style>
          <a:lnRef idx="2">
            <a:schemeClr val="accent1"/>
          </a:lnRef>
          <a:fillRef idx="0">
            <a:schemeClr val="accent1"/>
          </a:fillRef>
          <a:effectRef idx="1">
            <a:schemeClr val="accent1"/>
          </a:effectRef>
          <a:fontRef idx="minor">
            <a:schemeClr val="tx1"/>
          </a:fontRef>
        </p:style>
      </p:cxnSp>
      <p:sp>
        <p:nvSpPr>
          <p:cNvPr id="8" name="CasellaDiTesto 4"/>
          <p:cNvSpPr txBox="1"/>
          <p:nvPr/>
        </p:nvSpPr>
        <p:spPr>
          <a:xfrm>
            <a:off x="-1382382" y="6291113"/>
            <a:ext cx="3679163" cy="400110"/>
          </a:xfrm>
          <a:prstGeom prst="rect">
            <a:avLst/>
          </a:prstGeom>
          <a:noFill/>
        </p:spPr>
        <p:txBody>
          <a:bodyPr wrap="square" rtlCol="0">
            <a:spAutoFit/>
          </a:bodyPr>
          <a:lstStyle/>
          <a:p>
            <a:pPr algn="r"/>
            <a:r>
              <a:rPr lang="it-IT" sz="2000" dirty="0">
                <a:solidFill>
                  <a:schemeClr val="tx1">
                    <a:lumMod val="50000"/>
                    <a:lumOff val="50000"/>
                  </a:schemeClr>
                </a:solidFill>
              </a:rPr>
              <a:t>Giovanni Zarra</a:t>
            </a:r>
          </a:p>
        </p:txBody>
      </p:sp>
      <p:pic>
        <p:nvPicPr>
          <p:cNvPr id="10"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42080" y="1417638"/>
            <a:ext cx="6348984" cy="6324600"/>
          </a:xfrm>
          <a:prstGeom prst="rect">
            <a:avLst/>
          </a:prstGeom>
        </p:spPr>
      </p:pic>
      <p:sp>
        <p:nvSpPr>
          <p:cNvPr id="11" name="CasellaDiTesto 10"/>
          <p:cNvSpPr txBox="1"/>
          <p:nvPr/>
        </p:nvSpPr>
        <p:spPr>
          <a:xfrm>
            <a:off x="4352673" y="5963828"/>
            <a:ext cx="4334127" cy="707886"/>
          </a:xfrm>
          <a:prstGeom prst="rect">
            <a:avLst/>
          </a:prstGeom>
          <a:noFill/>
        </p:spPr>
        <p:txBody>
          <a:bodyPr wrap="square" rtlCol="0">
            <a:spAutoFit/>
          </a:bodyPr>
          <a:lstStyle/>
          <a:p>
            <a:pPr algn="r"/>
            <a:endParaRPr lang="it-IT" sz="2000" dirty="0">
              <a:solidFill>
                <a:schemeClr val="bg1">
                  <a:lumMod val="50000"/>
                </a:schemeClr>
              </a:solidFill>
            </a:endParaRPr>
          </a:p>
          <a:p>
            <a:pPr algn="r"/>
            <a:r>
              <a:rPr lang="it-IT" sz="2000" dirty="0">
                <a:solidFill>
                  <a:schemeClr val="bg1">
                    <a:lumMod val="50000"/>
                  </a:schemeClr>
                </a:solidFill>
              </a:rPr>
              <a:t>Corso di diritto internazionale</a:t>
            </a:r>
          </a:p>
        </p:txBody>
      </p:sp>
    </p:spTree>
    <p:extLst>
      <p:ext uri="{BB962C8B-B14F-4D97-AF65-F5344CB8AC3E}">
        <p14:creationId xmlns:p14="http://schemas.microsoft.com/office/powerpoint/2010/main" val="2378890316"/>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r>
              <a:rPr lang="it-IT" dirty="0">
                <a:solidFill>
                  <a:srgbClr val="1F497D"/>
                </a:solidFill>
              </a:rPr>
              <a:t>…segue</a:t>
            </a:r>
            <a:endParaRPr lang="it-IT" i="1" dirty="0">
              <a:solidFill>
                <a:srgbClr val="1F497D"/>
              </a:solidFill>
            </a:endParaRPr>
          </a:p>
        </p:txBody>
      </p:sp>
      <p:pic>
        <p:nvPicPr>
          <p:cNvPr id="6" name="Segnaposto contenuto 5">
            <a:extLst>
              <a:ext uri="{FF2B5EF4-FFF2-40B4-BE49-F238E27FC236}">
                <a16:creationId xmlns:a16="http://schemas.microsoft.com/office/drawing/2014/main" id="{B5612736-910D-4304-A87A-686D33BBECE8}"/>
              </a:ext>
            </a:extLst>
          </p:cNvPr>
          <p:cNvPicPr>
            <a:picLocks noGrp="1" noChangeAspect="1"/>
          </p:cNvPicPr>
          <p:nvPr>
            <p:ph idx="1"/>
          </p:nvPr>
        </p:nvPicPr>
        <p:blipFill>
          <a:blip r:embed="rId2"/>
          <a:stretch>
            <a:fillRect/>
          </a:stretch>
        </p:blipFill>
        <p:spPr>
          <a:xfrm>
            <a:off x="1411685" y="1244104"/>
            <a:ext cx="6349206" cy="4761905"/>
          </a:xfrm>
        </p:spPr>
      </p:pic>
      <p:cxnSp>
        <p:nvCxnSpPr>
          <p:cNvPr id="4" name="Straight Connector 3"/>
          <p:cNvCxnSpPr/>
          <p:nvPr/>
        </p:nvCxnSpPr>
        <p:spPr>
          <a:xfrm>
            <a:off x="605646" y="6317771"/>
            <a:ext cx="7872396" cy="49486"/>
          </a:xfrm>
          <a:prstGeom prst="line">
            <a:avLst/>
          </a:prstGeom>
        </p:spPr>
        <p:style>
          <a:lnRef idx="2">
            <a:schemeClr val="accent1"/>
          </a:lnRef>
          <a:fillRef idx="0">
            <a:schemeClr val="accent1"/>
          </a:fillRef>
          <a:effectRef idx="1">
            <a:schemeClr val="accent1"/>
          </a:effectRef>
          <a:fontRef idx="minor">
            <a:schemeClr val="tx1"/>
          </a:fontRef>
        </p:style>
      </p:cxnSp>
      <p:sp>
        <p:nvSpPr>
          <p:cNvPr id="8" name="CasellaDiTesto 4"/>
          <p:cNvSpPr txBox="1"/>
          <p:nvPr/>
        </p:nvSpPr>
        <p:spPr>
          <a:xfrm>
            <a:off x="-1382382" y="6291113"/>
            <a:ext cx="3679163" cy="400110"/>
          </a:xfrm>
          <a:prstGeom prst="rect">
            <a:avLst/>
          </a:prstGeom>
          <a:noFill/>
        </p:spPr>
        <p:txBody>
          <a:bodyPr wrap="square" rtlCol="0">
            <a:spAutoFit/>
          </a:bodyPr>
          <a:lstStyle/>
          <a:p>
            <a:pPr algn="r"/>
            <a:r>
              <a:rPr lang="it-IT" sz="2000" dirty="0">
                <a:solidFill>
                  <a:schemeClr val="tx1">
                    <a:lumMod val="50000"/>
                    <a:lumOff val="50000"/>
                  </a:schemeClr>
                </a:solidFill>
              </a:rPr>
              <a:t>Giovanni Zarra</a:t>
            </a:r>
          </a:p>
        </p:txBody>
      </p:sp>
      <p:pic>
        <p:nvPicPr>
          <p:cNvPr id="10"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42080" y="1417638"/>
            <a:ext cx="6348984" cy="6324600"/>
          </a:xfrm>
          <a:prstGeom prst="rect">
            <a:avLst/>
          </a:prstGeom>
        </p:spPr>
      </p:pic>
      <p:sp>
        <p:nvSpPr>
          <p:cNvPr id="11" name="CasellaDiTesto 10"/>
          <p:cNvSpPr txBox="1"/>
          <p:nvPr/>
        </p:nvSpPr>
        <p:spPr>
          <a:xfrm>
            <a:off x="4352673" y="5963828"/>
            <a:ext cx="4334127" cy="707886"/>
          </a:xfrm>
          <a:prstGeom prst="rect">
            <a:avLst/>
          </a:prstGeom>
          <a:noFill/>
        </p:spPr>
        <p:txBody>
          <a:bodyPr wrap="square" rtlCol="0">
            <a:spAutoFit/>
          </a:bodyPr>
          <a:lstStyle/>
          <a:p>
            <a:pPr algn="r"/>
            <a:endParaRPr lang="it-IT" sz="2000" dirty="0">
              <a:solidFill>
                <a:schemeClr val="bg1">
                  <a:lumMod val="50000"/>
                </a:schemeClr>
              </a:solidFill>
            </a:endParaRPr>
          </a:p>
          <a:p>
            <a:pPr algn="r"/>
            <a:r>
              <a:rPr lang="it-IT" sz="2000" dirty="0">
                <a:solidFill>
                  <a:schemeClr val="bg1">
                    <a:lumMod val="50000"/>
                  </a:schemeClr>
                </a:solidFill>
              </a:rPr>
              <a:t>Corso di diritto internazionale</a:t>
            </a:r>
          </a:p>
        </p:txBody>
      </p:sp>
    </p:spTree>
    <p:extLst>
      <p:ext uri="{BB962C8B-B14F-4D97-AF65-F5344CB8AC3E}">
        <p14:creationId xmlns:p14="http://schemas.microsoft.com/office/powerpoint/2010/main" val="1889778041"/>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r>
              <a:rPr lang="it-IT" dirty="0">
                <a:solidFill>
                  <a:srgbClr val="1F497D"/>
                </a:solidFill>
              </a:rPr>
              <a:t>…segue</a:t>
            </a:r>
          </a:p>
        </p:txBody>
      </p:sp>
      <p:cxnSp>
        <p:nvCxnSpPr>
          <p:cNvPr id="4" name="Straight Connector 3"/>
          <p:cNvCxnSpPr/>
          <p:nvPr/>
        </p:nvCxnSpPr>
        <p:spPr>
          <a:xfrm>
            <a:off x="605646" y="6317771"/>
            <a:ext cx="7872396" cy="49486"/>
          </a:xfrm>
          <a:prstGeom prst="line">
            <a:avLst/>
          </a:prstGeom>
        </p:spPr>
        <p:style>
          <a:lnRef idx="2">
            <a:schemeClr val="accent1"/>
          </a:lnRef>
          <a:fillRef idx="0">
            <a:schemeClr val="accent1"/>
          </a:fillRef>
          <a:effectRef idx="1">
            <a:schemeClr val="accent1"/>
          </a:effectRef>
          <a:fontRef idx="minor">
            <a:schemeClr val="tx1"/>
          </a:fontRef>
        </p:style>
      </p:cxnSp>
      <p:sp>
        <p:nvSpPr>
          <p:cNvPr id="8" name="CasellaDiTesto 4"/>
          <p:cNvSpPr txBox="1"/>
          <p:nvPr/>
        </p:nvSpPr>
        <p:spPr>
          <a:xfrm>
            <a:off x="-1382382" y="6291113"/>
            <a:ext cx="3679163" cy="400110"/>
          </a:xfrm>
          <a:prstGeom prst="rect">
            <a:avLst/>
          </a:prstGeom>
          <a:noFill/>
        </p:spPr>
        <p:txBody>
          <a:bodyPr wrap="square" rtlCol="0">
            <a:spAutoFit/>
          </a:bodyPr>
          <a:lstStyle/>
          <a:p>
            <a:pPr algn="r"/>
            <a:r>
              <a:rPr lang="it-IT" sz="2000" dirty="0">
                <a:solidFill>
                  <a:schemeClr val="tx1">
                    <a:lumMod val="50000"/>
                    <a:lumOff val="50000"/>
                  </a:schemeClr>
                </a:solidFill>
              </a:rPr>
              <a:t>Giovanni Zarra</a:t>
            </a:r>
          </a:p>
        </p:txBody>
      </p:sp>
      <p:pic>
        <p:nvPicPr>
          <p:cNvPr id="10"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42080" y="1417638"/>
            <a:ext cx="6348984" cy="6324600"/>
          </a:xfrm>
          <a:prstGeom prst="rect">
            <a:avLst/>
          </a:prstGeom>
        </p:spPr>
      </p:pic>
      <p:sp>
        <p:nvSpPr>
          <p:cNvPr id="11" name="CasellaDiTesto 10"/>
          <p:cNvSpPr txBox="1"/>
          <p:nvPr/>
        </p:nvSpPr>
        <p:spPr>
          <a:xfrm>
            <a:off x="4352673" y="5963828"/>
            <a:ext cx="4334127" cy="707886"/>
          </a:xfrm>
          <a:prstGeom prst="rect">
            <a:avLst/>
          </a:prstGeom>
          <a:noFill/>
        </p:spPr>
        <p:txBody>
          <a:bodyPr wrap="square" rtlCol="0">
            <a:spAutoFit/>
          </a:bodyPr>
          <a:lstStyle/>
          <a:p>
            <a:pPr algn="r"/>
            <a:endParaRPr lang="it-IT" sz="2000" dirty="0">
              <a:solidFill>
                <a:schemeClr val="bg1">
                  <a:lumMod val="50000"/>
                </a:schemeClr>
              </a:solidFill>
            </a:endParaRPr>
          </a:p>
          <a:p>
            <a:pPr algn="r"/>
            <a:r>
              <a:rPr lang="it-IT" sz="2000" dirty="0">
                <a:solidFill>
                  <a:schemeClr val="bg1">
                    <a:lumMod val="50000"/>
                  </a:schemeClr>
                </a:solidFill>
              </a:rPr>
              <a:t>Corso di diritto internazionale</a:t>
            </a:r>
          </a:p>
        </p:txBody>
      </p:sp>
      <p:sp>
        <p:nvSpPr>
          <p:cNvPr id="5" name="Segnaposto contenuto 4">
            <a:extLst>
              <a:ext uri="{FF2B5EF4-FFF2-40B4-BE49-F238E27FC236}">
                <a16:creationId xmlns:a16="http://schemas.microsoft.com/office/drawing/2014/main" id="{9B040A0B-39D6-4DA5-8D9C-6FDD6D57B47F}"/>
              </a:ext>
            </a:extLst>
          </p:cNvPr>
          <p:cNvSpPr>
            <a:spLocks noGrp="1"/>
          </p:cNvSpPr>
          <p:nvPr>
            <p:ph idx="1"/>
          </p:nvPr>
        </p:nvSpPr>
        <p:spPr>
          <a:xfrm>
            <a:off x="457200" y="1264332"/>
            <a:ext cx="8229600" cy="5053440"/>
          </a:xfrm>
        </p:spPr>
        <p:txBody>
          <a:bodyPr>
            <a:normAutofit fontScale="92500" lnSpcReduction="10000"/>
          </a:bodyPr>
          <a:lstStyle/>
          <a:p>
            <a:pPr marL="0" indent="0" algn="just">
              <a:buNone/>
            </a:pPr>
            <a:r>
              <a:rPr lang="it-IT" dirty="0">
                <a:solidFill>
                  <a:srgbClr val="1F497D"/>
                </a:solidFill>
                <a:latin typeface="+mj-lt"/>
                <a:ea typeface="+mj-ea"/>
                <a:cs typeface="+mj-cs"/>
              </a:rPr>
              <a:t>Agli Stati smembrati si applica la </a:t>
            </a:r>
            <a:r>
              <a:rPr lang="it-IT" i="1" dirty="0">
                <a:solidFill>
                  <a:srgbClr val="1F497D"/>
                </a:solidFill>
                <a:latin typeface="+mj-lt"/>
                <a:ea typeface="+mj-ea"/>
                <a:cs typeface="+mj-cs"/>
              </a:rPr>
              <a:t>tabula rasa</a:t>
            </a:r>
            <a:r>
              <a:rPr lang="it-IT" dirty="0">
                <a:solidFill>
                  <a:srgbClr val="1F497D"/>
                </a:solidFill>
                <a:latin typeface="+mj-lt"/>
                <a:ea typeface="+mj-ea"/>
                <a:cs typeface="+mj-cs"/>
              </a:rPr>
              <a:t>, con il temperamento dato dalla possibile notificazione di successione. </a:t>
            </a:r>
          </a:p>
          <a:p>
            <a:pPr marL="0" indent="0" algn="just">
              <a:buNone/>
            </a:pPr>
            <a:endParaRPr lang="it-IT" dirty="0">
              <a:solidFill>
                <a:srgbClr val="1F497D"/>
              </a:solidFill>
              <a:latin typeface="+mj-lt"/>
              <a:ea typeface="+mj-ea"/>
              <a:cs typeface="+mj-cs"/>
            </a:endParaRPr>
          </a:p>
          <a:p>
            <a:pPr marL="0" indent="0" algn="just">
              <a:buNone/>
            </a:pPr>
            <a:r>
              <a:rPr lang="it-IT" dirty="0">
                <a:solidFill>
                  <a:srgbClr val="1F497D"/>
                </a:solidFill>
                <a:latin typeface="+mj-lt"/>
                <a:ea typeface="+mj-ea"/>
                <a:cs typeface="+mj-cs"/>
              </a:rPr>
              <a:t>Nella prassi spesso uno Stato nuovo si accolla le obbligazioni pattizie del precedente Stato smembrato. Questo non inficia la regola della </a:t>
            </a:r>
            <a:r>
              <a:rPr lang="it-IT" i="1" dirty="0">
                <a:solidFill>
                  <a:srgbClr val="1F497D"/>
                </a:solidFill>
                <a:latin typeface="+mj-lt"/>
                <a:ea typeface="+mj-ea"/>
                <a:cs typeface="+mj-cs"/>
              </a:rPr>
              <a:t>tabula rasa</a:t>
            </a:r>
            <a:r>
              <a:rPr lang="it-IT" dirty="0">
                <a:solidFill>
                  <a:srgbClr val="1F497D"/>
                </a:solidFill>
                <a:latin typeface="+mj-lt"/>
                <a:ea typeface="+mj-ea"/>
                <a:cs typeface="+mj-cs"/>
              </a:rPr>
              <a:t>. Nel caso di accollo di debiti questo è orientato a garantire la credibilità del nuovo soggetto di diritto e quindi mantenere il flusso di crediti con l’estero.</a:t>
            </a:r>
          </a:p>
        </p:txBody>
      </p:sp>
    </p:spTree>
    <p:extLst>
      <p:ext uri="{BB962C8B-B14F-4D97-AF65-F5344CB8AC3E}">
        <p14:creationId xmlns:p14="http://schemas.microsoft.com/office/powerpoint/2010/main" val="3028499135"/>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r>
              <a:rPr lang="it-IT" dirty="0">
                <a:solidFill>
                  <a:srgbClr val="1F497D"/>
                </a:solidFill>
              </a:rPr>
              <a:t>…segue</a:t>
            </a:r>
          </a:p>
        </p:txBody>
      </p:sp>
      <p:cxnSp>
        <p:nvCxnSpPr>
          <p:cNvPr id="4" name="Straight Connector 3"/>
          <p:cNvCxnSpPr/>
          <p:nvPr/>
        </p:nvCxnSpPr>
        <p:spPr>
          <a:xfrm>
            <a:off x="605646" y="6317771"/>
            <a:ext cx="7872396" cy="49486"/>
          </a:xfrm>
          <a:prstGeom prst="line">
            <a:avLst/>
          </a:prstGeom>
        </p:spPr>
        <p:style>
          <a:lnRef idx="2">
            <a:schemeClr val="accent1"/>
          </a:lnRef>
          <a:fillRef idx="0">
            <a:schemeClr val="accent1"/>
          </a:fillRef>
          <a:effectRef idx="1">
            <a:schemeClr val="accent1"/>
          </a:effectRef>
          <a:fontRef idx="minor">
            <a:schemeClr val="tx1"/>
          </a:fontRef>
        </p:style>
      </p:cxnSp>
      <p:sp>
        <p:nvSpPr>
          <p:cNvPr id="8" name="CasellaDiTesto 4"/>
          <p:cNvSpPr txBox="1"/>
          <p:nvPr/>
        </p:nvSpPr>
        <p:spPr>
          <a:xfrm>
            <a:off x="-1382382" y="6291113"/>
            <a:ext cx="3679163" cy="400110"/>
          </a:xfrm>
          <a:prstGeom prst="rect">
            <a:avLst/>
          </a:prstGeom>
          <a:noFill/>
        </p:spPr>
        <p:txBody>
          <a:bodyPr wrap="square" rtlCol="0">
            <a:spAutoFit/>
          </a:bodyPr>
          <a:lstStyle/>
          <a:p>
            <a:pPr algn="r"/>
            <a:r>
              <a:rPr lang="it-IT" sz="2000" dirty="0">
                <a:solidFill>
                  <a:schemeClr val="tx1">
                    <a:lumMod val="50000"/>
                    <a:lumOff val="50000"/>
                  </a:schemeClr>
                </a:solidFill>
              </a:rPr>
              <a:t>Giovanni Zarra</a:t>
            </a:r>
          </a:p>
        </p:txBody>
      </p:sp>
      <p:pic>
        <p:nvPicPr>
          <p:cNvPr id="10"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42080" y="1417638"/>
            <a:ext cx="6348984" cy="6324600"/>
          </a:xfrm>
          <a:prstGeom prst="rect">
            <a:avLst/>
          </a:prstGeom>
        </p:spPr>
      </p:pic>
      <p:sp>
        <p:nvSpPr>
          <p:cNvPr id="11" name="CasellaDiTesto 10"/>
          <p:cNvSpPr txBox="1"/>
          <p:nvPr/>
        </p:nvSpPr>
        <p:spPr>
          <a:xfrm>
            <a:off x="4352673" y="5963828"/>
            <a:ext cx="4334127" cy="707886"/>
          </a:xfrm>
          <a:prstGeom prst="rect">
            <a:avLst/>
          </a:prstGeom>
          <a:noFill/>
        </p:spPr>
        <p:txBody>
          <a:bodyPr wrap="square" rtlCol="0">
            <a:spAutoFit/>
          </a:bodyPr>
          <a:lstStyle/>
          <a:p>
            <a:pPr algn="r"/>
            <a:endParaRPr lang="it-IT" sz="2000" dirty="0">
              <a:solidFill>
                <a:schemeClr val="bg1">
                  <a:lumMod val="50000"/>
                </a:schemeClr>
              </a:solidFill>
            </a:endParaRPr>
          </a:p>
          <a:p>
            <a:pPr algn="r"/>
            <a:r>
              <a:rPr lang="it-IT" sz="2000" dirty="0">
                <a:solidFill>
                  <a:schemeClr val="bg1">
                    <a:lumMod val="50000"/>
                  </a:schemeClr>
                </a:solidFill>
              </a:rPr>
              <a:t>Corso di diritto internazionale</a:t>
            </a:r>
          </a:p>
        </p:txBody>
      </p:sp>
      <p:sp>
        <p:nvSpPr>
          <p:cNvPr id="5" name="Segnaposto contenuto 4">
            <a:extLst>
              <a:ext uri="{FF2B5EF4-FFF2-40B4-BE49-F238E27FC236}">
                <a16:creationId xmlns:a16="http://schemas.microsoft.com/office/drawing/2014/main" id="{9B040A0B-39D6-4DA5-8D9C-6FDD6D57B47F}"/>
              </a:ext>
            </a:extLst>
          </p:cNvPr>
          <p:cNvSpPr>
            <a:spLocks noGrp="1"/>
          </p:cNvSpPr>
          <p:nvPr>
            <p:ph idx="1"/>
          </p:nvPr>
        </p:nvSpPr>
        <p:spPr>
          <a:xfrm>
            <a:off x="457200" y="1175658"/>
            <a:ext cx="8229600" cy="5142114"/>
          </a:xfrm>
        </p:spPr>
        <p:txBody>
          <a:bodyPr>
            <a:normAutofit lnSpcReduction="10000"/>
          </a:bodyPr>
          <a:lstStyle/>
          <a:p>
            <a:pPr marL="0" indent="0" algn="just">
              <a:buNone/>
            </a:pPr>
            <a:r>
              <a:rPr lang="it-IT" dirty="0">
                <a:solidFill>
                  <a:srgbClr val="1F497D"/>
                </a:solidFill>
                <a:latin typeface="+mj-lt"/>
                <a:ea typeface="+mj-ea"/>
                <a:cs typeface="+mj-cs"/>
              </a:rPr>
              <a:t>Smembramento URSS nel 1991 con accordi di Minsk e Alma Ata. Quest’ultimo prevedeva che i membri della Comunità di Stati Indipendenti (CSI) garantiscono, in conformità con le proprie Costituzioni, il rispetto degli obblighi internazionali assunti dall’URSS. </a:t>
            </a:r>
          </a:p>
          <a:p>
            <a:pPr marL="0" indent="0" algn="just">
              <a:buNone/>
            </a:pPr>
            <a:r>
              <a:rPr lang="it-IT" dirty="0">
                <a:solidFill>
                  <a:srgbClr val="1F497D"/>
                </a:solidFill>
                <a:latin typeface="+mj-lt"/>
                <a:ea typeface="+mj-ea"/>
                <a:cs typeface="+mj-cs"/>
              </a:rPr>
              <a:t>Consiglio dei Capi di Stato del CSI si è dichiarato a favore della successione della Russia all’URSS nell’ONU. Ci vuole comunque il consenso dei terzi. Il subentro della Russia all’URSS ha avuto acquiescenza.</a:t>
            </a:r>
          </a:p>
        </p:txBody>
      </p:sp>
    </p:spTree>
    <p:extLst>
      <p:ext uri="{BB962C8B-B14F-4D97-AF65-F5344CB8AC3E}">
        <p14:creationId xmlns:p14="http://schemas.microsoft.com/office/powerpoint/2010/main" val="3418504460"/>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r>
              <a:rPr lang="it-IT" dirty="0">
                <a:solidFill>
                  <a:srgbClr val="1F497D"/>
                </a:solidFill>
              </a:rPr>
              <a:t>Casi di successione in fatto</a:t>
            </a:r>
          </a:p>
        </p:txBody>
      </p:sp>
      <p:sp>
        <p:nvSpPr>
          <p:cNvPr id="3" name="Segnaposto contenuto 2"/>
          <p:cNvSpPr>
            <a:spLocks noGrp="1"/>
          </p:cNvSpPr>
          <p:nvPr>
            <p:ph idx="1"/>
          </p:nvPr>
        </p:nvSpPr>
        <p:spPr>
          <a:xfrm>
            <a:off x="471005" y="1069797"/>
            <a:ext cx="8229600" cy="5109915"/>
          </a:xfrm>
        </p:spPr>
        <p:txBody>
          <a:bodyPr>
            <a:noAutofit/>
          </a:bodyPr>
          <a:lstStyle/>
          <a:p>
            <a:pPr marL="0" indent="0" algn="just">
              <a:buNone/>
            </a:pPr>
            <a:endParaRPr lang="it-IT" sz="2600" dirty="0">
              <a:solidFill>
                <a:srgbClr val="1F497D"/>
              </a:solidFill>
            </a:endParaRPr>
          </a:p>
          <a:p>
            <a:pPr marL="0" indent="0" algn="just">
              <a:buNone/>
            </a:pPr>
            <a:r>
              <a:rPr lang="it-IT" dirty="0">
                <a:solidFill>
                  <a:srgbClr val="1F497D"/>
                </a:solidFill>
              </a:rPr>
              <a:t>Incorporazione.</a:t>
            </a:r>
          </a:p>
          <a:p>
            <a:pPr marL="0" indent="0" algn="just">
              <a:buNone/>
            </a:pPr>
            <a:endParaRPr lang="it-IT" dirty="0">
              <a:solidFill>
                <a:srgbClr val="1F497D"/>
              </a:solidFill>
            </a:endParaRPr>
          </a:p>
          <a:p>
            <a:pPr marL="0" indent="0" algn="just">
              <a:buNone/>
            </a:pPr>
            <a:r>
              <a:rPr lang="it-IT" dirty="0">
                <a:solidFill>
                  <a:srgbClr val="1F497D"/>
                </a:solidFill>
              </a:rPr>
              <a:t>Uno o più Stati si estinguono e vengono incorporati da uno Stato preesistente. Formazione nel 1861 del Regno d’Italia, in cui gli Stati italiani furono incorporati dal preesistente regno di Sardegna.</a:t>
            </a:r>
          </a:p>
        </p:txBody>
      </p:sp>
      <p:cxnSp>
        <p:nvCxnSpPr>
          <p:cNvPr id="4" name="Straight Connector 3"/>
          <p:cNvCxnSpPr/>
          <p:nvPr/>
        </p:nvCxnSpPr>
        <p:spPr>
          <a:xfrm>
            <a:off x="605646" y="6317771"/>
            <a:ext cx="7872396" cy="49486"/>
          </a:xfrm>
          <a:prstGeom prst="line">
            <a:avLst/>
          </a:prstGeom>
        </p:spPr>
        <p:style>
          <a:lnRef idx="2">
            <a:schemeClr val="accent1"/>
          </a:lnRef>
          <a:fillRef idx="0">
            <a:schemeClr val="accent1"/>
          </a:fillRef>
          <a:effectRef idx="1">
            <a:schemeClr val="accent1"/>
          </a:effectRef>
          <a:fontRef idx="minor">
            <a:schemeClr val="tx1"/>
          </a:fontRef>
        </p:style>
      </p:cxnSp>
      <p:sp>
        <p:nvSpPr>
          <p:cNvPr id="8" name="CasellaDiTesto 4"/>
          <p:cNvSpPr txBox="1"/>
          <p:nvPr/>
        </p:nvSpPr>
        <p:spPr>
          <a:xfrm>
            <a:off x="-1382382" y="6291113"/>
            <a:ext cx="3679163" cy="400110"/>
          </a:xfrm>
          <a:prstGeom prst="rect">
            <a:avLst/>
          </a:prstGeom>
          <a:noFill/>
        </p:spPr>
        <p:txBody>
          <a:bodyPr wrap="square" rtlCol="0">
            <a:spAutoFit/>
          </a:bodyPr>
          <a:lstStyle/>
          <a:p>
            <a:pPr algn="r"/>
            <a:r>
              <a:rPr lang="it-IT" sz="2000" dirty="0">
                <a:solidFill>
                  <a:schemeClr val="tx1">
                    <a:lumMod val="50000"/>
                    <a:lumOff val="50000"/>
                  </a:schemeClr>
                </a:solidFill>
              </a:rPr>
              <a:t>Giovanni Zarra</a:t>
            </a:r>
          </a:p>
        </p:txBody>
      </p:sp>
      <p:pic>
        <p:nvPicPr>
          <p:cNvPr id="10"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42080" y="1417638"/>
            <a:ext cx="6348984" cy="6324600"/>
          </a:xfrm>
          <a:prstGeom prst="rect">
            <a:avLst/>
          </a:prstGeom>
        </p:spPr>
      </p:pic>
      <p:sp>
        <p:nvSpPr>
          <p:cNvPr id="11" name="CasellaDiTesto 10"/>
          <p:cNvSpPr txBox="1"/>
          <p:nvPr/>
        </p:nvSpPr>
        <p:spPr>
          <a:xfrm>
            <a:off x="4352673" y="5963828"/>
            <a:ext cx="4334127" cy="707886"/>
          </a:xfrm>
          <a:prstGeom prst="rect">
            <a:avLst/>
          </a:prstGeom>
          <a:noFill/>
        </p:spPr>
        <p:txBody>
          <a:bodyPr wrap="square" rtlCol="0">
            <a:spAutoFit/>
          </a:bodyPr>
          <a:lstStyle/>
          <a:p>
            <a:pPr algn="r"/>
            <a:endParaRPr lang="it-IT" sz="2000" dirty="0">
              <a:solidFill>
                <a:schemeClr val="bg1">
                  <a:lumMod val="50000"/>
                </a:schemeClr>
              </a:solidFill>
            </a:endParaRPr>
          </a:p>
          <a:p>
            <a:pPr algn="r"/>
            <a:r>
              <a:rPr lang="it-IT" sz="2000" dirty="0">
                <a:solidFill>
                  <a:schemeClr val="bg1">
                    <a:lumMod val="50000"/>
                  </a:schemeClr>
                </a:solidFill>
              </a:rPr>
              <a:t>Corso di diritto internazionale</a:t>
            </a:r>
          </a:p>
        </p:txBody>
      </p:sp>
    </p:spTree>
    <p:extLst>
      <p:ext uri="{BB962C8B-B14F-4D97-AF65-F5344CB8AC3E}">
        <p14:creationId xmlns:p14="http://schemas.microsoft.com/office/powerpoint/2010/main" val="3921553437"/>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r>
              <a:rPr lang="it-IT" dirty="0">
                <a:solidFill>
                  <a:srgbClr val="1F497D"/>
                </a:solidFill>
              </a:rPr>
              <a:t>…segue</a:t>
            </a:r>
            <a:endParaRPr lang="it-IT" i="1" dirty="0">
              <a:solidFill>
                <a:srgbClr val="1F497D"/>
              </a:solidFill>
            </a:endParaRPr>
          </a:p>
        </p:txBody>
      </p:sp>
      <p:pic>
        <p:nvPicPr>
          <p:cNvPr id="6" name="Segnaposto contenuto 5">
            <a:extLst>
              <a:ext uri="{FF2B5EF4-FFF2-40B4-BE49-F238E27FC236}">
                <a16:creationId xmlns:a16="http://schemas.microsoft.com/office/drawing/2014/main" id="{2BE21772-1F9E-4892-9558-169972C49872}"/>
              </a:ext>
            </a:extLst>
          </p:cNvPr>
          <p:cNvPicPr>
            <a:picLocks noGrp="1" noChangeAspect="1"/>
          </p:cNvPicPr>
          <p:nvPr>
            <p:ph idx="1"/>
          </p:nvPr>
        </p:nvPicPr>
        <p:blipFill>
          <a:blip r:embed="rId2"/>
          <a:stretch>
            <a:fillRect/>
          </a:stretch>
        </p:blipFill>
        <p:spPr>
          <a:xfrm>
            <a:off x="2643260" y="1069975"/>
            <a:ext cx="3886055" cy="5110163"/>
          </a:xfrm>
        </p:spPr>
      </p:pic>
      <p:cxnSp>
        <p:nvCxnSpPr>
          <p:cNvPr id="4" name="Straight Connector 3"/>
          <p:cNvCxnSpPr/>
          <p:nvPr/>
        </p:nvCxnSpPr>
        <p:spPr>
          <a:xfrm>
            <a:off x="605646" y="6317771"/>
            <a:ext cx="7872396" cy="49486"/>
          </a:xfrm>
          <a:prstGeom prst="line">
            <a:avLst/>
          </a:prstGeom>
        </p:spPr>
        <p:style>
          <a:lnRef idx="2">
            <a:schemeClr val="accent1"/>
          </a:lnRef>
          <a:fillRef idx="0">
            <a:schemeClr val="accent1"/>
          </a:fillRef>
          <a:effectRef idx="1">
            <a:schemeClr val="accent1"/>
          </a:effectRef>
          <a:fontRef idx="minor">
            <a:schemeClr val="tx1"/>
          </a:fontRef>
        </p:style>
      </p:cxnSp>
      <p:sp>
        <p:nvSpPr>
          <p:cNvPr id="8" name="CasellaDiTesto 4"/>
          <p:cNvSpPr txBox="1"/>
          <p:nvPr/>
        </p:nvSpPr>
        <p:spPr>
          <a:xfrm>
            <a:off x="-1382382" y="6291113"/>
            <a:ext cx="3679163" cy="400110"/>
          </a:xfrm>
          <a:prstGeom prst="rect">
            <a:avLst/>
          </a:prstGeom>
          <a:noFill/>
        </p:spPr>
        <p:txBody>
          <a:bodyPr wrap="square" rtlCol="0">
            <a:spAutoFit/>
          </a:bodyPr>
          <a:lstStyle/>
          <a:p>
            <a:pPr algn="r"/>
            <a:r>
              <a:rPr lang="it-IT" sz="2000" dirty="0">
                <a:solidFill>
                  <a:schemeClr val="tx1">
                    <a:lumMod val="50000"/>
                    <a:lumOff val="50000"/>
                  </a:schemeClr>
                </a:solidFill>
              </a:rPr>
              <a:t>Giovanni Zarra</a:t>
            </a:r>
          </a:p>
        </p:txBody>
      </p:sp>
      <p:pic>
        <p:nvPicPr>
          <p:cNvPr id="10"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42080" y="1417638"/>
            <a:ext cx="6348984" cy="6324600"/>
          </a:xfrm>
          <a:prstGeom prst="rect">
            <a:avLst/>
          </a:prstGeom>
        </p:spPr>
      </p:pic>
      <p:sp>
        <p:nvSpPr>
          <p:cNvPr id="11" name="CasellaDiTesto 10"/>
          <p:cNvSpPr txBox="1"/>
          <p:nvPr/>
        </p:nvSpPr>
        <p:spPr>
          <a:xfrm>
            <a:off x="4352673" y="5963828"/>
            <a:ext cx="4334127" cy="707886"/>
          </a:xfrm>
          <a:prstGeom prst="rect">
            <a:avLst/>
          </a:prstGeom>
          <a:noFill/>
        </p:spPr>
        <p:txBody>
          <a:bodyPr wrap="square" rtlCol="0">
            <a:spAutoFit/>
          </a:bodyPr>
          <a:lstStyle/>
          <a:p>
            <a:pPr algn="r"/>
            <a:endParaRPr lang="it-IT" sz="2000" dirty="0">
              <a:solidFill>
                <a:schemeClr val="bg1">
                  <a:lumMod val="50000"/>
                </a:schemeClr>
              </a:solidFill>
            </a:endParaRPr>
          </a:p>
          <a:p>
            <a:pPr algn="r"/>
            <a:r>
              <a:rPr lang="it-IT" sz="2000" dirty="0">
                <a:solidFill>
                  <a:schemeClr val="bg1">
                    <a:lumMod val="50000"/>
                  </a:schemeClr>
                </a:solidFill>
              </a:rPr>
              <a:t>Corso di diritto internazionale</a:t>
            </a:r>
          </a:p>
        </p:txBody>
      </p:sp>
    </p:spTree>
    <p:extLst>
      <p:ext uri="{BB962C8B-B14F-4D97-AF65-F5344CB8AC3E}">
        <p14:creationId xmlns:p14="http://schemas.microsoft.com/office/powerpoint/2010/main" val="3749868939"/>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r>
              <a:rPr lang="mr-IN" dirty="0">
                <a:solidFill>
                  <a:srgbClr val="1F497D"/>
                </a:solidFill>
              </a:rPr>
              <a:t>…</a:t>
            </a:r>
            <a:r>
              <a:rPr lang="it-IT" dirty="0">
                <a:solidFill>
                  <a:srgbClr val="1F497D"/>
                </a:solidFill>
              </a:rPr>
              <a:t>segue</a:t>
            </a:r>
          </a:p>
        </p:txBody>
      </p:sp>
      <p:sp>
        <p:nvSpPr>
          <p:cNvPr id="3" name="Segnaposto contenuto 2"/>
          <p:cNvSpPr>
            <a:spLocks noGrp="1"/>
          </p:cNvSpPr>
          <p:nvPr>
            <p:ph idx="1"/>
          </p:nvPr>
        </p:nvSpPr>
        <p:spPr>
          <a:xfrm>
            <a:off x="457200" y="1121930"/>
            <a:ext cx="8229600" cy="5169183"/>
          </a:xfrm>
        </p:spPr>
        <p:txBody>
          <a:bodyPr>
            <a:noAutofit/>
          </a:bodyPr>
          <a:lstStyle/>
          <a:p>
            <a:pPr marL="0" indent="0" algn="just">
              <a:buNone/>
            </a:pPr>
            <a:endParaRPr lang="it-IT" sz="2800" dirty="0">
              <a:solidFill>
                <a:srgbClr val="1F497D"/>
              </a:solidFill>
            </a:endParaRPr>
          </a:p>
          <a:p>
            <a:pPr marL="0" indent="0" algn="just">
              <a:buNone/>
            </a:pPr>
            <a:r>
              <a:rPr lang="it-IT" sz="2800" dirty="0">
                <a:solidFill>
                  <a:srgbClr val="1F497D"/>
                </a:solidFill>
              </a:rPr>
              <a:t>Si applica il principio di mobilità delle frontiere.</a:t>
            </a:r>
          </a:p>
          <a:p>
            <a:pPr marL="0" indent="0" algn="just">
              <a:buNone/>
            </a:pPr>
            <a:endParaRPr lang="it-IT" sz="2800" dirty="0">
              <a:solidFill>
                <a:srgbClr val="1F497D"/>
              </a:solidFill>
            </a:endParaRPr>
          </a:p>
          <a:p>
            <a:pPr marL="0" indent="0" algn="just">
              <a:buNone/>
            </a:pPr>
            <a:r>
              <a:rPr lang="it-IT" sz="2800" dirty="0">
                <a:solidFill>
                  <a:srgbClr val="1F497D"/>
                </a:solidFill>
              </a:rPr>
              <a:t>I trattati dello Stato che si estingue cessano di aver vigore (salvo che lo Stato incorporante non li confermi attraverso nuovi accordi, espressi o taciti, con le altre parti contraenti) mentre al territorio incorporato si estendono i trattati dello Stato incorporante.</a:t>
            </a:r>
          </a:p>
        </p:txBody>
      </p:sp>
      <p:cxnSp>
        <p:nvCxnSpPr>
          <p:cNvPr id="4" name="Straight Connector 3"/>
          <p:cNvCxnSpPr/>
          <p:nvPr/>
        </p:nvCxnSpPr>
        <p:spPr>
          <a:xfrm>
            <a:off x="605646" y="6317771"/>
            <a:ext cx="7872396" cy="49486"/>
          </a:xfrm>
          <a:prstGeom prst="line">
            <a:avLst/>
          </a:prstGeom>
        </p:spPr>
        <p:style>
          <a:lnRef idx="2">
            <a:schemeClr val="accent1"/>
          </a:lnRef>
          <a:fillRef idx="0">
            <a:schemeClr val="accent1"/>
          </a:fillRef>
          <a:effectRef idx="1">
            <a:schemeClr val="accent1"/>
          </a:effectRef>
          <a:fontRef idx="minor">
            <a:schemeClr val="tx1"/>
          </a:fontRef>
        </p:style>
      </p:cxnSp>
      <p:sp>
        <p:nvSpPr>
          <p:cNvPr id="8" name="CasellaDiTesto 4"/>
          <p:cNvSpPr txBox="1"/>
          <p:nvPr/>
        </p:nvSpPr>
        <p:spPr>
          <a:xfrm>
            <a:off x="-1382382" y="6291113"/>
            <a:ext cx="3679163" cy="400110"/>
          </a:xfrm>
          <a:prstGeom prst="rect">
            <a:avLst/>
          </a:prstGeom>
          <a:noFill/>
        </p:spPr>
        <p:txBody>
          <a:bodyPr wrap="square" rtlCol="0">
            <a:spAutoFit/>
          </a:bodyPr>
          <a:lstStyle/>
          <a:p>
            <a:pPr algn="r"/>
            <a:r>
              <a:rPr lang="it-IT" sz="2000" dirty="0">
                <a:solidFill>
                  <a:schemeClr val="tx1">
                    <a:lumMod val="50000"/>
                    <a:lumOff val="50000"/>
                  </a:schemeClr>
                </a:solidFill>
              </a:rPr>
              <a:t>Giovanni Zarra</a:t>
            </a:r>
          </a:p>
        </p:txBody>
      </p:sp>
      <p:pic>
        <p:nvPicPr>
          <p:cNvPr id="10"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42080" y="1471260"/>
            <a:ext cx="6348984" cy="6324600"/>
          </a:xfrm>
          <a:prstGeom prst="rect">
            <a:avLst/>
          </a:prstGeom>
        </p:spPr>
      </p:pic>
      <p:sp>
        <p:nvSpPr>
          <p:cNvPr id="11" name="CasellaDiTesto 10"/>
          <p:cNvSpPr txBox="1"/>
          <p:nvPr/>
        </p:nvSpPr>
        <p:spPr>
          <a:xfrm>
            <a:off x="4352673" y="6013314"/>
            <a:ext cx="4334127" cy="707886"/>
          </a:xfrm>
          <a:prstGeom prst="rect">
            <a:avLst/>
          </a:prstGeom>
          <a:noFill/>
        </p:spPr>
        <p:txBody>
          <a:bodyPr wrap="square" rtlCol="0">
            <a:spAutoFit/>
          </a:bodyPr>
          <a:lstStyle/>
          <a:p>
            <a:pPr algn="r"/>
            <a:endParaRPr lang="it-IT" sz="2000" dirty="0">
              <a:solidFill>
                <a:schemeClr val="bg1">
                  <a:lumMod val="50000"/>
                </a:schemeClr>
              </a:solidFill>
            </a:endParaRPr>
          </a:p>
          <a:p>
            <a:pPr algn="r"/>
            <a:r>
              <a:rPr lang="it-IT" sz="2000" dirty="0">
                <a:solidFill>
                  <a:schemeClr val="bg1">
                    <a:lumMod val="50000"/>
                  </a:schemeClr>
                </a:solidFill>
              </a:rPr>
              <a:t>Corso di diritto internazionale</a:t>
            </a:r>
          </a:p>
        </p:txBody>
      </p:sp>
    </p:spTree>
    <p:extLst>
      <p:ext uri="{BB962C8B-B14F-4D97-AF65-F5344CB8AC3E}">
        <p14:creationId xmlns:p14="http://schemas.microsoft.com/office/powerpoint/2010/main" val="530092634"/>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r>
              <a:rPr lang="it-IT" dirty="0">
                <a:solidFill>
                  <a:srgbClr val="1F497D"/>
                </a:solidFill>
              </a:rPr>
              <a:t>Casi di successione in fatto</a:t>
            </a:r>
          </a:p>
        </p:txBody>
      </p:sp>
      <p:sp>
        <p:nvSpPr>
          <p:cNvPr id="3" name="Segnaposto contenuto 2"/>
          <p:cNvSpPr>
            <a:spLocks noGrp="1"/>
          </p:cNvSpPr>
          <p:nvPr>
            <p:ph idx="1"/>
          </p:nvPr>
        </p:nvSpPr>
        <p:spPr>
          <a:xfrm>
            <a:off x="471005" y="1069797"/>
            <a:ext cx="8229600" cy="5297460"/>
          </a:xfrm>
        </p:spPr>
        <p:txBody>
          <a:bodyPr>
            <a:noAutofit/>
          </a:bodyPr>
          <a:lstStyle/>
          <a:p>
            <a:pPr marL="0" indent="0" algn="just">
              <a:buNone/>
            </a:pPr>
            <a:endParaRPr lang="it-IT" sz="2800" dirty="0">
              <a:solidFill>
                <a:srgbClr val="1F497D"/>
              </a:solidFill>
            </a:endParaRPr>
          </a:p>
          <a:p>
            <a:pPr marL="0" indent="0" algn="just">
              <a:buNone/>
            </a:pPr>
            <a:r>
              <a:rPr lang="it-IT" dirty="0">
                <a:solidFill>
                  <a:srgbClr val="1F497D"/>
                </a:solidFill>
              </a:rPr>
              <a:t>Fusione.</a:t>
            </a:r>
          </a:p>
          <a:p>
            <a:pPr marL="0" indent="0" algn="just">
              <a:buNone/>
            </a:pPr>
            <a:endParaRPr lang="it-IT" dirty="0">
              <a:solidFill>
                <a:srgbClr val="1F497D"/>
              </a:solidFill>
            </a:endParaRPr>
          </a:p>
          <a:p>
            <a:pPr marL="0" indent="0" algn="just">
              <a:buNone/>
            </a:pPr>
            <a:r>
              <a:rPr lang="it-IT" dirty="0">
                <a:solidFill>
                  <a:srgbClr val="1F497D"/>
                </a:solidFill>
              </a:rPr>
              <a:t>Due o più Stati si estinguono e danno vita a uno Stato nuovo. Fusione Tanganica e Zanzibar da cui nel 1964 sorge la Tanzania.</a:t>
            </a:r>
          </a:p>
          <a:p>
            <a:pPr marL="0" indent="0" algn="just">
              <a:buNone/>
            </a:pPr>
            <a:r>
              <a:rPr lang="it-IT" dirty="0">
                <a:solidFill>
                  <a:srgbClr val="1F497D"/>
                </a:solidFill>
              </a:rPr>
              <a:t>Si preferisce l’idea dell’incorporazione ogni qual volta c’è continuità nell’organizzazione di governo di uno Stato preesistente.</a:t>
            </a:r>
          </a:p>
        </p:txBody>
      </p:sp>
      <p:cxnSp>
        <p:nvCxnSpPr>
          <p:cNvPr id="4" name="Straight Connector 3"/>
          <p:cNvCxnSpPr/>
          <p:nvPr/>
        </p:nvCxnSpPr>
        <p:spPr>
          <a:xfrm>
            <a:off x="605646" y="6317771"/>
            <a:ext cx="7872396" cy="49486"/>
          </a:xfrm>
          <a:prstGeom prst="line">
            <a:avLst/>
          </a:prstGeom>
        </p:spPr>
        <p:style>
          <a:lnRef idx="2">
            <a:schemeClr val="accent1"/>
          </a:lnRef>
          <a:fillRef idx="0">
            <a:schemeClr val="accent1"/>
          </a:fillRef>
          <a:effectRef idx="1">
            <a:schemeClr val="accent1"/>
          </a:effectRef>
          <a:fontRef idx="minor">
            <a:schemeClr val="tx1"/>
          </a:fontRef>
        </p:style>
      </p:cxnSp>
      <p:sp>
        <p:nvSpPr>
          <p:cNvPr id="8" name="CasellaDiTesto 4"/>
          <p:cNvSpPr txBox="1"/>
          <p:nvPr/>
        </p:nvSpPr>
        <p:spPr>
          <a:xfrm>
            <a:off x="-1382382" y="6291113"/>
            <a:ext cx="3679163" cy="400110"/>
          </a:xfrm>
          <a:prstGeom prst="rect">
            <a:avLst/>
          </a:prstGeom>
          <a:noFill/>
        </p:spPr>
        <p:txBody>
          <a:bodyPr wrap="square" rtlCol="0">
            <a:spAutoFit/>
          </a:bodyPr>
          <a:lstStyle/>
          <a:p>
            <a:pPr algn="r"/>
            <a:r>
              <a:rPr lang="it-IT" sz="2000" dirty="0">
                <a:solidFill>
                  <a:schemeClr val="tx1">
                    <a:lumMod val="50000"/>
                    <a:lumOff val="50000"/>
                  </a:schemeClr>
                </a:solidFill>
              </a:rPr>
              <a:t>Giovanni Zarra</a:t>
            </a:r>
          </a:p>
        </p:txBody>
      </p:sp>
      <p:pic>
        <p:nvPicPr>
          <p:cNvPr id="10"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42080" y="1417638"/>
            <a:ext cx="6348984" cy="6324600"/>
          </a:xfrm>
          <a:prstGeom prst="rect">
            <a:avLst/>
          </a:prstGeom>
        </p:spPr>
      </p:pic>
      <p:sp>
        <p:nvSpPr>
          <p:cNvPr id="11" name="CasellaDiTesto 10"/>
          <p:cNvSpPr txBox="1"/>
          <p:nvPr/>
        </p:nvSpPr>
        <p:spPr>
          <a:xfrm>
            <a:off x="4352673" y="5963828"/>
            <a:ext cx="4334127" cy="707886"/>
          </a:xfrm>
          <a:prstGeom prst="rect">
            <a:avLst/>
          </a:prstGeom>
          <a:noFill/>
        </p:spPr>
        <p:txBody>
          <a:bodyPr wrap="square" rtlCol="0">
            <a:spAutoFit/>
          </a:bodyPr>
          <a:lstStyle/>
          <a:p>
            <a:pPr algn="r"/>
            <a:endParaRPr lang="it-IT" sz="2000" dirty="0">
              <a:solidFill>
                <a:schemeClr val="bg1">
                  <a:lumMod val="50000"/>
                </a:schemeClr>
              </a:solidFill>
            </a:endParaRPr>
          </a:p>
          <a:p>
            <a:pPr algn="r"/>
            <a:r>
              <a:rPr lang="it-IT" sz="2000" dirty="0">
                <a:solidFill>
                  <a:schemeClr val="bg1">
                    <a:lumMod val="50000"/>
                  </a:schemeClr>
                </a:solidFill>
              </a:rPr>
              <a:t>Corso di diritto internazionale</a:t>
            </a:r>
          </a:p>
        </p:txBody>
      </p:sp>
    </p:spTree>
    <p:extLst>
      <p:ext uri="{BB962C8B-B14F-4D97-AF65-F5344CB8AC3E}">
        <p14:creationId xmlns:p14="http://schemas.microsoft.com/office/powerpoint/2010/main" val="1458387998"/>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r>
              <a:rPr lang="it-IT" dirty="0">
                <a:solidFill>
                  <a:srgbClr val="1F497D"/>
                </a:solidFill>
              </a:rPr>
              <a:t>…segue</a:t>
            </a:r>
          </a:p>
        </p:txBody>
      </p:sp>
      <p:pic>
        <p:nvPicPr>
          <p:cNvPr id="6" name="Segnaposto contenuto 5">
            <a:extLst>
              <a:ext uri="{FF2B5EF4-FFF2-40B4-BE49-F238E27FC236}">
                <a16:creationId xmlns:a16="http://schemas.microsoft.com/office/drawing/2014/main" id="{7CF5D3B1-8294-44A3-95BD-0C21DE4BC053}"/>
              </a:ext>
            </a:extLst>
          </p:cNvPr>
          <p:cNvPicPr>
            <a:picLocks noGrp="1" noChangeAspect="1"/>
          </p:cNvPicPr>
          <p:nvPr>
            <p:ph idx="1"/>
          </p:nvPr>
        </p:nvPicPr>
        <p:blipFill>
          <a:blip r:embed="rId2"/>
          <a:stretch>
            <a:fillRect/>
          </a:stretch>
        </p:blipFill>
        <p:spPr>
          <a:xfrm>
            <a:off x="2437206" y="1069975"/>
            <a:ext cx="4298164" cy="5297488"/>
          </a:xfrm>
        </p:spPr>
      </p:pic>
      <p:cxnSp>
        <p:nvCxnSpPr>
          <p:cNvPr id="4" name="Straight Connector 3"/>
          <p:cNvCxnSpPr/>
          <p:nvPr/>
        </p:nvCxnSpPr>
        <p:spPr>
          <a:xfrm>
            <a:off x="605646" y="6317771"/>
            <a:ext cx="7872396" cy="49486"/>
          </a:xfrm>
          <a:prstGeom prst="line">
            <a:avLst/>
          </a:prstGeom>
        </p:spPr>
        <p:style>
          <a:lnRef idx="2">
            <a:schemeClr val="accent1"/>
          </a:lnRef>
          <a:fillRef idx="0">
            <a:schemeClr val="accent1"/>
          </a:fillRef>
          <a:effectRef idx="1">
            <a:schemeClr val="accent1"/>
          </a:effectRef>
          <a:fontRef idx="minor">
            <a:schemeClr val="tx1"/>
          </a:fontRef>
        </p:style>
      </p:cxnSp>
      <p:sp>
        <p:nvSpPr>
          <p:cNvPr id="8" name="CasellaDiTesto 4"/>
          <p:cNvSpPr txBox="1"/>
          <p:nvPr/>
        </p:nvSpPr>
        <p:spPr>
          <a:xfrm>
            <a:off x="-1382382" y="6291113"/>
            <a:ext cx="3679163" cy="400110"/>
          </a:xfrm>
          <a:prstGeom prst="rect">
            <a:avLst/>
          </a:prstGeom>
          <a:noFill/>
        </p:spPr>
        <p:txBody>
          <a:bodyPr wrap="square" rtlCol="0">
            <a:spAutoFit/>
          </a:bodyPr>
          <a:lstStyle/>
          <a:p>
            <a:pPr algn="r"/>
            <a:r>
              <a:rPr lang="it-IT" sz="2000" dirty="0">
                <a:solidFill>
                  <a:schemeClr val="tx1">
                    <a:lumMod val="50000"/>
                    <a:lumOff val="50000"/>
                  </a:schemeClr>
                </a:solidFill>
              </a:rPr>
              <a:t>Giovanni Zarra</a:t>
            </a:r>
          </a:p>
        </p:txBody>
      </p:sp>
      <p:pic>
        <p:nvPicPr>
          <p:cNvPr id="10"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42080" y="1417638"/>
            <a:ext cx="6348984" cy="6324600"/>
          </a:xfrm>
          <a:prstGeom prst="rect">
            <a:avLst/>
          </a:prstGeom>
        </p:spPr>
      </p:pic>
      <p:sp>
        <p:nvSpPr>
          <p:cNvPr id="11" name="CasellaDiTesto 10"/>
          <p:cNvSpPr txBox="1"/>
          <p:nvPr/>
        </p:nvSpPr>
        <p:spPr>
          <a:xfrm>
            <a:off x="4352673" y="5963828"/>
            <a:ext cx="4334127" cy="707886"/>
          </a:xfrm>
          <a:prstGeom prst="rect">
            <a:avLst/>
          </a:prstGeom>
          <a:noFill/>
        </p:spPr>
        <p:txBody>
          <a:bodyPr wrap="square" rtlCol="0">
            <a:spAutoFit/>
          </a:bodyPr>
          <a:lstStyle/>
          <a:p>
            <a:pPr algn="r"/>
            <a:endParaRPr lang="it-IT" sz="2000" dirty="0">
              <a:solidFill>
                <a:schemeClr val="bg1">
                  <a:lumMod val="50000"/>
                </a:schemeClr>
              </a:solidFill>
            </a:endParaRPr>
          </a:p>
          <a:p>
            <a:pPr algn="r"/>
            <a:r>
              <a:rPr lang="it-IT" sz="2000" dirty="0">
                <a:solidFill>
                  <a:schemeClr val="bg1">
                    <a:lumMod val="50000"/>
                  </a:schemeClr>
                </a:solidFill>
              </a:rPr>
              <a:t>Corso di diritto internazionale</a:t>
            </a:r>
          </a:p>
        </p:txBody>
      </p:sp>
    </p:spTree>
    <p:extLst>
      <p:ext uri="{BB962C8B-B14F-4D97-AF65-F5344CB8AC3E}">
        <p14:creationId xmlns:p14="http://schemas.microsoft.com/office/powerpoint/2010/main" val="3297350432"/>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r>
              <a:rPr lang="mr-IN" dirty="0">
                <a:solidFill>
                  <a:srgbClr val="1F497D"/>
                </a:solidFill>
              </a:rPr>
              <a:t>…</a:t>
            </a:r>
            <a:r>
              <a:rPr lang="it-IT" dirty="0">
                <a:solidFill>
                  <a:srgbClr val="1F497D"/>
                </a:solidFill>
              </a:rPr>
              <a:t>segue</a:t>
            </a:r>
          </a:p>
        </p:txBody>
      </p:sp>
      <p:sp>
        <p:nvSpPr>
          <p:cNvPr id="3" name="Segnaposto contenuto 2"/>
          <p:cNvSpPr>
            <a:spLocks noGrp="1"/>
          </p:cNvSpPr>
          <p:nvPr>
            <p:ph idx="1"/>
          </p:nvPr>
        </p:nvSpPr>
        <p:spPr>
          <a:xfrm>
            <a:off x="457200" y="1121930"/>
            <a:ext cx="8229600" cy="5169183"/>
          </a:xfrm>
        </p:spPr>
        <p:txBody>
          <a:bodyPr>
            <a:noAutofit/>
          </a:bodyPr>
          <a:lstStyle/>
          <a:p>
            <a:pPr marL="0" indent="0" algn="just">
              <a:buNone/>
            </a:pPr>
            <a:endParaRPr lang="it-IT" sz="2600" dirty="0">
              <a:solidFill>
                <a:srgbClr val="1F497D"/>
              </a:solidFill>
            </a:endParaRPr>
          </a:p>
          <a:p>
            <a:pPr marL="0" indent="0" algn="just">
              <a:buNone/>
            </a:pPr>
            <a:endParaRPr lang="it-IT" sz="2600" dirty="0">
              <a:solidFill>
                <a:srgbClr val="1F497D"/>
              </a:solidFill>
            </a:endParaRPr>
          </a:p>
          <a:p>
            <a:pPr marL="0" indent="0" algn="just">
              <a:buNone/>
            </a:pPr>
            <a:r>
              <a:rPr lang="it-IT" sz="2800" dirty="0">
                <a:solidFill>
                  <a:srgbClr val="1F497D"/>
                </a:solidFill>
              </a:rPr>
              <a:t>Lo Stato nuovo nasce libero da impegni pattizi. </a:t>
            </a:r>
          </a:p>
          <a:p>
            <a:pPr marL="0" indent="0" algn="just">
              <a:buNone/>
            </a:pPr>
            <a:r>
              <a:rPr lang="it-IT" sz="2800" dirty="0">
                <a:solidFill>
                  <a:srgbClr val="1F497D"/>
                </a:solidFill>
              </a:rPr>
              <a:t>Si applica </a:t>
            </a:r>
            <a:r>
              <a:rPr lang="it-IT" sz="2800" i="1" dirty="0">
                <a:solidFill>
                  <a:srgbClr val="1F497D"/>
                </a:solidFill>
              </a:rPr>
              <a:t>tout court</a:t>
            </a:r>
            <a:r>
              <a:rPr lang="it-IT" sz="2800" dirty="0">
                <a:solidFill>
                  <a:srgbClr val="1F497D"/>
                </a:solidFill>
              </a:rPr>
              <a:t> il principio della </a:t>
            </a:r>
            <a:r>
              <a:rPr lang="it-IT" sz="2800" i="1" dirty="0">
                <a:solidFill>
                  <a:srgbClr val="1F497D"/>
                </a:solidFill>
              </a:rPr>
              <a:t>tabula rasa</a:t>
            </a:r>
            <a:r>
              <a:rPr lang="it-IT" sz="2800" dirty="0">
                <a:solidFill>
                  <a:srgbClr val="1F497D"/>
                </a:solidFill>
              </a:rPr>
              <a:t>.</a:t>
            </a:r>
          </a:p>
          <a:p>
            <a:pPr marL="0" indent="0" algn="just">
              <a:buNone/>
            </a:pPr>
            <a:r>
              <a:rPr lang="it-IT" sz="2800" dirty="0">
                <a:solidFill>
                  <a:srgbClr val="1F497D"/>
                </a:solidFill>
              </a:rPr>
              <a:t>Se si crea un vincolo di tipo federale o confederale, tuttavia, i trattati dei singoli Stati potrebbero continuare ad avere vigore.</a:t>
            </a:r>
          </a:p>
          <a:p>
            <a:pPr marL="0" indent="0" algn="just">
              <a:buNone/>
            </a:pPr>
            <a:r>
              <a:rPr lang="it-IT" sz="2800" dirty="0">
                <a:solidFill>
                  <a:srgbClr val="1F497D"/>
                </a:solidFill>
              </a:rPr>
              <a:t>Trattati dei Cantoni svizzeri hanno continuato ad avere vigore dopo la creazione della Confederazione Elvetica nel 1848. </a:t>
            </a:r>
          </a:p>
        </p:txBody>
      </p:sp>
      <p:cxnSp>
        <p:nvCxnSpPr>
          <p:cNvPr id="4" name="Straight Connector 3"/>
          <p:cNvCxnSpPr/>
          <p:nvPr/>
        </p:nvCxnSpPr>
        <p:spPr>
          <a:xfrm>
            <a:off x="605646" y="6317771"/>
            <a:ext cx="7872396" cy="49486"/>
          </a:xfrm>
          <a:prstGeom prst="line">
            <a:avLst/>
          </a:prstGeom>
        </p:spPr>
        <p:style>
          <a:lnRef idx="2">
            <a:schemeClr val="accent1"/>
          </a:lnRef>
          <a:fillRef idx="0">
            <a:schemeClr val="accent1"/>
          </a:fillRef>
          <a:effectRef idx="1">
            <a:schemeClr val="accent1"/>
          </a:effectRef>
          <a:fontRef idx="minor">
            <a:schemeClr val="tx1"/>
          </a:fontRef>
        </p:style>
      </p:cxnSp>
      <p:sp>
        <p:nvSpPr>
          <p:cNvPr id="8" name="CasellaDiTesto 4"/>
          <p:cNvSpPr txBox="1"/>
          <p:nvPr/>
        </p:nvSpPr>
        <p:spPr>
          <a:xfrm>
            <a:off x="-1382382" y="6291113"/>
            <a:ext cx="3679163" cy="400110"/>
          </a:xfrm>
          <a:prstGeom prst="rect">
            <a:avLst/>
          </a:prstGeom>
          <a:noFill/>
        </p:spPr>
        <p:txBody>
          <a:bodyPr wrap="square" rtlCol="0">
            <a:spAutoFit/>
          </a:bodyPr>
          <a:lstStyle/>
          <a:p>
            <a:pPr algn="r"/>
            <a:r>
              <a:rPr lang="it-IT" sz="2000" dirty="0">
                <a:solidFill>
                  <a:schemeClr val="tx1">
                    <a:lumMod val="50000"/>
                    <a:lumOff val="50000"/>
                  </a:schemeClr>
                </a:solidFill>
              </a:rPr>
              <a:t>Giovanni Zarra</a:t>
            </a:r>
          </a:p>
        </p:txBody>
      </p:sp>
      <p:pic>
        <p:nvPicPr>
          <p:cNvPr id="10"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42080" y="1471260"/>
            <a:ext cx="6348984" cy="6324600"/>
          </a:xfrm>
          <a:prstGeom prst="rect">
            <a:avLst/>
          </a:prstGeom>
        </p:spPr>
      </p:pic>
      <p:sp>
        <p:nvSpPr>
          <p:cNvPr id="11" name="CasellaDiTesto 10"/>
          <p:cNvSpPr txBox="1"/>
          <p:nvPr/>
        </p:nvSpPr>
        <p:spPr>
          <a:xfrm>
            <a:off x="4352673" y="6013314"/>
            <a:ext cx="4334127" cy="707886"/>
          </a:xfrm>
          <a:prstGeom prst="rect">
            <a:avLst/>
          </a:prstGeom>
          <a:noFill/>
        </p:spPr>
        <p:txBody>
          <a:bodyPr wrap="square" rtlCol="0">
            <a:spAutoFit/>
          </a:bodyPr>
          <a:lstStyle/>
          <a:p>
            <a:pPr algn="r"/>
            <a:endParaRPr lang="it-IT" sz="2000" dirty="0">
              <a:solidFill>
                <a:schemeClr val="bg1">
                  <a:lumMod val="50000"/>
                </a:schemeClr>
              </a:solidFill>
            </a:endParaRPr>
          </a:p>
          <a:p>
            <a:pPr algn="r"/>
            <a:r>
              <a:rPr lang="it-IT" sz="2000" dirty="0">
                <a:solidFill>
                  <a:schemeClr val="bg1">
                    <a:lumMod val="50000"/>
                  </a:schemeClr>
                </a:solidFill>
              </a:rPr>
              <a:t>Corso di diritto internazionale</a:t>
            </a:r>
          </a:p>
        </p:txBody>
      </p:sp>
    </p:spTree>
    <p:extLst>
      <p:ext uri="{BB962C8B-B14F-4D97-AF65-F5344CB8AC3E}">
        <p14:creationId xmlns:p14="http://schemas.microsoft.com/office/powerpoint/2010/main" val="4020247600"/>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r>
              <a:rPr lang="it-IT" dirty="0">
                <a:solidFill>
                  <a:srgbClr val="1F497D"/>
                </a:solidFill>
              </a:rPr>
              <a:t>Successione nel debito</a:t>
            </a:r>
          </a:p>
        </p:txBody>
      </p:sp>
      <p:sp>
        <p:nvSpPr>
          <p:cNvPr id="3" name="Segnaposto contenuto 2"/>
          <p:cNvSpPr>
            <a:spLocks noGrp="1"/>
          </p:cNvSpPr>
          <p:nvPr>
            <p:ph idx="1"/>
          </p:nvPr>
        </p:nvSpPr>
        <p:spPr>
          <a:xfrm>
            <a:off x="457200" y="969701"/>
            <a:ext cx="8229600" cy="5169183"/>
          </a:xfrm>
        </p:spPr>
        <p:txBody>
          <a:bodyPr>
            <a:noAutofit/>
          </a:bodyPr>
          <a:lstStyle/>
          <a:p>
            <a:pPr marL="0" indent="0" algn="just">
              <a:buNone/>
            </a:pPr>
            <a:r>
              <a:rPr lang="it-IT" sz="2800" dirty="0">
                <a:solidFill>
                  <a:srgbClr val="1F497D"/>
                </a:solidFill>
              </a:rPr>
              <a:t>Convenzione di Vienna del 1983 in materia di beni, archivi e debiti di Stato. Mai entrata in vigore.</a:t>
            </a:r>
          </a:p>
          <a:p>
            <a:pPr marL="0" indent="0" algn="just">
              <a:buNone/>
            </a:pPr>
            <a:r>
              <a:rPr lang="it-IT" sz="2800" dirty="0">
                <a:solidFill>
                  <a:srgbClr val="1F497D"/>
                </a:solidFill>
              </a:rPr>
              <a:t>Art. 33. Debito di Stato è ogni obbligazione finanziaria dello Stato predecessore sorta in conformità al diritto internazionale nei confronti di un altro Stato, organizzazione internazionale o ogni altro soggetto di diritto internazionale. </a:t>
            </a:r>
          </a:p>
          <a:p>
            <a:pPr marL="0" indent="0" algn="just">
              <a:buNone/>
            </a:pPr>
            <a:r>
              <a:rPr lang="it-IT" sz="2800" dirty="0">
                <a:solidFill>
                  <a:srgbClr val="1F497D"/>
                </a:solidFill>
              </a:rPr>
              <a:t>Per debiti contratti con riferimento al territorio (es. opera infrastrutturale di interesse pubblico) vale la continuità. Negli altri casi, salvo accordo, si applica la regola della «proporzione equa» </a:t>
            </a:r>
            <a:r>
              <a:rPr lang="it-IT" sz="2800">
                <a:solidFill>
                  <a:srgbClr val="1F497D"/>
                </a:solidFill>
              </a:rPr>
              <a:t>come smembramento</a:t>
            </a:r>
            <a:endParaRPr lang="it-IT" sz="2800" dirty="0">
              <a:solidFill>
                <a:srgbClr val="1F497D"/>
              </a:solidFill>
            </a:endParaRPr>
          </a:p>
          <a:p>
            <a:pPr marL="0" indent="0" algn="just">
              <a:buNone/>
            </a:pPr>
            <a:r>
              <a:rPr lang="it-IT" sz="2800" i="1" dirty="0">
                <a:solidFill>
                  <a:srgbClr val="1F497D"/>
                </a:solidFill>
              </a:rPr>
              <a:t>Tabula rasa</a:t>
            </a:r>
            <a:r>
              <a:rPr lang="it-IT" sz="2800" dirty="0">
                <a:solidFill>
                  <a:srgbClr val="1F497D"/>
                </a:solidFill>
              </a:rPr>
              <a:t> solo per Stati di nuova indipendenza.</a:t>
            </a:r>
          </a:p>
        </p:txBody>
      </p:sp>
      <p:cxnSp>
        <p:nvCxnSpPr>
          <p:cNvPr id="4" name="Straight Connector 3"/>
          <p:cNvCxnSpPr/>
          <p:nvPr/>
        </p:nvCxnSpPr>
        <p:spPr>
          <a:xfrm>
            <a:off x="605646" y="6317771"/>
            <a:ext cx="7872396" cy="49486"/>
          </a:xfrm>
          <a:prstGeom prst="line">
            <a:avLst/>
          </a:prstGeom>
        </p:spPr>
        <p:style>
          <a:lnRef idx="2">
            <a:schemeClr val="accent1"/>
          </a:lnRef>
          <a:fillRef idx="0">
            <a:schemeClr val="accent1"/>
          </a:fillRef>
          <a:effectRef idx="1">
            <a:schemeClr val="accent1"/>
          </a:effectRef>
          <a:fontRef idx="minor">
            <a:schemeClr val="tx1"/>
          </a:fontRef>
        </p:style>
      </p:cxnSp>
      <p:sp>
        <p:nvSpPr>
          <p:cNvPr id="8" name="CasellaDiTesto 4"/>
          <p:cNvSpPr txBox="1"/>
          <p:nvPr/>
        </p:nvSpPr>
        <p:spPr>
          <a:xfrm>
            <a:off x="-1382382" y="6291113"/>
            <a:ext cx="3679163" cy="400110"/>
          </a:xfrm>
          <a:prstGeom prst="rect">
            <a:avLst/>
          </a:prstGeom>
          <a:noFill/>
        </p:spPr>
        <p:txBody>
          <a:bodyPr wrap="square" rtlCol="0">
            <a:spAutoFit/>
          </a:bodyPr>
          <a:lstStyle/>
          <a:p>
            <a:pPr algn="r"/>
            <a:r>
              <a:rPr lang="it-IT" sz="2000" dirty="0">
                <a:solidFill>
                  <a:schemeClr val="tx1">
                    <a:lumMod val="50000"/>
                    <a:lumOff val="50000"/>
                  </a:schemeClr>
                </a:solidFill>
              </a:rPr>
              <a:t>Giovanni Zarra</a:t>
            </a:r>
          </a:p>
        </p:txBody>
      </p:sp>
      <p:pic>
        <p:nvPicPr>
          <p:cNvPr id="10"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42080" y="1471260"/>
            <a:ext cx="6348984" cy="6324600"/>
          </a:xfrm>
          <a:prstGeom prst="rect">
            <a:avLst/>
          </a:prstGeom>
        </p:spPr>
      </p:pic>
      <p:sp>
        <p:nvSpPr>
          <p:cNvPr id="11" name="CasellaDiTesto 10"/>
          <p:cNvSpPr txBox="1"/>
          <p:nvPr/>
        </p:nvSpPr>
        <p:spPr>
          <a:xfrm>
            <a:off x="4352673" y="6013314"/>
            <a:ext cx="4334127" cy="707886"/>
          </a:xfrm>
          <a:prstGeom prst="rect">
            <a:avLst/>
          </a:prstGeom>
          <a:noFill/>
        </p:spPr>
        <p:txBody>
          <a:bodyPr wrap="square" rtlCol="0">
            <a:spAutoFit/>
          </a:bodyPr>
          <a:lstStyle/>
          <a:p>
            <a:pPr algn="r"/>
            <a:endParaRPr lang="it-IT" sz="2000" dirty="0">
              <a:solidFill>
                <a:schemeClr val="bg1">
                  <a:lumMod val="50000"/>
                </a:schemeClr>
              </a:solidFill>
            </a:endParaRPr>
          </a:p>
          <a:p>
            <a:pPr algn="r"/>
            <a:r>
              <a:rPr lang="it-IT" sz="2000" dirty="0">
                <a:solidFill>
                  <a:schemeClr val="bg1">
                    <a:lumMod val="50000"/>
                  </a:schemeClr>
                </a:solidFill>
              </a:rPr>
              <a:t>Corso di diritto internazionale</a:t>
            </a:r>
          </a:p>
        </p:txBody>
      </p:sp>
    </p:spTree>
    <p:extLst>
      <p:ext uri="{BB962C8B-B14F-4D97-AF65-F5344CB8AC3E}">
        <p14:creationId xmlns:p14="http://schemas.microsoft.com/office/powerpoint/2010/main" val="1538611794"/>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r>
              <a:rPr lang="it-IT" dirty="0">
                <a:solidFill>
                  <a:srgbClr val="1F497D"/>
                </a:solidFill>
              </a:rPr>
              <a:t>Mutamento radicale di governo</a:t>
            </a:r>
          </a:p>
        </p:txBody>
      </p:sp>
      <p:sp>
        <p:nvSpPr>
          <p:cNvPr id="3" name="Segnaposto contenuto 2"/>
          <p:cNvSpPr>
            <a:spLocks noGrp="1"/>
          </p:cNvSpPr>
          <p:nvPr>
            <p:ph idx="1"/>
          </p:nvPr>
        </p:nvSpPr>
        <p:spPr>
          <a:xfrm>
            <a:off x="457200" y="1121930"/>
            <a:ext cx="8229600" cy="5169183"/>
          </a:xfrm>
        </p:spPr>
        <p:txBody>
          <a:bodyPr>
            <a:noAutofit/>
          </a:bodyPr>
          <a:lstStyle/>
          <a:p>
            <a:pPr marL="0" indent="0" algn="just">
              <a:buNone/>
            </a:pPr>
            <a:endParaRPr lang="it-IT" sz="2600" dirty="0">
              <a:solidFill>
                <a:srgbClr val="1F497D"/>
              </a:solidFill>
            </a:endParaRPr>
          </a:p>
          <a:p>
            <a:pPr marL="0" indent="0" algn="just">
              <a:buNone/>
            </a:pPr>
            <a:r>
              <a:rPr lang="it-IT" sz="2800" dirty="0">
                <a:solidFill>
                  <a:srgbClr val="1F497D"/>
                </a:solidFill>
              </a:rPr>
              <a:t>Si instaura un regime completamente diverso da quello preesistente. Si pensi all’avvento del regime sovietico in Russia nel 1917. </a:t>
            </a:r>
          </a:p>
          <a:p>
            <a:pPr marL="0" indent="0" algn="just">
              <a:buNone/>
            </a:pPr>
            <a:r>
              <a:rPr lang="it-IT" sz="2800" dirty="0">
                <a:solidFill>
                  <a:srgbClr val="1F497D"/>
                </a:solidFill>
              </a:rPr>
              <a:t>Muta la personalità internazionale dello Stato. Nuovo soggetto.</a:t>
            </a:r>
          </a:p>
          <a:p>
            <a:pPr marL="0" indent="0" algn="just">
              <a:buNone/>
            </a:pPr>
            <a:r>
              <a:rPr lang="it-IT" sz="2800" i="1" dirty="0">
                <a:solidFill>
                  <a:srgbClr val="1F497D"/>
                </a:solidFill>
              </a:rPr>
              <a:t>Quid iuris</a:t>
            </a:r>
            <a:r>
              <a:rPr lang="it-IT" sz="2800" dirty="0">
                <a:solidFill>
                  <a:srgbClr val="1F497D"/>
                </a:solidFill>
              </a:rPr>
              <a:t> dei trattati? </a:t>
            </a:r>
          </a:p>
          <a:p>
            <a:pPr marL="0" indent="0" algn="just">
              <a:buNone/>
            </a:pPr>
            <a:r>
              <a:rPr lang="it-IT" sz="2800" dirty="0">
                <a:solidFill>
                  <a:srgbClr val="1F497D"/>
                </a:solidFill>
              </a:rPr>
              <a:t>Prassi orientata verso la continuità (non </a:t>
            </a:r>
            <a:r>
              <a:rPr lang="it-IT" sz="2800" i="1" dirty="0">
                <a:solidFill>
                  <a:srgbClr val="1F497D"/>
                </a:solidFill>
              </a:rPr>
              <a:t>tabula rasa</a:t>
            </a:r>
            <a:r>
              <a:rPr lang="it-IT" sz="2800" dirty="0">
                <a:solidFill>
                  <a:srgbClr val="1F497D"/>
                </a:solidFill>
              </a:rPr>
              <a:t>). Fanno eccezione i trattati incompatibili con il nuovo regime, rispetto ai quali si applica il principio </a:t>
            </a:r>
            <a:r>
              <a:rPr lang="it-IT" sz="2800" i="1" dirty="0">
                <a:solidFill>
                  <a:srgbClr val="1F497D"/>
                </a:solidFill>
              </a:rPr>
              <a:t>rebus sic </a:t>
            </a:r>
            <a:r>
              <a:rPr lang="it-IT" sz="2800" i="1" dirty="0" err="1">
                <a:solidFill>
                  <a:srgbClr val="1F497D"/>
                </a:solidFill>
              </a:rPr>
              <a:t>stantibus</a:t>
            </a:r>
            <a:r>
              <a:rPr lang="it-IT" sz="2800" dirty="0">
                <a:solidFill>
                  <a:srgbClr val="1F497D"/>
                </a:solidFill>
              </a:rPr>
              <a:t>.</a:t>
            </a:r>
          </a:p>
          <a:p>
            <a:pPr marL="0" indent="0" algn="just">
              <a:buNone/>
            </a:pPr>
            <a:endParaRPr lang="it-IT" sz="2800" dirty="0">
              <a:solidFill>
                <a:srgbClr val="1F497D"/>
              </a:solidFill>
            </a:endParaRPr>
          </a:p>
        </p:txBody>
      </p:sp>
      <p:cxnSp>
        <p:nvCxnSpPr>
          <p:cNvPr id="4" name="Straight Connector 3"/>
          <p:cNvCxnSpPr/>
          <p:nvPr/>
        </p:nvCxnSpPr>
        <p:spPr>
          <a:xfrm>
            <a:off x="605646" y="6317771"/>
            <a:ext cx="7872396" cy="49486"/>
          </a:xfrm>
          <a:prstGeom prst="line">
            <a:avLst/>
          </a:prstGeom>
        </p:spPr>
        <p:style>
          <a:lnRef idx="2">
            <a:schemeClr val="accent1"/>
          </a:lnRef>
          <a:fillRef idx="0">
            <a:schemeClr val="accent1"/>
          </a:fillRef>
          <a:effectRef idx="1">
            <a:schemeClr val="accent1"/>
          </a:effectRef>
          <a:fontRef idx="minor">
            <a:schemeClr val="tx1"/>
          </a:fontRef>
        </p:style>
      </p:cxnSp>
      <p:sp>
        <p:nvSpPr>
          <p:cNvPr id="8" name="CasellaDiTesto 4"/>
          <p:cNvSpPr txBox="1"/>
          <p:nvPr/>
        </p:nvSpPr>
        <p:spPr>
          <a:xfrm>
            <a:off x="-1382382" y="6291113"/>
            <a:ext cx="3679163" cy="400110"/>
          </a:xfrm>
          <a:prstGeom prst="rect">
            <a:avLst/>
          </a:prstGeom>
          <a:noFill/>
        </p:spPr>
        <p:txBody>
          <a:bodyPr wrap="square" rtlCol="0">
            <a:spAutoFit/>
          </a:bodyPr>
          <a:lstStyle/>
          <a:p>
            <a:pPr algn="r"/>
            <a:r>
              <a:rPr lang="it-IT" sz="2000" dirty="0">
                <a:solidFill>
                  <a:schemeClr val="tx1">
                    <a:lumMod val="50000"/>
                    <a:lumOff val="50000"/>
                  </a:schemeClr>
                </a:solidFill>
              </a:rPr>
              <a:t>Giovanni Zarra</a:t>
            </a:r>
          </a:p>
        </p:txBody>
      </p:sp>
      <p:pic>
        <p:nvPicPr>
          <p:cNvPr id="10"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42080" y="1471260"/>
            <a:ext cx="6348984" cy="6324600"/>
          </a:xfrm>
          <a:prstGeom prst="rect">
            <a:avLst/>
          </a:prstGeom>
        </p:spPr>
      </p:pic>
      <p:sp>
        <p:nvSpPr>
          <p:cNvPr id="11" name="CasellaDiTesto 10"/>
          <p:cNvSpPr txBox="1"/>
          <p:nvPr/>
        </p:nvSpPr>
        <p:spPr>
          <a:xfrm>
            <a:off x="4352673" y="6013314"/>
            <a:ext cx="4334127" cy="707886"/>
          </a:xfrm>
          <a:prstGeom prst="rect">
            <a:avLst/>
          </a:prstGeom>
          <a:noFill/>
        </p:spPr>
        <p:txBody>
          <a:bodyPr wrap="square" rtlCol="0">
            <a:spAutoFit/>
          </a:bodyPr>
          <a:lstStyle/>
          <a:p>
            <a:pPr algn="r"/>
            <a:endParaRPr lang="it-IT" sz="2000" dirty="0">
              <a:solidFill>
                <a:schemeClr val="bg1">
                  <a:lumMod val="50000"/>
                </a:schemeClr>
              </a:solidFill>
            </a:endParaRPr>
          </a:p>
          <a:p>
            <a:pPr algn="r"/>
            <a:r>
              <a:rPr lang="it-IT" sz="2000" dirty="0">
                <a:solidFill>
                  <a:schemeClr val="bg1">
                    <a:lumMod val="50000"/>
                  </a:schemeClr>
                </a:solidFill>
              </a:rPr>
              <a:t>Corso di diritto internazionale</a:t>
            </a:r>
          </a:p>
        </p:txBody>
      </p:sp>
    </p:spTree>
    <p:extLst>
      <p:ext uri="{BB962C8B-B14F-4D97-AF65-F5344CB8AC3E}">
        <p14:creationId xmlns:p14="http://schemas.microsoft.com/office/powerpoint/2010/main" val="1195780224"/>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r>
              <a:rPr lang="mr-IN" dirty="0">
                <a:solidFill>
                  <a:srgbClr val="1F497D"/>
                </a:solidFill>
              </a:rPr>
              <a:t>…</a:t>
            </a:r>
            <a:r>
              <a:rPr lang="it-IT" dirty="0">
                <a:solidFill>
                  <a:srgbClr val="1F497D"/>
                </a:solidFill>
              </a:rPr>
              <a:t>segue</a:t>
            </a:r>
          </a:p>
        </p:txBody>
      </p:sp>
      <p:sp>
        <p:nvSpPr>
          <p:cNvPr id="3" name="Segnaposto contenuto 2"/>
          <p:cNvSpPr>
            <a:spLocks noGrp="1"/>
          </p:cNvSpPr>
          <p:nvPr>
            <p:ph idx="1"/>
          </p:nvPr>
        </p:nvSpPr>
        <p:spPr>
          <a:xfrm>
            <a:off x="457200" y="1121930"/>
            <a:ext cx="8229600" cy="5169183"/>
          </a:xfrm>
        </p:spPr>
        <p:txBody>
          <a:bodyPr>
            <a:noAutofit/>
          </a:bodyPr>
          <a:lstStyle/>
          <a:p>
            <a:pPr marL="0" indent="0" algn="just">
              <a:buNone/>
            </a:pPr>
            <a:endParaRPr lang="it-IT" sz="2600" dirty="0">
              <a:solidFill>
                <a:srgbClr val="1F497D"/>
              </a:solidFill>
            </a:endParaRPr>
          </a:p>
          <a:p>
            <a:pPr marL="0" indent="0" algn="just">
              <a:buNone/>
            </a:pPr>
            <a:r>
              <a:rPr lang="it-IT" sz="2600" dirty="0">
                <a:solidFill>
                  <a:srgbClr val="1F497D"/>
                </a:solidFill>
              </a:rPr>
              <a:t>Il principio afferma che i trattati si estinguono se mutano in modo radicale le circostanze esistenti al momento della loro conclusione. </a:t>
            </a:r>
          </a:p>
          <a:p>
            <a:pPr marL="0" indent="0" algn="just">
              <a:buNone/>
            </a:pPr>
            <a:r>
              <a:rPr lang="it-IT" sz="2600" dirty="0">
                <a:solidFill>
                  <a:srgbClr val="1F497D"/>
                </a:solidFill>
              </a:rPr>
              <a:t>Rapporto di proporzionalità diretta tra il numero di norme convenzionali che si estinguono e la radicalità del mutamento rivoluzionario di governo.</a:t>
            </a:r>
          </a:p>
          <a:p>
            <a:pPr marL="0" indent="0" algn="just">
              <a:buNone/>
            </a:pPr>
            <a:r>
              <a:rPr lang="it-IT" sz="2600" dirty="0">
                <a:solidFill>
                  <a:srgbClr val="1F497D"/>
                </a:solidFill>
              </a:rPr>
              <a:t>Quest’idea verrebbe meno ove l’idea di Stato fosse ricondotta allo Stato comunità (non ci sarebbe alcun mutamento radicale) invece che – come noi facciamo – allo Stato organizzazione.</a:t>
            </a:r>
          </a:p>
        </p:txBody>
      </p:sp>
      <p:cxnSp>
        <p:nvCxnSpPr>
          <p:cNvPr id="4" name="Straight Connector 3"/>
          <p:cNvCxnSpPr/>
          <p:nvPr/>
        </p:nvCxnSpPr>
        <p:spPr>
          <a:xfrm>
            <a:off x="605646" y="6317771"/>
            <a:ext cx="7872396" cy="49486"/>
          </a:xfrm>
          <a:prstGeom prst="line">
            <a:avLst/>
          </a:prstGeom>
        </p:spPr>
        <p:style>
          <a:lnRef idx="2">
            <a:schemeClr val="accent1"/>
          </a:lnRef>
          <a:fillRef idx="0">
            <a:schemeClr val="accent1"/>
          </a:fillRef>
          <a:effectRef idx="1">
            <a:schemeClr val="accent1"/>
          </a:effectRef>
          <a:fontRef idx="minor">
            <a:schemeClr val="tx1"/>
          </a:fontRef>
        </p:style>
      </p:cxnSp>
      <p:sp>
        <p:nvSpPr>
          <p:cNvPr id="8" name="CasellaDiTesto 4"/>
          <p:cNvSpPr txBox="1"/>
          <p:nvPr/>
        </p:nvSpPr>
        <p:spPr>
          <a:xfrm>
            <a:off x="-1382382" y="6291113"/>
            <a:ext cx="3679163" cy="400110"/>
          </a:xfrm>
          <a:prstGeom prst="rect">
            <a:avLst/>
          </a:prstGeom>
          <a:noFill/>
        </p:spPr>
        <p:txBody>
          <a:bodyPr wrap="square" rtlCol="0">
            <a:spAutoFit/>
          </a:bodyPr>
          <a:lstStyle/>
          <a:p>
            <a:pPr algn="r"/>
            <a:r>
              <a:rPr lang="it-IT" sz="2000" dirty="0">
                <a:solidFill>
                  <a:schemeClr val="tx1">
                    <a:lumMod val="50000"/>
                    <a:lumOff val="50000"/>
                  </a:schemeClr>
                </a:solidFill>
              </a:rPr>
              <a:t>Giovanni Zarra</a:t>
            </a:r>
          </a:p>
        </p:txBody>
      </p:sp>
      <p:pic>
        <p:nvPicPr>
          <p:cNvPr id="10"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42080" y="1471260"/>
            <a:ext cx="6348984" cy="6324600"/>
          </a:xfrm>
          <a:prstGeom prst="rect">
            <a:avLst/>
          </a:prstGeom>
        </p:spPr>
      </p:pic>
      <p:sp>
        <p:nvSpPr>
          <p:cNvPr id="11" name="CasellaDiTesto 10"/>
          <p:cNvSpPr txBox="1"/>
          <p:nvPr/>
        </p:nvSpPr>
        <p:spPr>
          <a:xfrm>
            <a:off x="4352673" y="6013314"/>
            <a:ext cx="4334127" cy="707886"/>
          </a:xfrm>
          <a:prstGeom prst="rect">
            <a:avLst/>
          </a:prstGeom>
          <a:noFill/>
        </p:spPr>
        <p:txBody>
          <a:bodyPr wrap="square" rtlCol="0">
            <a:spAutoFit/>
          </a:bodyPr>
          <a:lstStyle/>
          <a:p>
            <a:pPr algn="r"/>
            <a:endParaRPr lang="it-IT" sz="2000" dirty="0">
              <a:solidFill>
                <a:schemeClr val="bg1">
                  <a:lumMod val="50000"/>
                </a:schemeClr>
              </a:solidFill>
            </a:endParaRPr>
          </a:p>
          <a:p>
            <a:pPr algn="r"/>
            <a:r>
              <a:rPr lang="it-IT" sz="2000" dirty="0">
                <a:solidFill>
                  <a:schemeClr val="bg1">
                    <a:lumMod val="50000"/>
                  </a:schemeClr>
                </a:solidFill>
              </a:rPr>
              <a:t>Corso di diritto internazionale</a:t>
            </a:r>
          </a:p>
        </p:txBody>
      </p:sp>
    </p:spTree>
    <p:extLst>
      <p:ext uri="{BB962C8B-B14F-4D97-AF65-F5344CB8AC3E}">
        <p14:creationId xmlns:p14="http://schemas.microsoft.com/office/powerpoint/2010/main" val="938805825"/>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Segnaposto contenuto 3" descr="the-end.jpg"/>
          <p:cNvPicPr>
            <a:picLocks noGrp="1" noChangeAspect="1"/>
          </p:cNvPicPr>
          <p:nvPr>
            <p:ph idx="1"/>
          </p:nvPr>
        </p:nvPicPr>
        <p:blipFill>
          <a:blip r:embed="rId2">
            <a:extLst>
              <a:ext uri="{28A0092B-C50C-407E-A947-70E740481C1C}">
                <a14:useLocalDpi xmlns:a14="http://schemas.microsoft.com/office/drawing/2010/main" val="0"/>
              </a:ext>
            </a:extLst>
          </a:blip>
          <a:srcRect l="5324" r="5324"/>
          <a:stretch>
            <a:fillRect/>
          </a:stretch>
        </p:blipFill>
        <p:spPr>
          <a:xfrm>
            <a:off x="0" y="0"/>
            <a:ext cx="9144000" cy="6857999"/>
          </a:xfrm>
        </p:spPr>
      </p:pic>
      <p:pic>
        <p:nvPicPr>
          <p:cNvPr id="3" name="Segnaposto contenuto 5" descr="thats-all-folks-7172-400x250.jpg"/>
          <p:cNvPicPr>
            <a:picLocks noChangeAspect="1"/>
          </p:cNvPicPr>
          <p:nvPr/>
        </p:nvPicPr>
        <p:blipFill>
          <a:blip r:embed="rId3">
            <a:extLst>
              <a:ext uri="{28A0092B-C50C-407E-A947-70E740481C1C}">
                <a14:useLocalDpi xmlns:a14="http://schemas.microsoft.com/office/drawing/2010/main" val="0"/>
              </a:ext>
            </a:extLst>
          </a:blip>
          <a:srcRect t="2593" b="2593"/>
          <a:stretch>
            <a:fillRect/>
          </a:stretch>
        </p:blipFill>
        <p:spPr>
          <a:xfrm>
            <a:off x="0" y="0"/>
            <a:ext cx="9144000" cy="6858000"/>
          </a:xfrm>
          <a:prstGeom prst="rect">
            <a:avLst/>
          </a:prstGeom>
        </p:spPr>
      </p:pic>
    </p:spTree>
    <p:extLst>
      <p:ext uri="{BB962C8B-B14F-4D97-AF65-F5344CB8AC3E}">
        <p14:creationId xmlns:p14="http://schemas.microsoft.com/office/powerpoint/2010/main" val="204676140"/>
      </p:ext>
    </p:extLst>
  </p:cSld>
  <p:clrMapOvr>
    <a:masterClrMapping/>
  </p:clrMapOvr>
</p:sld>
</file>

<file path=ppt/theme/theme1.xml><?xml version="1.0" encoding="utf-8"?>
<a:theme xmlns:a="http://schemas.openxmlformats.org/drawingml/2006/main" name="Tema di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0</TotalTime>
  <Words>4334</Words>
  <Application>Microsoft Office PowerPoint</Application>
  <PresentationFormat>Presentazione su schermo (4:3)</PresentationFormat>
  <Paragraphs>446</Paragraphs>
  <Slides>65</Slides>
  <Notes>0</Notes>
  <HiddenSlides>0</HiddenSlides>
  <MMClips>0</MMClips>
  <ScaleCrop>false</ScaleCrop>
  <HeadingPairs>
    <vt:vector size="6" baseType="variant">
      <vt:variant>
        <vt:lpstr>Caratteri utilizzati</vt:lpstr>
      </vt:variant>
      <vt:variant>
        <vt:i4>2</vt:i4>
      </vt:variant>
      <vt:variant>
        <vt:lpstr>Tema</vt:lpstr>
      </vt:variant>
      <vt:variant>
        <vt:i4>1</vt:i4>
      </vt:variant>
      <vt:variant>
        <vt:lpstr>Titoli diapositive</vt:lpstr>
      </vt:variant>
      <vt:variant>
        <vt:i4>65</vt:i4>
      </vt:variant>
    </vt:vector>
  </HeadingPairs>
  <TitlesOfParts>
    <vt:vector size="68" baseType="lpstr">
      <vt:lpstr>Arial</vt:lpstr>
      <vt:lpstr>Calibri</vt:lpstr>
      <vt:lpstr>Tema di Office</vt:lpstr>
      <vt:lpstr>Le riserve nei trattati</vt:lpstr>
      <vt:lpstr>Temi di oggi</vt:lpstr>
      <vt:lpstr>…segue</vt:lpstr>
      <vt:lpstr>Riserva: definizione</vt:lpstr>
      <vt:lpstr>…segue</vt:lpstr>
      <vt:lpstr>Obiettivo della riserva</vt:lpstr>
      <vt:lpstr>Fonti</vt:lpstr>
      <vt:lpstr>Art. 19 VCLT</vt:lpstr>
      <vt:lpstr>…segue</vt:lpstr>
      <vt:lpstr>…segue</vt:lpstr>
      <vt:lpstr>…segue</vt:lpstr>
      <vt:lpstr>…segue</vt:lpstr>
      <vt:lpstr>…segue</vt:lpstr>
      <vt:lpstr>…segue</vt:lpstr>
      <vt:lpstr>Esempio di riserva</vt:lpstr>
      <vt:lpstr>Accettazione della riserva</vt:lpstr>
      <vt:lpstr>Obiezione</vt:lpstr>
      <vt:lpstr>Ratio</vt:lpstr>
      <vt:lpstr>Riserva e giudice interno</vt:lpstr>
      <vt:lpstr>Utile per inutile non vitiatur</vt:lpstr>
      <vt:lpstr>…segue</vt:lpstr>
      <vt:lpstr>…segue</vt:lpstr>
      <vt:lpstr>Art. 57 CEDU - Riserve</vt:lpstr>
      <vt:lpstr>Riserva tardiva</vt:lpstr>
      <vt:lpstr>Riserva interna</vt:lpstr>
      <vt:lpstr>…segue</vt:lpstr>
      <vt:lpstr>…segue</vt:lpstr>
      <vt:lpstr>…segue</vt:lpstr>
      <vt:lpstr>Lettura a contrario</vt:lpstr>
      <vt:lpstr>Riserva e Costituzione italiana</vt:lpstr>
      <vt:lpstr>Successione in fatto e giuridica</vt:lpstr>
      <vt:lpstr>Convenzione di Vienna del 1978</vt:lpstr>
      <vt:lpstr>Principio generale consuetudinario</vt:lpstr>
      <vt:lpstr>Prima eccezione</vt:lpstr>
      <vt:lpstr>Uti possidetis juris</vt:lpstr>
      <vt:lpstr>Eccezione all’eccezione</vt:lpstr>
      <vt:lpstr>Seconda eccezione</vt:lpstr>
      <vt:lpstr>…segue</vt:lpstr>
      <vt:lpstr>…segue</vt:lpstr>
      <vt:lpstr>Notificazione di successione</vt:lpstr>
      <vt:lpstr>…segue</vt:lpstr>
      <vt:lpstr>Mobilità delle frontiere</vt:lpstr>
      <vt:lpstr>…segue</vt:lpstr>
      <vt:lpstr>…segue</vt:lpstr>
      <vt:lpstr>…segue</vt:lpstr>
      <vt:lpstr>Casi di successione in fatto</vt:lpstr>
      <vt:lpstr>…segue</vt:lpstr>
      <vt:lpstr>…segue</vt:lpstr>
      <vt:lpstr>…segue</vt:lpstr>
      <vt:lpstr>…segue</vt:lpstr>
      <vt:lpstr>Casi di successione in fatto</vt:lpstr>
      <vt:lpstr>…segue</vt:lpstr>
      <vt:lpstr>…segue</vt:lpstr>
      <vt:lpstr>…segue</vt:lpstr>
      <vt:lpstr>…segue</vt:lpstr>
      <vt:lpstr>Casi di successione in fatto</vt:lpstr>
      <vt:lpstr>…segue</vt:lpstr>
      <vt:lpstr>…segue</vt:lpstr>
      <vt:lpstr>Casi di successione in fatto</vt:lpstr>
      <vt:lpstr>…segue</vt:lpstr>
      <vt:lpstr>…segue</vt:lpstr>
      <vt:lpstr>Successione nel debito</vt:lpstr>
      <vt:lpstr>Mutamento radicale di governo</vt:lpstr>
      <vt:lpstr>…segue</vt:lpstr>
      <vt:lpstr>Presentazione standard di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 effectiveness of the arbitration agreement</dc:title>
  <dc:creator>giovanni zarra</dc:creator>
  <cp:lastModifiedBy>giovanni zarra</cp:lastModifiedBy>
  <cp:revision>961</cp:revision>
  <cp:lastPrinted>2019-07-22T20:59:32Z</cp:lastPrinted>
  <dcterms:created xsi:type="dcterms:W3CDTF">2015-05-05T09:40:41Z</dcterms:created>
  <dcterms:modified xsi:type="dcterms:W3CDTF">2024-09-17T09:06:51Z</dcterms:modified>
</cp:coreProperties>
</file>