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563" r:id="rId2"/>
    <p:sldId id="564" r:id="rId3"/>
    <p:sldId id="555" r:id="rId4"/>
    <p:sldId id="626" r:id="rId5"/>
    <p:sldId id="622" r:id="rId6"/>
    <p:sldId id="623" r:id="rId7"/>
    <p:sldId id="624" r:id="rId8"/>
    <p:sldId id="625" r:id="rId9"/>
    <p:sldId id="318" r:id="rId10"/>
    <p:sldId id="274" r:id="rId11"/>
    <p:sldId id="319" r:id="rId12"/>
    <p:sldId id="257" r:id="rId13"/>
    <p:sldId id="303" r:id="rId14"/>
    <p:sldId id="310" r:id="rId15"/>
    <p:sldId id="286" r:id="rId16"/>
    <p:sldId id="289" r:id="rId17"/>
    <p:sldId id="290" r:id="rId18"/>
    <p:sldId id="288" r:id="rId19"/>
    <p:sldId id="291" r:id="rId20"/>
    <p:sldId id="311" r:id="rId21"/>
    <p:sldId id="259" r:id="rId22"/>
    <p:sldId id="343" r:id="rId23"/>
    <p:sldId id="294" r:id="rId24"/>
    <p:sldId id="300" r:id="rId25"/>
    <p:sldId id="262" r:id="rId26"/>
    <p:sldId id="301" r:id="rId27"/>
    <p:sldId id="263" r:id="rId28"/>
    <p:sldId id="621" r:id="rId29"/>
    <p:sldId id="302" r:id="rId30"/>
    <p:sldId id="313" r:id="rId31"/>
    <p:sldId id="266" r:id="rId32"/>
    <p:sldId id="316" r:id="rId33"/>
    <p:sldId id="277" r:id="rId34"/>
    <p:sldId id="306" r:id="rId35"/>
    <p:sldId id="309" r:id="rId36"/>
    <p:sldId id="307" r:id="rId37"/>
    <p:sldId id="267" r:id="rId38"/>
    <p:sldId id="272" r:id="rId39"/>
    <p:sldId id="280" r:id="rId40"/>
    <p:sldId id="281" r:id="rId41"/>
    <p:sldId id="283" r:id="rId42"/>
    <p:sldId id="282" r:id="rId43"/>
    <p:sldId id="317" r:id="rId44"/>
    <p:sldId id="608" r:id="rId45"/>
    <p:sldId id="627" r:id="rId46"/>
    <p:sldId id="609" r:id="rId47"/>
    <p:sldId id="265" r:id="rId48"/>
    <p:sldId id="620" r:id="rId49"/>
    <p:sldId id="258" r:id="rId50"/>
    <p:sldId id="314" r:id="rId51"/>
    <p:sldId id="278" r:id="rId5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microsoft.com/office/2016/11/relationships/changesInfo" Target="changesInfos/changesInfo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GHERITA DI SALVO" userId="55fee455-98b9-4d97-89e6-9817c86a57c7" providerId="ADAL" clId="{4EE6ABB8-E911-4A9B-81FD-E72E7D8C6FAC}"/>
    <pc:docChg chg="undo custSel addSld delSld modSld sldOrd">
      <pc:chgData name="MARGHERITA DI SALVO" userId="55fee455-98b9-4d97-89e6-9817c86a57c7" providerId="ADAL" clId="{4EE6ABB8-E911-4A9B-81FD-E72E7D8C6FAC}" dt="2024-10-01T06:56:52.968" v="1244" actId="20577"/>
      <pc:docMkLst>
        <pc:docMk/>
      </pc:docMkLst>
      <pc:sldChg chg="delSp mod">
        <pc:chgData name="MARGHERITA DI SALVO" userId="55fee455-98b9-4d97-89e6-9817c86a57c7" providerId="ADAL" clId="{4EE6ABB8-E911-4A9B-81FD-E72E7D8C6FAC}" dt="2024-09-23T08:21:37.978" v="3" actId="478"/>
        <pc:sldMkLst>
          <pc:docMk/>
          <pc:sldMk cId="3583142373" sldId="257"/>
        </pc:sldMkLst>
      </pc:sldChg>
      <pc:sldChg chg="ord">
        <pc:chgData name="MARGHERITA DI SALVO" userId="55fee455-98b9-4d97-89e6-9817c86a57c7" providerId="ADAL" clId="{4EE6ABB8-E911-4A9B-81FD-E72E7D8C6FAC}" dt="2024-09-23T08:28:23.703" v="1231"/>
        <pc:sldMkLst>
          <pc:docMk/>
          <pc:sldMk cId="2889514041" sldId="265"/>
        </pc:sldMkLst>
      </pc:sldChg>
      <pc:sldChg chg="ord">
        <pc:chgData name="MARGHERITA DI SALVO" userId="55fee455-98b9-4d97-89e6-9817c86a57c7" providerId="ADAL" clId="{4EE6ABB8-E911-4A9B-81FD-E72E7D8C6FAC}" dt="2024-09-23T08:24:31.065" v="335"/>
        <pc:sldMkLst>
          <pc:docMk/>
          <pc:sldMk cId="3125269904" sldId="272"/>
        </pc:sldMkLst>
      </pc:sldChg>
      <pc:sldChg chg="modSp mod">
        <pc:chgData name="MARGHERITA DI SALVO" userId="55fee455-98b9-4d97-89e6-9817c86a57c7" providerId="ADAL" clId="{4EE6ABB8-E911-4A9B-81FD-E72E7D8C6FAC}" dt="2024-09-23T08:24:53.365" v="340" actId="2166"/>
        <pc:sldMkLst>
          <pc:docMk/>
          <pc:sldMk cId="2286486595" sldId="281"/>
        </pc:sldMkLst>
      </pc:sldChg>
      <pc:sldChg chg="modSp mod">
        <pc:chgData name="MARGHERITA DI SALVO" userId="55fee455-98b9-4d97-89e6-9817c86a57c7" providerId="ADAL" clId="{4EE6ABB8-E911-4A9B-81FD-E72E7D8C6FAC}" dt="2024-09-23T08:25:06.606" v="341" actId="2166"/>
        <pc:sldMkLst>
          <pc:docMk/>
          <pc:sldMk cId="4284811456" sldId="282"/>
        </pc:sldMkLst>
      </pc:sldChg>
      <pc:sldChg chg="modSp">
        <pc:chgData name="MARGHERITA DI SALVO" userId="55fee455-98b9-4d97-89e6-9817c86a57c7" providerId="ADAL" clId="{4EE6ABB8-E911-4A9B-81FD-E72E7D8C6FAC}" dt="2024-09-23T08:21:07.106" v="0" actId="20577"/>
        <pc:sldMkLst>
          <pc:docMk/>
          <pc:sldMk cId="2424438408" sldId="554"/>
        </pc:sldMkLst>
      </pc:sldChg>
      <pc:sldChg chg="ord">
        <pc:chgData name="MARGHERITA DI SALVO" userId="55fee455-98b9-4d97-89e6-9817c86a57c7" providerId="ADAL" clId="{4EE6ABB8-E911-4A9B-81FD-E72E7D8C6FAC}" dt="2024-09-23T08:28:12.723" v="1229"/>
        <pc:sldMkLst>
          <pc:docMk/>
          <pc:sldMk cId="2563816994" sldId="609"/>
        </pc:sldMkLst>
      </pc:sldChg>
      <pc:sldChg chg="ord">
        <pc:chgData name="MARGHERITA DI SALVO" userId="55fee455-98b9-4d97-89e6-9817c86a57c7" providerId="ADAL" clId="{4EE6ABB8-E911-4A9B-81FD-E72E7D8C6FAC}" dt="2024-09-23T08:28:23.703" v="1231"/>
        <pc:sldMkLst>
          <pc:docMk/>
          <pc:sldMk cId="17673951" sldId="620"/>
        </pc:sldMkLst>
      </pc:sldChg>
      <pc:sldChg chg="addSp delSp modSp mod chgLayout">
        <pc:chgData name="MARGHERITA DI SALVO" userId="55fee455-98b9-4d97-89e6-9817c86a57c7" providerId="ADAL" clId="{4EE6ABB8-E911-4A9B-81FD-E72E7D8C6FAC}" dt="2024-09-23T08:21:23.904" v="2" actId="478"/>
        <pc:sldMkLst>
          <pc:docMk/>
          <pc:sldMk cId="3345209963" sldId="622"/>
        </pc:sldMkLst>
      </pc:sldChg>
      <pc:sldChg chg="modSp new mod">
        <pc:chgData name="MARGHERITA DI SALVO" userId="55fee455-98b9-4d97-89e6-9817c86a57c7" providerId="ADAL" clId="{4EE6ABB8-E911-4A9B-81FD-E72E7D8C6FAC}" dt="2024-09-23T08:22:37.371" v="292" actId="20577"/>
        <pc:sldMkLst>
          <pc:docMk/>
          <pc:sldMk cId="3408074012" sldId="626"/>
        </pc:sldMkLst>
      </pc:sldChg>
      <pc:sldChg chg="modSp new del mod">
        <pc:chgData name="MARGHERITA DI SALVO" userId="55fee455-98b9-4d97-89e6-9817c86a57c7" providerId="ADAL" clId="{4EE6ABB8-E911-4A9B-81FD-E72E7D8C6FAC}" dt="2024-09-23T08:24:32.669" v="336" actId="47"/>
        <pc:sldMkLst>
          <pc:docMk/>
          <pc:sldMk cId="2591945722" sldId="627"/>
        </pc:sldMkLst>
      </pc:sldChg>
      <pc:sldChg chg="addSp delSp modSp new mod modClrScheme chgLayout">
        <pc:chgData name="MARGHERITA DI SALVO" userId="55fee455-98b9-4d97-89e6-9817c86a57c7" providerId="ADAL" clId="{4EE6ABB8-E911-4A9B-81FD-E72E7D8C6FAC}" dt="2024-09-23T08:27:48.970" v="1227" actId="20577"/>
        <pc:sldMkLst>
          <pc:docMk/>
          <pc:sldMk cId="3917676906" sldId="627"/>
        </pc:sldMkLst>
      </pc:sldChg>
      <pc:sldChg chg="modSp new mod">
        <pc:chgData name="MARGHERITA DI SALVO" userId="55fee455-98b9-4d97-89e6-9817c86a57c7" providerId="ADAL" clId="{4EE6ABB8-E911-4A9B-81FD-E72E7D8C6FAC}" dt="2024-10-01T06:56:52.968" v="1244" actId="20577"/>
        <pc:sldMkLst>
          <pc:docMk/>
          <pc:sldMk cId="3203655092" sldId="628"/>
        </pc:sldMkLst>
      </pc:sldChg>
    </pc:docChg>
  </pc:docChgLst>
  <pc:docChgLst>
    <pc:chgData name="MARGHERITA DI SALVO" userId="55fee455-98b9-4d97-89e6-9817c86a57c7" providerId="ADAL" clId="{3489860C-1740-414F-8CDD-6DF36C4A056B}"/>
    <pc:docChg chg="delSld">
      <pc:chgData name="MARGHERITA DI SALVO" userId="55fee455-98b9-4d97-89e6-9817c86a57c7" providerId="ADAL" clId="{3489860C-1740-414F-8CDD-6DF36C4A056B}" dt="2025-07-05T09:39:56.753" v="1" actId="47"/>
      <pc:docMkLst>
        <pc:docMk/>
      </pc:docMkLst>
      <pc:sldChg chg="del">
        <pc:chgData name="MARGHERITA DI SALVO" userId="55fee455-98b9-4d97-89e6-9817c86a57c7" providerId="ADAL" clId="{3489860C-1740-414F-8CDD-6DF36C4A056B}" dt="2025-07-05T09:39:55.465" v="0" actId="47"/>
        <pc:sldMkLst>
          <pc:docMk/>
          <pc:sldMk cId="3551689135" sldId="565"/>
        </pc:sldMkLst>
      </pc:sldChg>
      <pc:sldChg chg="del">
        <pc:chgData name="MARGHERITA DI SALVO" userId="55fee455-98b9-4d97-89e6-9817c86a57c7" providerId="ADAL" clId="{3489860C-1740-414F-8CDD-6DF36C4A056B}" dt="2025-07-05T09:39:56.753" v="1" actId="47"/>
        <pc:sldMkLst>
          <pc:docMk/>
          <pc:sldMk cId="3203655092" sldId="628"/>
        </pc:sldMkLst>
      </pc:sldChg>
    </pc:docChg>
  </pc:docChgLst>
  <pc:docChgLst>
    <pc:chgData name="MARGHERITA DI SALVO" userId="55fee455-98b9-4d97-89e6-9817c86a57c7" providerId="ADAL" clId="{0B9F7B83-755E-4884-9E7E-A622463AB9B7}"/>
    <pc:docChg chg="undo custSel addSld delSld">
      <pc:chgData name="MARGHERITA DI SALVO" userId="55fee455-98b9-4d97-89e6-9817c86a57c7" providerId="ADAL" clId="{0B9F7B83-755E-4884-9E7E-A622463AB9B7}" dt="2025-09-30T14:52:56.990" v="6" actId="47"/>
      <pc:docMkLst>
        <pc:docMk/>
      </pc:docMkLst>
      <pc:sldChg chg="del">
        <pc:chgData name="MARGHERITA DI SALVO" userId="55fee455-98b9-4d97-89e6-9817c86a57c7" providerId="ADAL" clId="{0B9F7B83-755E-4884-9E7E-A622463AB9B7}" dt="2025-09-30T14:52:46.863" v="0" actId="47"/>
        <pc:sldMkLst>
          <pc:docMk/>
          <pc:sldMk cId="2424438408" sldId="554"/>
        </pc:sldMkLst>
      </pc:sldChg>
      <pc:sldChg chg="add del">
        <pc:chgData name="MARGHERITA DI SALVO" userId="55fee455-98b9-4d97-89e6-9817c86a57c7" providerId="ADAL" clId="{0B9F7B83-755E-4884-9E7E-A622463AB9B7}" dt="2025-09-30T14:52:56.990" v="6" actId="47"/>
        <pc:sldMkLst>
          <pc:docMk/>
          <pc:sldMk cId="3345209963" sldId="622"/>
        </pc:sldMkLst>
      </pc:sldChg>
      <pc:sldChg chg="add del">
        <pc:chgData name="MARGHERITA DI SALVO" userId="55fee455-98b9-4d97-89e6-9817c86a57c7" providerId="ADAL" clId="{0B9F7B83-755E-4884-9E7E-A622463AB9B7}" dt="2025-09-30T14:52:56.258" v="5" actId="47"/>
        <pc:sldMkLst>
          <pc:docMk/>
          <pc:sldMk cId="199858390" sldId="623"/>
        </pc:sldMkLst>
      </pc:sldChg>
      <pc:sldChg chg="add del">
        <pc:chgData name="MARGHERITA DI SALVO" userId="55fee455-98b9-4d97-89e6-9817c86a57c7" providerId="ADAL" clId="{0B9F7B83-755E-4884-9E7E-A622463AB9B7}" dt="2025-09-30T14:52:55.841" v="4" actId="47"/>
        <pc:sldMkLst>
          <pc:docMk/>
          <pc:sldMk cId="347388126" sldId="624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argh\OneDrive\Documenti\Articoli%20miei\Libro%20Carocci\Statistiche%20ISTAT\analfabetismo%20firme%20sposi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M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Foglio1!$A$2:$A$100</c:f>
              <c:numCache>
                <c:formatCode>General</c:formatCode>
                <c:ptCount val="99"/>
                <c:pt idx="0">
                  <c:v>1867</c:v>
                </c:pt>
                <c:pt idx="1">
                  <c:v>1868</c:v>
                </c:pt>
                <c:pt idx="2">
                  <c:v>1869</c:v>
                </c:pt>
                <c:pt idx="3">
                  <c:v>1870</c:v>
                </c:pt>
                <c:pt idx="4">
                  <c:v>1871</c:v>
                </c:pt>
                <c:pt idx="5">
                  <c:v>1872</c:v>
                </c:pt>
                <c:pt idx="6">
                  <c:v>1873</c:v>
                </c:pt>
                <c:pt idx="7">
                  <c:v>1874</c:v>
                </c:pt>
                <c:pt idx="8">
                  <c:v>1875</c:v>
                </c:pt>
                <c:pt idx="9">
                  <c:v>1876</c:v>
                </c:pt>
                <c:pt idx="10">
                  <c:v>1877</c:v>
                </c:pt>
                <c:pt idx="11">
                  <c:v>1878</c:v>
                </c:pt>
                <c:pt idx="12">
                  <c:v>1879</c:v>
                </c:pt>
                <c:pt idx="13">
                  <c:v>1880</c:v>
                </c:pt>
                <c:pt idx="14">
                  <c:v>1881</c:v>
                </c:pt>
                <c:pt idx="15">
                  <c:v>1882</c:v>
                </c:pt>
                <c:pt idx="16">
                  <c:v>1883</c:v>
                </c:pt>
                <c:pt idx="17">
                  <c:v>1884</c:v>
                </c:pt>
                <c:pt idx="18">
                  <c:v>1885</c:v>
                </c:pt>
                <c:pt idx="19">
                  <c:v>1886</c:v>
                </c:pt>
                <c:pt idx="20">
                  <c:v>1887</c:v>
                </c:pt>
                <c:pt idx="21">
                  <c:v>1888</c:v>
                </c:pt>
                <c:pt idx="22">
                  <c:v>1889</c:v>
                </c:pt>
                <c:pt idx="23">
                  <c:v>1890</c:v>
                </c:pt>
                <c:pt idx="24">
                  <c:v>1891</c:v>
                </c:pt>
                <c:pt idx="25">
                  <c:v>1892</c:v>
                </c:pt>
                <c:pt idx="26">
                  <c:v>1893</c:v>
                </c:pt>
                <c:pt idx="27">
                  <c:v>1894</c:v>
                </c:pt>
                <c:pt idx="28">
                  <c:v>1895</c:v>
                </c:pt>
                <c:pt idx="29">
                  <c:v>1896</c:v>
                </c:pt>
                <c:pt idx="30">
                  <c:v>1897</c:v>
                </c:pt>
                <c:pt idx="31">
                  <c:v>1898</c:v>
                </c:pt>
                <c:pt idx="32">
                  <c:v>1899</c:v>
                </c:pt>
                <c:pt idx="33">
                  <c:v>1900</c:v>
                </c:pt>
                <c:pt idx="34">
                  <c:v>1901</c:v>
                </c:pt>
                <c:pt idx="35">
                  <c:v>1902</c:v>
                </c:pt>
                <c:pt idx="36">
                  <c:v>1903</c:v>
                </c:pt>
                <c:pt idx="37">
                  <c:v>1904</c:v>
                </c:pt>
                <c:pt idx="38">
                  <c:v>1905</c:v>
                </c:pt>
                <c:pt idx="39">
                  <c:v>1906</c:v>
                </c:pt>
                <c:pt idx="40">
                  <c:v>1907</c:v>
                </c:pt>
                <c:pt idx="41">
                  <c:v>1908</c:v>
                </c:pt>
                <c:pt idx="42">
                  <c:v>1909</c:v>
                </c:pt>
                <c:pt idx="43">
                  <c:v>1910</c:v>
                </c:pt>
                <c:pt idx="44">
                  <c:v>1911</c:v>
                </c:pt>
                <c:pt idx="45">
                  <c:v>1912</c:v>
                </c:pt>
                <c:pt idx="46">
                  <c:v>1913</c:v>
                </c:pt>
                <c:pt idx="47">
                  <c:v>1914</c:v>
                </c:pt>
                <c:pt idx="48">
                  <c:v>1915</c:v>
                </c:pt>
                <c:pt idx="49">
                  <c:v>1916</c:v>
                </c:pt>
                <c:pt idx="50">
                  <c:v>1917</c:v>
                </c:pt>
                <c:pt idx="51">
                  <c:v>1918</c:v>
                </c:pt>
                <c:pt idx="52">
                  <c:v>1919</c:v>
                </c:pt>
                <c:pt idx="53">
                  <c:v>1920</c:v>
                </c:pt>
                <c:pt idx="54">
                  <c:v>1921</c:v>
                </c:pt>
                <c:pt idx="55">
                  <c:v>1922</c:v>
                </c:pt>
                <c:pt idx="56">
                  <c:v>1923</c:v>
                </c:pt>
                <c:pt idx="57">
                  <c:v>1924</c:v>
                </c:pt>
                <c:pt idx="58">
                  <c:v>1925</c:v>
                </c:pt>
                <c:pt idx="59">
                  <c:v>1926</c:v>
                </c:pt>
                <c:pt idx="60">
                  <c:v>1927</c:v>
                </c:pt>
                <c:pt idx="61">
                  <c:v>1928</c:v>
                </c:pt>
                <c:pt idx="62">
                  <c:v>1929</c:v>
                </c:pt>
                <c:pt idx="63">
                  <c:v>1930</c:v>
                </c:pt>
                <c:pt idx="64">
                  <c:v>1931</c:v>
                </c:pt>
                <c:pt idx="65">
                  <c:v>1932</c:v>
                </c:pt>
                <c:pt idx="66">
                  <c:v>1933</c:v>
                </c:pt>
                <c:pt idx="67">
                  <c:v>1934</c:v>
                </c:pt>
                <c:pt idx="68">
                  <c:v>1935</c:v>
                </c:pt>
                <c:pt idx="69">
                  <c:v>1936</c:v>
                </c:pt>
                <c:pt idx="70">
                  <c:v>1937</c:v>
                </c:pt>
                <c:pt idx="71">
                  <c:v>1938</c:v>
                </c:pt>
                <c:pt idx="72">
                  <c:v>1939</c:v>
                </c:pt>
                <c:pt idx="73">
                  <c:v>1940</c:v>
                </c:pt>
                <c:pt idx="74">
                  <c:v>1941</c:v>
                </c:pt>
                <c:pt idx="75">
                  <c:v>1942</c:v>
                </c:pt>
                <c:pt idx="76">
                  <c:v>1943</c:v>
                </c:pt>
                <c:pt idx="77">
                  <c:v>1944</c:v>
                </c:pt>
                <c:pt idx="78">
                  <c:v>1945</c:v>
                </c:pt>
                <c:pt idx="79">
                  <c:v>1946</c:v>
                </c:pt>
                <c:pt idx="80">
                  <c:v>1947</c:v>
                </c:pt>
                <c:pt idx="81">
                  <c:v>1948</c:v>
                </c:pt>
                <c:pt idx="82">
                  <c:v>1949</c:v>
                </c:pt>
                <c:pt idx="83">
                  <c:v>1950</c:v>
                </c:pt>
                <c:pt idx="84">
                  <c:v>1951</c:v>
                </c:pt>
                <c:pt idx="85">
                  <c:v>1952</c:v>
                </c:pt>
                <c:pt idx="86">
                  <c:v>1953</c:v>
                </c:pt>
                <c:pt idx="87">
                  <c:v>1954</c:v>
                </c:pt>
                <c:pt idx="88">
                  <c:v>1955</c:v>
                </c:pt>
                <c:pt idx="89">
                  <c:v>1956</c:v>
                </c:pt>
                <c:pt idx="90">
                  <c:v>1957</c:v>
                </c:pt>
                <c:pt idx="91">
                  <c:v>1958</c:v>
                </c:pt>
                <c:pt idx="92">
                  <c:v>1959</c:v>
                </c:pt>
                <c:pt idx="93">
                  <c:v>1960</c:v>
                </c:pt>
                <c:pt idx="94">
                  <c:v>1961</c:v>
                </c:pt>
                <c:pt idx="95">
                  <c:v>1962</c:v>
                </c:pt>
                <c:pt idx="96">
                  <c:v>1963</c:v>
                </c:pt>
                <c:pt idx="97">
                  <c:v>1964</c:v>
                </c:pt>
                <c:pt idx="98">
                  <c:v>1965</c:v>
                </c:pt>
              </c:numCache>
            </c:numRef>
          </c:cat>
          <c:val>
            <c:numRef>
              <c:f>Foglio1!$B$2:$B$100</c:f>
              <c:numCache>
                <c:formatCode>_-* #,##0.0_-;\-* #,##0.0_-;_-* "-"??_-;_-@_-</c:formatCode>
                <c:ptCount val="99"/>
                <c:pt idx="0">
                  <c:v>59.9</c:v>
                </c:pt>
                <c:pt idx="1">
                  <c:v>58.9</c:v>
                </c:pt>
                <c:pt idx="2">
                  <c:v>61</c:v>
                </c:pt>
                <c:pt idx="3">
                  <c:v>58.5</c:v>
                </c:pt>
                <c:pt idx="4">
                  <c:v>57.7</c:v>
                </c:pt>
                <c:pt idx="5">
                  <c:v>56.2</c:v>
                </c:pt>
                <c:pt idx="6">
                  <c:v>56.5</c:v>
                </c:pt>
                <c:pt idx="7">
                  <c:v>54.5</c:v>
                </c:pt>
                <c:pt idx="8">
                  <c:v>54.3</c:v>
                </c:pt>
                <c:pt idx="9">
                  <c:v>52.4</c:v>
                </c:pt>
                <c:pt idx="10">
                  <c:v>51.8</c:v>
                </c:pt>
                <c:pt idx="11">
                  <c:v>48.5</c:v>
                </c:pt>
                <c:pt idx="12">
                  <c:v>48.1</c:v>
                </c:pt>
                <c:pt idx="13">
                  <c:v>45.9</c:v>
                </c:pt>
                <c:pt idx="14">
                  <c:v>48.2</c:v>
                </c:pt>
                <c:pt idx="15">
                  <c:v>46.7</c:v>
                </c:pt>
                <c:pt idx="16">
                  <c:v>45.8</c:v>
                </c:pt>
                <c:pt idx="17">
                  <c:v>45</c:v>
                </c:pt>
                <c:pt idx="18">
                  <c:v>44.3</c:v>
                </c:pt>
                <c:pt idx="19">
                  <c:v>43.2</c:v>
                </c:pt>
                <c:pt idx="20">
                  <c:v>42.8</c:v>
                </c:pt>
                <c:pt idx="21">
                  <c:v>42.3</c:v>
                </c:pt>
                <c:pt idx="22">
                  <c:v>41.2</c:v>
                </c:pt>
                <c:pt idx="23">
                  <c:v>41.4</c:v>
                </c:pt>
                <c:pt idx="24">
                  <c:v>41.1</c:v>
                </c:pt>
                <c:pt idx="25">
                  <c:v>40.200000000000003</c:v>
                </c:pt>
                <c:pt idx="26">
                  <c:v>39</c:v>
                </c:pt>
                <c:pt idx="27">
                  <c:v>38.9</c:v>
                </c:pt>
                <c:pt idx="28">
                  <c:v>37.9</c:v>
                </c:pt>
                <c:pt idx="29">
                  <c:v>37</c:v>
                </c:pt>
                <c:pt idx="30">
                  <c:v>37</c:v>
                </c:pt>
                <c:pt idx="31">
                  <c:v>35.5</c:v>
                </c:pt>
                <c:pt idx="32">
                  <c:v>35.299999999999997</c:v>
                </c:pt>
                <c:pt idx="33">
                  <c:v>33.799999999999997</c:v>
                </c:pt>
                <c:pt idx="34">
                  <c:v>32.700000000000003</c:v>
                </c:pt>
                <c:pt idx="35">
                  <c:v>32.6</c:v>
                </c:pt>
                <c:pt idx="36">
                  <c:v>31.3</c:v>
                </c:pt>
                <c:pt idx="37">
                  <c:v>31.8</c:v>
                </c:pt>
                <c:pt idx="38">
                  <c:v>30.3</c:v>
                </c:pt>
                <c:pt idx="39">
                  <c:v>29.3</c:v>
                </c:pt>
                <c:pt idx="40">
                  <c:v>28.2</c:v>
                </c:pt>
                <c:pt idx="41">
                  <c:v>28.4</c:v>
                </c:pt>
                <c:pt idx="42">
                  <c:v>25.6</c:v>
                </c:pt>
                <c:pt idx="43">
                  <c:v>24.8</c:v>
                </c:pt>
                <c:pt idx="44">
                  <c:v>23.6</c:v>
                </c:pt>
                <c:pt idx="45">
                  <c:v>24.1</c:v>
                </c:pt>
                <c:pt idx="46">
                  <c:v>22.6</c:v>
                </c:pt>
                <c:pt idx="47">
                  <c:v>21.7</c:v>
                </c:pt>
                <c:pt idx="48">
                  <c:v>24</c:v>
                </c:pt>
                <c:pt idx="49">
                  <c:v>25.6</c:v>
                </c:pt>
                <c:pt idx="50">
                  <c:v>24.3</c:v>
                </c:pt>
                <c:pt idx="51">
                  <c:v>20.9</c:v>
                </c:pt>
                <c:pt idx="52">
                  <c:v>17.600000000000001</c:v>
                </c:pt>
                <c:pt idx="53">
                  <c:v>13.5</c:v>
                </c:pt>
                <c:pt idx="54">
                  <c:v>12.2</c:v>
                </c:pt>
                <c:pt idx="55">
                  <c:v>11.7</c:v>
                </c:pt>
                <c:pt idx="56">
                  <c:v>11.2</c:v>
                </c:pt>
                <c:pt idx="57">
                  <c:v>10.6</c:v>
                </c:pt>
                <c:pt idx="58">
                  <c:v>10.4</c:v>
                </c:pt>
                <c:pt idx="59">
                  <c:v>10.4</c:v>
                </c:pt>
                <c:pt idx="60">
                  <c:v>9.8000000000000007</c:v>
                </c:pt>
                <c:pt idx="61">
                  <c:v>9.4</c:v>
                </c:pt>
                <c:pt idx="62">
                  <c:v>8.6999999999999993</c:v>
                </c:pt>
                <c:pt idx="63">
                  <c:v>7.8</c:v>
                </c:pt>
                <c:pt idx="64">
                  <c:v>7.3</c:v>
                </c:pt>
                <c:pt idx="65">
                  <c:v>7</c:v>
                </c:pt>
                <c:pt idx="66">
                  <c:v>6.8</c:v>
                </c:pt>
                <c:pt idx="67">
                  <c:v>6.5</c:v>
                </c:pt>
                <c:pt idx="68">
                  <c:v>6.8</c:v>
                </c:pt>
                <c:pt idx="69">
                  <c:v>5.9</c:v>
                </c:pt>
                <c:pt idx="70">
                  <c:v>5.6</c:v>
                </c:pt>
                <c:pt idx="71">
                  <c:v>5</c:v>
                </c:pt>
                <c:pt idx="72">
                  <c:v>4.5999999999999996</c:v>
                </c:pt>
                <c:pt idx="73">
                  <c:v>4.5999999999999996</c:v>
                </c:pt>
                <c:pt idx="74">
                  <c:v>4.5</c:v>
                </c:pt>
                <c:pt idx="75">
                  <c:v>3.6</c:v>
                </c:pt>
                <c:pt idx="76">
                  <c:v>3.5</c:v>
                </c:pt>
                <c:pt idx="77">
                  <c:v>3.1</c:v>
                </c:pt>
                <c:pt idx="78">
                  <c:v>2.9</c:v>
                </c:pt>
                <c:pt idx="79">
                  <c:v>2.4</c:v>
                </c:pt>
                <c:pt idx="80">
                  <c:v>2</c:v>
                </c:pt>
                <c:pt idx="81">
                  <c:v>2.2999999999999998</c:v>
                </c:pt>
                <c:pt idx="82">
                  <c:v>2.6</c:v>
                </c:pt>
                <c:pt idx="83">
                  <c:v>2.6</c:v>
                </c:pt>
                <c:pt idx="84">
                  <c:v>2.6</c:v>
                </c:pt>
                <c:pt idx="85">
                  <c:v>2.7</c:v>
                </c:pt>
                <c:pt idx="86">
                  <c:v>2.5</c:v>
                </c:pt>
                <c:pt idx="87">
                  <c:v>2.4</c:v>
                </c:pt>
                <c:pt idx="88">
                  <c:v>2.2999999999999998</c:v>
                </c:pt>
                <c:pt idx="89">
                  <c:v>2.1</c:v>
                </c:pt>
                <c:pt idx="90">
                  <c:v>1.7</c:v>
                </c:pt>
                <c:pt idx="91">
                  <c:v>1.6</c:v>
                </c:pt>
                <c:pt idx="92">
                  <c:v>1.3</c:v>
                </c:pt>
                <c:pt idx="93">
                  <c:v>1.2</c:v>
                </c:pt>
                <c:pt idx="94">
                  <c:v>0.9</c:v>
                </c:pt>
                <c:pt idx="95">
                  <c:v>0.7</c:v>
                </c:pt>
                <c:pt idx="96">
                  <c:v>0.6</c:v>
                </c:pt>
                <c:pt idx="97">
                  <c:v>0.5</c:v>
                </c:pt>
                <c:pt idx="98">
                  <c:v>0.3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9E7-4598-9E37-22EEA0B28A05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F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Foglio1!$A$2:$A$100</c:f>
              <c:numCache>
                <c:formatCode>General</c:formatCode>
                <c:ptCount val="99"/>
                <c:pt idx="0">
                  <c:v>1867</c:v>
                </c:pt>
                <c:pt idx="1">
                  <c:v>1868</c:v>
                </c:pt>
                <c:pt idx="2">
                  <c:v>1869</c:v>
                </c:pt>
                <c:pt idx="3">
                  <c:v>1870</c:v>
                </c:pt>
                <c:pt idx="4">
                  <c:v>1871</c:v>
                </c:pt>
                <c:pt idx="5">
                  <c:v>1872</c:v>
                </c:pt>
                <c:pt idx="6">
                  <c:v>1873</c:v>
                </c:pt>
                <c:pt idx="7">
                  <c:v>1874</c:v>
                </c:pt>
                <c:pt idx="8">
                  <c:v>1875</c:v>
                </c:pt>
                <c:pt idx="9">
                  <c:v>1876</c:v>
                </c:pt>
                <c:pt idx="10">
                  <c:v>1877</c:v>
                </c:pt>
                <c:pt idx="11">
                  <c:v>1878</c:v>
                </c:pt>
                <c:pt idx="12">
                  <c:v>1879</c:v>
                </c:pt>
                <c:pt idx="13">
                  <c:v>1880</c:v>
                </c:pt>
                <c:pt idx="14">
                  <c:v>1881</c:v>
                </c:pt>
                <c:pt idx="15">
                  <c:v>1882</c:v>
                </c:pt>
                <c:pt idx="16">
                  <c:v>1883</c:v>
                </c:pt>
                <c:pt idx="17">
                  <c:v>1884</c:v>
                </c:pt>
                <c:pt idx="18">
                  <c:v>1885</c:v>
                </c:pt>
                <c:pt idx="19">
                  <c:v>1886</c:v>
                </c:pt>
                <c:pt idx="20">
                  <c:v>1887</c:v>
                </c:pt>
                <c:pt idx="21">
                  <c:v>1888</c:v>
                </c:pt>
                <c:pt idx="22">
                  <c:v>1889</c:v>
                </c:pt>
                <c:pt idx="23">
                  <c:v>1890</c:v>
                </c:pt>
                <c:pt idx="24">
                  <c:v>1891</c:v>
                </c:pt>
                <c:pt idx="25">
                  <c:v>1892</c:v>
                </c:pt>
                <c:pt idx="26">
                  <c:v>1893</c:v>
                </c:pt>
                <c:pt idx="27">
                  <c:v>1894</c:v>
                </c:pt>
                <c:pt idx="28">
                  <c:v>1895</c:v>
                </c:pt>
                <c:pt idx="29">
                  <c:v>1896</c:v>
                </c:pt>
                <c:pt idx="30">
                  <c:v>1897</c:v>
                </c:pt>
                <c:pt idx="31">
                  <c:v>1898</c:v>
                </c:pt>
                <c:pt idx="32">
                  <c:v>1899</c:v>
                </c:pt>
                <c:pt idx="33">
                  <c:v>1900</c:v>
                </c:pt>
                <c:pt idx="34">
                  <c:v>1901</c:v>
                </c:pt>
                <c:pt idx="35">
                  <c:v>1902</c:v>
                </c:pt>
                <c:pt idx="36">
                  <c:v>1903</c:v>
                </c:pt>
                <c:pt idx="37">
                  <c:v>1904</c:v>
                </c:pt>
                <c:pt idx="38">
                  <c:v>1905</c:v>
                </c:pt>
                <c:pt idx="39">
                  <c:v>1906</c:v>
                </c:pt>
                <c:pt idx="40">
                  <c:v>1907</c:v>
                </c:pt>
                <c:pt idx="41">
                  <c:v>1908</c:v>
                </c:pt>
                <c:pt idx="42">
                  <c:v>1909</c:v>
                </c:pt>
                <c:pt idx="43">
                  <c:v>1910</c:v>
                </c:pt>
                <c:pt idx="44">
                  <c:v>1911</c:v>
                </c:pt>
                <c:pt idx="45">
                  <c:v>1912</c:v>
                </c:pt>
                <c:pt idx="46">
                  <c:v>1913</c:v>
                </c:pt>
                <c:pt idx="47">
                  <c:v>1914</c:v>
                </c:pt>
                <c:pt idx="48">
                  <c:v>1915</c:v>
                </c:pt>
                <c:pt idx="49">
                  <c:v>1916</c:v>
                </c:pt>
                <c:pt idx="50">
                  <c:v>1917</c:v>
                </c:pt>
                <c:pt idx="51">
                  <c:v>1918</c:v>
                </c:pt>
                <c:pt idx="52">
                  <c:v>1919</c:v>
                </c:pt>
                <c:pt idx="53">
                  <c:v>1920</c:v>
                </c:pt>
                <c:pt idx="54">
                  <c:v>1921</c:v>
                </c:pt>
                <c:pt idx="55">
                  <c:v>1922</c:v>
                </c:pt>
                <c:pt idx="56">
                  <c:v>1923</c:v>
                </c:pt>
                <c:pt idx="57">
                  <c:v>1924</c:v>
                </c:pt>
                <c:pt idx="58">
                  <c:v>1925</c:v>
                </c:pt>
                <c:pt idx="59">
                  <c:v>1926</c:v>
                </c:pt>
                <c:pt idx="60">
                  <c:v>1927</c:v>
                </c:pt>
                <c:pt idx="61">
                  <c:v>1928</c:v>
                </c:pt>
                <c:pt idx="62">
                  <c:v>1929</c:v>
                </c:pt>
                <c:pt idx="63">
                  <c:v>1930</c:v>
                </c:pt>
                <c:pt idx="64">
                  <c:v>1931</c:v>
                </c:pt>
                <c:pt idx="65">
                  <c:v>1932</c:v>
                </c:pt>
                <c:pt idx="66">
                  <c:v>1933</c:v>
                </c:pt>
                <c:pt idx="67">
                  <c:v>1934</c:v>
                </c:pt>
                <c:pt idx="68">
                  <c:v>1935</c:v>
                </c:pt>
                <c:pt idx="69">
                  <c:v>1936</c:v>
                </c:pt>
                <c:pt idx="70">
                  <c:v>1937</c:v>
                </c:pt>
                <c:pt idx="71">
                  <c:v>1938</c:v>
                </c:pt>
                <c:pt idx="72">
                  <c:v>1939</c:v>
                </c:pt>
                <c:pt idx="73">
                  <c:v>1940</c:v>
                </c:pt>
                <c:pt idx="74">
                  <c:v>1941</c:v>
                </c:pt>
                <c:pt idx="75">
                  <c:v>1942</c:v>
                </c:pt>
                <c:pt idx="76">
                  <c:v>1943</c:v>
                </c:pt>
                <c:pt idx="77">
                  <c:v>1944</c:v>
                </c:pt>
                <c:pt idx="78">
                  <c:v>1945</c:v>
                </c:pt>
                <c:pt idx="79">
                  <c:v>1946</c:v>
                </c:pt>
                <c:pt idx="80">
                  <c:v>1947</c:v>
                </c:pt>
                <c:pt idx="81">
                  <c:v>1948</c:v>
                </c:pt>
                <c:pt idx="82">
                  <c:v>1949</c:v>
                </c:pt>
                <c:pt idx="83">
                  <c:v>1950</c:v>
                </c:pt>
                <c:pt idx="84">
                  <c:v>1951</c:v>
                </c:pt>
                <c:pt idx="85">
                  <c:v>1952</c:v>
                </c:pt>
                <c:pt idx="86">
                  <c:v>1953</c:v>
                </c:pt>
                <c:pt idx="87">
                  <c:v>1954</c:v>
                </c:pt>
                <c:pt idx="88">
                  <c:v>1955</c:v>
                </c:pt>
                <c:pt idx="89">
                  <c:v>1956</c:v>
                </c:pt>
                <c:pt idx="90">
                  <c:v>1957</c:v>
                </c:pt>
                <c:pt idx="91">
                  <c:v>1958</c:v>
                </c:pt>
                <c:pt idx="92">
                  <c:v>1959</c:v>
                </c:pt>
                <c:pt idx="93">
                  <c:v>1960</c:v>
                </c:pt>
                <c:pt idx="94">
                  <c:v>1961</c:v>
                </c:pt>
                <c:pt idx="95">
                  <c:v>1962</c:v>
                </c:pt>
                <c:pt idx="96">
                  <c:v>1963</c:v>
                </c:pt>
                <c:pt idx="97">
                  <c:v>1964</c:v>
                </c:pt>
                <c:pt idx="98">
                  <c:v>1965</c:v>
                </c:pt>
              </c:numCache>
            </c:numRef>
          </c:cat>
          <c:val>
            <c:numRef>
              <c:f>Foglio1!$C$2:$C$100</c:f>
              <c:numCache>
                <c:formatCode>_-* #,##0.0_-;\-* #,##0.0_-;_-* "-"??_-;_-@_-</c:formatCode>
                <c:ptCount val="99"/>
                <c:pt idx="0">
                  <c:v>79.099999999999994</c:v>
                </c:pt>
                <c:pt idx="1">
                  <c:v>78.5</c:v>
                </c:pt>
                <c:pt idx="2">
                  <c:v>79.400000000000006</c:v>
                </c:pt>
                <c:pt idx="3">
                  <c:v>77.5</c:v>
                </c:pt>
                <c:pt idx="4">
                  <c:v>76.7</c:v>
                </c:pt>
                <c:pt idx="5">
                  <c:v>75.2</c:v>
                </c:pt>
                <c:pt idx="6">
                  <c:v>75.7</c:v>
                </c:pt>
                <c:pt idx="7">
                  <c:v>74.3</c:v>
                </c:pt>
                <c:pt idx="8">
                  <c:v>74.7</c:v>
                </c:pt>
                <c:pt idx="9">
                  <c:v>73</c:v>
                </c:pt>
                <c:pt idx="10">
                  <c:v>72.599999999999994</c:v>
                </c:pt>
                <c:pt idx="11">
                  <c:v>70.099999999999994</c:v>
                </c:pt>
                <c:pt idx="12">
                  <c:v>70.3</c:v>
                </c:pt>
                <c:pt idx="13">
                  <c:v>67.900000000000006</c:v>
                </c:pt>
                <c:pt idx="14">
                  <c:v>70</c:v>
                </c:pt>
                <c:pt idx="15">
                  <c:v>68.099999999999994</c:v>
                </c:pt>
                <c:pt idx="16">
                  <c:v>67.599999999999994</c:v>
                </c:pt>
                <c:pt idx="17">
                  <c:v>66.599999999999994</c:v>
                </c:pt>
                <c:pt idx="18">
                  <c:v>65.5</c:v>
                </c:pt>
                <c:pt idx="19">
                  <c:v>63.4</c:v>
                </c:pt>
                <c:pt idx="20">
                  <c:v>62.8</c:v>
                </c:pt>
                <c:pt idx="21">
                  <c:v>61.9</c:v>
                </c:pt>
                <c:pt idx="22">
                  <c:v>60.4</c:v>
                </c:pt>
                <c:pt idx="23">
                  <c:v>60</c:v>
                </c:pt>
                <c:pt idx="24">
                  <c:v>59.1</c:v>
                </c:pt>
                <c:pt idx="25">
                  <c:v>58.2</c:v>
                </c:pt>
                <c:pt idx="26">
                  <c:v>56.4</c:v>
                </c:pt>
                <c:pt idx="27">
                  <c:v>55.7</c:v>
                </c:pt>
                <c:pt idx="28">
                  <c:v>53.9</c:v>
                </c:pt>
                <c:pt idx="29">
                  <c:v>52.6</c:v>
                </c:pt>
                <c:pt idx="30">
                  <c:v>52.2</c:v>
                </c:pt>
                <c:pt idx="31">
                  <c:v>50.1</c:v>
                </c:pt>
                <c:pt idx="32">
                  <c:v>50.1</c:v>
                </c:pt>
                <c:pt idx="33">
                  <c:v>48</c:v>
                </c:pt>
                <c:pt idx="34">
                  <c:v>46.1</c:v>
                </c:pt>
                <c:pt idx="35">
                  <c:v>45.8</c:v>
                </c:pt>
                <c:pt idx="36">
                  <c:v>44.3</c:v>
                </c:pt>
                <c:pt idx="37">
                  <c:v>45.4</c:v>
                </c:pt>
                <c:pt idx="38">
                  <c:v>43.5</c:v>
                </c:pt>
                <c:pt idx="39">
                  <c:v>42.1</c:v>
                </c:pt>
                <c:pt idx="40">
                  <c:v>40.200000000000003</c:v>
                </c:pt>
                <c:pt idx="41">
                  <c:v>40.799999999999997</c:v>
                </c:pt>
                <c:pt idx="42">
                  <c:v>37.6</c:v>
                </c:pt>
                <c:pt idx="43">
                  <c:v>36.799999999999997</c:v>
                </c:pt>
                <c:pt idx="44">
                  <c:v>35</c:v>
                </c:pt>
                <c:pt idx="45">
                  <c:v>35.700000000000003</c:v>
                </c:pt>
                <c:pt idx="46">
                  <c:v>33.799999999999997</c:v>
                </c:pt>
                <c:pt idx="47">
                  <c:v>32.700000000000003</c:v>
                </c:pt>
                <c:pt idx="48">
                  <c:v>34.799999999999997</c:v>
                </c:pt>
                <c:pt idx="49">
                  <c:v>35.6</c:v>
                </c:pt>
                <c:pt idx="50">
                  <c:v>32.5</c:v>
                </c:pt>
                <c:pt idx="51">
                  <c:v>28.7</c:v>
                </c:pt>
                <c:pt idx="52">
                  <c:v>28.2</c:v>
                </c:pt>
                <c:pt idx="53">
                  <c:v>22.9</c:v>
                </c:pt>
                <c:pt idx="54">
                  <c:v>20.3</c:v>
                </c:pt>
                <c:pt idx="55">
                  <c:v>19.5</c:v>
                </c:pt>
                <c:pt idx="56">
                  <c:v>18.600000000000001</c:v>
                </c:pt>
                <c:pt idx="57">
                  <c:v>17</c:v>
                </c:pt>
                <c:pt idx="58">
                  <c:v>16.600000000000001</c:v>
                </c:pt>
                <c:pt idx="59">
                  <c:v>16.600000000000001</c:v>
                </c:pt>
                <c:pt idx="60">
                  <c:v>16</c:v>
                </c:pt>
                <c:pt idx="61">
                  <c:v>15.4</c:v>
                </c:pt>
                <c:pt idx="62">
                  <c:v>14.1</c:v>
                </c:pt>
                <c:pt idx="63">
                  <c:v>12.5</c:v>
                </c:pt>
                <c:pt idx="64">
                  <c:v>11.7</c:v>
                </c:pt>
                <c:pt idx="65">
                  <c:v>11.5</c:v>
                </c:pt>
                <c:pt idx="66">
                  <c:v>10.8</c:v>
                </c:pt>
                <c:pt idx="67">
                  <c:v>10.6</c:v>
                </c:pt>
                <c:pt idx="68">
                  <c:v>10.6</c:v>
                </c:pt>
                <c:pt idx="69">
                  <c:v>9.1</c:v>
                </c:pt>
                <c:pt idx="70">
                  <c:v>8.4</c:v>
                </c:pt>
                <c:pt idx="71">
                  <c:v>7.4</c:v>
                </c:pt>
                <c:pt idx="72">
                  <c:v>6.7</c:v>
                </c:pt>
                <c:pt idx="73">
                  <c:v>6.4</c:v>
                </c:pt>
                <c:pt idx="74">
                  <c:v>6.1</c:v>
                </c:pt>
                <c:pt idx="75">
                  <c:v>5.2</c:v>
                </c:pt>
                <c:pt idx="76">
                  <c:v>4.9000000000000004</c:v>
                </c:pt>
                <c:pt idx="77">
                  <c:v>4.3</c:v>
                </c:pt>
                <c:pt idx="78">
                  <c:v>4.4000000000000004</c:v>
                </c:pt>
                <c:pt idx="79">
                  <c:v>3.9</c:v>
                </c:pt>
                <c:pt idx="80">
                  <c:v>3.4</c:v>
                </c:pt>
                <c:pt idx="81">
                  <c:v>3.9</c:v>
                </c:pt>
                <c:pt idx="82">
                  <c:v>3.9</c:v>
                </c:pt>
                <c:pt idx="83">
                  <c:v>4.0999999999999996</c:v>
                </c:pt>
                <c:pt idx="84">
                  <c:v>4</c:v>
                </c:pt>
                <c:pt idx="85">
                  <c:v>4.0999999999999996</c:v>
                </c:pt>
                <c:pt idx="86">
                  <c:v>3.8</c:v>
                </c:pt>
                <c:pt idx="87">
                  <c:v>3.6</c:v>
                </c:pt>
                <c:pt idx="88">
                  <c:v>3.3</c:v>
                </c:pt>
                <c:pt idx="89">
                  <c:v>2.9</c:v>
                </c:pt>
                <c:pt idx="90">
                  <c:v>2.5</c:v>
                </c:pt>
                <c:pt idx="91">
                  <c:v>2.2000000000000002</c:v>
                </c:pt>
                <c:pt idx="92">
                  <c:v>1.8</c:v>
                </c:pt>
                <c:pt idx="93">
                  <c:v>1.6</c:v>
                </c:pt>
                <c:pt idx="94">
                  <c:v>1.2</c:v>
                </c:pt>
                <c:pt idx="95">
                  <c:v>0.8</c:v>
                </c:pt>
                <c:pt idx="96">
                  <c:v>0.6</c:v>
                </c:pt>
                <c:pt idx="97">
                  <c:v>0.6</c:v>
                </c:pt>
                <c:pt idx="98">
                  <c:v>0.3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9E7-4598-9E37-22EEA0B28A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997198527"/>
        <c:axId val="997200191"/>
      </c:lineChart>
      <c:catAx>
        <c:axId val="99719852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97200191"/>
        <c:crosses val="autoZero"/>
        <c:auto val="1"/>
        <c:lblAlgn val="ctr"/>
        <c:lblOffset val="100"/>
        <c:noMultiLvlLbl val="0"/>
      </c:catAx>
      <c:valAx>
        <c:axId val="9972001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.0_-;\-* #,##0.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9719852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Relationship Id="rId14" Type="http://schemas.openxmlformats.org/officeDocument/2006/relationships/image" Target="../media/image15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Relationship Id="rId1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4598C8-555F-45BA-969A-6317770FC7C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A70BEEE-BA05-4632-8E94-9CB37EF65FF7}">
      <dgm:prSet/>
      <dgm:spPr/>
      <dgm:t>
        <a:bodyPr/>
        <a:lstStyle/>
        <a:p>
          <a:r>
            <a:rPr lang="it-IT"/>
            <a:t>Sociolinguistica correlazionale</a:t>
          </a:r>
          <a:endParaRPr lang="en-US"/>
        </a:p>
      </dgm:t>
    </dgm:pt>
    <dgm:pt modelId="{621E622F-1305-4530-A8AE-8D6B0BB7D2CE}" type="parTrans" cxnId="{11120F53-0911-42D0-868C-33CCD96E30BF}">
      <dgm:prSet/>
      <dgm:spPr/>
      <dgm:t>
        <a:bodyPr/>
        <a:lstStyle/>
        <a:p>
          <a:endParaRPr lang="en-US"/>
        </a:p>
      </dgm:t>
    </dgm:pt>
    <dgm:pt modelId="{F24990E4-2935-49A7-B5EF-88346254516F}" type="sibTrans" cxnId="{11120F53-0911-42D0-868C-33CCD96E30BF}">
      <dgm:prSet/>
      <dgm:spPr/>
      <dgm:t>
        <a:bodyPr/>
        <a:lstStyle/>
        <a:p>
          <a:endParaRPr lang="en-US"/>
        </a:p>
      </dgm:t>
    </dgm:pt>
    <dgm:pt modelId="{CFBE4292-8367-42D1-B56C-5CED7BDEA605}">
      <dgm:prSet/>
      <dgm:spPr/>
      <dgm:t>
        <a:bodyPr/>
        <a:lstStyle/>
        <a:p>
          <a:r>
            <a:rPr lang="it-IT"/>
            <a:t>Sociolinguistica interpretativa</a:t>
          </a:r>
          <a:endParaRPr lang="en-US"/>
        </a:p>
      </dgm:t>
    </dgm:pt>
    <dgm:pt modelId="{9A188A73-873F-4E74-9B3A-9406B3E94FA1}" type="parTrans" cxnId="{AFAFA851-D361-473A-9EE2-69BD5C7649FF}">
      <dgm:prSet/>
      <dgm:spPr/>
      <dgm:t>
        <a:bodyPr/>
        <a:lstStyle/>
        <a:p>
          <a:endParaRPr lang="en-US"/>
        </a:p>
      </dgm:t>
    </dgm:pt>
    <dgm:pt modelId="{056BA9E7-2EFE-4B0B-BE7B-C7DBCD341C4E}" type="sibTrans" cxnId="{AFAFA851-D361-473A-9EE2-69BD5C7649FF}">
      <dgm:prSet/>
      <dgm:spPr/>
      <dgm:t>
        <a:bodyPr/>
        <a:lstStyle/>
        <a:p>
          <a:endParaRPr lang="en-US"/>
        </a:p>
      </dgm:t>
    </dgm:pt>
    <dgm:pt modelId="{2D2D883A-F650-4B46-8DF3-CDB6B169F2DC}">
      <dgm:prSet/>
      <dgm:spPr/>
      <dgm:t>
        <a:bodyPr/>
        <a:lstStyle/>
        <a:p>
          <a:r>
            <a:rPr lang="it-IT"/>
            <a:t>Sociolinguistica interazionale</a:t>
          </a:r>
          <a:endParaRPr lang="en-US"/>
        </a:p>
      </dgm:t>
    </dgm:pt>
    <dgm:pt modelId="{EB0B072A-BEA4-4372-81AA-F3B38F8F05B3}" type="parTrans" cxnId="{7360959A-767E-43F8-A117-EAF76492DF51}">
      <dgm:prSet/>
      <dgm:spPr/>
      <dgm:t>
        <a:bodyPr/>
        <a:lstStyle/>
        <a:p>
          <a:endParaRPr lang="en-US"/>
        </a:p>
      </dgm:t>
    </dgm:pt>
    <dgm:pt modelId="{25BDDECA-A583-4C4F-8608-73DB8D8336AB}" type="sibTrans" cxnId="{7360959A-767E-43F8-A117-EAF76492DF51}">
      <dgm:prSet/>
      <dgm:spPr/>
      <dgm:t>
        <a:bodyPr/>
        <a:lstStyle/>
        <a:p>
          <a:endParaRPr lang="en-US"/>
        </a:p>
      </dgm:t>
    </dgm:pt>
    <dgm:pt modelId="{7FACBFD9-C054-438B-9676-8ED3061DF7D9}">
      <dgm:prSet/>
      <dgm:spPr/>
      <dgm:t>
        <a:bodyPr/>
        <a:lstStyle/>
        <a:p>
          <a:r>
            <a:rPr lang="it-IT"/>
            <a:t>Sociolinguistica sincronica vs diacronica</a:t>
          </a:r>
          <a:endParaRPr lang="en-US"/>
        </a:p>
      </dgm:t>
    </dgm:pt>
    <dgm:pt modelId="{8ECFA27B-7AE2-430B-BD40-7C92B6618466}" type="parTrans" cxnId="{B1AB8A2E-CA7F-401F-A3BA-7BA96DF1F3EA}">
      <dgm:prSet/>
      <dgm:spPr/>
      <dgm:t>
        <a:bodyPr/>
        <a:lstStyle/>
        <a:p>
          <a:endParaRPr lang="en-US"/>
        </a:p>
      </dgm:t>
    </dgm:pt>
    <dgm:pt modelId="{87F57EBD-9911-49EB-B156-D95BE2E3265C}" type="sibTrans" cxnId="{B1AB8A2E-CA7F-401F-A3BA-7BA96DF1F3EA}">
      <dgm:prSet/>
      <dgm:spPr/>
      <dgm:t>
        <a:bodyPr/>
        <a:lstStyle/>
        <a:p>
          <a:endParaRPr lang="en-US"/>
        </a:p>
      </dgm:t>
    </dgm:pt>
    <dgm:pt modelId="{EFA06DD9-B0B4-418E-A26D-E76CE6CDA58F}">
      <dgm:prSet/>
      <dgm:spPr/>
      <dgm:t>
        <a:bodyPr/>
        <a:lstStyle/>
        <a:p>
          <a:r>
            <a:rPr lang="it-IT"/>
            <a:t>Sociolinguistica urbana e il problema del punto linguistico (rapporti con la dialettologia e l’antropologia linguistica).</a:t>
          </a:r>
          <a:endParaRPr lang="en-US"/>
        </a:p>
      </dgm:t>
    </dgm:pt>
    <dgm:pt modelId="{4B5D5E50-DDD1-480F-A5EE-AE8AEF339F01}" type="parTrans" cxnId="{5899CF15-E974-485A-B2AD-CAC9CE9F8C2A}">
      <dgm:prSet/>
      <dgm:spPr/>
      <dgm:t>
        <a:bodyPr/>
        <a:lstStyle/>
        <a:p>
          <a:endParaRPr lang="en-US"/>
        </a:p>
      </dgm:t>
    </dgm:pt>
    <dgm:pt modelId="{C01EF44E-95FC-4529-9807-24319D6E7D82}" type="sibTrans" cxnId="{5899CF15-E974-485A-B2AD-CAC9CE9F8C2A}">
      <dgm:prSet/>
      <dgm:spPr/>
      <dgm:t>
        <a:bodyPr/>
        <a:lstStyle/>
        <a:p>
          <a:endParaRPr lang="en-US"/>
        </a:p>
      </dgm:t>
    </dgm:pt>
    <dgm:pt modelId="{7B5B245C-E2C2-4A40-BFE7-8D5204671718}" type="pres">
      <dgm:prSet presAssocID="{FB4598C8-555F-45BA-969A-6317770FC7CA}" presName="linear" presStyleCnt="0">
        <dgm:presLayoutVars>
          <dgm:animLvl val="lvl"/>
          <dgm:resizeHandles val="exact"/>
        </dgm:presLayoutVars>
      </dgm:prSet>
      <dgm:spPr/>
    </dgm:pt>
    <dgm:pt modelId="{B4DEEB54-9929-4180-B122-B013F9CE7CF4}" type="pres">
      <dgm:prSet presAssocID="{DA70BEEE-BA05-4632-8E94-9CB37EF65F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57D8ECA-2A80-42EE-9C5C-53E16B0497F5}" type="pres">
      <dgm:prSet presAssocID="{F24990E4-2935-49A7-B5EF-88346254516F}" presName="spacer" presStyleCnt="0"/>
      <dgm:spPr/>
    </dgm:pt>
    <dgm:pt modelId="{5BB2FB22-DFB5-4F78-AE20-5EB9DBAD3AF4}" type="pres">
      <dgm:prSet presAssocID="{CFBE4292-8367-42D1-B56C-5CED7BDEA605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2E211C2-1AA5-4F50-8A12-E1AF6E0C4F6E}" type="pres">
      <dgm:prSet presAssocID="{056BA9E7-2EFE-4B0B-BE7B-C7DBCD341C4E}" presName="spacer" presStyleCnt="0"/>
      <dgm:spPr/>
    </dgm:pt>
    <dgm:pt modelId="{73E78232-73CF-4AE5-944C-E5DB16CDB483}" type="pres">
      <dgm:prSet presAssocID="{2D2D883A-F650-4B46-8DF3-CDB6B169F2D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653FB5E-85FD-4F76-B89F-814B1FFA2DBD}" type="pres">
      <dgm:prSet presAssocID="{25BDDECA-A583-4C4F-8608-73DB8D8336AB}" presName="spacer" presStyleCnt="0"/>
      <dgm:spPr/>
    </dgm:pt>
    <dgm:pt modelId="{7F9A3679-D034-4243-9B1B-67135D84F721}" type="pres">
      <dgm:prSet presAssocID="{7FACBFD9-C054-438B-9676-8ED3061DF7D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FE97004-B6C5-4044-9A92-695B753121F7}" type="pres">
      <dgm:prSet presAssocID="{87F57EBD-9911-49EB-B156-D95BE2E3265C}" presName="spacer" presStyleCnt="0"/>
      <dgm:spPr/>
    </dgm:pt>
    <dgm:pt modelId="{1D816174-2A3B-406C-A247-92B381FF9536}" type="pres">
      <dgm:prSet presAssocID="{EFA06DD9-B0B4-418E-A26D-E76CE6CDA58F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B7C1CE04-67A1-4D3C-8111-31B159DCC6DB}" type="presOf" srcId="{2D2D883A-F650-4B46-8DF3-CDB6B169F2DC}" destId="{73E78232-73CF-4AE5-944C-E5DB16CDB483}" srcOrd="0" destOrd="0" presId="urn:microsoft.com/office/officeart/2005/8/layout/vList2"/>
    <dgm:cxn modelId="{5899CF15-E974-485A-B2AD-CAC9CE9F8C2A}" srcId="{FB4598C8-555F-45BA-969A-6317770FC7CA}" destId="{EFA06DD9-B0B4-418E-A26D-E76CE6CDA58F}" srcOrd="4" destOrd="0" parTransId="{4B5D5E50-DDD1-480F-A5EE-AE8AEF339F01}" sibTransId="{C01EF44E-95FC-4529-9807-24319D6E7D82}"/>
    <dgm:cxn modelId="{B1AB8A2E-CA7F-401F-A3BA-7BA96DF1F3EA}" srcId="{FB4598C8-555F-45BA-969A-6317770FC7CA}" destId="{7FACBFD9-C054-438B-9676-8ED3061DF7D9}" srcOrd="3" destOrd="0" parTransId="{8ECFA27B-7AE2-430B-BD40-7C92B6618466}" sibTransId="{87F57EBD-9911-49EB-B156-D95BE2E3265C}"/>
    <dgm:cxn modelId="{0EB46E44-2F9C-4027-A9DA-4F62508CBDC0}" type="presOf" srcId="{EFA06DD9-B0B4-418E-A26D-E76CE6CDA58F}" destId="{1D816174-2A3B-406C-A247-92B381FF9536}" srcOrd="0" destOrd="0" presId="urn:microsoft.com/office/officeart/2005/8/layout/vList2"/>
    <dgm:cxn modelId="{733A0E4E-DC58-4B28-B030-BF675E6BC5B1}" type="presOf" srcId="{FB4598C8-555F-45BA-969A-6317770FC7CA}" destId="{7B5B245C-E2C2-4A40-BFE7-8D5204671718}" srcOrd="0" destOrd="0" presId="urn:microsoft.com/office/officeart/2005/8/layout/vList2"/>
    <dgm:cxn modelId="{BB62C270-664E-4788-938B-2FBE674CEDAD}" type="presOf" srcId="{7FACBFD9-C054-438B-9676-8ED3061DF7D9}" destId="{7F9A3679-D034-4243-9B1B-67135D84F721}" srcOrd="0" destOrd="0" presId="urn:microsoft.com/office/officeart/2005/8/layout/vList2"/>
    <dgm:cxn modelId="{AFAFA851-D361-473A-9EE2-69BD5C7649FF}" srcId="{FB4598C8-555F-45BA-969A-6317770FC7CA}" destId="{CFBE4292-8367-42D1-B56C-5CED7BDEA605}" srcOrd="1" destOrd="0" parTransId="{9A188A73-873F-4E74-9B3A-9406B3E94FA1}" sibTransId="{056BA9E7-2EFE-4B0B-BE7B-C7DBCD341C4E}"/>
    <dgm:cxn modelId="{11120F53-0911-42D0-868C-33CCD96E30BF}" srcId="{FB4598C8-555F-45BA-969A-6317770FC7CA}" destId="{DA70BEEE-BA05-4632-8E94-9CB37EF65FF7}" srcOrd="0" destOrd="0" parTransId="{621E622F-1305-4530-A8AE-8D6B0BB7D2CE}" sibTransId="{F24990E4-2935-49A7-B5EF-88346254516F}"/>
    <dgm:cxn modelId="{BFABD58C-6256-47A1-BF43-3A779903515F}" type="presOf" srcId="{DA70BEEE-BA05-4632-8E94-9CB37EF65FF7}" destId="{B4DEEB54-9929-4180-B122-B013F9CE7CF4}" srcOrd="0" destOrd="0" presId="urn:microsoft.com/office/officeart/2005/8/layout/vList2"/>
    <dgm:cxn modelId="{7360959A-767E-43F8-A117-EAF76492DF51}" srcId="{FB4598C8-555F-45BA-969A-6317770FC7CA}" destId="{2D2D883A-F650-4B46-8DF3-CDB6B169F2DC}" srcOrd="2" destOrd="0" parTransId="{EB0B072A-BEA4-4372-81AA-F3B38F8F05B3}" sibTransId="{25BDDECA-A583-4C4F-8608-73DB8D8336AB}"/>
    <dgm:cxn modelId="{356313A1-5FCC-4765-8D79-A8A5013F5CCF}" type="presOf" srcId="{CFBE4292-8367-42D1-B56C-5CED7BDEA605}" destId="{5BB2FB22-DFB5-4F78-AE20-5EB9DBAD3AF4}" srcOrd="0" destOrd="0" presId="urn:microsoft.com/office/officeart/2005/8/layout/vList2"/>
    <dgm:cxn modelId="{8B40B58A-874D-419B-9A5A-E81648EFA72D}" type="presParOf" srcId="{7B5B245C-E2C2-4A40-BFE7-8D5204671718}" destId="{B4DEEB54-9929-4180-B122-B013F9CE7CF4}" srcOrd="0" destOrd="0" presId="urn:microsoft.com/office/officeart/2005/8/layout/vList2"/>
    <dgm:cxn modelId="{F519BD4B-48E5-4DC8-9D78-595F7D5F09B7}" type="presParOf" srcId="{7B5B245C-E2C2-4A40-BFE7-8D5204671718}" destId="{B57D8ECA-2A80-42EE-9C5C-53E16B0497F5}" srcOrd="1" destOrd="0" presId="urn:microsoft.com/office/officeart/2005/8/layout/vList2"/>
    <dgm:cxn modelId="{EFC1004E-4A76-45CF-AC54-72B640971FAD}" type="presParOf" srcId="{7B5B245C-E2C2-4A40-BFE7-8D5204671718}" destId="{5BB2FB22-DFB5-4F78-AE20-5EB9DBAD3AF4}" srcOrd="2" destOrd="0" presId="urn:microsoft.com/office/officeart/2005/8/layout/vList2"/>
    <dgm:cxn modelId="{91F9F3A4-BFCE-428F-89D0-F0333DDA88EB}" type="presParOf" srcId="{7B5B245C-E2C2-4A40-BFE7-8D5204671718}" destId="{52E211C2-1AA5-4F50-8A12-E1AF6E0C4F6E}" srcOrd="3" destOrd="0" presId="urn:microsoft.com/office/officeart/2005/8/layout/vList2"/>
    <dgm:cxn modelId="{24BADF00-CD78-4A59-93F3-675C503F05E9}" type="presParOf" srcId="{7B5B245C-E2C2-4A40-BFE7-8D5204671718}" destId="{73E78232-73CF-4AE5-944C-E5DB16CDB483}" srcOrd="4" destOrd="0" presId="urn:microsoft.com/office/officeart/2005/8/layout/vList2"/>
    <dgm:cxn modelId="{E8BAE575-DA26-40DE-A1FB-D5668461F470}" type="presParOf" srcId="{7B5B245C-E2C2-4A40-BFE7-8D5204671718}" destId="{E653FB5E-85FD-4F76-B89F-814B1FFA2DBD}" srcOrd="5" destOrd="0" presId="urn:microsoft.com/office/officeart/2005/8/layout/vList2"/>
    <dgm:cxn modelId="{440777AA-278E-4681-8E17-B285D527DBF9}" type="presParOf" srcId="{7B5B245C-E2C2-4A40-BFE7-8D5204671718}" destId="{7F9A3679-D034-4243-9B1B-67135D84F721}" srcOrd="6" destOrd="0" presId="urn:microsoft.com/office/officeart/2005/8/layout/vList2"/>
    <dgm:cxn modelId="{D0195249-4F8A-4EE8-8462-9AEC2D186480}" type="presParOf" srcId="{7B5B245C-E2C2-4A40-BFE7-8D5204671718}" destId="{8FE97004-B6C5-4044-9A92-695B753121F7}" srcOrd="7" destOrd="0" presId="urn:microsoft.com/office/officeart/2005/8/layout/vList2"/>
    <dgm:cxn modelId="{0BB9EED5-9280-42FB-8534-7075F963DBCE}" type="presParOf" srcId="{7B5B245C-E2C2-4A40-BFE7-8D5204671718}" destId="{1D816174-2A3B-406C-A247-92B381FF953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B9A9D59-1C65-4424-A987-CCD8C11DF98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A3277034-36BA-4CB9-8E8A-2514B388CE05}">
      <dgm:prSet/>
      <dgm:spPr/>
      <dgm:t>
        <a:bodyPr/>
        <a:lstStyle/>
        <a:p>
          <a:r>
            <a:rPr lang="it-IT"/>
            <a:t>Esistenza di vari dialetti primari di una lingua che sono le varietà basse;</a:t>
          </a:r>
          <a:endParaRPr lang="en-US"/>
        </a:p>
      </dgm:t>
    </dgm:pt>
    <dgm:pt modelId="{55F986B7-899E-4A52-BBCF-5B7514D906A3}" type="parTrans" cxnId="{A77D8B59-59DF-4C0B-8216-9FA61F8BBA05}">
      <dgm:prSet/>
      <dgm:spPr/>
      <dgm:t>
        <a:bodyPr/>
        <a:lstStyle/>
        <a:p>
          <a:endParaRPr lang="en-US"/>
        </a:p>
      </dgm:t>
    </dgm:pt>
    <dgm:pt modelId="{006BCD24-B46D-4BC5-8290-671F201DA8F4}" type="sibTrans" cxnId="{A77D8B59-59DF-4C0B-8216-9FA61F8BBA05}">
      <dgm:prSet/>
      <dgm:spPr/>
      <dgm:t>
        <a:bodyPr/>
        <a:lstStyle/>
        <a:p>
          <a:endParaRPr lang="en-US"/>
        </a:p>
      </dgm:t>
    </dgm:pt>
    <dgm:pt modelId="{3096B573-CE5D-4DF4-A653-3F85247916B7}">
      <dgm:prSet/>
      <dgm:spPr/>
      <dgm:t>
        <a:bodyPr/>
        <a:lstStyle/>
        <a:p>
          <a:r>
            <a:rPr lang="it-IT"/>
            <a:t>Presenza di dialetti sottoposti alla varietà alta;</a:t>
          </a:r>
          <a:endParaRPr lang="en-US"/>
        </a:p>
      </dgm:t>
    </dgm:pt>
    <dgm:pt modelId="{DEBE13D8-2819-414B-84C7-746325DB1BCE}" type="parTrans" cxnId="{17D02594-4946-4D02-BD1D-3F0DDCDB6968}">
      <dgm:prSet/>
      <dgm:spPr/>
      <dgm:t>
        <a:bodyPr/>
        <a:lstStyle/>
        <a:p>
          <a:endParaRPr lang="en-US"/>
        </a:p>
      </dgm:t>
    </dgm:pt>
    <dgm:pt modelId="{18A2E5C6-A6B3-4B5A-83ED-A6A16AA69CDF}" type="sibTrans" cxnId="{17D02594-4946-4D02-BD1D-3F0DDCDB6968}">
      <dgm:prSet/>
      <dgm:spPr/>
      <dgm:t>
        <a:bodyPr/>
        <a:lstStyle/>
        <a:p>
          <a:endParaRPr lang="en-US"/>
        </a:p>
      </dgm:t>
    </dgm:pt>
    <dgm:pt modelId="{ADED27F5-54C7-445C-A6E9-FB94380CA048}">
      <dgm:prSet/>
      <dgm:spPr/>
      <dgm:t>
        <a:bodyPr/>
        <a:lstStyle/>
        <a:p>
          <a:r>
            <a:rPr lang="it-IT"/>
            <a:t>Stabile coesistenza di varietà alta a bassa/basse;</a:t>
          </a:r>
          <a:endParaRPr lang="en-US"/>
        </a:p>
      </dgm:t>
    </dgm:pt>
    <dgm:pt modelId="{DA9407EC-2445-4557-8EF4-D631E0DE6807}" type="parTrans" cxnId="{6F39C832-D626-4234-9C02-C3702D3E2B5F}">
      <dgm:prSet/>
      <dgm:spPr/>
      <dgm:t>
        <a:bodyPr/>
        <a:lstStyle/>
        <a:p>
          <a:endParaRPr lang="en-US"/>
        </a:p>
      </dgm:t>
    </dgm:pt>
    <dgm:pt modelId="{4C4FDF5F-6B3F-4566-A7FE-3FBEFD5E3B1D}" type="sibTrans" cxnId="{6F39C832-D626-4234-9C02-C3702D3E2B5F}">
      <dgm:prSet/>
      <dgm:spPr/>
      <dgm:t>
        <a:bodyPr/>
        <a:lstStyle/>
        <a:p>
          <a:endParaRPr lang="en-US"/>
        </a:p>
      </dgm:t>
    </dgm:pt>
    <dgm:pt modelId="{3D228CD1-B392-4B5D-808D-22FF775D0E1E}">
      <dgm:prSet/>
      <dgm:spPr/>
      <dgm:t>
        <a:bodyPr/>
        <a:lstStyle/>
        <a:p>
          <a:r>
            <a:rPr lang="it-IT"/>
            <a:t>Differenza (formale) sistematica tra varietà alta e bassa (non sono mutualmente intellegibili/intercomprensibili);</a:t>
          </a:r>
          <a:endParaRPr lang="en-US"/>
        </a:p>
      </dgm:t>
    </dgm:pt>
    <dgm:pt modelId="{59196EF1-7E4D-4E72-8B96-3070A61F3AA1}" type="parTrans" cxnId="{EAB1013D-948F-4557-A2ED-B5969C06955B}">
      <dgm:prSet/>
      <dgm:spPr/>
      <dgm:t>
        <a:bodyPr/>
        <a:lstStyle/>
        <a:p>
          <a:endParaRPr lang="en-US"/>
        </a:p>
      </dgm:t>
    </dgm:pt>
    <dgm:pt modelId="{DED3ADFE-B187-4E5D-A839-16D959B5AF5A}" type="sibTrans" cxnId="{EAB1013D-948F-4557-A2ED-B5969C06955B}">
      <dgm:prSet/>
      <dgm:spPr/>
      <dgm:t>
        <a:bodyPr/>
        <a:lstStyle/>
        <a:p>
          <a:endParaRPr lang="en-US"/>
        </a:p>
      </dgm:t>
    </dgm:pt>
    <dgm:pt modelId="{D2880901-A43A-4040-A535-42FB03A9F21A}">
      <dgm:prSet/>
      <dgm:spPr/>
      <dgm:t>
        <a:bodyPr/>
        <a:lstStyle/>
        <a:p>
          <a:r>
            <a:rPr lang="it-IT"/>
            <a:t>La varietà alta è lingua letteraria;</a:t>
          </a:r>
          <a:endParaRPr lang="en-US"/>
        </a:p>
      </dgm:t>
    </dgm:pt>
    <dgm:pt modelId="{697C0748-B97B-4DDA-9915-99D46E8A41CB}" type="parTrans" cxnId="{BE6D188E-F4E1-46BD-AA40-3B6208112184}">
      <dgm:prSet/>
      <dgm:spPr/>
      <dgm:t>
        <a:bodyPr/>
        <a:lstStyle/>
        <a:p>
          <a:endParaRPr lang="en-US"/>
        </a:p>
      </dgm:t>
    </dgm:pt>
    <dgm:pt modelId="{69FCF804-A7EE-4300-9836-AD3489F763B5}" type="sibTrans" cxnId="{BE6D188E-F4E1-46BD-AA40-3B6208112184}">
      <dgm:prSet/>
      <dgm:spPr/>
      <dgm:t>
        <a:bodyPr/>
        <a:lstStyle/>
        <a:p>
          <a:endParaRPr lang="en-US"/>
        </a:p>
      </dgm:t>
    </dgm:pt>
    <dgm:pt modelId="{D94B4E50-EA81-4175-A5D8-BBFF4351545A}">
      <dgm:prSet/>
      <dgm:spPr/>
      <dgm:t>
        <a:bodyPr/>
        <a:lstStyle/>
        <a:p>
          <a:r>
            <a:rPr lang="it-IT"/>
            <a:t>La varietà alta  è standardizzata ed elaborata;</a:t>
          </a:r>
          <a:endParaRPr lang="en-US"/>
        </a:p>
      </dgm:t>
    </dgm:pt>
    <dgm:pt modelId="{F676B7B8-512B-4C71-9954-33963CC5D5B5}" type="parTrans" cxnId="{93C6F36D-BE61-44A6-8A39-B7C4DB72E722}">
      <dgm:prSet/>
      <dgm:spPr/>
      <dgm:t>
        <a:bodyPr/>
        <a:lstStyle/>
        <a:p>
          <a:endParaRPr lang="en-US"/>
        </a:p>
      </dgm:t>
    </dgm:pt>
    <dgm:pt modelId="{4CBC068A-5C8F-4DE1-B473-2477A06A84AA}" type="sibTrans" cxnId="{93C6F36D-BE61-44A6-8A39-B7C4DB72E722}">
      <dgm:prSet/>
      <dgm:spPr/>
      <dgm:t>
        <a:bodyPr/>
        <a:lstStyle/>
        <a:p>
          <a:endParaRPr lang="en-US"/>
        </a:p>
      </dgm:t>
    </dgm:pt>
    <dgm:pt modelId="{49666CB2-EDA7-4E10-8270-0FC461CAC859}">
      <dgm:prSet/>
      <dgm:spPr/>
      <dgm:t>
        <a:bodyPr/>
        <a:lstStyle/>
        <a:p>
          <a:r>
            <a:rPr lang="it-IT"/>
            <a:t>La varietà alta  può essere usata nei domini formali, ma non nella comunicazione ordinaria (informale).</a:t>
          </a:r>
          <a:endParaRPr lang="en-US"/>
        </a:p>
      </dgm:t>
    </dgm:pt>
    <dgm:pt modelId="{A92AA861-BBB3-496E-B136-AEE4C6ECDE20}" type="parTrans" cxnId="{F35CFDB5-F629-416A-B3CC-677EB89E6870}">
      <dgm:prSet/>
      <dgm:spPr/>
      <dgm:t>
        <a:bodyPr/>
        <a:lstStyle/>
        <a:p>
          <a:endParaRPr lang="en-US"/>
        </a:p>
      </dgm:t>
    </dgm:pt>
    <dgm:pt modelId="{BC370FD5-5276-485E-82D2-F2D7D54F4D5E}" type="sibTrans" cxnId="{F35CFDB5-F629-416A-B3CC-677EB89E6870}">
      <dgm:prSet/>
      <dgm:spPr/>
      <dgm:t>
        <a:bodyPr/>
        <a:lstStyle/>
        <a:p>
          <a:endParaRPr lang="en-US"/>
        </a:p>
      </dgm:t>
    </dgm:pt>
    <dgm:pt modelId="{C0794259-D246-4F0B-999F-12DC23FCBE17}" type="pres">
      <dgm:prSet presAssocID="{CB9A9D59-1C65-4424-A987-CCD8C11DF98E}" presName="root" presStyleCnt="0">
        <dgm:presLayoutVars>
          <dgm:dir/>
          <dgm:resizeHandles val="exact"/>
        </dgm:presLayoutVars>
      </dgm:prSet>
      <dgm:spPr/>
    </dgm:pt>
    <dgm:pt modelId="{713BCFBF-D8E3-40FD-B571-D3D4C72952FF}" type="pres">
      <dgm:prSet presAssocID="{A3277034-36BA-4CB9-8E8A-2514B388CE05}" presName="compNode" presStyleCnt="0"/>
      <dgm:spPr/>
    </dgm:pt>
    <dgm:pt modelId="{045890DC-9F96-4DA7-9826-1BF39AEA2CF2}" type="pres">
      <dgm:prSet presAssocID="{A3277034-36BA-4CB9-8E8A-2514B388CE05}" presName="bgRect" presStyleLbl="bgShp" presStyleIdx="0" presStyleCnt="7"/>
      <dgm:spPr/>
    </dgm:pt>
    <dgm:pt modelId="{171484BE-B507-489C-A73D-A72954120FE8}" type="pres">
      <dgm:prSet presAssocID="{A3277034-36BA-4CB9-8E8A-2514B388CE05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hjong"/>
        </a:ext>
      </dgm:extLst>
    </dgm:pt>
    <dgm:pt modelId="{AABB9762-501E-4EE8-B8D8-3E9F5BF90F02}" type="pres">
      <dgm:prSet presAssocID="{A3277034-36BA-4CB9-8E8A-2514B388CE05}" presName="spaceRect" presStyleCnt="0"/>
      <dgm:spPr/>
    </dgm:pt>
    <dgm:pt modelId="{983901AA-2481-465C-B0C6-53CA95E8DA72}" type="pres">
      <dgm:prSet presAssocID="{A3277034-36BA-4CB9-8E8A-2514B388CE05}" presName="parTx" presStyleLbl="revTx" presStyleIdx="0" presStyleCnt="7">
        <dgm:presLayoutVars>
          <dgm:chMax val="0"/>
          <dgm:chPref val="0"/>
        </dgm:presLayoutVars>
      </dgm:prSet>
      <dgm:spPr/>
    </dgm:pt>
    <dgm:pt modelId="{791A657A-669E-429B-9517-BF32C3F3EC0A}" type="pres">
      <dgm:prSet presAssocID="{006BCD24-B46D-4BC5-8290-671F201DA8F4}" presName="sibTrans" presStyleCnt="0"/>
      <dgm:spPr/>
    </dgm:pt>
    <dgm:pt modelId="{7DEBBF5C-A94A-4B82-BF8B-6B3A69A70EEB}" type="pres">
      <dgm:prSet presAssocID="{3096B573-CE5D-4DF4-A653-3F85247916B7}" presName="compNode" presStyleCnt="0"/>
      <dgm:spPr/>
    </dgm:pt>
    <dgm:pt modelId="{686FF075-29D4-4617-A4FA-9834446E0B92}" type="pres">
      <dgm:prSet presAssocID="{3096B573-CE5D-4DF4-A653-3F85247916B7}" presName="bgRect" presStyleLbl="bgShp" presStyleIdx="1" presStyleCnt="7"/>
      <dgm:spPr/>
    </dgm:pt>
    <dgm:pt modelId="{52F08CC3-B46E-46B6-AB1B-4CAFC5B4ACCE}" type="pres">
      <dgm:prSet presAssocID="{3096B573-CE5D-4DF4-A653-3F85247916B7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nabata Tree"/>
        </a:ext>
      </dgm:extLst>
    </dgm:pt>
    <dgm:pt modelId="{508995CB-3B66-4D8C-8774-61DD2812B210}" type="pres">
      <dgm:prSet presAssocID="{3096B573-CE5D-4DF4-A653-3F85247916B7}" presName="spaceRect" presStyleCnt="0"/>
      <dgm:spPr/>
    </dgm:pt>
    <dgm:pt modelId="{0C3C71D6-CAF5-4191-9AE3-5E763D23048C}" type="pres">
      <dgm:prSet presAssocID="{3096B573-CE5D-4DF4-A653-3F85247916B7}" presName="parTx" presStyleLbl="revTx" presStyleIdx="1" presStyleCnt="7">
        <dgm:presLayoutVars>
          <dgm:chMax val="0"/>
          <dgm:chPref val="0"/>
        </dgm:presLayoutVars>
      </dgm:prSet>
      <dgm:spPr/>
    </dgm:pt>
    <dgm:pt modelId="{0F89A8F1-B061-46FC-90A3-AE16692CD7A8}" type="pres">
      <dgm:prSet presAssocID="{18A2E5C6-A6B3-4B5A-83ED-A6A16AA69CDF}" presName="sibTrans" presStyleCnt="0"/>
      <dgm:spPr/>
    </dgm:pt>
    <dgm:pt modelId="{D15EEDA9-98A7-47CE-BE0B-0B69A4A4C4C1}" type="pres">
      <dgm:prSet presAssocID="{ADED27F5-54C7-445C-A6E9-FB94380CA048}" presName="compNode" presStyleCnt="0"/>
      <dgm:spPr/>
    </dgm:pt>
    <dgm:pt modelId="{5C3C9DC1-2343-4BAD-834E-A0DE0BB975C5}" type="pres">
      <dgm:prSet presAssocID="{ADED27F5-54C7-445C-A6E9-FB94380CA048}" presName="bgRect" presStyleLbl="bgShp" presStyleIdx="2" presStyleCnt="7"/>
      <dgm:spPr/>
    </dgm:pt>
    <dgm:pt modelId="{F067DDE0-09BF-4D36-BEFA-35A5CC15EAEB}" type="pres">
      <dgm:prSet presAssocID="{ADED27F5-54C7-445C-A6E9-FB94380CA048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rse"/>
        </a:ext>
      </dgm:extLst>
    </dgm:pt>
    <dgm:pt modelId="{0592E7BB-9D8C-4985-B2D9-8097C3FB7F88}" type="pres">
      <dgm:prSet presAssocID="{ADED27F5-54C7-445C-A6E9-FB94380CA048}" presName="spaceRect" presStyleCnt="0"/>
      <dgm:spPr/>
    </dgm:pt>
    <dgm:pt modelId="{E0139CF5-2089-42E7-94DA-8B79674C6EAA}" type="pres">
      <dgm:prSet presAssocID="{ADED27F5-54C7-445C-A6E9-FB94380CA048}" presName="parTx" presStyleLbl="revTx" presStyleIdx="2" presStyleCnt="7">
        <dgm:presLayoutVars>
          <dgm:chMax val="0"/>
          <dgm:chPref val="0"/>
        </dgm:presLayoutVars>
      </dgm:prSet>
      <dgm:spPr/>
    </dgm:pt>
    <dgm:pt modelId="{50FE3CBD-ED4B-4DD1-A49C-F77AE40A8FA8}" type="pres">
      <dgm:prSet presAssocID="{4C4FDF5F-6B3F-4566-A7FE-3FBEFD5E3B1D}" presName="sibTrans" presStyleCnt="0"/>
      <dgm:spPr/>
    </dgm:pt>
    <dgm:pt modelId="{1E34A812-4F0D-446D-9E20-CCF9EFBB1DF1}" type="pres">
      <dgm:prSet presAssocID="{3D228CD1-B392-4B5D-808D-22FF775D0E1E}" presName="compNode" presStyleCnt="0"/>
      <dgm:spPr/>
    </dgm:pt>
    <dgm:pt modelId="{C20FEEBF-3E2C-4A11-A709-F91D8E050F6D}" type="pres">
      <dgm:prSet presAssocID="{3D228CD1-B392-4B5D-808D-22FF775D0E1E}" presName="bgRect" presStyleLbl="bgShp" presStyleIdx="3" presStyleCnt="7"/>
      <dgm:spPr/>
    </dgm:pt>
    <dgm:pt modelId="{45691E12-CCE8-432B-8868-CC822AEA0679}" type="pres">
      <dgm:prSet presAssocID="{3D228CD1-B392-4B5D-808D-22FF775D0E1E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keleton"/>
        </a:ext>
      </dgm:extLst>
    </dgm:pt>
    <dgm:pt modelId="{BE6AAB3C-76B6-4BA9-882B-A17E9A240829}" type="pres">
      <dgm:prSet presAssocID="{3D228CD1-B392-4B5D-808D-22FF775D0E1E}" presName="spaceRect" presStyleCnt="0"/>
      <dgm:spPr/>
    </dgm:pt>
    <dgm:pt modelId="{F9E08095-F6DF-4D7E-81A5-BF5AA2D3E02E}" type="pres">
      <dgm:prSet presAssocID="{3D228CD1-B392-4B5D-808D-22FF775D0E1E}" presName="parTx" presStyleLbl="revTx" presStyleIdx="3" presStyleCnt="7">
        <dgm:presLayoutVars>
          <dgm:chMax val="0"/>
          <dgm:chPref val="0"/>
        </dgm:presLayoutVars>
      </dgm:prSet>
      <dgm:spPr/>
    </dgm:pt>
    <dgm:pt modelId="{33253D33-78AC-4646-A0B6-BFAD0A76D2CF}" type="pres">
      <dgm:prSet presAssocID="{DED3ADFE-B187-4E5D-A839-16D959B5AF5A}" presName="sibTrans" presStyleCnt="0"/>
      <dgm:spPr/>
    </dgm:pt>
    <dgm:pt modelId="{8968AC18-C4B0-4AFF-B9F5-7D4458202B3D}" type="pres">
      <dgm:prSet presAssocID="{D2880901-A43A-4040-A535-42FB03A9F21A}" presName="compNode" presStyleCnt="0"/>
      <dgm:spPr/>
    </dgm:pt>
    <dgm:pt modelId="{00386536-4791-41B0-8C66-9C4B2AFA74AD}" type="pres">
      <dgm:prSet presAssocID="{D2880901-A43A-4040-A535-42FB03A9F21A}" presName="bgRect" presStyleLbl="bgShp" presStyleIdx="4" presStyleCnt="7"/>
      <dgm:spPr/>
    </dgm:pt>
    <dgm:pt modelId="{2D7AB323-A9F4-4301-B334-723E58CAE053}" type="pres">
      <dgm:prSet presAssocID="{D2880901-A43A-4040-A535-42FB03A9F21A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B63FE078-7CD0-40C3-BB20-EA7A1DF1AECD}" type="pres">
      <dgm:prSet presAssocID="{D2880901-A43A-4040-A535-42FB03A9F21A}" presName="spaceRect" presStyleCnt="0"/>
      <dgm:spPr/>
    </dgm:pt>
    <dgm:pt modelId="{95EDCDAF-9288-46AF-B974-202939CD3DA2}" type="pres">
      <dgm:prSet presAssocID="{D2880901-A43A-4040-A535-42FB03A9F21A}" presName="parTx" presStyleLbl="revTx" presStyleIdx="4" presStyleCnt="7">
        <dgm:presLayoutVars>
          <dgm:chMax val="0"/>
          <dgm:chPref val="0"/>
        </dgm:presLayoutVars>
      </dgm:prSet>
      <dgm:spPr/>
    </dgm:pt>
    <dgm:pt modelId="{29FB7F81-2B8F-4879-A08F-FB7890EC6070}" type="pres">
      <dgm:prSet presAssocID="{69FCF804-A7EE-4300-9836-AD3489F763B5}" presName="sibTrans" presStyleCnt="0"/>
      <dgm:spPr/>
    </dgm:pt>
    <dgm:pt modelId="{972E5845-EEC3-46F5-943B-2BA96F1C39CE}" type="pres">
      <dgm:prSet presAssocID="{D94B4E50-EA81-4175-A5D8-BBFF4351545A}" presName="compNode" presStyleCnt="0"/>
      <dgm:spPr/>
    </dgm:pt>
    <dgm:pt modelId="{592C0BC1-55A6-48D3-BFAC-46A101F4FC38}" type="pres">
      <dgm:prSet presAssocID="{D94B4E50-EA81-4175-A5D8-BBFF4351545A}" presName="bgRect" presStyleLbl="bgShp" presStyleIdx="5" presStyleCnt="7"/>
      <dgm:spPr/>
    </dgm:pt>
    <dgm:pt modelId="{14EC128E-376C-47E2-AD9E-4AC24106D7B5}" type="pres">
      <dgm:prSet presAssocID="{D94B4E50-EA81-4175-A5D8-BBFF4351545A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9ED3432-46D2-4847-8590-DFAAB6E5AEC4}" type="pres">
      <dgm:prSet presAssocID="{D94B4E50-EA81-4175-A5D8-BBFF4351545A}" presName="spaceRect" presStyleCnt="0"/>
      <dgm:spPr/>
    </dgm:pt>
    <dgm:pt modelId="{38232109-EB6A-45F9-B835-50B1AC645185}" type="pres">
      <dgm:prSet presAssocID="{D94B4E50-EA81-4175-A5D8-BBFF4351545A}" presName="parTx" presStyleLbl="revTx" presStyleIdx="5" presStyleCnt="7">
        <dgm:presLayoutVars>
          <dgm:chMax val="0"/>
          <dgm:chPref val="0"/>
        </dgm:presLayoutVars>
      </dgm:prSet>
      <dgm:spPr/>
    </dgm:pt>
    <dgm:pt modelId="{44270924-2B01-4AAB-A685-D761344EA69E}" type="pres">
      <dgm:prSet presAssocID="{4CBC068A-5C8F-4DE1-B473-2477A06A84AA}" presName="sibTrans" presStyleCnt="0"/>
      <dgm:spPr/>
    </dgm:pt>
    <dgm:pt modelId="{73F403F3-DA27-45CA-851D-6F52506D1149}" type="pres">
      <dgm:prSet presAssocID="{49666CB2-EDA7-4E10-8270-0FC461CAC859}" presName="compNode" presStyleCnt="0"/>
      <dgm:spPr/>
    </dgm:pt>
    <dgm:pt modelId="{DB25C7FD-994F-465C-BCF0-6A816FE43A96}" type="pres">
      <dgm:prSet presAssocID="{49666CB2-EDA7-4E10-8270-0FC461CAC859}" presName="bgRect" presStyleLbl="bgShp" presStyleIdx="6" presStyleCnt="7"/>
      <dgm:spPr/>
    </dgm:pt>
    <dgm:pt modelId="{4ECBBA92-59FE-45FE-AA61-73F2B6805DE0}" type="pres">
      <dgm:prSet presAssocID="{49666CB2-EDA7-4E10-8270-0FC461CAC859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ngue"/>
        </a:ext>
      </dgm:extLst>
    </dgm:pt>
    <dgm:pt modelId="{349FF61A-96BF-43A7-A8DC-B34B6991A67D}" type="pres">
      <dgm:prSet presAssocID="{49666CB2-EDA7-4E10-8270-0FC461CAC859}" presName="spaceRect" presStyleCnt="0"/>
      <dgm:spPr/>
    </dgm:pt>
    <dgm:pt modelId="{9D59DF5B-2334-48A7-8093-EA6D75C3DC30}" type="pres">
      <dgm:prSet presAssocID="{49666CB2-EDA7-4E10-8270-0FC461CAC859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F832E312-31A1-4508-84FE-C57EDC8741D9}" type="presOf" srcId="{49666CB2-EDA7-4E10-8270-0FC461CAC859}" destId="{9D59DF5B-2334-48A7-8093-EA6D75C3DC30}" srcOrd="0" destOrd="0" presId="urn:microsoft.com/office/officeart/2018/2/layout/IconVerticalSolidList"/>
    <dgm:cxn modelId="{82C59218-F407-45A1-9BE9-382AD2C4CB0B}" type="presOf" srcId="{D94B4E50-EA81-4175-A5D8-BBFF4351545A}" destId="{38232109-EB6A-45F9-B835-50B1AC645185}" srcOrd="0" destOrd="0" presId="urn:microsoft.com/office/officeart/2018/2/layout/IconVerticalSolidList"/>
    <dgm:cxn modelId="{921A3E1A-5365-49DC-A600-B58FD7C10484}" type="presOf" srcId="{3096B573-CE5D-4DF4-A653-3F85247916B7}" destId="{0C3C71D6-CAF5-4191-9AE3-5E763D23048C}" srcOrd="0" destOrd="0" presId="urn:microsoft.com/office/officeart/2018/2/layout/IconVerticalSolidList"/>
    <dgm:cxn modelId="{E7EED61D-329E-4523-833A-A946690299C3}" type="presOf" srcId="{ADED27F5-54C7-445C-A6E9-FB94380CA048}" destId="{E0139CF5-2089-42E7-94DA-8B79674C6EAA}" srcOrd="0" destOrd="0" presId="urn:microsoft.com/office/officeart/2018/2/layout/IconVerticalSolidList"/>
    <dgm:cxn modelId="{6F39C832-D626-4234-9C02-C3702D3E2B5F}" srcId="{CB9A9D59-1C65-4424-A987-CCD8C11DF98E}" destId="{ADED27F5-54C7-445C-A6E9-FB94380CA048}" srcOrd="2" destOrd="0" parTransId="{DA9407EC-2445-4557-8EF4-D631E0DE6807}" sibTransId="{4C4FDF5F-6B3F-4566-A7FE-3FBEFD5E3B1D}"/>
    <dgm:cxn modelId="{1BE88339-756C-4562-BE7A-0EA45712CB45}" type="presOf" srcId="{3D228CD1-B392-4B5D-808D-22FF775D0E1E}" destId="{F9E08095-F6DF-4D7E-81A5-BF5AA2D3E02E}" srcOrd="0" destOrd="0" presId="urn:microsoft.com/office/officeart/2018/2/layout/IconVerticalSolidList"/>
    <dgm:cxn modelId="{EAB1013D-948F-4557-A2ED-B5969C06955B}" srcId="{CB9A9D59-1C65-4424-A987-CCD8C11DF98E}" destId="{3D228CD1-B392-4B5D-808D-22FF775D0E1E}" srcOrd="3" destOrd="0" parTransId="{59196EF1-7E4D-4E72-8B96-3070A61F3AA1}" sibTransId="{DED3ADFE-B187-4E5D-A839-16D959B5AF5A}"/>
    <dgm:cxn modelId="{93C6F36D-BE61-44A6-8A39-B7C4DB72E722}" srcId="{CB9A9D59-1C65-4424-A987-CCD8C11DF98E}" destId="{D94B4E50-EA81-4175-A5D8-BBFF4351545A}" srcOrd="5" destOrd="0" parTransId="{F676B7B8-512B-4C71-9954-33963CC5D5B5}" sibTransId="{4CBC068A-5C8F-4DE1-B473-2477A06A84AA}"/>
    <dgm:cxn modelId="{A77D8B59-59DF-4C0B-8216-9FA61F8BBA05}" srcId="{CB9A9D59-1C65-4424-A987-CCD8C11DF98E}" destId="{A3277034-36BA-4CB9-8E8A-2514B388CE05}" srcOrd="0" destOrd="0" parTransId="{55F986B7-899E-4A52-BBCF-5B7514D906A3}" sibTransId="{006BCD24-B46D-4BC5-8290-671F201DA8F4}"/>
    <dgm:cxn modelId="{BE6D188E-F4E1-46BD-AA40-3B6208112184}" srcId="{CB9A9D59-1C65-4424-A987-CCD8C11DF98E}" destId="{D2880901-A43A-4040-A535-42FB03A9F21A}" srcOrd="4" destOrd="0" parTransId="{697C0748-B97B-4DDA-9915-99D46E8A41CB}" sibTransId="{69FCF804-A7EE-4300-9836-AD3489F763B5}"/>
    <dgm:cxn modelId="{17D02594-4946-4D02-BD1D-3F0DDCDB6968}" srcId="{CB9A9D59-1C65-4424-A987-CCD8C11DF98E}" destId="{3096B573-CE5D-4DF4-A653-3F85247916B7}" srcOrd="1" destOrd="0" parTransId="{DEBE13D8-2819-414B-84C7-746325DB1BCE}" sibTransId="{18A2E5C6-A6B3-4B5A-83ED-A6A16AA69CDF}"/>
    <dgm:cxn modelId="{F35CFDB5-F629-416A-B3CC-677EB89E6870}" srcId="{CB9A9D59-1C65-4424-A987-CCD8C11DF98E}" destId="{49666CB2-EDA7-4E10-8270-0FC461CAC859}" srcOrd="6" destOrd="0" parTransId="{A92AA861-BBB3-496E-B136-AEE4C6ECDE20}" sibTransId="{BC370FD5-5276-485E-82D2-F2D7D54F4D5E}"/>
    <dgm:cxn modelId="{42D0A4B9-D0A2-488C-8103-B5A618B92D0D}" type="presOf" srcId="{D2880901-A43A-4040-A535-42FB03A9F21A}" destId="{95EDCDAF-9288-46AF-B974-202939CD3DA2}" srcOrd="0" destOrd="0" presId="urn:microsoft.com/office/officeart/2018/2/layout/IconVerticalSolidList"/>
    <dgm:cxn modelId="{13B145C1-1AE7-4C6E-9FED-E449C8D3C187}" type="presOf" srcId="{A3277034-36BA-4CB9-8E8A-2514B388CE05}" destId="{983901AA-2481-465C-B0C6-53CA95E8DA72}" srcOrd="0" destOrd="0" presId="urn:microsoft.com/office/officeart/2018/2/layout/IconVerticalSolidList"/>
    <dgm:cxn modelId="{9D422DFB-6D56-449A-BD81-D805E902F3BA}" type="presOf" srcId="{CB9A9D59-1C65-4424-A987-CCD8C11DF98E}" destId="{C0794259-D246-4F0B-999F-12DC23FCBE17}" srcOrd="0" destOrd="0" presId="urn:microsoft.com/office/officeart/2018/2/layout/IconVerticalSolidList"/>
    <dgm:cxn modelId="{EFE011A4-12A9-4130-BEF0-752BA0A1BFE3}" type="presParOf" srcId="{C0794259-D246-4F0B-999F-12DC23FCBE17}" destId="{713BCFBF-D8E3-40FD-B571-D3D4C72952FF}" srcOrd="0" destOrd="0" presId="urn:microsoft.com/office/officeart/2018/2/layout/IconVerticalSolidList"/>
    <dgm:cxn modelId="{6C24B21D-7B73-4A48-A97C-FB7CD94B4D2F}" type="presParOf" srcId="{713BCFBF-D8E3-40FD-B571-D3D4C72952FF}" destId="{045890DC-9F96-4DA7-9826-1BF39AEA2CF2}" srcOrd="0" destOrd="0" presId="urn:microsoft.com/office/officeart/2018/2/layout/IconVerticalSolidList"/>
    <dgm:cxn modelId="{00C18782-9E88-4098-A5CC-90841C92C89F}" type="presParOf" srcId="{713BCFBF-D8E3-40FD-B571-D3D4C72952FF}" destId="{171484BE-B507-489C-A73D-A72954120FE8}" srcOrd="1" destOrd="0" presId="urn:microsoft.com/office/officeart/2018/2/layout/IconVerticalSolidList"/>
    <dgm:cxn modelId="{68684252-4E09-4F4B-A392-97B55C8202F6}" type="presParOf" srcId="{713BCFBF-D8E3-40FD-B571-D3D4C72952FF}" destId="{AABB9762-501E-4EE8-B8D8-3E9F5BF90F02}" srcOrd="2" destOrd="0" presId="urn:microsoft.com/office/officeart/2018/2/layout/IconVerticalSolidList"/>
    <dgm:cxn modelId="{C7B0B198-791E-479B-8F62-F40C9A6F6D69}" type="presParOf" srcId="{713BCFBF-D8E3-40FD-B571-D3D4C72952FF}" destId="{983901AA-2481-465C-B0C6-53CA95E8DA72}" srcOrd="3" destOrd="0" presId="urn:microsoft.com/office/officeart/2018/2/layout/IconVerticalSolidList"/>
    <dgm:cxn modelId="{7E3EBAC5-6FF1-4DD4-B95F-644B134FF60A}" type="presParOf" srcId="{C0794259-D246-4F0B-999F-12DC23FCBE17}" destId="{791A657A-669E-429B-9517-BF32C3F3EC0A}" srcOrd="1" destOrd="0" presId="urn:microsoft.com/office/officeart/2018/2/layout/IconVerticalSolidList"/>
    <dgm:cxn modelId="{EB02B9C2-471B-4D23-9835-8ACA9A0AA377}" type="presParOf" srcId="{C0794259-D246-4F0B-999F-12DC23FCBE17}" destId="{7DEBBF5C-A94A-4B82-BF8B-6B3A69A70EEB}" srcOrd="2" destOrd="0" presId="urn:microsoft.com/office/officeart/2018/2/layout/IconVerticalSolidList"/>
    <dgm:cxn modelId="{68502856-FF45-4433-801E-4A2C21040A3E}" type="presParOf" srcId="{7DEBBF5C-A94A-4B82-BF8B-6B3A69A70EEB}" destId="{686FF075-29D4-4617-A4FA-9834446E0B92}" srcOrd="0" destOrd="0" presId="urn:microsoft.com/office/officeart/2018/2/layout/IconVerticalSolidList"/>
    <dgm:cxn modelId="{EB061960-BF49-43C8-B3FA-83937D542E4B}" type="presParOf" srcId="{7DEBBF5C-A94A-4B82-BF8B-6B3A69A70EEB}" destId="{52F08CC3-B46E-46B6-AB1B-4CAFC5B4ACCE}" srcOrd="1" destOrd="0" presId="urn:microsoft.com/office/officeart/2018/2/layout/IconVerticalSolidList"/>
    <dgm:cxn modelId="{50EAE866-7516-44BA-AF01-749A8AB7509B}" type="presParOf" srcId="{7DEBBF5C-A94A-4B82-BF8B-6B3A69A70EEB}" destId="{508995CB-3B66-4D8C-8774-61DD2812B210}" srcOrd="2" destOrd="0" presId="urn:microsoft.com/office/officeart/2018/2/layout/IconVerticalSolidList"/>
    <dgm:cxn modelId="{ECF15C9C-D8B2-4168-930E-56B510E79E5B}" type="presParOf" srcId="{7DEBBF5C-A94A-4B82-BF8B-6B3A69A70EEB}" destId="{0C3C71D6-CAF5-4191-9AE3-5E763D23048C}" srcOrd="3" destOrd="0" presId="urn:microsoft.com/office/officeart/2018/2/layout/IconVerticalSolidList"/>
    <dgm:cxn modelId="{F88DEA7D-4D35-4F31-A909-513C1933637A}" type="presParOf" srcId="{C0794259-D246-4F0B-999F-12DC23FCBE17}" destId="{0F89A8F1-B061-46FC-90A3-AE16692CD7A8}" srcOrd="3" destOrd="0" presId="urn:microsoft.com/office/officeart/2018/2/layout/IconVerticalSolidList"/>
    <dgm:cxn modelId="{B1C61CAB-1D47-4F4D-91E3-5FC3AB76EA75}" type="presParOf" srcId="{C0794259-D246-4F0B-999F-12DC23FCBE17}" destId="{D15EEDA9-98A7-47CE-BE0B-0B69A4A4C4C1}" srcOrd="4" destOrd="0" presId="urn:microsoft.com/office/officeart/2018/2/layout/IconVerticalSolidList"/>
    <dgm:cxn modelId="{9B9A1BCB-58E0-45E6-BFBB-5C97883424D3}" type="presParOf" srcId="{D15EEDA9-98A7-47CE-BE0B-0B69A4A4C4C1}" destId="{5C3C9DC1-2343-4BAD-834E-A0DE0BB975C5}" srcOrd="0" destOrd="0" presId="urn:microsoft.com/office/officeart/2018/2/layout/IconVerticalSolidList"/>
    <dgm:cxn modelId="{6EBF5997-2B8D-497A-8FF3-D125890DDB6E}" type="presParOf" srcId="{D15EEDA9-98A7-47CE-BE0B-0B69A4A4C4C1}" destId="{F067DDE0-09BF-4D36-BEFA-35A5CC15EAEB}" srcOrd="1" destOrd="0" presId="urn:microsoft.com/office/officeart/2018/2/layout/IconVerticalSolidList"/>
    <dgm:cxn modelId="{2842BCBE-2BDF-4CBE-9994-AFBA2C2A5DA6}" type="presParOf" srcId="{D15EEDA9-98A7-47CE-BE0B-0B69A4A4C4C1}" destId="{0592E7BB-9D8C-4985-B2D9-8097C3FB7F88}" srcOrd="2" destOrd="0" presId="urn:microsoft.com/office/officeart/2018/2/layout/IconVerticalSolidList"/>
    <dgm:cxn modelId="{14B26B5B-959E-48A3-81AF-BEA31D0221A6}" type="presParOf" srcId="{D15EEDA9-98A7-47CE-BE0B-0B69A4A4C4C1}" destId="{E0139CF5-2089-42E7-94DA-8B79674C6EAA}" srcOrd="3" destOrd="0" presId="urn:microsoft.com/office/officeart/2018/2/layout/IconVerticalSolidList"/>
    <dgm:cxn modelId="{B354F07F-8D73-4096-AE68-15F1172639FC}" type="presParOf" srcId="{C0794259-D246-4F0B-999F-12DC23FCBE17}" destId="{50FE3CBD-ED4B-4DD1-A49C-F77AE40A8FA8}" srcOrd="5" destOrd="0" presId="urn:microsoft.com/office/officeart/2018/2/layout/IconVerticalSolidList"/>
    <dgm:cxn modelId="{D131A77B-7772-4CC5-9482-DE0652D608F9}" type="presParOf" srcId="{C0794259-D246-4F0B-999F-12DC23FCBE17}" destId="{1E34A812-4F0D-446D-9E20-CCF9EFBB1DF1}" srcOrd="6" destOrd="0" presId="urn:microsoft.com/office/officeart/2018/2/layout/IconVerticalSolidList"/>
    <dgm:cxn modelId="{5C4963FD-6DA0-426B-9F1E-71CF9D006B3D}" type="presParOf" srcId="{1E34A812-4F0D-446D-9E20-CCF9EFBB1DF1}" destId="{C20FEEBF-3E2C-4A11-A709-F91D8E050F6D}" srcOrd="0" destOrd="0" presId="urn:microsoft.com/office/officeart/2018/2/layout/IconVerticalSolidList"/>
    <dgm:cxn modelId="{272727D4-4381-418A-82CB-34E2A3B4969C}" type="presParOf" srcId="{1E34A812-4F0D-446D-9E20-CCF9EFBB1DF1}" destId="{45691E12-CCE8-432B-8868-CC822AEA0679}" srcOrd="1" destOrd="0" presId="urn:microsoft.com/office/officeart/2018/2/layout/IconVerticalSolidList"/>
    <dgm:cxn modelId="{BDC1D947-769D-47A8-A96B-CD3F063E17F0}" type="presParOf" srcId="{1E34A812-4F0D-446D-9E20-CCF9EFBB1DF1}" destId="{BE6AAB3C-76B6-4BA9-882B-A17E9A240829}" srcOrd="2" destOrd="0" presId="urn:microsoft.com/office/officeart/2018/2/layout/IconVerticalSolidList"/>
    <dgm:cxn modelId="{A734A114-6E48-4F95-8D10-C02BB611D674}" type="presParOf" srcId="{1E34A812-4F0D-446D-9E20-CCF9EFBB1DF1}" destId="{F9E08095-F6DF-4D7E-81A5-BF5AA2D3E02E}" srcOrd="3" destOrd="0" presId="urn:microsoft.com/office/officeart/2018/2/layout/IconVerticalSolidList"/>
    <dgm:cxn modelId="{ADA11B45-6EEA-41F4-82A1-380BDC974C51}" type="presParOf" srcId="{C0794259-D246-4F0B-999F-12DC23FCBE17}" destId="{33253D33-78AC-4646-A0B6-BFAD0A76D2CF}" srcOrd="7" destOrd="0" presId="urn:microsoft.com/office/officeart/2018/2/layout/IconVerticalSolidList"/>
    <dgm:cxn modelId="{1ED6142F-E746-4C7C-9DD8-3F64738EF3EC}" type="presParOf" srcId="{C0794259-D246-4F0B-999F-12DC23FCBE17}" destId="{8968AC18-C4B0-4AFF-B9F5-7D4458202B3D}" srcOrd="8" destOrd="0" presId="urn:microsoft.com/office/officeart/2018/2/layout/IconVerticalSolidList"/>
    <dgm:cxn modelId="{BD06A570-C557-4399-9CB1-FDFEBADEC0C7}" type="presParOf" srcId="{8968AC18-C4B0-4AFF-B9F5-7D4458202B3D}" destId="{00386536-4791-41B0-8C66-9C4B2AFA74AD}" srcOrd="0" destOrd="0" presId="urn:microsoft.com/office/officeart/2018/2/layout/IconVerticalSolidList"/>
    <dgm:cxn modelId="{B75B378C-F3F8-4C60-89B7-62BF337EC38D}" type="presParOf" srcId="{8968AC18-C4B0-4AFF-B9F5-7D4458202B3D}" destId="{2D7AB323-A9F4-4301-B334-723E58CAE053}" srcOrd="1" destOrd="0" presId="urn:microsoft.com/office/officeart/2018/2/layout/IconVerticalSolidList"/>
    <dgm:cxn modelId="{3453968A-D5F5-47B4-9D50-33BAB2DB0C09}" type="presParOf" srcId="{8968AC18-C4B0-4AFF-B9F5-7D4458202B3D}" destId="{B63FE078-7CD0-40C3-BB20-EA7A1DF1AECD}" srcOrd="2" destOrd="0" presId="urn:microsoft.com/office/officeart/2018/2/layout/IconVerticalSolidList"/>
    <dgm:cxn modelId="{C6FF3B59-3865-4D75-8ED9-60D4996265A8}" type="presParOf" srcId="{8968AC18-C4B0-4AFF-B9F5-7D4458202B3D}" destId="{95EDCDAF-9288-46AF-B974-202939CD3DA2}" srcOrd="3" destOrd="0" presId="urn:microsoft.com/office/officeart/2018/2/layout/IconVerticalSolidList"/>
    <dgm:cxn modelId="{645BA882-FC02-4E99-86BF-FD98519F0514}" type="presParOf" srcId="{C0794259-D246-4F0B-999F-12DC23FCBE17}" destId="{29FB7F81-2B8F-4879-A08F-FB7890EC6070}" srcOrd="9" destOrd="0" presId="urn:microsoft.com/office/officeart/2018/2/layout/IconVerticalSolidList"/>
    <dgm:cxn modelId="{9C07C6AA-9258-42E1-993F-78EED9F02A1A}" type="presParOf" srcId="{C0794259-D246-4F0B-999F-12DC23FCBE17}" destId="{972E5845-EEC3-46F5-943B-2BA96F1C39CE}" srcOrd="10" destOrd="0" presId="urn:microsoft.com/office/officeart/2018/2/layout/IconVerticalSolidList"/>
    <dgm:cxn modelId="{EA070965-41FD-4510-B2FF-D741B6CC6C6C}" type="presParOf" srcId="{972E5845-EEC3-46F5-943B-2BA96F1C39CE}" destId="{592C0BC1-55A6-48D3-BFAC-46A101F4FC38}" srcOrd="0" destOrd="0" presId="urn:microsoft.com/office/officeart/2018/2/layout/IconVerticalSolidList"/>
    <dgm:cxn modelId="{5DE4A245-5A79-4CFE-8191-1841B01C3391}" type="presParOf" srcId="{972E5845-EEC3-46F5-943B-2BA96F1C39CE}" destId="{14EC128E-376C-47E2-AD9E-4AC24106D7B5}" srcOrd="1" destOrd="0" presId="urn:microsoft.com/office/officeart/2018/2/layout/IconVerticalSolidList"/>
    <dgm:cxn modelId="{B2E1E066-937F-43D0-B0F5-1D1B4D4CB7F7}" type="presParOf" srcId="{972E5845-EEC3-46F5-943B-2BA96F1C39CE}" destId="{89ED3432-46D2-4847-8590-DFAAB6E5AEC4}" srcOrd="2" destOrd="0" presId="urn:microsoft.com/office/officeart/2018/2/layout/IconVerticalSolidList"/>
    <dgm:cxn modelId="{20057248-B12C-4BC1-AEFA-BB790E7BA201}" type="presParOf" srcId="{972E5845-EEC3-46F5-943B-2BA96F1C39CE}" destId="{38232109-EB6A-45F9-B835-50B1AC645185}" srcOrd="3" destOrd="0" presId="urn:microsoft.com/office/officeart/2018/2/layout/IconVerticalSolidList"/>
    <dgm:cxn modelId="{8BBCBF10-957F-4C74-AAEC-BF341627A220}" type="presParOf" srcId="{C0794259-D246-4F0B-999F-12DC23FCBE17}" destId="{44270924-2B01-4AAB-A685-D761344EA69E}" srcOrd="11" destOrd="0" presId="urn:microsoft.com/office/officeart/2018/2/layout/IconVerticalSolidList"/>
    <dgm:cxn modelId="{1620F59C-A99C-4CD4-BE29-41559A2AEA13}" type="presParOf" srcId="{C0794259-D246-4F0B-999F-12DC23FCBE17}" destId="{73F403F3-DA27-45CA-851D-6F52506D1149}" srcOrd="12" destOrd="0" presId="urn:microsoft.com/office/officeart/2018/2/layout/IconVerticalSolidList"/>
    <dgm:cxn modelId="{C8CBBF08-718E-4FB5-AEB1-F2C247CCD11F}" type="presParOf" srcId="{73F403F3-DA27-45CA-851D-6F52506D1149}" destId="{DB25C7FD-994F-465C-BCF0-6A816FE43A96}" srcOrd="0" destOrd="0" presId="urn:microsoft.com/office/officeart/2018/2/layout/IconVerticalSolidList"/>
    <dgm:cxn modelId="{F2684F75-C4C0-4229-9330-57DD3AAD6028}" type="presParOf" srcId="{73F403F3-DA27-45CA-851D-6F52506D1149}" destId="{4ECBBA92-59FE-45FE-AA61-73F2B6805DE0}" srcOrd="1" destOrd="0" presId="urn:microsoft.com/office/officeart/2018/2/layout/IconVerticalSolidList"/>
    <dgm:cxn modelId="{5E54990C-E3D8-4339-8D8F-21C83723D011}" type="presParOf" srcId="{73F403F3-DA27-45CA-851D-6F52506D1149}" destId="{349FF61A-96BF-43A7-A8DC-B34B6991A67D}" srcOrd="2" destOrd="0" presId="urn:microsoft.com/office/officeart/2018/2/layout/IconVerticalSolidList"/>
    <dgm:cxn modelId="{6114881F-8BA8-4156-9019-F058436BD0A5}" type="presParOf" srcId="{73F403F3-DA27-45CA-851D-6F52506D1149}" destId="{9D59DF5B-2334-48A7-8093-EA6D75C3DC3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DEEB54-9929-4180-B122-B013F9CE7CF4}">
      <dsp:nvSpPr>
        <dsp:cNvPr id="0" name=""/>
        <dsp:cNvSpPr/>
      </dsp:nvSpPr>
      <dsp:spPr>
        <a:xfrm>
          <a:off x="0" y="605166"/>
          <a:ext cx="6263640" cy="7945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Sociolinguistica correlazionale</a:t>
          </a:r>
          <a:endParaRPr lang="en-US" sz="2000" kern="1200"/>
        </a:p>
      </dsp:txBody>
      <dsp:txXfrm>
        <a:off x="38784" y="643950"/>
        <a:ext cx="6186072" cy="716935"/>
      </dsp:txXfrm>
    </dsp:sp>
    <dsp:sp modelId="{5BB2FB22-DFB5-4F78-AE20-5EB9DBAD3AF4}">
      <dsp:nvSpPr>
        <dsp:cNvPr id="0" name=""/>
        <dsp:cNvSpPr/>
      </dsp:nvSpPr>
      <dsp:spPr>
        <a:xfrm>
          <a:off x="0" y="1457269"/>
          <a:ext cx="6263640" cy="794503"/>
        </a:xfrm>
        <a:prstGeom prst="round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Sociolinguistica interpretativa</a:t>
          </a:r>
          <a:endParaRPr lang="en-US" sz="2000" kern="1200"/>
        </a:p>
      </dsp:txBody>
      <dsp:txXfrm>
        <a:off x="38784" y="1496053"/>
        <a:ext cx="6186072" cy="716935"/>
      </dsp:txXfrm>
    </dsp:sp>
    <dsp:sp modelId="{73E78232-73CF-4AE5-944C-E5DB16CDB483}">
      <dsp:nvSpPr>
        <dsp:cNvPr id="0" name=""/>
        <dsp:cNvSpPr/>
      </dsp:nvSpPr>
      <dsp:spPr>
        <a:xfrm>
          <a:off x="0" y="2309372"/>
          <a:ext cx="6263640" cy="794503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Sociolinguistica interazionale</a:t>
          </a:r>
          <a:endParaRPr lang="en-US" sz="2000" kern="1200"/>
        </a:p>
      </dsp:txBody>
      <dsp:txXfrm>
        <a:off x="38784" y="2348156"/>
        <a:ext cx="6186072" cy="716935"/>
      </dsp:txXfrm>
    </dsp:sp>
    <dsp:sp modelId="{7F9A3679-D034-4243-9B1B-67135D84F721}">
      <dsp:nvSpPr>
        <dsp:cNvPr id="0" name=""/>
        <dsp:cNvSpPr/>
      </dsp:nvSpPr>
      <dsp:spPr>
        <a:xfrm>
          <a:off x="0" y="3161475"/>
          <a:ext cx="6263640" cy="794503"/>
        </a:xfrm>
        <a:prstGeom prst="round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Sociolinguistica sincronica vs diacronica</a:t>
          </a:r>
          <a:endParaRPr lang="en-US" sz="2000" kern="1200"/>
        </a:p>
      </dsp:txBody>
      <dsp:txXfrm>
        <a:off x="38784" y="3200259"/>
        <a:ext cx="6186072" cy="716935"/>
      </dsp:txXfrm>
    </dsp:sp>
    <dsp:sp modelId="{1D816174-2A3B-406C-A247-92B381FF9536}">
      <dsp:nvSpPr>
        <dsp:cNvPr id="0" name=""/>
        <dsp:cNvSpPr/>
      </dsp:nvSpPr>
      <dsp:spPr>
        <a:xfrm>
          <a:off x="0" y="4013578"/>
          <a:ext cx="6263640" cy="794503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kern="1200"/>
            <a:t>Sociolinguistica urbana e il problema del punto linguistico (rapporti con la dialettologia e l’antropologia linguistica).</a:t>
          </a:r>
          <a:endParaRPr lang="en-US" sz="2000" kern="1200"/>
        </a:p>
      </dsp:txBody>
      <dsp:txXfrm>
        <a:off x="38784" y="4052362"/>
        <a:ext cx="6186072" cy="7169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5890DC-9F96-4DA7-9826-1BF39AEA2CF2}">
      <dsp:nvSpPr>
        <dsp:cNvPr id="0" name=""/>
        <dsp:cNvSpPr/>
      </dsp:nvSpPr>
      <dsp:spPr>
        <a:xfrm>
          <a:off x="0" y="502"/>
          <a:ext cx="6513603" cy="69228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1484BE-B507-489C-A73D-A72954120FE8}">
      <dsp:nvSpPr>
        <dsp:cNvPr id="0" name=""/>
        <dsp:cNvSpPr/>
      </dsp:nvSpPr>
      <dsp:spPr>
        <a:xfrm>
          <a:off x="209416" y="156266"/>
          <a:ext cx="380756" cy="3807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3901AA-2481-465C-B0C6-53CA95E8DA72}">
      <dsp:nvSpPr>
        <dsp:cNvPr id="0" name=""/>
        <dsp:cNvSpPr/>
      </dsp:nvSpPr>
      <dsp:spPr>
        <a:xfrm>
          <a:off x="799588" y="502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Esistenza di vari dialetti primari di una lingua che sono le varietà basse;</a:t>
          </a:r>
          <a:endParaRPr lang="en-US" sz="1600" kern="1200"/>
        </a:p>
      </dsp:txBody>
      <dsp:txXfrm>
        <a:off x="799588" y="502"/>
        <a:ext cx="5714015" cy="692284"/>
      </dsp:txXfrm>
    </dsp:sp>
    <dsp:sp modelId="{686FF075-29D4-4617-A4FA-9834446E0B92}">
      <dsp:nvSpPr>
        <dsp:cNvPr id="0" name=""/>
        <dsp:cNvSpPr/>
      </dsp:nvSpPr>
      <dsp:spPr>
        <a:xfrm>
          <a:off x="0" y="865858"/>
          <a:ext cx="6513603" cy="6922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F08CC3-B46E-46B6-AB1B-4CAFC5B4ACCE}">
      <dsp:nvSpPr>
        <dsp:cNvPr id="0" name=""/>
        <dsp:cNvSpPr/>
      </dsp:nvSpPr>
      <dsp:spPr>
        <a:xfrm>
          <a:off x="209416" y="1021622"/>
          <a:ext cx="380756" cy="38075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3C71D6-CAF5-4191-9AE3-5E763D23048C}">
      <dsp:nvSpPr>
        <dsp:cNvPr id="0" name=""/>
        <dsp:cNvSpPr/>
      </dsp:nvSpPr>
      <dsp:spPr>
        <a:xfrm>
          <a:off x="799588" y="865858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Presenza di dialetti sottoposti alla varietà alta;</a:t>
          </a:r>
          <a:endParaRPr lang="en-US" sz="1600" kern="1200"/>
        </a:p>
      </dsp:txBody>
      <dsp:txXfrm>
        <a:off x="799588" y="865858"/>
        <a:ext cx="5714015" cy="692284"/>
      </dsp:txXfrm>
    </dsp:sp>
    <dsp:sp modelId="{5C3C9DC1-2343-4BAD-834E-A0DE0BB975C5}">
      <dsp:nvSpPr>
        <dsp:cNvPr id="0" name=""/>
        <dsp:cNvSpPr/>
      </dsp:nvSpPr>
      <dsp:spPr>
        <a:xfrm>
          <a:off x="0" y="1731214"/>
          <a:ext cx="6513603" cy="69228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67DDE0-09BF-4D36-BEFA-35A5CC15EAEB}">
      <dsp:nvSpPr>
        <dsp:cNvPr id="0" name=""/>
        <dsp:cNvSpPr/>
      </dsp:nvSpPr>
      <dsp:spPr>
        <a:xfrm>
          <a:off x="209416" y="1886978"/>
          <a:ext cx="380756" cy="38075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139CF5-2089-42E7-94DA-8B79674C6EAA}">
      <dsp:nvSpPr>
        <dsp:cNvPr id="0" name=""/>
        <dsp:cNvSpPr/>
      </dsp:nvSpPr>
      <dsp:spPr>
        <a:xfrm>
          <a:off x="799588" y="1731214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Stabile coesistenza di varietà alta a bassa/basse;</a:t>
          </a:r>
          <a:endParaRPr lang="en-US" sz="1600" kern="1200"/>
        </a:p>
      </dsp:txBody>
      <dsp:txXfrm>
        <a:off x="799588" y="1731214"/>
        <a:ext cx="5714015" cy="692284"/>
      </dsp:txXfrm>
    </dsp:sp>
    <dsp:sp modelId="{C20FEEBF-3E2C-4A11-A709-F91D8E050F6D}">
      <dsp:nvSpPr>
        <dsp:cNvPr id="0" name=""/>
        <dsp:cNvSpPr/>
      </dsp:nvSpPr>
      <dsp:spPr>
        <a:xfrm>
          <a:off x="0" y="2596570"/>
          <a:ext cx="6513603" cy="6922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691E12-CCE8-432B-8868-CC822AEA0679}">
      <dsp:nvSpPr>
        <dsp:cNvPr id="0" name=""/>
        <dsp:cNvSpPr/>
      </dsp:nvSpPr>
      <dsp:spPr>
        <a:xfrm>
          <a:off x="209416" y="2752334"/>
          <a:ext cx="380756" cy="38075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E08095-F6DF-4D7E-81A5-BF5AA2D3E02E}">
      <dsp:nvSpPr>
        <dsp:cNvPr id="0" name=""/>
        <dsp:cNvSpPr/>
      </dsp:nvSpPr>
      <dsp:spPr>
        <a:xfrm>
          <a:off x="799588" y="2596570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Differenza (formale) sistematica tra varietà alta e bassa (non sono mutualmente intellegibili/intercomprensibili);</a:t>
          </a:r>
          <a:endParaRPr lang="en-US" sz="1600" kern="1200"/>
        </a:p>
      </dsp:txBody>
      <dsp:txXfrm>
        <a:off x="799588" y="2596570"/>
        <a:ext cx="5714015" cy="692284"/>
      </dsp:txXfrm>
    </dsp:sp>
    <dsp:sp modelId="{00386536-4791-41B0-8C66-9C4B2AFA74AD}">
      <dsp:nvSpPr>
        <dsp:cNvPr id="0" name=""/>
        <dsp:cNvSpPr/>
      </dsp:nvSpPr>
      <dsp:spPr>
        <a:xfrm>
          <a:off x="0" y="3461926"/>
          <a:ext cx="6513603" cy="69228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7AB323-A9F4-4301-B334-723E58CAE053}">
      <dsp:nvSpPr>
        <dsp:cNvPr id="0" name=""/>
        <dsp:cNvSpPr/>
      </dsp:nvSpPr>
      <dsp:spPr>
        <a:xfrm>
          <a:off x="209416" y="3617690"/>
          <a:ext cx="380756" cy="38075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EDCDAF-9288-46AF-B974-202939CD3DA2}">
      <dsp:nvSpPr>
        <dsp:cNvPr id="0" name=""/>
        <dsp:cNvSpPr/>
      </dsp:nvSpPr>
      <dsp:spPr>
        <a:xfrm>
          <a:off x="799588" y="3461926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La varietà alta è lingua letteraria;</a:t>
          </a:r>
          <a:endParaRPr lang="en-US" sz="1600" kern="1200"/>
        </a:p>
      </dsp:txBody>
      <dsp:txXfrm>
        <a:off x="799588" y="3461926"/>
        <a:ext cx="5714015" cy="692284"/>
      </dsp:txXfrm>
    </dsp:sp>
    <dsp:sp modelId="{592C0BC1-55A6-48D3-BFAC-46A101F4FC38}">
      <dsp:nvSpPr>
        <dsp:cNvPr id="0" name=""/>
        <dsp:cNvSpPr/>
      </dsp:nvSpPr>
      <dsp:spPr>
        <a:xfrm>
          <a:off x="0" y="4327282"/>
          <a:ext cx="6513603" cy="69228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EC128E-376C-47E2-AD9E-4AC24106D7B5}">
      <dsp:nvSpPr>
        <dsp:cNvPr id="0" name=""/>
        <dsp:cNvSpPr/>
      </dsp:nvSpPr>
      <dsp:spPr>
        <a:xfrm>
          <a:off x="209416" y="4483046"/>
          <a:ext cx="380756" cy="38075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232109-EB6A-45F9-B835-50B1AC645185}">
      <dsp:nvSpPr>
        <dsp:cNvPr id="0" name=""/>
        <dsp:cNvSpPr/>
      </dsp:nvSpPr>
      <dsp:spPr>
        <a:xfrm>
          <a:off x="799588" y="4327282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La varietà alta  è standardizzata ed elaborata;</a:t>
          </a:r>
          <a:endParaRPr lang="en-US" sz="1600" kern="1200"/>
        </a:p>
      </dsp:txBody>
      <dsp:txXfrm>
        <a:off x="799588" y="4327282"/>
        <a:ext cx="5714015" cy="692284"/>
      </dsp:txXfrm>
    </dsp:sp>
    <dsp:sp modelId="{DB25C7FD-994F-465C-BCF0-6A816FE43A96}">
      <dsp:nvSpPr>
        <dsp:cNvPr id="0" name=""/>
        <dsp:cNvSpPr/>
      </dsp:nvSpPr>
      <dsp:spPr>
        <a:xfrm>
          <a:off x="0" y="5192638"/>
          <a:ext cx="6513603" cy="6922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CBBA92-59FE-45FE-AA61-73F2B6805DE0}">
      <dsp:nvSpPr>
        <dsp:cNvPr id="0" name=""/>
        <dsp:cNvSpPr/>
      </dsp:nvSpPr>
      <dsp:spPr>
        <a:xfrm>
          <a:off x="209416" y="5348402"/>
          <a:ext cx="380756" cy="380756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59DF5B-2334-48A7-8093-EA6D75C3DC30}">
      <dsp:nvSpPr>
        <dsp:cNvPr id="0" name=""/>
        <dsp:cNvSpPr/>
      </dsp:nvSpPr>
      <dsp:spPr>
        <a:xfrm>
          <a:off x="799588" y="5192638"/>
          <a:ext cx="5714015" cy="6922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267" tIns="73267" rIns="73267" bIns="73267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600" kern="1200"/>
            <a:t>La varietà alta  può essere usata nei domini formali, ma non nella comunicazione ordinaria (informale).</a:t>
          </a:r>
          <a:endParaRPr lang="en-US" sz="1600" kern="1200"/>
        </a:p>
      </dsp:txBody>
      <dsp:txXfrm>
        <a:off x="799588" y="5192638"/>
        <a:ext cx="5714015" cy="6922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91609-321B-4473-802A-91D259CA04E3}" type="datetimeFigureOut">
              <a:rPr lang="it-IT" smtClean="0"/>
              <a:t>30/09/2025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A85602-CF0C-4277-8B4D-48180EBA12C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03247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FCA0D8-64B7-4D3E-8C84-2163BEC0234C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75177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19CB460-F657-43FF-BC65-E2E9757AAC93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1E9C8E93-423B-4ABF-B43D-CB05B8DFB00D}" type="slidenum">
              <a:t>21</a:t>
            </a:fld>
            <a:endParaRPr lang="it-IT"/>
          </a:p>
        </p:txBody>
      </p:sp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03A19E3B-0DF4-4897-8DD6-E406D5AEBE9F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8FD03655-AA38-4913-9F72-7A18433C8F6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3C29F6F-F019-4415-98B6-54916972DCD2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FEB2368C-1698-4ED0-B5AC-5AA73014087F}" type="slidenum">
              <a:t>25</a:t>
            </a:fld>
            <a:endParaRPr lang="it-IT"/>
          </a:p>
        </p:txBody>
      </p:sp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EE9E1524-C796-4023-809A-5871651C780E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7DC2B79E-F396-4A8D-A64A-55A1A4FD53A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F5FCF5C-E3CA-4641-BAFA-A737B241DC4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4835636C-02E4-4C42-8E8B-AA492C5F12FF}" type="slidenum">
              <a:t>27</a:t>
            </a:fld>
            <a:endParaRPr lang="it-IT"/>
          </a:p>
        </p:txBody>
      </p:sp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7468AA94-459D-4D08-A51D-AB813C971CB6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4700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58E80332-9D03-4F46-B9CA-04ACF9C90F3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62B0D13-80A4-4440-AEDE-C63CAFA6CE31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001F2A32-0A6C-4071-8F28-96BC71EE536F}" type="slidenum">
              <a:t>28</a:t>
            </a:fld>
            <a:endParaRPr lang="it-IT"/>
          </a:p>
        </p:txBody>
      </p:sp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82159CC4-6D80-4BCE-A4C4-74758DCB6C66}"/>
              </a:ext>
            </a:extLst>
          </p:cNvPr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4700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6BCA44A7-4E15-4727-BC0B-4B5DEE53C83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0FD7675-8BD3-8851-95A0-859B7934B8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F7A03FE1-3696-A18E-E722-4A3FF7027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5B9C068-93C2-0DD0-97E5-9850FD999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EBFBB-551F-44FD-85A4-ABDE567C0502}" type="datetimeFigureOut">
              <a:rPr lang="it-IT" smtClean="0"/>
              <a:t>30/09/2025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170A01D-8069-4798-91AB-251F2F382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615D509-CFEF-F38F-074A-277E40AE8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232E8-9625-4839-818A-041E731271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5159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5E60A51-2C73-4DF5-29CB-7D31BFEF6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AF97A77-E686-62BB-F15D-E2F472BC4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564475C-EE35-FC25-16D5-502E9CC2D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EBFBB-551F-44FD-85A4-ABDE567C0502}" type="datetimeFigureOut">
              <a:rPr lang="it-IT" smtClean="0"/>
              <a:t>30/09/2025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F9F7E6A-EC30-D622-37D8-79F93F871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E2B7374-21A5-C1B9-48F9-2C57ADA03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232E8-9625-4839-818A-041E731271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2879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A66A361-15F5-064F-EAFD-EBAFD1D5F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A6BB666-0BE6-5C0E-C694-5CF185DDAF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CD81F39-DBCC-999F-160B-01FCDEC1A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EBFBB-551F-44FD-85A4-ABDE567C0502}" type="datetimeFigureOut">
              <a:rPr lang="it-IT" smtClean="0"/>
              <a:t>30/09/2025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EEA1680-565F-9FA5-8044-DEACBDCFA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7C1B058-15E3-7EC4-7D92-EBF86B471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232E8-9625-4839-818A-041E731271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51053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C1727F1-BCC4-545F-E2BE-227A18DD7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AAF3361-AEF8-80FD-1E41-48FF29E008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C92CB50-75FF-5E47-6E1B-BB8C232CAE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FB6A0E0-8727-7CEF-88D9-651E48E1C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EBFBB-551F-44FD-85A4-ABDE567C0502}" type="datetimeFigureOut">
              <a:rPr lang="it-IT" smtClean="0"/>
              <a:t>30/09/2025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BC7C1B7-A61B-4635-EF8E-308CD0EF4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8A6D2AC8-FC6D-BA59-E3A2-18BB766A1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232E8-9625-4839-818A-041E731271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15942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F45D515-9110-38AB-815F-4A8463931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169F8672-57B2-DC45-8CFC-96AEA65ACB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25100F3F-2E23-F83F-578A-F8F5910C8C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BB648A38-7B92-A5D0-CEED-C98136C7BC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FBF1356-E163-153F-481D-1A420A70AB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F27D6A1E-863D-3F3C-1301-AE4E17D7D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EBFBB-551F-44FD-85A4-ABDE567C0502}" type="datetimeFigureOut">
              <a:rPr lang="it-IT" smtClean="0"/>
              <a:t>30/09/2025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25BD954F-2E9B-5C6E-7FAA-CC3A095EE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616BC371-D0CE-1882-60D9-10FA8D07C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232E8-9625-4839-818A-041E731271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8069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67E5656-0BED-55B1-3C1C-1B6C61D15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A1E90DB3-16E6-4D0D-41CD-0416820DD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EBFBB-551F-44FD-85A4-ABDE567C0502}" type="datetimeFigureOut">
              <a:rPr lang="it-IT" smtClean="0"/>
              <a:t>30/09/2025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B6620CC4-68D7-BB53-7BCD-6ECBF02ED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028BCF8D-545B-CEE4-D89C-2FF0CE198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232E8-9625-4839-818A-041E731271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8496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86FC386-0A74-61A6-C50A-61A55447E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EBFBB-551F-44FD-85A4-ABDE567C0502}" type="datetimeFigureOut">
              <a:rPr lang="it-IT" smtClean="0"/>
              <a:t>30/09/2025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B058AAEE-E859-AF46-87DA-4AA380330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1F4EC41-8C29-3A45-2E16-6D31364C0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232E8-9625-4839-818A-041E731271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029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B754681-ADDF-DE51-A03D-2980A5DEC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94DE8A2-22BB-2C74-061B-5560BBB17E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6BE943CD-0376-BBC1-CB72-45DC6310EA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DC5C327-4231-1ECF-FEAD-93BDDD4F8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EBFBB-551F-44FD-85A4-ABDE567C0502}" type="datetimeFigureOut">
              <a:rPr lang="it-IT" smtClean="0"/>
              <a:t>30/09/2025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4BDE3F1-0505-F8B3-BF53-792C1164D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1A8E6E1-BBDD-9652-C5F8-FFAA441E5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232E8-9625-4839-818A-041E731271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88300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B8762FA-2DC0-B680-8D71-B1369D5BA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5B8911AC-F4CE-B92A-F814-F97F9321AF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EAC7FA0-1E5B-3078-213B-8C78A41781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2A7EC164-9FB3-6036-BE4E-DDA249D01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EBFBB-551F-44FD-85A4-ABDE567C0502}" type="datetimeFigureOut">
              <a:rPr lang="it-IT" smtClean="0"/>
              <a:t>30/09/2025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DF0F39A-059A-EC69-9B11-986A80238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2C6F11B-EBF5-ED0B-1540-C65294069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232E8-9625-4839-818A-041E731271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7945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399A6D8-F9B3-47F7-4147-570CAC069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8CC2F661-13FB-12F1-5614-B4B43144FF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16CDA34-A579-863B-A74F-FBE55EE16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EBFBB-551F-44FD-85A4-ABDE567C0502}" type="datetimeFigureOut">
              <a:rPr lang="it-IT" smtClean="0"/>
              <a:t>30/09/2025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C7A4F92-2033-6E0D-59EB-A9C295332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7D36E29-5FEE-D8B1-DF2A-285459C4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232E8-9625-4839-818A-041E731271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56968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1D751B5A-504B-FE34-7F4D-827BBAAA5C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833214E3-84A3-0570-E547-28339ADC0A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C983F8E-2383-1CF8-7A7E-26847313E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EBFBB-551F-44FD-85A4-ABDE567C0502}" type="datetimeFigureOut">
              <a:rPr lang="it-IT" smtClean="0"/>
              <a:t>30/09/2025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BB8EE3F-99C2-62CB-366E-D1DA00016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B6AF6D0-8A2B-3EE1-58E0-A3ABF1439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232E8-9625-4839-818A-041E731271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65356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AB9E537C-B1E0-EF27-9C4B-C53F040AD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448829E-AAEA-A953-D09D-AA337DD04A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185BCF9-86E6-D487-FF9B-3923B1E58C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EBFBB-551F-44FD-85A4-ABDE567C0502}" type="datetimeFigureOut">
              <a:rPr lang="it-IT" smtClean="0"/>
              <a:t>30/09/2025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E3945CC-3276-5E88-4A32-49ED0CE0A6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BA51D20-5BEC-7EEA-BD37-2FA926370F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232E8-9625-4839-818A-041E7312717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90242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079A5B4-5265-D7D0-F144-D42FFC808B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welcome</a:t>
            </a:r>
          </a:p>
        </p:txBody>
      </p:sp>
    </p:spTree>
    <p:extLst>
      <p:ext uri="{BB962C8B-B14F-4D97-AF65-F5344CB8AC3E}">
        <p14:creationId xmlns:p14="http://schemas.microsoft.com/office/powerpoint/2010/main" val="3031525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486E313-C9B4-0CF7-B238-FCC216C4A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Che cosa aspettarsi?</a:t>
            </a:r>
            <a:br>
              <a:rPr lang="it-IT" dirty="0"/>
            </a:br>
            <a:r>
              <a:rPr lang="it-IT" dirty="0"/>
              <a:t>Risultati attesi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51F951F-E3EB-BDD2-1813-89FF059583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Ragionamento sul linguaggio non come sistema grammaticale, ma come strumento per la comunicazione</a:t>
            </a:r>
          </a:p>
          <a:p>
            <a:r>
              <a:rPr lang="it-IT" dirty="0"/>
              <a:t>Comunicazione come il risultato di un processo, in cui è fondamentale cogliere l’importanza dei fattori extralinguistici che concorrono a condizionare l’atto comunicativo.</a:t>
            </a:r>
          </a:p>
          <a:p>
            <a:r>
              <a:rPr lang="it-IT" dirty="0"/>
              <a:t>Le lingue non sono solo sistemi grammaticali, ma rappresentano anche le comunità e il loro diverso peso politico e sociale.</a:t>
            </a:r>
          </a:p>
        </p:txBody>
      </p:sp>
    </p:spTree>
    <p:extLst>
      <p:ext uri="{BB962C8B-B14F-4D97-AF65-F5344CB8AC3E}">
        <p14:creationId xmlns:p14="http://schemas.microsoft.com/office/powerpoint/2010/main" val="1408832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A8CDAEA-EEA3-1756-7749-F6ECB5AD9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Argomenti del corso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DE9B09D-ABB1-C6ED-CAC5-8FBB87654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765300"/>
            <a:ext cx="9601200" cy="4102100"/>
          </a:xfrm>
        </p:spPr>
        <p:txBody>
          <a:bodyPr>
            <a:noAutofit/>
          </a:bodyPr>
          <a:lstStyle/>
          <a:p>
            <a:r>
              <a:rPr lang="it-IT" sz="3200" dirty="0"/>
              <a:t>Che cos’è la sociolinguistica? </a:t>
            </a:r>
          </a:p>
          <a:p>
            <a:r>
              <a:rPr lang="it-IT" sz="3200" dirty="0"/>
              <a:t>Approcci diversi</a:t>
            </a:r>
          </a:p>
          <a:p>
            <a:r>
              <a:rPr lang="it-IT" sz="3200" dirty="0"/>
              <a:t>Sociolinguistica correlazionale</a:t>
            </a:r>
          </a:p>
          <a:p>
            <a:r>
              <a:rPr lang="it-IT" sz="3200" dirty="0"/>
              <a:t>Sociolinguistica interpretativa</a:t>
            </a:r>
          </a:p>
          <a:p>
            <a:r>
              <a:rPr lang="it-IT" sz="3200" dirty="0"/>
              <a:t>Contatto linguistico</a:t>
            </a:r>
          </a:p>
          <a:p>
            <a:r>
              <a:rPr lang="it-IT" sz="3200" dirty="0"/>
              <a:t>Analisi conversazionale</a:t>
            </a:r>
          </a:p>
          <a:p>
            <a:r>
              <a:rPr lang="it-IT" sz="3200" dirty="0"/>
              <a:t>Metodi per la raccolta e analisi dei dati.</a:t>
            </a:r>
          </a:p>
        </p:txBody>
      </p:sp>
    </p:spTree>
    <p:extLst>
      <p:ext uri="{BB962C8B-B14F-4D97-AF65-F5344CB8AC3E}">
        <p14:creationId xmlns:p14="http://schemas.microsoft.com/office/powerpoint/2010/main" val="4074978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13C774F-C0F3-479F-8C4B-99C5FB2BC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 prossime lezioni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85FA769-0271-2738-BE00-C7470698F1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Definire la disciplina (anche in relazione al altre aree della linguistica)</a:t>
            </a:r>
          </a:p>
          <a:p>
            <a:r>
              <a:rPr lang="it-IT" dirty="0"/>
              <a:t>Definire i vari orientamenti della disciplina</a:t>
            </a:r>
          </a:p>
          <a:p>
            <a:r>
              <a:rPr lang="it-IT" dirty="0"/>
              <a:t>Individuare e descrivere le parole chiave</a:t>
            </a:r>
          </a:p>
        </p:txBody>
      </p:sp>
    </p:spTree>
    <p:extLst>
      <p:ext uri="{BB962C8B-B14F-4D97-AF65-F5344CB8AC3E}">
        <p14:creationId xmlns:p14="http://schemas.microsoft.com/office/powerpoint/2010/main" val="3408074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027EDCD-B6D7-4897-91AF-4839939E15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it-IT" dirty="0"/>
            </a:br>
            <a:br>
              <a:rPr lang="it-IT" dirty="0"/>
            </a:br>
            <a:br>
              <a:rPr lang="it-IT" dirty="0"/>
            </a:br>
            <a:br>
              <a:rPr lang="it-IT" dirty="0"/>
            </a:br>
            <a:r>
              <a:rPr lang="it-IT" dirty="0"/>
              <a:t>La sociolinguistica</a:t>
            </a:r>
          </a:p>
        </p:txBody>
      </p:sp>
    </p:spTree>
    <p:extLst>
      <p:ext uri="{BB962C8B-B14F-4D97-AF65-F5344CB8AC3E}">
        <p14:creationId xmlns:p14="http://schemas.microsoft.com/office/powerpoint/2010/main" val="3345209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3D4AA58-0EDB-4E90-8147-B6CF4953C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Linguistica formale e sociolinguistica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3F01A3E-1647-4379-A2C8-F177B6C318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it-IT" sz="4000" dirty="0"/>
              <a:t>«</a:t>
            </a:r>
            <a:r>
              <a:rPr lang="it-IT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L’approccio sociolinguistico si è ovviamente contrassegnato in primo luogo per la sua presa in considerazione dei fattori sociali interagenti con l’uso della lingua (o la lingua in uso) come ingrediente essenziale dell’analisi e della spiegazione, mentre altrettanto ovviamente la linguistica generativa per la sua stessa natura ha escluso del tutto motivatamente e programmaticamente, la sfera dei correlati sociali dei fatti linguistici dal proprio raggio d’azione, assumendo come unico proprio oggetto d’analisi e spiegazione la competenza interiorizzata del sistema formale della lingua (la cosiddetta Lingua-I)».</a:t>
            </a:r>
          </a:p>
          <a:p>
            <a:pPr marL="68580" indent="0">
              <a:buNone/>
            </a:pPr>
            <a:endParaRPr lang="it-IT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" indent="0" algn="r">
              <a:buNone/>
            </a:pPr>
            <a:r>
              <a:rPr lang="it-IT" sz="2200" dirty="0">
                <a:latin typeface="Calibri" panose="020F0502020204030204" pitchFamily="34" charset="0"/>
                <a:cs typeface="Times New Roman" panose="02020603050405020304" pitchFamily="18" charset="0"/>
              </a:rPr>
              <a:t>(Berruto «Manuale di sociolinguistica» 1995, Laterza, Roma)</a:t>
            </a:r>
            <a:endParaRPr lang="it-IT" sz="2200" dirty="0"/>
          </a:p>
        </p:txBody>
      </p:sp>
    </p:spTree>
    <p:extLst>
      <p:ext uri="{BB962C8B-B14F-4D97-AF65-F5344CB8AC3E}">
        <p14:creationId xmlns:p14="http://schemas.microsoft.com/office/powerpoint/2010/main" val="199858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7E417EC-E523-44BF-86B7-5292DAE84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Concezione del linguaggio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C1213F7-66BC-46D5-9001-EAA95E95B2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Linguistica formale</a:t>
            </a:r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40F2BECA-1D00-420D-9373-CA3485E615B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dirty="0"/>
              <a:t>«i modi di utilizzazione del linguaggio  sono diversi […] se però dovessi scegliere, direi […] il linguaggio serve essenzialmente a esprimere il pensiero» (Chomsky 1977: 90)</a:t>
            </a:r>
          </a:p>
        </p:txBody>
      </p:sp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8E17F3A9-1FE7-480F-9C8A-492229EC74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t-IT" dirty="0"/>
              <a:t>Sociolinguistica </a:t>
            </a:r>
          </a:p>
        </p:txBody>
      </p:sp>
      <p:sp>
        <p:nvSpPr>
          <p:cNvPr id="7" name="Segnaposto contenuto 6">
            <a:extLst>
              <a:ext uri="{FF2B5EF4-FFF2-40B4-BE49-F238E27FC236}">
                <a16:creationId xmlns:a16="http://schemas.microsoft.com/office/drawing/2014/main" id="{FD4A37AC-9FC7-4F5B-B076-CFE27BE20EE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dirty="0"/>
              <a:t>«The </a:t>
            </a:r>
            <a:r>
              <a:rPr lang="it-IT" dirty="0" err="1"/>
              <a:t>primary</a:t>
            </a:r>
            <a:r>
              <a:rPr lang="it-IT" dirty="0"/>
              <a:t> </a:t>
            </a:r>
            <a:r>
              <a:rPr lang="it-IT" dirty="0" err="1"/>
              <a:t>aim</a:t>
            </a:r>
            <a:r>
              <a:rPr lang="it-IT" dirty="0"/>
              <a:t> of </a:t>
            </a:r>
            <a:r>
              <a:rPr lang="it-IT" dirty="0" err="1"/>
              <a:t>natural</a:t>
            </a:r>
            <a:r>
              <a:rPr lang="it-IT" dirty="0"/>
              <a:t> </a:t>
            </a:r>
            <a:r>
              <a:rPr lang="it-IT" dirty="0" err="1"/>
              <a:t>languages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the </a:t>
            </a:r>
            <a:r>
              <a:rPr lang="it-IT" dirty="0" err="1"/>
              <a:t>estabishment</a:t>
            </a:r>
            <a:r>
              <a:rPr lang="it-IT" dirty="0"/>
              <a:t> of inter-human </a:t>
            </a:r>
            <a:r>
              <a:rPr lang="it-IT" dirty="0" err="1"/>
              <a:t>communication</a:t>
            </a:r>
            <a:r>
              <a:rPr lang="it-IT" dirty="0"/>
              <a:t>; </a:t>
            </a:r>
            <a:r>
              <a:rPr lang="it-IT" dirty="0" err="1"/>
              <a:t>other</a:t>
            </a:r>
            <a:r>
              <a:rPr lang="it-IT" dirty="0"/>
              <a:t> </a:t>
            </a:r>
            <a:r>
              <a:rPr lang="it-IT" dirty="0" err="1"/>
              <a:t>aims</a:t>
            </a:r>
            <a:r>
              <a:rPr lang="it-IT" dirty="0"/>
              <a:t> are </a:t>
            </a:r>
            <a:r>
              <a:rPr lang="it-IT" dirty="0" err="1"/>
              <a:t>either</a:t>
            </a:r>
            <a:r>
              <a:rPr lang="it-IT" dirty="0"/>
              <a:t> </a:t>
            </a:r>
            <a:r>
              <a:rPr lang="it-IT" dirty="0" err="1"/>
              <a:t>secondary</a:t>
            </a:r>
            <a:r>
              <a:rPr lang="it-IT" dirty="0"/>
              <a:t> or </a:t>
            </a:r>
            <a:r>
              <a:rPr lang="it-IT" dirty="0" err="1"/>
              <a:t>derived</a:t>
            </a:r>
            <a:r>
              <a:rPr lang="it-IT" dirty="0"/>
              <a:t>» (</a:t>
            </a:r>
            <a:r>
              <a:rPr lang="it-IT" dirty="0" err="1"/>
              <a:t>Dik</a:t>
            </a:r>
            <a:r>
              <a:rPr lang="it-IT" dirty="0"/>
              <a:t> 1986: 21)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/>
              <a:t>«In </a:t>
            </a:r>
            <a:r>
              <a:rPr lang="it-IT" dirty="0" err="1"/>
              <a:t>functional</a:t>
            </a:r>
            <a:r>
              <a:rPr lang="it-IT" dirty="0"/>
              <a:t> </a:t>
            </a:r>
            <a:r>
              <a:rPr lang="it-IT" dirty="0" err="1"/>
              <a:t>pardigm</a:t>
            </a:r>
            <a:r>
              <a:rPr lang="it-IT" dirty="0"/>
              <a:t> […]  a </a:t>
            </a:r>
            <a:r>
              <a:rPr lang="it-IT" dirty="0" err="1"/>
              <a:t>language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conceived</a:t>
            </a:r>
            <a:r>
              <a:rPr lang="it-IT" dirty="0"/>
              <a:t> in the first place </a:t>
            </a:r>
            <a:r>
              <a:rPr lang="it-IT" dirty="0" err="1"/>
              <a:t>as</a:t>
            </a:r>
            <a:r>
              <a:rPr lang="it-IT" dirty="0"/>
              <a:t> an </a:t>
            </a:r>
            <a:r>
              <a:rPr lang="it-IT" dirty="0" err="1"/>
              <a:t>instrument</a:t>
            </a:r>
            <a:r>
              <a:rPr lang="it-IT" dirty="0"/>
              <a:t> of social interaction </a:t>
            </a:r>
            <a:r>
              <a:rPr lang="it-IT" dirty="0" err="1"/>
              <a:t>between</a:t>
            </a:r>
            <a:r>
              <a:rPr lang="it-IT" dirty="0"/>
              <a:t> human </a:t>
            </a:r>
            <a:r>
              <a:rPr lang="it-IT" dirty="0" err="1"/>
              <a:t>beings</a:t>
            </a:r>
            <a:r>
              <a:rPr lang="it-IT" dirty="0"/>
              <a:t>, </a:t>
            </a:r>
            <a:r>
              <a:rPr lang="it-IT" dirty="0" err="1"/>
              <a:t>used</a:t>
            </a:r>
            <a:r>
              <a:rPr lang="it-IT" dirty="0"/>
              <a:t> with the </a:t>
            </a:r>
            <a:r>
              <a:rPr lang="it-IT" dirty="0" err="1"/>
              <a:t>primary</a:t>
            </a:r>
            <a:r>
              <a:rPr lang="it-IT" dirty="0"/>
              <a:t> </a:t>
            </a:r>
            <a:r>
              <a:rPr lang="it-IT" dirty="0" err="1"/>
              <a:t>aim</a:t>
            </a:r>
            <a:r>
              <a:rPr lang="it-IT" dirty="0"/>
              <a:t> of </a:t>
            </a:r>
            <a:r>
              <a:rPr lang="it-IT" dirty="0" err="1"/>
              <a:t>establishing</a:t>
            </a:r>
            <a:r>
              <a:rPr lang="it-IT" dirty="0"/>
              <a:t> </a:t>
            </a:r>
            <a:r>
              <a:rPr lang="it-IT" dirty="0" err="1"/>
              <a:t>communicative</a:t>
            </a:r>
            <a:r>
              <a:rPr lang="it-IT" dirty="0"/>
              <a:t> relations </a:t>
            </a:r>
            <a:r>
              <a:rPr lang="it-IT" dirty="0" err="1"/>
              <a:t>between</a:t>
            </a:r>
            <a:r>
              <a:rPr lang="it-IT" dirty="0"/>
              <a:t> speakers and </a:t>
            </a:r>
            <a:r>
              <a:rPr lang="it-IT" dirty="0" err="1"/>
              <a:t>addressees</a:t>
            </a:r>
            <a:r>
              <a:rPr lang="it-IT" dirty="0"/>
              <a:t>» (</a:t>
            </a:r>
            <a:r>
              <a:rPr lang="it-IT" dirty="0" err="1"/>
              <a:t>Dik</a:t>
            </a:r>
            <a:r>
              <a:rPr lang="it-IT" dirty="0"/>
              <a:t> 1978: 1).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B7CC38D0-3996-4125-AEE2-7C0D5361E618}"/>
              </a:ext>
            </a:extLst>
          </p:cNvPr>
          <p:cNvSpPr txBox="1"/>
          <p:nvPr/>
        </p:nvSpPr>
        <p:spPr>
          <a:xfrm>
            <a:off x="1200000" y="6262951"/>
            <a:ext cx="36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>
                <a:solidFill>
                  <a:srgbClr val="FF0000"/>
                </a:solidFill>
              </a:rPr>
              <a:t>struttura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8FEEF38-0A1F-4093-AABD-641D0CC5BEA4}"/>
              </a:ext>
            </a:extLst>
          </p:cNvPr>
          <p:cNvSpPr txBox="1"/>
          <p:nvPr/>
        </p:nvSpPr>
        <p:spPr>
          <a:xfrm>
            <a:off x="6708000" y="6234816"/>
            <a:ext cx="367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>
                <a:solidFill>
                  <a:schemeClr val="accent2"/>
                </a:solidFill>
              </a:rPr>
              <a:t>funzione</a:t>
            </a:r>
          </a:p>
        </p:txBody>
      </p:sp>
    </p:spTree>
    <p:extLst>
      <p:ext uri="{BB962C8B-B14F-4D97-AF65-F5344CB8AC3E}">
        <p14:creationId xmlns:p14="http://schemas.microsoft.com/office/powerpoint/2010/main" val="347388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2BCEA2C-E9E2-4C03-8FB1-EE9DAE273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Formalismo e funzionalismo 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8E08520-D3FD-4489-866C-A293D4D736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Formalismo </a:t>
            </a:r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CF767F75-FA00-41B6-A623-5459619864D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/>
              <a:t>«Il formalismo, rappresentato esemplarmente dalla grammatica generativa concepisce la lingua come uno strumento che riflette il pensiero e costituisce un sistema autonomo, organizzato secondo principi propri che lo distinguono da qualunque altra capacità cognitiva umana»</a:t>
            </a:r>
          </a:p>
          <a:p>
            <a:endParaRPr lang="it-IT" dirty="0"/>
          </a:p>
          <a:p>
            <a:r>
              <a:rPr lang="it-IT" dirty="0"/>
              <a:t>&gt; La grammatica è indipendente dalla funzione svolta dalla lingua/dall’uso della lingua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325C7D9-9798-4126-8E4E-6363F08883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t-IT" dirty="0"/>
              <a:t>Funzionalismo 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D15C8A9E-C3A4-41ED-A70F-E7F1EC7AF07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/>
              <a:t>«il funzionalismo concepisce la lingua essenzialmente come uno strumento di comunicazione, adattato ai bisogni degli utenti».</a:t>
            </a:r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r>
              <a:rPr lang="it-IT" dirty="0"/>
              <a:t>Le forme della lingua sono influenzate dalla funzione e dall’uso concreto.</a:t>
            </a:r>
          </a:p>
        </p:txBody>
      </p:sp>
    </p:spTree>
    <p:extLst>
      <p:ext uri="{BB962C8B-B14F-4D97-AF65-F5344CB8AC3E}">
        <p14:creationId xmlns:p14="http://schemas.microsoft.com/office/powerpoint/2010/main" val="752296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557F930-19A5-4FC8-8FC2-8DE4E4AE3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punto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E318D52-A629-4844-B5CB-1DF79E323D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«la SL è un settore delle scienze del linguaggio che studia le dimensioni sociali della lingua del comportamento linguistico, vale a dire i fatti e i fenomeni linguistici che, e in quanto, hanno rilevanza o significato sociale» (Berruto 1995: 10).</a:t>
            </a:r>
          </a:p>
          <a:p>
            <a:pPr marL="0" indent="0">
              <a:buNone/>
            </a:pPr>
            <a:endParaRPr lang="it-IT" dirty="0"/>
          </a:p>
          <a:p>
            <a:r>
              <a:rPr lang="it-IT" dirty="0"/>
              <a:t>Settore degli studi linguistici</a:t>
            </a:r>
          </a:p>
          <a:p>
            <a:r>
              <a:rPr lang="it-IT" dirty="0"/>
              <a:t>Oggetto di studio: fatti linguistici visti sotto l’angolatura del sociale</a:t>
            </a:r>
          </a:p>
        </p:txBody>
      </p:sp>
    </p:spTree>
    <p:extLst>
      <p:ext uri="{BB962C8B-B14F-4D97-AF65-F5344CB8AC3E}">
        <p14:creationId xmlns:p14="http://schemas.microsoft.com/office/powerpoint/2010/main" val="3789636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17420DE-0D29-4F91-AD11-82183049B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Obiettivi della SL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697F8D2-E3B4-4968-B1BF-931CBBFB12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Formulazione di principi che regolano il rapporto tra lingua e società;</a:t>
            </a:r>
          </a:p>
          <a:p>
            <a:r>
              <a:rPr lang="it-IT" dirty="0"/>
              <a:t>Elaborare modelli della variazione linguistica.</a:t>
            </a:r>
          </a:p>
        </p:txBody>
      </p:sp>
    </p:spTree>
    <p:extLst>
      <p:ext uri="{BB962C8B-B14F-4D97-AF65-F5344CB8AC3E}">
        <p14:creationId xmlns:p14="http://schemas.microsoft.com/office/powerpoint/2010/main" val="4135445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10A93F0-BACA-EF4F-70DA-EB0BFA930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667039" cy="5506358"/>
          </a:xfrm>
        </p:spPr>
        <p:txBody>
          <a:bodyPr>
            <a:normAutofit/>
          </a:bodyPr>
          <a:lstStyle/>
          <a:p>
            <a:r>
              <a:rPr lang="it-IT" sz="4000"/>
              <a:t>Orientamenti di ricerca in SL</a:t>
            </a:r>
          </a:p>
        </p:txBody>
      </p:sp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A31B81FE-F90E-12D3-CAAE-6B3F8A8815F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85232" y="722376"/>
          <a:ext cx="6263640" cy="5413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5844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D6A4435-B42B-4A86-9D70-8BA3BCDCCC6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Parole chiave</a:t>
            </a:r>
          </a:p>
        </p:txBody>
      </p:sp>
    </p:spTree>
    <p:extLst>
      <p:ext uri="{BB962C8B-B14F-4D97-AF65-F5344CB8AC3E}">
        <p14:creationId xmlns:p14="http://schemas.microsoft.com/office/powerpoint/2010/main" val="35831423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0C2C9F1-091C-402C-A440-1DE38843B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Definizione di lingua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D27846A-63FC-46D1-BBA1-05EAFDCDE3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«una lingua è una somma di varietà di lingua, formanti un diasistema».</a:t>
            </a:r>
          </a:p>
          <a:p>
            <a:endParaRPr lang="it-IT" dirty="0"/>
          </a:p>
          <a:p>
            <a:pPr marL="0" indent="0">
              <a:buNone/>
            </a:pPr>
            <a:r>
              <a:rPr lang="it-IT" dirty="0"/>
              <a:t>&gt; una lingua è ogni sistema linguistico socialmente sviluppato, che sia lingua nazionale o ufficiale in quel paese, che svolga un’ampia gamma di funzioni in quella società, che sia standardizzato o sovraordinato ad altri sistemi linguistici subordinati  compresenti nell’uso di quella comunità.</a:t>
            </a:r>
          </a:p>
        </p:txBody>
      </p:sp>
    </p:spTree>
    <p:extLst>
      <p:ext uri="{BB962C8B-B14F-4D97-AF65-F5344CB8AC3E}">
        <p14:creationId xmlns:p14="http://schemas.microsoft.com/office/powerpoint/2010/main" val="12214779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6107D96A-3CC1-4C58-A790-B8126EB00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Varietà di lingua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3B158F0F-C306-4743-B2E1-9B987EA200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«una varietà linguistica come un insieme di item </a:t>
            </a:r>
            <a:r>
              <a:rPr lang="it-IT" dirty="0" err="1"/>
              <a:t>linguisticicon</a:t>
            </a:r>
            <a:r>
              <a:rPr lang="it-IT" dirty="0"/>
              <a:t> distribuzione sociale simile» (Hudson 1980, 36)</a:t>
            </a:r>
          </a:p>
          <a:p>
            <a:r>
              <a:rPr lang="it-IT" dirty="0"/>
              <a:t>«a </a:t>
            </a:r>
            <a:r>
              <a:rPr lang="it-IT" dirty="0" err="1"/>
              <a:t>variety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a </a:t>
            </a:r>
            <a:r>
              <a:rPr lang="it-IT" dirty="0" err="1"/>
              <a:t>clusterng</a:t>
            </a:r>
            <a:r>
              <a:rPr lang="it-IT" dirty="0"/>
              <a:t> </a:t>
            </a:r>
            <a:r>
              <a:rPr lang="it-IT" dirty="0" err="1"/>
              <a:t>togheter</a:t>
            </a:r>
            <a:r>
              <a:rPr lang="it-IT" dirty="0"/>
              <a:t> of </a:t>
            </a:r>
            <a:r>
              <a:rPr lang="it-IT" dirty="0" err="1"/>
              <a:t>linguistic</a:t>
            </a:r>
            <a:r>
              <a:rPr lang="it-IT" dirty="0"/>
              <a:t> features </a:t>
            </a:r>
            <a:r>
              <a:rPr lang="it-IT" dirty="0" err="1"/>
              <a:t>within</a:t>
            </a:r>
            <a:r>
              <a:rPr lang="it-IT" dirty="0"/>
              <a:t> a continuum </a:t>
            </a:r>
            <a:r>
              <a:rPr lang="it-IT" dirty="0" err="1"/>
              <a:t>which</a:t>
            </a:r>
            <a:r>
              <a:rPr lang="it-IT" dirty="0"/>
              <a:t> </a:t>
            </a:r>
            <a:r>
              <a:rPr lang="it-IT" dirty="0" err="1"/>
              <a:t>is</a:t>
            </a:r>
            <a:r>
              <a:rPr lang="it-IT" dirty="0"/>
              <a:t> </a:t>
            </a:r>
            <a:r>
              <a:rPr lang="it-IT" dirty="0" err="1"/>
              <a:t>explicable</a:t>
            </a:r>
            <a:r>
              <a:rPr lang="it-IT" dirty="0"/>
              <a:t> in </a:t>
            </a:r>
            <a:r>
              <a:rPr lang="it-IT" dirty="0" err="1"/>
              <a:t>terms</a:t>
            </a:r>
            <a:r>
              <a:rPr lang="it-IT" dirty="0"/>
              <a:t> of some </a:t>
            </a:r>
            <a:r>
              <a:rPr lang="it-IT" dirty="0" err="1"/>
              <a:t>dimension</a:t>
            </a:r>
            <a:r>
              <a:rPr lang="it-IT" dirty="0"/>
              <a:t> of social </a:t>
            </a:r>
            <a:r>
              <a:rPr lang="it-IT" dirty="0" err="1"/>
              <a:t>space</a:t>
            </a:r>
            <a:r>
              <a:rPr lang="it-IT" dirty="0"/>
              <a:t>» (</a:t>
            </a:r>
            <a:r>
              <a:rPr lang="it-IT" dirty="0" err="1"/>
              <a:t>Downes</a:t>
            </a:r>
            <a:r>
              <a:rPr lang="it-IT" dirty="0"/>
              <a:t> 1984, 27)</a:t>
            </a:r>
          </a:p>
          <a:p>
            <a:r>
              <a:rPr lang="it-IT" dirty="0"/>
              <a:t>«insieme di tratti congruenti di un sistema linguistico che co-occorrono con un certo insieme di tratti sociali, caratterizzanti parlanti o le situazioni d’uso» </a:t>
            </a:r>
            <a:r>
              <a:rPr lang="it-IT"/>
              <a:t>(Berruto 1995, 75-76).</a:t>
            </a:r>
          </a:p>
        </p:txBody>
      </p:sp>
    </p:spTree>
    <p:extLst>
      <p:ext uri="{BB962C8B-B14F-4D97-AF65-F5344CB8AC3E}">
        <p14:creationId xmlns:p14="http://schemas.microsoft.com/office/powerpoint/2010/main" val="37212750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9792094-25EB-4A4F-AEEE-D31B9A94F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Status vs funzione della lingua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E9EAEC5-5413-41CD-B6E0-004CC01C21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/>
              <a:t>Lo status: il risultato/dipende da ciò che con la lingua X si può fare sul piano legale, politico, sociale, culturale.</a:t>
            </a:r>
          </a:p>
          <a:p>
            <a:r>
              <a:rPr lang="it-IT" dirty="0"/>
              <a:t>La funzione: ciò che si fa concretamente, nella vita quotidiana, con una data lingua; l’insieme dei compiti che quella data lingua assolve, effettivamente, in una data società.  </a:t>
            </a:r>
          </a:p>
          <a:p>
            <a:pPr lvl="1"/>
            <a:r>
              <a:rPr lang="it-IT" dirty="0"/>
              <a:t>Non si fa riferimento alle funzioni del linguaggio, o a quelle che perseguono singoli parlanti in un determinato contesto comunicativo, ma alle funzioni che un dato sistema linguistico assolve concretamente nella società in cui è adoperato</a:t>
            </a:r>
          </a:p>
          <a:p>
            <a:endParaRPr lang="it-IT" dirty="0"/>
          </a:p>
          <a:p>
            <a:r>
              <a:rPr lang="it-IT" dirty="0"/>
              <a:t>Lo status può essere riconosciuto, tutelato, ma de facto può non essere associato a funzioni effettive nelle vite dei parlanti: </a:t>
            </a:r>
          </a:p>
          <a:p>
            <a:pPr lvl="1"/>
            <a:r>
              <a:rPr lang="it-IT" dirty="0"/>
              <a:t>ES. L’italiano come lingua ufficiale in Svizzera</a:t>
            </a:r>
          </a:p>
        </p:txBody>
      </p:sp>
    </p:spTree>
    <p:extLst>
      <p:ext uri="{BB962C8B-B14F-4D97-AF65-F5344CB8AC3E}">
        <p14:creationId xmlns:p14="http://schemas.microsoft.com/office/powerpoint/2010/main" val="4860242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897DBEE-3F19-4BE9-90DF-B0D7B4740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funzioni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FE3B403-1C80-42B6-8353-E676BD3835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Lingua ufficiale</a:t>
            </a:r>
          </a:p>
          <a:p>
            <a:r>
              <a:rPr lang="it-IT" dirty="0"/>
              <a:t>Lingua dell’educazione</a:t>
            </a:r>
          </a:p>
          <a:p>
            <a:r>
              <a:rPr lang="it-IT" dirty="0"/>
              <a:t>Lingua tecnica (Inglese per scopi speciali)</a:t>
            </a:r>
          </a:p>
          <a:p>
            <a:r>
              <a:rPr lang="it-IT" dirty="0"/>
              <a:t>Internazionale (relazioni tra stati)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802398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1D92190-73FF-4511-8267-EA3CAA71F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Lingua nel territorio: dimensione territoriale e funzioni politiche delle lingue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BA11E9F-D4D3-44BC-A8EB-F545428AF5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Area di diffusione: lingua nazionale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t-IT" dirty="0"/>
              <a:t>In un solo paese: lingua nazionale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t-IT" dirty="0"/>
              <a:t>In più paesi: lingua internazionale (lingue di ampia comunicazione); lingua pluricentrica (tedesco, spagnolo)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t-IT" dirty="0"/>
              <a:t>In un’area ristretta di un singolo paese: lingua regionale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Status giuridico: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t-IT" dirty="0"/>
              <a:t>Lingue riconosciute vs lingue non riconosciute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 Istituzioni di riferimento:	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t-IT" dirty="0"/>
              <a:t>Lingua nazionale come lingua ufficiale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t-IT" dirty="0"/>
              <a:t>Lingua internazionale (es. inglese dell’ONU)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it-IT" dirty="0"/>
          </a:p>
          <a:p>
            <a:pPr>
              <a:buFont typeface="Wingdings" panose="05000000000000000000" pitchFamily="2" charset="2"/>
              <a:buChar char="Ø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266403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FEFAF7F-0E0A-444C-825E-436A0A48F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Tipi di riconoscimento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BC61B10-DAD3-4CF5-83AA-186989386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Un sistema linguistico può essere:</a:t>
            </a:r>
          </a:p>
          <a:p>
            <a:pPr marL="514350" indent="-514350">
              <a:buAutoNum type="alphaLcParenR"/>
            </a:pPr>
            <a:r>
              <a:rPr lang="it-IT" dirty="0"/>
              <a:t>La sola lingua ufficiale di uno status (es. tedesco in Germania)</a:t>
            </a:r>
          </a:p>
          <a:p>
            <a:pPr marL="514350" indent="-514350">
              <a:buAutoNum type="alphaLcParenR"/>
            </a:pPr>
            <a:r>
              <a:rPr lang="it-IT" dirty="0"/>
              <a:t>Lingua ufficiale paritaria  (v. Svizzera; fiammingo in Belgio)</a:t>
            </a:r>
          </a:p>
          <a:p>
            <a:pPr marL="514350" indent="-514350">
              <a:buAutoNum type="alphaLcParenR"/>
            </a:pPr>
            <a:r>
              <a:rPr lang="it-IT" dirty="0"/>
              <a:t>Lingua ufficiale regionale (catalano)</a:t>
            </a:r>
          </a:p>
          <a:p>
            <a:pPr marL="514350" indent="-514350">
              <a:buAutoNum type="alphaLcParenR"/>
            </a:pPr>
            <a:r>
              <a:rPr lang="it-IT" dirty="0"/>
              <a:t>Lingua promossa, ossia lingua favorita, riconosciuta e sponsorizzata alla legislazione di uno stato (es. spagnolo negli USA)</a:t>
            </a:r>
          </a:p>
          <a:p>
            <a:pPr marL="514350" indent="-514350">
              <a:buAutoNum type="alphaLcParenR"/>
            </a:pPr>
            <a:r>
              <a:rPr lang="it-IT" dirty="0"/>
              <a:t>Lingua tollerata (es. lingue immigrate)</a:t>
            </a:r>
          </a:p>
          <a:p>
            <a:pPr marL="514350" indent="-514350">
              <a:buAutoNum type="alphaLcParenR"/>
            </a:pPr>
            <a:r>
              <a:rPr lang="it-IT" dirty="0"/>
              <a:t>Lingua proscritta (es. catalano durante il franchismo; tedesco in Italia durante il fascismo)</a:t>
            </a:r>
          </a:p>
        </p:txBody>
      </p:sp>
    </p:spTree>
    <p:extLst>
      <p:ext uri="{BB962C8B-B14F-4D97-AF65-F5344CB8AC3E}">
        <p14:creationId xmlns:p14="http://schemas.microsoft.com/office/powerpoint/2010/main" val="1658708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7CD31F6-D8D3-4C03-AC30-3F5FC64D2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Le lingue nella società: dimensioni socio-demografiche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7994B9F-75FA-4777-9EF5-7BCB85577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Numero di parlanti (percentuale di parlanti in un dato contesto sociale/nazionale):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t-IT" dirty="0"/>
              <a:t>	Lingua di maggioranza vs lingua di minoranza 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it-IT" dirty="0"/>
              <a:t>Per definire però una minoranza linguistica è necessario fare riferimento anche ad altri criteri – </a:t>
            </a:r>
            <a:r>
              <a:rPr lang="it-IT" dirty="0" err="1"/>
              <a:t>v.dopo</a:t>
            </a:r>
            <a:r>
              <a:rPr lang="it-IT" dirty="0"/>
              <a:t> Legge 482)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t-IT" dirty="0"/>
              <a:t>Lingue grandi,  medie, piccole (</a:t>
            </a:r>
            <a:r>
              <a:rPr lang="it-IT" dirty="0" err="1"/>
              <a:t>superlingue</a:t>
            </a:r>
            <a:r>
              <a:rPr lang="it-IT" dirty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Domini di impiego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t-IT" dirty="0"/>
              <a:t>Lingue generalizzate o lingue relegate a specifici domini d’uso o impieghi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Caratteristiche sociali e demografiche dei parlanti 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it-IT" dirty="0"/>
              <a:t> ES. lingua del gruppo culturale di riferimento </a:t>
            </a:r>
          </a:p>
          <a:p>
            <a:pPr marL="457200" lvl="1" indent="0">
              <a:buNone/>
            </a:pPr>
            <a:r>
              <a:rPr lang="it-IT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416947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Lingue alloglotte, </a:t>
            </a:r>
            <a:r>
              <a:rPr lang="it-IT" dirty="0" err="1"/>
              <a:t>translottiche</a:t>
            </a:r>
            <a:r>
              <a:rPr lang="it-IT" dirty="0"/>
              <a:t>, minoranze …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2">
            <a:extLst>
              <a:ext uri="{FF2B5EF4-FFF2-40B4-BE49-F238E27FC236}">
                <a16:creationId xmlns:a16="http://schemas.microsoft.com/office/drawing/2014/main" id="{02BAF3B1-02E8-4D7C-9ACC-ED65F23D60D8}"/>
              </a:ext>
            </a:extLst>
          </p:cNvPr>
          <p:cNvSpPr/>
          <p:nvPr/>
        </p:nvSpPr>
        <p:spPr>
          <a:xfrm>
            <a:off x="0" y="0"/>
            <a:ext cx="4654080" cy="685764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solidFill>
            <a:srgbClr val="FFFFCC"/>
          </a:solidFill>
          <a:ln>
            <a:noFill/>
            <a:prstDash val="solid"/>
          </a:ln>
        </p:spPr>
        <p:txBody>
          <a:bodyPr vert="horz" wrap="square" lIns="90000" tIns="45000" rIns="90000" bIns="45000" anchor="ctr" anchorCtr="0" compatLnSpc="0">
            <a:no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it-IT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Lucida Sans" pitchFamily="2"/>
            </a:endParaRP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B30B6C0C-98A0-4CAB-8BFE-727D3F2395D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643320" y="623520"/>
            <a:ext cx="3363480" cy="1606680"/>
          </a:xfrm>
          <a:ln w="19080">
            <a:solidFill>
              <a:srgbClr val="000000"/>
            </a:solidFill>
            <a:prstDash val="solid"/>
          </a:ln>
        </p:spPr>
        <p:txBody>
          <a:bodyPr lIns="91440" tIns="45720" rIns="91440" bIns="45720" anchor="ctr"/>
          <a:lstStyle/>
          <a:p>
            <a:pPr lvl="0" algn="ctr"/>
            <a:r>
              <a:rPr lang="it-IT" sz="2800" dirty="0" err="1">
                <a:solidFill>
                  <a:schemeClr val="tx1"/>
                </a:solidFill>
              </a:rPr>
              <a:t>Superlingue</a:t>
            </a:r>
            <a:r>
              <a:rPr lang="it-IT" sz="2800" dirty="0">
                <a:solidFill>
                  <a:schemeClr val="tx1"/>
                </a:solidFill>
              </a:rPr>
              <a:t> o lingue transglottiche</a:t>
            </a:r>
          </a:p>
        </p:txBody>
      </p:sp>
      <p:sp>
        <p:nvSpPr>
          <p:cNvPr id="4" name="Segnaposto testo 4">
            <a:extLst>
              <a:ext uri="{FF2B5EF4-FFF2-40B4-BE49-F238E27FC236}">
                <a16:creationId xmlns:a16="http://schemas.microsoft.com/office/drawing/2014/main" id="{40D6D4E9-92D4-4658-BC8D-993D756FA6A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43320" y="2638080"/>
            <a:ext cx="3363480" cy="3415320"/>
          </a:xfrm>
        </p:spPr>
        <p:txBody>
          <a:bodyPr lIns="91440" tIns="45720" rIns="91440" bIns="45720">
            <a:normAutofit lnSpcReduction="10000"/>
          </a:bodyPr>
          <a:lstStyle/>
          <a:p>
            <a:pPr lvl="0">
              <a:spcBef>
                <a:spcPts val="1001"/>
              </a:spcBef>
              <a:buFont typeface="Arial" pitchFamily="32"/>
              <a:buChar char="•"/>
            </a:pPr>
            <a:r>
              <a:rPr lang="it-IT" sz="2000" dirty="0"/>
              <a:t>Lingue adoperate per la comunicazione internazionale a livello globale</a:t>
            </a:r>
          </a:p>
          <a:p>
            <a:pPr lvl="0">
              <a:spcBef>
                <a:spcPts val="1001"/>
              </a:spcBef>
              <a:buNone/>
            </a:pPr>
            <a:endParaRPr lang="it-IT" sz="2000" dirty="0"/>
          </a:p>
          <a:p>
            <a:pPr lvl="0">
              <a:spcBef>
                <a:spcPts val="1001"/>
              </a:spcBef>
              <a:buNone/>
            </a:pPr>
            <a:endParaRPr lang="it-IT" sz="2000" dirty="0"/>
          </a:p>
          <a:p>
            <a:pPr lvl="0">
              <a:spcBef>
                <a:spcPts val="1001"/>
              </a:spcBef>
              <a:buNone/>
            </a:pPr>
            <a:endParaRPr lang="it-IT" sz="2000" dirty="0"/>
          </a:p>
          <a:p>
            <a:pPr lvl="0">
              <a:spcBef>
                <a:spcPts val="1001"/>
              </a:spcBef>
              <a:buNone/>
            </a:pPr>
            <a:endParaRPr lang="it-IT" sz="2000" dirty="0"/>
          </a:p>
          <a:p>
            <a:pPr lvl="0">
              <a:spcBef>
                <a:spcPts val="1001"/>
              </a:spcBef>
              <a:buFont typeface="Arial" pitchFamily="32"/>
              <a:buChar char="•"/>
            </a:pPr>
            <a:r>
              <a:rPr lang="it-IT" sz="2000" dirty="0"/>
              <a:t>U. Ammon, «</a:t>
            </a:r>
            <a:r>
              <a:rPr lang="it-IT" sz="2000" dirty="0" err="1"/>
              <a:t>Totals</a:t>
            </a:r>
            <a:r>
              <a:rPr lang="it-IT" sz="2000" dirty="0"/>
              <a:t> for </a:t>
            </a:r>
            <a:r>
              <a:rPr lang="it-IT" sz="2000" dirty="0" err="1"/>
              <a:t>languages</a:t>
            </a:r>
            <a:r>
              <a:rPr lang="it-IT" sz="2000" dirty="0"/>
              <a:t> include </a:t>
            </a:r>
            <a:r>
              <a:rPr lang="it-IT" sz="2000" dirty="0" err="1"/>
              <a:t>bilingual</a:t>
            </a:r>
            <a:r>
              <a:rPr lang="it-IT" sz="2000" dirty="0"/>
              <a:t> </a:t>
            </a:r>
            <a:r>
              <a:rPr lang="it-IT" sz="2000" dirty="0" err="1"/>
              <a:t>spekers</a:t>
            </a:r>
            <a:r>
              <a:rPr lang="it-IT" sz="2000" dirty="0"/>
              <a:t>»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68A114-D917-4ACB-9718-370DF2F5785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847479" y="643320"/>
            <a:ext cx="5151240" cy="5409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C333C8F-0926-462F-A46D-6F91432CA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Visibilità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C8A2D14-5C4B-4B88-9961-465CF7221C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Lingue visibili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90158ADC-85CA-4D13-B385-48CB2655994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it-IT" dirty="0"/>
              <a:t>Arabo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A2EA7D09-EA3E-4C8E-BE3C-46658ED212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t-IT" dirty="0"/>
              <a:t>Lingue invisibili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28CD37CD-3644-45DE-9E8E-3C4942FAF29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it-IT" dirty="0"/>
              <a:t>Tunisino</a:t>
            </a:r>
          </a:p>
        </p:txBody>
      </p:sp>
    </p:spTree>
    <p:extLst>
      <p:ext uri="{BB962C8B-B14F-4D97-AF65-F5344CB8AC3E}">
        <p14:creationId xmlns:p14="http://schemas.microsoft.com/office/powerpoint/2010/main" val="15876065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D9DB901-3999-41A6-9C4B-A6AF42A4F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Dimensioni linguistiche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038499A-C78E-4590-A22C-71D2EE25D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it-IT" dirty="0"/>
              <a:t>Grado di elaborazione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>
              <a:buFont typeface="Wingdings" panose="05000000000000000000" pitchFamily="2" charset="2"/>
              <a:buChar char="Ø"/>
            </a:pPr>
            <a:endParaRPr lang="it-IT" dirty="0"/>
          </a:p>
        </p:txBody>
      </p:sp>
      <p:graphicFrame>
        <p:nvGraphicFramePr>
          <p:cNvPr id="4" name="Tabella 4">
            <a:extLst>
              <a:ext uri="{FF2B5EF4-FFF2-40B4-BE49-F238E27FC236}">
                <a16:creationId xmlns:a16="http://schemas.microsoft.com/office/drawing/2014/main" id="{E6A29679-00F5-4535-AEA8-75CD673E1F89}"/>
              </a:ext>
            </a:extLst>
          </p:cNvPr>
          <p:cNvGraphicFramePr>
            <a:graphicFrameLocks noGrp="1"/>
          </p:cNvGraphicFramePr>
          <p:nvPr/>
        </p:nvGraphicFramePr>
        <p:xfrm>
          <a:off x="1193792" y="2687320"/>
          <a:ext cx="10110804" cy="3499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55402">
                  <a:extLst>
                    <a:ext uri="{9D8B030D-6E8A-4147-A177-3AD203B41FA5}">
                      <a16:colId xmlns:a16="http://schemas.microsoft.com/office/drawing/2014/main" val="3850208676"/>
                    </a:ext>
                  </a:extLst>
                </a:gridCol>
                <a:gridCol w="5055402">
                  <a:extLst>
                    <a:ext uri="{9D8B030D-6E8A-4147-A177-3AD203B41FA5}">
                      <a16:colId xmlns:a16="http://schemas.microsoft.com/office/drawing/2014/main" val="401968521"/>
                    </a:ext>
                  </a:extLst>
                </a:gridCol>
              </a:tblGrid>
              <a:tr h="740405">
                <a:tc>
                  <a:txBody>
                    <a:bodyPr/>
                    <a:lstStyle/>
                    <a:p>
                      <a:r>
                        <a:rPr lang="it-IT" dirty="0"/>
                        <a:t>Argomenti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Livelli di sviluppo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7010431"/>
                  </a:ext>
                </a:extLst>
              </a:tr>
              <a:tr h="1277958">
                <a:tc>
                  <a:txBody>
                    <a:bodyPr/>
                    <a:lstStyle/>
                    <a:p>
                      <a:r>
                        <a:rPr lang="it-IT" dirty="0"/>
                        <a:t>1. Temi relativi alla storia e tradizione locale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1. A livello di scuola elementare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6679995"/>
                  </a:ext>
                </a:extLst>
              </a:tr>
              <a:tr h="740405">
                <a:tc>
                  <a:txBody>
                    <a:bodyPr/>
                    <a:lstStyle/>
                    <a:p>
                      <a:r>
                        <a:rPr lang="it-IT" dirty="0"/>
                        <a:t>2. Temi culturali generali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2. A livello di scuola secondaria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0156832"/>
                  </a:ext>
                </a:extLst>
              </a:tr>
              <a:tr h="740405">
                <a:tc>
                  <a:txBody>
                    <a:bodyPr/>
                    <a:lstStyle/>
                    <a:p>
                      <a:r>
                        <a:rPr lang="it-IT" dirty="0"/>
                        <a:t>3. Temi di scienze naturali e tecnologia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3. A livello universitario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13350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81486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A1F50CB-2D7B-458F-8608-C2ADB113C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Altri fattori legati al grado di elaborazione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891C019-61A5-4472-BFF5-1FFEC8BA4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Presenza di traduzione della Bibbia</a:t>
            </a:r>
          </a:p>
          <a:p>
            <a:r>
              <a:rPr lang="it-IT" dirty="0"/>
              <a:t>Pubblicazione di poesia e narrativa</a:t>
            </a:r>
          </a:p>
          <a:p>
            <a:r>
              <a:rPr lang="it-IT" dirty="0"/>
              <a:t>Presenza di giornali e nei media orali</a:t>
            </a:r>
          </a:p>
        </p:txBody>
      </p:sp>
    </p:spTree>
    <p:extLst>
      <p:ext uri="{BB962C8B-B14F-4D97-AF65-F5344CB8AC3E}">
        <p14:creationId xmlns:p14="http://schemas.microsoft.com/office/powerpoint/2010/main" val="30968307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0C69411-D612-4F43-97CC-3BEE5929309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it-IT" dirty="0">
                <a:solidFill>
                  <a:schemeClr val="tx1"/>
                </a:solidFill>
              </a:rPr>
              <a:t>Status vs funzione della lingua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361E4E9-8BCF-4278-A998-4E69D27E32C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/>
        <p:txBody>
          <a:bodyPr>
            <a:normAutofit fontScale="92500" lnSpcReduction="10000"/>
          </a:bodyPr>
          <a:lstStyle/>
          <a:p>
            <a:pPr lvl="0">
              <a:spcBef>
                <a:spcPts val="1001"/>
              </a:spcBef>
              <a:buFont typeface="Arial" pitchFamily="32"/>
              <a:buChar char="•"/>
            </a:pPr>
            <a:r>
              <a:rPr lang="it-IT"/>
              <a:t>Lo status: il risultato/dipende da ciò che con la lingua X si può fare sul piano legale, politico, sociale, culturale.</a:t>
            </a:r>
          </a:p>
          <a:p>
            <a:pPr lvl="0">
              <a:spcBef>
                <a:spcPts val="1001"/>
              </a:spcBef>
              <a:buFont typeface="Arial" pitchFamily="32"/>
              <a:buChar char="•"/>
            </a:pPr>
            <a:r>
              <a:rPr lang="it-IT"/>
              <a:t>La funzione: ciò che si fa concretamente, nella vita quotidiana, con una data lingua; l’insieme dei compiti che quella data lingua assolve, effettivamente, in una data società.  </a:t>
            </a:r>
          </a:p>
          <a:p>
            <a:pPr lvl="1">
              <a:spcBef>
                <a:spcPts val="499"/>
              </a:spcBef>
              <a:buFont typeface="Arial" pitchFamily="32"/>
              <a:buChar char="•"/>
            </a:pPr>
            <a:r>
              <a:rPr lang="it-IT" sz="2400"/>
              <a:t>Non si fa riferimento alle funzioni del linguaggio, o a quelle che perseguono singoli parlanti in un determinato contesto comunicativo, ma alle funzioni che un dato sistema linguistico assolve concretamente nella società in cui è adoperato</a:t>
            </a:r>
          </a:p>
          <a:p>
            <a:pPr lvl="0">
              <a:spcBef>
                <a:spcPts val="1001"/>
              </a:spcBef>
              <a:buNone/>
            </a:pPr>
            <a:endParaRPr lang="it-IT"/>
          </a:p>
          <a:p>
            <a:pPr lvl="0">
              <a:spcBef>
                <a:spcPts val="1001"/>
              </a:spcBef>
              <a:buFont typeface="Arial" pitchFamily="32"/>
              <a:buChar char="•"/>
            </a:pPr>
            <a:r>
              <a:rPr lang="it-IT"/>
              <a:t>Lo status può essere riconosciuto, tutelato, ma de facto può non essere associato a funzioni effettive nelle vite dei parlanti:</a:t>
            </a:r>
          </a:p>
          <a:p>
            <a:pPr lvl="1">
              <a:spcBef>
                <a:spcPts val="499"/>
              </a:spcBef>
              <a:buFont typeface="Arial" pitchFamily="32"/>
              <a:buChar char="•"/>
            </a:pPr>
            <a:r>
              <a:rPr lang="it-IT" sz="2400"/>
              <a:t>ES. L’italiano come lingua ufficiale in Svizzera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6889BF7-DA2C-4335-93B9-7E4E178CD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Altri fattori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A159861-4D2C-4FE3-BBFD-459A076C4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Status – grado di standardizzazione (quale lingua viene standardizzata?/ scelta come ufficiale?) -&gt; politica e pianificazione linguistica</a:t>
            </a:r>
          </a:p>
          <a:p>
            <a:r>
              <a:rPr lang="it-IT" dirty="0"/>
              <a:t>Vitalità (</a:t>
            </a:r>
            <a:r>
              <a:rPr lang="it-IT" dirty="0" err="1"/>
              <a:t>etnolinguitica</a:t>
            </a:r>
            <a:r>
              <a:rPr lang="it-IT" dirty="0"/>
              <a:t>): da intendere come continuità tra trasmissione e tradizioni</a:t>
            </a:r>
          </a:p>
        </p:txBody>
      </p:sp>
    </p:spTree>
    <p:extLst>
      <p:ext uri="{BB962C8B-B14F-4D97-AF65-F5344CB8AC3E}">
        <p14:creationId xmlns:p14="http://schemas.microsoft.com/office/powerpoint/2010/main" val="27901734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21CF448-5C39-45D7-9A38-0623FE75969B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/>
            <a:r>
              <a:rPr lang="it-IT" dirty="0">
                <a:solidFill>
                  <a:schemeClr val="tx1"/>
                </a:solidFill>
              </a:rPr>
              <a:t>funzioni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86FCE01-DC7C-4DA9-AFB0-D8E14B6F08A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lvl="0">
              <a:spcBef>
                <a:spcPts val="1001"/>
              </a:spcBef>
              <a:buFont typeface="Arial" pitchFamily="32"/>
              <a:buChar char="•"/>
            </a:pPr>
            <a:r>
              <a:rPr lang="it-IT"/>
              <a:t>Lingua ufficiale</a:t>
            </a:r>
          </a:p>
          <a:p>
            <a:pPr lvl="0">
              <a:spcBef>
                <a:spcPts val="1001"/>
              </a:spcBef>
              <a:buFont typeface="Arial" pitchFamily="32"/>
              <a:buChar char="•"/>
            </a:pPr>
            <a:r>
              <a:rPr lang="it-IT"/>
              <a:t>Lingua dell’educazione</a:t>
            </a:r>
          </a:p>
          <a:p>
            <a:pPr lvl="0">
              <a:spcBef>
                <a:spcPts val="1001"/>
              </a:spcBef>
              <a:buFont typeface="Arial" pitchFamily="32"/>
              <a:buChar char="•"/>
            </a:pPr>
            <a:r>
              <a:rPr lang="it-IT"/>
              <a:t>Lingua tecnica (Inglese per scopi speciali)</a:t>
            </a:r>
          </a:p>
          <a:p>
            <a:pPr lvl="0">
              <a:spcBef>
                <a:spcPts val="1001"/>
              </a:spcBef>
              <a:buFont typeface="Arial" pitchFamily="32"/>
              <a:buChar char="•"/>
            </a:pPr>
            <a:r>
              <a:rPr lang="it-IT"/>
              <a:t>Internazionale (relazioni tra stati)</a:t>
            </a:r>
          </a:p>
          <a:p>
            <a:pPr lvl="0">
              <a:spcBef>
                <a:spcPts val="1001"/>
              </a:spcBef>
              <a:buNone/>
            </a:pPr>
            <a:endParaRPr lang="it-IT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7DD421D-177B-4282-954F-DFBF90089C9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841248" y="548640"/>
            <a:ext cx="3600860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Tipi di riconoscimento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B638C90-A6B6-4E6A-9D96-A0621169051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126418" y="552091"/>
            <a:ext cx="6224335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ts val="1001"/>
              </a:spcBef>
            </a:pPr>
            <a:r>
              <a:rPr lang="en-US" sz="2200"/>
              <a:t>Un sistema linguistico può essere:</a:t>
            </a:r>
          </a:p>
          <a:p>
            <a:pPr lvl="0">
              <a:spcBef>
                <a:spcPts val="1001"/>
              </a:spcBef>
            </a:pPr>
            <a:r>
              <a:rPr lang="en-US" sz="2200"/>
              <a:t>La sola lingua ufficiale di uno status (es. tedesco in Germania)</a:t>
            </a:r>
          </a:p>
          <a:p>
            <a:pPr lvl="0">
              <a:spcBef>
                <a:spcPts val="1001"/>
              </a:spcBef>
            </a:pPr>
            <a:r>
              <a:rPr lang="en-US" sz="2200"/>
              <a:t>Lingua ufficiale paritaria  (v. Svizzera; fiammingo in Belgio)</a:t>
            </a:r>
          </a:p>
          <a:p>
            <a:pPr lvl="0">
              <a:spcBef>
                <a:spcPts val="1001"/>
              </a:spcBef>
            </a:pPr>
            <a:r>
              <a:rPr lang="en-US" sz="2200"/>
              <a:t>Lingua ufficiale regionale (catalano)</a:t>
            </a:r>
          </a:p>
          <a:p>
            <a:pPr lvl="0">
              <a:spcBef>
                <a:spcPts val="1001"/>
              </a:spcBef>
            </a:pPr>
            <a:r>
              <a:rPr lang="en-US" sz="2200"/>
              <a:t>Lingua promossa, ossia lingua favorita, riconosciuta e sponsorizzata alla legislazione di uno stato (es. spagnolo negli USA)</a:t>
            </a:r>
          </a:p>
          <a:p>
            <a:pPr lvl="0">
              <a:spcBef>
                <a:spcPts val="1001"/>
              </a:spcBef>
            </a:pPr>
            <a:r>
              <a:rPr lang="en-US" sz="2200"/>
              <a:t>Lingua tollerata (es. lingue immigrate)</a:t>
            </a:r>
          </a:p>
          <a:p>
            <a:pPr lvl="0">
              <a:spcBef>
                <a:spcPts val="1001"/>
              </a:spcBef>
            </a:pPr>
            <a:r>
              <a:rPr lang="en-US" sz="2200"/>
              <a:t>Lingua proscritta (es. catalano durante il franchismo; tedesco in Italia durante il fascismo)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07C115E-6423-46C6-9F61-B14B73F96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vitalità etnolinguistica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3124571-5FE2-613A-2EBB-08200D9FD37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3124131"/>
            <a:ext cx="10942419" cy="175432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3600" b="0" i="1" u="none" strike="noStrike" cap="none" normalizeH="0" baseline="0" dirty="0">
                <a:ln>
                  <a:noFill/>
                </a:ln>
                <a:solidFill>
                  <a:srgbClr val="454545"/>
                </a:solidFill>
                <a:effectLst/>
                <a:latin typeface="Roboto" panose="02000000000000000000" pitchFamily="2" charset="0"/>
              </a:rPr>
              <a:t>«Per vitalità intendiamo la continuità della tradizione e</a:t>
            </a:r>
            <a:endParaRPr kumimoji="0" lang="it-IT" altLang="it-IT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3600" b="0" i="1" u="none" strike="noStrike" cap="none" normalizeH="0" baseline="0" dirty="0">
                <a:ln>
                  <a:noFill/>
                </a:ln>
                <a:solidFill>
                  <a:srgbClr val="454545"/>
                </a:solidFill>
                <a:effectLst/>
                <a:latin typeface="Roboto" panose="02000000000000000000" pitchFamily="2" charset="0"/>
              </a:rPr>
              <a:t>trasmissione della lingua da una generazione all’altra»</a:t>
            </a:r>
            <a:endParaRPr kumimoji="0" lang="it-IT" altLang="it-IT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3600" b="0" i="0" u="none" strike="noStrike" cap="none" normalizeH="0" baseline="0" dirty="0">
                <a:ln>
                  <a:noFill/>
                </a:ln>
                <a:solidFill>
                  <a:srgbClr val="454545"/>
                </a:solidFill>
                <a:effectLst/>
                <a:latin typeface="Roboto" panose="02000000000000000000" pitchFamily="2" charset="0"/>
              </a:rPr>
              <a:t>(Berruto 2009).</a:t>
            </a:r>
            <a:endParaRPr kumimoji="0" lang="it-IT" altLang="it-IT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3837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ADB84E2-19FA-9E72-4A10-34D0949634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Repertorio linguistico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6692F667-9995-F886-646B-2FE5A3E9B0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35218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5DD0F9A-2801-4816-AC6A-A28C1B8E3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Repertorio linguistico</a:t>
            </a:r>
          </a:p>
        </p:txBody>
      </p:sp>
      <p:sp>
        <p:nvSpPr>
          <p:cNvPr id="7" name="Segnaposto contenuto 6">
            <a:extLst>
              <a:ext uri="{FF2B5EF4-FFF2-40B4-BE49-F238E27FC236}">
                <a16:creationId xmlns:a16="http://schemas.microsoft.com/office/drawing/2014/main" id="{C93954D6-FB76-49D7-B768-560286DA3E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«insieme delle risorse linguistiche possedute dai membri di una comunità linguistica, vale a dire la somma di varietà di una lingua o di più lingue impiegate presso una certa comunità sociale».</a:t>
            </a:r>
          </a:p>
          <a:p>
            <a:r>
              <a:rPr lang="it-IT" dirty="0"/>
              <a:t>Repertori:</a:t>
            </a:r>
          </a:p>
          <a:p>
            <a:pPr lvl="1"/>
            <a:r>
              <a:rPr lang="it-IT" dirty="0"/>
              <a:t>Monolingui</a:t>
            </a:r>
          </a:p>
          <a:p>
            <a:pPr lvl="1"/>
            <a:r>
              <a:rPr lang="it-IT" dirty="0"/>
              <a:t>Plurilingui.</a:t>
            </a:r>
          </a:p>
          <a:p>
            <a:r>
              <a:rPr lang="it-IT" dirty="0"/>
              <a:t>Livello di analisi:</a:t>
            </a:r>
          </a:p>
          <a:p>
            <a:pPr lvl="1"/>
            <a:r>
              <a:rPr lang="it-IT" dirty="0"/>
              <a:t>Individuale</a:t>
            </a:r>
          </a:p>
          <a:p>
            <a:pPr lvl="1"/>
            <a:r>
              <a:rPr lang="it-IT" dirty="0"/>
              <a:t>Comunitario.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217395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C7405E7-D568-2D1B-5911-CCA363C31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Principali repertori multilingui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ABEA5F9-CB34-B122-AB2B-B44213BD3A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Bilinguismo sociale</a:t>
            </a:r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202A9FF2-6FF7-809C-3FCD-0AC05C0188B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it-IT" dirty="0"/>
              <a:t>Presenza di 2 lingue nella società</a:t>
            </a:r>
          </a:p>
          <a:p>
            <a:r>
              <a:rPr lang="it-IT" dirty="0"/>
              <a:t>La distribuzione delle lingue non è gerarchicamente/ funzionalmente organizzata</a:t>
            </a:r>
          </a:p>
          <a:p>
            <a:r>
              <a:rPr lang="it-IT" dirty="0"/>
              <a:t>Oscillazione tra domini</a:t>
            </a:r>
          </a:p>
          <a:p>
            <a:r>
              <a:rPr lang="it-IT" dirty="0"/>
              <a:t>Non necessariamente si tratta di 1 lingua elaborata e 1 lingua non elaborata.</a:t>
            </a:r>
          </a:p>
        </p:txBody>
      </p:sp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814EFBAF-A189-BD7D-EEF6-8D5D2429BD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t-IT" dirty="0"/>
              <a:t>diglossia</a:t>
            </a:r>
          </a:p>
        </p:txBody>
      </p:sp>
      <p:sp>
        <p:nvSpPr>
          <p:cNvPr id="7" name="Segnaposto contenuto 6">
            <a:extLst>
              <a:ext uri="{FF2B5EF4-FFF2-40B4-BE49-F238E27FC236}">
                <a16:creationId xmlns:a16="http://schemas.microsoft.com/office/drawing/2014/main" id="{0B2FBC0F-B591-9436-B72E-051DC69533CA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it-IT" dirty="0"/>
              <a:t>Generalmente formata da 1 lingua elaborata (con tradizione scritta) e 1 lingua non elaborata (senza tradizione scritta);</a:t>
            </a:r>
          </a:p>
          <a:p>
            <a:r>
              <a:rPr lang="it-IT" dirty="0"/>
              <a:t>Opposizione gerarchica tra le lingue da cui consegue una rigida separazione in base ai domini d’uso.</a:t>
            </a: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DF66E859-A519-AE46-052A-63F6FE65D984}"/>
              </a:ext>
            </a:extLst>
          </p:cNvPr>
          <p:cNvSpPr/>
          <p:nvPr/>
        </p:nvSpPr>
        <p:spPr>
          <a:xfrm>
            <a:off x="2899316" y="6022394"/>
            <a:ext cx="7125629" cy="66833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Modelli astratti, con criticità, disposti come estremi di un continuum</a:t>
            </a:r>
          </a:p>
        </p:txBody>
      </p:sp>
    </p:spTree>
    <p:extLst>
      <p:ext uri="{BB962C8B-B14F-4D97-AF65-F5344CB8AC3E}">
        <p14:creationId xmlns:p14="http://schemas.microsoft.com/office/powerpoint/2010/main" val="8860872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EE07078-CA5E-40B6-B9C9-2587EA09F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Dominio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6EA8E70-5D34-45D4-AC15-8BAA5824B1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« a cluster of interaction situations, </a:t>
            </a:r>
            <a:r>
              <a:rPr lang="it-IT" dirty="0" err="1"/>
              <a:t>grouped</a:t>
            </a:r>
            <a:r>
              <a:rPr lang="it-IT" dirty="0"/>
              <a:t> </a:t>
            </a:r>
            <a:r>
              <a:rPr lang="it-IT" dirty="0" err="1"/>
              <a:t>around</a:t>
            </a:r>
            <a:r>
              <a:rPr lang="it-IT" dirty="0"/>
              <a:t> the </a:t>
            </a:r>
            <a:r>
              <a:rPr lang="it-IT" dirty="0" err="1"/>
              <a:t>same</a:t>
            </a:r>
            <a:r>
              <a:rPr lang="it-IT" dirty="0"/>
              <a:t> field of </a:t>
            </a:r>
            <a:r>
              <a:rPr lang="it-IT" dirty="0" err="1"/>
              <a:t>experience</a:t>
            </a:r>
            <a:r>
              <a:rPr lang="it-IT" dirty="0"/>
              <a:t>, and </a:t>
            </a:r>
            <a:r>
              <a:rPr lang="it-IT" dirty="0" err="1"/>
              <a:t>tied</a:t>
            </a:r>
            <a:r>
              <a:rPr lang="it-IT" dirty="0"/>
              <a:t> </a:t>
            </a:r>
            <a:r>
              <a:rPr lang="it-IT" dirty="0" err="1"/>
              <a:t>togheter</a:t>
            </a:r>
            <a:r>
              <a:rPr lang="it-IT" dirty="0"/>
              <a:t> by a </a:t>
            </a:r>
            <a:r>
              <a:rPr lang="it-IT" dirty="0" err="1"/>
              <a:t>shared</a:t>
            </a:r>
            <a:r>
              <a:rPr lang="it-IT" dirty="0"/>
              <a:t> range of goals and </a:t>
            </a:r>
            <a:r>
              <a:rPr lang="it-IT" dirty="0" err="1"/>
              <a:t>obligations</a:t>
            </a:r>
            <a:r>
              <a:rPr lang="it-IT" dirty="0"/>
              <a:t>: e.g. family, </a:t>
            </a:r>
            <a:r>
              <a:rPr lang="it-IT" dirty="0" err="1"/>
              <a:t>neighbourhood</a:t>
            </a:r>
            <a:r>
              <a:rPr lang="it-IT" dirty="0"/>
              <a:t>, </a:t>
            </a:r>
            <a:r>
              <a:rPr lang="it-IT" dirty="0" err="1"/>
              <a:t>religion</a:t>
            </a:r>
            <a:r>
              <a:rPr lang="it-IT" dirty="0"/>
              <a:t>, work, etc.» (</a:t>
            </a:r>
            <a:r>
              <a:rPr lang="it-IT" dirty="0" err="1"/>
              <a:t>Fishman</a:t>
            </a:r>
            <a:r>
              <a:rPr lang="it-IT" dirty="0"/>
              <a:t> 1987: 170).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361711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5E4FC23F-387D-4DB5-BFD0-66AA1F107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it-IT">
                <a:solidFill>
                  <a:srgbClr val="FFFFFF"/>
                </a:solidFill>
              </a:rPr>
              <a:t>Condizioni che permettono di individuare la diglossia (Ferguson 1979)</a:t>
            </a:r>
          </a:p>
        </p:txBody>
      </p:sp>
      <p:graphicFrame>
        <p:nvGraphicFramePr>
          <p:cNvPr id="10" name="Segnaposto contenuto 7">
            <a:extLst>
              <a:ext uri="{FF2B5EF4-FFF2-40B4-BE49-F238E27FC236}">
                <a16:creationId xmlns:a16="http://schemas.microsoft.com/office/drawing/2014/main" id="{134AE060-7789-4D3B-928E-6AE52A1977E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25548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97E0540-D13B-43A7-8544-74BE67383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DOUBLE OVERLAPPING SITUATION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897BB891-4455-4918-B370-CA8D9FE6167C}"/>
              </a:ext>
            </a:extLst>
          </p:cNvPr>
          <p:cNvSpPr/>
          <p:nvPr/>
        </p:nvSpPr>
        <p:spPr>
          <a:xfrm>
            <a:off x="2118000" y="2205000"/>
            <a:ext cx="3978000" cy="122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2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104C75EE-B0C0-4512-B7FD-B8126B03ED0D}"/>
              </a:ext>
            </a:extLst>
          </p:cNvPr>
          <p:cNvSpPr/>
          <p:nvPr/>
        </p:nvSpPr>
        <p:spPr>
          <a:xfrm>
            <a:off x="4566000" y="3123000"/>
            <a:ext cx="3978000" cy="122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600" dirty="0">
                <a:solidFill>
                  <a:schemeClr val="tx1"/>
                </a:solidFill>
              </a:rPr>
              <a:t>A       B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512CD887-B55D-4410-A793-67234A1E60C5}"/>
              </a:ext>
            </a:extLst>
          </p:cNvPr>
          <p:cNvSpPr/>
          <p:nvPr/>
        </p:nvSpPr>
        <p:spPr>
          <a:xfrm>
            <a:off x="7014000" y="4041000"/>
            <a:ext cx="3978000" cy="1224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2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D189A8B1-3EE1-421E-B189-204698C953F2}"/>
              </a:ext>
            </a:extLst>
          </p:cNvPr>
          <p:cNvSpPr/>
          <p:nvPr/>
        </p:nvSpPr>
        <p:spPr>
          <a:xfrm>
            <a:off x="1200000" y="5877000"/>
            <a:ext cx="10404000" cy="61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A: INGLESE; B: SWAILI; C,D, E:  LINGUE TRIBALI LOCALI</a:t>
            </a:r>
          </a:p>
        </p:txBody>
      </p:sp>
    </p:spTree>
    <p:extLst>
      <p:ext uri="{BB962C8B-B14F-4D97-AF65-F5344CB8AC3E}">
        <p14:creationId xmlns:p14="http://schemas.microsoft.com/office/powerpoint/2010/main" val="14418091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1869D18-5F6B-426A-92DA-B81F338DB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Esempi 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DDA6413-5523-4051-985C-916DE73E52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Svizzera tedesca</a:t>
            </a:r>
          </a:p>
          <a:p>
            <a:r>
              <a:rPr lang="it-IT" dirty="0"/>
              <a:t>Mondo arabo</a:t>
            </a:r>
          </a:p>
        </p:txBody>
      </p:sp>
    </p:spTree>
    <p:extLst>
      <p:ext uri="{BB962C8B-B14F-4D97-AF65-F5344CB8AC3E}">
        <p14:creationId xmlns:p14="http://schemas.microsoft.com/office/powerpoint/2010/main" val="23484205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0B9DA924-C038-4161-9B6F-34DBE764E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Esempi di repertori presenti a Napoli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DC8FC4CD-5AA1-47A3-AA7E-75E41259FA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3420211" cy="823912"/>
          </a:xfrm>
          <a:solidFill>
            <a:srgbClr val="92D050"/>
          </a:solidFill>
        </p:spPr>
        <p:txBody>
          <a:bodyPr>
            <a:normAutofit fontScale="92500" lnSpcReduction="20000"/>
          </a:bodyPr>
          <a:lstStyle/>
          <a:p>
            <a:r>
              <a:rPr lang="it-IT" dirty="0"/>
              <a:t>Dario, precario quarantenne, laureato, nato a Napoli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BF25E568-780D-46ED-902B-45E247AEA3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3420212" cy="3684588"/>
          </a:xfrm>
          <a:solidFill>
            <a:srgbClr val="92D050"/>
          </a:solidFill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it-IT" dirty="0"/>
              <a:t>Dialetto napoletano (con competenza nativa)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Italiano regionale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Italiano colloquiale, interferito con i tratti fonetico-prosodici dell’</a:t>
            </a:r>
            <a:r>
              <a:rPr lang="it-IT" dirty="0" err="1"/>
              <a:t>it</a:t>
            </a:r>
            <a:r>
              <a:rPr lang="it-IT" dirty="0"/>
              <a:t>. Regionale campano;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Competenza B2 dell’inglese</a:t>
            </a:r>
          </a:p>
        </p:txBody>
      </p:sp>
      <p:sp>
        <p:nvSpPr>
          <p:cNvPr id="7" name="Segnaposto testo 6">
            <a:extLst>
              <a:ext uri="{FF2B5EF4-FFF2-40B4-BE49-F238E27FC236}">
                <a16:creationId xmlns:a16="http://schemas.microsoft.com/office/drawing/2014/main" id="{925D99B7-8A12-4A62-805D-F568877731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66000" y="1593000"/>
            <a:ext cx="3672000" cy="823912"/>
          </a:xfrm>
        </p:spPr>
        <p:txBody>
          <a:bodyPr>
            <a:normAutofit/>
          </a:bodyPr>
          <a:lstStyle/>
          <a:p>
            <a:r>
              <a:rPr lang="it-IT" dirty="0"/>
              <a:t>Titina, signora delle pulizie, napoletana, analfabeta</a:t>
            </a:r>
          </a:p>
        </p:txBody>
      </p:sp>
      <p:sp>
        <p:nvSpPr>
          <p:cNvPr id="8" name="Segnaposto contenuto 7">
            <a:extLst>
              <a:ext uri="{FF2B5EF4-FFF2-40B4-BE49-F238E27FC236}">
                <a16:creationId xmlns:a16="http://schemas.microsoft.com/office/drawing/2014/main" id="{31EB8940-0754-4ACA-A0DB-87E12F8677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66000" y="2498412"/>
            <a:ext cx="3595800" cy="36845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t-IT" dirty="0"/>
              <a:t>Dialetto napoletano (competenza solo orale)</a:t>
            </a:r>
          </a:p>
        </p:txBody>
      </p:sp>
      <p:sp>
        <p:nvSpPr>
          <p:cNvPr id="9" name="Segnaposto contenuto 7">
            <a:extLst>
              <a:ext uri="{FF2B5EF4-FFF2-40B4-BE49-F238E27FC236}">
                <a16:creationId xmlns:a16="http://schemas.microsoft.com/office/drawing/2014/main" id="{A128B402-F39D-4CC2-B3C3-A7A9CD258310}"/>
              </a:ext>
            </a:extLst>
          </p:cNvPr>
          <p:cNvSpPr txBox="1">
            <a:spLocks/>
          </p:cNvSpPr>
          <p:nvPr/>
        </p:nvSpPr>
        <p:spPr>
          <a:xfrm>
            <a:off x="8314200" y="2498412"/>
            <a:ext cx="3595800" cy="368458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it-IT" dirty="0"/>
              <a:t>Wolof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Arabo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Francese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Dialetto napoletano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Italiano regionale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/>
              <a:t>Italiano basico (anche nella produzione scritta)</a:t>
            </a:r>
          </a:p>
        </p:txBody>
      </p:sp>
      <p:sp>
        <p:nvSpPr>
          <p:cNvPr id="10" name="Segnaposto testo 6">
            <a:extLst>
              <a:ext uri="{FF2B5EF4-FFF2-40B4-BE49-F238E27FC236}">
                <a16:creationId xmlns:a16="http://schemas.microsoft.com/office/drawing/2014/main" id="{1B7EA061-F744-4411-8A40-E7A0136DF013}"/>
              </a:ext>
            </a:extLst>
          </p:cNvPr>
          <p:cNvSpPr txBox="1">
            <a:spLocks/>
          </p:cNvSpPr>
          <p:nvPr/>
        </p:nvSpPr>
        <p:spPr>
          <a:xfrm>
            <a:off x="8238000" y="1687088"/>
            <a:ext cx="3672000" cy="823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dirty="0"/>
              <a:t>Mohamed, immigrato senegalese, ambulante</a:t>
            </a:r>
          </a:p>
        </p:txBody>
      </p:sp>
      <p:sp>
        <p:nvSpPr>
          <p:cNvPr id="11" name="Rettangolo con angoli arrotondati 10">
            <a:extLst>
              <a:ext uri="{FF2B5EF4-FFF2-40B4-BE49-F238E27FC236}">
                <a16:creationId xmlns:a16="http://schemas.microsoft.com/office/drawing/2014/main" id="{5630D290-0C28-4CBD-92B4-C4A89F3F06D4}"/>
              </a:ext>
            </a:extLst>
          </p:cNvPr>
          <p:cNvSpPr/>
          <p:nvPr/>
        </p:nvSpPr>
        <p:spPr>
          <a:xfrm>
            <a:off x="1812000" y="6183000"/>
            <a:ext cx="9486000" cy="61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Nessun individuo è in grado di conoscere tutte le lingue/varietà di lingua presenti in una data comunità</a:t>
            </a:r>
          </a:p>
        </p:txBody>
      </p:sp>
    </p:spTree>
    <p:extLst>
      <p:ext uri="{BB962C8B-B14F-4D97-AF65-F5344CB8AC3E}">
        <p14:creationId xmlns:p14="http://schemas.microsoft.com/office/powerpoint/2010/main" val="26180562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olo 6">
            <a:extLst>
              <a:ext uri="{FF2B5EF4-FFF2-40B4-BE49-F238E27FC236}">
                <a16:creationId xmlns:a16="http://schemas.microsoft.com/office/drawing/2014/main" id="{C005E861-04DC-4325-B480-8685C0B25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Il repertorio linguistico italiano</a:t>
            </a:r>
          </a:p>
        </p:txBody>
      </p:sp>
      <p:sp>
        <p:nvSpPr>
          <p:cNvPr id="8" name="Segnaposto contenuto 7">
            <a:extLst>
              <a:ext uri="{FF2B5EF4-FFF2-40B4-BE49-F238E27FC236}">
                <a16:creationId xmlns:a16="http://schemas.microsoft.com/office/drawing/2014/main" id="{0749BBFB-2918-4C66-A777-5CCBA3CA8C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I dialetti italiani</a:t>
            </a:r>
          </a:p>
          <a:p>
            <a:r>
              <a:rPr lang="it-IT" dirty="0"/>
              <a:t>L’italiano (nelle sue varietà)</a:t>
            </a:r>
          </a:p>
          <a:p>
            <a:r>
              <a:rPr lang="it-IT" dirty="0"/>
              <a:t>Le lingue di minoranza tutelate dalla legge 482 del 1992</a:t>
            </a:r>
          </a:p>
          <a:p>
            <a:r>
              <a:rPr lang="it-IT" dirty="0"/>
              <a:t>Le lingue immigrate.</a:t>
            </a:r>
          </a:p>
        </p:txBody>
      </p:sp>
    </p:spTree>
    <p:extLst>
      <p:ext uri="{BB962C8B-B14F-4D97-AF65-F5344CB8AC3E}">
        <p14:creationId xmlns:p14="http://schemas.microsoft.com/office/powerpoint/2010/main" val="31252699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Bilinguismo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Stabile nel tempo;</a:t>
            </a:r>
          </a:p>
          <a:p>
            <a:r>
              <a:rPr lang="it-IT" dirty="0"/>
              <a:t>Può comparire attraverso le generazioni (interruzione della trasmissione intergenerazionale), come nelle comunità migranti, soprattutto nei paesi assimilazionisti;</a:t>
            </a:r>
          </a:p>
          <a:p>
            <a:r>
              <a:rPr lang="it-IT" dirty="0"/>
              <a:t>Diversa posizione delle lingue, nel repertorio sociale e nel repertorio individuale.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A5A41E37-4E2B-4E84-B12C-49B876751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In Italia?</a:t>
            </a:r>
          </a:p>
        </p:txBody>
      </p:sp>
      <p:graphicFrame>
        <p:nvGraphicFramePr>
          <p:cNvPr id="6" name="Tabella 6">
            <a:extLst>
              <a:ext uri="{FF2B5EF4-FFF2-40B4-BE49-F238E27FC236}">
                <a16:creationId xmlns:a16="http://schemas.microsoft.com/office/drawing/2014/main" id="{FFFD0B68-5E99-4B30-8720-1CBF6E19EA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9459972"/>
              </p:ext>
            </p:extLst>
          </p:nvPr>
        </p:nvGraphicFramePr>
        <p:xfrm>
          <a:off x="3445727" y="728980"/>
          <a:ext cx="6625113" cy="540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5113">
                  <a:extLst>
                    <a:ext uri="{9D8B030D-6E8A-4147-A177-3AD203B41FA5}">
                      <a16:colId xmlns:a16="http://schemas.microsoft.com/office/drawing/2014/main" val="40700422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Punti da considerare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24433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Vari dialetti primari (varietà basse)</a:t>
                      </a:r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97288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Presenza di dialetti sottoposti alla varietà alta</a:t>
                      </a:r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05364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Stabile coesistenza di varietà alta a bassa/basse;</a:t>
                      </a:r>
                      <a:endParaRPr lang="en-US" dirty="0"/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14842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Differenza (formale) sistematica tra varietà alta e bassa (non sono mutualmente intellegibili/</a:t>
                      </a:r>
                      <a:r>
                        <a:rPr lang="it-IT" dirty="0" err="1"/>
                        <a:t>intercomprensibili</a:t>
                      </a:r>
                      <a:r>
                        <a:rPr lang="it-IT" dirty="0"/>
                        <a:t>);</a:t>
                      </a:r>
                      <a:endParaRPr lang="en-US" dirty="0"/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49396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La varietà alta è lingua letteraria;</a:t>
                      </a:r>
                      <a:endParaRPr lang="en-US" dirty="0"/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55119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La varietà alta  è standardizzata ed elaborata;</a:t>
                      </a:r>
                      <a:endParaRPr lang="en-US" dirty="0"/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3803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>
                          <a:solidFill>
                            <a:srgbClr val="FF0000"/>
                          </a:solidFill>
                        </a:rPr>
                        <a:t>La varietà alta  può essere usata nei domini formali, ma non nella comunicazione ordinaria (informale).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2391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64865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972A832-6B47-4A3B-BA23-F2BB7869D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Diacronia dei repertori:</a:t>
            </a:r>
            <a:br>
              <a:rPr lang="it-IT" dirty="0"/>
            </a:br>
            <a:r>
              <a:rPr lang="it-IT" dirty="0"/>
              <a:t>somma di «italiano» e «dialetto» nelle dichiarazioni </a:t>
            </a:r>
            <a:br>
              <a:rPr lang="it-IT" dirty="0"/>
            </a:br>
            <a:r>
              <a:rPr lang="it-IT" dirty="0"/>
              <a:t>ISTAT</a:t>
            </a:r>
          </a:p>
        </p:txBody>
      </p:sp>
      <p:graphicFrame>
        <p:nvGraphicFramePr>
          <p:cNvPr id="4" name="Tabella 4">
            <a:extLst>
              <a:ext uri="{FF2B5EF4-FFF2-40B4-BE49-F238E27FC236}">
                <a16:creationId xmlns:a16="http://schemas.microsoft.com/office/drawing/2014/main" id="{454A0D92-3AA8-4861-895F-C51F6102DA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7982491"/>
              </p:ext>
            </p:extLst>
          </p:nvPr>
        </p:nvGraphicFramePr>
        <p:xfrm>
          <a:off x="4337423" y="1962347"/>
          <a:ext cx="73152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96725918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01793869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60681288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58909555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406704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5039353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famiglia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1987/88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1995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2000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2006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2015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1518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Italia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56,9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51,9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48,6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46,3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8497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Piemonte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46,2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40,8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38,7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35,2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32,2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72007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Veneto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82,6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77,9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72,4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69,9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&gt;52/&lt;63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79778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Campania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78,8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75,6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77,2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72,2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&gt;63/&lt;75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4982078"/>
                  </a:ext>
                </a:extLst>
              </a:tr>
            </a:tbl>
          </a:graphicData>
        </a:graphic>
      </p:graphicFrame>
      <p:graphicFrame>
        <p:nvGraphicFramePr>
          <p:cNvPr id="5" name="Tabella 4">
            <a:extLst>
              <a:ext uri="{FF2B5EF4-FFF2-40B4-BE49-F238E27FC236}">
                <a16:creationId xmlns:a16="http://schemas.microsoft.com/office/drawing/2014/main" id="{B9E2523B-387B-4E81-BEF2-0EB4F4B4B0D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66295166"/>
              </p:ext>
            </p:extLst>
          </p:nvPr>
        </p:nvGraphicFramePr>
        <p:xfrm>
          <a:off x="4394255" y="4895653"/>
          <a:ext cx="7258368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368">
                  <a:extLst>
                    <a:ext uri="{9D8B030D-6E8A-4147-A177-3AD203B41FA5}">
                      <a16:colId xmlns:a16="http://schemas.microsoft.com/office/drawing/2014/main" val="96725918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01793869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606812888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58909555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4067045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5039353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it-IT" dirty="0"/>
                        <a:t>estranei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1987/88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1995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2000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2006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2015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1518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Italia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33,4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25,2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25,4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24,4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17,1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8497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Piemonte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23,1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14,8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13,5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12,1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72007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Veneto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64,7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49,2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46,2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44,4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79778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Campania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49,7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41,3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45,5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43,3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4982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82054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AE5C5E4-B1C5-4E7D-9F4D-53252FEA4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dilalia</a:t>
            </a:r>
          </a:p>
        </p:txBody>
      </p:sp>
      <p:graphicFrame>
        <p:nvGraphicFramePr>
          <p:cNvPr id="4" name="Tabella 4">
            <a:extLst>
              <a:ext uri="{FF2B5EF4-FFF2-40B4-BE49-F238E27FC236}">
                <a16:creationId xmlns:a16="http://schemas.microsoft.com/office/drawing/2014/main" id="{FB43DB18-DC59-494D-B8E3-4E742A5BBB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8765202"/>
              </p:ext>
            </p:extLst>
          </p:nvPr>
        </p:nvGraphicFramePr>
        <p:xfrm>
          <a:off x="3868737" y="863600"/>
          <a:ext cx="7227629" cy="54965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480451">
                  <a:extLst>
                    <a:ext uri="{9D8B030D-6E8A-4147-A177-3AD203B41FA5}">
                      <a16:colId xmlns:a16="http://schemas.microsoft.com/office/drawing/2014/main" val="2124367682"/>
                    </a:ext>
                  </a:extLst>
                </a:gridCol>
                <a:gridCol w="1873589">
                  <a:extLst>
                    <a:ext uri="{9D8B030D-6E8A-4147-A177-3AD203B41FA5}">
                      <a16:colId xmlns:a16="http://schemas.microsoft.com/office/drawing/2014/main" val="1174932185"/>
                    </a:ext>
                  </a:extLst>
                </a:gridCol>
                <a:gridCol w="1873589">
                  <a:extLst>
                    <a:ext uri="{9D8B030D-6E8A-4147-A177-3AD203B41FA5}">
                      <a16:colId xmlns:a16="http://schemas.microsoft.com/office/drawing/2014/main" val="34078628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diglossia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dilalia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0155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Compresenza di </a:t>
                      </a:r>
                      <a:r>
                        <a:rPr lang="it-IT" dirty="0" err="1"/>
                        <a:t>ude</a:t>
                      </a:r>
                      <a:r>
                        <a:rPr lang="it-IT" dirty="0"/>
                        <a:t> lingue diverse A e B (per distanziazione per elaborazione)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55247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Diversità strutturale tra A e 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+</a:t>
                      </a:r>
                    </a:p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+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3902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Differenziazione funzionale tra A e 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+</a:t>
                      </a:r>
                    </a:p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+</a:t>
                      </a:r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1950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Sovrapposizione funzionale tra A e 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+</a:t>
                      </a:r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19902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Uso di A e B nella conversazione ordinaria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+</a:t>
                      </a:r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657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B socializzazione primaria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08947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B marcata socialmente  e stratificata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+</a:t>
                      </a:r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3046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Possibilità di alternare A e 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/>
                        <a:t>+</a:t>
                      </a:r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48065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48114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F75E279-4541-3FC3-59F3-4AE66EC57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Tipi di raffigurazione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76947AE7-EBA5-37FA-AFB2-93D6810A90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Tipo 1a: diglossia</a:t>
            </a:r>
          </a:p>
        </p:txBody>
      </p:sp>
      <p:sp>
        <p:nvSpPr>
          <p:cNvPr id="7" name="Segnaposto testo 6">
            <a:extLst>
              <a:ext uri="{FF2B5EF4-FFF2-40B4-BE49-F238E27FC236}">
                <a16:creationId xmlns:a16="http://schemas.microsoft.com/office/drawing/2014/main" id="{E8638058-4FC4-9EAD-7179-16CD95CB54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t-IT" dirty="0"/>
              <a:t>Tipo 1b: dilalia</a:t>
            </a: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67089362-C7FD-A8CF-79CE-DAB589846945}"/>
              </a:ext>
            </a:extLst>
          </p:cNvPr>
          <p:cNvSpPr/>
          <p:nvPr/>
        </p:nvSpPr>
        <p:spPr>
          <a:xfrm>
            <a:off x="1393903" y="3100039"/>
            <a:ext cx="3066586" cy="24198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51AAABD6-89E2-FD31-1756-A47122469E9B}"/>
              </a:ext>
            </a:extLst>
          </p:cNvPr>
          <p:cNvSpPr/>
          <p:nvPr/>
        </p:nvSpPr>
        <p:spPr>
          <a:xfrm>
            <a:off x="6988098" y="3100039"/>
            <a:ext cx="3066586" cy="24198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05986BEA-E4B2-DF85-F358-BFD5169D8F9C}"/>
              </a:ext>
            </a:extLst>
          </p:cNvPr>
          <p:cNvSpPr/>
          <p:nvPr/>
        </p:nvSpPr>
        <p:spPr>
          <a:xfrm>
            <a:off x="1393903" y="4352926"/>
            <a:ext cx="3066586" cy="116692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A3C916AD-E814-5B65-9D05-58FF8734DB36}"/>
              </a:ext>
            </a:extLst>
          </p:cNvPr>
          <p:cNvSpPr/>
          <p:nvPr/>
        </p:nvSpPr>
        <p:spPr>
          <a:xfrm>
            <a:off x="8524275" y="4352926"/>
            <a:ext cx="1530409" cy="116692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493331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olo 1">
            <a:extLst>
              <a:ext uri="{FF2B5EF4-FFF2-40B4-BE49-F238E27FC236}">
                <a16:creationId xmlns:a16="http://schemas.microsoft.com/office/drawing/2014/main" id="{D298B7A7-084D-4A4C-C886-35B2266470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dirty="0"/>
              <a:t>Italia postunitaria</a:t>
            </a:r>
            <a:br>
              <a:rPr lang="it-IT" altLang="it-IT" dirty="0"/>
            </a:br>
            <a:r>
              <a:rPr lang="it-IT" altLang="it-IT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“Percentuale di uomini e donne che non firmarono l’atto di matrimonio in quanto analfabeti”</a:t>
            </a:r>
            <a:endParaRPr lang="it-IT" altLang="it-IT" dirty="0"/>
          </a:p>
        </p:txBody>
      </p:sp>
      <p:graphicFrame>
        <p:nvGraphicFramePr>
          <p:cNvPr id="4" name="Segnaposto contenuto 3">
            <a:extLst>
              <a:ext uri="{FF2B5EF4-FFF2-40B4-BE49-F238E27FC236}">
                <a16:creationId xmlns:a16="http://schemas.microsoft.com/office/drawing/2014/main" id="{28846504-BD6F-3F4E-7850-3CC4A2FC7D4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7E7C72C-641E-AF4F-B5A4-2D3C0C09A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Vecchie e nuove minoranze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EBC1CFA5-121C-2AAA-8922-FEF0379B8C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Vecchie (minoranze linguistiche storiche)			</a:t>
            </a:r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31729C8B-DC1D-A63C-AC5C-038156C25CD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/>
              <a:t>Tutelate dalla Legge 482 del 1999;</a:t>
            </a:r>
          </a:p>
          <a:p>
            <a:r>
              <a:rPr lang="it-IT" dirty="0"/>
              <a:t>Hanno come lingua tetto una lingua ufficiale parlata al di fuori dei confini nazionali</a:t>
            </a:r>
          </a:p>
          <a:p>
            <a:r>
              <a:rPr lang="it-IT" dirty="0"/>
              <a:t>Sono storicamente insediate in Italia (i cittadini che le parlano sono cittadini italiani)</a:t>
            </a:r>
          </a:p>
        </p:txBody>
      </p:sp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84117BBC-C579-2B20-2225-3AD0E3697D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t-IT" dirty="0"/>
              <a:t>Nuove (lingue immigrate o </a:t>
            </a:r>
            <a:r>
              <a:rPr lang="it-IT" dirty="0" err="1"/>
              <a:t>heritage</a:t>
            </a:r>
            <a:r>
              <a:rPr lang="it-IT" dirty="0"/>
              <a:t> </a:t>
            </a:r>
            <a:r>
              <a:rPr lang="it-IT" dirty="0" err="1"/>
              <a:t>languages</a:t>
            </a:r>
            <a:r>
              <a:rPr lang="it-IT" dirty="0"/>
              <a:t>)</a:t>
            </a:r>
          </a:p>
        </p:txBody>
      </p:sp>
      <p:sp>
        <p:nvSpPr>
          <p:cNvPr id="7" name="Segnaposto contenuto 6">
            <a:extLst>
              <a:ext uri="{FF2B5EF4-FFF2-40B4-BE49-F238E27FC236}">
                <a16:creationId xmlns:a16="http://schemas.microsoft.com/office/drawing/2014/main" id="{F99B5504-5273-1E86-4EEE-700CCC019A4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/>
              <a:t>Lingue non sempre censite, non protette, tollerate;</a:t>
            </a:r>
          </a:p>
          <a:p>
            <a:r>
              <a:rPr lang="it-IT" dirty="0"/>
              <a:t>Parlate dalla I generazione di migranti in Italia e generalmente trasmesse alla generazione successiva, per le quali sono un simbolo della propria identità etnolinguistica</a:t>
            </a:r>
          </a:p>
          <a:p>
            <a:r>
              <a:rPr lang="it-IT" dirty="0"/>
              <a:t>I cittadini che le parlano NON sono cittadini italiani.</a:t>
            </a:r>
          </a:p>
        </p:txBody>
      </p:sp>
    </p:spTree>
    <p:extLst>
      <p:ext uri="{BB962C8B-B14F-4D97-AF65-F5344CB8AC3E}">
        <p14:creationId xmlns:p14="http://schemas.microsoft.com/office/powerpoint/2010/main" val="391767690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95D66B7-DB11-F9A4-14F5-B99C40AAAC1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Minoranze dentro e fuori dall’Italia</a:t>
            </a:r>
          </a:p>
        </p:txBody>
      </p:sp>
    </p:spTree>
    <p:extLst>
      <p:ext uri="{BB962C8B-B14F-4D97-AF65-F5344CB8AC3E}">
        <p14:creationId xmlns:p14="http://schemas.microsoft.com/office/powerpoint/2010/main" val="25638169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6661730-D5B0-8AA5-54FE-21D846220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Dentro (in Italia e </a:t>
            </a:r>
            <a:r>
              <a:rPr lang="it-IT"/>
              <a:t>in Europa)</a:t>
            </a: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E458C60-D7CD-5D25-EE71-0D7BE627FB4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l"/>
            <a:r>
              <a:rPr lang="it-IT" sz="1800" b="0" i="0" u="none" strike="noStrike" baseline="0" dirty="0">
                <a:latin typeface="TimesNewRoman"/>
              </a:rPr>
              <a:t>3- Europa (minoranze linguistiche):</a:t>
            </a:r>
          </a:p>
          <a:p>
            <a:pPr algn="l"/>
            <a:r>
              <a:rPr lang="it-IT" sz="1800" b="0" i="0" u="none" strike="noStrike" baseline="0" dirty="0">
                <a:latin typeface="TimesNewRoman"/>
              </a:rPr>
              <a:t>A: Varietà Standard</a:t>
            </a:r>
          </a:p>
          <a:p>
            <a:pPr algn="l"/>
            <a:r>
              <a:rPr lang="it-IT" sz="1800" b="0" i="0" u="none" strike="noStrike" baseline="0" dirty="0">
                <a:latin typeface="TimesNewRoman"/>
              </a:rPr>
              <a:t>B1: Varietà della minoranza</a:t>
            </a:r>
          </a:p>
          <a:p>
            <a:pPr algn="l"/>
            <a:r>
              <a:rPr lang="it-IT" sz="1800" b="0" i="0" u="none" strike="noStrike" baseline="0" dirty="0">
                <a:latin typeface="TimesNewRoman"/>
              </a:rPr>
              <a:t>B2: Dialetto locale</a:t>
            </a:r>
          </a:p>
          <a:p>
            <a:pPr marL="0" indent="0" algn="l">
              <a:buNone/>
            </a:pPr>
            <a:endParaRPr lang="it-IT" sz="1800" b="0" i="0" u="none" strike="noStrike" baseline="0" dirty="0">
              <a:latin typeface="TimesNewRoman"/>
            </a:endParaRPr>
          </a:p>
          <a:p>
            <a:pPr marL="0" indent="0" algn="l">
              <a:buNone/>
            </a:pPr>
            <a:r>
              <a:rPr lang="it-IT" sz="1800" b="0" i="0" u="none" strike="noStrike" baseline="0" dirty="0">
                <a:latin typeface="TimesNewRoman"/>
              </a:rPr>
              <a:t>Adattato da </a:t>
            </a:r>
            <a:r>
              <a:rPr lang="it-IT" sz="1800" b="0" i="0" u="none" strike="noStrike" baseline="0" dirty="0" err="1">
                <a:latin typeface="TimesNewRoman"/>
              </a:rPr>
              <a:t>Mioni</a:t>
            </a:r>
            <a:r>
              <a:rPr lang="it-IT" sz="1800" b="0" i="0" u="none" strike="noStrike" baseline="0" dirty="0">
                <a:latin typeface="TimesNewRoman"/>
              </a:rPr>
              <a:t> 1988: 300..</a:t>
            </a:r>
            <a:endParaRPr lang="it-IT" dirty="0"/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6A2D8706-78A4-9D05-5042-7D695F5C5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1073692"/>
          </a:xfrm>
        </p:spPr>
        <p:txBody>
          <a:bodyPr/>
          <a:lstStyle/>
          <a:p>
            <a:r>
              <a:rPr lang="it-IT" dirty="0"/>
              <a:t>Minoranze linguistiche in Italia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150F0399-6273-AED9-5959-495AA3906C36}"/>
              </a:ext>
            </a:extLst>
          </p:cNvPr>
          <p:cNvSpPr/>
          <p:nvPr/>
        </p:nvSpPr>
        <p:spPr>
          <a:xfrm>
            <a:off x="1115122" y="4192859"/>
            <a:ext cx="3066585" cy="23000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8582E024-A111-1645-4918-B5FB5B8934E9}"/>
              </a:ext>
            </a:extLst>
          </p:cNvPr>
          <p:cNvSpPr/>
          <p:nvPr/>
        </p:nvSpPr>
        <p:spPr>
          <a:xfrm>
            <a:off x="4629611" y="4192859"/>
            <a:ext cx="3066585" cy="23000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F1DB12F6-0121-E1EB-AF46-D430AD7EA50D}"/>
              </a:ext>
            </a:extLst>
          </p:cNvPr>
          <p:cNvSpPr/>
          <p:nvPr/>
        </p:nvSpPr>
        <p:spPr>
          <a:xfrm>
            <a:off x="8144100" y="4192859"/>
            <a:ext cx="3066585" cy="23000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BCF99AE9-17F4-3B00-B813-D6D9B6644F23}"/>
              </a:ext>
            </a:extLst>
          </p:cNvPr>
          <p:cNvSpPr/>
          <p:nvPr/>
        </p:nvSpPr>
        <p:spPr>
          <a:xfrm>
            <a:off x="2505312" y="5342867"/>
            <a:ext cx="1676396" cy="11500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3A459DEB-F729-B4F3-A92E-E2A100C0022A}"/>
              </a:ext>
            </a:extLst>
          </p:cNvPr>
          <p:cNvSpPr/>
          <p:nvPr/>
        </p:nvSpPr>
        <p:spPr>
          <a:xfrm>
            <a:off x="6019800" y="5342867"/>
            <a:ext cx="1676396" cy="11500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B0C5CAD2-9E57-BC79-A957-71446686D1A9}"/>
              </a:ext>
            </a:extLst>
          </p:cNvPr>
          <p:cNvSpPr/>
          <p:nvPr/>
        </p:nvSpPr>
        <p:spPr>
          <a:xfrm>
            <a:off x="9534289" y="5342867"/>
            <a:ext cx="1676396" cy="115000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0EB965D4-84E6-4801-937E-99BC57FA7DE7}"/>
              </a:ext>
            </a:extLst>
          </p:cNvPr>
          <p:cNvSpPr/>
          <p:nvPr/>
        </p:nvSpPr>
        <p:spPr>
          <a:xfrm>
            <a:off x="3479180" y="5898995"/>
            <a:ext cx="702527" cy="5938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D23087A1-BF9D-D4A0-26DF-E8B61F41F0F5}"/>
              </a:ext>
            </a:extLst>
          </p:cNvPr>
          <p:cNvSpPr/>
          <p:nvPr/>
        </p:nvSpPr>
        <p:spPr>
          <a:xfrm>
            <a:off x="6891454" y="5342867"/>
            <a:ext cx="804742" cy="115000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EE70E699-B68C-F621-1360-9CD10130BDA0}"/>
              </a:ext>
            </a:extLst>
          </p:cNvPr>
          <p:cNvSpPr/>
          <p:nvPr/>
        </p:nvSpPr>
        <p:spPr>
          <a:xfrm>
            <a:off x="10508158" y="5880023"/>
            <a:ext cx="702527" cy="5938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8951404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551FD09-DF40-BD71-D649-EE2D2FFDD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Fuori: il concetto di </a:t>
            </a:r>
            <a:r>
              <a:rPr lang="it-IT" dirty="0" err="1"/>
              <a:t>diacrolettia</a:t>
            </a:r>
            <a:r>
              <a:rPr lang="it-IT" dirty="0"/>
              <a:t> 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8F2D2084-3352-931F-F256-3255C19EF58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l"/>
            <a:r>
              <a:rPr lang="it-IT" sz="1800" b="0" i="0" u="none" strike="noStrike" baseline="0" dirty="0">
                <a:latin typeface="TimesNewRoman"/>
              </a:rPr>
              <a:t>Contraddistinta dalla presenza di due </a:t>
            </a:r>
            <a:r>
              <a:rPr lang="it-IT" sz="1800" b="0" i="0" u="none" strike="noStrike" baseline="0" dirty="0" err="1">
                <a:latin typeface="TimesNewRoman"/>
              </a:rPr>
              <a:t>acroletti</a:t>
            </a:r>
            <a:r>
              <a:rPr lang="it-IT" sz="1800" b="0" i="0" u="none" strike="noStrike" baseline="0" dirty="0">
                <a:latin typeface="TimesNewRoman"/>
              </a:rPr>
              <a:t> o varietà alte:</a:t>
            </a:r>
          </a:p>
          <a:p>
            <a:pPr marL="0" indent="0" algn="l">
              <a:buNone/>
            </a:pPr>
            <a:r>
              <a:rPr lang="it-IT" sz="1800" dirty="0">
                <a:latin typeface="TimesNewRoman"/>
              </a:rPr>
              <a:t>	1.</a:t>
            </a:r>
            <a:r>
              <a:rPr lang="it-IT" sz="1800" b="0" i="0" u="none" strike="noStrike" baseline="0" dirty="0">
                <a:latin typeface="TimesNewRoman"/>
              </a:rPr>
              <a:t> una lingua utilizzata in tutti gli ambiti 	funzionali (la lingua regionale, minoritaria a 	livello nazionale) </a:t>
            </a:r>
          </a:p>
          <a:p>
            <a:pPr marL="0" indent="0" algn="l">
              <a:buNone/>
            </a:pPr>
            <a:endParaRPr lang="it-IT" sz="1800" dirty="0">
              <a:latin typeface="TimesNewRoman"/>
            </a:endParaRPr>
          </a:p>
          <a:p>
            <a:pPr marL="0" indent="0" algn="l">
              <a:buNone/>
            </a:pPr>
            <a:r>
              <a:rPr lang="it-IT" sz="1800" b="0" i="0" u="none" strike="noStrike" baseline="0" dirty="0">
                <a:latin typeface="TimesNewRoman"/>
              </a:rPr>
              <a:t>	2. la lingua nazionale utilizzata solo nei 	domini alti e sempre in sovrapposizione alla 	prima lingua</a:t>
            </a:r>
            <a:endParaRPr lang="it-IT" dirty="0"/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6CF7E686-6DEF-3514-82B2-2F7EA6C42D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1017936"/>
          </a:xfrm>
        </p:spPr>
        <p:txBody>
          <a:bodyPr/>
          <a:lstStyle/>
          <a:p>
            <a:r>
              <a:rPr lang="it-IT" dirty="0"/>
              <a:t>CATALOGNA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6D9196C7-988F-EBE8-038A-3777BDB840F9}"/>
              </a:ext>
            </a:extLst>
          </p:cNvPr>
          <p:cNvSpPr/>
          <p:nvPr/>
        </p:nvSpPr>
        <p:spPr>
          <a:xfrm>
            <a:off x="6947210" y="2988527"/>
            <a:ext cx="3925229" cy="285471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  <a:p>
            <a:pPr algn="ctr"/>
            <a:endParaRPr lang="it-IT" dirty="0"/>
          </a:p>
          <a:p>
            <a:pPr algn="ctr"/>
            <a:r>
              <a:rPr lang="it-IT" dirty="0"/>
              <a:t>catalano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77298809-6135-60B4-8D33-224ABCA106D1}"/>
              </a:ext>
            </a:extLst>
          </p:cNvPr>
          <p:cNvSpPr/>
          <p:nvPr/>
        </p:nvSpPr>
        <p:spPr>
          <a:xfrm>
            <a:off x="8898673" y="2988527"/>
            <a:ext cx="1973766" cy="14273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>
                <a:solidFill>
                  <a:srgbClr val="FF0000"/>
                </a:solidFill>
              </a:rPr>
              <a:t>castigliano</a:t>
            </a:r>
          </a:p>
        </p:txBody>
      </p:sp>
    </p:spTree>
    <p:extLst>
      <p:ext uri="{BB962C8B-B14F-4D97-AF65-F5344CB8AC3E}">
        <p14:creationId xmlns:p14="http://schemas.microsoft.com/office/powerpoint/2010/main" val="176739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>
            <a:extLst>
              <a:ext uri="{FF2B5EF4-FFF2-40B4-BE49-F238E27FC236}">
                <a16:creationId xmlns:a16="http://schemas.microsoft.com/office/drawing/2014/main" id="{9F3573AA-34E6-4A04-8BAA-89902346A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Riflessione sui repertori linguistici presenti in aula</a:t>
            </a:r>
          </a:p>
        </p:txBody>
      </p:sp>
      <p:sp>
        <p:nvSpPr>
          <p:cNvPr id="12" name="Segnaposto testo 11">
            <a:extLst>
              <a:ext uri="{FF2B5EF4-FFF2-40B4-BE49-F238E27FC236}">
                <a16:creationId xmlns:a16="http://schemas.microsoft.com/office/drawing/2014/main" id="{E57397A1-5585-4586-B2C5-359D11897D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682141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16CCDCD-819A-8BD6-0305-C8479AD47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proposta di </a:t>
            </a:r>
            <a:r>
              <a:rPr lang="it-IT" dirty="0" err="1"/>
              <a:t>Blommaert</a:t>
            </a:r>
            <a:r>
              <a:rPr lang="it-IT" dirty="0"/>
              <a:t> e </a:t>
            </a:r>
            <a:r>
              <a:rPr lang="it-IT" dirty="0" err="1"/>
              <a:t>Backus</a:t>
            </a:r>
            <a:r>
              <a:rPr lang="it-IT" dirty="0"/>
              <a:t> (2012)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7799BDA-9678-D47B-3DB9-74482C890A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8177"/>
            <a:ext cx="10515600" cy="4351338"/>
          </a:xfrm>
        </p:spPr>
        <p:txBody>
          <a:bodyPr/>
          <a:lstStyle/>
          <a:p>
            <a:r>
              <a:rPr lang="it-IT" dirty="0"/>
              <a:t>Globalizzazione</a:t>
            </a:r>
          </a:p>
          <a:p>
            <a:r>
              <a:rPr lang="it-IT" dirty="0"/>
              <a:t>Mobilità</a:t>
            </a:r>
          </a:p>
          <a:p>
            <a:r>
              <a:rPr lang="it-IT" dirty="0"/>
              <a:t>Repertori individuali, con competenze diverse (in abilità diverse)</a:t>
            </a:r>
          </a:p>
        </p:txBody>
      </p:sp>
    </p:spTree>
    <p:extLst>
      <p:ext uri="{BB962C8B-B14F-4D97-AF65-F5344CB8AC3E}">
        <p14:creationId xmlns:p14="http://schemas.microsoft.com/office/powerpoint/2010/main" val="328289444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3C996DA-CB69-416D-B3D3-8BD034F4A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Assi di variazione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EA3A4F4-9ECA-4CB5-A7B5-FC19075C5B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Diatopia </a:t>
            </a:r>
          </a:p>
          <a:p>
            <a:r>
              <a:rPr lang="it-IT" dirty="0" err="1"/>
              <a:t>Diastratia</a:t>
            </a:r>
            <a:r>
              <a:rPr lang="it-IT" dirty="0"/>
              <a:t> (variazione legata non solo alla classe sociale, ma al gruppo di appartenenza, es. classe generazionale, sesso, età).</a:t>
            </a:r>
          </a:p>
          <a:p>
            <a:r>
              <a:rPr lang="it-IT" dirty="0"/>
              <a:t>Diafasia (variazione situazionale):</a:t>
            </a:r>
          </a:p>
          <a:p>
            <a:pPr lvl="1"/>
            <a:r>
              <a:rPr lang="it-IT" dirty="0"/>
              <a:t>Registro: ogni varietà di natura contestuale e funzionale, correlata a tre categorie: </a:t>
            </a:r>
            <a:r>
              <a:rPr lang="it-IT" dirty="0" err="1"/>
              <a:t>tenoren,modo</a:t>
            </a:r>
            <a:r>
              <a:rPr lang="it-IT" dirty="0"/>
              <a:t>, </a:t>
            </a:r>
            <a:r>
              <a:rPr lang="it-IT" dirty="0" err="1"/>
              <a:t>campop</a:t>
            </a:r>
            <a:endParaRPr lang="it-IT" dirty="0"/>
          </a:p>
          <a:p>
            <a:pPr lvl="1"/>
            <a:r>
              <a:rPr lang="it-IT" dirty="0"/>
              <a:t>Sottocodice: argomento di cui si parla, ambito del discorso (es. lessico specialistico)</a:t>
            </a:r>
          </a:p>
          <a:p>
            <a:pPr marL="457200" lvl="1" indent="0">
              <a:buNone/>
            </a:pP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0028857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2586</Words>
  <Application>Microsoft Office PowerPoint</Application>
  <PresentationFormat>Widescreen</PresentationFormat>
  <Paragraphs>365</Paragraphs>
  <Slides>51</Slides>
  <Notes>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51</vt:i4>
      </vt:variant>
    </vt:vector>
  </HeadingPairs>
  <TitlesOfParts>
    <vt:vector size="59" baseType="lpstr">
      <vt:lpstr>Arial</vt:lpstr>
      <vt:lpstr>Calibri</vt:lpstr>
      <vt:lpstr>Calibri Light</vt:lpstr>
      <vt:lpstr>Roboto</vt:lpstr>
      <vt:lpstr>Times New Roman</vt:lpstr>
      <vt:lpstr>TimesNewRoman</vt:lpstr>
      <vt:lpstr>Wingdings</vt:lpstr>
      <vt:lpstr>Tema di Office</vt:lpstr>
      <vt:lpstr>welcome</vt:lpstr>
      <vt:lpstr>Che cosa aspettarsi? Risultati attesi</vt:lpstr>
      <vt:lpstr>Argomenti del corso</vt:lpstr>
      <vt:lpstr>Le prossime lezioni</vt:lpstr>
      <vt:lpstr>    La sociolinguistica</vt:lpstr>
      <vt:lpstr>Linguistica formale e sociolinguistica</vt:lpstr>
      <vt:lpstr>Concezione del linguaggio</vt:lpstr>
      <vt:lpstr>Formalismo e funzionalismo </vt:lpstr>
      <vt:lpstr>Il punto</vt:lpstr>
      <vt:lpstr>Obiettivi della SL</vt:lpstr>
      <vt:lpstr>Orientamenti di ricerca in SL</vt:lpstr>
      <vt:lpstr>Parole chiave</vt:lpstr>
      <vt:lpstr>Definizione di lingua</vt:lpstr>
      <vt:lpstr>Varietà di lingua</vt:lpstr>
      <vt:lpstr>Status vs funzione della lingua</vt:lpstr>
      <vt:lpstr>funzioni</vt:lpstr>
      <vt:lpstr>Lingua nel territorio: dimensione territoriale e funzioni politiche delle lingue</vt:lpstr>
      <vt:lpstr>Tipi di riconoscimento</vt:lpstr>
      <vt:lpstr>Le lingue nella società: dimensioni socio-demografiche</vt:lpstr>
      <vt:lpstr>Lingue alloglotte, translottiche, minoranze …</vt:lpstr>
      <vt:lpstr>Superlingue o lingue transglottiche</vt:lpstr>
      <vt:lpstr>Visibilità</vt:lpstr>
      <vt:lpstr>Dimensioni linguistiche</vt:lpstr>
      <vt:lpstr>Altri fattori legati al grado di elaborazione</vt:lpstr>
      <vt:lpstr>Status vs funzione della lingua</vt:lpstr>
      <vt:lpstr>Altri fattori</vt:lpstr>
      <vt:lpstr>funzioni</vt:lpstr>
      <vt:lpstr>Tipi di riconoscimento</vt:lpstr>
      <vt:lpstr>La vitalità etnolinguistica</vt:lpstr>
      <vt:lpstr>Repertorio linguistico</vt:lpstr>
      <vt:lpstr>Repertorio linguistico</vt:lpstr>
      <vt:lpstr>Principali repertori multilingui</vt:lpstr>
      <vt:lpstr>Dominio</vt:lpstr>
      <vt:lpstr>Condizioni che permettono di individuare la diglossia (Ferguson 1979)</vt:lpstr>
      <vt:lpstr>DOUBLE OVERLAPPING SITUATION</vt:lpstr>
      <vt:lpstr>Esempi </vt:lpstr>
      <vt:lpstr>Esempi di repertori presenti a Napoli</vt:lpstr>
      <vt:lpstr>Il repertorio linguistico italiano</vt:lpstr>
      <vt:lpstr>Bilinguismo</vt:lpstr>
      <vt:lpstr>In Italia?</vt:lpstr>
      <vt:lpstr>Diacronia dei repertori: somma di «italiano» e «dialetto» nelle dichiarazioni  ISTAT</vt:lpstr>
      <vt:lpstr>La dilalia</vt:lpstr>
      <vt:lpstr>Tipi di raffigurazione</vt:lpstr>
      <vt:lpstr>Italia postunitaria “Percentuale di uomini e donne che non firmarono l’atto di matrimonio in quanto analfabeti”</vt:lpstr>
      <vt:lpstr>Vecchie e nuove minoranze</vt:lpstr>
      <vt:lpstr>Minoranze dentro e fuori dall’Italia</vt:lpstr>
      <vt:lpstr>Dentro (in Italia e in Europa)</vt:lpstr>
      <vt:lpstr>Fuori: il concetto di diacrolettia </vt:lpstr>
      <vt:lpstr>Riflessione sui repertori linguistici presenti in aula</vt:lpstr>
      <vt:lpstr>La proposta di Blommaert e Backus (2012)</vt:lpstr>
      <vt:lpstr>Assi di variazione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rev</dc:creator>
  <cp:lastModifiedBy>MARGHERITA DI SALVO</cp:lastModifiedBy>
  <cp:revision>5</cp:revision>
  <dcterms:created xsi:type="dcterms:W3CDTF">2023-06-20T08:49:20Z</dcterms:created>
  <dcterms:modified xsi:type="dcterms:W3CDTF">2025-09-30T14:53:01Z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d0b24d-6422-44b0-b3de-abb3a9e8c81a_Enabled">
    <vt:lpwstr>true</vt:lpwstr>
  </property>
  <property fmtid="{D5CDD505-2E9C-101B-9397-08002B2CF9AE}" pid="3" name="MSIP_Label_2ad0b24d-6422-44b0-b3de-abb3a9e8c81a_SetDate">
    <vt:lpwstr>2024-06-23T09:48:58Z</vt:lpwstr>
  </property>
  <property fmtid="{D5CDD505-2E9C-101B-9397-08002B2CF9AE}" pid="4" name="MSIP_Label_2ad0b24d-6422-44b0-b3de-abb3a9e8c81a_Method">
    <vt:lpwstr>Standard</vt:lpwstr>
  </property>
  <property fmtid="{D5CDD505-2E9C-101B-9397-08002B2CF9AE}" pid="5" name="MSIP_Label_2ad0b24d-6422-44b0-b3de-abb3a9e8c81a_Name">
    <vt:lpwstr>defa4170-0d19-0005-0004-bc88714345d2</vt:lpwstr>
  </property>
  <property fmtid="{D5CDD505-2E9C-101B-9397-08002B2CF9AE}" pid="6" name="MSIP_Label_2ad0b24d-6422-44b0-b3de-abb3a9e8c81a_SiteId">
    <vt:lpwstr>2fcfe26a-bb62-46b0-b1e3-28f9da0c45fd</vt:lpwstr>
  </property>
  <property fmtid="{D5CDD505-2E9C-101B-9397-08002B2CF9AE}" pid="7" name="MSIP_Label_2ad0b24d-6422-44b0-b3de-abb3a9e8c81a_ActionId">
    <vt:lpwstr>2b5fa29d-ca35-4b9d-913c-84d9e167925d</vt:lpwstr>
  </property>
  <property fmtid="{D5CDD505-2E9C-101B-9397-08002B2CF9AE}" pid="8" name="MSIP_Label_2ad0b24d-6422-44b0-b3de-abb3a9e8c81a_ContentBits">
    <vt:lpwstr>0</vt:lpwstr>
  </property>
</Properties>
</file>