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351" r:id="rId3"/>
    <p:sldId id="429" r:id="rId4"/>
    <p:sldId id="518" r:id="rId5"/>
    <p:sldId id="437" r:id="rId6"/>
    <p:sldId id="508" r:id="rId7"/>
    <p:sldId id="259" r:id="rId8"/>
    <p:sldId id="438" r:id="rId9"/>
    <p:sldId id="516" r:id="rId10"/>
    <p:sldId id="517" r:id="rId11"/>
    <p:sldId id="460" r:id="rId12"/>
    <p:sldId id="461" r:id="rId13"/>
    <p:sldId id="447" r:id="rId14"/>
    <p:sldId id="459" r:id="rId15"/>
    <p:sldId id="439" r:id="rId16"/>
    <p:sldId id="455" r:id="rId17"/>
    <p:sldId id="462" r:id="rId18"/>
    <p:sldId id="453" r:id="rId19"/>
    <p:sldId id="510" r:id="rId20"/>
    <p:sldId id="454" r:id="rId21"/>
    <p:sldId id="519" r:id="rId22"/>
    <p:sldId id="456" r:id="rId23"/>
    <p:sldId id="457" r:id="rId24"/>
    <p:sldId id="452" r:id="rId25"/>
    <p:sldId id="463" r:id="rId26"/>
    <p:sldId id="527" r:id="rId27"/>
    <p:sldId id="520" r:id="rId28"/>
    <p:sldId id="521" r:id="rId29"/>
    <p:sldId id="522" r:id="rId30"/>
    <p:sldId id="523" r:id="rId31"/>
    <p:sldId id="524" r:id="rId32"/>
    <p:sldId id="525" r:id="rId33"/>
    <p:sldId id="528" r:id="rId34"/>
    <p:sldId id="529" r:id="rId35"/>
    <p:sldId id="526" r:id="rId36"/>
    <p:sldId id="509" r:id="rId37"/>
    <p:sldId id="530" r:id="rId38"/>
    <p:sldId id="269" r:id="rId39"/>
  </p:sldIdLst>
  <p:sldSz cx="9144000" cy="6858000" type="screen4x3"/>
  <p:notesSz cx="6858000" cy="9144000"/>
  <p:defaultText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6426" autoAdjust="0"/>
    <p:restoredTop sz="86327" autoAdjust="0"/>
  </p:normalViewPr>
  <p:slideViewPr>
    <p:cSldViewPr snapToGrid="0" snapToObjects="1">
      <p:cViewPr varScale="1">
        <p:scale>
          <a:sx n="95" d="100"/>
          <a:sy n="95" d="100"/>
        </p:scale>
        <p:origin x="1662" y="6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a:t>Fare clic per modificare stile</a:t>
            </a:r>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p>
        </p:txBody>
      </p:sp>
      <p:sp>
        <p:nvSpPr>
          <p:cNvPr id="4" name="Segnaposto data 3"/>
          <p:cNvSpPr>
            <a:spLocks noGrp="1"/>
          </p:cNvSpPr>
          <p:nvPr>
            <p:ph type="dt" sz="half" idx="10"/>
          </p:nvPr>
        </p:nvSpPr>
        <p:spPr/>
        <p:txBody>
          <a:bodyPr/>
          <a:lstStyle/>
          <a:p>
            <a:fld id="{249B2DAF-EFB3-474C-ABAB-93B6A3001F4A}" type="datetimeFigureOut">
              <a:rPr lang="it-IT" smtClean="0"/>
              <a:t>17/09/2024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3964819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249B2DAF-EFB3-474C-ABAB-93B6A3001F4A}" type="datetimeFigureOut">
              <a:rPr lang="it-IT" smtClean="0"/>
              <a:t>17/09/2024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1066983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a:t>Fare clic per modificare stile</a:t>
            </a:r>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Segnaposto data 3"/>
          <p:cNvSpPr>
            <a:spLocks noGrp="1"/>
          </p:cNvSpPr>
          <p:nvPr>
            <p:ph type="dt" sz="half" idx="10"/>
          </p:nvPr>
        </p:nvSpPr>
        <p:spPr/>
        <p:txBody>
          <a:bodyPr/>
          <a:lstStyle/>
          <a:p>
            <a:fld id="{249B2DAF-EFB3-474C-ABAB-93B6A3001F4A}" type="datetimeFigureOut">
              <a:rPr lang="it-IT" smtClean="0"/>
              <a:t>17/09/2024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36879335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p>
            <a:fld id="{249B2DAF-EFB3-474C-ABAB-93B6A3001F4A}" type="datetimeFigureOut">
              <a:rPr lang="it-IT" smtClean="0"/>
              <a:t>17/09/2024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38360511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a:t>Fare clic per modificare stile</a:t>
            </a:r>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p>
            <a:fld id="{249B2DAF-EFB3-474C-ABAB-93B6A3001F4A}" type="datetimeFigureOut">
              <a:rPr lang="it-IT" smtClean="0"/>
              <a:t>17/09/2024</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14846155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data 2"/>
          <p:cNvSpPr>
            <a:spLocks noGrp="1"/>
          </p:cNvSpPr>
          <p:nvPr>
            <p:ph type="dt" sz="half" idx="10"/>
          </p:nvPr>
        </p:nvSpPr>
        <p:spPr/>
        <p:txBody>
          <a:bodyPr/>
          <a:lstStyle/>
          <a:p>
            <a:fld id="{249B2DAF-EFB3-474C-ABAB-93B6A3001F4A}" type="datetimeFigureOut">
              <a:rPr lang="it-IT" smtClean="0"/>
              <a:t>17/09/2024</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2745712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249B2DAF-EFB3-474C-ABAB-93B6A3001F4A}" type="datetimeFigureOut">
              <a:rPr lang="it-IT" smtClean="0"/>
              <a:t>17/09/2024</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6891507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a:t>Fare clic per modificare stile</a:t>
            </a:r>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Segnaposto data 4"/>
          <p:cNvSpPr>
            <a:spLocks noGrp="1"/>
          </p:cNvSpPr>
          <p:nvPr>
            <p:ph type="dt" sz="half" idx="10"/>
          </p:nvPr>
        </p:nvSpPr>
        <p:spPr/>
        <p:txBody>
          <a:bodyPr/>
          <a:lstStyle/>
          <a:p>
            <a:fld id="{249B2DAF-EFB3-474C-ABAB-93B6A3001F4A}" type="datetimeFigureOut">
              <a:rPr lang="it-IT" smtClean="0"/>
              <a:t>17/09/2024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10436197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a:t>Fare clic per modificare stile</a:t>
            </a:r>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Segnaposto data 4"/>
          <p:cNvSpPr>
            <a:spLocks noGrp="1"/>
          </p:cNvSpPr>
          <p:nvPr>
            <p:ph type="dt" sz="half" idx="10"/>
          </p:nvPr>
        </p:nvSpPr>
        <p:spPr/>
        <p:txBody>
          <a:bodyPr/>
          <a:lstStyle/>
          <a:p>
            <a:fld id="{249B2DAF-EFB3-474C-ABAB-93B6A3001F4A}" type="datetimeFigureOut">
              <a:rPr lang="it-IT" smtClean="0"/>
              <a:t>17/09/2024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41811100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testo verticale 2"/>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249B2DAF-EFB3-474C-ABAB-93B6A3001F4A}" type="datetimeFigureOut">
              <a:rPr lang="it-IT" smtClean="0"/>
              <a:t>17/09/2024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42855945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a:t>Fare clic per modificare stile</a:t>
            </a:r>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249B2DAF-EFB3-474C-ABAB-93B6A3001F4A}" type="datetimeFigureOut">
              <a:rPr lang="it-IT" smtClean="0"/>
              <a:t>17/09/2024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2981D8E1-1925-ED44-87C3-A42D33C0E78D}" type="slidenum">
              <a:rPr lang="it-IT" smtClean="0"/>
              <a:t>‹N›</a:t>
            </a:fld>
            <a:endParaRPr lang="it-IT"/>
          </a:p>
        </p:txBody>
      </p:sp>
    </p:spTree>
    <p:extLst>
      <p:ext uri="{BB962C8B-B14F-4D97-AF65-F5344CB8AC3E}">
        <p14:creationId xmlns:p14="http://schemas.microsoft.com/office/powerpoint/2010/main" val="2796838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a:t>Fare clic per modificare stile</a:t>
            </a:r>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9B2DAF-EFB3-474C-ABAB-93B6A3001F4A}" type="datetimeFigureOut">
              <a:rPr lang="it-IT" smtClean="0"/>
              <a:t>17/09/2024</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81D8E1-1925-ED44-87C3-A42D33C0E78D}" type="slidenum">
              <a:rPr lang="it-IT" smtClean="0"/>
              <a:t>‹N›</a:t>
            </a:fld>
            <a:endParaRPr lang="it-IT"/>
          </a:p>
        </p:txBody>
      </p:sp>
    </p:spTree>
    <p:extLst>
      <p:ext uri="{BB962C8B-B14F-4D97-AF65-F5344CB8AC3E}">
        <p14:creationId xmlns:p14="http://schemas.microsoft.com/office/powerpoint/2010/main" val="40178387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605645" y="1799254"/>
            <a:ext cx="8283744" cy="2780684"/>
          </a:xfrm>
        </p:spPr>
        <p:txBody>
          <a:bodyPr>
            <a:normAutofit/>
          </a:bodyPr>
          <a:lstStyle/>
          <a:p>
            <a:r>
              <a:rPr lang="it-IT" sz="3600" dirty="0">
                <a:solidFill>
                  <a:schemeClr val="tx2"/>
                </a:solidFill>
              </a:rPr>
              <a:t>Il diritto internazionale </a:t>
            </a:r>
            <a:br>
              <a:rPr lang="it-IT" sz="3600" dirty="0">
                <a:solidFill>
                  <a:schemeClr val="tx2"/>
                </a:solidFill>
              </a:rPr>
            </a:br>
            <a:r>
              <a:rPr lang="it-IT" sz="3600" dirty="0">
                <a:solidFill>
                  <a:schemeClr val="tx2"/>
                </a:solidFill>
              </a:rPr>
              <a:t>nel diritto interno</a:t>
            </a:r>
            <a:endParaRPr lang="it-IT" sz="3600" i="1" dirty="0">
              <a:solidFill>
                <a:schemeClr val="tx2"/>
              </a:solidFill>
            </a:endParaRPr>
          </a:p>
        </p:txBody>
      </p:sp>
      <p:sp>
        <p:nvSpPr>
          <p:cNvPr id="3" name="Sottotitolo 2"/>
          <p:cNvSpPr>
            <a:spLocks noGrp="1"/>
          </p:cNvSpPr>
          <p:nvPr>
            <p:ph type="subTitle" idx="1"/>
          </p:nvPr>
        </p:nvSpPr>
        <p:spPr>
          <a:xfrm>
            <a:off x="1388094" y="4579938"/>
            <a:ext cx="6400800" cy="1284580"/>
          </a:xfrm>
        </p:spPr>
        <p:txBody>
          <a:bodyPr>
            <a:normAutofit/>
          </a:bodyPr>
          <a:lstStyle/>
          <a:p>
            <a:r>
              <a:rPr lang="it-IT" dirty="0"/>
              <a:t>Giovanni Zarra</a:t>
            </a:r>
            <a:br>
              <a:rPr lang="it-IT" dirty="0"/>
            </a:br>
            <a:endParaRPr lang="it-IT" sz="2000" i="1" dirty="0"/>
          </a:p>
        </p:txBody>
      </p:sp>
      <p:pic>
        <p:nvPicPr>
          <p:cNvPr id="4" name="Immagine 3" descr="stemma_e_scritta_federicoii_vettoriale_2-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5584" y="325136"/>
            <a:ext cx="6693310" cy="1246147"/>
          </a:xfrm>
          <a:prstGeom prst="rect">
            <a:avLst/>
          </a:prstGeom>
        </p:spPr>
      </p:pic>
      <p:sp>
        <p:nvSpPr>
          <p:cNvPr id="5" name="CasellaDiTesto 4"/>
          <p:cNvSpPr txBox="1"/>
          <p:nvPr/>
        </p:nvSpPr>
        <p:spPr>
          <a:xfrm>
            <a:off x="2129059" y="5326851"/>
            <a:ext cx="6348984" cy="400110"/>
          </a:xfrm>
          <a:prstGeom prst="rect">
            <a:avLst/>
          </a:prstGeom>
          <a:noFill/>
        </p:spPr>
        <p:txBody>
          <a:bodyPr wrap="square" rtlCol="0">
            <a:spAutoFit/>
          </a:bodyPr>
          <a:lstStyle/>
          <a:p>
            <a:pPr algn="r"/>
            <a:r>
              <a:rPr lang="it-IT" sz="2000" dirty="0">
                <a:solidFill>
                  <a:schemeClr val="bg1">
                    <a:lumMod val="50000"/>
                  </a:schemeClr>
                </a:solidFill>
              </a:rPr>
              <a:t>Corso di </a:t>
            </a:r>
            <a:r>
              <a:rPr lang="it-IT" sz="2000">
                <a:solidFill>
                  <a:schemeClr val="bg1">
                    <a:lumMod val="50000"/>
                  </a:schemeClr>
                </a:solidFill>
              </a:rPr>
              <a:t>diritto internazionale</a:t>
            </a:r>
            <a:endParaRPr lang="it-IT" sz="2000" dirty="0">
              <a:solidFill>
                <a:schemeClr val="bg1">
                  <a:lumMod val="50000"/>
                </a:schemeClr>
              </a:solidFill>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cxnSp>
        <p:nvCxnSpPr>
          <p:cNvPr id="7" name="Straight Connector 6"/>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237461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solidFill>
                  <a:srgbClr val="1F497D"/>
                </a:solidFill>
              </a:rPr>
              <a:t>Temi di oggi</a:t>
            </a:r>
          </a:p>
        </p:txBody>
      </p:sp>
      <p:sp>
        <p:nvSpPr>
          <p:cNvPr id="5" name="Segnaposto contenuto 4"/>
          <p:cNvSpPr>
            <a:spLocks noGrp="1"/>
          </p:cNvSpPr>
          <p:nvPr>
            <p:ph idx="1"/>
          </p:nvPr>
        </p:nvSpPr>
        <p:spPr>
          <a:xfrm>
            <a:off x="457200" y="1417638"/>
            <a:ext cx="8229600" cy="4889970"/>
          </a:xfrm>
        </p:spPr>
        <p:txBody>
          <a:bodyPr>
            <a:normAutofit/>
          </a:bodyPr>
          <a:lstStyle/>
          <a:p>
            <a:pPr algn="just">
              <a:buFontTx/>
              <a:buChar char="-"/>
            </a:pPr>
            <a:endParaRPr lang="it-IT" dirty="0">
              <a:solidFill>
                <a:srgbClr val="1F497D"/>
              </a:solidFill>
            </a:endParaRPr>
          </a:p>
          <a:p>
            <a:pPr algn="just">
              <a:buFontTx/>
              <a:buChar char="-"/>
            </a:pPr>
            <a:r>
              <a:rPr lang="it-IT" dirty="0">
                <a:solidFill>
                  <a:srgbClr val="1F497D"/>
                </a:solidFill>
              </a:rPr>
              <a:t>Apertura del diritto interno al diritto internazionale</a:t>
            </a:r>
          </a:p>
          <a:p>
            <a:pPr algn="just">
              <a:buFontTx/>
              <a:buChar char="-"/>
            </a:pPr>
            <a:r>
              <a:rPr lang="it-IT" dirty="0">
                <a:solidFill>
                  <a:srgbClr val="1F497D"/>
                </a:solidFill>
              </a:rPr>
              <a:t>Monismo e dualismo</a:t>
            </a:r>
          </a:p>
          <a:p>
            <a:pPr algn="just">
              <a:buFontTx/>
              <a:buChar char="-"/>
            </a:pPr>
            <a:r>
              <a:rPr lang="it-IT" dirty="0">
                <a:solidFill>
                  <a:srgbClr val="1F497D"/>
                </a:solidFill>
              </a:rPr>
              <a:t>Procedimenti di adattamento</a:t>
            </a:r>
          </a:p>
          <a:p>
            <a:pPr algn="just">
              <a:buFontTx/>
              <a:buChar char="-"/>
            </a:pPr>
            <a:r>
              <a:rPr lang="it-IT" dirty="0">
                <a:solidFill>
                  <a:srgbClr val="1F497D"/>
                </a:solidFill>
              </a:rPr>
              <a:t>Diretta e non diretta applicabilità</a:t>
            </a:r>
          </a:p>
          <a:p>
            <a:pPr algn="just">
              <a:buFontTx/>
              <a:buChar char="-"/>
            </a:pPr>
            <a:endParaRPr lang="it-IT" dirty="0">
              <a:solidFill>
                <a:srgbClr val="1F497D"/>
              </a:solidFill>
            </a:endParaRPr>
          </a:p>
        </p:txBody>
      </p:sp>
      <p:cxnSp>
        <p:nvCxnSpPr>
          <p:cNvPr id="7" name="Straight Connector 6"/>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10" name="CasellaDiTesto 4"/>
          <p:cNvSpPr txBox="1"/>
          <p:nvPr/>
        </p:nvSpPr>
        <p:spPr>
          <a:xfrm>
            <a:off x="-1382382" y="6307608"/>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22637476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Apertura</a:t>
            </a:r>
          </a:p>
        </p:txBody>
      </p:sp>
      <p:sp>
        <p:nvSpPr>
          <p:cNvPr id="5" name="Segnaposto contenuto 4"/>
          <p:cNvSpPr>
            <a:spLocks noGrp="1"/>
          </p:cNvSpPr>
          <p:nvPr>
            <p:ph idx="1"/>
          </p:nvPr>
        </p:nvSpPr>
        <p:spPr>
          <a:xfrm>
            <a:off x="457200" y="1417638"/>
            <a:ext cx="8229600" cy="4889970"/>
          </a:xfrm>
        </p:spPr>
        <p:txBody>
          <a:bodyPr>
            <a:normAutofit/>
          </a:bodyPr>
          <a:lstStyle/>
          <a:p>
            <a:pPr marL="0" indent="0" algn="just">
              <a:buNone/>
            </a:pPr>
            <a:r>
              <a:rPr lang="it-IT" dirty="0">
                <a:solidFill>
                  <a:srgbClr val="1F497D"/>
                </a:solidFill>
              </a:rPr>
              <a:t>Tendenza che abbiamo avuto modo di riscontrare sia nel diritto internazionale pubblico che nel diritto internazionale privato.</a:t>
            </a:r>
          </a:p>
          <a:p>
            <a:pPr marL="0" indent="0" algn="just">
              <a:buNone/>
            </a:pPr>
            <a:r>
              <a:rPr lang="it-IT" dirty="0">
                <a:solidFill>
                  <a:srgbClr val="1F497D"/>
                </a:solidFill>
              </a:rPr>
              <a:t>L’apertura ed il suo grado sono manifestate da ciascuno Stato attraverso la propria Costituzione. </a:t>
            </a:r>
          </a:p>
          <a:p>
            <a:pPr marL="0" indent="0" algn="just">
              <a:buNone/>
            </a:pPr>
            <a:r>
              <a:rPr lang="it-IT" dirty="0">
                <a:solidFill>
                  <a:srgbClr val="1F497D"/>
                </a:solidFill>
              </a:rPr>
              <a:t>Tre circostanze principali hanno condotto all’apertura.</a:t>
            </a:r>
          </a:p>
        </p:txBody>
      </p:sp>
      <p:cxnSp>
        <p:nvCxnSpPr>
          <p:cNvPr id="7" name="Straight Connector 6"/>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10" name="CasellaDiTesto 4"/>
          <p:cNvSpPr txBox="1"/>
          <p:nvPr/>
        </p:nvSpPr>
        <p:spPr>
          <a:xfrm>
            <a:off x="-1382382" y="6307608"/>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18072286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endParaRPr lang="it-IT" dirty="0">
              <a:solidFill>
                <a:srgbClr val="1F497D"/>
              </a:solidFill>
            </a:endParaRPr>
          </a:p>
          <a:p>
            <a:pPr marL="0" indent="0" algn="just">
              <a:buNone/>
            </a:pPr>
            <a:r>
              <a:rPr lang="it-IT" dirty="0">
                <a:solidFill>
                  <a:srgbClr val="1F497D"/>
                </a:solidFill>
              </a:rPr>
              <a:t>Conforti: l’osservanza del diritto internazionale da parte di uno Stato deve ritenersi affidata in primo luogo agli operatori giuridici di quello Stato.</a:t>
            </a:r>
          </a:p>
          <a:p>
            <a:pPr marL="0" indent="0" algn="just">
              <a:buNone/>
            </a:pPr>
            <a:r>
              <a:rPr lang="it-IT" dirty="0">
                <a:solidFill>
                  <a:srgbClr val="1F497D"/>
                </a:solidFill>
              </a:rPr>
              <a:t>Adattamento innanzitutto in sede legislativa ma poi rilevante applicazione in sede giudiziaria.</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30050945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endParaRPr lang="it-IT" dirty="0">
              <a:solidFill>
                <a:srgbClr val="1F497D"/>
              </a:solidFill>
            </a:endParaRPr>
          </a:p>
          <a:p>
            <a:pPr marL="0" indent="0" algn="just">
              <a:buNone/>
            </a:pPr>
            <a:r>
              <a:rPr lang="it-IT" dirty="0">
                <a:solidFill>
                  <a:srgbClr val="1F497D"/>
                </a:solidFill>
              </a:rPr>
              <a:t>«Febbre internazionalista dell’immediato dopoguerra» (De </a:t>
            </a:r>
            <a:r>
              <a:rPr lang="it-IT" dirty="0" err="1">
                <a:solidFill>
                  <a:srgbClr val="1F497D"/>
                </a:solidFill>
              </a:rPr>
              <a:t>Visscher</a:t>
            </a:r>
            <a:r>
              <a:rPr lang="it-IT" dirty="0">
                <a:solidFill>
                  <a:srgbClr val="1F497D"/>
                </a:solidFill>
              </a:rPr>
              <a:t>).</a:t>
            </a:r>
          </a:p>
          <a:p>
            <a:pPr marL="0" indent="0" algn="just">
              <a:buNone/>
            </a:pPr>
            <a:endParaRPr lang="it-IT" dirty="0">
              <a:solidFill>
                <a:srgbClr val="1F497D"/>
              </a:solidFill>
            </a:endParaRPr>
          </a:p>
          <a:p>
            <a:pPr marL="0" indent="0" algn="just">
              <a:buNone/>
            </a:pPr>
            <a:r>
              <a:rPr lang="it-IT" dirty="0">
                <a:solidFill>
                  <a:srgbClr val="1F497D"/>
                </a:solidFill>
              </a:rPr>
              <a:t>Esigenza, post WWII, di evitare nuovi conflitti simili. </a:t>
            </a:r>
          </a:p>
          <a:p>
            <a:pPr marL="0" indent="0" algn="just">
              <a:buNone/>
            </a:pPr>
            <a:r>
              <a:rPr lang="it-IT" dirty="0">
                <a:solidFill>
                  <a:srgbClr val="1F497D"/>
                </a:solidFill>
              </a:rPr>
              <a:t>Necessarie condizioni per nuove forme di cooperazione interstatale.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33634413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endParaRPr lang="it-IT" dirty="0">
              <a:solidFill>
                <a:srgbClr val="1F497D"/>
              </a:solidFill>
            </a:endParaRPr>
          </a:p>
          <a:p>
            <a:pPr marL="0" indent="0" algn="just">
              <a:buNone/>
            </a:pPr>
            <a:r>
              <a:rPr lang="it-IT" dirty="0">
                <a:solidFill>
                  <a:srgbClr val="1F497D"/>
                </a:solidFill>
              </a:rPr>
              <a:t>«International human-</a:t>
            </a:r>
            <a:r>
              <a:rPr lang="it-IT" dirty="0" err="1">
                <a:solidFill>
                  <a:srgbClr val="1F497D"/>
                </a:solidFill>
              </a:rPr>
              <a:t>rights</a:t>
            </a:r>
            <a:r>
              <a:rPr lang="it-IT" dirty="0">
                <a:solidFill>
                  <a:srgbClr val="1F497D"/>
                </a:solidFill>
              </a:rPr>
              <a:t> </a:t>
            </a:r>
            <a:r>
              <a:rPr lang="it-IT" dirty="0" err="1">
                <a:solidFill>
                  <a:srgbClr val="1F497D"/>
                </a:solidFill>
              </a:rPr>
              <a:t>factor</a:t>
            </a:r>
            <a:r>
              <a:rPr lang="it-IT" dirty="0">
                <a:solidFill>
                  <a:srgbClr val="1F497D"/>
                </a:solidFill>
              </a:rPr>
              <a:t>».</a:t>
            </a:r>
          </a:p>
          <a:p>
            <a:pPr marL="0" indent="0" algn="just">
              <a:buNone/>
            </a:pPr>
            <a:r>
              <a:rPr lang="it-IT" dirty="0">
                <a:solidFill>
                  <a:srgbClr val="1F497D"/>
                </a:solidFill>
              </a:rPr>
              <a:t>La necessità di garantire la protezione dei diritti fondamentali dell’individuo ha indotto gli Stati a stipulare specifiche convenzioni e a modellare i propri ordinamenti in modo tale da poter recepire questa disciplina.</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324821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endParaRPr lang="it-IT" dirty="0">
              <a:solidFill>
                <a:srgbClr val="1F497D"/>
              </a:solidFill>
            </a:endParaRPr>
          </a:p>
          <a:p>
            <a:pPr marL="0" indent="0" algn="just">
              <a:buNone/>
            </a:pPr>
            <a:r>
              <a:rPr lang="it-IT" dirty="0">
                <a:solidFill>
                  <a:srgbClr val="1F497D"/>
                </a:solidFill>
              </a:rPr>
              <a:t>Evitare di essere sottoposti a responsabilità per mancata attuazione del diritto internazionale.</a:t>
            </a:r>
          </a:p>
          <a:p>
            <a:pPr marL="0" indent="0" algn="just">
              <a:buNone/>
            </a:pPr>
            <a:endParaRPr lang="it-IT" dirty="0">
              <a:solidFill>
                <a:srgbClr val="1F497D"/>
              </a:solidFill>
            </a:endParaRPr>
          </a:p>
          <a:p>
            <a:pPr marL="0" indent="0" algn="just">
              <a:buNone/>
            </a:pPr>
            <a:r>
              <a:rPr lang="it-IT" dirty="0">
                <a:solidFill>
                  <a:srgbClr val="1F497D"/>
                </a:solidFill>
              </a:rPr>
              <a:t>Si ricordi che non è possibile invocare il diritto interno per le violazioni del diritto internazionale (art. 27 VCLT).</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2832109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Principio in tema di apertura</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r>
              <a:rPr lang="it-IT" dirty="0">
                <a:solidFill>
                  <a:srgbClr val="1F497D"/>
                </a:solidFill>
              </a:rPr>
              <a:t>In tutti gli Stati, con forme diverse, si è quindi via via affermato un principio di «apertura» degli ordinamenti interni al diritto internazionale.</a:t>
            </a:r>
          </a:p>
          <a:p>
            <a:pPr marL="0" indent="0" algn="just">
              <a:buNone/>
            </a:pPr>
            <a:r>
              <a:rPr lang="it-IT" dirty="0">
                <a:solidFill>
                  <a:srgbClr val="1F497D"/>
                </a:solidFill>
              </a:rPr>
              <a:t>Relativo nello spezio perché cambia di ordinamento in ordinamento.</a:t>
            </a:r>
          </a:p>
          <a:p>
            <a:pPr marL="0" indent="0" algn="just">
              <a:buNone/>
            </a:pPr>
            <a:r>
              <a:rPr lang="it-IT" dirty="0">
                <a:solidFill>
                  <a:srgbClr val="1F497D"/>
                </a:solidFill>
              </a:rPr>
              <a:t>Relativo nel tempo perché discende dai caratteri dell’ordinamento in un dato momento storico (si pensi all’avvento dell’art. 117 Cost. in Italia).</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29443836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Monismo e dualismo</a:t>
            </a:r>
          </a:p>
        </p:txBody>
      </p:sp>
      <p:sp>
        <p:nvSpPr>
          <p:cNvPr id="3" name="Segnaposto contenuto 2"/>
          <p:cNvSpPr>
            <a:spLocks noGrp="1"/>
          </p:cNvSpPr>
          <p:nvPr>
            <p:ph idx="1"/>
          </p:nvPr>
        </p:nvSpPr>
        <p:spPr>
          <a:xfrm>
            <a:off x="457200" y="1108238"/>
            <a:ext cx="8229600" cy="5259019"/>
          </a:xfrm>
        </p:spPr>
        <p:txBody>
          <a:bodyPr>
            <a:normAutofit lnSpcReduction="10000"/>
          </a:bodyPr>
          <a:lstStyle/>
          <a:p>
            <a:pPr marL="0" indent="0" algn="just">
              <a:buNone/>
            </a:pPr>
            <a:r>
              <a:rPr lang="it-IT" dirty="0">
                <a:solidFill>
                  <a:srgbClr val="1F497D"/>
                </a:solidFill>
              </a:rPr>
              <a:t>Il primo vede l’esistenza di un solo ordinamento. Diritto interno e internazionale hanno un solo comune fondamento di validità. </a:t>
            </a:r>
          </a:p>
          <a:p>
            <a:pPr marL="0" indent="0" algn="just">
              <a:buNone/>
            </a:pPr>
            <a:r>
              <a:rPr lang="it-IT" dirty="0">
                <a:solidFill>
                  <a:srgbClr val="1F497D"/>
                </a:solidFill>
              </a:rPr>
              <a:t>Il secondo invece presuppone l’esistenza di due ordinamenti distinti e separati.</a:t>
            </a:r>
          </a:p>
          <a:p>
            <a:pPr marL="0" indent="0" algn="just">
              <a:buNone/>
            </a:pPr>
            <a:r>
              <a:rPr lang="it-IT" dirty="0">
                <a:solidFill>
                  <a:srgbClr val="1F497D"/>
                </a:solidFill>
              </a:rPr>
              <a:t>Come vedremo la differenza tra i due approcci può dirsi superata in gran parte. </a:t>
            </a:r>
          </a:p>
          <a:p>
            <a:pPr marL="0" indent="0" algn="just">
              <a:buNone/>
            </a:pPr>
            <a:r>
              <a:rPr lang="it-IT" dirty="0">
                <a:solidFill>
                  <a:srgbClr val="1F497D"/>
                </a:solidFill>
              </a:rPr>
              <a:t>Conforti: la disputa è irrilevante. Necessario guardare in concreto al funzionamento degli ordinamenti nell’applicazione del diritto internazionale.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28396086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Monismo</a:t>
            </a:r>
          </a:p>
        </p:txBody>
      </p:sp>
      <p:sp>
        <p:nvSpPr>
          <p:cNvPr id="3" name="Segnaposto contenuto 2"/>
          <p:cNvSpPr>
            <a:spLocks noGrp="1"/>
          </p:cNvSpPr>
          <p:nvPr>
            <p:ph idx="1"/>
          </p:nvPr>
        </p:nvSpPr>
        <p:spPr>
          <a:xfrm>
            <a:off x="457200" y="1108238"/>
            <a:ext cx="8229600" cy="5259019"/>
          </a:xfrm>
        </p:spPr>
        <p:txBody>
          <a:bodyPr>
            <a:normAutofit fontScale="92500" lnSpcReduction="20000"/>
          </a:bodyPr>
          <a:lstStyle/>
          <a:p>
            <a:pPr marL="0" indent="0" algn="just">
              <a:buNone/>
            </a:pPr>
            <a:r>
              <a:rPr lang="it-IT" dirty="0">
                <a:solidFill>
                  <a:srgbClr val="1F497D"/>
                </a:solidFill>
              </a:rPr>
              <a:t>Non richiede atto formale di recezione interno (c.d. ordine di esecuzione) ma basta la ratifica.</a:t>
            </a:r>
          </a:p>
          <a:p>
            <a:pPr marL="0" indent="0" algn="just">
              <a:buNone/>
            </a:pPr>
            <a:endParaRPr lang="it-IT" dirty="0">
              <a:solidFill>
                <a:srgbClr val="1F497D"/>
              </a:solidFill>
            </a:endParaRPr>
          </a:p>
          <a:p>
            <a:pPr marL="0" indent="0" algn="just">
              <a:buNone/>
            </a:pPr>
            <a:r>
              <a:rPr lang="it-IT" dirty="0">
                <a:solidFill>
                  <a:srgbClr val="1F497D"/>
                </a:solidFill>
              </a:rPr>
              <a:t>Si è affermato in due forme.</a:t>
            </a:r>
          </a:p>
          <a:p>
            <a:pPr marL="0" indent="0" algn="just">
              <a:buNone/>
            </a:pPr>
            <a:endParaRPr lang="it-IT" dirty="0">
              <a:solidFill>
                <a:srgbClr val="1F497D"/>
              </a:solidFill>
            </a:endParaRPr>
          </a:p>
          <a:p>
            <a:pPr marL="0" indent="0" algn="just">
              <a:buNone/>
            </a:pPr>
            <a:r>
              <a:rPr lang="it-IT" dirty="0">
                <a:solidFill>
                  <a:srgbClr val="1F497D"/>
                </a:solidFill>
              </a:rPr>
              <a:t>Monismo statualista: il diritto interno comprenderebbe anche il diritto internazionale, inteso come diritto statale (quindi interno) relativo ai rapporti con altri Stati. In caso di antinomie, si tratta di conflitti tra norme interne.</a:t>
            </a:r>
          </a:p>
          <a:p>
            <a:pPr marL="0" indent="0" algn="just">
              <a:buNone/>
            </a:pPr>
            <a:r>
              <a:rPr lang="it-IT" dirty="0">
                <a:solidFill>
                  <a:srgbClr val="1F497D"/>
                </a:solidFill>
              </a:rPr>
              <a:t>Nega l’esistenza di ordinamento internazionale. Tesi non più seguita in dottrina.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23834690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r>
              <a:rPr lang="it-IT" dirty="0">
                <a:solidFill>
                  <a:srgbClr val="1F497D"/>
                </a:solidFill>
              </a:rPr>
              <a:t>Monismo internazionalistico.</a:t>
            </a:r>
          </a:p>
          <a:p>
            <a:pPr marL="0" indent="0" algn="just">
              <a:buNone/>
            </a:pPr>
            <a:r>
              <a:rPr lang="it-IT" dirty="0">
                <a:solidFill>
                  <a:srgbClr val="1F497D"/>
                </a:solidFill>
              </a:rPr>
              <a:t>Vede l’ordinamento giuridico come una piramide che abbraccia tutti gli ordinamenti e con il diritto internazionale in cima. </a:t>
            </a:r>
          </a:p>
          <a:p>
            <a:pPr marL="0" indent="0" algn="just">
              <a:buNone/>
            </a:pPr>
            <a:r>
              <a:rPr lang="it-IT" dirty="0">
                <a:solidFill>
                  <a:srgbClr val="1F497D"/>
                </a:solidFill>
              </a:rPr>
              <a:t>Le norme internazionali dunque sono automaticamente parte del diritto interno e alla fine i destinatari di entrambi i tipi di norme (interne e internazionali) sono sempre gli individui. Non ha quindi senso andare avanti con distinzioni ordinamentali.</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26681646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r>
              <a:rPr lang="it-IT" dirty="0">
                <a:solidFill>
                  <a:srgbClr val="1F497D"/>
                </a:solidFill>
              </a:rPr>
              <a:t>Versione radicale (</a:t>
            </a:r>
            <a:r>
              <a:rPr lang="it-IT" dirty="0" err="1">
                <a:solidFill>
                  <a:srgbClr val="1F497D"/>
                </a:solidFill>
              </a:rPr>
              <a:t>Kelsen</a:t>
            </a:r>
            <a:r>
              <a:rPr lang="it-IT" dirty="0">
                <a:solidFill>
                  <a:srgbClr val="1F497D"/>
                </a:solidFill>
              </a:rPr>
              <a:t>): le norme giuridiche statali contrarie a quelle internazionali sono del tutto nulle.</a:t>
            </a:r>
          </a:p>
          <a:p>
            <a:pPr marL="0" indent="0" algn="just">
              <a:buNone/>
            </a:pPr>
            <a:r>
              <a:rPr lang="it-IT" dirty="0">
                <a:solidFill>
                  <a:srgbClr val="1F497D"/>
                </a:solidFill>
              </a:rPr>
              <a:t>Versione moderata: esse sono provvisoriamente valide fin quando lo Stato in questione non provveda ad espungerle dal proprio ordinamento.</a:t>
            </a:r>
          </a:p>
          <a:p>
            <a:pPr marL="0" indent="0" algn="just">
              <a:buNone/>
            </a:pPr>
            <a:r>
              <a:rPr lang="it-IT" dirty="0">
                <a:solidFill>
                  <a:srgbClr val="1F497D"/>
                </a:solidFill>
              </a:rPr>
              <a:t>Variante che ha prevalso è la seconda.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20677653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mr-IN" dirty="0">
                <a:solidFill>
                  <a:srgbClr val="1F497D"/>
                </a:solidFill>
              </a:rPr>
              <a:t>…</a:t>
            </a:r>
            <a:r>
              <a:rPr lang="it-IT" dirty="0">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r>
              <a:rPr lang="it-IT" dirty="0">
                <a:solidFill>
                  <a:srgbClr val="1F497D"/>
                </a:solidFill>
              </a:rPr>
              <a:t>E’ evidente che non ci sia più una netta separazione tra i due tipi di ordinamenti (si pensi al discorso sulla </a:t>
            </a:r>
            <a:r>
              <a:rPr lang="it-IT" i="1" dirty="0">
                <a:solidFill>
                  <a:srgbClr val="1F497D"/>
                </a:solidFill>
              </a:rPr>
              <a:t>Drittwirkung</a:t>
            </a:r>
            <a:r>
              <a:rPr lang="it-IT" dirty="0">
                <a:solidFill>
                  <a:srgbClr val="1F497D"/>
                </a:solidFill>
              </a:rPr>
              <a:t>).</a:t>
            </a:r>
          </a:p>
          <a:p>
            <a:pPr marL="0" indent="0" algn="just">
              <a:buNone/>
            </a:pPr>
            <a:r>
              <a:rPr lang="it-IT" dirty="0">
                <a:solidFill>
                  <a:srgbClr val="1F497D"/>
                </a:solidFill>
              </a:rPr>
              <a:t>Il diritto internazionale inoltre condiziona scelte degli ordinamenti interni (si pensi all’ordine pubblico).</a:t>
            </a:r>
          </a:p>
          <a:p>
            <a:pPr marL="0" indent="0" algn="just">
              <a:buNone/>
            </a:pPr>
            <a:r>
              <a:rPr lang="it-IT" dirty="0">
                <a:solidFill>
                  <a:srgbClr val="1F497D"/>
                </a:solidFill>
              </a:rPr>
              <a:t>L’applicazione orizzontale del diritto internazionale fa perdere rilievo alla distinzione.</a:t>
            </a:r>
          </a:p>
          <a:p>
            <a:pPr marL="0" indent="0" algn="just">
              <a:buNone/>
            </a:pPr>
            <a:endParaRPr lang="it-IT" dirty="0">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5147318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lnSpcReduction="10000"/>
          </a:bodyPr>
          <a:lstStyle/>
          <a:p>
            <a:pPr marL="0" indent="0" algn="just">
              <a:buNone/>
            </a:pPr>
            <a:r>
              <a:rPr lang="it-IT" dirty="0">
                <a:solidFill>
                  <a:srgbClr val="1F497D"/>
                </a:solidFill>
              </a:rPr>
              <a:t>Rilevanza del momento applicativo (tesi P. Perlingieri). </a:t>
            </a:r>
          </a:p>
          <a:p>
            <a:pPr marL="0" indent="0" algn="just">
              <a:buNone/>
            </a:pPr>
            <a:r>
              <a:rPr lang="it-IT" dirty="0">
                <a:solidFill>
                  <a:srgbClr val="1F497D"/>
                </a:solidFill>
              </a:rPr>
              <a:t>In tale momento, la soluzione che regolerà il caso è unica ed è frutto di una lettura unitaria delle norme concorrenti a disciplinare il caso. </a:t>
            </a:r>
          </a:p>
          <a:p>
            <a:pPr marL="0" indent="0" algn="just">
              <a:buNone/>
            </a:pPr>
            <a:r>
              <a:rPr lang="it-IT" dirty="0">
                <a:solidFill>
                  <a:srgbClr val="1F497D"/>
                </a:solidFill>
              </a:rPr>
              <a:t>Questo porta a propendere per una visione monistica dell’ordinamento, secondo la quale (come vedremo) anche le norme internazionali ed europee potrebbero essere assoggettate a controllo di costituzionalità in caso di contrasto con i principi fondamentali della Costituzione.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35016393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Dualismo</a:t>
            </a:r>
          </a:p>
        </p:txBody>
      </p:sp>
      <p:sp>
        <p:nvSpPr>
          <p:cNvPr id="3" name="Segnaposto contenuto 2"/>
          <p:cNvSpPr>
            <a:spLocks noGrp="1"/>
          </p:cNvSpPr>
          <p:nvPr>
            <p:ph idx="1"/>
          </p:nvPr>
        </p:nvSpPr>
        <p:spPr>
          <a:xfrm>
            <a:off x="457200" y="1108238"/>
            <a:ext cx="8229600" cy="5259019"/>
          </a:xfrm>
        </p:spPr>
        <p:txBody>
          <a:bodyPr>
            <a:normAutofit lnSpcReduction="10000"/>
          </a:bodyPr>
          <a:lstStyle/>
          <a:p>
            <a:pPr marL="0" indent="0" algn="just">
              <a:buNone/>
            </a:pPr>
            <a:r>
              <a:rPr lang="it-IT" dirty="0">
                <a:solidFill>
                  <a:srgbClr val="1F497D"/>
                </a:solidFill>
              </a:rPr>
              <a:t>Modello concettuale che propugna la netta separazione tra ordinamenti (interni e internazionale).</a:t>
            </a:r>
          </a:p>
          <a:p>
            <a:pPr marL="0" indent="0" algn="just">
              <a:buNone/>
            </a:pPr>
            <a:r>
              <a:rPr lang="it-IT" dirty="0">
                <a:solidFill>
                  <a:srgbClr val="1F497D"/>
                </a:solidFill>
              </a:rPr>
              <a:t>Il diritto internazionale penetra nel diritto interno solo se c’è una norma che lo dispone (si richiede ordine di esecuzione oltre la ratifica). </a:t>
            </a:r>
          </a:p>
          <a:p>
            <a:pPr marL="0" indent="0" algn="just">
              <a:buNone/>
            </a:pPr>
            <a:r>
              <a:rPr lang="it-IT" dirty="0">
                <a:solidFill>
                  <a:srgbClr val="1F497D"/>
                </a:solidFill>
              </a:rPr>
              <a:t>Si è tuttavia affermata una visione moderata del dualismo per cui si accetta che gli Stati accettino una prevalenza del diritto internazionale, quantomeno nell’ottica di salvaguardia dei diritti fondamentali.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837203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Conclusioni sul punto</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endParaRPr lang="it-IT" dirty="0">
              <a:solidFill>
                <a:srgbClr val="1F497D"/>
              </a:solidFill>
            </a:endParaRPr>
          </a:p>
          <a:p>
            <a:pPr marL="0" indent="0" algn="just">
              <a:buNone/>
            </a:pPr>
            <a:r>
              <a:rPr lang="it-IT" dirty="0">
                <a:solidFill>
                  <a:srgbClr val="1F497D"/>
                </a:solidFill>
              </a:rPr>
              <a:t>Tanto il monismo quanto il dualismo accettano l’incidenza crescente del diritto internazionale sul diritto interno. </a:t>
            </a:r>
          </a:p>
          <a:p>
            <a:pPr marL="0" indent="0" algn="just">
              <a:buNone/>
            </a:pPr>
            <a:r>
              <a:rPr lang="it-IT" dirty="0">
                <a:solidFill>
                  <a:srgbClr val="1F497D"/>
                </a:solidFill>
              </a:rPr>
              <a:t>Le modalità di apertura e di adattamento rientrano comunque nel concetto di sovranità statale.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7748692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Obbligo di adattamento?</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endParaRPr lang="it-IT" dirty="0">
              <a:solidFill>
                <a:srgbClr val="1F497D"/>
              </a:solidFill>
            </a:endParaRPr>
          </a:p>
          <a:p>
            <a:pPr marL="514350" indent="-514350" algn="just">
              <a:buAutoNum type="arabicParenR"/>
            </a:pPr>
            <a:r>
              <a:rPr lang="it-IT" dirty="0">
                <a:solidFill>
                  <a:srgbClr val="1F497D"/>
                </a:solidFill>
              </a:rPr>
              <a:t>Se una norma internazionale lo prevede espressamente.</a:t>
            </a:r>
          </a:p>
          <a:p>
            <a:pPr marL="0" indent="0" algn="just">
              <a:buNone/>
            </a:pPr>
            <a:r>
              <a:rPr lang="it-IT" dirty="0">
                <a:solidFill>
                  <a:srgbClr val="1F497D"/>
                </a:solidFill>
              </a:rPr>
              <a:t>Art. 88 Statuto CPI prevede che gli Stati parti si adoperano affinché siano predisposte procedura appropriate secondo il lodo diritto nazionale per assicurare tutte le forme di cooperazione che sono specificate nello Statuto stesso.</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30526686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mr-IN" dirty="0">
                <a:solidFill>
                  <a:srgbClr val="1F497D"/>
                </a:solidFill>
              </a:rPr>
              <a:t>…</a:t>
            </a:r>
            <a:r>
              <a:rPr lang="it-IT" dirty="0">
                <a:solidFill>
                  <a:srgbClr val="1F497D"/>
                </a:solidFill>
              </a:rPr>
              <a:t>segue</a:t>
            </a:r>
          </a:p>
        </p:txBody>
      </p:sp>
      <p:sp>
        <p:nvSpPr>
          <p:cNvPr id="3" name="Segnaposto contenuto 2"/>
          <p:cNvSpPr>
            <a:spLocks noGrp="1"/>
          </p:cNvSpPr>
          <p:nvPr>
            <p:ph idx="1"/>
          </p:nvPr>
        </p:nvSpPr>
        <p:spPr>
          <a:xfrm>
            <a:off x="457200" y="1112108"/>
            <a:ext cx="8229600" cy="5255149"/>
          </a:xfrm>
        </p:spPr>
        <p:txBody>
          <a:bodyPr>
            <a:normAutofit fontScale="92500"/>
          </a:bodyPr>
          <a:lstStyle/>
          <a:p>
            <a:pPr marL="0" indent="0" algn="just">
              <a:buNone/>
            </a:pPr>
            <a:endParaRPr lang="it-IT" dirty="0">
              <a:solidFill>
                <a:srgbClr val="1F497D"/>
              </a:solidFill>
            </a:endParaRPr>
          </a:p>
          <a:p>
            <a:pPr marL="0" indent="0" algn="just">
              <a:buNone/>
            </a:pPr>
            <a:r>
              <a:rPr lang="it-IT" dirty="0">
                <a:solidFill>
                  <a:srgbClr val="1F497D"/>
                </a:solidFill>
              </a:rPr>
              <a:t>2) Se la norma da adattare è norma di </a:t>
            </a:r>
            <a:r>
              <a:rPr lang="it-IT" i="1" dirty="0" err="1">
                <a:solidFill>
                  <a:srgbClr val="1F497D"/>
                </a:solidFill>
              </a:rPr>
              <a:t>jus</a:t>
            </a:r>
            <a:r>
              <a:rPr lang="it-IT" i="1" dirty="0">
                <a:solidFill>
                  <a:srgbClr val="1F497D"/>
                </a:solidFill>
              </a:rPr>
              <a:t> cogens</a:t>
            </a:r>
            <a:r>
              <a:rPr lang="it-IT" dirty="0">
                <a:solidFill>
                  <a:srgbClr val="1F497D"/>
                </a:solidFill>
              </a:rPr>
              <a:t>.</a:t>
            </a:r>
          </a:p>
          <a:p>
            <a:pPr marL="0" indent="0" algn="just">
              <a:buNone/>
            </a:pPr>
            <a:endParaRPr lang="it-IT" dirty="0">
              <a:solidFill>
                <a:srgbClr val="1F497D"/>
              </a:solidFill>
            </a:endParaRPr>
          </a:p>
          <a:p>
            <a:pPr marL="0" indent="0" algn="just">
              <a:buNone/>
            </a:pPr>
            <a:r>
              <a:rPr lang="it-IT" dirty="0">
                <a:solidFill>
                  <a:srgbClr val="1F497D"/>
                </a:solidFill>
              </a:rPr>
              <a:t>ICTY in </a:t>
            </a:r>
            <a:r>
              <a:rPr lang="it-IT" i="1" dirty="0" err="1">
                <a:solidFill>
                  <a:srgbClr val="1F497D"/>
                </a:solidFill>
              </a:rPr>
              <a:t>Furundzija</a:t>
            </a:r>
            <a:r>
              <a:rPr lang="it-IT" dirty="0">
                <a:solidFill>
                  <a:srgbClr val="1F497D"/>
                </a:solidFill>
              </a:rPr>
              <a:t>: se è in rilievo una norma di diritto internazionale (come divieto di tortura) gli stati sono obbligati ad adottare i provvedimenti necessari per attuarla.</a:t>
            </a:r>
          </a:p>
          <a:p>
            <a:pPr marL="0" indent="0" algn="just">
              <a:buNone/>
            </a:pPr>
            <a:r>
              <a:rPr lang="it-IT" dirty="0">
                <a:solidFill>
                  <a:srgbClr val="1F497D"/>
                </a:solidFill>
              </a:rPr>
              <a:t>In Italia legge 110/2017 ha introdotto art. 613-bis c.p. adeguando l’ordinamento alla Convenzione NU del 1984 contro la tortura.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20280712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Procedimenti di adattamento</a:t>
            </a:r>
          </a:p>
        </p:txBody>
      </p:sp>
      <p:sp>
        <p:nvSpPr>
          <p:cNvPr id="3" name="Segnaposto contenuto 2"/>
          <p:cNvSpPr>
            <a:spLocks noGrp="1"/>
          </p:cNvSpPr>
          <p:nvPr>
            <p:ph idx="1"/>
          </p:nvPr>
        </p:nvSpPr>
        <p:spPr>
          <a:xfrm>
            <a:off x="457200" y="1417638"/>
            <a:ext cx="8229600" cy="4949619"/>
          </a:xfrm>
        </p:spPr>
        <p:txBody>
          <a:bodyPr>
            <a:normAutofit/>
          </a:bodyPr>
          <a:lstStyle/>
          <a:p>
            <a:pPr marL="0" indent="0" algn="just">
              <a:buNone/>
            </a:pPr>
            <a:endParaRPr lang="it-IT" dirty="0">
              <a:solidFill>
                <a:srgbClr val="1F497D"/>
              </a:solidFill>
            </a:endParaRPr>
          </a:p>
          <a:p>
            <a:pPr marL="0" indent="0" algn="just">
              <a:buNone/>
            </a:pPr>
            <a:endParaRPr lang="it-IT" dirty="0">
              <a:solidFill>
                <a:srgbClr val="1F497D"/>
              </a:solidFill>
            </a:endParaRPr>
          </a:p>
          <a:p>
            <a:pPr marL="514350" indent="-514350" algn="just">
              <a:buAutoNum type="arabicParenR"/>
            </a:pPr>
            <a:r>
              <a:rPr lang="it-IT" dirty="0">
                <a:solidFill>
                  <a:srgbClr val="1F497D"/>
                </a:solidFill>
              </a:rPr>
              <a:t>Ordinario;</a:t>
            </a:r>
          </a:p>
          <a:p>
            <a:pPr marL="514350" indent="-514350" algn="just">
              <a:buAutoNum type="arabicParenR"/>
            </a:pPr>
            <a:r>
              <a:rPr lang="it-IT" dirty="0">
                <a:solidFill>
                  <a:srgbClr val="1F497D"/>
                </a:solidFill>
              </a:rPr>
              <a:t>Speciale;</a:t>
            </a:r>
          </a:p>
          <a:p>
            <a:pPr marL="514350" indent="-514350" algn="just">
              <a:buAutoNum type="arabicParenR"/>
            </a:pPr>
            <a:r>
              <a:rPr lang="it-IT" dirty="0">
                <a:solidFill>
                  <a:srgbClr val="1F497D"/>
                </a:solidFill>
              </a:rPr>
              <a:t>Misto.</a:t>
            </a:r>
          </a:p>
          <a:p>
            <a:pPr marL="514350" indent="-514350" algn="just">
              <a:buAutoNum type="arabicParenR"/>
            </a:pPr>
            <a:endParaRPr lang="it-IT" dirty="0">
              <a:solidFill>
                <a:srgbClr val="1F497D"/>
              </a:solidFill>
            </a:endParaRPr>
          </a:p>
          <a:p>
            <a:pPr marL="0" indent="0" algn="just">
              <a:buNone/>
            </a:pPr>
            <a:r>
              <a:rPr lang="it-IT" dirty="0">
                <a:solidFill>
                  <a:srgbClr val="1F497D"/>
                </a:solidFill>
              </a:rPr>
              <a:t>Stato libero nella scelta fatti salvi alcuni casi.</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21495970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Procedimento ordinario</a:t>
            </a:r>
          </a:p>
        </p:txBody>
      </p:sp>
      <p:sp>
        <p:nvSpPr>
          <p:cNvPr id="3" name="Segnaposto contenuto 2"/>
          <p:cNvSpPr>
            <a:spLocks noGrp="1"/>
          </p:cNvSpPr>
          <p:nvPr>
            <p:ph idx="1"/>
          </p:nvPr>
        </p:nvSpPr>
        <p:spPr>
          <a:xfrm>
            <a:off x="457200" y="1417638"/>
            <a:ext cx="8229600" cy="4949619"/>
          </a:xfrm>
        </p:spPr>
        <p:txBody>
          <a:bodyPr>
            <a:normAutofit/>
          </a:bodyPr>
          <a:lstStyle/>
          <a:p>
            <a:pPr marL="0" indent="0" algn="just">
              <a:buNone/>
            </a:pPr>
            <a:r>
              <a:rPr lang="it-IT" dirty="0">
                <a:solidFill>
                  <a:srgbClr val="1F497D"/>
                </a:solidFill>
              </a:rPr>
              <a:t>Norma interna che ricopia il contenuto di una norma internazionale. </a:t>
            </a:r>
          </a:p>
          <a:p>
            <a:pPr marL="0" indent="0" algn="just">
              <a:buNone/>
            </a:pPr>
            <a:r>
              <a:rPr lang="it-IT" dirty="0">
                <a:solidFill>
                  <a:srgbClr val="1F497D"/>
                </a:solidFill>
              </a:rPr>
              <a:t>L’esistenza di norma internazionale è </a:t>
            </a:r>
            <a:r>
              <a:rPr lang="it-IT" i="1" dirty="0" err="1">
                <a:solidFill>
                  <a:srgbClr val="1F497D"/>
                </a:solidFill>
              </a:rPr>
              <a:t>occasio</a:t>
            </a:r>
            <a:r>
              <a:rPr lang="it-IT" i="1" dirty="0">
                <a:solidFill>
                  <a:srgbClr val="1F497D"/>
                </a:solidFill>
              </a:rPr>
              <a:t> legis</a:t>
            </a:r>
            <a:r>
              <a:rPr lang="it-IT" dirty="0">
                <a:solidFill>
                  <a:srgbClr val="1F497D"/>
                </a:solidFill>
              </a:rPr>
              <a:t>. </a:t>
            </a:r>
          </a:p>
          <a:p>
            <a:pPr marL="0" indent="0" algn="just">
              <a:buNone/>
            </a:pPr>
            <a:r>
              <a:rPr lang="it-IT" dirty="0">
                <a:solidFill>
                  <a:srgbClr val="1F497D"/>
                </a:solidFill>
              </a:rPr>
              <a:t>Si pensi allo </a:t>
            </a:r>
            <a:r>
              <a:rPr lang="it-IT" i="1" dirty="0">
                <a:solidFill>
                  <a:srgbClr val="1F497D"/>
                </a:solidFill>
              </a:rPr>
              <a:t>Human </a:t>
            </a:r>
            <a:r>
              <a:rPr lang="it-IT" i="1" dirty="0" err="1">
                <a:solidFill>
                  <a:srgbClr val="1F497D"/>
                </a:solidFill>
              </a:rPr>
              <a:t>Rights</a:t>
            </a:r>
            <a:r>
              <a:rPr lang="it-IT" i="1" dirty="0">
                <a:solidFill>
                  <a:srgbClr val="1F497D"/>
                </a:solidFill>
              </a:rPr>
              <a:t> Act</a:t>
            </a:r>
            <a:r>
              <a:rPr lang="it-IT" dirty="0">
                <a:solidFill>
                  <a:srgbClr val="1F497D"/>
                </a:solidFill>
              </a:rPr>
              <a:t> inglese attuativo della CEDU. Principio comune a </a:t>
            </a:r>
            <a:r>
              <a:rPr lang="it-IT" i="1" dirty="0">
                <a:solidFill>
                  <a:srgbClr val="1F497D"/>
                </a:solidFill>
              </a:rPr>
              <a:t>common </a:t>
            </a:r>
            <a:r>
              <a:rPr lang="it-IT" i="1" dirty="0" err="1">
                <a:solidFill>
                  <a:srgbClr val="1F497D"/>
                </a:solidFill>
              </a:rPr>
              <a:t>law</a:t>
            </a:r>
            <a:r>
              <a:rPr lang="it-IT" dirty="0">
                <a:solidFill>
                  <a:srgbClr val="1F497D"/>
                </a:solidFill>
              </a:rPr>
              <a:t>.</a:t>
            </a:r>
          </a:p>
          <a:p>
            <a:pPr marL="0" indent="0" algn="just">
              <a:buNone/>
            </a:pPr>
            <a:r>
              <a:rPr lang="it-IT" dirty="0">
                <a:solidFill>
                  <a:srgbClr val="1F497D"/>
                </a:solidFill>
              </a:rPr>
              <a:t>Art. 3 cod. </a:t>
            </a:r>
            <a:r>
              <a:rPr lang="it-IT" dirty="0" err="1">
                <a:solidFill>
                  <a:srgbClr val="1F497D"/>
                </a:solidFill>
              </a:rPr>
              <a:t>nav</a:t>
            </a:r>
            <a:r>
              <a:rPr lang="it-IT" dirty="0">
                <a:solidFill>
                  <a:srgbClr val="1F497D"/>
                </a:solidFill>
              </a:rPr>
              <a:t>. afferma sovranità statale su spazio aereo che sovrasta territorio e mare territoriale. Riproduce norma consuetudinaria.</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24493325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mr-IN" dirty="0">
                <a:solidFill>
                  <a:srgbClr val="1F497D"/>
                </a:solidFill>
              </a:rPr>
              <a:t>…</a:t>
            </a:r>
            <a:r>
              <a:rPr lang="it-IT" dirty="0">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endParaRPr lang="it-IT" dirty="0">
              <a:solidFill>
                <a:srgbClr val="1F497D"/>
              </a:solidFill>
            </a:endParaRPr>
          </a:p>
          <a:p>
            <a:pPr marL="0" indent="0" algn="just">
              <a:buNone/>
            </a:pPr>
            <a:r>
              <a:rPr lang="it-IT" dirty="0">
                <a:solidFill>
                  <a:srgbClr val="1F497D"/>
                </a:solidFill>
              </a:rPr>
              <a:t>Legge 298 del 1990 riproduce sul piano interno (art. 1) il divieto di traffici commerciali e comunicazioni verso il territorio iracheno all’epoca di Saddam Hussein in attuazione della </a:t>
            </a:r>
            <a:r>
              <a:rPr lang="it-IT" dirty="0" err="1">
                <a:solidFill>
                  <a:srgbClr val="1F497D"/>
                </a:solidFill>
              </a:rPr>
              <a:t>ris</a:t>
            </a:r>
            <a:r>
              <a:rPr lang="it-IT" dirty="0">
                <a:solidFill>
                  <a:srgbClr val="1F497D"/>
                </a:solidFill>
              </a:rPr>
              <a:t>. 661/1990 del Consiglio di Sicurezza che disponeva l’embargo all’Iraq.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27691438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mr-IN" dirty="0">
                <a:solidFill>
                  <a:srgbClr val="1F497D"/>
                </a:solidFill>
              </a:rPr>
              <a:t>…</a:t>
            </a:r>
            <a:r>
              <a:rPr lang="it-IT" dirty="0">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fontScale="92500" lnSpcReduction="10000"/>
          </a:bodyPr>
          <a:lstStyle/>
          <a:p>
            <a:pPr marL="0" indent="0" algn="just">
              <a:buNone/>
            </a:pPr>
            <a:r>
              <a:rPr lang="it-IT" dirty="0">
                <a:solidFill>
                  <a:srgbClr val="1F497D"/>
                </a:solidFill>
              </a:rPr>
              <a:t>Vantaggio: certezza del diritto.</a:t>
            </a:r>
          </a:p>
          <a:p>
            <a:pPr marL="0" indent="0" algn="just">
              <a:buNone/>
            </a:pPr>
            <a:endParaRPr lang="it-IT" dirty="0">
              <a:solidFill>
                <a:srgbClr val="1F497D"/>
              </a:solidFill>
            </a:endParaRPr>
          </a:p>
          <a:p>
            <a:pPr marL="0" indent="0" algn="just">
              <a:buNone/>
            </a:pPr>
            <a:r>
              <a:rPr lang="it-IT" dirty="0">
                <a:solidFill>
                  <a:srgbClr val="1F497D"/>
                </a:solidFill>
              </a:rPr>
              <a:t>Svantaggi: (i) potrebbero esservi stati errori interpretativi in sede di attuazione; (ii) la norma interna vive di vita propria e quindi non risente degli eventuali mutamenti occorrenti rispetto alla norma internazionale. Ciò è particolarmente evidente e problematico nel caso di norme consuetudinarie, soggette spesso a mutamenti; (iii) si è fatto riferimento ad una norma o ad un atto internazionale giuridicamente invalidi. </a:t>
            </a:r>
            <a:r>
              <a:rPr lang="it-IT" i="1" dirty="0">
                <a:solidFill>
                  <a:srgbClr val="1F497D"/>
                </a:solidFill>
              </a:rPr>
              <a:t>Per l’interprete interno questi fatti sono irrilevanti</a:t>
            </a:r>
            <a:r>
              <a:rPr lang="it-IT" dirty="0">
                <a:solidFill>
                  <a:srgbClr val="1F497D"/>
                </a:solidFill>
              </a:rPr>
              <a:t>.</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37387424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Procedimento speciale</a:t>
            </a:r>
          </a:p>
        </p:txBody>
      </p:sp>
      <p:sp>
        <p:nvSpPr>
          <p:cNvPr id="3" name="Segnaposto contenuto 2"/>
          <p:cNvSpPr>
            <a:spLocks noGrp="1"/>
          </p:cNvSpPr>
          <p:nvPr>
            <p:ph idx="1"/>
          </p:nvPr>
        </p:nvSpPr>
        <p:spPr>
          <a:xfrm>
            <a:off x="457200" y="1108238"/>
            <a:ext cx="8229600" cy="5259019"/>
          </a:xfrm>
        </p:spPr>
        <p:txBody>
          <a:bodyPr>
            <a:noAutofit/>
          </a:bodyPr>
          <a:lstStyle/>
          <a:p>
            <a:pPr marL="0" indent="0" algn="just">
              <a:buNone/>
            </a:pPr>
            <a:r>
              <a:rPr lang="it-IT" dirty="0">
                <a:solidFill>
                  <a:srgbClr val="1F497D"/>
                </a:solidFill>
              </a:rPr>
              <a:t>La norma interna fa rinvio al diritto internazionale. Se ne ordina l’osservanza.</a:t>
            </a:r>
          </a:p>
          <a:p>
            <a:pPr marL="0" indent="0" algn="just">
              <a:buNone/>
            </a:pPr>
            <a:r>
              <a:rPr lang="it-IT" dirty="0">
                <a:solidFill>
                  <a:srgbClr val="1F497D"/>
                </a:solidFill>
              </a:rPr>
              <a:t>Art. 10 Cost: ordinamento giuridico italiano si conforma alle norme di diritto internazionale generalmente riconosciute. </a:t>
            </a:r>
          </a:p>
          <a:p>
            <a:pPr marL="0" indent="0" algn="just">
              <a:buNone/>
            </a:pPr>
            <a:r>
              <a:rPr lang="it-IT" dirty="0">
                <a:solidFill>
                  <a:srgbClr val="1F497D"/>
                </a:solidFill>
              </a:rPr>
              <a:t>Ingresso automatico nell’ordinamento (salvi controlimiti) con rango costituzionale.</a:t>
            </a:r>
          </a:p>
          <a:p>
            <a:pPr marL="0" indent="0" algn="just">
              <a:buNone/>
            </a:pPr>
            <a:r>
              <a:rPr lang="it-IT" dirty="0">
                <a:solidFill>
                  <a:srgbClr val="1F497D"/>
                </a:solidFill>
              </a:rPr>
              <a:t>Norma di trattato adattata con legge ordinaria che afferma «piena e intera esecuzione».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15393136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p>
        </p:txBody>
      </p:sp>
      <p:sp>
        <p:nvSpPr>
          <p:cNvPr id="3" name="Segnaposto contenuto 2"/>
          <p:cNvSpPr>
            <a:spLocks noGrp="1"/>
          </p:cNvSpPr>
          <p:nvPr>
            <p:ph idx="1"/>
          </p:nvPr>
        </p:nvSpPr>
        <p:spPr>
          <a:xfrm>
            <a:off x="457200" y="1189790"/>
            <a:ext cx="8229600" cy="5177468"/>
          </a:xfrm>
        </p:spPr>
        <p:txBody>
          <a:bodyPr>
            <a:normAutofit/>
          </a:bodyPr>
          <a:lstStyle/>
          <a:p>
            <a:pPr marL="0" indent="0" algn="just">
              <a:buNone/>
            </a:pPr>
            <a:endParaRPr lang="it-IT" dirty="0">
              <a:solidFill>
                <a:srgbClr val="1F497D"/>
              </a:solidFill>
            </a:endParaRPr>
          </a:p>
          <a:p>
            <a:pPr marL="0" indent="0" algn="just">
              <a:buNone/>
            </a:pPr>
            <a:r>
              <a:rPr lang="it-IT" dirty="0">
                <a:solidFill>
                  <a:srgbClr val="1F497D"/>
                </a:solidFill>
              </a:rPr>
              <a:t>Vantaggio: il diritto interno segue l’evoluzione del diritto internazionale.</a:t>
            </a:r>
          </a:p>
          <a:p>
            <a:pPr marL="0" indent="0" algn="just">
              <a:buNone/>
            </a:pPr>
            <a:endParaRPr lang="it-IT" dirty="0">
              <a:solidFill>
                <a:srgbClr val="1F497D"/>
              </a:solidFill>
            </a:endParaRPr>
          </a:p>
          <a:p>
            <a:pPr marL="0" indent="0" algn="just">
              <a:buNone/>
            </a:pPr>
            <a:r>
              <a:rPr lang="it-IT" dirty="0">
                <a:solidFill>
                  <a:srgbClr val="1F497D"/>
                </a:solidFill>
              </a:rPr>
              <a:t>Svantaggio: rischi in tema di certezza del diritto nel momento applicativo.</a:t>
            </a:r>
          </a:p>
          <a:p>
            <a:pPr marL="0" indent="0" algn="just">
              <a:buNone/>
            </a:pPr>
            <a:endParaRPr lang="it-IT" dirty="0">
              <a:solidFill>
                <a:srgbClr val="1F497D"/>
              </a:solidFill>
            </a:endParaRPr>
          </a:p>
          <a:p>
            <a:pPr marL="0" indent="0" algn="just">
              <a:buNone/>
            </a:pPr>
            <a:r>
              <a:rPr lang="it-IT" dirty="0">
                <a:solidFill>
                  <a:srgbClr val="1F497D"/>
                </a:solidFill>
              </a:rPr>
              <a:t>Centrale diviene il giudice e non il legislatore.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30916924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Casi in cui non si può scegliere</a:t>
            </a:r>
          </a:p>
        </p:txBody>
      </p:sp>
      <p:sp>
        <p:nvSpPr>
          <p:cNvPr id="3" name="Segnaposto contenuto 2"/>
          <p:cNvSpPr>
            <a:spLocks noGrp="1"/>
          </p:cNvSpPr>
          <p:nvPr>
            <p:ph idx="1"/>
          </p:nvPr>
        </p:nvSpPr>
        <p:spPr>
          <a:xfrm>
            <a:off x="457200" y="1108238"/>
            <a:ext cx="8229600" cy="5259019"/>
          </a:xfrm>
        </p:spPr>
        <p:txBody>
          <a:bodyPr>
            <a:normAutofit lnSpcReduction="10000"/>
          </a:bodyPr>
          <a:lstStyle/>
          <a:p>
            <a:pPr marL="0" indent="0" algn="just">
              <a:buNone/>
            </a:pPr>
            <a:endParaRPr lang="it-IT" dirty="0">
              <a:solidFill>
                <a:srgbClr val="1F497D"/>
              </a:solidFill>
            </a:endParaRPr>
          </a:p>
          <a:p>
            <a:pPr marL="0" indent="0" algn="just">
              <a:buNone/>
            </a:pPr>
            <a:r>
              <a:rPr lang="it-IT" dirty="0">
                <a:solidFill>
                  <a:srgbClr val="1F497D"/>
                </a:solidFill>
              </a:rPr>
              <a:t>Casi di norme non direttamente applicabili (</a:t>
            </a:r>
            <a:r>
              <a:rPr lang="it-IT" i="1" dirty="0">
                <a:solidFill>
                  <a:srgbClr val="1F497D"/>
                </a:solidFill>
              </a:rPr>
              <a:t>non self-</a:t>
            </a:r>
            <a:r>
              <a:rPr lang="it-IT" i="1" dirty="0" err="1">
                <a:solidFill>
                  <a:srgbClr val="1F497D"/>
                </a:solidFill>
              </a:rPr>
              <a:t>executing</a:t>
            </a:r>
            <a:r>
              <a:rPr lang="it-IT" dirty="0">
                <a:solidFill>
                  <a:srgbClr val="1F497D"/>
                </a:solidFill>
              </a:rPr>
              <a:t>). </a:t>
            </a:r>
          </a:p>
          <a:p>
            <a:pPr marL="0" indent="0" algn="just">
              <a:buNone/>
            </a:pPr>
            <a:r>
              <a:rPr lang="it-IT" dirty="0">
                <a:solidFill>
                  <a:srgbClr val="1F497D"/>
                </a:solidFill>
              </a:rPr>
              <a:t>Norma internazionale che richiede una norma interna che ne traduca il contenuto in proposizioni normative significative per il diritto interno [Cannizzaro]. Si richiede intervento normativo interno d’attuazione. </a:t>
            </a:r>
          </a:p>
          <a:p>
            <a:pPr marL="0" indent="0" algn="just">
              <a:buNone/>
            </a:pPr>
            <a:r>
              <a:rPr lang="it-IT" dirty="0">
                <a:solidFill>
                  <a:srgbClr val="1F497D"/>
                </a:solidFill>
              </a:rPr>
              <a:t>Es. norme che dispongono obbligazioni di risultato [direttive europee].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34053531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mr-IN" dirty="0">
                <a:solidFill>
                  <a:srgbClr val="1F497D"/>
                </a:solidFill>
              </a:rPr>
              <a:t>…</a:t>
            </a:r>
            <a:r>
              <a:rPr lang="it-IT" dirty="0">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fontScale="92500"/>
          </a:bodyPr>
          <a:lstStyle/>
          <a:p>
            <a:pPr marL="0" indent="0" algn="just">
              <a:buNone/>
            </a:pPr>
            <a:r>
              <a:rPr lang="it-IT" dirty="0">
                <a:solidFill>
                  <a:srgbClr val="1F497D"/>
                </a:solidFill>
              </a:rPr>
              <a:t>Norme </a:t>
            </a:r>
            <a:r>
              <a:rPr lang="it-IT" i="1" dirty="0">
                <a:solidFill>
                  <a:srgbClr val="1F497D"/>
                </a:solidFill>
              </a:rPr>
              <a:t>self-</a:t>
            </a:r>
            <a:r>
              <a:rPr lang="it-IT" i="1" dirty="0" err="1">
                <a:solidFill>
                  <a:srgbClr val="1F497D"/>
                </a:solidFill>
              </a:rPr>
              <a:t>executing</a:t>
            </a:r>
            <a:r>
              <a:rPr lang="it-IT" dirty="0">
                <a:solidFill>
                  <a:srgbClr val="1F497D"/>
                </a:solidFill>
              </a:rPr>
              <a:t>:</a:t>
            </a:r>
          </a:p>
          <a:p>
            <a:pPr marL="0" indent="0" algn="just">
              <a:buNone/>
            </a:pPr>
            <a:r>
              <a:rPr lang="it-IT" dirty="0">
                <a:solidFill>
                  <a:srgbClr val="1F497D"/>
                </a:solidFill>
              </a:rPr>
              <a:t>Corte Suprema USA in </a:t>
            </a:r>
            <a:r>
              <a:rPr lang="it-IT" i="1" dirty="0">
                <a:solidFill>
                  <a:srgbClr val="1F497D"/>
                </a:solidFill>
              </a:rPr>
              <a:t>Foster</a:t>
            </a:r>
            <a:r>
              <a:rPr lang="it-IT" dirty="0">
                <a:solidFill>
                  <a:srgbClr val="1F497D"/>
                </a:solidFill>
              </a:rPr>
              <a:t> (1829): operano per sé senza ausilio di alcuna disposizione legislativa. In questo caso le norme internazionali vanno considerate come normali atti del legislativo.</a:t>
            </a:r>
          </a:p>
          <a:p>
            <a:pPr marL="0" indent="0" algn="just">
              <a:buNone/>
            </a:pPr>
            <a:r>
              <a:rPr lang="it-IT" dirty="0">
                <a:solidFill>
                  <a:srgbClr val="1F497D"/>
                </a:solidFill>
              </a:rPr>
              <a:t>CPGI in </a:t>
            </a:r>
            <a:r>
              <a:rPr lang="it-IT" i="1" dirty="0">
                <a:solidFill>
                  <a:srgbClr val="1F497D"/>
                </a:solidFill>
              </a:rPr>
              <a:t>Competenza dei giudici di Danzica</a:t>
            </a:r>
            <a:r>
              <a:rPr lang="it-IT" dirty="0">
                <a:solidFill>
                  <a:srgbClr val="1F497D"/>
                </a:solidFill>
              </a:rPr>
              <a:t> (1928) parla di norme di trattati direttamente applicabili.</a:t>
            </a:r>
          </a:p>
          <a:p>
            <a:pPr marL="0" indent="0" algn="just">
              <a:buNone/>
            </a:pPr>
            <a:r>
              <a:rPr lang="it-IT" dirty="0">
                <a:solidFill>
                  <a:srgbClr val="1F497D"/>
                </a:solidFill>
              </a:rPr>
              <a:t>Ovviamente il riferimento non va alle norme internazionali che non sono ancora state recepite nell’ordinamento interno.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528849"/>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31675855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mr-IN" dirty="0">
                <a:solidFill>
                  <a:srgbClr val="1F497D"/>
                </a:solidFill>
              </a:rPr>
              <a:t>…</a:t>
            </a:r>
            <a:r>
              <a:rPr lang="it-IT" dirty="0">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lnSpcReduction="10000"/>
          </a:bodyPr>
          <a:lstStyle/>
          <a:p>
            <a:pPr marL="0" indent="0" algn="just">
              <a:buNone/>
            </a:pPr>
            <a:r>
              <a:rPr lang="it-IT" dirty="0">
                <a:solidFill>
                  <a:srgbClr val="1F497D"/>
                </a:solidFill>
              </a:rPr>
              <a:t>Norme non </a:t>
            </a:r>
            <a:r>
              <a:rPr lang="it-IT" i="1" dirty="0">
                <a:solidFill>
                  <a:srgbClr val="1F497D"/>
                </a:solidFill>
              </a:rPr>
              <a:t>self-</a:t>
            </a:r>
            <a:r>
              <a:rPr lang="it-IT" i="1" dirty="0" err="1">
                <a:solidFill>
                  <a:srgbClr val="1F497D"/>
                </a:solidFill>
              </a:rPr>
              <a:t>executing</a:t>
            </a:r>
            <a:r>
              <a:rPr lang="it-IT" dirty="0">
                <a:solidFill>
                  <a:srgbClr val="1F497D"/>
                </a:solidFill>
              </a:rPr>
              <a:t>:</a:t>
            </a:r>
          </a:p>
          <a:p>
            <a:pPr marL="0" indent="0" algn="just">
              <a:buNone/>
            </a:pPr>
            <a:endParaRPr lang="it-IT" dirty="0">
              <a:solidFill>
                <a:srgbClr val="1F497D"/>
              </a:solidFill>
            </a:endParaRPr>
          </a:p>
          <a:p>
            <a:pPr algn="just">
              <a:buFontTx/>
              <a:buChar char="-"/>
            </a:pPr>
            <a:r>
              <a:rPr lang="it-IT" dirty="0">
                <a:solidFill>
                  <a:srgbClr val="1F497D"/>
                </a:solidFill>
              </a:rPr>
              <a:t>Norme che attribuiscono mere facoltà agli Stati;</a:t>
            </a:r>
          </a:p>
          <a:p>
            <a:pPr algn="just">
              <a:buFontTx/>
              <a:buChar char="-"/>
            </a:pPr>
            <a:r>
              <a:rPr lang="it-IT" dirty="0">
                <a:solidFill>
                  <a:srgbClr val="1F497D"/>
                </a:solidFill>
              </a:rPr>
              <a:t>Norme che pur imponendo obblighi non possano ricevere esecuzione in quanto non esistono gli organi o le procedure interne indispensabili alla sua applicazione;</a:t>
            </a:r>
          </a:p>
          <a:p>
            <a:pPr algn="just">
              <a:buFontTx/>
              <a:buChar char="-"/>
            </a:pPr>
            <a:r>
              <a:rPr lang="it-IT" dirty="0">
                <a:solidFill>
                  <a:srgbClr val="1F497D"/>
                </a:solidFill>
              </a:rPr>
              <a:t>Norme che richiedono particolari adempimenti di carattere costituzionale.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21269941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mr-IN" dirty="0">
                <a:solidFill>
                  <a:srgbClr val="1F497D"/>
                </a:solidFill>
              </a:rPr>
              <a:t>…</a:t>
            </a:r>
            <a:r>
              <a:rPr lang="it-IT" dirty="0">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r>
              <a:rPr lang="it-IT" dirty="0">
                <a:solidFill>
                  <a:srgbClr val="1F497D"/>
                </a:solidFill>
              </a:rPr>
              <a:t>Norma che impone facoltà.</a:t>
            </a:r>
          </a:p>
          <a:p>
            <a:pPr marL="0" indent="0" algn="just">
              <a:buNone/>
            </a:pPr>
            <a:r>
              <a:rPr lang="it-IT" dirty="0">
                <a:solidFill>
                  <a:srgbClr val="1F497D"/>
                </a:solidFill>
              </a:rPr>
              <a:t>Art. 8 della Convenzione europea sull’estradizione del 1957.</a:t>
            </a:r>
          </a:p>
          <a:p>
            <a:pPr marL="0" indent="0" algn="just">
              <a:buNone/>
            </a:pPr>
            <a:r>
              <a:rPr lang="it-IT" dirty="0">
                <a:solidFill>
                  <a:srgbClr val="1F497D"/>
                </a:solidFill>
              </a:rPr>
              <a:t>Estradizione </a:t>
            </a:r>
            <a:r>
              <a:rPr lang="it-IT" i="1" dirty="0">
                <a:solidFill>
                  <a:srgbClr val="1F497D"/>
                </a:solidFill>
              </a:rPr>
              <a:t>può</a:t>
            </a:r>
            <a:r>
              <a:rPr lang="it-IT" dirty="0">
                <a:solidFill>
                  <a:srgbClr val="1F497D"/>
                </a:solidFill>
              </a:rPr>
              <a:t> essere rifiutata se pende giudizio in Italia sullo stesso fatto. </a:t>
            </a:r>
          </a:p>
          <a:p>
            <a:pPr marL="0" indent="0" algn="just">
              <a:buNone/>
            </a:pPr>
            <a:r>
              <a:rPr lang="it-IT" dirty="0">
                <a:solidFill>
                  <a:srgbClr val="1F497D"/>
                </a:solidFill>
              </a:rPr>
              <a:t>Corte Cost. sentenza 58/1997: si tratta di facoltà di estradizione che prevale sul precedente art. 705, </a:t>
            </a:r>
            <a:r>
              <a:rPr lang="it-IT" dirty="0" err="1">
                <a:solidFill>
                  <a:srgbClr val="1F497D"/>
                </a:solidFill>
              </a:rPr>
              <a:t>ult</a:t>
            </a:r>
            <a:r>
              <a:rPr lang="it-IT" dirty="0">
                <a:solidFill>
                  <a:srgbClr val="1F497D"/>
                </a:solidFill>
              </a:rPr>
              <a:t>. co., c.p.p. che prevedeva in questi casi sempre l’obbligo del rifiuto.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38554746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mr-IN" dirty="0">
                <a:solidFill>
                  <a:srgbClr val="1F497D"/>
                </a:solidFill>
              </a:rPr>
              <a:t>…</a:t>
            </a:r>
            <a:r>
              <a:rPr lang="it-IT" dirty="0">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r>
              <a:rPr lang="it-IT" dirty="0">
                <a:solidFill>
                  <a:srgbClr val="1F497D"/>
                </a:solidFill>
              </a:rPr>
              <a:t>Norma che impone nuove procedure.</a:t>
            </a:r>
          </a:p>
          <a:p>
            <a:pPr marL="0" indent="0" algn="just">
              <a:buNone/>
            </a:pPr>
            <a:r>
              <a:rPr lang="it-IT" dirty="0">
                <a:solidFill>
                  <a:srgbClr val="1F497D"/>
                </a:solidFill>
              </a:rPr>
              <a:t>Corte Cost. </a:t>
            </a:r>
            <a:r>
              <a:rPr lang="it-IT" dirty="0" err="1">
                <a:solidFill>
                  <a:srgbClr val="1F497D"/>
                </a:solidFill>
              </a:rPr>
              <a:t>ord</a:t>
            </a:r>
            <a:r>
              <a:rPr lang="it-IT" dirty="0">
                <a:solidFill>
                  <a:srgbClr val="1F497D"/>
                </a:solidFill>
              </a:rPr>
              <a:t>. 6 febbraio 1979 ha ritenuto non applicabile art. 14, par. 5, Patto sui diritti civili e politici che prevede sempre doppio grado di giudizio in materia penale ai procedimenti contro i Ministri previsti dall’art. 96 Cost.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36970569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mr-IN" dirty="0">
                <a:solidFill>
                  <a:srgbClr val="1F497D"/>
                </a:solidFill>
              </a:rPr>
              <a:t>…</a:t>
            </a:r>
            <a:r>
              <a:rPr lang="it-IT" dirty="0">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endParaRPr lang="it-IT" dirty="0">
              <a:solidFill>
                <a:srgbClr val="1F497D"/>
              </a:solidFill>
            </a:endParaRPr>
          </a:p>
          <a:p>
            <a:pPr marL="0" indent="0" algn="just">
              <a:buNone/>
            </a:pPr>
            <a:r>
              <a:rPr lang="it-IT" dirty="0">
                <a:solidFill>
                  <a:srgbClr val="1F497D"/>
                </a:solidFill>
              </a:rPr>
              <a:t>Norma che impone procedimenti costituzionali.</a:t>
            </a:r>
          </a:p>
          <a:p>
            <a:pPr marL="0" indent="0" algn="just">
              <a:buNone/>
            </a:pPr>
            <a:endParaRPr lang="it-IT" dirty="0">
              <a:solidFill>
                <a:srgbClr val="1F497D"/>
              </a:solidFill>
            </a:endParaRPr>
          </a:p>
          <a:p>
            <a:pPr marL="0" indent="0" algn="just">
              <a:buNone/>
            </a:pPr>
            <a:r>
              <a:rPr lang="it-IT" dirty="0">
                <a:solidFill>
                  <a:srgbClr val="1F497D"/>
                </a:solidFill>
              </a:rPr>
              <a:t>Norme che impongono variazioni straordinarie al bilancio dello Stato (art. 81 Cost.).</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216809689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mr-IN" dirty="0">
                <a:solidFill>
                  <a:srgbClr val="1F497D"/>
                </a:solidFill>
              </a:rPr>
              <a:t>…</a:t>
            </a:r>
            <a:r>
              <a:rPr lang="it-IT" dirty="0">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r>
              <a:rPr lang="it-IT" dirty="0">
                <a:solidFill>
                  <a:srgbClr val="1F497D"/>
                </a:solidFill>
              </a:rPr>
              <a:t>Nel caso in cui una norma sia considerata «vaga» (sovente per ragioni politiche) questo non può considerarsi una ragione tale da rendere la norma non </a:t>
            </a:r>
            <a:r>
              <a:rPr lang="it-IT" i="1" dirty="0">
                <a:solidFill>
                  <a:srgbClr val="1F497D"/>
                </a:solidFill>
              </a:rPr>
              <a:t>self-</a:t>
            </a:r>
            <a:r>
              <a:rPr lang="it-IT" i="1" dirty="0" err="1">
                <a:solidFill>
                  <a:srgbClr val="1F497D"/>
                </a:solidFill>
              </a:rPr>
              <a:t>executing</a:t>
            </a:r>
            <a:r>
              <a:rPr lang="it-IT" dirty="0">
                <a:solidFill>
                  <a:srgbClr val="1F497D"/>
                </a:solidFill>
              </a:rPr>
              <a:t>.</a:t>
            </a:r>
          </a:p>
          <a:p>
            <a:pPr marL="0" indent="0" algn="just">
              <a:buNone/>
            </a:pPr>
            <a:r>
              <a:rPr lang="it-IT" dirty="0">
                <a:solidFill>
                  <a:srgbClr val="1F497D"/>
                </a:solidFill>
              </a:rPr>
              <a:t>CGUE ha affermato questo con riguardo al Protocollo di Kyoto dove si dice che gli Stati «cercheranno» di ridurre le emissioni. </a:t>
            </a:r>
          </a:p>
          <a:p>
            <a:pPr marL="0" indent="0" algn="just">
              <a:buNone/>
            </a:pPr>
            <a:r>
              <a:rPr lang="it-IT" dirty="0">
                <a:solidFill>
                  <a:srgbClr val="1F497D"/>
                </a:solidFill>
              </a:rPr>
              <a:t>Conforti: non c’è principio, anche generalissimo, da cui non si possono ricavare applicazioni concrete.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139046473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mr-IN" dirty="0">
                <a:solidFill>
                  <a:srgbClr val="1F497D"/>
                </a:solidFill>
              </a:rPr>
              <a:t>…</a:t>
            </a:r>
            <a:r>
              <a:rPr lang="it-IT" dirty="0">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lnSpcReduction="10000"/>
          </a:bodyPr>
          <a:lstStyle/>
          <a:p>
            <a:pPr marL="0" indent="0" algn="just">
              <a:buNone/>
            </a:pPr>
            <a:endParaRPr lang="it-IT" dirty="0">
              <a:solidFill>
                <a:srgbClr val="1F497D"/>
              </a:solidFill>
            </a:endParaRPr>
          </a:p>
          <a:p>
            <a:pPr marL="0" indent="0" algn="just">
              <a:buNone/>
            </a:pPr>
            <a:r>
              <a:rPr lang="it-IT" dirty="0">
                <a:solidFill>
                  <a:srgbClr val="1F497D"/>
                </a:solidFill>
              </a:rPr>
              <a:t>La presenza di procedure conciliative in caso di sospensione o mancata applicazione, così come la presenza di norme che prevedono obblighi in termini generici per il futuro (gli Stati «adotteranno» le misure di ordine legislativo per dare esecuzione al trattato – c.d. «</a:t>
            </a:r>
            <a:r>
              <a:rPr lang="it-IT" i="1" dirty="0" err="1">
                <a:solidFill>
                  <a:srgbClr val="1F497D"/>
                </a:solidFill>
              </a:rPr>
              <a:t>clause</a:t>
            </a:r>
            <a:r>
              <a:rPr lang="it-IT" i="1" dirty="0">
                <a:solidFill>
                  <a:srgbClr val="1F497D"/>
                </a:solidFill>
              </a:rPr>
              <a:t> of </a:t>
            </a:r>
            <a:r>
              <a:rPr lang="it-IT" i="1" dirty="0" err="1">
                <a:solidFill>
                  <a:srgbClr val="1F497D"/>
                </a:solidFill>
              </a:rPr>
              <a:t>implementation</a:t>
            </a:r>
            <a:r>
              <a:rPr lang="it-IT" dirty="0">
                <a:solidFill>
                  <a:srgbClr val="1F497D"/>
                </a:solidFill>
              </a:rPr>
              <a:t>» spesso presenti nei trattati sui diritti umani) non sono elementi per determinare la non diretta applicabilità di un trattato.</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8033562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mr-IN" dirty="0">
                <a:solidFill>
                  <a:srgbClr val="1F497D"/>
                </a:solidFill>
              </a:rPr>
              <a:t>…</a:t>
            </a:r>
            <a:r>
              <a:rPr lang="it-IT" dirty="0">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fontScale="92500" lnSpcReduction="10000"/>
          </a:bodyPr>
          <a:lstStyle/>
          <a:p>
            <a:pPr marL="0" indent="0" algn="just">
              <a:buNone/>
            </a:pPr>
            <a:r>
              <a:rPr lang="it-IT" dirty="0">
                <a:solidFill>
                  <a:srgbClr val="1F497D"/>
                </a:solidFill>
              </a:rPr>
              <a:t>Caso </a:t>
            </a:r>
            <a:r>
              <a:rPr lang="it-IT" i="1" dirty="0" err="1">
                <a:solidFill>
                  <a:srgbClr val="1F497D"/>
                </a:solidFill>
              </a:rPr>
              <a:t>Cornejo</a:t>
            </a:r>
            <a:r>
              <a:rPr lang="it-IT" dirty="0">
                <a:solidFill>
                  <a:srgbClr val="1F497D"/>
                </a:solidFill>
              </a:rPr>
              <a:t> (2006 – App. USA 9° circuito).</a:t>
            </a:r>
          </a:p>
          <a:p>
            <a:pPr marL="0" indent="0" algn="just">
              <a:buNone/>
            </a:pPr>
            <a:r>
              <a:rPr lang="it-IT" dirty="0">
                <a:solidFill>
                  <a:srgbClr val="1F497D"/>
                </a:solidFill>
              </a:rPr>
              <a:t>Convenzione di Vienna 1963 sulle relazioni consolari, sebbene </a:t>
            </a:r>
            <a:r>
              <a:rPr lang="it-IT" i="1" dirty="0">
                <a:solidFill>
                  <a:srgbClr val="1F497D"/>
                </a:solidFill>
              </a:rPr>
              <a:t>self-</a:t>
            </a:r>
            <a:r>
              <a:rPr lang="it-IT" i="1" dirty="0" err="1">
                <a:solidFill>
                  <a:srgbClr val="1F497D"/>
                </a:solidFill>
              </a:rPr>
              <a:t>executing</a:t>
            </a:r>
            <a:r>
              <a:rPr lang="it-IT" dirty="0">
                <a:solidFill>
                  <a:srgbClr val="1F497D"/>
                </a:solidFill>
              </a:rPr>
              <a:t>, non crea rimedio privato applicabile né alcun diritto privato di azione e correlativo rimedio giuridico. Di conseguenza l’intervento del legislatore con la creazione di diritti e rimedi è necessario per far applicare la norma nei loro riguardi. Gli obblighi sono rivolti solo allo Stato.</a:t>
            </a:r>
          </a:p>
          <a:p>
            <a:pPr marL="0" indent="0" algn="just">
              <a:buNone/>
            </a:pPr>
            <a:r>
              <a:rPr lang="it-IT" dirty="0">
                <a:solidFill>
                  <a:srgbClr val="1F497D"/>
                </a:solidFill>
              </a:rPr>
              <a:t>CRITICA. Focarelli: le norme pattizie non possono non creare diritti e obblighi individuali. Possono esservi problemi procedurali di azionabilità ma questo non inficia la precedente considerazione.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11606888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mr-IN" dirty="0">
                <a:solidFill>
                  <a:srgbClr val="1F497D"/>
                </a:solidFill>
              </a:rPr>
              <a:t>…</a:t>
            </a:r>
            <a:r>
              <a:rPr lang="it-IT" dirty="0">
                <a:solidFill>
                  <a:srgbClr val="1F497D"/>
                </a:solidFill>
              </a:rPr>
              <a:t>segue</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endParaRPr lang="it-IT" dirty="0">
              <a:solidFill>
                <a:srgbClr val="1F497D"/>
              </a:solidFill>
            </a:endParaRPr>
          </a:p>
          <a:p>
            <a:pPr marL="0" indent="0" algn="just">
              <a:buNone/>
            </a:pPr>
            <a:r>
              <a:rPr lang="it-IT" dirty="0">
                <a:solidFill>
                  <a:srgbClr val="1F497D"/>
                </a:solidFill>
              </a:rPr>
              <a:t>Nei termini prospettati, la non diretta applicabilità di una norma internazionale quindi può non dipendere dalle caratteristiche della norma stessa, ma da quelle dell’ordinamento che la recepisce.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192432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Questioni applicative</a:t>
            </a:r>
          </a:p>
        </p:txBody>
      </p:sp>
      <p:sp>
        <p:nvSpPr>
          <p:cNvPr id="3" name="Segnaposto contenuto 2"/>
          <p:cNvSpPr>
            <a:spLocks noGrp="1"/>
          </p:cNvSpPr>
          <p:nvPr>
            <p:ph idx="1"/>
          </p:nvPr>
        </p:nvSpPr>
        <p:spPr>
          <a:xfrm>
            <a:off x="457200" y="1108238"/>
            <a:ext cx="8229600" cy="5259019"/>
          </a:xfrm>
        </p:spPr>
        <p:txBody>
          <a:bodyPr>
            <a:normAutofit lnSpcReduction="10000"/>
          </a:bodyPr>
          <a:lstStyle/>
          <a:p>
            <a:pPr marL="0" indent="0" algn="just">
              <a:buNone/>
            </a:pPr>
            <a:r>
              <a:rPr lang="it-IT" dirty="0">
                <a:solidFill>
                  <a:srgbClr val="1F497D"/>
                </a:solidFill>
              </a:rPr>
              <a:t>La norma internazionale, soprattutto quando invocata da privati, va attualizzata al contesto dell’ordinamento interno. Possono esservi difficoltà interpretative.</a:t>
            </a:r>
          </a:p>
          <a:p>
            <a:pPr marL="0" indent="0" algn="just">
              <a:buNone/>
            </a:pPr>
            <a:r>
              <a:rPr lang="it-IT" dirty="0">
                <a:solidFill>
                  <a:srgbClr val="1F497D"/>
                </a:solidFill>
              </a:rPr>
              <a:t>Es.: agli Stati è vietato di esercitare vigilanza doganale al di là della zona contigua. Norma invocabile da navi straniere ma non da navi italiane perché va interpretata in combinazione con regola che non pone limiti allo Stato di esercitare potere di governo su proprie navi in acque internazionali. </a:t>
            </a:r>
          </a:p>
          <a:p>
            <a:pPr marL="0" indent="0" algn="just">
              <a:buNone/>
            </a:pPr>
            <a:endParaRPr lang="it-IT" dirty="0">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1979988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Procedimento misto</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endParaRPr lang="it-IT" dirty="0">
              <a:solidFill>
                <a:srgbClr val="1F497D"/>
              </a:solidFill>
            </a:endParaRPr>
          </a:p>
          <a:p>
            <a:pPr marL="0" indent="0" algn="just">
              <a:buNone/>
            </a:pPr>
            <a:r>
              <a:rPr lang="it-IT" dirty="0">
                <a:solidFill>
                  <a:srgbClr val="1F497D"/>
                </a:solidFill>
              </a:rPr>
              <a:t>Trattato direttamente applicabile ma alcune norme no. </a:t>
            </a:r>
          </a:p>
          <a:p>
            <a:pPr marL="0" indent="0" algn="just">
              <a:buNone/>
            </a:pPr>
            <a:r>
              <a:rPr lang="it-IT" dirty="0">
                <a:solidFill>
                  <a:srgbClr val="1F497D"/>
                </a:solidFill>
              </a:rPr>
              <a:t>Convenzione dell’Aja del 1970 per repressione della cattura illecita di aeromobili richiede «pene severe» per chi le pone in essere. Richiede scelta del legislatore (non direttamente applicabile). Per il resto è direttamente applicabile.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17704491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Rango</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endParaRPr lang="it-IT" dirty="0">
              <a:solidFill>
                <a:srgbClr val="1F497D"/>
              </a:solidFill>
            </a:endParaRPr>
          </a:p>
          <a:p>
            <a:pPr marL="0" indent="0" algn="just">
              <a:buNone/>
            </a:pPr>
            <a:r>
              <a:rPr lang="it-IT" dirty="0">
                <a:solidFill>
                  <a:srgbClr val="1F497D"/>
                </a:solidFill>
              </a:rPr>
              <a:t>Il rango è sempre quello della norma interna che recepisce l’atto internazionale.</a:t>
            </a:r>
          </a:p>
          <a:p>
            <a:pPr marL="0" indent="0" algn="just">
              <a:buNone/>
            </a:pPr>
            <a:r>
              <a:rPr lang="it-IT" dirty="0">
                <a:solidFill>
                  <a:srgbClr val="1F497D"/>
                </a:solidFill>
              </a:rPr>
              <a:t>Tuttavia ci sono eccezioni (v. in seguito la questione relativa al rango dei trattati nel diritto interno). </a:t>
            </a:r>
          </a:p>
          <a:p>
            <a:pPr marL="0" indent="0" algn="just">
              <a:buNone/>
            </a:pPr>
            <a:r>
              <a:rPr lang="it-IT" dirty="0">
                <a:solidFill>
                  <a:srgbClr val="1F497D"/>
                </a:solidFill>
              </a:rPr>
              <a:t>Il diritto dell’Unione europea invece ha propri meccanismi attuativi e, rispetto ai regolamenti, la questione del rango è </a:t>
            </a:r>
            <a:r>
              <a:rPr lang="it-IT">
                <a:solidFill>
                  <a:srgbClr val="1F497D"/>
                </a:solidFill>
              </a:rPr>
              <a:t>mal posta. </a:t>
            </a:r>
            <a:endParaRPr lang="it-IT" dirty="0">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365056194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egnaposto contenuto 3" descr="the-end.jpg"/>
          <p:cNvPicPr>
            <a:picLocks noGrp="1" noChangeAspect="1"/>
          </p:cNvPicPr>
          <p:nvPr>
            <p:ph idx="1"/>
          </p:nvPr>
        </p:nvPicPr>
        <p:blipFill>
          <a:blip r:embed="rId2">
            <a:extLst>
              <a:ext uri="{28A0092B-C50C-407E-A947-70E740481C1C}">
                <a14:useLocalDpi xmlns:a14="http://schemas.microsoft.com/office/drawing/2010/main" val="0"/>
              </a:ext>
            </a:extLst>
          </a:blip>
          <a:srcRect l="5324" r="5324"/>
          <a:stretch>
            <a:fillRect/>
          </a:stretch>
        </p:blipFill>
        <p:spPr>
          <a:xfrm>
            <a:off x="0" y="0"/>
            <a:ext cx="9144000" cy="6857999"/>
          </a:xfrm>
        </p:spPr>
      </p:pic>
      <p:pic>
        <p:nvPicPr>
          <p:cNvPr id="3" name="Segnaposto contenuto 5" descr="thats-all-folks-7172-400x250.jpg"/>
          <p:cNvPicPr>
            <a:picLocks noChangeAspect="1"/>
          </p:cNvPicPr>
          <p:nvPr/>
        </p:nvPicPr>
        <p:blipFill>
          <a:blip r:embed="rId3">
            <a:extLst>
              <a:ext uri="{28A0092B-C50C-407E-A947-70E740481C1C}">
                <a14:useLocalDpi xmlns:a14="http://schemas.microsoft.com/office/drawing/2010/main" val="0"/>
              </a:ext>
            </a:extLst>
          </a:blip>
          <a:srcRect t="2593" b="2593"/>
          <a:stretch>
            <a:fillRect/>
          </a:stretch>
        </p:blipFill>
        <p:spPr>
          <a:xfrm>
            <a:off x="0" y="0"/>
            <a:ext cx="9144000" cy="6858000"/>
          </a:xfrm>
          <a:prstGeom prst="rect">
            <a:avLst/>
          </a:prstGeom>
        </p:spPr>
      </p:pic>
    </p:spTree>
    <p:extLst>
      <p:ext uri="{BB962C8B-B14F-4D97-AF65-F5344CB8AC3E}">
        <p14:creationId xmlns:p14="http://schemas.microsoft.com/office/powerpoint/2010/main" val="204676140"/>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0</TotalTime>
  <Words>2234</Words>
  <Application>Microsoft Office PowerPoint</Application>
  <PresentationFormat>Presentazione su schermo (4:3)</PresentationFormat>
  <Paragraphs>277</Paragraphs>
  <Slides>38</Slides>
  <Notes>0</Notes>
  <HiddenSlides>0</HiddenSlides>
  <MMClips>0</MMClips>
  <ScaleCrop>false</ScaleCrop>
  <HeadingPairs>
    <vt:vector size="6" baseType="variant">
      <vt:variant>
        <vt:lpstr>Caratteri utilizzati</vt:lpstr>
      </vt:variant>
      <vt:variant>
        <vt:i4>2</vt:i4>
      </vt:variant>
      <vt:variant>
        <vt:lpstr>Tema</vt:lpstr>
      </vt:variant>
      <vt:variant>
        <vt:i4>1</vt:i4>
      </vt:variant>
      <vt:variant>
        <vt:lpstr>Titoli diapositive</vt:lpstr>
      </vt:variant>
      <vt:variant>
        <vt:i4>38</vt:i4>
      </vt:variant>
    </vt:vector>
  </HeadingPairs>
  <TitlesOfParts>
    <vt:vector size="41" baseType="lpstr">
      <vt:lpstr>Arial</vt:lpstr>
      <vt:lpstr>Calibri</vt:lpstr>
      <vt:lpstr>Tema di Office</vt:lpstr>
      <vt:lpstr>Il diritto internazionale  nel diritto interno</vt:lpstr>
      <vt:lpstr>Temi di oggi</vt:lpstr>
      <vt:lpstr>Apertura</vt:lpstr>
      <vt:lpstr>…segue</vt:lpstr>
      <vt:lpstr>…segue</vt:lpstr>
      <vt:lpstr>…segue</vt:lpstr>
      <vt:lpstr>…segue</vt:lpstr>
      <vt:lpstr>Principio in tema di apertura</vt:lpstr>
      <vt:lpstr>Monismo e dualismo</vt:lpstr>
      <vt:lpstr>Monismo</vt:lpstr>
      <vt:lpstr>…segue</vt:lpstr>
      <vt:lpstr>…segue</vt:lpstr>
      <vt:lpstr>…segue</vt:lpstr>
      <vt:lpstr>…segue</vt:lpstr>
      <vt:lpstr>Dualismo</vt:lpstr>
      <vt:lpstr>Conclusioni sul punto</vt:lpstr>
      <vt:lpstr>Obbligo di adattamento?</vt:lpstr>
      <vt:lpstr>…segue</vt:lpstr>
      <vt:lpstr>Procedimenti di adattamento</vt:lpstr>
      <vt:lpstr>Procedimento ordinario</vt:lpstr>
      <vt:lpstr>…segue</vt:lpstr>
      <vt:lpstr>…segue</vt:lpstr>
      <vt:lpstr>Procedimento speciale</vt:lpstr>
      <vt:lpstr>…segue</vt:lpstr>
      <vt:lpstr>Casi in cui non si può scegliere</vt:lpstr>
      <vt:lpstr>…segue</vt:lpstr>
      <vt:lpstr>…segue</vt:lpstr>
      <vt:lpstr>…segue</vt:lpstr>
      <vt:lpstr>…segue</vt:lpstr>
      <vt:lpstr>…segue</vt:lpstr>
      <vt:lpstr>…segue</vt:lpstr>
      <vt:lpstr>…segue</vt:lpstr>
      <vt:lpstr>…segue</vt:lpstr>
      <vt:lpstr>…segue</vt:lpstr>
      <vt:lpstr>Questioni applicative</vt:lpstr>
      <vt:lpstr>Procedimento misto</vt:lpstr>
      <vt:lpstr>Rango</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effectiveness of the arbitration agreement</dc:title>
  <dc:creator>giovanni zarra</dc:creator>
  <cp:lastModifiedBy>giovanni zarra</cp:lastModifiedBy>
  <cp:revision>1218</cp:revision>
  <cp:lastPrinted>2019-10-31T17:24:35Z</cp:lastPrinted>
  <dcterms:created xsi:type="dcterms:W3CDTF">2015-05-05T09:40:41Z</dcterms:created>
  <dcterms:modified xsi:type="dcterms:W3CDTF">2024-09-17T09:42:18Z</dcterms:modified>
</cp:coreProperties>
</file>